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8"/>
  </p:notesMasterIdLst>
  <p:sldIdLst>
    <p:sldId id="256" r:id="rId2"/>
    <p:sldId id="257" r:id="rId3"/>
    <p:sldId id="348" r:id="rId4"/>
    <p:sldId id="347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7" r:id="rId27"/>
    <p:sldId id="288" r:id="rId28"/>
    <p:sldId id="289" r:id="rId29"/>
    <p:sldId id="285" r:id="rId30"/>
    <p:sldId id="280" r:id="rId31"/>
    <p:sldId id="281" r:id="rId32"/>
    <p:sldId id="290" r:id="rId33"/>
    <p:sldId id="291" r:id="rId34"/>
    <p:sldId id="292" r:id="rId35"/>
    <p:sldId id="293" r:id="rId36"/>
    <p:sldId id="385" r:id="rId37"/>
    <p:sldId id="384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35" r:id="rId46"/>
    <p:sldId id="336" r:id="rId47"/>
    <p:sldId id="337" r:id="rId48"/>
    <p:sldId id="302" r:id="rId49"/>
    <p:sldId id="303" r:id="rId50"/>
    <p:sldId id="339" r:id="rId51"/>
    <p:sldId id="340" r:id="rId52"/>
    <p:sldId id="341" r:id="rId53"/>
    <p:sldId id="342" r:id="rId54"/>
    <p:sldId id="343" r:id="rId55"/>
    <p:sldId id="307" r:id="rId56"/>
    <p:sldId id="355" r:id="rId57"/>
    <p:sldId id="356" r:id="rId58"/>
    <p:sldId id="357" r:id="rId59"/>
    <p:sldId id="362" r:id="rId60"/>
    <p:sldId id="359" r:id="rId61"/>
    <p:sldId id="360" r:id="rId62"/>
    <p:sldId id="358" r:id="rId63"/>
    <p:sldId id="363" r:id="rId64"/>
    <p:sldId id="364" r:id="rId65"/>
    <p:sldId id="365" r:id="rId66"/>
    <p:sldId id="366" r:id="rId67"/>
    <p:sldId id="367" r:id="rId68"/>
    <p:sldId id="370" r:id="rId69"/>
    <p:sldId id="371" r:id="rId70"/>
    <p:sldId id="344" r:id="rId71"/>
    <p:sldId id="308" r:id="rId72"/>
    <p:sldId id="309" r:id="rId73"/>
    <p:sldId id="346" r:id="rId74"/>
    <p:sldId id="311" r:id="rId75"/>
    <p:sldId id="349" r:id="rId76"/>
    <p:sldId id="350" r:id="rId77"/>
    <p:sldId id="313" r:id="rId78"/>
    <p:sldId id="351" r:id="rId79"/>
    <p:sldId id="314" r:id="rId80"/>
    <p:sldId id="315" r:id="rId81"/>
    <p:sldId id="353" r:id="rId82"/>
    <p:sldId id="352" r:id="rId83"/>
    <p:sldId id="389" r:id="rId84"/>
    <p:sldId id="390" r:id="rId85"/>
    <p:sldId id="316" r:id="rId86"/>
    <p:sldId id="369" r:id="rId87"/>
    <p:sldId id="368" r:id="rId88"/>
    <p:sldId id="372" r:id="rId89"/>
    <p:sldId id="373" r:id="rId90"/>
    <p:sldId id="374" r:id="rId91"/>
    <p:sldId id="375" r:id="rId92"/>
    <p:sldId id="376" r:id="rId93"/>
    <p:sldId id="377" r:id="rId94"/>
    <p:sldId id="319" r:id="rId95"/>
    <p:sldId id="378" r:id="rId96"/>
    <p:sldId id="379" r:id="rId97"/>
    <p:sldId id="321" r:id="rId98"/>
    <p:sldId id="320" r:id="rId99"/>
    <p:sldId id="380" r:id="rId100"/>
    <p:sldId id="322" r:id="rId101"/>
    <p:sldId id="381" r:id="rId102"/>
    <p:sldId id="323" r:id="rId103"/>
    <p:sldId id="324" r:id="rId104"/>
    <p:sldId id="382" r:id="rId105"/>
    <p:sldId id="383" r:id="rId106"/>
    <p:sldId id="327" r:id="rId107"/>
    <p:sldId id="328" r:id="rId108"/>
    <p:sldId id="329" r:id="rId109"/>
    <p:sldId id="330" r:id="rId110"/>
    <p:sldId id="386" r:id="rId111"/>
    <p:sldId id="331" r:id="rId112"/>
    <p:sldId id="387" r:id="rId113"/>
    <p:sldId id="332" r:id="rId114"/>
    <p:sldId id="388" r:id="rId115"/>
    <p:sldId id="333" r:id="rId116"/>
    <p:sldId id="334" r:id="rId117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1032" autoAdjust="0"/>
  </p:normalViewPr>
  <p:slideViewPr>
    <p:cSldViewPr snapToGrid="0">
      <p:cViewPr varScale="1">
        <p:scale>
          <a:sx n="99" d="100"/>
          <a:sy n="99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1E036-8E8D-40AE-AC70-E4BCF93FBA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BFB32-688A-4F27-80B1-DFABDD37A048}">
      <dgm:prSet phldrT="[Text]" custT="1"/>
      <dgm:spPr/>
      <dgm:t>
        <a:bodyPr/>
        <a:lstStyle/>
        <a:p>
          <a:r>
            <a:rPr lang="es-VE" sz="2400" dirty="0" smtClean="0"/>
            <a:t>Métodos estadísticos</a:t>
          </a:r>
          <a:endParaRPr lang="en-US" sz="2400" dirty="0"/>
        </a:p>
      </dgm:t>
    </dgm:pt>
    <dgm:pt modelId="{E0A3EF38-3EE1-4AE7-858F-1FB6A95AF1DC}" type="parTrans" cxnId="{433F03BD-993E-4067-A6D9-42DFC952E99A}">
      <dgm:prSet/>
      <dgm:spPr/>
      <dgm:t>
        <a:bodyPr/>
        <a:lstStyle/>
        <a:p>
          <a:endParaRPr lang="en-US"/>
        </a:p>
      </dgm:t>
    </dgm:pt>
    <dgm:pt modelId="{6081F9E5-80CE-483C-A2DC-82791C12C147}" type="sibTrans" cxnId="{433F03BD-993E-4067-A6D9-42DFC952E99A}">
      <dgm:prSet/>
      <dgm:spPr/>
      <dgm:t>
        <a:bodyPr/>
        <a:lstStyle/>
        <a:p>
          <a:endParaRPr lang="en-US"/>
        </a:p>
      </dgm:t>
    </dgm:pt>
    <dgm:pt modelId="{3E070504-F889-4AC8-BE56-393C5357F2EF}">
      <dgm:prSet phldrT="[Text]" custT="1"/>
      <dgm:spPr/>
      <dgm:t>
        <a:bodyPr/>
        <a:lstStyle/>
        <a:p>
          <a:r>
            <a:rPr lang="es-VE" sz="2000" dirty="0" smtClean="0"/>
            <a:t>Descriptivos</a:t>
          </a:r>
          <a:endParaRPr lang="en-US" sz="2000" dirty="0"/>
        </a:p>
      </dgm:t>
    </dgm:pt>
    <dgm:pt modelId="{4F125388-E0E4-49A7-97B7-8AD02F478B33}" type="parTrans" cxnId="{2E07E3FD-A780-41DF-A110-462AADC45431}">
      <dgm:prSet/>
      <dgm:spPr/>
      <dgm:t>
        <a:bodyPr/>
        <a:lstStyle/>
        <a:p>
          <a:endParaRPr lang="en-US"/>
        </a:p>
      </dgm:t>
    </dgm:pt>
    <dgm:pt modelId="{2A4BA29C-6352-4EC3-90D7-73EB0E14E2DB}" type="sibTrans" cxnId="{2E07E3FD-A780-41DF-A110-462AADC45431}">
      <dgm:prSet/>
      <dgm:spPr/>
      <dgm:t>
        <a:bodyPr/>
        <a:lstStyle/>
        <a:p>
          <a:endParaRPr lang="en-US"/>
        </a:p>
      </dgm:t>
    </dgm:pt>
    <dgm:pt modelId="{85E864E7-B915-489C-89A1-956A173B24E3}">
      <dgm:prSet phldrT="[Text]" custT="1"/>
      <dgm:spPr/>
      <dgm:t>
        <a:bodyPr/>
        <a:lstStyle/>
        <a:p>
          <a:r>
            <a:rPr lang="es-VE" sz="1800" dirty="0" err="1" smtClean="0"/>
            <a:t>Univariados</a:t>
          </a:r>
          <a:endParaRPr lang="en-US" sz="1800" dirty="0"/>
        </a:p>
      </dgm:t>
    </dgm:pt>
    <dgm:pt modelId="{2F8C844C-1128-48F3-8244-EF04115B3A08}" type="parTrans" cxnId="{A7ABD4C9-96AD-4636-8EB8-92C103FF2093}">
      <dgm:prSet/>
      <dgm:spPr/>
      <dgm:t>
        <a:bodyPr/>
        <a:lstStyle/>
        <a:p>
          <a:endParaRPr lang="en-US"/>
        </a:p>
      </dgm:t>
    </dgm:pt>
    <dgm:pt modelId="{04215A92-5781-4A54-AF48-412E843E87F9}" type="sibTrans" cxnId="{A7ABD4C9-96AD-4636-8EB8-92C103FF2093}">
      <dgm:prSet/>
      <dgm:spPr/>
      <dgm:t>
        <a:bodyPr/>
        <a:lstStyle/>
        <a:p>
          <a:endParaRPr lang="en-US"/>
        </a:p>
      </dgm:t>
    </dgm:pt>
    <dgm:pt modelId="{C0F4B1B0-EE7C-4BDE-8DBD-1CE3B1708383}">
      <dgm:prSet phldrT="[Text]" custT="1"/>
      <dgm:spPr/>
      <dgm:t>
        <a:bodyPr/>
        <a:lstStyle/>
        <a:p>
          <a:r>
            <a:rPr lang="es-VE" sz="1800" dirty="0" err="1" smtClean="0"/>
            <a:t>Bivariados</a:t>
          </a:r>
          <a:endParaRPr lang="en-US" sz="1800" dirty="0"/>
        </a:p>
      </dgm:t>
    </dgm:pt>
    <dgm:pt modelId="{617FF63D-EC13-48C8-911D-9432D0493261}" type="parTrans" cxnId="{A394581A-0670-4A41-9A79-74ACE38FFF0D}">
      <dgm:prSet/>
      <dgm:spPr/>
      <dgm:t>
        <a:bodyPr/>
        <a:lstStyle/>
        <a:p>
          <a:endParaRPr lang="en-US"/>
        </a:p>
      </dgm:t>
    </dgm:pt>
    <dgm:pt modelId="{19E8EBC5-FF4E-4BCF-B842-609E1F87EBAE}" type="sibTrans" cxnId="{A394581A-0670-4A41-9A79-74ACE38FFF0D}">
      <dgm:prSet/>
      <dgm:spPr/>
      <dgm:t>
        <a:bodyPr/>
        <a:lstStyle/>
        <a:p>
          <a:endParaRPr lang="en-US"/>
        </a:p>
      </dgm:t>
    </dgm:pt>
    <dgm:pt modelId="{0D5A082C-5CB1-4E47-8784-DF5835D12593}">
      <dgm:prSet phldrT="[Text]" custT="1"/>
      <dgm:spPr/>
      <dgm:t>
        <a:bodyPr/>
        <a:lstStyle/>
        <a:p>
          <a:r>
            <a:rPr lang="es-VE" sz="2000" dirty="0" err="1" smtClean="0"/>
            <a:t>Inferenciales</a:t>
          </a:r>
          <a:endParaRPr lang="en-US" sz="2000" dirty="0"/>
        </a:p>
      </dgm:t>
    </dgm:pt>
    <dgm:pt modelId="{100954F8-AD7B-41C9-BC97-B8E3EA7C7216}" type="parTrans" cxnId="{E2F38A90-AF06-4A7C-9506-D559C2264C80}">
      <dgm:prSet/>
      <dgm:spPr/>
      <dgm:t>
        <a:bodyPr/>
        <a:lstStyle/>
        <a:p>
          <a:endParaRPr lang="en-US"/>
        </a:p>
      </dgm:t>
    </dgm:pt>
    <dgm:pt modelId="{2EA9696B-A1F4-4FE2-A98E-67CA248A183D}" type="sibTrans" cxnId="{E2F38A90-AF06-4A7C-9506-D559C2264C80}">
      <dgm:prSet/>
      <dgm:spPr/>
      <dgm:t>
        <a:bodyPr/>
        <a:lstStyle/>
        <a:p>
          <a:endParaRPr lang="en-US"/>
        </a:p>
      </dgm:t>
    </dgm:pt>
    <dgm:pt modelId="{CB82E796-FCFE-4756-9690-95DE90D85529}">
      <dgm:prSet phldrT="[Text]" custT="1"/>
      <dgm:spPr/>
      <dgm:t>
        <a:bodyPr/>
        <a:lstStyle/>
        <a:p>
          <a:r>
            <a:rPr lang="es-VE" sz="1800" dirty="0" smtClean="0"/>
            <a:t>Aplicados a medias</a:t>
          </a:r>
          <a:endParaRPr lang="en-US" sz="1800" dirty="0"/>
        </a:p>
      </dgm:t>
    </dgm:pt>
    <dgm:pt modelId="{C719793D-2FE1-4B87-83FD-E077993FF2C6}" type="parTrans" cxnId="{CD10AABE-6293-44DA-BB18-4847542258A4}">
      <dgm:prSet/>
      <dgm:spPr/>
      <dgm:t>
        <a:bodyPr/>
        <a:lstStyle/>
        <a:p>
          <a:endParaRPr lang="en-US"/>
        </a:p>
      </dgm:t>
    </dgm:pt>
    <dgm:pt modelId="{B66A07B9-7093-429B-9832-32A2EB4D0546}" type="sibTrans" cxnId="{CD10AABE-6293-44DA-BB18-4847542258A4}">
      <dgm:prSet/>
      <dgm:spPr/>
      <dgm:t>
        <a:bodyPr/>
        <a:lstStyle/>
        <a:p>
          <a:endParaRPr lang="en-US"/>
        </a:p>
      </dgm:t>
    </dgm:pt>
    <dgm:pt modelId="{2678A1A6-B456-431B-8B4D-FEC3BD8B5583}">
      <dgm:prSet phldrT="[Text]" custT="1"/>
      <dgm:spPr/>
      <dgm:t>
        <a:bodyPr/>
        <a:lstStyle/>
        <a:p>
          <a:r>
            <a:rPr lang="es-VE" sz="1800" dirty="0" err="1" smtClean="0"/>
            <a:t>Multivariados</a:t>
          </a:r>
          <a:endParaRPr lang="en-US" sz="1800" dirty="0"/>
        </a:p>
      </dgm:t>
    </dgm:pt>
    <dgm:pt modelId="{BEB65143-4698-4DE5-A314-0F4CE3878601}" type="parTrans" cxnId="{9C6885AA-AE84-4E3E-9A06-D00828584FE7}">
      <dgm:prSet/>
      <dgm:spPr/>
      <dgm:t>
        <a:bodyPr/>
        <a:lstStyle/>
        <a:p>
          <a:endParaRPr lang="en-US"/>
        </a:p>
      </dgm:t>
    </dgm:pt>
    <dgm:pt modelId="{374F03E3-F338-40A9-BFD4-64DB2E5F92C6}" type="sibTrans" cxnId="{9C6885AA-AE84-4E3E-9A06-D00828584FE7}">
      <dgm:prSet/>
      <dgm:spPr/>
      <dgm:t>
        <a:bodyPr/>
        <a:lstStyle/>
        <a:p>
          <a:endParaRPr lang="en-US"/>
        </a:p>
      </dgm:t>
    </dgm:pt>
    <dgm:pt modelId="{19CDF510-DBD3-42EA-A02B-182D610AD145}">
      <dgm:prSet phldrT="[Text]" custT="1"/>
      <dgm:spPr/>
      <dgm:t>
        <a:bodyPr/>
        <a:lstStyle/>
        <a:p>
          <a:r>
            <a:rPr lang="es-VE" sz="1800" dirty="0" smtClean="0"/>
            <a:t>…a otros estadísticos</a:t>
          </a:r>
          <a:endParaRPr lang="en-US" sz="1800" dirty="0"/>
        </a:p>
      </dgm:t>
    </dgm:pt>
    <dgm:pt modelId="{46C7A989-7626-4FE7-AED8-BDFEB6E76B9A}" type="parTrans" cxnId="{9DAA1A91-AB81-4084-8DF1-FBE787EB2BF4}">
      <dgm:prSet/>
      <dgm:spPr/>
      <dgm:t>
        <a:bodyPr/>
        <a:lstStyle/>
        <a:p>
          <a:endParaRPr lang="en-US"/>
        </a:p>
      </dgm:t>
    </dgm:pt>
    <dgm:pt modelId="{A19F43DC-E398-4344-8FFF-80E831A03816}" type="sibTrans" cxnId="{9DAA1A91-AB81-4084-8DF1-FBE787EB2BF4}">
      <dgm:prSet/>
      <dgm:spPr/>
      <dgm:t>
        <a:bodyPr/>
        <a:lstStyle/>
        <a:p>
          <a:endParaRPr lang="en-US"/>
        </a:p>
      </dgm:t>
    </dgm:pt>
    <dgm:pt modelId="{6E33C8BD-6342-43B1-88F5-528C0907A1A7}">
      <dgm:prSet phldrT="[Text]"/>
      <dgm:spPr/>
      <dgm:t>
        <a:bodyPr/>
        <a:lstStyle/>
        <a:p>
          <a:r>
            <a:rPr lang="es-VE" dirty="0" smtClean="0"/>
            <a:t>Forma</a:t>
          </a:r>
          <a:endParaRPr lang="en-US" dirty="0"/>
        </a:p>
      </dgm:t>
    </dgm:pt>
    <dgm:pt modelId="{3FEDEEB2-23F0-4EB2-9900-0B764360C662}" type="parTrans" cxnId="{7C29A972-8EB2-40DA-8AD3-23BB2340231A}">
      <dgm:prSet/>
      <dgm:spPr/>
      <dgm:t>
        <a:bodyPr/>
        <a:lstStyle/>
        <a:p>
          <a:endParaRPr lang="en-US"/>
        </a:p>
      </dgm:t>
    </dgm:pt>
    <dgm:pt modelId="{B981130E-531F-4706-9543-E0D2F3835B0F}" type="sibTrans" cxnId="{7C29A972-8EB2-40DA-8AD3-23BB2340231A}">
      <dgm:prSet/>
      <dgm:spPr/>
      <dgm:t>
        <a:bodyPr/>
        <a:lstStyle/>
        <a:p>
          <a:endParaRPr lang="en-US"/>
        </a:p>
      </dgm:t>
    </dgm:pt>
    <dgm:pt modelId="{9433E1C9-2A5B-4F9B-AD8E-8962AAD150B2}">
      <dgm:prSet phldrT="[Text]"/>
      <dgm:spPr/>
      <dgm:t>
        <a:bodyPr/>
        <a:lstStyle/>
        <a:p>
          <a:r>
            <a:rPr lang="es-VE" dirty="0" smtClean="0"/>
            <a:t>Centro</a:t>
          </a:r>
          <a:endParaRPr lang="en-US" dirty="0"/>
        </a:p>
      </dgm:t>
    </dgm:pt>
    <dgm:pt modelId="{3C8DE037-EBB1-4E17-A187-7E03EB3C72BA}" type="parTrans" cxnId="{AD8BEFBB-1416-44AD-BB93-1524D26F4571}">
      <dgm:prSet/>
      <dgm:spPr/>
      <dgm:t>
        <a:bodyPr/>
        <a:lstStyle/>
        <a:p>
          <a:endParaRPr lang="en-US"/>
        </a:p>
      </dgm:t>
    </dgm:pt>
    <dgm:pt modelId="{9B872FDD-4CDD-462E-9629-A3D1A4D72191}" type="sibTrans" cxnId="{AD8BEFBB-1416-44AD-BB93-1524D26F4571}">
      <dgm:prSet/>
      <dgm:spPr/>
      <dgm:t>
        <a:bodyPr/>
        <a:lstStyle/>
        <a:p>
          <a:endParaRPr lang="en-US"/>
        </a:p>
      </dgm:t>
    </dgm:pt>
    <dgm:pt modelId="{01896714-7C37-4250-A724-3D7B5F77442B}">
      <dgm:prSet phldrT="[Text]"/>
      <dgm:spPr/>
      <dgm:t>
        <a:bodyPr/>
        <a:lstStyle/>
        <a:p>
          <a:r>
            <a:rPr lang="es-VE" dirty="0" smtClean="0"/>
            <a:t>Dispersión</a:t>
          </a:r>
          <a:endParaRPr lang="en-US" dirty="0"/>
        </a:p>
      </dgm:t>
    </dgm:pt>
    <dgm:pt modelId="{33962F84-D273-45C5-B5FB-BFDD94CC00E9}" type="parTrans" cxnId="{D0097E02-152F-404A-9C88-CA01C1D706B0}">
      <dgm:prSet/>
      <dgm:spPr/>
      <dgm:t>
        <a:bodyPr/>
        <a:lstStyle/>
        <a:p>
          <a:endParaRPr lang="en-US"/>
        </a:p>
      </dgm:t>
    </dgm:pt>
    <dgm:pt modelId="{AAD9DCF5-DA98-480B-A6D7-DEA69051E63E}" type="sibTrans" cxnId="{D0097E02-152F-404A-9C88-CA01C1D706B0}">
      <dgm:prSet/>
      <dgm:spPr/>
      <dgm:t>
        <a:bodyPr/>
        <a:lstStyle/>
        <a:p>
          <a:endParaRPr lang="en-US"/>
        </a:p>
      </dgm:t>
    </dgm:pt>
    <dgm:pt modelId="{6420571F-3D4B-4197-B103-AA4CA4B39049}">
      <dgm:prSet phldrT="[Text]"/>
      <dgm:spPr/>
      <dgm:t>
        <a:bodyPr/>
        <a:lstStyle/>
        <a:p>
          <a:r>
            <a:rPr lang="es-VE" dirty="0" smtClean="0"/>
            <a:t>Correlación</a:t>
          </a:r>
          <a:endParaRPr lang="en-US" dirty="0"/>
        </a:p>
      </dgm:t>
    </dgm:pt>
    <dgm:pt modelId="{D4BB2732-F419-455C-B1B2-D9992F609A2F}" type="parTrans" cxnId="{25ED4C46-39AC-4582-988D-B6D2F027C1A7}">
      <dgm:prSet/>
      <dgm:spPr/>
      <dgm:t>
        <a:bodyPr/>
        <a:lstStyle/>
        <a:p>
          <a:endParaRPr lang="en-US"/>
        </a:p>
      </dgm:t>
    </dgm:pt>
    <dgm:pt modelId="{D35359C4-F13E-4323-9389-76F9E33582E1}" type="sibTrans" cxnId="{25ED4C46-39AC-4582-988D-B6D2F027C1A7}">
      <dgm:prSet/>
      <dgm:spPr/>
      <dgm:t>
        <a:bodyPr/>
        <a:lstStyle/>
        <a:p>
          <a:endParaRPr lang="en-US"/>
        </a:p>
      </dgm:t>
    </dgm:pt>
    <dgm:pt modelId="{F6F3A338-0B2F-417A-A8B4-A360D4CC4462}">
      <dgm:prSet phldrT="[Text]"/>
      <dgm:spPr/>
      <dgm:t>
        <a:bodyPr/>
        <a:lstStyle/>
        <a:p>
          <a:r>
            <a:rPr lang="es-VE" dirty="0" smtClean="0"/>
            <a:t>Regresión (predicción)</a:t>
          </a:r>
          <a:endParaRPr lang="en-US" dirty="0"/>
        </a:p>
      </dgm:t>
    </dgm:pt>
    <dgm:pt modelId="{1CB585AF-FC42-4439-A6D8-44D3A27B4A7F}" type="parTrans" cxnId="{0CC4A482-B7FC-40C3-9CD2-77EDFE3B39DC}">
      <dgm:prSet/>
      <dgm:spPr/>
      <dgm:t>
        <a:bodyPr/>
        <a:lstStyle/>
        <a:p>
          <a:endParaRPr lang="en-US"/>
        </a:p>
      </dgm:t>
    </dgm:pt>
    <dgm:pt modelId="{433C81E0-F192-4F66-A857-0132DE652547}" type="sibTrans" cxnId="{0CC4A482-B7FC-40C3-9CD2-77EDFE3B39DC}">
      <dgm:prSet/>
      <dgm:spPr/>
      <dgm:t>
        <a:bodyPr/>
        <a:lstStyle/>
        <a:p>
          <a:endParaRPr lang="en-US"/>
        </a:p>
      </dgm:t>
    </dgm:pt>
    <dgm:pt modelId="{AEA5066C-B2DA-4942-9A7F-9B94348EA7F9}">
      <dgm:prSet phldrT="[Text]"/>
      <dgm:spPr/>
      <dgm:t>
        <a:bodyPr/>
        <a:lstStyle/>
        <a:p>
          <a:r>
            <a:rPr lang="es-VE" dirty="0" err="1" smtClean="0"/>
            <a:t>i.e.</a:t>
          </a:r>
          <a:r>
            <a:rPr lang="es-VE" dirty="0" smtClean="0"/>
            <a:t> regresiones múltiples</a:t>
          </a:r>
          <a:endParaRPr lang="en-US" dirty="0"/>
        </a:p>
      </dgm:t>
    </dgm:pt>
    <dgm:pt modelId="{126D17D8-0715-4686-A159-A67B02A6981B}" type="parTrans" cxnId="{BFD6235D-6921-4F50-87E1-F3316A41365E}">
      <dgm:prSet/>
      <dgm:spPr/>
      <dgm:t>
        <a:bodyPr/>
        <a:lstStyle/>
        <a:p>
          <a:endParaRPr lang="en-US"/>
        </a:p>
      </dgm:t>
    </dgm:pt>
    <dgm:pt modelId="{11183684-D657-4A4D-9B7E-9C2FEB0AE3D2}" type="sibTrans" cxnId="{BFD6235D-6921-4F50-87E1-F3316A41365E}">
      <dgm:prSet/>
      <dgm:spPr/>
      <dgm:t>
        <a:bodyPr/>
        <a:lstStyle/>
        <a:p>
          <a:endParaRPr lang="en-US"/>
        </a:p>
      </dgm:t>
    </dgm:pt>
    <dgm:pt modelId="{5BBF7D2D-1A06-4A3F-B6D4-894A6085DAA4}">
      <dgm:prSet phldrT="[Text]"/>
      <dgm:spPr/>
      <dgm:t>
        <a:bodyPr/>
        <a:lstStyle/>
        <a:p>
          <a:r>
            <a:rPr lang="es-VE" dirty="0" smtClean="0"/>
            <a:t>2 grupos</a:t>
          </a:r>
          <a:endParaRPr lang="en-US" dirty="0"/>
        </a:p>
      </dgm:t>
    </dgm:pt>
    <dgm:pt modelId="{1B9B4285-2579-4CED-96BF-ED00FC4BEB3B}" type="parTrans" cxnId="{301466DE-4A04-42CB-A57F-76304B63505C}">
      <dgm:prSet/>
      <dgm:spPr/>
      <dgm:t>
        <a:bodyPr/>
        <a:lstStyle/>
        <a:p>
          <a:endParaRPr lang="en-US"/>
        </a:p>
      </dgm:t>
    </dgm:pt>
    <dgm:pt modelId="{DDBA6BC2-5332-4476-9CF3-53716405F3B4}" type="sibTrans" cxnId="{301466DE-4A04-42CB-A57F-76304B63505C}">
      <dgm:prSet/>
      <dgm:spPr/>
      <dgm:t>
        <a:bodyPr/>
        <a:lstStyle/>
        <a:p>
          <a:endParaRPr lang="en-US"/>
        </a:p>
      </dgm:t>
    </dgm:pt>
    <dgm:pt modelId="{CE97B8A8-C0EF-44DB-AD29-A97E296A5F0B}">
      <dgm:prSet phldrT="[Text]"/>
      <dgm:spPr/>
      <dgm:t>
        <a:bodyPr/>
        <a:lstStyle/>
        <a:p>
          <a:r>
            <a:rPr lang="es-VE" dirty="0" smtClean="0"/>
            <a:t>ANOVA</a:t>
          </a:r>
          <a:endParaRPr lang="en-US" dirty="0"/>
        </a:p>
      </dgm:t>
    </dgm:pt>
    <dgm:pt modelId="{B34769CC-135A-4D22-A330-A2BB451A629F}" type="parTrans" cxnId="{5EBBC9C4-657B-48B9-A986-2E75668D2788}">
      <dgm:prSet/>
      <dgm:spPr/>
      <dgm:t>
        <a:bodyPr/>
        <a:lstStyle/>
        <a:p>
          <a:endParaRPr lang="en-US"/>
        </a:p>
      </dgm:t>
    </dgm:pt>
    <dgm:pt modelId="{49AB87C7-496F-4424-BA2C-C577AD4C7632}" type="sibTrans" cxnId="{5EBBC9C4-657B-48B9-A986-2E75668D2788}">
      <dgm:prSet/>
      <dgm:spPr/>
      <dgm:t>
        <a:bodyPr/>
        <a:lstStyle/>
        <a:p>
          <a:endParaRPr lang="en-US"/>
        </a:p>
      </dgm:t>
    </dgm:pt>
    <dgm:pt modelId="{F8A4C644-3444-4CA0-94E3-70EA0C39C961}">
      <dgm:prSet phldrT="[Text]"/>
      <dgm:spPr/>
      <dgm:t>
        <a:bodyPr/>
        <a:lstStyle/>
        <a:p>
          <a:r>
            <a:rPr lang="es-VE" i="1" dirty="0" smtClean="0"/>
            <a:t>t</a:t>
          </a:r>
          <a:endParaRPr lang="en-US" i="1" dirty="0"/>
        </a:p>
      </dgm:t>
    </dgm:pt>
    <dgm:pt modelId="{9E2C3E9F-14C1-4E62-9520-F7A37B19D674}" type="parTrans" cxnId="{D8AE9AC1-40EC-4F59-BFA5-E1EB335A4A77}">
      <dgm:prSet/>
      <dgm:spPr/>
      <dgm:t>
        <a:bodyPr/>
        <a:lstStyle/>
        <a:p>
          <a:endParaRPr lang="en-US"/>
        </a:p>
      </dgm:t>
    </dgm:pt>
    <dgm:pt modelId="{304F0288-CC3B-4D8E-B6F6-A76FF9F68353}" type="sibTrans" cxnId="{D8AE9AC1-40EC-4F59-BFA5-E1EB335A4A77}">
      <dgm:prSet/>
      <dgm:spPr/>
      <dgm:t>
        <a:bodyPr/>
        <a:lstStyle/>
        <a:p>
          <a:endParaRPr lang="en-US"/>
        </a:p>
      </dgm:t>
    </dgm:pt>
    <dgm:pt modelId="{0CAD2255-1022-4F59-BAAA-668E7D9CEFA4}">
      <dgm:prSet phldrT="[Text]"/>
      <dgm:spPr/>
      <dgm:t>
        <a:bodyPr/>
        <a:lstStyle/>
        <a:p>
          <a:r>
            <a:rPr lang="es-VE" i="1" dirty="0" smtClean="0"/>
            <a:t>t</a:t>
          </a:r>
          <a:r>
            <a:rPr lang="es-VE" dirty="0" smtClean="0"/>
            <a:t> pareada</a:t>
          </a:r>
          <a:endParaRPr lang="en-US" dirty="0"/>
        </a:p>
      </dgm:t>
    </dgm:pt>
    <dgm:pt modelId="{6BD203DB-CB7D-4158-8EDD-C6683B8DA5D7}" type="parTrans" cxnId="{3B4338AE-BAD3-4C34-A99C-98602C25B7A2}">
      <dgm:prSet/>
      <dgm:spPr/>
      <dgm:t>
        <a:bodyPr/>
        <a:lstStyle/>
        <a:p>
          <a:endParaRPr lang="en-US"/>
        </a:p>
      </dgm:t>
    </dgm:pt>
    <dgm:pt modelId="{E7BBF71F-3106-4961-9627-3767EFFA864D}" type="sibTrans" cxnId="{3B4338AE-BAD3-4C34-A99C-98602C25B7A2}">
      <dgm:prSet/>
      <dgm:spPr/>
      <dgm:t>
        <a:bodyPr/>
        <a:lstStyle/>
        <a:p>
          <a:endParaRPr lang="en-US"/>
        </a:p>
      </dgm:t>
    </dgm:pt>
    <dgm:pt modelId="{CD928FAF-043D-480A-B513-6E8B373817AD}" type="pres">
      <dgm:prSet presAssocID="{1F71E036-8E8D-40AE-AC70-E4BCF93FBA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091DC40C-763D-4815-98D7-A71BDF39D09C}" type="pres">
      <dgm:prSet presAssocID="{69CBFB32-688A-4F27-80B1-DFABDD37A048}" presName="hierRoot1" presStyleCnt="0">
        <dgm:presLayoutVars>
          <dgm:hierBranch val="init"/>
        </dgm:presLayoutVars>
      </dgm:prSet>
      <dgm:spPr/>
    </dgm:pt>
    <dgm:pt modelId="{C441F0BE-D339-4A64-B4C6-5E2A1C2F7298}" type="pres">
      <dgm:prSet presAssocID="{69CBFB32-688A-4F27-80B1-DFABDD37A048}" presName="rootComposite1" presStyleCnt="0"/>
      <dgm:spPr/>
    </dgm:pt>
    <dgm:pt modelId="{90E6A14D-4A44-41CA-96B2-647056E39238}" type="pres">
      <dgm:prSet presAssocID="{69CBFB32-688A-4F27-80B1-DFABDD37A048}" presName="rootText1" presStyleLbl="node0" presStyleIdx="0" presStyleCnt="1" custScaleX="4441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VE"/>
        </a:p>
      </dgm:t>
    </dgm:pt>
    <dgm:pt modelId="{8887D0D5-D2DC-48E3-825C-8B74C3451DDB}" type="pres">
      <dgm:prSet presAssocID="{69CBFB32-688A-4F27-80B1-DFABDD37A048}" presName="rootConnector1" presStyleLbl="node1" presStyleIdx="0" presStyleCnt="0"/>
      <dgm:spPr/>
      <dgm:t>
        <a:bodyPr/>
        <a:lstStyle/>
        <a:p>
          <a:endParaRPr lang="es-VE"/>
        </a:p>
      </dgm:t>
    </dgm:pt>
    <dgm:pt modelId="{D5C0D31A-A5BF-4CE9-83C6-DB4B1E92DF4E}" type="pres">
      <dgm:prSet presAssocID="{69CBFB32-688A-4F27-80B1-DFABDD37A048}" presName="hierChild2" presStyleCnt="0"/>
      <dgm:spPr/>
    </dgm:pt>
    <dgm:pt modelId="{8FA38363-ADB5-4033-B417-6CD093C4757C}" type="pres">
      <dgm:prSet presAssocID="{4F125388-E0E4-49A7-97B7-8AD02F478B33}" presName="Name37" presStyleLbl="parChTrans1D2" presStyleIdx="0" presStyleCnt="2"/>
      <dgm:spPr/>
      <dgm:t>
        <a:bodyPr/>
        <a:lstStyle/>
        <a:p>
          <a:endParaRPr lang="es-VE"/>
        </a:p>
      </dgm:t>
    </dgm:pt>
    <dgm:pt modelId="{567C9C45-449B-4348-A296-8ED0E33C7948}" type="pres">
      <dgm:prSet presAssocID="{3E070504-F889-4AC8-BE56-393C5357F2EF}" presName="hierRoot2" presStyleCnt="0">
        <dgm:presLayoutVars>
          <dgm:hierBranch val="init"/>
        </dgm:presLayoutVars>
      </dgm:prSet>
      <dgm:spPr/>
    </dgm:pt>
    <dgm:pt modelId="{9CC9A84B-E44E-4408-B4AB-4C66EFC8FF3D}" type="pres">
      <dgm:prSet presAssocID="{3E070504-F889-4AC8-BE56-393C5357F2EF}" presName="rootComposite" presStyleCnt="0"/>
      <dgm:spPr/>
    </dgm:pt>
    <dgm:pt modelId="{6B72A24F-8CEB-4179-9627-F65C4AF69B8E}" type="pres">
      <dgm:prSet presAssocID="{3E070504-F889-4AC8-BE56-393C5357F2EF}" presName="rootText" presStyleLbl="node2" presStyleIdx="0" presStyleCnt="2" custScaleX="20220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7036143F-4FEF-47B6-8E91-0BF7894BA75A}" type="pres">
      <dgm:prSet presAssocID="{3E070504-F889-4AC8-BE56-393C5357F2EF}" presName="rootConnector" presStyleLbl="node2" presStyleIdx="0" presStyleCnt="2"/>
      <dgm:spPr/>
      <dgm:t>
        <a:bodyPr/>
        <a:lstStyle/>
        <a:p>
          <a:endParaRPr lang="es-VE"/>
        </a:p>
      </dgm:t>
    </dgm:pt>
    <dgm:pt modelId="{5E1DB063-6E1C-4E5A-AAA2-56B18D887978}" type="pres">
      <dgm:prSet presAssocID="{3E070504-F889-4AC8-BE56-393C5357F2EF}" presName="hierChild4" presStyleCnt="0"/>
      <dgm:spPr/>
    </dgm:pt>
    <dgm:pt modelId="{ADB6133A-004C-438E-82A7-2F3F5E717F99}" type="pres">
      <dgm:prSet presAssocID="{2F8C844C-1128-48F3-8244-EF04115B3A08}" presName="Name37" presStyleLbl="parChTrans1D3" presStyleIdx="0" presStyleCnt="5"/>
      <dgm:spPr/>
      <dgm:t>
        <a:bodyPr/>
        <a:lstStyle/>
        <a:p>
          <a:endParaRPr lang="es-VE"/>
        </a:p>
      </dgm:t>
    </dgm:pt>
    <dgm:pt modelId="{34DE2648-82F8-4F94-800F-3E5B90996514}" type="pres">
      <dgm:prSet presAssocID="{85E864E7-B915-489C-89A1-956A173B24E3}" presName="hierRoot2" presStyleCnt="0">
        <dgm:presLayoutVars>
          <dgm:hierBranch val="init"/>
        </dgm:presLayoutVars>
      </dgm:prSet>
      <dgm:spPr/>
    </dgm:pt>
    <dgm:pt modelId="{03BAF6C0-4F09-4F4B-86A0-F1AA0F139DB8}" type="pres">
      <dgm:prSet presAssocID="{85E864E7-B915-489C-89A1-956A173B24E3}" presName="rootComposite" presStyleCnt="0"/>
      <dgm:spPr/>
    </dgm:pt>
    <dgm:pt modelId="{8AD8CAC0-5318-450D-92C6-8E2DFD29E989}" type="pres">
      <dgm:prSet presAssocID="{85E864E7-B915-489C-89A1-956A173B24E3}" presName="rootText" presStyleLbl="node3" presStyleIdx="0" presStyleCnt="5" custScaleX="169139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8E0314B-2691-4E2F-84CA-2D5E9A77DFD3}" type="pres">
      <dgm:prSet presAssocID="{85E864E7-B915-489C-89A1-956A173B24E3}" presName="rootConnector" presStyleLbl="node3" presStyleIdx="0" presStyleCnt="5"/>
      <dgm:spPr/>
      <dgm:t>
        <a:bodyPr/>
        <a:lstStyle/>
        <a:p>
          <a:endParaRPr lang="es-VE"/>
        </a:p>
      </dgm:t>
    </dgm:pt>
    <dgm:pt modelId="{A5FA7EC0-C728-49DA-A47B-5CB364419D95}" type="pres">
      <dgm:prSet presAssocID="{85E864E7-B915-489C-89A1-956A173B24E3}" presName="hierChild4" presStyleCnt="0"/>
      <dgm:spPr/>
    </dgm:pt>
    <dgm:pt modelId="{D4243388-F2A7-4C27-B694-1C6B8DF46499}" type="pres">
      <dgm:prSet presAssocID="{3FEDEEB2-23F0-4EB2-9900-0B764360C662}" presName="Name37" presStyleLbl="parChTrans1D4" presStyleIdx="0" presStyleCnt="10"/>
      <dgm:spPr/>
      <dgm:t>
        <a:bodyPr/>
        <a:lstStyle/>
        <a:p>
          <a:endParaRPr lang="es-VE"/>
        </a:p>
      </dgm:t>
    </dgm:pt>
    <dgm:pt modelId="{43F4D5B7-88C9-420D-B9BA-145EBEBBE4E1}" type="pres">
      <dgm:prSet presAssocID="{6E33C8BD-6342-43B1-88F5-528C0907A1A7}" presName="hierRoot2" presStyleCnt="0">
        <dgm:presLayoutVars>
          <dgm:hierBranch val="init"/>
        </dgm:presLayoutVars>
      </dgm:prSet>
      <dgm:spPr/>
    </dgm:pt>
    <dgm:pt modelId="{A7BBD43F-7CDE-47DB-B799-0339FC7E703A}" type="pres">
      <dgm:prSet presAssocID="{6E33C8BD-6342-43B1-88F5-528C0907A1A7}" presName="rootComposite" presStyleCnt="0"/>
      <dgm:spPr/>
    </dgm:pt>
    <dgm:pt modelId="{3FF99581-347A-438C-A80D-63BD454F5229}" type="pres">
      <dgm:prSet presAssocID="{6E33C8BD-6342-43B1-88F5-528C0907A1A7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E522AF80-09EA-4F6F-8E03-86685FCBCF5A}" type="pres">
      <dgm:prSet presAssocID="{6E33C8BD-6342-43B1-88F5-528C0907A1A7}" presName="rootConnector" presStyleLbl="node4" presStyleIdx="0" presStyleCnt="10"/>
      <dgm:spPr/>
      <dgm:t>
        <a:bodyPr/>
        <a:lstStyle/>
        <a:p>
          <a:endParaRPr lang="es-VE"/>
        </a:p>
      </dgm:t>
    </dgm:pt>
    <dgm:pt modelId="{2473E1E4-3574-4678-A611-6B67D04566F5}" type="pres">
      <dgm:prSet presAssocID="{6E33C8BD-6342-43B1-88F5-528C0907A1A7}" presName="hierChild4" presStyleCnt="0"/>
      <dgm:spPr/>
    </dgm:pt>
    <dgm:pt modelId="{B97708CA-4482-4391-AB2F-0B7908D0F1D1}" type="pres">
      <dgm:prSet presAssocID="{6E33C8BD-6342-43B1-88F5-528C0907A1A7}" presName="hierChild5" presStyleCnt="0"/>
      <dgm:spPr/>
    </dgm:pt>
    <dgm:pt modelId="{EE140645-8801-4FFE-BCCB-CAF12BCA4C0B}" type="pres">
      <dgm:prSet presAssocID="{3C8DE037-EBB1-4E17-A187-7E03EB3C72BA}" presName="Name37" presStyleLbl="parChTrans1D4" presStyleIdx="1" presStyleCnt="10"/>
      <dgm:spPr/>
      <dgm:t>
        <a:bodyPr/>
        <a:lstStyle/>
        <a:p>
          <a:endParaRPr lang="es-VE"/>
        </a:p>
      </dgm:t>
    </dgm:pt>
    <dgm:pt modelId="{35E3A4E2-65A9-4C77-8991-887E5FFFF113}" type="pres">
      <dgm:prSet presAssocID="{9433E1C9-2A5B-4F9B-AD8E-8962AAD150B2}" presName="hierRoot2" presStyleCnt="0">
        <dgm:presLayoutVars>
          <dgm:hierBranch val="init"/>
        </dgm:presLayoutVars>
      </dgm:prSet>
      <dgm:spPr/>
    </dgm:pt>
    <dgm:pt modelId="{8CA88198-2462-4366-8C36-EAF78536D529}" type="pres">
      <dgm:prSet presAssocID="{9433E1C9-2A5B-4F9B-AD8E-8962AAD150B2}" presName="rootComposite" presStyleCnt="0"/>
      <dgm:spPr/>
    </dgm:pt>
    <dgm:pt modelId="{31434355-C2CC-4142-8E89-734938B1CF59}" type="pres">
      <dgm:prSet presAssocID="{9433E1C9-2A5B-4F9B-AD8E-8962AAD150B2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32C6371-AEF1-4D26-9395-8626906FC8AD}" type="pres">
      <dgm:prSet presAssocID="{9433E1C9-2A5B-4F9B-AD8E-8962AAD150B2}" presName="rootConnector" presStyleLbl="node4" presStyleIdx="1" presStyleCnt="10"/>
      <dgm:spPr/>
      <dgm:t>
        <a:bodyPr/>
        <a:lstStyle/>
        <a:p>
          <a:endParaRPr lang="es-VE"/>
        </a:p>
      </dgm:t>
    </dgm:pt>
    <dgm:pt modelId="{EF6FF5AD-0C44-4A3D-AEF7-5B8C31ABC589}" type="pres">
      <dgm:prSet presAssocID="{9433E1C9-2A5B-4F9B-AD8E-8962AAD150B2}" presName="hierChild4" presStyleCnt="0"/>
      <dgm:spPr/>
    </dgm:pt>
    <dgm:pt modelId="{1E74BB8B-06F0-40F7-9FFF-9251E8338704}" type="pres">
      <dgm:prSet presAssocID="{9433E1C9-2A5B-4F9B-AD8E-8962AAD150B2}" presName="hierChild5" presStyleCnt="0"/>
      <dgm:spPr/>
    </dgm:pt>
    <dgm:pt modelId="{C38606A8-1DE7-46D0-AA4E-0F00974F7D3A}" type="pres">
      <dgm:prSet presAssocID="{33962F84-D273-45C5-B5FB-BFDD94CC00E9}" presName="Name37" presStyleLbl="parChTrans1D4" presStyleIdx="2" presStyleCnt="10"/>
      <dgm:spPr/>
      <dgm:t>
        <a:bodyPr/>
        <a:lstStyle/>
        <a:p>
          <a:endParaRPr lang="es-VE"/>
        </a:p>
      </dgm:t>
    </dgm:pt>
    <dgm:pt modelId="{CF231021-8002-43CF-880D-4A7EE7E65F3F}" type="pres">
      <dgm:prSet presAssocID="{01896714-7C37-4250-A724-3D7B5F77442B}" presName="hierRoot2" presStyleCnt="0">
        <dgm:presLayoutVars>
          <dgm:hierBranch val="init"/>
        </dgm:presLayoutVars>
      </dgm:prSet>
      <dgm:spPr/>
    </dgm:pt>
    <dgm:pt modelId="{BDA02550-F06F-45CD-9BE9-D4FD9581633C}" type="pres">
      <dgm:prSet presAssocID="{01896714-7C37-4250-A724-3D7B5F77442B}" presName="rootComposite" presStyleCnt="0"/>
      <dgm:spPr/>
    </dgm:pt>
    <dgm:pt modelId="{46CC6B5B-AA9A-4652-B308-4AD49B192CF5}" type="pres">
      <dgm:prSet presAssocID="{01896714-7C37-4250-A724-3D7B5F77442B}" presName="rootText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0F99F69-F401-4CC9-ADD2-5C747B88DA64}" type="pres">
      <dgm:prSet presAssocID="{01896714-7C37-4250-A724-3D7B5F77442B}" presName="rootConnector" presStyleLbl="node4" presStyleIdx="2" presStyleCnt="10"/>
      <dgm:spPr/>
      <dgm:t>
        <a:bodyPr/>
        <a:lstStyle/>
        <a:p>
          <a:endParaRPr lang="es-VE"/>
        </a:p>
      </dgm:t>
    </dgm:pt>
    <dgm:pt modelId="{D7A16B61-1DBB-425C-9277-2997ACCA4613}" type="pres">
      <dgm:prSet presAssocID="{01896714-7C37-4250-A724-3D7B5F77442B}" presName="hierChild4" presStyleCnt="0"/>
      <dgm:spPr/>
    </dgm:pt>
    <dgm:pt modelId="{E6CA85C7-8C5D-4134-BE81-82451CCC6CB9}" type="pres">
      <dgm:prSet presAssocID="{01896714-7C37-4250-A724-3D7B5F77442B}" presName="hierChild5" presStyleCnt="0"/>
      <dgm:spPr/>
    </dgm:pt>
    <dgm:pt modelId="{DCB4366E-B7FA-457B-A84E-5E719C5837CE}" type="pres">
      <dgm:prSet presAssocID="{85E864E7-B915-489C-89A1-956A173B24E3}" presName="hierChild5" presStyleCnt="0"/>
      <dgm:spPr/>
    </dgm:pt>
    <dgm:pt modelId="{F26FCB81-AABC-4874-BFC9-EA4198D6A75D}" type="pres">
      <dgm:prSet presAssocID="{617FF63D-EC13-48C8-911D-9432D0493261}" presName="Name37" presStyleLbl="parChTrans1D3" presStyleIdx="1" presStyleCnt="5"/>
      <dgm:spPr/>
      <dgm:t>
        <a:bodyPr/>
        <a:lstStyle/>
        <a:p>
          <a:endParaRPr lang="es-VE"/>
        </a:p>
      </dgm:t>
    </dgm:pt>
    <dgm:pt modelId="{B6EB5FC5-7D8E-4C73-B9AE-B7F4F4126E31}" type="pres">
      <dgm:prSet presAssocID="{C0F4B1B0-EE7C-4BDE-8DBD-1CE3B1708383}" presName="hierRoot2" presStyleCnt="0">
        <dgm:presLayoutVars>
          <dgm:hierBranch val="init"/>
        </dgm:presLayoutVars>
      </dgm:prSet>
      <dgm:spPr/>
    </dgm:pt>
    <dgm:pt modelId="{5C83D907-69C2-4646-8A4E-A94509E897F3}" type="pres">
      <dgm:prSet presAssocID="{C0F4B1B0-EE7C-4BDE-8DBD-1CE3B1708383}" presName="rootComposite" presStyleCnt="0"/>
      <dgm:spPr/>
    </dgm:pt>
    <dgm:pt modelId="{4D8D87E5-FB0D-4041-97FE-22AAFFD1E4F8}" type="pres">
      <dgm:prSet presAssocID="{C0F4B1B0-EE7C-4BDE-8DBD-1CE3B1708383}" presName="rootText" presStyleLbl="node3" presStyleIdx="1" presStyleCnt="5" custScaleX="169139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B1E49FBF-A0E6-4A92-A21F-FF5D9701C01B}" type="pres">
      <dgm:prSet presAssocID="{C0F4B1B0-EE7C-4BDE-8DBD-1CE3B1708383}" presName="rootConnector" presStyleLbl="node3" presStyleIdx="1" presStyleCnt="5"/>
      <dgm:spPr/>
      <dgm:t>
        <a:bodyPr/>
        <a:lstStyle/>
        <a:p>
          <a:endParaRPr lang="es-VE"/>
        </a:p>
      </dgm:t>
    </dgm:pt>
    <dgm:pt modelId="{406DE834-EB82-4B32-A23B-7ADD58C84501}" type="pres">
      <dgm:prSet presAssocID="{C0F4B1B0-EE7C-4BDE-8DBD-1CE3B1708383}" presName="hierChild4" presStyleCnt="0"/>
      <dgm:spPr/>
    </dgm:pt>
    <dgm:pt modelId="{AD1B0D25-25C6-4939-8089-981757BFCAC1}" type="pres">
      <dgm:prSet presAssocID="{D4BB2732-F419-455C-B1B2-D9992F609A2F}" presName="Name37" presStyleLbl="parChTrans1D4" presStyleIdx="3" presStyleCnt="10"/>
      <dgm:spPr/>
      <dgm:t>
        <a:bodyPr/>
        <a:lstStyle/>
        <a:p>
          <a:endParaRPr lang="es-VE"/>
        </a:p>
      </dgm:t>
    </dgm:pt>
    <dgm:pt modelId="{E5E39C16-1058-4DC8-8394-9C564CEA8F2D}" type="pres">
      <dgm:prSet presAssocID="{6420571F-3D4B-4197-B103-AA4CA4B39049}" presName="hierRoot2" presStyleCnt="0">
        <dgm:presLayoutVars>
          <dgm:hierBranch val="init"/>
        </dgm:presLayoutVars>
      </dgm:prSet>
      <dgm:spPr/>
    </dgm:pt>
    <dgm:pt modelId="{2BDF3A9B-6863-4ABE-A65B-72E676FF5CCA}" type="pres">
      <dgm:prSet presAssocID="{6420571F-3D4B-4197-B103-AA4CA4B39049}" presName="rootComposite" presStyleCnt="0"/>
      <dgm:spPr/>
    </dgm:pt>
    <dgm:pt modelId="{A76A6277-3C15-4CB4-9760-9660057A18D1}" type="pres">
      <dgm:prSet presAssocID="{6420571F-3D4B-4197-B103-AA4CA4B39049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FC15D264-CD92-4EA4-8B2C-CD54C7522B22}" type="pres">
      <dgm:prSet presAssocID="{6420571F-3D4B-4197-B103-AA4CA4B39049}" presName="rootConnector" presStyleLbl="node4" presStyleIdx="3" presStyleCnt="10"/>
      <dgm:spPr/>
      <dgm:t>
        <a:bodyPr/>
        <a:lstStyle/>
        <a:p>
          <a:endParaRPr lang="es-VE"/>
        </a:p>
      </dgm:t>
    </dgm:pt>
    <dgm:pt modelId="{627A5AA5-9B50-472E-8FC7-C5D066623218}" type="pres">
      <dgm:prSet presAssocID="{6420571F-3D4B-4197-B103-AA4CA4B39049}" presName="hierChild4" presStyleCnt="0"/>
      <dgm:spPr/>
    </dgm:pt>
    <dgm:pt modelId="{E7382A98-93EF-4A70-8CEB-952A9BE37F21}" type="pres">
      <dgm:prSet presAssocID="{6420571F-3D4B-4197-B103-AA4CA4B39049}" presName="hierChild5" presStyleCnt="0"/>
      <dgm:spPr/>
    </dgm:pt>
    <dgm:pt modelId="{E8B6B80F-C31C-454B-AF58-FF3DB9002975}" type="pres">
      <dgm:prSet presAssocID="{1CB585AF-FC42-4439-A6D8-44D3A27B4A7F}" presName="Name37" presStyleLbl="parChTrans1D4" presStyleIdx="4" presStyleCnt="10"/>
      <dgm:spPr/>
      <dgm:t>
        <a:bodyPr/>
        <a:lstStyle/>
        <a:p>
          <a:endParaRPr lang="es-VE"/>
        </a:p>
      </dgm:t>
    </dgm:pt>
    <dgm:pt modelId="{CE5908A8-9B42-47F2-8D53-6CD1B767CAB7}" type="pres">
      <dgm:prSet presAssocID="{F6F3A338-0B2F-417A-A8B4-A360D4CC4462}" presName="hierRoot2" presStyleCnt="0">
        <dgm:presLayoutVars>
          <dgm:hierBranch val="init"/>
        </dgm:presLayoutVars>
      </dgm:prSet>
      <dgm:spPr/>
    </dgm:pt>
    <dgm:pt modelId="{A88485F9-1D69-489B-BC9A-48B5F114B571}" type="pres">
      <dgm:prSet presAssocID="{F6F3A338-0B2F-417A-A8B4-A360D4CC4462}" presName="rootComposite" presStyleCnt="0"/>
      <dgm:spPr/>
    </dgm:pt>
    <dgm:pt modelId="{2F112F14-07ED-431B-A248-51E0544A1608}" type="pres">
      <dgm:prSet presAssocID="{F6F3A338-0B2F-417A-A8B4-A360D4CC4462}" presName="rootText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B87BF8D-87D2-4849-92F9-8AB0DEDF6EA8}" type="pres">
      <dgm:prSet presAssocID="{F6F3A338-0B2F-417A-A8B4-A360D4CC4462}" presName="rootConnector" presStyleLbl="node4" presStyleIdx="4" presStyleCnt="10"/>
      <dgm:spPr/>
      <dgm:t>
        <a:bodyPr/>
        <a:lstStyle/>
        <a:p>
          <a:endParaRPr lang="es-VE"/>
        </a:p>
      </dgm:t>
    </dgm:pt>
    <dgm:pt modelId="{41001147-9382-4A29-AD36-65BF0AA004D3}" type="pres">
      <dgm:prSet presAssocID="{F6F3A338-0B2F-417A-A8B4-A360D4CC4462}" presName="hierChild4" presStyleCnt="0"/>
      <dgm:spPr/>
    </dgm:pt>
    <dgm:pt modelId="{74107710-E3D8-43E4-85B7-6C09F863058F}" type="pres">
      <dgm:prSet presAssocID="{F6F3A338-0B2F-417A-A8B4-A360D4CC4462}" presName="hierChild5" presStyleCnt="0"/>
      <dgm:spPr/>
    </dgm:pt>
    <dgm:pt modelId="{48FCFBAE-54A4-4703-B5B4-A46D4282E055}" type="pres">
      <dgm:prSet presAssocID="{C0F4B1B0-EE7C-4BDE-8DBD-1CE3B1708383}" presName="hierChild5" presStyleCnt="0"/>
      <dgm:spPr/>
    </dgm:pt>
    <dgm:pt modelId="{FDAEB853-8A4A-494E-A7B6-ADF92E89B792}" type="pres">
      <dgm:prSet presAssocID="{BEB65143-4698-4DE5-A314-0F4CE3878601}" presName="Name37" presStyleLbl="parChTrans1D3" presStyleIdx="2" presStyleCnt="5"/>
      <dgm:spPr/>
      <dgm:t>
        <a:bodyPr/>
        <a:lstStyle/>
        <a:p>
          <a:endParaRPr lang="es-VE"/>
        </a:p>
      </dgm:t>
    </dgm:pt>
    <dgm:pt modelId="{D7379086-6317-43AE-BF1D-2A4CD7D7473B}" type="pres">
      <dgm:prSet presAssocID="{2678A1A6-B456-431B-8B4D-FEC3BD8B5583}" presName="hierRoot2" presStyleCnt="0">
        <dgm:presLayoutVars>
          <dgm:hierBranch val="init"/>
        </dgm:presLayoutVars>
      </dgm:prSet>
      <dgm:spPr/>
    </dgm:pt>
    <dgm:pt modelId="{ED8B3955-1651-4C33-96D0-196084016403}" type="pres">
      <dgm:prSet presAssocID="{2678A1A6-B456-431B-8B4D-FEC3BD8B5583}" presName="rootComposite" presStyleCnt="0"/>
      <dgm:spPr/>
    </dgm:pt>
    <dgm:pt modelId="{E1BE6509-3775-4819-9640-5211625386FF}" type="pres">
      <dgm:prSet presAssocID="{2678A1A6-B456-431B-8B4D-FEC3BD8B5583}" presName="rootText" presStyleLbl="node3" presStyleIdx="2" presStyleCnt="5" custScaleX="169139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12595A20-EAA0-4AF7-A151-2BB50EB490C8}" type="pres">
      <dgm:prSet presAssocID="{2678A1A6-B456-431B-8B4D-FEC3BD8B5583}" presName="rootConnector" presStyleLbl="node3" presStyleIdx="2" presStyleCnt="5"/>
      <dgm:spPr/>
      <dgm:t>
        <a:bodyPr/>
        <a:lstStyle/>
        <a:p>
          <a:endParaRPr lang="es-VE"/>
        </a:p>
      </dgm:t>
    </dgm:pt>
    <dgm:pt modelId="{DEE9145E-AC5F-41DC-923D-D9C35DD12D67}" type="pres">
      <dgm:prSet presAssocID="{2678A1A6-B456-431B-8B4D-FEC3BD8B5583}" presName="hierChild4" presStyleCnt="0"/>
      <dgm:spPr/>
    </dgm:pt>
    <dgm:pt modelId="{8147F6E3-64E7-4179-8333-47E99A3EE394}" type="pres">
      <dgm:prSet presAssocID="{126D17D8-0715-4686-A159-A67B02A6981B}" presName="Name37" presStyleLbl="parChTrans1D4" presStyleIdx="5" presStyleCnt="10"/>
      <dgm:spPr/>
      <dgm:t>
        <a:bodyPr/>
        <a:lstStyle/>
        <a:p>
          <a:endParaRPr lang="es-VE"/>
        </a:p>
      </dgm:t>
    </dgm:pt>
    <dgm:pt modelId="{6FEC221F-456B-446F-9BF2-D326C0D74DEC}" type="pres">
      <dgm:prSet presAssocID="{AEA5066C-B2DA-4942-9A7F-9B94348EA7F9}" presName="hierRoot2" presStyleCnt="0">
        <dgm:presLayoutVars>
          <dgm:hierBranch val="init"/>
        </dgm:presLayoutVars>
      </dgm:prSet>
      <dgm:spPr/>
    </dgm:pt>
    <dgm:pt modelId="{415054BA-C740-4ADB-9464-7A6F9A89ECB3}" type="pres">
      <dgm:prSet presAssocID="{AEA5066C-B2DA-4942-9A7F-9B94348EA7F9}" presName="rootComposite" presStyleCnt="0"/>
      <dgm:spPr/>
    </dgm:pt>
    <dgm:pt modelId="{E8AE75E4-FFBF-4DAE-9C97-51A3814E4F2C}" type="pres">
      <dgm:prSet presAssocID="{AEA5066C-B2DA-4942-9A7F-9B94348EA7F9}" presName="rootText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EA0DA7A-FCCD-4389-99F4-E7A3B036F24C}" type="pres">
      <dgm:prSet presAssocID="{AEA5066C-B2DA-4942-9A7F-9B94348EA7F9}" presName="rootConnector" presStyleLbl="node4" presStyleIdx="5" presStyleCnt="10"/>
      <dgm:spPr/>
      <dgm:t>
        <a:bodyPr/>
        <a:lstStyle/>
        <a:p>
          <a:endParaRPr lang="es-VE"/>
        </a:p>
      </dgm:t>
    </dgm:pt>
    <dgm:pt modelId="{E3ADDB99-730E-4275-B819-6F99CD4CB57E}" type="pres">
      <dgm:prSet presAssocID="{AEA5066C-B2DA-4942-9A7F-9B94348EA7F9}" presName="hierChild4" presStyleCnt="0"/>
      <dgm:spPr/>
    </dgm:pt>
    <dgm:pt modelId="{3BBCA2E2-34A1-404D-9F8F-F631D2133241}" type="pres">
      <dgm:prSet presAssocID="{AEA5066C-B2DA-4942-9A7F-9B94348EA7F9}" presName="hierChild5" presStyleCnt="0"/>
      <dgm:spPr/>
    </dgm:pt>
    <dgm:pt modelId="{4C5E8D5B-4F76-411C-91B0-A303A624F243}" type="pres">
      <dgm:prSet presAssocID="{2678A1A6-B456-431B-8B4D-FEC3BD8B5583}" presName="hierChild5" presStyleCnt="0"/>
      <dgm:spPr/>
    </dgm:pt>
    <dgm:pt modelId="{2ABA55F5-ECF4-453F-9FFE-F0CADE28A965}" type="pres">
      <dgm:prSet presAssocID="{3E070504-F889-4AC8-BE56-393C5357F2EF}" presName="hierChild5" presStyleCnt="0"/>
      <dgm:spPr/>
    </dgm:pt>
    <dgm:pt modelId="{18E8D591-5BD6-4CCF-8E7C-C5817AB93CA1}" type="pres">
      <dgm:prSet presAssocID="{100954F8-AD7B-41C9-BC97-B8E3EA7C7216}" presName="Name37" presStyleLbl="parChTrans1D2" presStyleIdx="1" presStyleCnt="2"/>
      <dgm:spPr/>
      <dgm:t>
        <a:bodyPr/>
        <a:lstStyle/>
        <a:p>
          <a:endParaRPr lang="es-VE"/>
        </a:p>
      </dgm:t>
    </dgm:pt>
    <dgm:pt modelId="{921C6B73-CBC8-4C36-AFA6-83D91920DB21}" type="pres">
      <dgm:prSet presAssocID="{0D5A082C-5CB1-4E47-8784-DF5835D12593}" presName="hierRoot2" presStyleCnt="0">
        <dgm:presLayoutVars>
          <dgm:hierBranch val="init"/>
        </dgm:presLayoutVars>
      </dgm:prSet>
      <dgm:spPr/>
    </dgm:pt>
    <dgm:pt modelId="{285FBB4E-BDAE-46B6-A968-565FAB0DE268}" type="pres">
      <dgm:prSet presAssocID="{0D5A082C-5CB1-4E47-8784-DF5835D12593}" presName="rootComposite" presStyleCnt="0"/>
      <dgm:spPr/>
    </dgm:pt>
    <dgm:pt modelId="{D41AAD8F-0C9A-47C7-AE11-F0208B87FDC9}" type="pres">
      <dgm:prSet presAssocID="{0D5A082C-5CB1-4E47-8784-DF5835D12593}" presName="rootText" presStyleLbl="node2" presStyleIdx="1" presStyleCnt="2" custScaleX="20220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4749175-F513-44A3-8F33-FB31ABB672DB}" type="pres">
      <dgm:prSet presAssocID="{0D5A082C-5CB1-4E47-8784-DF5835D12593}" presName="rootConnector" presStyleLbl="node2" presStyleIdx="1" presStyleCnt="2"/>
      <dgm:spPr/>
      <dgm:t>
        <a:bodyPr/>
        <a:lstStyle/>
        <a:p>
          <a:endParaRPr lang="es-VE"/>
        </a:p>
      </dgm:t>
    </dgm:pt>
    <dgm:pt modelId="{5C93610F-8ADB-4E85-AD67-9B888F1DAAA2}" type="pres">
      <dgm:prSet presAssocID="{0D5A082C-5CB1-4E47-8784-DF5835D12593}" presName="hierChild4" presStyleCnt="0"/>
      <dgm:spPr/>
    </dgm:pt>
    <dgm:pt modelId="{EDB2E058-4AFD-4B4D-8540-E0DC2B73392F}" type="pres">
      <dgm:prSet presAssocID="{C719793D-2FE1-4B87-83FD-E077993FF2C6}" presName="Name37" presStyleLbl="parChTrans1D3" presStyleIdx="3" presStyleCnt="5"/>
      <dgm:spPr/>
      <dgm:t>
        <a:bodyPr/>
        <a:lstStyle/>
        <a:p>
          <a:endParaRPr lang="es-VE"/>
        </a:p>
      </dgm:t>
    </dgm:pt>
    <dgm:pt modelId="{ED4E8CAB-0F37-4A6B-9D2A-73E4B0A7C9C4}" type="pres">
      <dgm:prSet presAssocID="{CB82E796-FCFE-4756-9690-95DE90D85529}" presName="hierRoot2" presStyleCnt="0">
        <dgm:presLayoutVars>
          <dgm:hierBranch val="init"/>
        </dgm:presLayoutVars>
      </dgm:prSet>
      <dgm:spPr/>
    </dgm:pt>
    <dgm:pt modelId="{B7A1ACAE-7784-425E-BD60-CB02A8152F46}" type="pres">
      <dgm:prSet presAssocID="{CB82E796-FCFE-4756-9690-95DE90D85529}" presName="rootComposite" presStyleCnt="0"/>
      <dgm:spPr/>
    </dgm:pt>
    <dgm:pt modelId="{3F2E13F0-4B7B-4931-983F-8EF38419E160}" type="pres">
      <dgm:prSet presAssocID="{CB82E796-FCFE-4756-9690-95DE90D85529}" presName="rootText" presStyleLbl="node3" presStyleIdx="3" presStyleCnt="5" custScaleX="169139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784FB162-FDEF-46CA-B92E-77E8C761448F}" type="pres">
      <dgm:prSet presAssocID="{CB82E796-FCFE-4756-9690-95DE90D85529}" presName="rootConnector" presStyleLbl="node3" presStyleIdx="3" presStyleCnt="5"/>
      <dgm:spPr/>
      <dgm:t>
        <a:bodyPr/>
        <a:lstStyle/>
        <a:p>
          <a:endParaRPr lang="es-VE"/>
        </a:p>
      </dgm:t>
    </dgm:pt>
    <dgm:pt modelId="{CEC72685-66F2-4F3D-BEEC-FC38DAD5FBAB}" type="pres">
      <dgm:prSet presAssocID="{CB82E796-FCFE-4756-9690-95DE90D85529}" presName="hierChild4" presStyleCnt="0"/>
      <dgm:spPr/>
    </dgm:pt>
    <dgm:pt modelId="{6D498FD1-A1F5-482A-AAB9-14DB3E458DA6}" type="pres">
      <dgm:prSet presAssocID="{1B9B4285-2579-4CED-96BF-ED00FC4BEB3B}" presName="Name37" presStyleLbl="parChTrans1D4" presStyleIdx="6" presStyleCnt="10"/>
      <dgm:spPr/>
      <dgm:t>
        <a:bodyPr/>
        <a:lstStyle/>
        <a:p>
          <a:endParaRPr lang="es-VE"/>
        </a:p>
      </dgm:t>
    </dgm:pt>
    <dgm:pt modelId="{E3CBFD27-4FAE-42DC-903C-CCEF3389B19C}" type="pres">
      <dgm:prSet presAssocID="{5BBF7D2D-1A06-4A3F-B6D4-894A6085DAA4}" presName="hierRoot2" presStyleCnt="0">
        <dgm:presLayoutVars>
          <dgm:hierBranch val="init"/>
        </dgm:presLayoutVars>
      </dgm:prSet>
      <dgm:spPr/>
    </dgm:pt>
    <dgm:pt modelId="{DD6FDD46-7180-49B7-8D06-3CB50DF3D8ED}" type="pres">
      <dgm:prSet presAssocID="{5BBF7D2D-1A06-4A3F-B6D4-894A6085DAA4}" presName="rootComposite" presStyleCnt="0"/>
      <dgm:spPr/>
    </dgm:pt>
    <dgm:pt modelId="{071E0F7A-7AF9-48F2-8E3C-17C13864E451}" type="pres">
      <dgm:prSet presAssocID="{5BBF7D2D-1A06-4A3F-B6D4-894A6085DAA4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DA543D62-1607-40D5-B336-BC0CA9ED396B}" type="pres">
      <dgm:prSet presAssocID="{5BBF7D2D-1A06-4A3F-B6D4-894A6085DAA4}" presName="rootConnector" presStyleLbl="node4" presStyleIdx="6" presStyleCnt="10"/>
      <dgm:spPr/>
      <dgm:t>
        <a:bodyPr/>
        <a:lstStyle/>
        <a:p>
          <a:endParaRPr lang="es-VE"/>
        </a:p>
      </dgm:t>
    </dgm:pt>
    <dgm:pt modelId="{2D0BD6EE-9272-435A-B079-5E08F9D50084}" type="pres">
      <dgm:prSet presAssocID="{5BBF7D2D-1A06-4A3F-B6D4-894A6085DAA4}" presName="hierChild4" presStyleCnt="0"/>
      <dgm:spPr/>
    </dgm:pt>
    <dgm:pt modelId="{AA3E2509-0AE9-456E-9C7E-92208EFCB898}" type="pres">
      <dgm:prSet presAssocID="{9E2C3E9F-14C1-4E62-9520-F7A37B19D674}" presName="Name37" presStyleLbl="parChTrans1D4" presStyleIdx="7" presStyleCnt="10"/>
      <dgm:spPr/>
      <dgm:t>
        <a:bodyPr/>
        <a:lstStyle/>
        <a:p>
          <a:endParaRPr lang="es-VE"/>
        </a:p>
      </dgm:t>
    </dgm:pt>
    <dgm:pt modelId="{9E6F7F08-4318-4E12-9EF3-54AD3B86109F}" type="pres">
      <dgm:prSet presAssocID="{F8A4C644-3444-4CA0-94E3-70EA0C39C961}" presName="hierRoot2" presStyleCnt="0">
        <dgm:presLayoutVars>
          <dgm:hierBranch val="init"/>
        </dgm:presLayoutVars>
      </dgm:prSet>
      <dgm:spPr/>
    </dgm:pt>
    <dgm:pt modelId="{78FBC530-55EF-4B30-93E5-C60209F5397B}" type="pres">
      <dgm:prSet presAssocID="{F8A4C644-3444-4CA0-94E3-70EA0C39C961}" presName="rootComposite" presStyleCnt="0"/>
      <dgm:spPr/>
    </dgm:pt>
    <dgm:pt modelId="{1011A9C5-7E84-4BF7-832D-79A7F94AA821}" type="pres">
      <dgm:prSet presAssocID="{F8A4C644-3444-4CA0-94E3-70EA0C39C961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ED5069CE-38A3-4373-B367-62A6C30712C5}" type="pres">
      <dgm:prSet presAssocID="{F8A4C644-3444-4CA0-94E3-70EA0C39C961}" presName="rootConnector" presStyleLbl="node4" presStyleIdx="7" presStyleCnt="10"/>
      <dgm:spPr/>
      <dgm:t>
        <a:bodyPr/>
        <a:lstStyle/>
        <a:p>
          <a:endParaRPr lang="es-VE"/>
        </a:p>
      </dgm:t>
    </dgm:pt>
    <dgm:pt modelId="{CE566DCD-FD11-434A-ABDD-2A433A4312FF}" type="pres">
      <dgm:prSet presAssocID="{F8A4C644-3444-4CA0-94E3-70EA0C39C961}" presName="hierChild4" presStyleCnt="0"/>
      <dgm:spPr/>
    </dgm:pt>
    <dgm:pt modelId="{A8D007A4-CE09-4D5B-9154-C90EEC4D5C37}" type="pres">
      <dgm:prSet presAssocID="{F8A4C644-3444-4CA0-94E3-70EA0C39C961}" presName="hierChild5" presStyleCnt="0"/>
      <dgm:spPr/>
    </dgm:pt>
    <dgm:pt modelId="{CCA4BB94-5F2E-4963-BD5A-D06529218C7F}" type="pres">
      <dgm:prSet presAssocID="{6BD203DB-CB7D-4158-8EDD-C6683B8DA5D7}" presName="Name37" presStyleLbl="parChTrans1D4" presStyleIdx="8" presStyleCnt="10"/>
      <dgm:spPr/>
      <dgm:t>
        <a:bodyPr/>
        <a:lstStyle/>
        <a:p>
          <a:endParaRPr lang="es-VE"/>
        </a:p>
      </dgm:t>
    </dgm:pt>
    <dgm:pt modelId="{15331A20-E6CD-43C1-B9CE-5624C123F30A}" type="pres">
      <dgm:prSet presAssocID="{0CAD2255-1022-4F59-BAAA-668E7D9CEFA4}" presName="hierRoot2" presStyleCnt="0">
        <dgm:presLayoutVars>
          <dgm:hierBranch val="init"/>
        </dgm:presLayoutVars>
      </dgm:prSet>
      <dgm:spPr/>
    </dgm:pt>
    <dgm:pt modelId="{956ED836-6B35-440D-A21C-8B1307387FAB}" type="pres">
      <dgm:prSet presAssocID="{0CAD2255-1022-4F59-BAAA-668E7D9CEFA4}" presName="rootComposite" presStyleCnt="0"/>
      <dgm:spPr/>
    </dgm:pt>
    <dgm:pt modelId="{0ECD835A-580D-4294-8E74-B7C1C829D9B0}" type="pres">
      <dgm:prSet presAssocID="{0CAD2255-1022-4F59-BAAA-668E7D9CEFA4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0E04B37-9569-4D78-B883-F823C0D177E6}" type="pres">
      <dgm:prSet presAssocID="{0CAD2255-1022-4F59-BAAA-668E7D9CEFA4}" presName="rootConnector" presStyleLbl="node4" presStyleIdx="8" presStyleCnt="10"/>
      <dgm:spPr/>
      <dgm:t>
        <a:bodyPr/>
        <a:lstStyle/>
        <a:p>
          <a:endParaRPr lang="es-VE"/>
        </a:p>
      </dgm:t>
    </dgm:pt>
    <dgm:pt modelId="{35876CB6-968B-47FA-9997-EC88A2AE26B2}" type="pres">
      <dgm:prSet presAssocID="{0CAD2255-1022-4F59-BAAA-668E7D9CEFA4}" presName="hierChild4" presStyleCnt="0"/>
      <dgm:spPr/>
    </dgm:pt>
    <dgm:pt modelId="{AADD7F80-4960-4D7D-9EA6-09AA18AE430F}" type="pres">
      <dgm:prSet presAssocID="{0CAD2255-1022-4F59-BAAA-668E7D9CEFA4}" presName="hierChild5" presStyleCnt="0"/>
      <dgm:spPr/>
    </dgm:pt>
    <dgm:pt modelId="{20F4CD37-DAF6-480E-83B2-F3CF4A183BA5}" type="pres">
      <dgm:prSet presAssocID="{5BBF7D2D-1A06-4A3F-B6D4-894A6085DAA4}" presName="hierChild5" presStyleCnt="0"/>
      <dgm:spPr/>
    </dgm:pt>
    <dgm:pt modelId="{2562AC14-4FB5-41BD-8786-20CFE68AAA06}" type="pres">
      <dgm:prSet presAssocID="{B34769CC-135A-4D22-A330-A2BB451A629F}" presName="Name37" presStyleLbl="parChTrans1D4" presStyleIdx="9" presStyleCnt="10"/>
      <dgm:spPr/>
      <dgm:t>
        <a:bodyPr/>
        <a:lstStyle/>
        <a:p>
          <a:endParaRPr lang="es-VE"/>
        </a:p>
      </dgm:t>
    </dgm:pt>
    <dgm:pt modelId="{BB80ADAF-BC73-4C31-A790-0DC82916ACA9}" type="pres">
      <dgm:prSet presAssocID="{CE97B8A8-C0EF-44DB-AD29-A97E296A5F0B}" presName="hierRoot2" presStyleCnt="0">
        <dgm:presLayoutVars>
          <dgm:hierBranch val="init"/>
        </dgm:presLayoutVars>
      </dgm:prSet>
      <dgm:spPr/>
    </dgm:pt>
    <dgm:pt modelId="{76C54502-6910-4A07-925E-AA17CB9894A7}" type="pres">
      <dgm:prSet presAssocID="{CE97B8A8-C0EF-44DB-AD29-A97E296A5F0B}" presName="rootComposite" presStyleCnt="0"/>
      <dgm:spPr/>
    </dgm:pt>
    <dgm:pt modelId="{72F0A7A8-EB98-4235-AC50-0E18A47E63E5}" type="pres">
      <dgm:prSet presAssocID="{CE97B8A8-C0EF-44DB-AD29-A97E296A5F0B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7799B25-402F-4117-A542-F4CDF0FBE62E}" type="pres">
      <dgm:prSet presAssocID="{CE97B8A8-C0EF-44DB-AD29-A97E296A5F0B}" presName="rootConnector" presStyleLbl="node4" presStyleIdx="9" presStyleCnt="10"/>
      <dgm:spPr/>
      <dgm:t>
        <a:bodyPr/>
        <a:lstStyle/>
        <a:p>
          <a:endParaRPr lang="es-VE"/>
        </a:p>
      </dgm:t>
    </dgm:pt>
    <dgm:pt modelId="{2C9562F3-BDFA-44B8-B4B0-38403E5BDDAD}" type="pres">
      <dgm:prSet presAssocID="{CE97B8A8-C0EF-44DB-AD29-A97E296A5F0B}" presName="hierChild4" presStyleCnt="0"/>
      <dgm:spPr/>
    </dgm:pt>
    <dgm:pt modelId="{D9C2A448-DC37-4B6F-B9FF-18AD75F04C82}" type="pres">
      <dgm:prSet presAssocID="{CE97B8A8-C0EF-44DB-AD29-A97E296A5F0B}" presName="hierChild5" presStyleCnt="0"/>
      <dgm:spPr/>
    </dgm:pt>
    <dgm:pt modelId="{B801F95B-A063-4271-B1A3-EB0F2996CDB5}" type="pres">
      <dgm:prSet presAssocID="{CB82E796-FCFE-4756-9690-95DE90D85529}" presName="hierChild5" presStyleCnt="0"/>
      <dgm:spPr/>
    </dgm:pt>
    <dgm:pt modelId="{6FF99594-CC0E-4FDD-8192-D093E93F147D}" type="pres">
      <dgm:prSet presAssocID="{46C7A989-7626-4FE7-AED8-BDFEB6E76B9A}" presName="Name37" presStyleLbl="parChTrans1D3" presStyleIdx="4" presStyleCnt="5"/>
      <dgm:spPr/>
      <dgm:t>
        <a:bodyPr/>
        <a:lstStyle/>
        <a:p>
          <a:endParaRPr lang="es-VE"/>
        </a:p>
      </dgm:t>
    </dgm:pt>
    <dgm:pt modelId="{6B71F51C-061E-4DDC-BEC4-952CCF1388C5}" type="pres">
      <dgm:prSet presAssocID="{19CDF510-DBD3-42EA-A02B-182D610AD145}" presName="hierRoot2" presStyleCnt="0">
        <dgm:presLayoutVars>
          <dgm:hierBranch val="init"/>
        </dgm:presLayoutVars>
      </dgm:prSet>
      <dgm:spPr/>
    </dgm:pt>
    <dgm:pt modelId="{66744985-828E-4BD6-9723-A5B3EEEB9D67}" type="pres">
      <dgm:prSet presAssocID="{19CDF510-DBD3-42EA-A02B-182D610AD145}" presName="rootComposite" presStyleCnt="0"/>
      <dgm:spPr/>
    </dgm:pt>
    <dgm:pt modelId="{48EA5AD7-B0A7-4C02-997F-EB3D6CF065F6}" type="pres">
      <dgm:prSet presAssocID="{19CDF510-DBD3-42EA-A02B-182D610AD145}" presName="rootText" presStyleLbl="node3" presStyleIdx="4" presStyleCnt="5" custScaleX="169139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FECF4FFE-550B-4D4C-BDB3-511ABAAF9A64}" type="pres">
      <dgm:prSet presAssocID="{19CDF510-DBD3-42EA-A02B-182D610AD145}" presName="rootConnector" presStyleLbl="node3" presStyleIdx="4" presStyleCnt="5"/>
      <dgm:spPr/>
      <dgm:t>
        <a:bodyPr/>
        <a:lstStyle/>
        <a:p>
          <a:endParaRPr lang="es-VE"/>
        </a:p>
      </dgm:t>
    </dgm:pt>
    <dgm:pt modelId="{755CB61E-A4C9-4591-91C2-F3D588913485}" type="pres">
      <dgm:prSet presAssocID="{19CDF510-DBD3-42EA-A02B-182D610AD145}" presName="hierChild4" presStyleCnt="0"/>
      <dgm:spPr/>
    </dgm:pt>
    <dgm:pt modelId="{EBF6C74A-AB46-41B0-B00D-A381B8AB37FC}" type="pres">
      <dgm:prSet presAssocID="{19CDF510-DBD3-42EA-A02B-182D610AD145}" presName="hierChild5" presStyleCnt="0"/>
      <dgm:spPr/>
    </dgm:pt>
    <dgm:pt modelId="{2203C41F-C2B9-4348-B120-C36D80F39CEC}" type="pres">
      <dgm:prSet presAssocID="{0D5A082C-5CB1-4E47-8784-DF5835D12593}" presName="hierChild5" presStyleCnt="0"/>
      <dgm:spPr/>
    </dgm:pt>
    <dgm:pt modelId="{CEB5F32F-92C6-4C78-9552-2DC9BC38AB19}" type="pres">
      <dgm:prSet presAssocID="{69CBFB32-688A-4F27-80B1-DFABDD37A048}" presName="hierChild3" presStyleCnt="0"/>
      <dgm:spPr/>
    </dgm:pt>
  </dgm:ptLst>
  <dgm:cxnLst>
    <dgm:cxn modelId="{D8AE9AC1-40EC-4F59-BFA5-E1EB335A4A77}" srcId="{5BBF7D2D-1A06-4A3F-B6D4-894A6085DAA4}" destId="{F8A4C644-3444-4CA0-94E3-70EA0C39C961}" srcOrd="0" destOrd="0" parTransId="{9E2C3E9F-14C1-4E62-9520-F7A37B19D674}" sibTransId="{304F0288-CC3B-4D8E-B6F6-A76FF9F68353}"/>
    <dgm:cxn modelId="{993275AC-85A5-46D8-A4F8-ED06C0C092AA}" type="presOf" srcId="{01896714-7C37-4250-A724-3D7B5F77442B}" destId="{46CC6B5B-AA9A-4652-B308-4AD49B192CF5}" srcOrd="0" destOrd="0" presId="urn:microsoft.com/office/officeart/2005/8/layout/orgChart1"/>
    <dgm:cxn modelId="{0CC4A482-B7FC-40C3-9CD2-77EDFE3B39DC}" srcId="{C0F4B1B0-EE7C-4BDE-8DBD-1CE3B1708383}" destId="{F6F3A338-0B2F-417A-A8B4-A360D4CC4462}" srcOrd="1" destOrd="0" parTransId="{1CB585AF-FC42-4439-A6D8-44D3A27B4A7F}" sibTransId="{433C81E0-F192-4F66-A857-0132DE652547}"/>
    <dgm:cxn modelId="{E08F36BC-A91D-4B6D-827A-1E8A4CCB9908}" type="presOf" srcId="{9433E1C9-2A5B-4F9B-AD8E-8962AAD150B2}" destId="{A32C6371-AEF1-4D26-9395-8626906FC8AD}" srcOrd="1" destOrd="0" presId="urn:microsoft.com/office/officeart/2005/8/layout/orgChart1"/>
    <dgm:cxn modelId="{2C533C57-53E9-40DF-94EF-0AE8783C90BB}" type="presOf" srcId="{5BBF7D2D-1A06-4A3F-B6D4-894A6085DAA4}" destId="{DA543D62-1607-40D5-B336-BC0CA9ED396B}" srcOrd="1" destOrd="0" presId="urn:microsoft.com/office/officeart/2005/8/layout/orgChart1"/>
    <dgm:cxn modelId="{F06A4F95-8C6C-48CC-87E1-CC3F32F5D7E1}" type="presOf" srcId="{B34769CC-135A-4D22-A330-A2BB451A629F}" destId="{2562AC14-4FB5-41BD-8786-20CFE68AAA06}" srcOrd="0" destOrd="0" presId="urn:microsoft.com/office/officeart/2005/8/layout/orgChart1"/>
    <dgm:cxn modelId="{7F9060C7-E60B-487A-82CC-F7140CB77BAF}" type="presOf" srcId="{0D5A082C-5CB1-4E47-8784-DF5835D12593}" destId="{D41AAD8F-0C9A-47C7-AE11-F0208B87FDC9}" srcOrd="0" destOrd="0" presId="urn:microsoft.com/office/officeart/2005/8/layout/orgChart1"/>
    <dgm:cxn modelId="{F452D35B-7F84-4731-97C1-EF58C529B7E5}" type="presOf" srcId="{19CDF510-DBD3-42EA-A02B-182D610AD145}" destId="{FECF4FFE-550B-4D4C-BDB3-511ABAAF9A64}" srcOrd="1" destOrd="0" presId="urn:microsoft.com/office/officeart/2005/8/layout/orgChart1"/>
    <dgm:cxn modelId="{7C29A972-8EB2-40DA-8AD3-23BB2340231A}" srcId="{85E864E7-B915-489C-89A1-956A173B24E3}" destId="{6E33C8BD-6342-43B1-88F5-528C0907A1A7}" srcOrd="0" destOrd="0" parTransId="{3FEDEEB2-23F0-4EB2-9900-0B764360C662}" sibTransId="{B981130E-531F-4706-9543-E0D2F3835B0F}"/>
    <dgm:cxn modelId="{3B4338AE-BAD3-4C34-A99C-98602C25B7A2}" srcId="{5BBF7D2D-1A06-4A3F-B6D4-894A6085DAA4}" destId="{0CAD2255-1022-4F59-BAAA-668E7D9CEFA4}" srcOrd="1" destOrd="0" parTransId="{6BD203DB-CB7D-4158-8EDD-C6683B8DA5D7}" sibTransId="{E7BBF71F-3106-4961-9627-3767EFFA864D}"/>
    <dgm:cxn modelId="{A7C0DA60-AECC-4516-B7A1-4878E71983D7}" type="presOf" srcId="{2F8C844C-1128-48F3-8244-EF04115B3A08}" destId="{ADB6133A-004C-438E-82A7-2F3F5E717F99}" srcOrd="0" destOrd="0" presId="urn:microsoft.com/office/officeart/2005/8/layout/orgChart1"/>
    <dgm:cxn modelId="{1E449739-A3A5-4EC8-B937-AC8FE75E2F82}" type="presOf" srcId="{AEA5066C-B2DA-4942-9A7F-9B94348EA7F9}" destId="{E8AE75E4-FFBF-4DAE-9C97-51A3814E4F2C}" srcOrd="0" destOrd="0" presId="urn:microsoft.com/office/officeart/2005/8/layout/orgChart1"/>
    <dgm:cxn modelId="{BFD6235D-6921-4F50-87E1-F3316A41365E}" srcId="{2678A1A6-B456-431B-8B4D-FEC3BD8B5583}" destId="{AEA5066C-B2DA-4942-9A7F-9B94348EA7F9}" srcOrd="0" destOrd="0" parTransId="{126D17D8-0715-4686-A159-A67B02A6981B}" sibTransId="{11183684-D657-4A4D-9B7E-9C2FEB0AE3D2}"/>
    <dgm:cxn modelId="{E2E47BAB-448F-4DD4-84AF-47C44317174B}" type="presOf" srcId="{6E33C8BD-6342-43B1-88F5-528C0907A1A7}" destId="{3FF99581-347A-438C-A80D-63BD454F5229}" srcOrd="0" destOrd="0" presId="urn:microsoft.com/office/officeart/2005/8/layout/orgChart1"/>
    <dgm:cxn modelId="{B948E44A-E51D-4C0F-B2F4-5BFFD8E62948}" type="presOf" srcId="{1B9B4285-2579-4CED-96BF-ED00FC4BEB3B}" destId="{6D498FD1-A1F5-482A-AAB9-14DB3E458DA6}" srcOrd="0" destOrd="0" presId="urn:microsoft.com/office/officeart/2005/8/layout/orgChart1"/>
    <dgm:cxn modelId="{E2F38A90-AF06-4A7C-9506-D559C2264C80}" srcId="{69CBFB32-688A-4F27-80B1-DFABDD37A048}" destId="{0D5A082C-5CB1-4E47-8784-DF5835D12593}" srcOrd="1" destOrd="0" parTransId="{100954F8-AD7B-41C9-BC97-B8E3EA7C7216}" sibTransId="{2EA9696B-A1F4-4FE2-A98E-67CA248A183D}"/>
    <dgm:cxn modelId="{9C6885AA-AE84-4E3E-9A06-D00828584FE7}" srcId="{3E070504-F889-4AC8-BE56-393C5357F2EF}" destId="{2678A1A6-B456-431B-8B4D-FEC3BD8B5583}" srcOrd="2" destOrd="0" parTransId="{BEB65143-4698-4DE5-A314-0F4CE3878601}" sibTransId="{374F03E3-F338-40A9-BFD4-64DB2E5F92C6}"/>
    <dgm:cxn modelId="{DA306503-94A7-4B7A-A9D4-FA95DEF9FB72}" type="presOf" srcId="{6BD203DB-CB7D-4158-8EDD-C6683B8DA5D7}" destId="{CCA4BB94-5F2E-4963-BD5A-D06529218C7F}" srcOrd="0" destOrd="0" presId="urn:microsoft.com/office/officeart/2005/8/layout/orgChart1"/>
    <dgm:cxn modelId="{25ED4C46-39AC-4582-988D-B6D2F027C1A7}" srcId="{C0F4B1B0-EE7C-4BDE-8DBD-1CE3B1708383}" destId="{6420571F-3D4B-4197-B103-AA4CA4B39049}" srcOrd="0" destOrd="0" parTransId="{D4BB2732-F419-455C-B1B2-D9992F609A2F}" sibTransId="{D35359C4-F13E-4323-9389-76F9E33582E1}"/>
    <dgm:cxn modelId="{1555327F-AF83-402F-8909-23DBB4D6D587}" type="presOf" srcId="{9433E1C9-2A5B-4F9B-AD8E-8962AAD150B2}" destId="{31434355-C2CC-4142-8E89-734938B1CF59}" srcOrd="0" destOrd="0" presId="urn:microsoft.com/office/officeart/2005/8/layout/orgChart1"/>
    <dgm:cxn modelId="{24A8629F-7BB8-4A71-961F-F72A82CDD336}" type="presOf" srcId="{126D17D8-0715-4686-A159-A67B02A6981B}" destId="{8147F6E3-64E7-4179-8333-47E99A3EE394}" srcOrd="0" destOrd="0" presId="urn:microsoft.com/office/officeart/2005/8/layout/orgChart1"/>
    <dgm:cxn modelId="{0E11CAC5-E877-4E93-8ECA-8E8C9B26522D}" type="presOf" srcId="{0CAD2255-1022-4F59-BAAA-668E7D9CEFA4}" destId="{20E04B37-9569-4D78-B883-F823C0D177E6}" srcOrd="1" destOrd="0" presId="urn:microsoft.com/office/officeart/2005/8/layout/orgChart1"/>
    <dgm:cxn modelId="{DF17BE8A-95EA-4C1A-9C42-D0ABD64D3A46}" type="presOf" srcId="{0CAD2255-1022-4F59-BAAA-668E7D9CEFA4}" destId="{0ECD835A-580D-4294-8E74-B7C1C829D9B0}" srcOrd="0" destOrd="0" presId="urn:microsoft.com/office/officeart/2005/8/layout/orgChart1"/>
    <dgm:cxn modelId="{0F85EB9F-3EE0-4037-9A10-E607E7F5C8D0}" type="presOf" srcId="{85E864E7-B915-489C-89A1-956A173B24E3}" destId="{8AD8CAC0-5318-450D-92C6-8E2DFD29E989}" srcOrd="0" destOrd="0" presId="urn:microsoft.com/office/officeart/2005/8/layout/orgChart1"/>
    <dgm:cxn modelId="{C12C290D-FD22-4339-A92D-7BCB70E2520B}" type="presOf" srcId="{19CDF510-DBD3-42EA-A02B-182D610AD145}" destId="{48EA5AD7-B0A7-4C02-997F-EB3D6CF065F6}" srcOrd="0" destOrd="0" presId="urn:microsoft.com/office/officeart/2005/8/layout/orgChart1"/>
    <dgm:cxn modelId="{CC87F30B-46BD-4A1F-90F6-80A437BE05F9}" type="presOf" srcId="{46C7A989-7626-4FE7-AED8-BDFEB6E76B9A}" destId="{6FF99594-CC0E-4FDD-8192-D093E93F147D}" srcOrd="0" destOrd="0" presId="urn:microsoft.com/office/officeart/2005/8/layout/orgChart1"/>
    <dgm:cxn modelId="{1985787C-FF62-4E09-8394-79D79FD938A4}" type="presOf" srcId="{D4BB2732-F419-455C-B1B2-D9992F609A2F}" destId="{AD1B0D25-25C6-4939-8089-981757BFCAC1}" srcOrd="0" destOrd="0" presId="urn:microsoft.com/office/officeart/2005/8/layout/orgChart1"/>
    <dgm:cxn modelId="{A394581A-0670-4A41-9A79-74ACE38FFF0D}" srcId="{3E070504-F889-4AC8-BE56-393C5357F2EF}" destId="{C0F4B1B0-EE7C-4BDE-8DBD-1CE3B1708383}" srcOrd="1" destOrd="0" parTransId="{617FF63D-EC13-48C8-911D-9432D0493261}" sibTransId="{19E8EBC5-FF4E-4BCF-B842-609E1F87EBAE}"/>
    <dgm:cxn modelId="{F6433DB9-A230-463E-AD5D-49218F93A157}" type="presOf" srcId="{6420571F-3D4B-4197-B103-AA4CA4B39049}" destId="{A76A6277-3C15-4CB4-9760-9660057A18D1}" srcOrd="0" destOrd="0" presId="urn:microsoft.com/office/officeart/2005/8/layout/orgChart1"/>
    <dgm:cxn modelId="{5EBBC9C4-657B-48B9-A986-2E75668D2788}" srcId="{CB82E796-FCFE-4756-9690-95DE90D85529}" destId="{CE97B8A8-C0EF-44DB-AD29-A97E296A5F0B}" srcOrd="1" destOrd="0" parTransId="{B34769CC-135A-4D22-A330-A2BB451A629F}" sibTransId="{49AB87C7-496F-4424-BA2C-C577AD4C7632}"/>
    <dgm:cxn modelId="{DAAC07F1-C92E-4357-8B88-A51363313C66}" type="presOf" srcId="{6420571F-3D4B-4197-B103-AA4CA4B39049}" destId="{FC15D264-CD92-4EA4-8B2C-CD54C7522B22}" srcOrd="1" destOrd="0" presId="urn:microsoft.com/office/officeart/2005/8/layout/orgChart1"/>
    <dgm:cxn modelId="{B648009F-BA13-4F58-9401-1F21E1D38B82}" type="presOf" srcId="{3E070504-F889-4AC8-BE56-393C5357F2EF}" destId="{6B72A24F-8CEB-4179-9627-F65C4AF69B8E}" srcOrd="0" destOrd="0" presId="urn:microsoft.com/office/officeart/2005/8/layout/orgChart1"/>
    <dgm:cxn modelId="{544ED6D1-5C0A-4086-A1E8-872236419105}" type="presOf" srcId="{C0F4B1B0-EE7C-4BDE-8DBD-1CE3B1708383}" destId="{4D8D87E5-FB0D-4041-97FE-22AAFFD1E4F8}" srcOrd="0" destOrd="0" presId="urn:microsoft.com/office/officeart/2005/8/layout/orgChart1"/>
    <dgm:cxn modelId="{CD10AABE-6293-44DA-BB18-4847542258A4}" srcId="{0D5A082C-5CB1-4E47-8784-DF5835D12593}" destId="{CB82E796-FCFE-4756-9690-95DE90D85529}" srcOrd="0" destOrd="0" parTransId="{C719793D-2FE1-4B87-83FD-E077993FF2C6}" sibTransId="{B66A07B9-7093-429B-9832-32A2EB4D0546}"/>
    <dgm:cxn modelId="{C0601954-C75B-466B-B3C4-BDF62DCB5C65}" type="presOf" srcId="{617FF63D-EC13-48C8-911D-9432D0493261}" destId="{F26FCB81-AABC-4874-BFC9-EA4198D6A75D}" srcOrd="0" destOrd="0" presId="urn:microsoft.com/office/officeart/2005/8/layout/orgChart1"/>
    <dgm:cxn modelId="{F85F642D-DB12-4816-9930-E23050D9B1A6}" type="presOf" srcId="{BEB65143-4698-4DE5-A314-0F4CE3878601}" destId="{FDAEB853-8A4A-494E-A7B6-ADF92E89B792}" srcOrd="0" destOrd="0" presId="urn:microsoft.com/office/officeart/2005/8/layout/orgChart1"/>
    <dgm:cxn modelId="{A07A55DB-7F14-4905-BB27-4FA221C46F04}" type="presOf" srcId="{C0F4B1B0-EE7C-4BDE-8DBD-1CE3B1708383}" destId="{B1E49FBF-A0E6-4A92-A21F-FF5D9701C01B}" srcOrd="1" destOrd="0" presId="urn:microsoft.com/office/officeart/2005/8/layout/orgChart1"/>
    <dgm:cxn modelId="{DA986797-EF15-4D9F-B951-D68D1CF9A6BB}" type="presOf" srcId="{100954F8-AD7B-41C9-BC97-B8E3EA7C7216}" destId="{18E8D591-5BD6-4CCF-8E7C-C5817AB93CA1}" srcOrd="0" destOrd="0" presId="urn:microsoft.com/office/officeart/2005/8/layout/orgChart1"/>
    <dgm:cxn modelId="{4F526524-6A85-4FDE-88BC-9E269BB5F2E4}" type="presOf" srcId="{0D5A082C-5CB1-4E47-8784-DF5835D12593}" destId="{A4749175-F513-44A3-8F33-FB31ABB672DB}" srcOrd="1" destOrd="0" presId="urn:microsoft.com/office/officeart/2005/8/layout/orgChart1"/>
    <dgm:cxn modelId="{FC4AE67A-3ACE-477C-8DA0-73D7C5786951}" type="presOf" srcId="{F8A4C644-3444-4CA0-94E3-70EA0C39C961}" destId="{ED5069CE-38A3-4373-B367-62A6C30712C5}" srcOrd="1" destOrd="0" presId="urn:microsoft.com/office/officeart/2005/8/layout/orgChart1"/>
    <dgm:cxn modelId="{A8C8E330-EAF1-4562-9EE0-616BC98206F1}" type="presOf" srcId="{01896714-7C37-4250-A724-3D7B5F77442B}" destId="{A0F99F69-F401-4CC9-ADD2-5C747B88DA64}" srcOrd="1" destOrd="0" presId="urn:microsoft.com/office/officeart/2005/8/layout/orgChart1"/>
    <dgm:cxn modelId="{433F03BD-993E-4067-A6D9-42DFC952E99A}" srcId="{1F71E036-8E8D-40AE-AC70-E4BCF93FBA36}" destId="{69CBFB32-688A-4F27-80B1-DFABDD37A048}" srcOrd="0" destOrd="0" parTransId="{E0A3EF38-3EE1-4AE7-858F-1FB6A95AF1DC}" sibTransId="{6081F9E5-80CE-483C-A2DC-82791C12C147}"/>
    <dgm:cxn modelId="{64B6BE26-ADB1-41BC-892A-7EB2A909DC45}" type="presOf" srcId="{69CBFB32-688A-4F27-80B1-DFABDD37A048}" destId="{90E6A14D-4A44-41CA-96B2-647056E39238}" srcOrd="0" destOrd="0" presId="urn:microsoft.com/office/officeart/2005/8/layout/orgChart1"/>
    <dgm:cxn modelId="{300E5533-7C92-48DA-9066-35C096CBFA4D}" type="presOf" srcId="{C719793D-2FE1-4B87-83FD-E077993FF2C6}" destId="{EDB2E058-4AFD-4B4D-8540-E0DC2B73392F}" srcOrd="0" destOrd="0" presId="urn:microsoft.com/office/officeart/2005/8/layout/orgChart1"/>
    <dgm:cxn modelId="{2836AF20-9527-4736-BB89-6B6990438759}" type="presOf" srcId="{F8A4C644-3444-4CA0-94E3-70EA0C39C961}" destId="{1011A9C5-7E84-4BF7-832D-79A7F94AA821}" srcOrd="0" destOrd="0" presId="urn:microsoft.com/office/officeart/2005/8/layout/orgChart1"/>
    <dgm:cxn modelId="{301466DE-4A04-42CB-A57F-76304B63505C}" srcId="{CB82E796-FCFE-4756-9690-95DE90D85529}" destId="{5BBF7D2D-1A06-4A3F-B6D4-894A6085DAA4}" srcOrd="0" destOrd="0" parTransId="{1B9B4285-2579-4CED-96BF-ED00FC4BEB3B}" sibTransId="{DDBA6BC2-5332-4476-9CF3-53716405F3B4}"/>
    <dgm:cxn modelId="{D0097E02-152F-404A-9C88-CA01C1D706B0}" srcId="{85E864E7-B915-489C-89A1-956A173B24E3}" destId="{01896714-7C37-4250-A724-3D7B5F77442B}" srcOrd="2" destOrd="0" parTransId="{33962F84-D273-45C5-B5FB-BFDD94CC00E9}" sibTransId="{AAD9DCF5-DA98-480B-A6D7-DEA69051E63E}"/>
    <dgm:cxn modelId="{9DAA1A91-AB81-4084-8DF1-FBE787EB2BF4}" srcId="{0D5A082C-5CB1-4E47-8784-DF5835D12593}" destId="{19CDF510-DBD3-42EA-A02B-182D610AD145}" srcOrd="1" destOrd="0" parTransId="{46C7A989-7626-4FE7-AED8-BDFEB6E76B9A}" sibTransId="{A19F43DC-E398-4344-8FFF-80E831A03816}"/>
    <dgm:cxn modelId="{AAF2ED4B-FB12-471D-8FE4-B48513F3858E}" type="presOf" srcId="{1F71E036-8E8D-40AE-AC70-E4BCF93FBA36}" destId="{CD928FAF-043D-480A-B513-6E8B373817AD}" srcOrd="0" destOrd="0" presId="urn:microsoft.com/office/officeart/2005/8/layout/orgChart1"/>
    <dgm:cxn modelId="{B623BA51-D6B8-4CF9-A87F-6F8EC45C459C}" type="presOf" srcId="{3E070504-F889-4AC8-BE56-393C5357F2EF}" destId="{7036143F-4FEF-47B6-8E91-0BF7894BA75A}" srcOrd="1" destOrd="0" presId="urn:microsoft.com/office/officeart/2005/8/layout/orgChart1"/>
    <dgm:cxn modelId="{C24E452A-5030-439E-8BCD-4C48146293E4}" type="presOf" srcId="{F6F3A338-0B2F-417A-A8B4-A360D4CC4462}" destId="{2F112F14-07ED-431B-A248-51E0544A1608}" srcOrd="0" destOrd="0" presId="urn:microsoft.com/office/officeart/2005/8/layout/orgChart1"/>
    <dgm:cxn modelId="{73E92E62-338D-4B01-80ED-57AFB9D0E8D2}" type="presOf" srcId="{6E33C8BD-6342-43B1-88F5-528C0907A1A7}" destId="{E522AF80-09EA-4F6F-8E03-86685FCBCF5A}" srcOrd="1" destOrd="0" presId="urn:microsoft.com/office/officeart/2005/8/layout/orgChart1"/>
    <dgm:cxn modelId="{87D2B84A-3F5E-4475-B8A1-1A8BBCCE702F}" type="presOf" srcId="{CE97B8A8-C0EF-44DB-AD29-A97E296A5F0B}" destId="{67799B25-402F-4117-A542-F4CDF0FBE62E}" srcOrd="1" destOrd="0" presId="urn:microsoft.com/office/officeart/2005/8/layout/orgChart1"/>
    <dgm:cxn modelId="{AD8BEFBB-1416-44AD-BB93-1524D26F4571}" srcId="{85E864E7-B915-489C-89A1-956A173B24E3}" destId="{9433E1C9-2A5B-4F9B-AD8E-8962AAD150B2}" srcOrd="1" destOrd="0" parTransId="{3C8DE037-EBB1-4E17-A187-7E03EB3C72BA}" sibTransId="{9B872FDD-4CDD-462E-9629-A3D1A4D72191}"/>
    <dgm:cxn modelId="{D73F60F3-476C-4CFB-864A-9439B9645D83}" type="presOf" srcId="{F6F3A338-0B2F-417A-A8B4-A360D4CC4462}" destId="{6B87BF8D-87D2-4849-92F9-8AB0DEDF6EA8}" srcOrd="1" destOrd="0" presId="urn:microsoft.com/office/officeart/2005/8/layout/orgChart1"/>
    <dgm:cxn modelId="{2B70E7E7-6294-4E96-960D-CF9202A6AAD0}" type="presOf" srcId="{4F125388-E0E4-49A7-97B7-8AD02F478B33}" destId="{8FA38363-ADB5-4033-B417-6CD093C4757C}" srcOrd="0" destOrd="0" presId="urn:microsoft.com/office/officeart/2005/8/layout/orgChart1"/>
    <dgm:cxn modelId="{BC735920-A233-4CD5-89CB-CECD420871AB}" type="presOf" srcId="{69CBFB32-688A-4F27-80B1-DFABDD37A048}" destId="{8887D0D5-D2DC-48E3-825C-8B74C3451DDB}" srcOrd="1" destOrd="0" presId="urn:microsoft.com/office/officeart/2005/8/layout/orgChart1"/>
    <dgm:cxn modelId="{252293B4-C1BF-4FED-8E70-D42F37D2916E}" type="presOf" srcId="{2678A1A6-B456-431B-8B4D-FEC3BD8B5583}" destId="{E1BE6509-3775-4819-9640-5211625386FF}" srcOrd="0" destOrd="0" presId="urn:microsoft.com/office/officeart/2005/8/layout/orgChart1"/>
    <dgm:cxn modelId="{118CE498-2ACD-472A-A587-364C407FF00A}" type="presOf" srcId="{AEA5066C-B2DA-4942-9A7F-9B94348EA7F9}" destId="{2EA0DA7A-FCCD-4389-99F4-E7A3B036F24C}" srcOrd="1" destOrd="0" presId="urn:microsoft.com/office/officeart/2005/8/layout/orgChart1"/>
    <dgm:cxn modelId="{390FAC62-914A-4957-A345-4B371A1A3A45}" type="presOf" srcId="{3FEDEEB2-23F0-4EB2-9900-0B764360C662}" destId="{D4243388-F2A7-4C27-B694-1C6B8DF46499}" srcOrd="0" destOrd="0" presId="urn:microsoft.com/office/officeart/2005/8/layout/orgChart1"/>
    <dgm:cxn modelId="{55F61E54-F761-4AE0-BDC5-81EBCD59FE20}" type="presOf" srcId="{3C8DE037-EBB1-4E17-A187-7E03EB3C72BA}" destId="{EE140645-8801-4FFE-BCCB-CAF12BCA4C0B}" srcOrd="0" destOrd="0" presId="urn:microsoft.com/office/officeart/2005/8/layout/orgChart1"/>
    <dgm:cxn modelId="{5509B4C6-F86D-4453-8223-3892D0C8CC04}" type="presOf" srcId="{1CB585AF-FC42-4439-A6D8-44D3A27B4A7F}" destId="{E8B6B80F-C31C-454B-AF58-FF3DB9002975}" srcOrd="0" destOrd="0" presId="urn:microsoft.com/office/officeart/2005/8/layout/orgChart1"/>
    <dgm:cxn modelId="{3D9C4184-7143-4F5F-9119-79D6FD66EA0F}" type="presOf" srcId="{9E2C3E9F-14C1-4E62-9520-F7A37B19D674}" destId="{AA3E2509-0AE9-456E-9C7E-92208EFCB898}" srcOrd="0" destOrd="0" presId="urn:microsoft.com/office/officeart/2005/8/layout/orgChart1"/>
    <dgm:cxn modelId="{1A3CC6EC-A6F4-48D2-9802-13622613B13F}" type="presOf" srcId="{CE97B8A8-C0EF-44DB-AD29-A97E296A5F0B}" destId="{72F0A7A8-EB98-4235-AC50-0E18A47E63E5}" srcOrd="0" destOrd="0" presId="urn:microsoft.com/office/officeart/2005/8/layout/orgChart1"/>
    <dgm:cxn modelId="{4EF1F0A0-D102-45DE-BA8A-6CF927B7C87D}" type="presOf" srcId="{85E864E7-B915-489C-89A1-956A173B24E3}" destId="{28E0314B-2691-4E2F-84CA-2D5E9A77DFD3}" srcOrd="1" destOrd="0" presId="urn:microsoft.com/office/officeart/2005/8/layout/orgChart1"/>
    <dgm:cxn modelId="{78264AA5-3CFD-4CA0-A3DD-3FA22D6D74ED}" type="presOf" srcId="{33962F84-D273-45C5-B5FB-BFDD94CC00E9}" destId="{C38606A8-1DE7-46D0-AA4E-0F00974F7D3A}" srcOrd="0" destOrd="0" presId="urn:microsoft.com/office/officeart/2005/8/layout/orgChart1"/>
    <dgm:cxn modelId="{2E07E3FD-A780-41DF-A110-462AADC45431}" srcId="{69CBFB32-688A-4F27-80B1-DFABDD37A048}" destId="{3E070504-F889-4AC8-BE56-393C5357F2EF}" srcOrd="0" destOrd="0" parTransId="{4F125388-E0E4-49A7-97B7-8AD02F478B33}" sibTransId="{2A4BA29C-6352-4EC3-90D7-73EB0E14E2DB}"/>
    <dgm:cxn modelId="{A7ABD4C9-96AD-4636-8EB8-92C103FF2093}" srcId="{3E070504-F889-4AC8-BE56-393C5357F2EF}" destId="{85E864E7-B915-489C-89A1-956A173B24E3}" srcOrd="0" destOrd="0" parTransId="{2F8C844C-1128-48F3-8244-EF04115B3A08}" sibTransId="{04215A92-5781-4A54-AF48-412E843E87F9}"/>
    <dgm:cxn modelId="{94F90026-47A3-48A1-9312-D89B27FAC494}" type="presOf" srcId="{CB82E796-FCFE-4756-9690-95DE90D85529}" destId="{784FB162-FDEF-46CA-B92E-77E8C761448F}" srcOrd="1" destOrd="0" presId="urn:microsoft.com/office/officeart/2005/8/layout/orgChart1"/>
    <dgm:cxn modelId="{F566BA96-6A27-40FB-B7A3-3DF922D8CFC3}" type="presOf" srcId="{5BBF7D2D-1A06-4A3F-B6D4-894A6085DAA4}" destId="{071E0F7A-7AF9-48F2-8E3C-17C13864E451}" srcOrd="0" destOrd="0" presId="urn:microsoft.com/office/officeart/2005/8/layout/orgChart1"/>
    <dgm:cxn modelId="{0318C0DF-5428-40B4-A158-FDF641E01F2E}" type="presOf" srcId="{CB82E796-FCFE-4756-9690-95DE90D85529}" destId="{3F2E13F0-4B7B-4931-983F-8EF38419E160}" srcOrd="0" destOrd="0" presId="urn:microsoft.com/office/officeart/2005/8/layout/orgChart1"/>
    <dgm:cxn modelId="{FDDCE2A3-8916-41EC-9AF0-C4C6018A5376}" type="presOf" srcId="{2678A1A6-B456-431B-8B4D-FEC3BD8B5583}" destId="{12595A20-EAA0-4AF7-A151-2BB50EB490C8}" srcOrd="1" destOrd="0" presId="urn:microsoft.com/office/officeart/2005/8/layout/orgChart1"/>
    <dgm:cxn modelId="{FFA50981-6503-4306-9335-F702E90D3146}" type="presParOf" srcId="{CD928FAF-043D-480A-B513-6E8B373817AD}" destId="{091DC40C-763D-4815-98D7-A71BDF39D09C}" srcOrd="0" destOrd="0" presId="urn:microsoft.com/office/officeart/2005/8/layout/orgChart1"/>
    <dgm:cxn modelId="{D837AFE9-AB51-41D2-B9C0-89220DB7EA6A}" type="presParOf" srcId="{091DC40C-763D-4815-98D7-A71BDF39D09C}" destId="{C441F0BE-D339-4A64-B4C6-5E2A1C2F7298}" srcOrd="0" destOrd="0" presId="urn:microsoft.com/office/officeart/2005/8/layout/orgChart1"/>
    <dgm:cxn modelId="{63981C44-E570-41B5-84D4-0A92E9FDAE48}" type="presParOf" srcId="{C441F0BE-D339-4A64-B4C6-5E2A1C2F7298}" destId="{90E6A14D-4A44-41CA-96B2-647056E39238}" srcOrd="0" destOrd="0" presId="urn:microsoft.com/office/officeart/2005/8/layout/orgChart1"/>
    <dgm:cxn modelId="{3754E8AF-C983-4F89-AF97-D0048874E77E}" type="presParOf" srcId="{C441F0BE-D339-4A64-B4C6-5E2A1C2F7298}" destId="{8887D0D5-D2DC-48E3-825C-8B74C3451DDB}" srcOrd="1" destOrd="0" presId="urn:microsoft.com/office/officeart/2005/8/layout/orgChart1"/>
    <dgm:cxn modelId="{E5C41957-BD94-481E-B02F-715280408E89}" type="presParOf" srcId="{091DC40C-763D-4815-98D7-A71BDF39D09C}" destId="{D5C0D31A-A5BF-4CE9-83C6-DB4B1E92DF4E}" srcOrd="1" destOrd="0" presId="urn:microsoft.com/office/officeart/2005/8/layout/orgChart1"/>
    <dgm:cxn modelId="{6A2465C6-259B-4A0B-B4EF-2438D9CC5A6C}" type="presParOf" srcId="{D5C0D31A-A5BF-4CE9-83C6-DB4B1E92DF4E}" destId="{8FA38363-ADB5-4033-B417-6CD093C4757C}" srcOrd="0" destOrd="0" presId="urn:microsoft.com/office/officeart/2005/8/layout/orgChart1"/>
    <dgm:cxn modelId="{EDC56DFC-2FA6-4A45-A4B1-F3F2E852A8FB}" type="presParOf" srcId="{D5C0D31A-A5BF-4CE9-83C6-DB4B1E92DF4E}" destId="{567C9C45-449B-4348-A296-8ED0E33C7948}" srcOrd="1" destOrd="0" presId="urn:microsoft.com/office/officeart/2005/8/layout/orgChart1"/>
    <dgm:cxn modelId="{5A5D48DD-D563-4E75-AA58-C7DA181AE230}" type="presParOf" srcId="{567C9C45-449B-4348-A296-8ED0E33C7948}" destId="{9CC9A84B-E44E-4408-B4AB-4C66EFC8FF3D}" srcOrd="0" destOrd="0" presId="urn:microsoft.com/office/officeart/2005/8/layout/orgChart1"/>
    <dgm:cxn modelId="{C4433215-E03B-4797-AE5D-9C57929E7ABA}" type="presParOf" srcId="{9CC9A84B-E44E-4408-B4AB-4C66EFC8FF3D}" destId="{6B72A24F-8CEB-4179-9627-F65C4AF69B8E}" srcOrd="0" destOrd="0" presId="urn:microsoft.com/office/officeart/2005/8/layout/orgChart1"/>
    <dgm:cxn modelId="{84A4403D-68AD-4781-B32D-3472C9284B0F}" type="presParOf" srcId="{9CC9A84B-E44E-4408-B4AB-4C66EFC8FF3D}" destId="{7036143F-4FEF-47B6-8E91-0BF7894BA75A}" srcOrd="1" destOrd="0" presId="urn:microsoft.com/office/officeart/2005/8/layout/orgChart1"/>
    <dgm:cxn modelId="{3B58C9BF-ABBC-4F46-8D76-D7E368494B18}" type="presParOf" srcId="{567C9C45-449B-4348-A296-8ED0E33C7948}" destId="{5E1DB063-6E1C-4E5A-AAA2-56B18D887978}" srcOrd="1" destOrd="0" presId="urn:microsoft.com/office/officeart/2005/8/layout/orgChart1"/>
    <dgm:cxn modelId="{992D351E-C55A-4087-A298-550D723D7994}" type="presParOf" srcId="{5E1DB063-6E1C-4E5A-AAA2-56B18D887978}" destId="{ADB6133A-004C-438E-82A7-2F3F5E717F99}" srcOrd="0" destOrd="0" presId="urn:microsoft.com/office/officeart/2005/8/layout/orgChart1"/>
    <dgm:cxn modelId="{B9ECABDE-341B-4677-9798-1DCBA89F2924}" type="presParOf" srcId="{5E1DB063-6E1C-4E5A-AAA2-56B18D887978}" destId="{34DE2648-82F8-4F94-800F-3E5B90996514}" srcOrd="1" destOrd="0" presId="urn:microsoft.com/office/officeart/2005/8/layout/orgChart1"/>
    <dgm:cxn modelId="{32138C50-3966-4747-A5DE-E9A00EAE6C57}" type="presParOf" srcId="{34DE2648-82F8-4F94-800F-3E5B90996514}" destId="{03BAF6C0-4F09-4F4B-86A0-F1AA0F139DB8}" srcOrd="0" destOrd="0" presId="urn:microsoft.com/office/officeart/2005/8/layout/orgChart1"/>
    <dgm:cxn modelId="{F8A7B975-85C8-4FDD-8E08-D28C015CB462}" type="presParOf" srcId="{03BAF6C0-4F09-4F4B-86A0-F1AA0F139DB8}" destId="{8AD8CAC0-5318-450D-92C6-8E2DFD29E989}" srcOrd="0" destOrd="0" presId="urn:microsoft.com/office/officeart/2005/8/layout/orgChart1"/>
    <dgm:cxn modelId="{E58B3E85-165C-4AE4-A0F8-65F5538608CF}" type="presParOf" srcId="{03BAF6C0-4F09-4F4B-86A0-F1AA0F139DB8}" destId="{28E0314B-2691-4E2F-84CA-2D5E9A77DFD3}" srcOrd="1" destOrd="0" presId="urn:microsoft.com/office/officeart/2005/8/layout/orgChart1"/>
    <dgm:cxn modelId="{65333B3C-7DB2-414A-9F99-8864B4AB3C1A}" type="presParOf" srcId="{34DE2648-82F8-4F94-800F-3E5B90996514}" destId="{A5FA7EC0-C728-49DA-A47B-5CB364419D95}" srcOrd="1" destOrd="0" presId="urn:microsoft.com/office/officeart/2005/8/layout/orgChart1"/>
    <dgm:cxn modelId="{473C57FE-58F4-4D7D-B0D2-8C9BE7AC9875}" type="presParOf" srcId="{A5FA7EC0-C728-49DA-A47B-5CB364419D95}" destId="{D4243388-F2A7-4C27-B694-1C6B8DF46499}" srcOrd="0" destOrd="0" presId="urn:microsoft.com/office/officeart/2005/8/layout/orgChart1"/>
    <dgm:cxn modelId="{742732BE-7250-40EF-AD6F-06A555BA683F}" type="presParOf" srcId="{A5FA7EC0-C728-49DA-A47B-5CB364419D95}" destId="{43F4D5B7-88C9-420D-B9BA-145EBEBBE4E1}" srcOrd="1" destOrd="0" presId="urn:microsoft.com/office/officeart/2005/8/layout/orgChart1"/>
    <dgm:cxn modelId="{22E0D32F-B318-4823-9A80-7D4B43273CC4}" type="presParOf" srcId="{43F4D5B7-88C9-420D-B9BA-145EBEBBE4E1}" destId="{A7BBD43F-7CDE-47DB-B799-0339FC7E703A}" srcOrd="0" destOrd="0" presId="urn:microsoft.com/office/officeart/2005/8/layout/orgChart1"/>
    <dgm:cxn modelId="{990E7F54-3EBD-43E6-8758-00846A98E1AC}" type="presParOf" srcId="{A7BBD43F-7CDE-47DB-B799-0339FC7E703A}" destId="{3FF99581-347A-438C-A80D-63BD454F5229}" srcOrd="0" destOrd="0" presId="urn:microsoft.com/office/officeart/2005/8/layout/orgChart1"/>
    <dgm:cxn modelId="{8F6D9778-8C0D-4088-963D-EE0A47D5A31A}" type="presParOf" srcId="{A7BBD43F-7CDE-47DB-B799-0339FC7E703A}" destId="{E522AF80-09EA-4F6F-8E03-86685FCBCF5A}" srcOrd="1" destOrd="0" presId="urn:microsoft.com/office/officeart/2005/8/layout/orgChart1"/>
    <dgm:cxn modelId="{8240E03D-B67F-415C-8660-1288AE207E73}" type="presParOf" srcId="{43F4D5B7-88C9-420D-B9BA-145EBEBBE4E1}" destId="{2473E1E4-3574-4678-A611-6B67D04566F5}" srcOrd="1" destOrd="0" presId="urn:microsoft.com/office/officeart/2005/8/layout/orgChart1"/>
    <dgm:cxn modelId="{CF39828C-A664-4B19-9F1A-69539214D10A}" type="presParOf" srcId="{43F4D5B7-88C9-420D-B9BA-145EBEBBE4E1}" destId="{B97708CA-4482-4391-AB2F-0B7908D0F1D1}" srcOrd="2" destOrd="0" presId="urn:microsoft.com/office/officeart/2005/8/layout/orgChart1"/>
    <dgm:cxn modelId="{4707C5C3-839B-4CE4-89B7-0CD933F71457}" type="presParOf" srcId="{A5FA7EC0-C728-49DA-A47B-5CB364419D95}" destId="{EE140645-8801-4FFE-BCCB-CAF12BCA4C0B}" srcOrd="2" destOrd="0" presId="urn:microsoft.com/office/officeart/2005/8/layout/orgChart1"/>
    <dgm:cxn modelId="{75D31883-4900-4E96-B4C7-2A4428C4D722}" type="presParOf" srcId="{A5FA7EC0-C728-49DA-A47B-5CB364419D95}" destId="{35E3A4E2-65A9-4C77-8991-887E5FFFF113}" srcOrd="3" destOrd="0" presId="urn:microsoft.com/office/officeart/2005/8/layout/orgChart1"/>
    <dgm:cxn modelId="{F98AEA17-7D24-4061-B0E1-380799745929}" type="presParOf" srcId="{35E3A4E2-65A9-4C77-8991-887E5FFFF113}" destId="{8CA88198-2462-4366-8C36-EAF78536D529}" srcOrd="0" destOrd="0" presId="urn:microsoft.com/office/officeart/2005/8/layout/orgChart1"/>
    <dgm:cxn modelId="{92763ADC-093F-47B3-8C9D-BB3FA59C2A2D}" type="presParOf" srcId="{8CA88198-2462-4366-8C36-EAF78536D529}" destId="{31434355-C2CC-4142-8E89-734938B1CF59}" srcOrd="0" destOrd="0" presId="urn:microsoft.com/office/officeart/2005/8/layout/orgChart1"/>
    <dgm:cxn modelId="{DF257830-5F36-4E80-93CB-F35E836F1ADB}" type="presParOf" srcId="{8CA88198-2462-4366-8C36-EAF78536D529}" destId="{A32C6371-AEF1-4D26-9395-8626906FC8AD}" srcOrd="1" destOrd="0" presId="urn:microsoft.com/office/officeart/2005/8/layout/orgChart1"/>
    <dgm:cxn modelId="{E99A4DFE-F3D0-481E-A6E4-64C61F5CA253}" type="presParOf" srcId="{35E3A4E2-65A9-4C77-8991-887E5FFFF113}" destId="{EF6FF5AD-0C44-4A3D-AEF7-5B8C31ABC589}" srcOrd="1" destOrd="0" presId="urn:microsoft.com/office/officeart/2005/8/layout/orgChart1"/>
    <dgm:cxn modelId="{F90F71A2-1231-448B-8149-BC17AAF038CF}" type="presParOf" srcId="{35E3A4E2-65A9-4C77-8991-887E5FFFF113}" destId="{1E74BB8B-06F0-40F7-9FFF-9251E8338704}" srcOrd="2" destOrd="0" presId="urn:microsoft.com/office/officeart/2005/8/layout/orgChart1"/>
    <dgm:cxn modelId="{2C230E63-E146-4CEB-B78F-2A6575238460}" type="presParOf" srcId="{A5FA7EC0-C728-49DA-A47B-5CB364419D95}" destId="{C38606A8-1DE7-46D0-AA4E-0F00974F7D3A}" srcOrd="4" destOrd="0" presId="urn:microsoft.com/office/officeart/2005/8/layout/orgChart1"/>
    <dgm:cxn modelId="{2E2F611D-DCAC-4D5C-AA81-50D87E1344A7}" type="presParOf" srcId="{A5FA7EC0-C728-49DA-A47B-5CB364419D95}" destId="{CF231021-8002-43CF-880D-4A7EE7E65F3F}" srcOrd="5" destOrd="0" presId="urn:microsoft.com/office/officeart/2005/8/layout/orgChart1"/>
    <dgm:cxn modelId="{2976B89B-87B0-4F7F-907A-ABC1196F8EB7}" type="presParOf" srcId="{CF231021-8002-43CF-880D-4A7EE7E65F3F}" destId="{BDA02550-F06F-45CD-9BE9-D4FD9581633C}" srcOrd="0" destOrd="0" presId="urn:microsoft.com/office/officeart/2005/8/layout/orgChart1"/>
    <dgm:cxn modelId="{5189B9FE-6F76-4213-BD0E-4E828CD69E8A}" type="presParOf" srcId="{BDA02550-F06F-45CD-9BE9-D4FD9581633C}" destId="{46CC6B5B-AA9A-4652-B308-4AD49B192CF5}" srcOrd="0" destOrd="0" presId="urn:microsoft.com/office/officeart/2005/8/layout/orgChart1"/>
    <dgm:cxn modelId="{8CDE5298-9D59-4826-84F6-D644B5F2A649}" type="presParOf" srcId="{BDA02550-F06F-45CD-9BE9-D4FD9581633C}" destId="{A0F99F69-F401-4CC9-ADD2-5C747B88DA64}" srcOrd="1" destOrd="0" presId="urn:microsoft.com/office/officeart/2005/8/layout/orgChart1"/>
    <dgm:cxn modelId="{739AE7F7-1EB1-45F3-8B45-9E6C7CDC3256}" type="presParOf" srcId="{CF231021-8002-43CF-880D-4A7EE7E65F3F}" destId="{D7A16B61-1DBB-425C-9277-2997ACCA4613}" srcOrd="1" destOrd="0" presId="urn:microsoft.com/office/officeart/2005/8/layout/orgChart1"/>
    <dgm:cxn modelId="{AF7F8D44-52D3-44AC-8A61-0AF25FAB4314}" type="presParOf" srcId="{CF231021-8002-43CF-880D-4A7EE7E65F3F}" destId="{E6CA85C7-8C5D-4134-BE81-82451CCC6CB9}" srcOrd="2" destOrd="0" presId="urn:microsoft.com/office/officeart/2005/8/layout/orgChart1"/>
    <dgm:cxn modelId="{CA5DA01B-F971-4238-ACBB-14C380E9076D}" type="presParOf" srcId="{34DE2648-82F8-4F94-800F-3E5B90996514}" destId="{DCB4366E-B7FA-457B-A84E-5E719C5837CE}" srcOrd="2" destOrd="0" presId="urn:microsoft.com/office/officeart/2005/8/layout/orgChart1"/>
    <dgm:cxn modelId="{F532A4C7-9CC8-45E0-9519-D70C6EC1D013}" type="presParOf" srcId="{5E1DB063-6E1C-4E5A-AAA2-56B18D887978}" destId="{F26FCB81-AABC-4874-BFC9-EA4198D6A75D}" srcOrd="2" destOrd="0" presId="urn:microsoft.com/office/officeart/2005/8/layout/orgChart1"/>
    <dgm:cxn modelId="{1C256E34-C4F8-4EAD-8DF0-A046C6CC1C47}" type="presParOf" srcId="{5E1DB063-6E1C-4E5A-AAA2-56B18D887978}" destId="{B6EB5FC5-7D8E-4C73-B9AE-B7F4F4126E31}" srcOrd="3" destOrd="0" presId="urn:microsoft.com/office/officeart/2005/8/layout/orgChart1"/>
    <dgm:cxn modelId="{3413153D-0E5E-4F17-B3FC-1B13E7AEED3E}" type="presParOf" srcId="{B6EB5FC5-7D8E-4C73-B9AE-B7F4F4126E31}" destId="{5C83D907-69C2-4646-8A4E-A94509E897F3}" srcOrd="0" destOrd="0" presId="urn:microsoft.com/office/officeart/2005/8/layout/orgChart1"/>
    <dgm:cxn modelId="{7E0F2545-EF95-4423-8ECA-4C18BF6DA19A}" type="presParOf" srcId="{5C83D907-69C2-4646-8A4E-A94509E897F3}" destId="{4D8D87E5-FB0D-4041-97FE-22AAFFD1E4F8}" srcOrd="0" destOrd="0" presId="urn:microsoft.com/office/officeart/2005/8/layout/orgChart1"/>
    <dgm:cxn modelId="{7A7B095E-EB05-4368-8BF1-8CAA920839CB}" type="presParOf" srcId="{5C83D907-69C2-4646-8A4E-A94509E897F3}" destId="{B1E49FBF-A0E6-4A92-A21F-FF5D9701C01B}" srcOrd="1" destOrd="0" presId="urn:microsoft.com/office/officeart/2005/8/layout/orgChart1"/>
    <dgm:cxn modelId="{65FB0DAB-013A-4889-B9F1-8A452E905220}" type="presParOf" srcId="{B6EB5FC5-7D8E-4C73-B9AE-B7F4F4126E31}" destId="{406DE834-EB82-4B32-A23B-7ADD58C84501}" srcOrd="1" destOrd="0" presId="urn:microsoft.com/office/officeart/2005/8/layout/orgChart1"/>
    <dgm:cxn modelId="{62388FBF-5396-4C0D-92DB-B6D3F82993D9}" type="presParOf" srcId="{406DE834-EB82-4B32-A23B-7ADD58C84501}" destId="{AD1B0D25-25C6-4939-8089-981757BFCAC1}" srcOrd="0" destOrd="0" presId="urn:microsoft.com/office/officeart/2005/8/layout/orgChart1"/>
    <dgm:cxn modelId="{3F70FA8F-624C-4C4F-8AD4-3C15EDC9B091}" type="presParOf" srcId="{406DE834-EB82-4B32-A23B-7ADD58C84501}" destId="{E5E39C16-1058-4DC8-8394-9C564CEA8F2D}" srcOrd="1" destOrd="0" presId="urn:microsoft.com/office/officeart/2005/8/layout/orgChart1"/>
    <dgm:cxn modelId="{08761908-8D56-4DF6-856C-74680FB74C90}" type="presParOf" srcId="{E5E39C16-1058-4DC8-8394-9C564CEA8F2D}" destId="{2BDF3A9B-6863-4ABE-A65B-72E676FF5CCA}" srcOrd="0" destOrd="0" presId="urn:microsoft.com/office/officeart/2005/8/layout/orgChart1"/>
    <dgm:cxn modelId="{B635D7AD-5663-4E33-AD42-F1421EE33322}" type="presParOf" srcId="{2BDF3A9B-6863-4ABE-A65B-72E676FF5CCA}" destId="{A76A6277-3C15-4CB4-9760-9660057A18D1}" srcOrd="0" destOrd="0" presId="urn:microsoft.com/office/officeart/2005/8/layout/orgChart1"/>
    <dgm:cxn modelId="{505C9D2C-79ED-4440-8EDD-EEE4AA41C616}" type="presParOf" srcId="{2BDF3A9B-6863-4ABE-A65B-72E676FF5CCA}" destId="{FC15D264-CD92-4EA4-8B2C-CD54C7522B22}" srcOrd="1" destOrd="0" presId="urn:microsoft.com/office/officeart/2005/8/layout/orgChart1"/>
    <dgm:cxn modelId="{68A04888-331F-414C-BB72-D3A2886050D3}" type="presParOf" srcId="{E5E39C16-1058-4DC8-8394-9C564CEA8F2D}" destId="{627A5AA5-9B50-472E-8FC7-C5D066623218}" srcOrd="1" destOrd="0" presId="urn:microsoft.com/office/officeart/2005/8/layout/orgChart1"/>
    <dgm:cxn modelId="{66733A07-7CC5-4CCE-AFE9-90403F5121FD}" type="presParOf" srcId="{E5E39C16-1058-4DC8-8394-9C564CEA8F2D}" destId="{E7382A98-93EF-4A70-8CEB-952A9BE37F21}" srcOrd="2" destOrd="0" presId="urn:microsoft.com/office/officeart/2005/8/layout/orgChart1"/>
    <dgm:cxn modelId="{09D2DDF8-E749-4860-9A42-84FEDA12AF95}" type="presParOf" srcId="{406DE834-EB82-4B32-A23B-7ADD58C84501}" destId="{E8B6B80F-C31C-454B-AF58-FF3DB9002975}" srcOrd="2" destOrd="0" presId="urn:microsoft.com/office/officeart/2005/8/layout/orgChart1"/>
    <dgm:cxn modelId="{CC149B45-6585-47AB-9BB4-CB7A1B2B74B0}" type="presParOf" srcId="{406DE834-EB82-4B32-A23B-7ADD58C84501}" destId="{CE5908A8-9B42-47F2-8D53-6CD1B767CAB7}" srcOrd="3" destOrd="0" presId="urn:microsoft.com/office/officeart/2005/8/layout/orgChart1"/>
    <dgm:cxn modelId="{BE4AD10C-5AED-4E84-A9AD-F36FFA606440}" type="presParOf" srcId="{CE5908A8-9B42-47F2-8D53-6CD1B767CAB7}" destId="{A88485F9-1D69-489B-BC9A-48B5F114B571}" srcOrd="0" destOrd="0" presId="urn:microsoft.com/office/officeart/2005/8/layout/orgChart1"/>
    <dgm:cxn modelId="{65A6DBDF-A9ED-4FED-B369-C44ED13810B9}" type="presParOf" srcId="{A88485F9-1D69-489B-BC9A-48B5F114B571}" destId="{2F112F14-07ED-431B-A248-51E0544A1608}" srcOrd="0" destOrd="0" presId="urn:microsoft.com/office/officeart/2005/8/layout/orgChart1"/>
    <dgm:cxn modelId="{9B1B4A64-80DC-4D6C-B35F-E018D40ED527}" type="presParOf" srcId="{A88485F9-1D69-489B-BC9A-48B5F114B571}" destId="{6B87BF8D-87D2-4849-92F9-8AB0DEDF6EA8}" srcOrd="1" destOrd="0" presId="urn:microsoft.com/office/officeart/2005/8/layout/orgChart1"/>
    <dgm:cxn modelId="{E1B1BD72-00B4-40E5-B2F8-F6B0FEDEFA8E}" type="presParOf" srcId="{CE5908A8-9B42-47F2-8D53-6CD1B767CAB7}" destId="{41001147-9382-4A29-AD36-65BF0AA004D3}" srcOrd="1" destOrd="0" presId="urn:microsoft.com/office/officeart/2005/8/layout/orgChart1"/>
    <dgm:cxn modelId="{9820D3BC-6541-4F27-86BF-293346DEAD8F}" type="presParOf" srcId="{CE5908A8-9B42-47F2-8D53-6CD1B767CAB7}" destId="{74107710-E3D8-43E4-85B7-6C09F863058F}" srcOrd="2" destOrd="0" presId="urn:microsoft.com/office/officeart/2005/8/layout/orgChart1"/>
    <dgm:cxn modelId="{24A27F8F-A02B-452E-923D-CA9807F6C69A}" type="presParOf" srcId="{B6EB5FC5-7D8E-4C73-B9AE-B7F4F4126E31}" destId="{48FCFBAE-54A4-4703-B5B4-A46D4282E055}" srcOrd="2" destOrd="0" presId="urn:microsoft.com/office/officeart/2005/8/layout/orgChart1"/>
    <dgm:cxn modelId="{74D2F267-F5A5-4041-BD37-F131D5B56DF8}" type="presParOf" srcId="{5E1DB063-6E1C-4E5A-AAA2-56B18D887978}" destId="{FDAEB853-8A4A-494E-A7B6-ADF92E89B792}" srcOrd="4" destOrd="0" presId="urn:microsoft.com/office/officeart/2005/8/layout/orgChart1"/>
    <dgm:cxn modelId="{520645FA-2DC8-4A4A-94B7-92E8EC4CB85C}" type="presParOf" srcId="{5E1DB063-6E1C-4E5A-AAA2-56B18D887978}" destId="{D7379086-6317-43AE-BF1D-2A4CD7D7473B}" srcOrd="5" destOrd="0" presId="urn:microsoft.com/office/officeart/2005/8/layout/orgChart1"/>
    <dgm:cxn modelId="{588C3F95-FE8A-46BC-93EF-0F75B8387C39}" type="presParOf" srcId="{D7379086-6317-43AE-BF1D-2A4CD7D7473B}" destId="{ED8B3955-1651-4C33-96D0-196084016403}" srcOrd="0" destOrd="0" presId="urn:microsoft.com/office/officeart/2005/8/layout/orgChart1"/>
    <dgm:cxn modelId="{19386269-DD39-4116-8364-987DBB9BFB75}" type="presParOf" srcId="{ED8B3955-1651-4C33-96D0-196084016403}" destId="{E1BE6509-3775-4819-9640-5211625386FF}" srcOrd="0" destOrd="0" presId="urn:microsoft.com/office/officeart/2005/8/layout/orgChart1"/>
    <dgm:cxn modelId="{262B3340-62A9-443D-8429-AF54A1B04756}" type="presParOf" srcId="{ED8B3955-1651-4C33-96D0-196084016403}" destId="{12595A20-EAA0-4AF7-A151-2BB50EB490C8}" srcOrd="1" destOrd="0" presId="urn:microsoft.com/office/officeart/2005/8/layout/orgChart1"/>
    <dgm:cxn modelId="{C75F476E-9B63-4F88-AC6E-E71B63441201}" type="presParOf" srcId="{D7379086-6317-43AE-BF1D-2A4CD7D7473B}" destId="{DEE9145E-AC5F-41DC-923D-D9C35DD12D67}" srcOrd="1" destOrd="0" presId="urn:microsoft.com/office/officeart/2005/8/layout/orgChart1"/>
    <dgm:cxn modelId="{DE493FFA-72EF-41FC-9429-E69424C1D2C0}" type="presParOf" srcId="{DEE9145E-AC5F-41DC-923D-D9C35DD12D67}" destId="{8147F6E3-64E7-4179-8333-47E99A3EE394}" srcOrd="0" destOrd="0" presId="urn:microsoft.com/office/officeart/2005/8/layout/orgChart1"/>
    <dgm:cxn modelId="{CA2FEC80-8C54-4CE5-96ED-A45F30651B70}" type="presParOf" srcId="{DEE9145E-AC5F-41DC-923D-D9C35DD12D67}" destId="{6FEC221F-456B-446F-9BF2-D326C0D74DEC}" srcOrd="1" destOrd="0" presId="urn:microsoft.com/office/officeart/2005/8/layout/orgChart1"/>
    <dgm:cxn modelId="{73025F6B-54FF-46EA-9C40-793627197606}" type="presParOf" srcId="{6FEC221F-456B-446F-9BF2-D326C0D74DEC}" destId="{415054BA-C740-4ADB-9464-7A6F9A89ECB3}" srcOrd="0" destOrd="0" presId="urn:microsoft.com/office/officeart/2005/8/layout/orgChart1"/>
    <dgm:cxn modelId="{BE5D0460-13BA-4556-93E0-7FFC71F32FA7}" type="presParOf" srcId="{415054BA-C740-4ADB-9464-7A6F9A89ECB3}" destId="{E8AE75E4-FFBF-4DAE-9C97-51A3814E4F2C}" srcOrd="0" destOrd="0" presId="urn:microsoft.com/office/officeart/2005/8/layout/orgChart1"/>
    <dgm:cxn modelId="{AA74CAB6-586C-486A-8488-395BADAF326A}" type="presParOf" srcId="{415054BA-C740-4ADB-9464-7A6F9A89ECB3}" destId="{2EA0DA7A-FCCD-4389-99F4-E7A3B036F24C}" srcOrd="1" destOrd="0" presId="urn:microsoft.com/office/officeart/2005/8/layout/orgChart1"/>
    <dgm:cxn modelId="{95CE7ED2-DD53-440A-B70D-E41E1E560D84}" type="presParOf" srcId="{6FEC221F-456B-446F-9BF2-D326C0D74DEC}" destId="{E3ADDB99-730E-4275-B819-6F99CD4CB57E}" srcOrd="1" destOrd="0" presId="urn:microsoft.com/office/officeart/2005/8/layout/orgChart1"/>
    <dgm:cxn modelId="{2C3CB20D-0829-479F-9797-5B167DA57229}" type="presParOf" srcId="{6FEC221F-456B-446F-9BF2-D326C0D74DEC}" destId="{3BBCA2E2-34A1-404D-9F8F-F631D2133241}" srcOrd="2" destOrd="0" presId="urn:microsoft.com/office/officeart/2005/8/layout/orgChart1"/>
    <dgm:cxn modelId="{1356C3E1-B522-47F9-8AE7-B0A0BE479E97}" type="presParOf" srcId="{D7379086-6317-43AE-BF1D-2A4CD7D7473B}" destId="{4C5E8D5B-4F76-411C-91B0-A303A624F243}" srcOrd="2" destOrd="0" presId="urn:microsoft.com/office/officeart/2005/8/layout/orgChart1"/>
    <dgm:cxn modelId="{C008F38E-C040-45C4-8F66-30E0D5896274}" type="presParOf" srcId="{567C9C45-449B-4348-A296-8ED0E33C7948}" destId="{2ABA55F5-ECF4-453F-9FFE-F0CADE28A965}" srcOrd="2" destOrd="0" presId="urn:microsoft.com/office/officeart/2005/8/layout/orgChart1"/>
    <dgm:cxn modelId="{9BAA9CE8-F98F-4E3E-8B5E-2834164B5CFF}" type="presParOf" srcId="{D5C0D31A-A5BF-4CE9-83C6-DB4B1E92DF4E}" destId="{18E8D591-5BD6-4CCF-8E7C-C5817AB93CA1}" srcOrd="2" destOrd="0" presId="urn:microsoft.com/office/officeart/2005/8/layout/orgChart1"/>
    <dgm:cxn modelId="{E0BF1393-C92B-4EC1-ACE2-D5CD46EB1FAD}" type="presParOf" srcId="{D5C0D31A-A5BF-4CE9-83C6-DB4B1E92DF4E}" destId="{921C6B73-CBC8-4C36-AFA6-83D91920DB21}" srcOrd="3" destOrd="0" presId="urn:microsoft.com/office/officeart/2005/8/layout/orgChart1"/>
    <dgm:cxn modelId="{8DF083DC-52CB-415B-A0B3-CE7F79D7F676}" type="presParOf" srcId="{921C6B73-CBC8-4C36-AFA6-83D91920DB21}" destId="{285FBB4E-BDAE-46B6-A968-565FAB0DE268}" srcOrd="0" destOrd="0" presId="urn:microsoft.com/office/officeart/2005/8/layout/orgChart1"/>
    <dgm:cxn modelId="{5E55AE7A-CDF5-4662-BC67-356651797507}" type="presParOf" srcId="{285FBB4E-BDAE-46B6-A968-565FAB0DE268}" destId="{D41AAD8F-0C9A-47C7-AE11-F0208B87FDC9}" srcOrd="0" destOrd="0" presId="urn:microsoft.com/office/officeart/2005/8/layout/orgChart1"/>
    <dgm:cxn modelId="{E04FE7CA-3D96-4644-9CB8-B73C0D739EEF}" type="presParOf" srcId="{285FBB4E-BDAE-46B6-A968-565FAB0DE268}" destId="{A4749175-F513-44A3-8F33-FB31ABB672DB}" srcOrd="1" destOrd="0" presId="urn:microsoft.com/office/officeart/2005/8/layout/orgChart1"/>
    <dgm:cxn modelId="{5BE6AE28-0C81-4741-9519-7ABFC2B5539E}" type="presParOf" srcId="{921C6B73-CBC8-4C36-AFA6-83D91920DB21}" destId="{5C93610F-8ADB-4E85-AD67-9B888F1DAAA2}" srcOrd="1" destOrd="0" presId="urn:microsoft.com/office/officeart/2005/8/layout/orgChart1"/>
    <dgm:cxn modelId="{2ED2E33C-6628-4E98-8B55-B32AFA373A43}" type="presParOf" srcId="{5C93610F-8ADB-4E85-AD67-9B888F1DAAA2}" destId="{EDB2E058-4AFD-4B4D-8540-E0DC2B73392F}" srcOrd="0" destOrd="0" presId="urn:microsoft.com/office/officeart/2005/8/layout/orgChart1"/>
    <dgm:cxn modelId="{FA8205C6-BDE3-4C4C-B172-74C31BC24B03}" type="presParOf" srcId="{5C93610F-8ADB-4E85-AD67-9B888F1DAAA2}" destId="{ED4E8CAB-0F37-4A6B-9D2A-73E4B0A7C9C4}" srcOrd="1" destOrd="0" presId="urn:microsoft.com/office/officeart/2005/8/layout/orgChart1"/>
    <dgm:cxn modelId="{BD6C2B9E-E391-4A5C-B98F-C1C455F01B2A}" type="presParOf" srcId="{ED4E8CAB-0F37-4A6B-9D2A-73E4B0A7C9C4}" destId="{B7A1ACAE-7784-425E-BD60-CB02A8152F46}" srcOrd="0" destOrd="0" presId="urn:microsoft.com/office/officeart/2005/8/layout/orgChart1"/>
    <dgm:cxn modelId="{8A21295F-52C9-443D-8A96-608FAACB66C0}" type="presParOf" srcId="{B7A1ACAE-7784-425E-BD60-CB02A8152F46}" destId="{3F2E13F0-4B7B-4931-983F-8EF38419E160}" srcOrd="0" destOrd="0" presId="urn:microsoft.com/office/officeart/2005/8/layout/orgChart1"/>
    <dgm:cxn modelId="{AAD3ADE1-9490-4ADF-A424-E50FC9FC03F5}" type="presParOf" srcId="{B7A1ACAE-7784-425E-BD60-CB02A8152F46}" destId="{784FB162-FDEF-46CA-B92E-77E8C761448F}" srcOrd="1" destOrd="0" presId="urn:microsoft.com/office/officeart/2005/8/layout/orgChart1"/>
    <dgm:cxn modelId="{4D701DE7-7CAD-4C69-9D56-EB14401358A9}" type="presParOf" srcId="{ED4E8CAB-0F37-4A6B-9D2A-73E4B0A7C9C4}" destId="{CEC72685-66F2-4F3D-BEEC-FC38DAD5FBAB}" srcOrd="1" destOrd="0" presId="urn:microsoft.com/office/officeart/2005/8/layout/orgChart1"/>
    <dgm:cxn modelId="{61B2EB1C-3296-4C7C-A59D-9C9FBF92E6BF}" type="presParOf" srcId="{CEC72685-66F2-4F3D-BEEC-FC38DAD5FBAB}" destId="{6D498FD1-A1F5-482A-AAB9-14DB3E458DA6}" srcOrd="0" destOrd="0" presId="urn:microsoft.com/office/officeart/2005/8/layout/orgChart1"/>
    <dgm:cxn modelId="{CF948967-BCA0-403A-B11A-25E54A4534B9}" type="presParOf" srcId="{CEC72685-66F2-4F3D-BEEC-FC38DAD5FBAB}" destId="{E3CBFD27-4FAE-42DC-903C-CCEF3389B19C}" srcOrd="1" destOrd="0" presId="urn:microsoft.com/office/officeart/2005/8/layout/orgChart1"/>
    <dgm:cxn modelId="{12AFF57A-FB4A-4DD9-A257-C24F53EE3DC1}" type="presParOf" srcId="{E3CBFD27-4FAE-42DC-903C-CCEF3389B19C}" destId="{DD6FDD46-7180-49B7-8D06-3CB50DF3D8ED}" srcOrd="0" destOrd="0" presId="urn:microsoft.com/office/officeart/2005/8/layout/orgChart1"/>
    <dgm:cxn modelId="{61BC81D3-D00D-4AE4-88B5-FF40F1AD160D}" type="presParOf" srcId="{DD6FDD46-7180-49B7-8D06-3CB50DF3D8ED}" destId="{071E0F7A-7AF9-48F2-8E3C-17C13864E451}" srcOrd="0" destOrd="0" presId="urn:microsoft.com/office/officeart/2005/8/layout/orgChart1"/>
    <dgm:cxn modelId="{EB4D11EA-0624-4DB9-8D5B-2C2659CCCC88}" type="presParOf" srcId="{DD6FDD46-7180-49B7-8D06-3CB50DF3D8ED}" destId="{DA543D62-1607-40D5-B336-BC0CA9ED396B}" srcOrd="1" destOrd="0" presId="urn:microsoft.com/office/officeart/2005/8/layout/orgChart1"/>
    <dgm:cxn modelId="{BFBD7970-CC7E-4E34-910C-789ECEAB2E66}" type="presParOf" srcId="{E3CBFD27-4FAE-42DC-903C-CCEF3389B19C}" destId="{2D0BD6EE-9272-435A-B079-5E08F9D50084}" srcOrd="1" destOrd="0" presId="urn:microsoft.com/office/officeart/2005/8/layout/orgChart1"/>
    <dgm:cxn modelId="{99085D2F-F269-4A1C-876D-B264FEA167FB}" type="presParOf" srcId="{2D0BD6EE-9272-435A-B079-5E08F9D50084}" destId="{AA3E2509-0AE9-456E-9C7E-92208EFCB898}" srcOrd="0" destOrd="0" presId="urn:microsoft.com/office/officeart/2005/8/layout/orgChart1"/>
    <dgm:cxn modelId="{2BA843CC-2E18-44D4-B5E2-E0F956AFC972}" type="presParOf" srcId="{2D0BD6EE-9272-435A-B079-5E08F9D50084}" destId="{9E6F7F08-4318-4E12-9EF3-54AD3B86109F}" srcOrd="1" destOrd="0" presId="urn:microsoft.com/office/officeart/2005/8/layout/orgChart1"/>
    <dgm:cxn modelId="{E0A5E69C-C552-48F6-AD3D-02B80599A92F}" type="presParOf" srcId="{9E6F7F08-4318-4E12-9EF3-54AD3B86109F}" destId="{78FBC530-55EF-4B30-93E5-C60209F5397B}" srcOrd="0" destOrd="0" presId="urn:microsoft.com/office/officeart/2005/8/layout/orgChart1"/>
    <dgm:cxn modelId="{25B51945-569F-4BF4-9631-45FD18878C0C}" type="presParOf" srcId="{78FBC530-55EF-4B30-93E5-C60209F5397B}" destId="{1011A9C5-7E84-4BF7-832D-79A7F94AA821}" srcOrd="0" destOrd="0" presId="urn:microsoft.com/office/officeart/2005/8/layout/orgChart1"/>
    <dgm:cxn modelId="{E80A2D7E-18F3-448B-965D-A3BD4822FEA3}" type="presParOf" srcId="{78FBC530-55EF-4B30-93E5-C60209F5397B}" destId="{ED5069CE-38A3-4373-B367-62A6C30712C5}" srcOrd="1" destOrd="0" presId="urn:microsoft.com/office/officeart/2005/8/layout/orgChart1"/>
    <dgm:cxn modelId="{55B98C55-E983-44FB-BBA0-A4DA0D841E65}" type="presParOf" srcId="{9E6F7F08-4318-4E12-9EF3-54AD3B86109F}" destId="{CE566DCD-FD11-434A-ABDD-2A433A4312FF}" srcOrd="1" destOrd="0" presId="urn:microsoft.com/office/officeart/2005/8/layout/orgChart1"/>
    <dgm:cxn modelId="{7DECEC2E-ABC2-4FE4-BBFB-26C196D4FF53}" type="presParOf" srcId="{9E6F7F08-4318-4E12-9EF3-54AD3B86109F}" destId="{A8D007A4-CE09-4D5B-9154-C90EEC4D5C37}" srcOrd="2" destOrd="0" presId="urn:microsoft.com/office/officeart/2005/8/layout/orgChart1"/>
    <dgm:cxn modelId="{BE3CCF64-3525-4B47-9DDB-DE2872E81D44}" type="presParOf" srcId="{2D0BD6EE-9272-435A-B079-5E08F9D50084}" destId="{CCA4BB94-5F2E-4963-BD5A-D06529218C7F}" srcOrd="2" destOrd="0" presId="urn:microsoft.com/office/officeart/2005/8/layout/orgChart1"/>
    <dgm:cxn modelId="{58D7E825-64EF-49DC-99BD-C943A723229A}" type="presParOf" srcId="{2D0BD6EE-9272-435A-B079-5E08F9D50084}" destId="{15331A20-E6CD-43C1-B9CE-5624C123F30A}" srcOrd="3" destOrd="0" presId="urn:microsoft.com/office/officeart/2005/8/layout/orgChart1"/>
    <dgm:cxn modelId="{881EB342-EB00-4B4D-9A2D-76FE4D57A88D}" type="presParOf" srcId="{15331A20-E6CD-43C1-B9CE-5624C123F30A}" destId="{956ED836-6B35-440D-A21C-8B1307387FAB}" srcOrd="0" destOrd="0" presId="urn:microsoft.com/office/officeart/2005/8/layout/orgChart1"/>
    <dgm:cxn modelId="{AD4CD6FC-0BA8-4D8A-AD95-5715A2F1684A}" type="presParOf" srcId="{956ED836-6B35-440D-A21C-8B1307387FAB}" destId="{0ECD835A-580D-4294-8E74-B7C1C829D9B0}" srcOrd="0" destOrd="0" presId="urn:microsoft.com/office/officeart/2005/8/layout/orgChart1"/>
    <dgm:cxn modelId="{DD0662B3-8B21-434D-89A8-B622612B0EC9}" type="presParOf" srcId="{956ED836-6B35-440D-A21C-8B1307387FAB}" destId="{20E04B37-9569-4D78-B883-F823C0D177E6}" srcOrd="1" destOrd="0" presId="urn:microsoft.com/office/officeart/2005/8/layout/orgChart1"/>
    <dgm:cxn modelId="{76011A64-06DC-4A45-B0BA-38A941537E04}" type="presParOf" srcId="{15331A20-E6CD-43C1-B9CE-5624C123F30A}" destId="{35876CB6-968B-47FA-9997-EC88A2AE26B2}" srcOrd="1" destOrd="0" presId="urn:microsoft.com/office/officeart/2005/8/layout/orgChart1"/>
    <dgm:cxn modelId="{07EFD3C5-7078-4322-AFE0-66D649336D72}" type="presParOf" srcId="{15331A20-E6CD-43C1-B9CE-5624C123F30A}" destId="{AADD7F80-4960-4D7D-9EA6-09AA18AE430F}" srcOrd="2" destOrd="0" presId="urn:microsoft.com/office/officeart/2005/8/layout/orgChart1"/>
    <dgm:cxn modelId="{8BE9DACB-8C7A-4B80-84D2-43264542B310}" type="presParOf" srcId="{E3CBFD27-4FAE-42DC-903C-CCEF3389B19C}" destId="{20F4CD37-DAF6-480E-83B2-F3CF4A183BA5}" srcOrd="2" destOrd="0" presId="urn:microsoft.com/office/officeart/2005/8/layout/orgChart1"/>
    <dgm:cxn modelId="{3B397A78-EE1A-4318-810B-DDF57D478553}" type="presParOf" srcId="{CEC72685-66F2-4F3D-BEEC-FC38DAD5FBAB}" destId="{2562AC14-4FB5-41BD-8786-20CFE68AAA06}" srcOrd="2" destOrd="0" presId="urn:microsoft.com/office/officeart/2005/8/layout/orgChart1"/>
    <dgm:cxn modelId="{96EE6975-C0EE-4D45-A0AC-81B3D2AF92A2}" type="presParOf" srcId="{CEC72685-66F2-4F3D-BEEC-FC38DAD5FBAB}" destId="{BB80ADAF-BC73-4C31-A790-0DC82916ACA9}" srcOrd="3" destOrd="0" presId="urn:microsoft.com/office/officeart/2005/8/layout/orgChart1"/>
    <dgm:cxn modelId="{4E145D85-A1A6-4D00-8672-53A9920F7AD9}" type="presParOf" srcId="{BB80ADAF-BC73-4C31-A790-0DC82916ACA9}" destId="{76C54502-6910-4A07-925E-AA17CB9894A7}" srcOrd="0" destOrd="0" presId="urn:microsoft.com/office/officeart/2005/8/layout/orgChart1"/>
    <dgm:cxn modelId="{226A00C0-098B-4E5A-BA03-9BAC0ED7BDA4}" type="presParOf" srcId="{76C54502-6910-4A07-925E-AA17CB9894A7}" destId="{72F0A7A8-EB98-4235-AC50-0E18A47E63E5}" srcOrd="0" destOrd="0" presId="urn:microsoft.com/office/officeart/2005/8/layout/orgChart1"/>
    <dgm:cxn modelId="{FA9DD587-37B1-472A-ABAF-C9DB88032116}" type="presParOf" srcId="{76C54502-6910-4A07-925E-AA17CB9894A7}" destId="{67799B25-402F-4117-A542-F4CDF0FBE62E}" srcOrd="1" destOrd="0" presId="urn:microsoft.com/office/officeart/2005/8/layout/orgChart1"/>
    <dgm:cxn modelId="{B212616C-3EA4-49C4-854E-B38A0176763B}" type="presParOf" srcId="{BB80ADAF-BC73-4C31-A790-0DC82916ACA9}" destId="{2C9562F3-BDFA-44B8-B4B0-38403E5BDDAD}" srcOrd="1" destOrd="0" presId="urn:microsoft.com/office/officeart/2005/8/layout/orgChart1"/>
    <dgm:cxn modelId="{4B8D1CCB-81B3-415D-8D24-E238B572CB5F}" type="presParOf" srcId="{BB80ADAF-BC73-4C31-A790-0DC82916ACA9}" destId="{D9C2A448-DC37-4B6F-B9FF-18AD75F04C82}" srcOrd="2" destOrd="0" presId="urn:microsoft.com/office/officeart/2005/8/layout/orgChart1"/>
    <dgm:cxn modelId="{F2DE09F1-4A22-4705-BFB4-C282C5DE696C}" type="presParOf" srcId="{ED4E8CAB-0F37-4A6B-9D2A-73E4B0A7C9C4}" destId="{B801F95B-A063-4271-B1A3-EB0F2996CDB5}" srcOrd="2" destOrd="0" presId="urn:microsoft.com/office/officeart/2005/8/layout/orgChart1"/>
    <dgm:cxn modelId="{ADB3D4AB-F86F-4EF1-A1A9-74D75966F341}" type="presParOf" srcId="{5C93610F-8ADB-4E85-AD67-9B888F1DAAA2}" destId="{6FF99594-CC0E-4FDD-8192-D093E93F147D}" srcOrd="2" destOrd="0" presId="urn:microsoft.com/office/officeart/2005/8/layout/orgChart1"/>
    <dgm:cxn modelId="{0E21985F-282E-419E-81E5-BCD9C25A94DA}" type="presParOf" srcId="{5C93610F-8ADB-4E85-AD67-9B888F1DAAA2}" destId="{6B71F51C-061E-4DDC-BEC4-952CCF1388C5}" srcOrd="3" destOrd="0" presId="urn:microsoft.com/office/officeart/2005/8/layout/orgChart1"/>
    <dgm:cxn modelId="{33F68A35-E69B-409C-886B-CCAFDBDA372D}" type="presParOf" srcId="{6B71F51C-061E-4DDC-BEC4-952CCF1388C5}" destId="{66744985-828E-4BD6-9723-A5B3EEEB9D67}" srcOrd="0" destOrd="0" presId="urn:microsoft.com/office/officeart/2005/8/layout/orgChart1"/>
    <dgm:cxn modelId="{845DE65A-878F-4A40-AA48-0A54C8B010FF}" type="presParOf" srcId="{66744985-828E-4BD6-9723-A5B3EEEB9D67}" destId="{48EA5AD7-B0A7-4C02-997F-EB3D6CF065F6}" srcOrd="0" destOrd="0" presId="urn:microsoft.com/office/officeart/2005/8/layout/orgChart1"/>
    <dgm:cxn modelId="{68646A22-1FA6-4117-A773-30A56875EAA6}" type="presParOf" srcId="{66744985-828E-4BD6-9723-A5B3EEEB9D67}" destId="{FECF4FFE-550B-4D4C-BDB3-511ABAAF9A64}" srcOrd="1" destOrd="0" presId="urn:microsoft.com/office/officeart/2005/8/layout/orgChart1"/>
    <dgm:cxn modelId="{C1075CA6-A2E9-4767-AF0C-F3CD3A1FF993}" type="presParOf" srcId="{6B71F51C-061E-4DDC-BEC4-952CCF1388C5}" destId="{755CB61E-A4C9-4591-91C2-F3D588913485}" srcOrd="1" destOrd="0" presId="urn:microsoft.com/office/officeart/2005/8/layout/orgChart1"/>
    <dgm:cxn modelId="{24C1C710-80D8-4BE0-ADE0-D29AC8BC9B0B}" type="presParOf" srcId="{6B71F51C-061E-4DDC-BEC4-952CCF1388C5}" destId="{EBF6C74A-AB46-41B0-B00D-A381B8AB37FC}" srcOrd="2" destOrd="0" presId="urn:microsoft.com/office/officeart/2005/8/layout/orgChart1"/>
    <dgm:cxn modelId="{31146A71-60AF-444C-8927-CFAAB21FED31}" type="presParOf" srcId="{921C6B73-CBC8-4C36-AFA6-83D91920DB21}" destId="{2203C41F-C2B9-4348-B120-C36D80F39CEC}" srcOrd="2" destOrd="0" presId="urn:microsoft.com/office/officeart/2005/8/layout/orgChart1"/>
    <dgm:cxn modelId="{332C888D-5666-4577-A9D7-DD87098E2A0E}" type="presParOf" srcId="{091DC40C-763D-4815-98D7-A71BDF39D09C}" destId="{CEB5F32F-92C6-4C78-9552-2DC9BC38AB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0B49D-AFC8-4AE6-A324-F7DAEACFCE51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AC89-0A4B-4FBF-911E-A707389DFAEE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9050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DE4E21-2C91-4213-806B-73EC75DE9435}" type="slidenum">
              <a:rPr lang="es-VE" altLang="es-VE" sz="1200"/>
              <a:pPr eaLnBrk="1" hangingPunct="1"/>
              <a:t>25</a:t>
            </a:fld>
            <a:endParaRPr lang="es-VE" altLang="es-V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VE" smtClean="0"/>
          </a:p>
        </p:txBody>
      </p:sp>
    </p:spTree>
    <p:extLst>
      <p:ext uri="{BB962C8B-B14F-4D97-AF65-F5344CB8AC3E}">
        <p14:creationId xmlns:p14="http://schemas.microsoft.com/office/powerpoint/2010/main" xmlns="" val="191053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9836A9-4934-401E-B37E-B1733E4AF2B1}" type="slidenum">
              <a:rPr/>
              <a:pPr lvl="0"/>
              <a:t>51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51597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9836A9-4934-401E-B37E-B1733E4AF2B1}" type="slidenum">
              <a:rPr/>
              <a:pPr lvl="0"/>
              <a:t>53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82061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55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141958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56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57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58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59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8719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60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61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62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DE4E21-2C91-4213-806B-73EC75DE9435}" type="slidenum">
              <a:rPr lang="es-VE" altLang="es-VE" sz="1200"/>
              <a:pPr eaLnBrk="1" hangingPunct="1"/>
              <a:t>26</a:t>
            </a:fld>
            <a:endParaRPr lang="es-VE" altLang="es-V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VE" smtClean="0"/>
          </a:p>
        </p:txBody>
      </p:sp>
    </p:spTree>
    <p:extLst>
      <p:ext uri="{BB962C8B-B14F-4D97-AF65-F5344CB8AC3E}">
        <p14:creationId xmlns:p14="http://schemas.microsoft.com/office/powerpoint/2010/main" xmlns="" val="1950602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63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88827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36873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65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91971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66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395001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47140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68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270723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69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79664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22A980-8D77-491B-BACE-9C7265905141}" type="slidenum">
              <a:rPr/>
              <a:pPr lvl="0"/>
              <a:t>70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871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F74C9E-38EF-460C-B60B-88D84F430D26}" type="slidenum">
              <a:rPr/>
              <a:pPr lvl="0"/>
              <a:t>71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411489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32E7D2-65CD-4BB1-A31F-2F921BDD89C4}" type="slidenum">
              <a:rPr/>
              <a:pPr lvl="0"/>
              <a:t>72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pPr lvl="0">
              <a:buFont typeface="Courier New" panose="02070309020205020404" pitchFamily="49" charset="0"/>
              <a:buNone/>
            </a:pPr>
            <a:r>
              <a:rPr lang="es-VE" sz="1200" dirty="0" err="1" smtClean="0">
                <a:latin typeface="Courier New" pitchFamily="49"/>
              </a:rPr>
              <a:t>jpeg</a:t>
            </a:r>
            <a:r>
              <a:rPr lang="es-VE" sz="1200" dirty="0" smtClean="0">
                <a:latin typeface="Courier New" pitchFamily="49"/>
              </a:rPr>
              <a:t>(file="faith.jpg")</a:t>
            </a:r>
          </a:p>
          <a:p>
            <a:pPr lvl="0">
              <a:buFont typeface="Courier New" panose="02070309020205020404" pitchFamily="49" charset="0"/>
              <a:buNone/>
            </a:pPr>
            <a:r>
              <a:rPr lang="es-VE" sz="1200" dirty="0" smtClean="0">
                <a:latin typeface="Courier New" pitchFamily="49"/>
              </a:rPr>
              <a:t>par(</a:t>
            </a:r>
            <a:r>
              <a:rPr lang="es-VE" sz="1200" dirty="0" err="1" smtClean="0">
                <a:latin typeface="Courier New" pitchFamily="49"/>
              </a:rPr>
              <a:t>mfrow</a:t>
            </a:r>
            <a:r>
              <a:rPr lang="es-VE" sz="1200" dirty="0" smtClean="0">
                <a:latin typeface="Courier New" pitchFamily="49"/>
              </a:rPr>
              <a:t>=c(1,2),mar=c(4,2,2,1))</a:t>
            </a:r>
          </a:p>
          <a:p>
            <a:pPr lvl="0">
              <a:buFont typeface="Courier New" panose="02070309020205020404" pitchFamily="49" charset="0"/>
              <a:buNone/>
            </a:pPr>
            <a:r>
              <a:rPr lang="es-VE" sz="1200" dirty="0" err="1" smtClean="0">
                <a:latin typeface="Courier New" pitchFamily="49"/>
              </a:rPr>
              <a:t>hist</a:t>
            </a:r>
            <a:r>
              <a:rPr lang="es-VE" sz="1200" dirty="0" smtClean="0">
                <a:latin typeface="Courier New" pitchFamily="49"/>
              </a:rPr>
              <a:t>(</a:t>
            </a:r>
            <a:r>
              <a:rPr lang="es-VE" sz="1200" dirty="0" err="1" smtClean="0">
                <a:latin typeface="Courier New" pitchFamily="49"/>
              </a:rPr>
              <a:t>faithful</a:t>
            </a:r>
            <a:r>
              <a:rPr lang="es-VE" sz="1200" dirty="0" smtClean="0">
                <a:latin typeface="Courier New" pitchFamily="49"/>
              </a:rPr>
              <a:t>[,1],</a:t>
            </a:r>
            <a:r>
              <a:rPr lang="es-VE" sz="1200" dirty="0" err="1" smtClean="0">
                <a:latin typeface="Courier New" pitchFamily="49"/>
              </a:rPr>
              <a:t>nclass</a:t>
            </a:r>
            <a:r>
              <a:rPr lang="es-VE" sz="1200" dirty="0" smtClean="0">
                <a:latin typeface="Courier New" pitchFamily="49"/>
              </a:rPr>
              <a:t>=21,col="grey",</a:t>
            </a:r>
            <a:r>
              <a:rPr lang="es-VE" sz="1200" baseline="0" dirty="0" smtClean="0">
                <a:latin typeface="Courier New" pitchFamily="49"/>
              </a:rPr>
              <a:t> </a:t>
            </a:r>
            <a:r>
              <a:rPr lang="es-VE" sz="1200" dirty="0" err="1" smtClean="0">
                <a:latin typeface="Courier New" pitchFamily="49"/>
              </a:rPr>
              <a:t>main</a:t>
            </a:r>
            <a:r>
              <a:rPr lang="es-VE" sz="1200" dirty="0" smtClean="0">
                <a:latin typeface="Courier New" pitchFamily="49"/>
              </a:rPr>
              <a:t>="", </a:t>
            </a:r>
            <a:r>
              <a:rPr lang="es-VE" sz="1200" dirty="0" err="1" smtClean="0">
                <a:latin typeface="Courier New" pitchFamily="49"/>
              </a:rPr>
              <a:t>xlab</a:t>
            </a:r>
            <a:r>
              <a:rPr lang="es-VE" sz="1200" dirty="0" smtClean="0">
                <a:latin typeface="Courier New" pitchFamily="49"/>
              </a:rPr>
              <a:t>=</a:t>
            </a:r>
            <a:r>
              <a:rPr lang="es-VE" sz="1200" dirty="0" err="1" smtClean="0">
                <a:latin typeface="Courier New" pitchFamily="49"/>
              </a:rPr>
              <a:t>names</a:t>
            </a:r>
            <a:r>
              <a:rPr lang="es-VE" sz="1200" dirty="0" smtClean="0">
                <a:latin typeface="Courier New" pitchFamily="49"/>
              </a:rPr>
              <a:t>(</a:t>
            </a:r>
            <a:r>
              <a:rPr lang="es-VE" sz="1200" dirty="0" err="1" smtClean="0">
                <a:latin typeface="Courier New" pitchFamily="49"/>
              </a:rPr>
              <a:t>faithful</a:t>
            </a:r>
            <a:r>
              <a:rPr lang="es-VE" sz="1200" dirty="0" smtClean="0">
                <a:latin typeface="Courier New" pitchFamily="49"/>
              </a:rPr>
              <a:t>)[1])</a:t>
            </a:r>
          </a:p>
          <a:p>
            <a:pPr lvl="0">
              <a:buFont typeface="Courier New" panose="02070309020205020404" pitchFamily="49" charset="0"/>
              <a:buNone/>
            </a:pPr>
            <a:r>
              <a:rPr lang="es-VE" sz="1200" dirty="0" err="1" smtClean="0">
                <a:latin typeface="Courier New" pitchFamily="49"/>
              </a:rPr>
              <a:t>hist</a:t>
            </a:r>
            <a:r>
              <a:rPr lang="es-VE" sz="1200" dirty="0" smtClean="0">
                <a:latin typeface="Courier New" pitchFamily="49"/>
              </a:rPr>
              <a:t>(</a:t>
            </a:r>
            <a:r>
              <a:rPr lang="es-VE" sz="1200" dirty="0" err="1" smtClean="0">
                <a:latin typeface="Courier New" pitchFamily="49"/>
              </a:rPr>
              <a:t>faithful</a:t>
            </a:r>
            <a:r>
              <a:rPr lang="es-VE" sz="1200" dirty="0" smtClean="0">
                <a:latin typeface="Courier New" pitchFamily="49"/>
              </a:rPr>
              <a:t>[,2],</a:t>
            </a:r>
            <a:r>
              <a:rPr lang="es-VE" sz="1200" dirty="0" err="1" smtClean="0">
                <a:latin typeface="Courier New" pitchFamily="49"/>
              </a:rPr>
              <a:t>nclass</a:t>
            </a:r>
            <a:r>
              <a:rPr lang="es-VE" sz="1200" dirty="0" smtClean="0">
                <a:latin typeface="Courier New" pitchFamily="49"/>
              </a:rPr>
              <a:t>=21,col="</a:t>
            </a:r>
            <a:r>
              <a:rPr lang="es-VE" sz="1200" dirty="0" err="1" smtClean="0">
                <a:latin typeface="Courier New" pitchFamily="49"/>
              </a:rPr>
              <a:t>wheat</a:t>
            </a:r>
            <a:r>
              <a:rPr lang="es-VE" sz="1200" dirty="0" smtClean="0">
                <a:latin typeface="Courier New" pitchFamily="49"/>
              </a:rPr>
              <a:t>", </a:t>
            </a:r>
            <a:r>
              <a:rPr lang="es-VE" sz="1200" dirty="0" err="1" smtClean="0">
                <a:latin typeface="Courier New" pitchFamily="49"/>
              </a:rPr>
              <a:t>main</a:t>
            </a:r>
            <a:r>
              <a:rPr lang="es-VE" sz="1200" dirty="0" smtClean="0">
                <a:latin typeface="Courier New" pitchFamily="49"/>
              </a:rPr>
              <a:t>="", </a:t>
            </a:r>
            <a:r>
              <a:rPr lang="es-VE" sz="1200" dirty="0" err="1" smtClean="0">
                <a:latin typeface="Courier New" pitchFamily="49"/>
              </a:rPr>
              <a:t>xlab</a:t>
            </a:r>
            <a:r>
              <a:rPr lang="es-VE" sz="1200" dirty="0" smtClean="0">
                <a:latin typeface="Courier New" pitchFamily="49"/>
              </a:rPr>
              <a:t>=</a:t>
            </a:r>
            <a:r>
              <a:rPr lang="es-VE" sz="1200" dirty="0" err="1" smtClean="0">
                <a:latin typeface="Courier New" pitchFamily="49"/>
              </a:rPr>
              <a:t>names</a:t>
            </a:r>
            <a:r>
              <a:rPr lang="es-VE" sz="1200" dirty="0" smtClean="0">
                <a:latin typeface="Courier New" pitchFamily="49"/>
              </a:rPr>
              <a:t>(</a:t>
            </a:r>
            <a:r>
              <a:rPr lang="es-VE" sz="1200" dirty="0" err="1" smtClean="0">
                <a:latin typeface="Courier New" pitchFamily="49"/>
              </a:rPr>
              <a:t>faithful</a:t>
            </a:r>
            <a:r>
              <a:rPr lang="es-VE" sz="1200" dirty="0" smtClean="0">
                <a:latin typeface="Courier New" pitchFamily="49"/>
              </a:rPr>
              <a:t>)[2])</a:t>
            </a:r>
          </a:p>
          <a:p>
            <a:pPr lvl="0">
              <a:buFont typeface="Courier New" panose="02070309020205020404" pitchFamily="49" charset="0"/>
              <a:buNone/>
            </a:pPr>
            <a:r>
              <a:rPr lang="es-VE" sz="1200" dirty="0" err="1" smtClean="0">
                <a:latin typeface="Courier New" pitchFamily="49"/>
              </a:rPr>
              <a:t>dev.off</a:t>
            </a:r>
            <a:r>
              <a:rPr lang="es-VE" sz="1200" dirty="0" smtClean="0">
                <a:latin typeface="Courier New" pitchFamily="49"/>
              </a:rPr>
              <a:t>()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765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DE4E21-2C91-4213-806B-73EC75DE9435}" type="slidenum">
              <a:rPr lang="es-VE" altLang="es-VE" sz="1200"/>
              <a:pPr eaLnBrk="1" hangingPunct="1"/>
              <a:t>27</a:t>
            </a:fld>
            <a:endParaRPr lang="es-VE" altLang="es-V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VE" smtClean="0"/>
          </a:p>
        </p:txBody>
      </p:sp>
    </p:spTree>
    <p:extLst>
      <p:ext uri="{BB962C8B-B14F-4D97-AF65-F5344CB8AC3E}">
        <p14:creationId xmlns:p14="http://schemas.microsoft.com/office/powerpoint/2010/main" xmlns="" val="986618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F74C9E-38EF-460C-B60B-88D84F430D26}" type="slidenum">
              <a:rPr/>
              <a:pPr lvl="0"/>
              <a:t>73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449130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84FAAD0-FB2F-467A-BDC2-DF3FDCE22C0D}" type="slidenum">
              <a:rPr/>
              <a:pPr lvl="0"/>
              <a:t>74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33781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84FAAD0-FB2F-467A-BDC2-DF3FDCE22C0D}" type="slidenum">
              <a:rPr/>
              <a:pPr lvl="0"/>
              <a:t>75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511406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84FAAD0-FB2F-467A-BDC2-DF3FDCE22C0D}" type="slidenum">
              <a:rPr/>
              <a:pPr lvl="0"/>
              <a:t>76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826829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644FE7E-367C-498B-83B0-999568B1D5B0}" type="slidenum">
              <a:rPr/>
              <a:pPr lvl="0"/>
              <a:t>77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78530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644FE7E-367C-498B-83B0-999568B1D5B0}" type="slidenum">
              <a:rPr/>
              <a:pPr lvl="0"/>
              <a:t>78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164679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E6D88C-DCEC-4D30-87A6-C958782846A6}" type="slidenum">
              <a:rPr/>
              <a:pPr lvl="0"/>
              <a:t>79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185642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A4359A-FF72-453A-AFD2-7297395A619B}" type="slidenum">
              <a:rPr/>
              <a:pPr lvl="0"/>
              <a:t>80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6108212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A4359A-FF72-453A-AFD2-7297395A619B}" type="slidenum">
              <a:rPr/>
              <a:pPr lvl="0"/>
              <a:t>81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1186357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A4359A-FF72-453A-AFD2-7297395A619B}" type="slidenum">
              <a:rPr/>
              <a:pPr lvl="0"/>
              <a:t>82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34227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DE4E21-2C91-4213-806B-73EC75DE9435}" type="slidenum">
              <a:rPr lang="es-VE" altLang="es-VE" sz="1200"/>
              <a:pPr eaLnBrk="1" hangingPunct="1"/>
              <a:t>28</a:t>
            </a:fld>
            <a:endParaRPr lang="es-VE" altLang="es-V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VE" smtClean="0"/>
          </a:p>
        </p:txBody>
      </p:sp>
    </p:spTree>
    <p:extLst>
      <p:ext uri="{BB962C8B-B14F-4D97-AF65-F5344CB8AC3E}">
        <p14:creationId xmlns:p14="http://schemas.microsoft.com/office/powerpoint/2010/main" xmlns="" val="2096089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1015AA-D3EA-48EE-8AA1-3BC324F6D3A2}" type="slidenum">
              <a:rPr/>
              <a:pPr lvl="0"/>
              <a:t>83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484122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1015AA-D3EA-48EE-8AA1-3BC324F6D3A2}" type="slidenum">
              <a:rPr/>
              <a:pPr lvl="0"/>
              <a:t>84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r>
              <a:rPr lang="es-VE" dirty="0" smtClean="0"/>
              <a:t># Generamos muestras aleatorias de una población normal con</a:t>
            </a:r>
          </a:p>
          <a:p>
            <a:r>
              <a:rPr lang="es-VE" dirty="0" smtClean="0"/>
              <a:t># media = mu y desviación estándar = sigma. Calcula la longitud del </a:t>
            </a:r>
          </a:p>
          <a:p>
            <a:r>
              <a:rPr lang="es-VE" dirty="0" smtClean="0"/>
              <a:t># intervalo  de  las  clases  del histograma  óptimo  y  dibuja los</a:t>
            </a:r>
          </a:p>
          <a:p>
            <a:r>
              <a:rPr lang="es-VE" dirty="0" smtClean="0"/>
              <a:t># histogramas. También dibuja la función densidad</a:t>
            </a:r>
          </a:p>
          <a:p>
            <a:r>
              <a:rPr lang="es-VE" dirty="0" smtClean="0"/>
              <a:t># de probabilidad para tamaños de muestra diferentes</a:t>
            </a:r>
          </a:p>
          <a:p>
            <a:endParaRPr lang="es-VE" dirty="0" smtClean="0"/>
          </a:p>
          <a:p>
            <a:r>
              <a:rPr lang="es-VE" dirty="0" smtClean="0"/>
              <a:t># Promedio de estatura de la población</a:t>
            </a:r>
          </a:p>
          <a:p>
            <a:r>
              <a:rPr lang="es-VE" dirty="0" smtClean="0"/>
              <a:t>mu &lt;- 168</a:t>
            </a:r>
          </a:p>
          <a:p>
            <a:r>
              <a:rPr lang="es-VE" dirty="0" smtClean="0"/>
              <a:t># Desviación estándar de la población</a:t>
            </a:r>
          </a:p>
          <a:p>
            <a:r>
              <a:rPr lang="es-VE" dirty="0" smtClean="0"/>
              <a:t>sigma &lt;- 11</a:t>
            </a:r>
          </a:p>
          <a:p>
            <a:endParaRPr lang="es-VE" dirty="0" smtClean="0"/>
          </a:p>
          <a:p>
            <a:r>
              <a:rPr lang="es-VE" dirty="0" smtClean="0"/>
              <a:t># Creamos una función para graficar los histogramas</a:t>
            </a:r>
          </a:p>
          <a:p>
            <a:r>
              <a:rPr lang="es-VE" dirty="0" smtClean="0"/>
              <a:t>histograma &lt;- </a:t>
            </a:r>
            <a:r>
              <a:rPr lang="es-VE" dirty="0" err="1" smtClean="0"/>
              <a:t>function</a:t>
            </a:r>
            <a:r>
              <a:rPr lang="es-VE" dirty="0" smtClean="0"/>
              <a:t>(n){</a:t>
            </a:r>
          </a:p>
          <a:p>
            <a:r>
              <a:rPr lang="es-VE" dirty="0" smtClean="0"/>
              <a:t>   # Crea una muestra de n observaciones</a:t>
            </a:r>
          </a:p>
          <a:p>
            <a:r>
              <a:rPr lang="es-VE" dirty="0" smtClean="0"/>
              <a:t>   muestra &lt;- round(</a:t>
            </a:r>
            <a:r>
              <a:rPr lang="es-VE" dirty="0" err="1" smtClean="0"/>
              <a:t>rnorm</a:t>
            </a:r>
            <a:r>
              <a:rPr lang="es-VE" dirty="0" smtClean="0"/>
              <a:t>(</a:t>
            </a:r>
            <a:r>
              <a:rPr lang="es-VE" dirty="0" err="1" smtClean="0"/>
              <a:t>n,mean</a:t>
            </a:r>
            <a:r>
              <a:rPr lang="es-VE" dirty="0" smtClean="0"/>
              <a:t> = </a:t>
            </a:r>
            <a:r>
              <a:rPr lang="es-VE" dirty="0" err="1" smtClean="0"/>
              <a:t>mu,sd</a:t>
            </a:r>
            <a:r>
              <a:rPr lang="es-VE" dirty="0" smtClean="0"/>
              <a:t> = sigma))</a:t>
            </a:r>
          </a:p>
          <a:p>
            <a:r>
              <a:rPr lang="es-VE" dirty="0" smtClean="0"/>
              <a:t>   # Calcula el ancho de las clases para las cuatro muestras y</a:t>
            </a:r>
          </a:p>
          <a:p>
            <a:r>
              <a:rPr lang="es-VE" dirty="0" smtClean="0"/>
              <a:t>   # permite crear el histograma con un número de clases óptimo en base</a:t>
            </a:r>
          </a:p>
          <a:p>
            <a:r>
              <a:rPr lang="es-VE" dirty="0" smtClean="0"/>
              <a:t>   # a la regla de </a:t>
            </a:r>
            <a:r>
              <a:rPr lang="es-VE" dirty="0" err="1" smtClean="0"/>
              <a:t>Freedman-Diaconis</a:t>
            </a:r>
            <a:endParaRPr lang="es-VE" dirty="0" smtClean="0"/>
          </a:p>
          <a:p>
            <a:r>
              <a:rPr lang="es-VE" dirty="0" smtClean="0"/>
              <a:t>   # http://stats.stackexchange.com/questions/798/calculating-optimal-number-of-bins-in-a-histogram</a:t>
            </a:r>
          </a:p>
          <a:p>
            <a:r>
              <a:rPr lang="es-VE" dirty="0" smtClean="0"/>
              <a:t>   </a:t>
            </a:r>
            <a:r>
              <a:rPr lang="es-VE" dirty="0" err="1" smtClean="0"/>
              <a:t>anchoClases</a:t>
            </a:r>
            <a:r>
              <a:rPr lang="es-VE" dirty="0" smtClean="0"/>
              <a:t> &lt;- 2*IQR(muestra)*</a:t>
            </a:r>
            <a:r>
              <a:rPr lang="es-VE" dirty="0" err="1" smtClean="0"/>
              <a:t>length</a:t>
            </a:r>
            <a:r>
              <a:rPr lang="es-VE" dirty="0" smtClean="0"/>
              <a:t>(muestra)^(-1/3)</a:t>
            </a:r>
          </a:p>
          <a:p>
            <a:r>
              <a:rPr lang="es-VE" dirty="0" smtClean="0"/>
              <a:t>   clases &lt;- </a:t>
            </a:r>
            <a:r>
              <a:rPr lang="es-VE" dirty="0" err="1" smtClean="0"/>
              <a:t>seq</a:t>
            </a:r>
            <a:r>
              <a:rPr lang="es-VE" dirty="0" smtClean="0"/>
              <a:t>(min(muestra), </a:t>
            </a:r>
            <a:r>
              <a:rPr lang="es-VE" dirty="0" err="1" smtClean="0"/>
              <a:t>max</a:t>
            </a:r>
            <a:r>
              <a:rPr lang="es-VE" dirty="0" smtClean="0"/>
              <a:t>(muestra), </a:t>
            </a:r>
            <a:r>
              <a:rPr lang="es-VE" dirty="0" err="1" smtClean="0"/>
              <a:t>anchoClases</a:t>
            </a:r>
            <a:r>
              <a:rPr lang="es-VE" dirty="0" smtClean="0"/>
              <a:t>)</a:t>
            </a:r>
          </a:p>
          <a:p>
            <a:r>
              <a:rPr lang="es-VE" dirty="0" smtClean="0"/>
              <a:t>   clases[</a:t>
            </a:r>
            <a:r>
              <a:rPr lang="es-VE" dirty="0" err="1" smtClean="0"/>
              <a:t>length</a:t>
            </a:r>
            <a:r>
              <a:rPr lang="es-VE" dirty="0" smtClean="0"/>
              <a:t>(clases)] &lt;- </a:t>
            </a:r>
            <a:r>
              <a:rPr lang="es-VE" dirty="0" err="1" smtClean="0"/>
              <a:t>max</a:t>
            </a:r>
            <a:r>
              <a:rPr lang="es-VE" dirty="0" smtClean="0"/>
              <a:t>(muestra)</a:t>
            </a:r>
          </a:p>
          <a:p>
            <a:r>
              <a:rPr lang="es-VE" dirty="0" smtClean="0"/>
              <a:t>   </a:t>
            </a:r>
            <a:r>
              <a:rPr lang="es-VE" dirty="0" err="1" smtClean="0"/>
              <a:t>hist</a:t>
            </a:r>
            <a:r>
              <a:rPr lang="es-VE" dirty="0" smtClean="0"/>
              <a:t>(muestra, </a:t>
            </a:r>
            <a:r>
              <a:rPr lang="es-VE" dirty="0" err="1" smtClean="0"/>
              <a:t>breaks</a:t>
            </a:r>
            <a:r>
              <a:rPr lang="es-VE" dirty="0" smtClean="0"/>
              <a:t> = clases, col = "light blue", </a:t>
            </a:r>
            <a:r>
              <a:rPr lang="es-VE" dirty="0" err="1" smtClean="0"/>
              <a:t>xlab</a:t>
            </a:r>
            <a:r>
              <a:rPr lang="es-VE" dirty="0" smtClean="0"/>
              <a:t> = "Estatura (cm)",</a:t>
            </a:r>
          </a:p>
          <a:p>
            <a:r>
              <a:rPr lang="es-VE" dirty="0" smtClean="0"/>
              <a:t>      </a:t>
            </a:r>
            <a:r>
              <a:rPr lang="es-VE" dirty="0" err="1" smtClean="0"/>
              <a:t>ylab</a:t>
            </a:r>
            <a:r>
              <a:rPr lang="es-VE" dirty="0" smtClean="0"/>
              <a:t> = "Densidad de frecuencia", </a:t>
            </a:r>
          </a:p>
          <a:p>
            <a:r>
              <a:rPr lang="es-VE" dirty="0" smtClean="0"/>
              <a:t>      </a:t>
            </a:r>
            <a:r>
              <a:rPr lang="es-VE" dirty="0" err="1" smtClean="0"/>
              <a:t>main</a:t>
            </a:r>
            <a:r>
              <a:rPr lang="es-VE" dirty="0" smtClean="0"/>
              <a:t> = paste("Histograma de una muestra de", n, "observaciones"))</a:t>
            </a:r>
          </a:p>
          <a:p>
            <a:r>
              <a:rPr lang="es-VE" dirty="0" smtClean="0"/>
              <a:t>   # Agrega la función de densidad</a:t>
            </a:r>
          </a:p>
          <a:p>
            <a:r>
              <a:rPr lang="es-VE" dirty="0" smtClean="0"/>
              <a:t>   d &lt;- </a:t>
            </a:r>
            <a:r>
              <a:rPr lang="es-VE" dirty="0" err="1" smtClean="0"/>
              <a:t>density</a:t>
            </a:r>
            <a:r>
              <a:rPr lang="es-VE" dirty="0" smtClean="0"/>
              <a:t>(muestra) </a:t>
            </a:r>
          </a:p>
          <a:p>
            <a:r>
              <a:rPr lang="es-VE" dirty="0" smtClean="0"/>
              <a:t>   par(new=TRUE)</a:t>
            </a:r>
          </a:p>
          <a:p>
            <a:r>
              <a:rPr lang="es-VE" dirty="0" smtClean="0"/>
              <a:t>   </a:t>
            </a:r>
            <a:r>
              <a:rPr lang="es-VE" dirty="0" err="1" smtClean="0"/>
              <a:t>plot</a:t>
            </a:r>
            <a:r>
              <a:rPr lang="es-VE" dirty="0" smtClean="0"/>
              <a:t>(d, </a:t>
            </a:r>
            <a:r>
              <a:rPr lang="es-VE" dirty="0" err="1" smtClean="0"/>
              <a:t>main</a:t>
            </a:r>
            <a:r>
              <a:rPr lang="es-VE" dirty="0" smtClean="0"/>
              <a:t> = "", </a:t>
            </a:r>
            <a:r>
              <a:rPr lang="es-VE" dirty="0" err="1" smtClean="0"/>
              <a:t>xlab</a:t>
            </a:r>
            <a:r>
              <a:rPr lang="es-VE" dirty="0" smtClean="0"/>
              <a:t> = "", </a:t>
            </a:r>
            <a:r>
              <a:rPr lang="es-VE" dirty="0" err="1" smtClean="0"/>
              <a:t>ylab</a:t>
            </a:r>
            <a:r>
              <a:rPr lang="es-VE" dirty="0" smtClean="0"/>
              <a:t> = "", </a:t>
            </a:r>
            <a:r>
              <a:rPr lang="es-VE" dirty="0" err="1" smtClean="0"/>
              <a:t>axes</a:t>
            </a:r>
            <a:r>
              <a:rPr lang="es-VE" dirty="0" smtClean="0"/>
              <a:t> = F)</a:t>
            </a:r>
          </a:p>
          <a:p>
            <a:r>
              <a:rPr lang="es-VE" dirty="0" smtClean="0"/>
              <a:t>}</a:t>
            </a:r>
          </a:p>
          <a:p>
            <a:endParaRPr lang="es-VE" dirty="0" smtClean="0"/>
          </a:p>
          <a:p>
            <a:r>
              <a:rPr lang="es-VE" dirty="0" smtClean="0"/>
              <a:t>histograma(100)</a:t>
            </a:r>
          </a:p>
          <a:p>
            <a:r>
              <a:rPr lang="es-VE" dirty="0" smtClean="0"/>
              <a:t>X11()</a:t>
            </a:r>
          </a:p>
          <a:p>
            <a:r>
              <a:rPr lang="es-VE" dirty="0" smtClean="0"/>
              <a:t>histograma(1000)</a:t>
            </a:r>
          </a:p>
          <a:p>
            <a:r>
              <a:rPr lang="es-VE" dirty="0" smtClean="0"/>
              <a:t>X11()</a:t>
            </a:r>
          </a:p>
          <a:p>
            <a:r>
              <a:rPr lang="es-VE" dirty="0" smtClean="0"/>
              <a:t>histograma(100000)</a:t>
            </a:r>
          </a:p>
          <a:p>
            <a:r>
              <a:rPr lang="es-VE" dirty="0" smtClean="0"/>
              <a:t>X11()</a:t>
            </a:r>
          </a:p>
          <a:p>
            <a:r>
              <a:rPr lang="es-VE" dirty="0" smtClean="0"/>
              <a:t>histograma(1000000)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1961926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1015AA-D3EA-48EE-8AA1-3BC324F6D3A2}" type="slidenum">
              <a:rPr/>
              <a:pPr lvl="0"/>
              <a:t>85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35112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1015AA-D3EA-48EE-8AA1-3BC324F6D3A2}" type="slidenum">
              <a:rPr/>
              <a:pPr lvl="0"/>
              <a:t>86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484122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1015AA-D3EA-48EE-8AA1-3BC324F6D3A2}" type="slidenum">
              <a:rPr/>
              <a:pPr lvl="0"/>
              <a:t>87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006750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82BF7A-38D5-45F5-A62F-278B8034A9BD}" type="slidenum">
              <a:rPr/>
              <a:pPr lvl="0"/>
              <a:t>94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6797242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AC89-0A4B-4FBF-911E-A707389DFAEE}" type="slidenum">
              <a:rPr lang="es-VE" smtClean="0"/>
              <a:pPr/>
              <a:t>95</a:t>
            </a:fld>
            <a:endParaRPr lang="es-V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err="1" smtClean="0"/>
              <a:t>cig</a:t>
            </a:r>
            <a:r>
              <a:rPr lang="es-VE" dirty="0" smtClean="0"/>
              <a:t> &lt;- c(30000, 25000, 8000, 5000, 5000, 5000, 3300, 2500, 1500, 300, 150, 140, 100, 9, 5, 4, 1)</a:t>
            </a:r>
          </a:p>
          <a:p>
            <a:r>
              <a:rPr lang="es-VE" dirty="0" err="1" smtClean="0"/>
              <a:t>nac</a:t>
            </a:r>
            <a:r>
              <a:rPr lang="es-VE" dirty="0" smtClean="0"/>
              <a:t> &lt;- c(610, 1576, 439, 117, 124, 367, 901, 106, 120, 87, 82, 774, 83, 59, 551, 188, 118)</a:t>
            </a:r>
          </a:p>
          <a:p>
            <a:r>
              <a:rPr lang="es-VE" dirty="0" err="1" smtClean="0"/>
              <a:t>plot</a:t>
            </a:r>
            <a:r>
              <a:rPr lang="es-VE" dirty="0" smtClean="0"/>
              <a:t>(</a:t>
            </a:r>
            <a:r>
              <a:rPr lang="es-VE" dirty="0" err="1" smtClean="0"/>
              <a:t>cig</a:t>
            </a:r>
            <a:r>
              <a:rPr lang="es-VE" dirty="0" smtClean="0"/>
              <a:t>, </a:t>
            </a:r>
            <a:r>
              <a:rPr lang="es-VE" dirty="0" err="1" smtClean="0"/>
              <a:t>nac</a:t>
            </a:r>
            <a:r>
              <a:rPr lang="es-VE" dirty="0" smtClean="0"/>
              <a:t>, </a:t>
            </a:r>
            <a:r>
              <a:rPr lang="es-VE" dirty="0" err="1" smtClean="0"/>
              <a:t>xlab</a:t>
            </a:r>
            <a:r>
              <a:rPr lang="es-VE" dirty="0" smtClean="0"/>
              <a:t> = "N de parejas reproductivas de cigüeñas", </a:t>
            </a:r>
            <a:r>
              <a:rPr lang="es-VE" dirty="0" err="1" smtClean="0"/>
              <a:t>ylab</a:t>
            </a:r>
            <a:r>
              <a:rPr lang="es-VE" dirty="0" smtClean="0"/>
              <a:t> = "Nacimientos (miles/año)")</a:t>
            </a:r>
          </a:p>
          <a:p>
            <a:r>
              <a:rPr lang="es-VE" dirty="0" err="1" smtClean="0"/>
              <a:t>abline</a:t>
            </a:r>
            <a:r>
              <a:rPr lang="es-VE" dirty="0" smtClean="0"/>
              <a:t>(lm(</a:t>
            </a:r>
            <a:r>
              <a:rPr lang="es-VE" dirty="0" err="1" smtClean="0"/>
              <a:t>nac~cig</a:t>
            </a:r>
            <a:r>
              <a:rPr lang="es-VE" dirty="0" smtClean="0"/>
              <a:t>))</a:t>
            </a:r>
          </a:p>
          <a:p>
            <a:r>
              <a:rPr lang="es-VE" dirty="0" err="1" smtClean="0"/>
              <a:t>summary</a:t>
            </a:r>
            <a:r>
              <a:rPr lang="es-VE" dirty="0" smtClean="0"/>
              <a:t>(lm(</a:t>
            </a:r>
            <a:r>
              <a:rPr lang="es-VE" dirty="0" err="1" smtClean="0"/>
              <a:t>nac~cig</a:t>
            </a:r>
            <a:r>
              <a:rPr lang="es-VE" dirty="0" smtClean="0"/>
              <a:t>))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E37CA-F6CD-434D-BB88-15B5C2F593FD}" type="slidenum">
              <a:rPr lang="es-VE" smtClean="0"/>
              <a:pPr/>
              <a:t>96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407420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15D7273-4220-400D-9DDB-9BF0737A3518}" type="slidenum">
              <a:rPr/>
              <a:pPr lvl="0"/>
              <a:t>97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7554831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47C877-5306-479F-B3A3-2B255EEA7662}" type="slidenum">
              <a:rPr/>
              <a:pPr lvl="0"/>
              <a:t>98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8079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DE4E21-2C91-4213-806B-73EC75DE9435}" type="slidenum">
              <a:rPr lang="es-VE" altLang="es-VE" sz="1200"/>
              <a:pPr eaLnBrk="1" hangingPunct="1"/>
              <a:t>29</a:t>
            </a:fld>
            <a:endParaRPr lang="es-VE" altLang="es-V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VE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OTRA VARIANTE PARA ESTIMAR </a:t>
            </a:r>
            <a:r>
              <a:rPr lang="el-GR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pt-BR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Número de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puntos</a:t>
            </a: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&lt;- 10^6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Radio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&lt;- 1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Coordenadas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aleatorias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uniformes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“x” y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“y”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(N, min= -R,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R)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&lt;-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(N, min= -R,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R)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Si es menor a r</a:t>
            </a:r>
            <a:r>
              <a:rPr lang="pt-BR" sz="12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está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circulo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dentro &lt;- (x^2 + y^2) &lt;= R^2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Caso contrario queda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fuera</a:t>
            </a: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fuera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(x^2 + y^2) &gt; R^2</a:t>
            </a:r>
          </a:p>
          <a:p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pi.estimado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&lt;- 4 * sum(dentro) / N</a:t>
            </a:r>
          </a:p>
          <a:p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pi.estimado</a:t>
            </a: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Para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verlo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graficamente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limites de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ventana</a:t>
            </a:r>
          </a:p>
          <a:p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&lt;- 1.1 * R * c(-1, 1)</a:t>
            </a:r>
          </a:p>
          <a:p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plot.new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plot.window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points(x[dentro], y[dentro],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'.', 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"blue")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points(x[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fuera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y[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fuera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'.', </a:t>
            </a:r>
          </a:p>
          <a:p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s-VE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xmlns="" val="37135799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15D7273-4220-400D-9DDB-9BF0737A3518}" type="slidenum">
              <a:rPr/>
              <a:pPr lvl="0"/>
              <a:t>99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16795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BCF51E-4CDF-44EB-AC78-986F977874D0}" type="slidenum">
              <a:rPr/>
              <a:pPr lvl="0"/>
              <a:t>100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6537641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BCF51E-4CDF-44EB-AC78-986F977874D0}" type="slidenum">
              <a:rPr/>
              <a:pPr lvl="0"/>
              <a:t>101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051189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9BF258-6D5C-4430-90F8-1A5D3B693628}" type="slidenum">
              <a:rPr/>
              <a:pPr lvl="0"/>
              <a:t>102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847514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A4F9FFB-CC11-4829-B9E3-05C1B200785A}" type="slidenum">
              <a:rPr/>
              <a:pPr lvl="0"/>
              <a:t>103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9003976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A4F9FFB-CC11-4829-B9E3-05C1B200785A}" type="slidenum">
              <a:rPr/>
              <a:pPr lvl="0"/>
              <a:t>104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138342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A4F9FFB-CC11-4829-B9E3-05C1B200785A}" type="slidenum">
              <a:rPr/>
              <a:pPr lvl="0"/>
              <a:t>105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7998238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9CD1DB-F1C9-486B-B8DF-83AB0FD2A2E1}" type="slidenum">
              <a:rPr/>
              <a:pPr lvl="0"/>
              <a:t>106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2967862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5543A0-44B6-46F9-A320-CE1EAE183D39}" type="slidenum">
              <a:rPr/>
              <a:pPr lvl="0"/>
              <a:t>107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9192201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1A4DD3-612D-43B3-8265-FBADE38B4968}" type="slidenum">
              <a:rPr/>
              <a:pPr lvl="0"/>
              <a:t>108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8862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A88FF5-F612-4501-AF66-39E8E42F3F65}" type="slidenum">
              <a:rPr/>
              <a:pPr lvl="0"/>
              <a:t>37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989226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B30319-0D80-4909-BCC9-7EB315917C40}" type="slidenum">
              <a:rPr/>
              <a:pPr lvl="0"/>
              <a:t>109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1284162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FDF149-1222-4699-805D-C93C2C514252}" type="slidenum">
              <a:rPr/>
              <a:pPr lvl="0"/>
              <a:t>110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9974742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FDF149-1222-4699-805D-C93C2C514252}" type="slidenum">
              <a:rPr/>
              <a:pPr lvl="0"/>
              <a:t>111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0090904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FDF149-1222-4699-805D-C93C2C514252}" type="slidenum">
              <a:rPr/>
              <a:pPr lvl="0"/>
              <a:t>112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6843329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EA516D-04C7-48DF-9297-6825D76C2254}" type="slidenum">
              <a:rPr/>
              <a:pPr lvl="0"/>
              <a:t>113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945130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EA516D-04C7-48DF-9297-6825D76C2254}" type="slidenum">
              <a:rPr/>
              <a:pPr lvl="0"/>
              <a:t>114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1970797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76BD46-5BD3-4853-A51C-18FE7F3F2524}" type="slidenum">
              <a:rPr/>
              <a:pPr lvl="0"/>
              <a:t>115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7835290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BA25F19-EB0A-4B3C-A902-3773F257F686}" type="slidenum">
              <a:rPr/>
              <a:pPr lvl="0"/>
              <a:t>116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1475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7272C4-5F04-4B01-9450-37B695ECF1C4}" type="slidenum">
              <a:rPr/>
              <a:pPr lvl="0"/>
              <a:t>44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296893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DA0AB8C-F7C7-4BFD-889C-5B3AF68C1360}" type="slidenum">
              <a:rPr/>
              <a:pPr lvl="0"/>
              <a:t>48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89872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9836A9-4934-401E-B37E-B1733E4AF2B1}" type="slidenum">
              <a:rPr/>
              <a:pPr lvl="0"/>
              <a:t>49</a:t>
            </a:fld>
            <a:endParaRPr lang="es-VE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75266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1616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11270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444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21763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5725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49911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3423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48338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5611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7642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768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96354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76125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8842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6939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18183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4EE2-BEDC-4E5D-B03F-10D17490564D}" type="datetimeFigureOut">
              <a:rPr lang="es-VE" smtClean="0"/>
              <a:pPr/>
              <a:t>24-10-2017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69882F-1345-4745-8511-A30908A78122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530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ebdelprofesor.ula.ve/economia/carlosd/SimulationModels/index.html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ww.coursera.org/course/compda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gif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1.png"/><Relationship Id="rId4" Type="http://schemas.openxmlformats.org/officeDocument/2006/relationships/image" Target="../media/image48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6859" y="1653988"/>
            <a:ext cx="8229600" cy="1546412"/>
          </a:xfrm>
        </p:spPr>
        <p:txBody>
          <a:bodyPr>
            <a:normAutofit/>
          </a:bodyPr>
          <a:lstStyle/>
          <a:p>
            <a:pPr algn="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 para la Simulación</a:t>
            </a:r>
            <a:b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B-2017</a:t>
            </a:r>
            <a:endParaRPr lang="es-V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0954" y="3980329"/>
            <a:ext cx="7641914" cy="2635624"/>
          </a:xfrm>
        </p:spPr>
        <p:txBody>
          <a:bodyPr>
            <a:normAutofit/>
          </a:bodyPr>
          <a:lstStyle/>
          <a:p>
            <a:pPr algn="r"/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s-V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Magdiel</a:t>
            </a:r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Ablan</a:t>
            </a:r>
            <a:r>
              <a:rPr lang="es-VE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Bortone</a:t>
            </a:r>
            <a:endParaRPr lang="es-VE" sz="24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Paolo </a:t>
            </a:r>
            <a:r>
              <a:rPr lang="es-VE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Ramoni </a:t>
            </a:r>
            <a:r>
              <a:rPr lang="es-VE" sz="24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Perazzi</a:t>
            </a:r>
            <a:endParaRPr lang="es-VE" sz="24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s-V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V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Ingeniería</a:t>
            </a:r>
          </a:p>
          <a:p>
            <a:pPr algn="r"/>
            <a:r>
              <a:rPr lang="es-V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Los Andes</a:t>
            </a:r>
            <a:endParaRPr lang="es-V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Introducción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2"/>
              </a:clrFrom>
              <a:clrTo>
                <a:srgbClr val="FEF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3566" y="4980361"/>
            <a:ext cx="1429422" cy="4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6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860613"/>
            <a:ext cx="7597589" cy="5177117"/>
          </a:xfrm>
        </p:spPr>
        <p:txBody>
          <a:bodyPr>
            <a:normAutofit/>
          </a:bodyPr>
          <a:lstStyle/>
          <a:p>
            <a:pPr algn="just"/>
            <a:endParaRPr lang="es-VE" sz="2400" dirty="0" smtClean="0"/>
          </a:p>
          <a:p>
            <a:pPr algn="just"/>
            <a:r>
              <a:rPr lang="es-VE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es complejo con muchas variables </a:t>
            </a:r>
            <a:r>
              <a:rPr lang="es-VE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interrelacionadas, no todas </a:t>
            </a:r>
            <a:r>
              <a:rPr lang="es-VE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cuales se han tomado </a:t>
            </a:r>
            <a:r>
              <a:rPr lang="es-VE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VE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consideración</a:t>
            </a:r>
          </a:p>
          <a:p>
            <a:pPr algn="just"/>
            <a:endParaRPr lang="es-VE" sz="24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298" y="2699057"/>
            <a:ext cx="7033779" cy="34656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>
                <a:solidFill>
                  <a:schemeClr val="bg1"/>
                </a:solidFill>
              </a:rPr>
              <a:t>¿Por qué este curso?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56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838200" y="2130241"/>
            <a:ext cx="7658100" cy="3419659"/>
          </a:xfrm>
        </p:spPr>
        <p:txBody>
          <a:bodyPr>
            <a:normAutofit/>
          </a:bodyPr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Normalidad </a:t>
            </a:r>
            <a:r>
              <a:rPr lang="es-VE" sz="2000" dirty="0"/>
              <a:t>de </a:t>
            </a:r>
            <a:r>
              <a:rPr lang="es-VE" sz="2000" dirty="0" err="1"/>
              <a:t>Shapiro</a:t>
            </a:r>
            <a:r>
              <a:rPr lang="es-VE" sz="2000" dirty="0"/>
              <a:t> (</a:t>
            </a:r>
            <a:r>
              <a:rPr lang="es-VE" sz="2000" dirty="0" err="1">
                <a:latin typeface="Courier New" pitchFamily="49"/>
              </a:rPr>
              <a:t>shapiro.test</a:t>
            </a:r>
            <a:r>
              <a:rPr lang="es-VE" sz="2000" dirty="0"/>
              <a:t>)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Homogeneidad de </a:t>
            </a:r>
            <a:r>
              <a:rPr lang="es-VE" sz="2000" dirty="0" err="1"/>
              <a:t>Kruskal</a:t>
            </a:r>
            <a:r>
              <a:rPr lang="es-VE" sz="2000" dirty="0"/>
              <a:t>-Wallis (</a:t>
            </a:r>
            <a:r>
              <a:rPr lang="es-VE" sz="2000" dirty="0" err="1">
                <a:latin typeface="Courier New" pitchFamily="49"/>
              </a:rPr>
              <a:t>kruskal.test</a:t>
            </a:r>
            <a:r>
              <a:rPr lang="es-VE" sz="2000" dirty="0"/>
              <a:t>)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Prueba de rangos de </a:t>
            </a:r>
            <a:r>
              <a:rPr lang="es-VE" sz="2000" dirty="0" err="1"/>
              <a:t>Wilkcoxon</a:t>
            </a:r>
            <a:r>
              <a:rPr lang="es-VE" sz="2000" dirty="0"/>
              <a:t> (</a:t>
            </a:r>
            <a:r>
              <a:rPr lang="es-VE" sz="2000" dirty="0" err="1">
                <a:latin typeface="Courier New" pitchFamily="49"/>
              </a:rPr>
              <a:t>wilcox.test</a:t>
            </a:r>
            <a:r>
              <a:rPr lang="es-VE" sz="2000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s-VE" sz="2000" dirty="0" err="1"/>
              <a:t>Kolmogorov-Smirnov</a:t>
            </a:r>
            <a:r>
              <a:rPr lang="es-VE" sz="2000" dirty="0"/>
              <a:t> para probar concordancia con una distribución o entre muestras(</a:t>
            </a:r>
            <a:r>
              <a:rPr lang="es-VE" sz="2000" dirty="0" err="1">
                <a:latin typeface="Courier New" pitchFamily="49"/>
              </a:rPr>
              <a:t>ks.test</a:t>
            </a:r>
            <a:r>
              <a:rPr lang="es-VE" sz="2000" dirty="0"/>
              <a:t>)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Por ejemplo, para probar la normalidad de los datos en </a:t>
            </a:r>
            <a:r>
              <a:rPr lang="es-VE" sz="2000" dirty="0" err="1" smtClean="0"/>
              <a:t>Faithful</a:t>
            </a:r>
            <a:r>
              <a:rPr lang="es-VE" sz="2000" dirty="0"/>
              <a:t>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800" dirty="0" smtClean="0">
                <a:solidFill>
                  <a:schemeClr val="bg1"/>
                </a:solidFill>
              </a:rPr>
              <a:t>Ejemplo: Pruebas no paramétricas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508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2976" y="1127786"/>
            <a:ext cx="7926524" cy="5190204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/>
          <a:lstStyle/>
          <a:p>
            <a:pPr hangingPunct="0"/>
            <a:r>
              <a:rPr lang="es-VE" sz="1600" dirty="0" smtClean="0">
                <a:latin typeface="Courier New" pitchFamily="49"/>
                <a:ea typeface="DejaVu Sans" pitchFamily="2"/>
                <a:cs typeface="DejaVu Sans" pitchFamily="2"/>
              </a:rPr>
              <a:t>&gt; </a:t>
            </a:r>
            <a:r>
              <a:rPr lang="es-VE" sz="1600" dirty="0" err="1" smtClean="0">
                <a:latin typeface="Courier New" pitchFamily="49"/>
                <a:ea typeface="DejaVu Sans" pitchFamily="2"/>
                <a:cs typeface="DejaVu Sans" pitchFamily="2"/>
              </a:rPr>
              <a:t>ks.test</a:t>
            </a:r>
            <a:r>
              <a:rPr lang="es-VE" sz="1600" dirty="0" smtClean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s-VE" sz="1600" dirty="0" err="1" smtClean="0">
                <a:latin typeface="Courier New" pitchFamily="49"/>
                <a:ea typeface="DejaVu Sans" pitchFamily="2"/>
                <a:cs typeface="DejaVu Sans" pitchFamily="2"/>
              </a:rPr>
              <a:t>jitter</a:t>
            </a:r>
            <a:r>
              <a:rPr lang="es-VE" sz="1600" dirty="0" smtClean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s-VE" sz="1600" dirty="0" err="1" smtClean="0"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[,1]),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pnorm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)</a:t>
            </a:r>
          </a:p>
          <a:p>
            <a:pPr hangingPunct="0"/>
            <a:endParaRPr lang="es-VE" sz="1600" dirty="0"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3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One-sample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Kolmogorov-Smirnov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test</a:t>
            </a:r>
          </a:p>
          <a:p>
            <a:pPr hangingPunct="0"/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data: 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jitter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[, 1])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D = 0.9486, p-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value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&lt; 2.2e-16</a:t>
            </a:r>
          </a:p>
          <a:p>
            <a:pPr hangingPunct="0"/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alternative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hypothesis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: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two-sided</a:t>
            </a:r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endParaRPr lang="es-VE" sz="1600" dirty="0"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&gt; 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shapiro.test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[,2])</a:t>
            </a:r>
          </a:p>
          <a:p>
            <a:pPr hangingPunct="0"/>
            <a:endParaRPr lang="es-VE" sz="1600" dirty="0"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Shapiro-Wilk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normality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test</a:t>
            </a:r>
          </a:p>
          <a:p>
            <a:pPr hangingPunct="0"/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data: 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[, 2]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W = 0.9221, p-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value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= 1.016e-10</a:t>
            </a:r>
          </a:p>
          <a:p>
            <a:pPr hangingPunct="0"/>
            <a:endParaRPr lang="es-VE" sz="1600" dirty="0"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&gt; 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wilcox.test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[,1])</a:t>
            </a:r>
          </a:p>
          <a:p>
            <a:pPr hangingPunct="0"/>
            <a:endParaRPr lang="es-VE" sz="1600" dirty="0"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Wilcoxon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signed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rank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test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with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continuity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correction</a:t>
            </a:r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data: 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[, 1]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V = 37128, p-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value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&lt; 2.2e-16</a:t>
            </a:r>
          </a:p>
          <a:p>
            <a:pPr hangingPunct="0"/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alternative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hypothesis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: true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location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is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not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equal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to 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800" dirty="0" smtClean="0">
                <a:solidFill>
                  <a:schemeClr val="bg1"/>
                </a:solidFill>
              </a:rPr>
              <a:t>Ejemplo: Pruebas no paramétricas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527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06370" y="1312933"/>
            <a:ext cx="8228763" cy="4525999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400" dirty="0"/>
              <a:t>La mayoría de las funciones de R requieren argumentos y casi todas tienen valores por defecto para muchos de ellos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400" dirty="0"/>
              <a:t>La ayuda de cada función específica </a:t>
            </a:r>
            <a:r>
              <a:rPr lang="es-VE" sz="2400" dirty="0" smtClean="0"/>
              <a:t>esto</a:t>
            </a:r>
            <a:endParaRPr lang="es-VE" sz="24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400" dirty="0"/>
              <a:t>Por ejemplo, para </a:t>
            </a:r>
            <a:r>
              <a:rPr lang="es-V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wilcox.test</a:t>
            </a:r>
            <a:r>
              <a:rPr lang="es-VE" sz="2400" dirty="0"/>
              <a:t>: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400" dirty="0" err="1">
                <a:latin typeface="Courier New" pitchFamily="49"/>
              </a:rPr>
              <a:t>wilcox.test</a:t>
            </a:r>
            <a:r>
              <a:rPr lang="es-VE" sz="2400" dirty="0">
                <a:latin typeface="Courier New" pitchFamily="49"/>
              </a:rPr>
              <a:t>(x, y = NULL</a:t>
            </a:r>
            <a:r>
              <a:rPr lang="es-VE" sz="2400" dirty="0" smtClean="0">
                <a:latin typeface="Courier New" pitchFamily="49"/>
              </a:rPr>
              <a:t>, </a:t>
            </a:r>
            <a:r>
              <a:rPr lang="es-VE" sz="2400" dirty="0" err="1" smtClean="0">
                <a:latin typeface="Courier New" pitchFamily="49"/>
              </a:rPr>
              <a:t>alternative</a:t>
            </a:r>
            <a:r>
              <a:rPr lang="es-VE" sz="2400" dirty="0" smtClean="0">
                <a:latin typeface="Courier New" pitchFamily="49"/>
              </a:rPr>
              <a:t> </a:t>
            </a:r>
            <a:r>
              <a:rPr lang="es-VE" sz="2400" dirty="0">
                <a:latin typeface="Courier New" pitchFamily="49"/>
              </a:rPr>
              <a:t>= c("</a:t>
            </a:r>
            <a:r>
              <a:rPr lang="es-VE" sz="2400" dirty="0" err="1">
                <a:latin typeface="Courier New" pitchFamily="49"/>
              </a:rPr>
              <a:t>two.sided</a:t>
            </a:r>
            <a:r>
              <a:rPr lang="es-VE" sz="2400" dirty="0">
                <a:latin typeface="Courier New" pitchFamily="49"/>
              </a:rPr>
              <a:t>", "</a:t>
            </a:r>
            <a:r>
              <a:rPr lang="es-VE" sz="2400" dirty="0" err="1">
                <a:latin typeface="Courier New" pitchFamily="49"/>
              </a:rPr>
              <a:t>less</a:t>
            </a:r>
            <a:r>
              <a:rPr lang="es-VE" sz="2400" dirty="0">
                <a:latin typeface="Courier New" pitchFamily="49"/>
              </a:rPr>
              <a:t>", "</a:t>
            </a:r>
            <a:r>
              <a:rPr lang="es-VE" sz="2400" dirty="0" err="1">
                <a:latin typeface="Courier New" pitchFamily="49"/>
              </a:rPr>
              <a:t>greater</a:t>
            </a:r>
            <a:r>
              <a:rPr lang="es-VE" sz="2400" dirty="0" smtClean="0">
                <a:latin typeface="Courier New" pitchFamily="49"/>
              </a:rPr>
              <a:t>"), mu </a:t>
            </a:r>
            <a:r>
              <a:rPr lang="es-VE" sz="2400" dirty="0">
                <a:latin typeface="Courier New" pitchFamily="49"/>
              </a:rPr>
              <a:t>= 0, </a:t>
            </a:r>
            <a:r>
              <a:rPr lang="es-VE" sz="2400" dirty="0" err="1">
                <a:latin typeface="Courier New" pitchFamily="49"/>
              </a:rPr>
              <a:t>paired</a:t>
            </a:r>
            <a:r>
              <a:rPr lang="es-VE" sz="2400" dirty="0">
                <a:latin typeface="Courier New" pitchFamily="49"/>
              </a:rPr>
              <a:t> = FALSE, </a:t>
            </a:r>
            <a:r>
              <a:rPr lang="es-VE" sz="2400" dirty="0" err="1">
                <a:latin typeface="Courier New" pitchFamily="49"/>
              </a:rPr>
              <a:t>exact</a:t>
            </a:r>
            <a:r>
              <a:rPr lang="es-VE" sz="2400" dirty="0">
                <a:latin typeface="Courier New" pitchFamily="49"/>
              </a:rPr>
              <a:t> = NULL, </a:t>
            </a:r>
            <a:r>
              <a:rPr lang="es-VE" sz="2400" dirty="0" err="1">
                <a:latin typeface="Courier New" pitchFamily="49"/>
              </a:rPr>
              <a:t>correct</a:t>
            </a:r>
            <a:r>
              <a:rPr lang="es-VE" sz="2400" dirty="0">
                <a:latin typeface="Courier New" pitchFamily="49"/>
              </a:rPr>
              <a:t> = TRUE, conf.int = FALSE, </a:t>
            </a:r>
            <a:r>
              <a:rPr lang="es-VE" sz="2400" dirty="0" err="1">
                <a:latin typeface="Courier New" pitchFamily="49"/>
              </a:rPr>
              <a:t>conf.level</a:t>
            </a:r>
            <a:r>
              <a:rPr lang="es-VE" sz="2400" dirty="0">
                <a:latin typeface="Courier New" pitchFamily="49"/>
              </a:rPr>
              <a:t> = 0.95, ...)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400" dirty="0" smtClean="0">
                <a:solidFill>
                  <a:schemeClr val="bg1"/>
                </a:solidFill>
              </a:rPr>
              <a:t>         Valores por defecto en las funciones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picgifs.com/graphics/e/eyes/graphics-eyes-5826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0" y="138047"/>
            <a:ext cx="685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08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89827" y="816739"/>
            <a:ext cx="8228763" cy="5647562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VE" sz="2000" dirty="0"/>
              <a:t>La sintaxis para definición de una función es:</a:t>
            </a: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2000" dirty="0" err="1">
                <a:latin typeface="Courier New" pitchFamily="49"/>
              </a:rPr>
              <a:t>function</a:t>
            </a:r>
            <a:r>
              <a:rPr lang="es-VE" sz="2000" dirty="0">
                <a:latin typeface="Courier New" pitchFamily="49"/>
              </a:rPr>
              <a:t>(lista de argumentos</a:t>
            </a:r>
            <a:r>
              <a:rPr lang="es-VE" sz="2000" dirty="0" smtClean="0">
                <a:latin typeface="Courier New" pitchFamily="49"/>
              </a:rPr>
              <a:t>){</a:t>
            </a:r>
            <a:endParaRPr lang="es-VE" sz="2000" dirty="0">
              <a:latin typeface="Courier New" pitchFamily="49"/>
            </a:endParaRP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+"/>
            </a:pPr>
            <a:r>
              <a:rPr lang="es-VE" sz="2000" dirty="0" smtClean="0">
                <a:latin typeface="Courier New" pitchFamily="49"/>
              </a:rPr>
              <a:t>   expresiones</a:t>
            </a:r>
            <a:endParaRPr lang="es-VE" sz="2000" dirty="0">
              <a:latin typeface="Courier New" pitchFamily="49"/>
            </a:endParaRPr>
          </a:p>
          <a:p>
            <a:pPr lvl="0"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2000" dirty="0" err="1">
                <a:latin typeface="Courier New" pitchFamily="49"/>
              </a:rPr>
              <a:t>return</a:t>
            </a:r>
            <a:r>
              <a:rPr lang="es-VE" sz="2000" dirty="0">
                <a:latin typeface="Courier New" pitchFamily="49"/>
              </a:rPr>
              <a:t>(valor) }</a:t>
            </a:r>
          </a:p>
          <a:p>
            <a:pPr lvl="0">
              <a:spcAft>
                <a:spcPts val="1000"/>
              </a:spcAft>
              <a:buSzPct val="45000"/>
              <a:buFont typeface="StarSymbol"/>
              <a:buChar char="●"/>
            </a:pPr>
            <a:r>
              <a:rPr lang="es-VE" sz="2000" dirty="0" smtClean="0"/>
              <a:t>El </a:t>
            </a:r>
            <a:r>
              <a:rPr lang="es-VE" sz="2000" dirty="0"/>
              <a:t>siguiente es un ejemplo de una función que simula el lanzamiento de n dados no cargados y devuelve su suma: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itchFamily="49"/>
              </a:rPr>
              <a:t>sumdados</a:t>
            </a:r>
            <a:r>
              <a:rPr lang="es-VE" sz="2000" dirty="0">
                <a:latin typeface="Courier New" pitchFamily="49"/>
              </a:rPr>
              <a:t>&lt;-</a:t>
            </a:r>
            <a:r>
              <a:rPr lang="es-VE" sz="2000" dirty="0" err="1">
                <a:latin typeface="Courier New" pitchFamily="49"/>
              </a:rPr>
              <a:t>function</a:t>
            </a:r>
            <a:r>
              <a:rPr lang="es-VE" sz="2000" dirty="0">
                <a:latin typeface="Courier New" pitchFamily="49"/>
              </a:rPr>
              <a:t>(n){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+"/>
            </a:pPr>
            <a:r>
              <a:rPr lang="es-VE" sz="2000" dirty="0" smtClean="0">
                <a:latin typeface="Courier New" pitchFamily="49"/>
              </a:rPr>
              <a:t>   k</a:t>
            </a:r>
            <a:r>
              <a:rPr lang="es-VE" sz="2000" dirty="0">
                <a:latin typeface="Courier New" pitchFamily="49"/>
              </a:rPr>
              <a:t>&lt;-</a:t>
            </a:r>
            <a:r>
              <a:rPr lang="es-VE" sz="2000" dirty="0" err="1">
                <a:latin typeface="Courier New" pitchFamily="49"/>
              </a:rPr>
              <a:t>sample</a:t>
            </a:r>
            <a:r>
              <a:rPr lang="es-VE" sz="2000" dirty="0">
                <a:latin typeface="Courier New" pitchFamily="49"/>
              </a:rPr>
              <a:t>(1:6,size=</a:t>
            </a:r>
            <a:r>
              <a:rPr lang="es-VE" sz="2000" dirty="0" err="1">
                <a:latin typeface="Courier New" pitchFamily="49"/>
              </a:rPr>
              <a:t>n,replace</a:t>
            </a:r>
            <a:r>
              <a:rPr lang="es-VE" sz="2000" dirty="0">
                <a:latin typeface="Courier New" pitchFamily="49"/>
              </a:rPr>
              <a:t>=T)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itchFamily="49"/>
              </a:rPr>
              <a:t>return</a:t>
            </a:r>
            <a:r>
              <a:rPr lang="es-VE" sz="2000" dirty="0" smtClean="0">
                <a:latin typeface="Courier New" pitchFamily="49"/>
              </a:rPr>
              <a:t>(sum(k))}</a:t>
            </a:r>
            <a:endParaRPr lang="es-VE" sz="2000" dirty="0">
              <a:latin typeface="Courier New" pitchFamily="49"/>
            </a:endParaRPr>
          </a:p>
          <a:p>
            <a:pPr lvl="0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Una vez en R la función se usa como cualquier otra: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itchFamily="49"/>
              </a:rPr>
              <a:t>sumdados</a:t>
            </a:r>
            <a:r>
              <a:rPr lang="es-VE" sz="2000" dirty="0" smtClean="0">
                <a:latin typeface="Courier New" pitchFamily="49"/>
              </a:rPr>
              <a:t>(2)</a:t>
            </a:r>
          </a:p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es-VE" sz="2000" dirty="0" smtClean="0">
                <a:solidFill>
                  <a:schemeClr val="accent4"/>
                </a:solidFill>
                <a:latin typeface="Courier New" pitchFamily="49"/>
              </a:rPr>
              <a:t>[1] 7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itchFamily="49"/>
              </a:rPr>
              <a:t>sumdados</a:t>
            </a:r>
            <a:r>
              <a:rPr lang="es-VE" sz="2000" dirty="0" smtClean="0">
                <a:latin typeface="Courier New" pitchFamily="49"/>
              </a:rPr>
              <a:t>(2</a:t>
            </a:r>
            <a:r>
              <a:rPr lang="es-VE" sz="2000" dirty="0">
                <a:latin typeface="Courier New" pitchFamily="49"/>
              </a:rPr>
              <a:t>)</a:t>
            </a:r>
          </a:p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es-VE" sz="2000" dirty="0">
                <a:solidFill>
                  <a:schemeClr val="accent4"/>
                </a:solidFill>
                <a:latin typeface="Courier New" pitchFamily="49"/>
              </a:rPr>
              <a:t>[1] 11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itchFamily="49"/>
              </a:rPr>
              <a:t>a </a:t>
            </a:r>
            <a:r>
              <a:rPr lang="es-VE" sz="2000" dirty="0">
                <a:latin typeface="Courier New" pitchFamily="49"/>
              </a:rPr>
              <a:t>&lt;- </a:t>
            </a:r>
            <a:r>
              <a:rPr lang="es-VE" sz="2000" dirty="0" err="1">
                <a:latin typeface="Courier New" pitchFamily="49"/>
              </a:rPr>
              <a:t>sumdados</a:t>
            </a:r>
            <a:r>
              <a:rPr lang="es-VE" sz="2000" dirty="0">
                <a:latin typeface="Courier New" pitchFamily="49"/>
              </a:rPr>
              <a:t>(100)</a:t>
            </a:r>
          </a:p>
          <a:p>
            <a:pPr lvl="0">
              <a:spcBef>
                <a:spcPts val="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itchFamily="49"/>
              </a:rPr>
              <a:t>a/100</a:t>
            </a:r>
            <a:endParaRPr lang="es-VE" sz="2000" dirty="0">
              <a:latin typeface="Courier New" pitchFamily="49"/>
            </a:endParaRPr>
          </a:p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es-VE" sz="2000" dirty="0">
                <a:solidFill>
                  <a:schemeClr val="accent4"/>
                </a:solidFill>
                <a:latin typeface="Courier New" pitchFamily="49"/>
              </a:rPr>
              <a:t>[1] 3.53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Funciones en          1 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766" y="40853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06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Funciones en          2 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766" y="40853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2"/>
          <p:cNvSpPr txBox="1">
            <a:spLocks/>
          </p:cNvSpPr>
          <p:nvPr/>
        </p:nvSpPr>
        <p:spPr>
          <a:xfrm>
            <a:off x="607527" y="1391817"/>
            <a:ext cx="7837973" cy="466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VE" sz="2400" dirty="0" smtClean="0"/>
              <a:t>La definición de una función puede hacerse por varios métodos:  </a:t>
            </a:r>
          </a:p>
          <a:p>
            <a:pPr marL="742950" lvl="2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2200" dirty="0" smtClean="0"/>
              <a:t>Si la función es corta, se escribe directamente en la consola</a:t>
            </a:r>
          </a:p>
          <a:p>
            <a:pPr marL="742950" lvl="2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2200" dirty="0" smtClean="0"/>
              <a:t>Escriba la función en un editor de texto y copie y pegue la función en la consola</a:t>
            </a:r>
          </a:p>
          <a:p>
            <a:pPr marL="742950" lvl="2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2200" dirty="0" smtClean="0"/>
              <a:t>Escriba la función en un editor de texto y utilice el comando </a:t>
            </a:r>
            <a:r>
              <a:rPr lang="es-VE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s-VE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("nombre del archivo")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s-VE" sz="2400" dirty="0" smtClean="0"/>
              <a:t>Para ver el código asociado a cualquier función en R escriba el nombre de la función. Por ejemplo la función </a:t>
            </a:r>
            <a:r>
              <a:rPr lang="es-V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s-VE" sz="24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6877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Funciones en          2 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766" y="40853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2"/>
          <p:cNvSpPr txBox="1">
            <a:spLocks/>
          </p:cNvSpPr>
          <p:nvPr/>
        </p:nvSpPr>
        <p:spPr>
          <a:xfrm>
            <a:off x="876300" y="845717"/>
            <a:ext cx="7810500" cy="5732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s-V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(x, y = NULL, na.rm = FALSE, use)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missing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use &lt;-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(na.rm)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na.or.complete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everything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na.method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pmatch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(use, c("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all.obs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complete.obs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pairwise.complete.obs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everything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na.or.complete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(is.na(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na.method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stop("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invalid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'use'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is.data.frame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x &lt;-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as.matrix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stopifnot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is.atomic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is.data.frame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y &lt;-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as.matrix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stopifnot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is.atomic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C_cov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x, y,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na.method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FALSE)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bytecode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0x07e64118&gt;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environment</a:t>
            </a:r>
            <a:r>
              <a:rPr lang="es-VE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VE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namespace:stats</a:t>
            </a:r>
            <a:r>
              <a:rPr lang="es-VE" sz="24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s-VE" sz="240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9411" y="1057876"/>
            <a:ext cx="4216103" cy="24306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compatLnSpc="0">
            <a:spAutoFit/>
          </a:bodyPr>
          <a:lstStyle/>
          <a:p>
            <a:pPr marL="355600" indent="-355600" hangingPunct="0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+mj-lt"/>
                <a:ea typeface="DejaVu Sans" pitchFamily="2"/>
                <a:cs typeface="DejaVu Sans" pitchFamily="2"/>
              </a:rPr>
              <a:t>Estructuras condicionales:</a:t>
            </a:r>
          </a:p>
          <a:p>
            <a:pPr marL="342900" indent="-342900" hangingPunct="0"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if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(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expresión_logica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){</a:t>
            </a: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lvl="1" indent="-342900" hangingPunct="0"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expresión 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1</a:t>
            </a:r>
          </a:p>
          <a:p>
            <a:pPr marL="342900" lvl="1" indent="-342900" hangingPunct="0"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...</a:t>
            </a: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lvl="1" indent="-342900" hangingPunct="0"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} 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else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{</a:t>
            </a:r>
          </a:p>
          <a:p>
            <a:pPr marL="342900" lvl="1" indent="-342900" hangingPunct="0"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expresión 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2</a:t>
            </a:r>
          </a:p>
          <a:p>
            <a:pPr marL="342900" lvl="1" indent="-342900" hangingPunct="0"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...</a:t>
            </a: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lvl="1" indent="-342900" hangingPunct="0"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4294967295"/>
          </p:nvPr>
        </p:nvSpPr>
        <p:spPr>
          <a:xfrm>
            <a:off x="4673275" y="1057876"/>
            <a:ext cx="4015273" cy="2430642"/>
          </a:xfrm>
        </p:spPr>
        <p:txBody>
          <a:bodyPr>
            <a:normAutofit/>
          </a:bodyPr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>
                <a:latin typeface="+mj-lt"/>
              </a:rPr>
              <a:t>Lazos “repita mientras”:</a:t>
            </a:r>
            <a:endParaRPr lang="es-VE" sz="2000" dirty="0">
              <a:latin typeface="+mj-lt"/>
            </a:endParaRPr>
          </a:p>
          <a:p>
            <a:pPr lvl="0">
              <a:spcBef>
                <a:spcPts val="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expresión_logica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342900" lvl="1" indent="-342900" hangingPunct="0">
              <a:spcBef>
                <a:spcPts val="0"/>
              </a:spcBef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expresión 1</a:t>
            </a:r>
          </a:p>
          <a:p>
            <a:pPr marL="342900" lvl="1" indent="-342900" hangingPunct="0">
              <a:spcBef>
                <a:spcPts val="0"/>
              </a:spcBef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pPr marL="342900" lvl="1" indent="-342900" hangingPunct="0">
              <a:spcBef>
                <a:spcPts val="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4294967295"/>
          </p:nvPr>
        </p:nvSpPr>
        <p:spPr>
          <a:xfrm>
            <a:off x="4605514" y="3777448"/>
            <a:ext cx="4577977" cy="2785282"/>
          </a:xfrm>
        </p:spPr>
        <p:txBody>
          <a:bodyPr>
            <a:noAutofit/>
          </a:bodyPr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+mj-lt"/>
              </a:rPr>
              <a:t>Salte una iteración:</a:t>
            </a:r>
          </a:p>
          <a:p>
            <a:pPr marL="355600" lvl="1" indent="-355600" hangingPunct="0">
              <a:spcBef>
                <a:spcPts val="0"/>
              </a:spcBef>
              <a:spcAft>
                <a:spcPts val="879"/>
              </a:spcAft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+mj-lt"/>
              </a:rPr>
              <a:t>Salga de la función y devuelva el control</a:t>
            </a:r>
          </a:p>
          <a:p>
            <a:pPr marL="355600" lvl="1" indent="-355600" hangingPunct="0">
              <a:spcBef>
                <a:spcPts val="0"/>
              </a:spcBef>
              <a:spcAft>
                <a:spcPts val="879"/>
              </a:spcAft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+mj-lt"/>
              </a:rPr>
              <a:t>Interrumpa un lazo</a:t>
            </a:r>
          </a:p>
          <a:p>
            <a:pPr marL="355600" lvl="1" indent="-355600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</a:p>
        </p:txBody>
      </p:sp>
      <p:sp>
        <p:nvSpPr>
          <p:cNvPr id="6" name="Marcador de texto 5"/>
          <p:cNvSpPr txBox="1">
            <a:spLocks noGrp="1"/>
          </p:cNvSpPr>
          <p:nvPr>
            <p:ph type="body" idx="4294967295"/>
          </p:nvPr>
        </p:nvSpPr>
        <p:spPr>
          <a:xfrm>
            <a:off x="389411" y="4004463"/>
            <a:ext cx="4015273" cy="1875637"/>
          </a:xfrm>
        </p:spPr>
        <p:txBody>
          <a:bodyPr>
            <a:normAutofit/>
          </a:bodyPr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+mj-lt"/>
              </a:rPr>
              <a:t>Lazos </a:t>
            </a:r>
            <a:r>
              <a:rPr lang="es-VE" sz="2000" dirty="0" smtClean="0">
                <a:latin typeface="+mj-lt"/>
              </a:rPr>
              <a:t>“repita para”:</a:t>
            </a:r>
            <a:endParaRPr lang="es-VE" sz="2000" dirty="0">
              <a:latin typeface="+mj-lt"/>
            </a:endParaRPr>
          </a:p>
          <a:p>
            <a:pPr lvl="0">
              <a:spcBef>
                <a:spcPts val="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(x in vector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 hangingPunct="0">
              <a:spcBef>
                <a:spcPts val="0"/>
              </a:spcBef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expresión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342900" lvl="1" indent="-342900" hangingPunct="0">
              <a:spcBef>
                <a:spcPts val="0"/>
              </a:spcBef>
              <a:buSzPct val="100000"/>
              <a:buFont typeface="Century Gothic" panose="020B0502020202020204" pitchFamily="34" charset="0"/>
              <a:buChar char="+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 hangingPunct="0">
              <a:spcBef>
                <a:spcPts val="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Estructuras de control en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166" y="37590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1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32952" y="927100"/>
            <a:ext cx="7903048" cy="5346700"/>
          </a:xfrm>
          <a:prstGeom prst="rect">
            <a:avLst/>
          </a:prstGeom>
          <a:noFill/>
          <a:ln w="36000">
            <a:noFill/>
            <a:prstDash val="solid"/>
          </a:ln>
        </p:spPr>
        <p:txBody>
          <a:bodyPr vert="horz" wrap="none" lIns="97965" tIns="57146" rIns="97965" bIns="57146" compatLnSpc="0"/>
          <a:lstStyle/>
          <a:p>
            <a:pPr marL="285750" indent="-285750" hangingPunct="0">
              <a:buFontTx/>
              <a:buChar char="&gt;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#Calculo de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raices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cuadráticas de </a:t>
            </a:r>
            <a:r>
              <a:rPr lang="es-VE" sz="16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un 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polinomio de 2do grado</a:t>
            </a:r>
          </a:p>
          <a:p>
            <a:pPr marL="285750" indent="-285750" hangingPunct="0">
              <a:buFontTx/>
              <a:buChar char="&gt;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#(ax^2+b^x+c)</a:t>
            </a:r>
          </a:p>
          <a:p>
            <a:pPr marL="285750" indent="-285750" hangingPunct="0">
              <a:buFontTx/>
              <a:buChar char="&gt;"/>
            </a:pPr>
            <a:endParaRPr lang="es-VE" sz="16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285750" indent="-285750" hangingPunct="0">
              <a:buFontTx/>
              <a:buChar char="&gt;"/>
            </a:pP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quad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&lt;-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function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(a, b, c) </a:t>
            </a:r>
            <a:r>
              <a:rPr lang="es-VE" sz="16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{ </a:t>
            </a:r>
            <a:endParaRPr lang="es-VE" sz="16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discrim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&lt;- b^2 - 4*a*c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if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(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discrim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&gt; 0) {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   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raices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&lt;- (-b + c(1,-1) *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sqrt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discrim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))/(2*a)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}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else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if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(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discrim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== 0) {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   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raices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&lt;- -b/(2*a)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}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else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{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   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raices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&lt;- NULL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}</a:t>
            </a:r>
          </a:p>
          <a:p>
            <a:pPr marL="285750" indent="-285750" hangingPunct="0">
              <a:buFont typeface="Courier New" panose="02070309020205020404" pitchFamily="49" charset="0"/>
              <a:buChar char="+"/>
            </a:pP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return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</a:t>
            </a:r>
            <a:r>
              <a:rPr lang="es-VE" sz="16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raices</a:t>
            </a:r>
            <a:r>
              <a:rPr lang="es-VE" sz="16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)</a:t>
            </a:r>
          </a:p>
          <a:p>
            <a:pPr marL="285750" indent="-285750" hangingPunct="0">
              <a:buFontTx/>
              <a:buChar char="&gt;"/>
            </a:pPr>
            <a:r>
              <a:rPr lang="es-VE" sz="16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}</a:t>
            </a:r>
          </a:p>
          <a:p>
            <a:pPr marL="285750" indent="-285750" hangingPunct="0">
              <a:buFontTx/>
              <a:buChar char="&gt;"/>
            </a:pPr>
            <a:endParaRPr lang="es-VE" sz="16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285750" indent="-285750" hangingPunct="0">
              <a:buFontTx/>
              <a:buChar char="&gt;"/>
            </a:pPr>
            <a:r>
              <a:rPr lang="es-VE" sz="16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quad</a:t>
            </a:r>
            <a:r>
              <a:rPr lang="es-VE" sz="16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(1,1,2</a:t>
            </a:r>
            <a:r>
              <a:rPr lang="es-VE" sz="16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)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NULL</a:t>
            </a:r>
          </a:p>
          <a:p>
            <a:pPr marL="285750" indent="-285750" hangingPunct="0">
              <a:buFontTx/>
              <a:buChar char="&gt;"/>
            </a:pPr>
            <a:r>
              <a:rPr lang="es-VE" sz="16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quad</a:t>
            </a:r>
            <a:r>
              <a:rPr lang="es-VE" sz="16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(1,2,1</a:t>
            </a:r>
            <a:r>
              <a:rPr lang="es-VE" sz="16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)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-1</a:t>
            </a:r>
          </a:p>
          <a:p>
            <a:pPr marL="285750" indent="-285750" hangingPunct="0">
              <a:buFontTx/>
              <a:buChar char="&gt;"/>
            </a:pPr>
            <a:r>
              <a:rPr lang="es-VE" sz="16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quad</a:t>
            </a:r>
            <a:r>
              <a:rPr lang="es-VE" sz="16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(1,6,9</a:t>
            </a:r>
            <a:r>
              <a:rPr lang="es-VE" sz="16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)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-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3</a:t>
            </a:r>
            <a:endParaRPr lang="es-VE" sz="1451" dirty="0">
              <a:solidFill>
                <a:schemeClr val="accent4"/>
              </a:solidFill>
              <a:latin typeface="Courier 10 Pitch" pitchFamily="17"/>
              <a:ea typeface="DejaVu Sans" pitchFamily="2"/>
              <a:cs typeface="DejaVu Sans" pitchFamily="2"/>
            </a:endParaRPr>
          </a:p>
          <a:p>
            <a:pPr hangingPunct="0"/>
            <a:endParaRPr lang="es-VE" sz="1451" dirty="0">
              <a:latin typeface="Courier 10 Pitch" pitchFamily="17"/>
              <a:ea typeface="DejaVu Sans" pitchFamily="2"/>
              <a:cs typeface="DejaVu Sans" pitchFamily="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Ejemplo </a:t>
            </a:r>
            <a:r>
              <a:rPr lang="es-V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32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,</a:t>
            </a:r>
            <a:r>
              <a:rPr lang="es-V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s-V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s-V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32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y</a:t>
            </a:r>
            <a:r>
              <a:rPr lang="es-V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s-VE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467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19277" y="1123292"/>
            <a:ext cx="5705446" cy="4947308"/>
          </a:xfrm>
          <a:prstGeom prst="rect">
            <a:avLst/>
          </a:prstGeom>
          <a:noFill/>
          <a:ln w="36000">
            <a:noFill/>
            <a:prstDash val="solid"/>
          </a:ln>
        </p:spPr>
        <p:txBody>
          <a:bodyPr vert="horz" wrap="none" lIns="97965" tIns="57146" rIns="97965" bIns="57146" compatLnSpc="0"/>
          <a:lstStyle/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 Calcula el factorial de un número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nfact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function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(n){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n_factorial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&lt;-1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for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(i in 1:n) {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</a:t>
            </a: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n_factorial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n_factorial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*i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}</a:t>
            </a: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n_factorial</a:t>
            </a: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}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endParaRPr lang="es-VE" sz="2000" dirty="0" smtClean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indent="-342900" hangingPunct="0">
              <a:buFontTx/>
              <a:buChar char="&gt;"/>
            </a:pPr>
            <a:r>
              <a:rPr lang="es-VE" sz="2000" dirty="0" err="1" smtClean="0">
                <a:latin typeface="Cumberland AMT" pitchFamily="49"/>
                <a:ea typeface="Cumberland AMT" pitchFamily="49"/>
                <a:cs typeface="Cumberland AMT" pitchFamily="49"/>
              </a:rPr>
              <a:t>nfact</a:t>
            </a:r>
            <a:r>
              <a:rPr lang="es-VE" sz="2000" dirty="0" smtClean="0">
                <a:latin typeface="Cumberland AMT" pitchFamily="49"/>
                <a:ea typeface="Cumberland AMT" pitchFamily="49"/>
                <a:cs typeface="Cumberland AMT" pitchFamily="49"/>
              </a:rPr>
              <a:t>(2</a:t>
            </a:r>
            <a:r>
              <a:rPr lang="es-VE" sz="2000" dirty="0">
                <a:latin typeface="Cumberland AMT" pitchFamily="49"/>
                <a:ea typeface="Cumberland AMT" pitchFamily="49"/>
                <a:cs typeface="Cumberland AMT" pitchFamily="49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umberland AMT" pitchFamily="49"/>
                <a:ea typeface="Cumberland AMT" pitchFamily="49"/>
                <a:cs typeface="Cumberland AMT" pitchFamily="49"/>
              </a:rPr>
              <a:t>[1] 2</a:t>
            </a:r>
          </a:p>
          <a:p>
            <a:pPr marL="342900" indent="-342900" hangingPunct="0">
              <a:buFontTx/>
              <a:buChar char="&gt;"/>
            </a:pPr>
            <a:r>
              <a:rPr lang="es-VE" sz="2000" dirty="0" err="1" smtClean="0">
                <a:latin typeface="Cumberland AMT" pitchFamily="49"/>
                <a:ea typeface="Cumberland AMT" pitchFamily="49"/>
                <a:cs typeface="Cumberland AMT" pitchFamily="49"/>
              </a:rPr>
              <a:t>nfact</a:t>
            </a:r>
            <a:r>
              <a:rPr lang="es-VE" sz="2000" dirty="0" smtClean="0">
                <a:latin typeface="Cumberland AMT" pitchFamily="49"/>
                <a:ea typeface="Cumberland AMT" pitchFamily="49"/>
                <a:cs typeface="Cumberland AMT" pitchFamily="49"/>
              </a:rPr>
              <a:t>(3</a:t>
            </a:r>
            <a:r>
              <a:rPr lang="es-VE" sz="2000" dirty="0">
                <a:latin typeface="Cumberland AMT" pitchFamily="49"/>
                <a:ea typeface="Cumberland AMT" pitchFamily="49"/>
                <a:cs typeface="Cumberland AMT" pitchFamily="49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umberland AMT" pitchFamily="49"/>
                <a:ea typeface="Cumberland AMT" pitchFamily="49"/>
                <a:cs typeface="Cumberland AMT" pitchFamily="49"/>
              </a:rPr>
              <a:t>[1] 6</a:t>
            </a:r>
          </a:p>
          <a:p>
            <a:pPr marL="342900" indent="-342900" hangingPunct="0">
              <a:buFontTx/>
              <a:buChar char="&gt;"/>
            </a:pPr>
            <a:r>
              <a:rPr lang="es-VE" sz="2000" dirty="0" err="1" smtClean="0">
                <a:latin typeface="Cumberland AMT" pitchFamily="49"/>
                <a:ea typeface="Cumberland AMT" pitchFamily="49"/>
                <a:cs typeface="Cumberland AMT" pitchFamily="49"/>
              </a:rPr>
              <a:t>nfact</a:t>
            </a:r>
            <a:r>
              <a:rPr lang="es-VE" sz="2000" dirty="0" smtClean="0">
                <a:latin typeface="Cumberland AMT" pitchFamily="49"/>
                <a:ea typeface="Cumberland AMT" pitchFamily="49"/>
                <a:cs typeface="Cumberland AMT" pitchFamily="49"/>
              </a:rPr>
              <a:t>(10</a:t>
            </a:r>
            <a:r>
              <a:rPr lang="es-VE" sz="2000" dirty="0">
                <a:latin typeface="Cumberland AMT" pitchFamily="49"/>
                <a:ea typeface="Cumberland AMT" pitchFamily="49"/>
                <a:cs typeface="Cumberland AMT" pitchFamily="49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umberland AMT" pitchFamily="49"/>
                <a:ea typeface="Cumberland AMT" pitchFamily="49"/>
                <a:cs typeface="Cumberland AMT" pitchFamily="49"/>
              </a:rPr>
              <a:t>[1] 3628800</a:t>
            </a:r>
          </a:p>
          <a:p>
            <a:pPr marL="342900" indent="-342900" hangingPunct="0">
              <a:buFontTx/>
              <a:buChar char="&gt;"/>
            </a:pPr>
            <a:r>
              <a:rPr lang="es-VE" sz="2000" dirty="0" err="1" smtClean="0">
                <a:latin typeface="Cumberland AMT" pitchFamily="49"/>
                <a:ea typeface="Cumberland AMT" pitchFamily="49"/>
                <a:cs typeface="Cumberland AMT" pitchFamily="49"/>
              </a:rPr>
              <a:t>prod</a:t>
            </a:r>
            <a:r>
              <a:rPr lang="es-VE" sz="2000" dirty="0" smtClean="0">
                <a:latin typeface="Cumberland AMT" pitchFamily="49"/>
                <a:ea typeface="Cumberland AMT" pitchFamily="49"/>
                <a:cs typeface="Cumberland AMT" pitchFamily="49"/>
              </a:rPr>
              <a:t>(1:10</a:t>
            </a:r>
            <a:r>
              <a:rPr lang="es-VE" sz="2000" dirty="0">
                <a:latin typeface="Cumberland AMT" pitchFamily="49"/>
                <a:ea typeface="Cumberland AMT" pitchFamily="49"/>
                <a:cs typeface="Cumberland AMT" pitchFamily="49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umberland AMT" pitchFamily="49"/>
                <a:ea typeface="Cumberland AMT" pitchFamily="49"/>
                <a:cs typeface="Cumberland AMT" pitchFamily="49"/>
              </a:rPr>
              <a:t>[1] 3628800</a:t>
            </a:r>
          </a:p>
          <a:p>
            <a:pPr marL="342900" indent="-342900" hangingPunct="0">
              <a:buFontTx/>
              <a:buChar char="&gt;"/>
            </a:pPr>
            <a:r>
              <a:rPr lang="es-VE" sz="2000" dirty="0" smtClean="0">
                <a:latin typeface="Cumberland AMT" pitchFamily="49"/>
                <a:ea typeface="Cumberland AMT" pitchFamily="49"/>
                <a:cs typeface="Cumberland AMT" pitchFamily="49"/>
              </a:rPr>
              <a:t>factorial(10</a:t>
            </a:r>
            <a:r>
              <a:rPr lang="es-VE" sz="2000" dirty="0">
                <a:latin typeface="Cumberland AMT" pitchFamily="49"/>
                <a:ea typeface="Cumberland AMT" pitchFamily="49"/>
                <a:cs typeface="Cumberland AMT" pitchFamily="49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umberland AMT" pitchFamily="49"/>
                <a:ea typeface="Cumberland AMT" pitchFamily="49"/>
                <a:cs typeface="Cumberland AMT" pitchFamily="49"/>
              </a:rPr>
              <a:t>[1] 3628800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Ejemplo </a:t>
            </a:r>
            <a:r>
              <a:rPr lang="es-V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s-VE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579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51056" y="1141202"/>
            <a:ext cx="7543644" cy="5513598"/>
          </a:xfrm>
          <a:prstGeom prst="rect">
            <a:avLst/>
          </a:prstGeom>
          <a:noFill/>
          <a:ln w="36000">
            <a:noFill/>
            <a:prstDash val="solid"/>
          </a:ln>
        </p:spPr>
        <p:txBody>
          <a:bodyPr vert="horz" wrap="none" lIns="97965" tIns="57146" rIns="97965" bIns="57146" compatLnSpc="0"/>
          <a:lstStyle/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 Cuenta cuántos "sellos" 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salen antes de que </a:t>
            </a: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ocurra</a:t>
            </a:r>
            <a:endParaRPr lang="es-VE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 la primera "cara" 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en el lanzamiento de una moneda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endParaRPr lang="es-VE" dirty="0" smtClean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lanzarMoneda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</a:t>
            </a:r>
            <a:r>
              <a:rPr lang="es-VE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function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() {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moneda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&lt;-"sello"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contador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&lt;--1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while</a:t>
            </a: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(moneda=="sello") {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  moneda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</a:t>
            </a:r>
            <a:r>
              <a:rPr lang="es-VE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sample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(c("</a:t>
            </a:r>
            <a:r>
              <a:rPr lang="es-VE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cara","sello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"),1)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</a:t>
            </a: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contador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&lt;-contador + 1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}</a:t>
            </a:r>
            <a:endParaRPr lang="es-VE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</a:t>
            </a: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</a:t>
            </a:r>
            <a:r>
              <a:rPr lang="es-VE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return</a:t>
            </a:r>
            <a:r>
              <a:rPr lang="es-VE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(contador)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}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lanzarMoneda</a:t>
            </a:r>
            <a:r>
              <a:rPr lang="es-VE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()</a:t>
            </a:r>
          </a:p>
          <a:p>
            <a:pPr hangingPunct="0"/>
            <a:r>
              <a:rPr lang="es-VE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</a:t>
            </a:r>
            <a:r>
              <a:rPr lang="es-VE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1] 4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lanzarMoneda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()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0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lanzarMoneda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()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1</a:t>
            </a:r>
          </a:p>
          <a:p>
            <a:pPr marL="285750" indent="-285750" hangingPunct="0"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lanzarMoneda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()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0</a:t>
            </a:r>
            <a:endParaRPr lang="es-VE" sz="1600" dirty="0">
              <a:solidFill>
                <a:schemeClr val="accent4"/>
              </a:solidFill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Ejemplo </a:t>
            </a:r>
            <a:r>
              <a:rPr lang="es-V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s-VE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49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968189"/>
            <a:ext cx="7597589" cy="5647764"/>
          </a:xfrm>
        </p:spPr>
        <p:txBody>
          <a:bodyPr>
            <a:normAutofit/>
          </a:bodyPr>
          <a:lstStyle/>
          <a:p>
            <a:pPr algn="just"/>
            <a:endParaRPr lang="es-VE" sz="2400" dirty="0" smtClean="0"/>
          </a:p>
          <a:p>
            <a:pPr algn="just"/>
            <a:r>
              <a:rPr lang="es-VE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existe una teoría determinista para modelar el fenómeno de interés</a:t>
            </a:r>
            <a:r>
              <a:rPr lang="es-VE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VE" sz="2400" dirty="0" smtClean="0">
              <a:solidFill>
                <a:schemeClr val="tx1"/>
              </a:solidFill>
            </a:endParaRPr>
          </a:p>
          <a:p>
            <a:pPr algn="just"/>
            <a:r>
              <a:rPr lang="es-VE" sz="2400" dirty="0">
                <a:solidFill>
                  <a:schemeClr val="tx1"/>
                </a:solidFill>
              </a:rPr>
              <a:t>E</a:t>
            </a:r>
            <a:r>
              <a:rPr lang="es-VE" sz="2400" dirty="0" smtClean="0">
                <a:solidFill>
                  <a:schemeClr val="tx1"/>
                </a:solidFill>
              </a:rPr>
              <a:t>l comportamiento humano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(Mundial 2014, Brasil pierde 7 a 1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ante Alemania </a:t>
            </a:r>
            <a:r>
              <a:rPr lang="es-ES" sz="1400" dirty="0" smtClean="0">
                <a:solidFill>
                  <a:schemeClr val="tx1"/>
                </a:solidFill>
              </a:rPr>
              <a:t>)</a:t>
            </a:r>
            <a:endParaRPr lang="es-VE" sz="1400" dirty="0">
              <a:solidFill>
                <a:schemeClr val="tx1"/>
              </a:solidFill>
            </a:endParaRPr>
          </a:p>
          <a:p>
            <a:pPr algn="just"/>
            <a:endParaRPr lang="es-VE" sz="24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51" y="3308726"/>
            <a:ext cx="3985403" cy="228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4" y="2860904"/>
            <a:ext cx="3976045" cy="234385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>
                <a:solidFill>
                  <a:schemeClr val="bg1"/>
                </a:solidFill>
              </a:rPr>
              <a:t>¿Por qué este curso?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39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 txBox="1">
            <a:spLocks noGrp="1"/>
          </p:cNvSpPr>
          <p:nvPr>
            <p:ph type="body" idx="4294967295"/>
          </p:nvPr>
        </p:nvSpPr>
        <p:spPr>
          <a:xfrm>
            <a:off x="681796" y="904580"/>
            <a:ext cx="7814503" cy="5623220"/>
          </a:xfrm>
        </p:spPr>
        <p:txBody>
          <a:bodyPr>
            <a:normAutofit fontScale="92500" lnSpcReduction="10000"/>
          </a:bodyPr>
          <a:lstStyle/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es-VE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VE" sz="2200" dirty="0" smtClean="0">
                <a:latin typeface="+mj-lt"/>
              </a:rPr>
              <a:t>aplica </a:t>
            </a:r>
            <a:r>
              <a:rPr lang="es-VE" sz="2200" dirty="0">
                <a:latin typeface="+mj-lt"/>
              </a:rPr>
              <a:t>una función sobre los márgenes de un arreglo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 smtClean="0">
                <a:latin typeface="+mj-lt"/>
              </a:rPr>
              <a:t>Ver </a:t>
            </a:r>
            <a:r>
              <a:rPr lang="es-VE" sz="2000" dirty="0">
                <a:latin typeface="+mj-lt"/>
              </a:rPr>
              <a:t>también: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rowSums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rowMeans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colSums,colMeans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>
                <a:latin typeface="+mj-lt"/>
              </a:rPr>
              <a:t>Estos últimos son más </a:t>
            </a:r>
            <a:r>
              <a:rPr lang="es-VE" sz="2000" dirty="0" smtClean="0">
                <a:latin typeface="+mj-lt"/>
              </a:rPr>
              <a:t>eficientes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s-VE" sz="2200" dirty="0"/>
              <a:t>: Recorre una lista y evalúa una función en cada uno de los elementos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/>
              <a:t>Toma como argumento una lista y una función.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/>
              <a:t>Devuelve siempre una lista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/>
              <a:t>Las funciones pueden ser definidas por el </a:t>
            </a:r>
            <a:r>
              <a:rPr lang="es-VE" sz="2000" dirty="0" smtClean="0"/>
              <a:t>usuario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s-VE" sz="2200" dirty="0"/>
              <a:t>: Igual que </a:t>
            </a:r>
            <a:r>
              <a:rPr lang="es-VE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s-VE" sz="2200" dirty="0"/>
              <a:t> pero trata de simplificar el resultado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/>
              <a:t>Si el resultado es una lista donde cada elemento es un vector de longitud </a:t>
            </a:r>
            <a:r>
              <a:rPr lang="es-VE" sz="2000" dirty="0" smtClean="0"/>
              <a:t>uno, </a:t>
            </a:r>
            <a:r>
              <a:rPr lang="es-VE" sz="2000" dirty="0"/>
              <a:t>devuelve un vector</a:t>
            </a:r>
          </a:p>
          <a:p>
            <a:pPr lvl="1" algn="just">
              <a:buSzPct val="100000"/>
              <a:buFont typeface="Courier New" panose="02070309020205020404" pitchFamily="49" charset="0"/>
              <a:buChar char="o"/>
            </a:pPr>
            <a:r>
              <a:rPr lang="es-VE" sz="2000" dirty="0"/>
              <a:t>Si el resultado es una lista con elementos iguales a vectores de la misma longitud devuelve una </a:t>
            </a:r>
            <a:r>
              <a:rPr lang="es-VE" sz="2000" dirty="0" smtClean="0"/>
              <a:t>matriz</a:t>
            </a: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endParaRPr lang="es-VE" sz="2000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Lazos </a:t>
            </a:r>
            <a:r>
              <a:rPr lang="es-VE" sz="3200" dirty="0" err="1" smtClean="0">
                <a:solidFill>
                  <a:schemeClr val="bg1"/>
                </a:solidFill>
              </a:rPr>
              <a:t>vectorizados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10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386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0872" y="958932"/>
            <a:ext cx="7876922" cy="2155238"/>
          </a:xfrm>
          <a:prstGeom prst="rect">
            <a:avLst/>
          </a:prstGeom>
          <a:noFill/>
          <a:ln w="36000">
            <a:noFill/>
            <a:prstDash val="solid"/>
          </a:ln>
        </p:spPr>
        <p:txBody>
          <a:bodyPr vert="horz" wrap="none" lIns="97965" tIns="57146" rIns="97965" bIns="57146" compatLnSpc="0"/>
          <a:lstStyle/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n-US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 </a:t>
            </a:r>
            <a:r>
              <a:rPr lang="en-US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Ejemplo</a:t>
            </a:r>
            <a:r>
              <a:rPr lang="en-US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de "apply"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n-US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x </a:t>
            </a:r>
            <a:r>
              <a:rPr lang="en-US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 matrix(</a:t>
            </a:r>
            <a:r>
              <a:rPr lang="en-US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rnorm</a:t>
            </a:r>
            <a:r>
              <a:rPr lang="en-US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(50), 10, 5)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n-US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apply(x</a:t>
            </a:r>
            <a:r>
              <a:rPr lang="en-US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, 2, mean)</a:t>
            </a:r>
          </a:p>
          <a:p>
            <a:pPr hangingPunct="0"/>
            <a:r>
              <a:rPr lang="en-US" sz="16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[1] -0.17703881 -0.38902837  0.01257755 -0.14034614  0.02349015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n-US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apply(x</a:t>
            </a:r>
            <a:r>
              <a:rPr lang="en-US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, 1, mean)</a:t>
            </a:r>
          </a:p>
          <a:p>
            <a:pPr hangingPunct="0"/>
            <a:r>
              <a:rPr lang="en-US" sz="1600" dirty="0" smtClean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1] -0.03547515  0.21406030 -0.29723066  0.35266231 -0.59592218 </a:t>
            </a:r>
            <a:endParaRPr lang="en-US" sz="1600" dirty="0" smtClean="0">
              <a:solidFill>
                <a:schemeClr val="accent4"/>
              </a:solidFill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hangingPunct="0"/>
            <a:r>
              <a:rPr lang="en-US" sz="1600" dirty="0" smtClean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[2] -</a:t>
            </a:r>
            <a:r>
              <a:rPr lang="en-US" sz="16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0.79473503  0.12467859  0.05889988 -0.23704606 -0.13058325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endParaRPr lang="es-VE" sz="2000" dirty="0" smtClean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endParaRPr lang="es-VE" sz="2000" dirty="0" smtClean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# Ejemplo de "</a:t>
            </a: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lapply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"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x 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 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list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(a = 1:5, b = 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rnorm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(10))</a:t>
            </a:r>
          </a:p>
          <a:p>
            <a:pPr marL="342900" indent="-342900" hangingPunct="0"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lapply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</a:t>
            </a: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x,mean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$a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[1] 3</a:t>
            </a:r>
          </a:p>
          <a:p>
            <a:pPr hangingPunct="0"/>
            <a:endParaRPr lang="es-VE" sz="2000" dirty="0">
              <a:solidFill>
                <a:schemeClr val="accent4"/>
              </a:solidFill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$b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[1] 0.02877935</a:t>
            </a:r>
          </a:p>
          <a:p>
            <a:pPr hangingPunct="0"/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Ejemplos de lazos </a:t>
            </a:r>
            <a:r>
              <a:rPr lang="es-VE" sz="3200" dirty="0" err="1" smtClean="0">
                <a:solidFill>
                  <a:schemeClr val="bg1"/>
                </a:solidFill>
              </a:rPr>
              <a:t>vectorizados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10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240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0872" y="958932"/>
            <a:ext cx="7876922" cy="2155238"/>
          </a:xfrm>
          <a:prstGeom prst="rect">
            <a:avLst/>
          </a:prstGeom>
          <a:noFill/>
          <a:ln w="36000">
            <a:noFill/>
            <a:prstDash val="solid"/>
          </a:ln>
        </p:spPr>
        <p:txBody>
          <a:bodyPr vert="horz" wrap="none" lIns="97965" tIns="57146" rIns="97965" bIns="57146" compatLnSpc="0"/>
          <a:lstStyle/>
          <a:p>
            <a:pPr marL="342900" indent="-342900" hangingPunct="0">
              <a:buFontTx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# Ejemplo de “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lapply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” y comparación con “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sapply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”</a:t>
            </a:r>
          </a:p>
          <a:p>
            <a:pPr marL="342900" indent="-342900" hangingPunct="0">
              <a:buFontTx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x 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&lt;-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list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(a = 1:4, b =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rnorm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(10), </a:t>
            </a:r>
            <a:endParaRPr lang="es-VE" sz="2000" dirty="0" smtClean="0"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marL="342900" indent="-342900" hangingPunct="0">
              <a:buFont typeface="Courier New" panose="02070309020205020404" pitchFamily="49" charset="0"/>
              <a:buChar char="+"/>
            </a:pP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 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  c 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=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rnorm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(20, 1), d =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rnorm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(100, 5))</a:t>
            </a:r>
          </a:p>
          <a:p>
            <a:pPr marL="342900" indent="-342900" hangingPunct="0">
              <a:buFontTx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lapply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(x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, mean)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$a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2.5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$b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0.1400532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$c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0.8055378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$d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5.036773</a:t>
            </a:r>
          </a:p>
          <a:p>
            <a:pPr marL="342900" indent="-342900" hangingPunct="0">
              <a:buFontTx/>
              <a:buChar char="&gt;"/>
            </a:pPr>
            <a:endParaRPr lang="es-VE" sz="2000" dirty="0" smtClean="0"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marL="342900" indent="-342900" hangingPunct="0">
              <a:buFontTx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sapply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x,mean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)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        a         b         c         d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2.5000000 0.1400532 0.8055378 5.0367734</a:t>
            </a:r>
          </a:p>
          <a:p>
            <a:pPr hangingPunct="0"/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Ejemplos de lazos </a:t>
            </a:r>
            <a:r>
              <a:rPr lang="es-VE" sz="3200" dirty="0" err="1" smtClean="0">
                <a:solidFill>
                  <a:schemeClr val="bg1"/>
                </a:solidFill>
              </a:rPr>
              <a:t>vectorizados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10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977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16426" y="956394"/>
            <a:ext cx="8259274" cy="5546005"/>
          </a:xfrm>
        </p:spPr>
        <p:txBody>
          <a:bodyPr>
            <a:noAutofit/>
          </a:bodyPr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s-VE" sz="2000" dirty="0"/>
              <a:t> aplica una función sobre subconjuntos de un vector</a:t>
            </a:r>
          </a:p>
          <a:p>
            <a:pPr lvl="0">
              <a:spcBef>
                <a:spcPts val="120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s-V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>
              <a:spcBef>
                <a:spcPts val="600"/>
              </a:spcBef>
              <a:buSzPct val="100000"/>
              <a:buFont typeface="Courier New" panose="02070309020205020404" pitchFamily="49" charset="0"/>
              <a:buChar char="&gt;"/>
            </a:pPr>
            <a:r>
              <a:rPr lang="es-V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s-VE" dirty="0">
                <a:latin typeface="Courier New" panose="02070309020205020404" pitchFamily="49" charset="0"/>
                <a:cs typeface="Courier New" panose="02070309020205020404" pitchFamily="49" charset="0"/>
              </a:rPr>
              <a:t> (X, INDEX, FUN = NULL, ..., </a:t>
            </a:r>
            <a:r>
              <a:rPr lang="es-V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simplify</a:t>
            </a:r>
            <a:r>
              <a:rPr lang="es-VE" dirty="0">
                <a:latin typeface="Courier New" panose="02070309020205020404" pitchFamily="49" charset="0"/>
                <a:cs typeface="Courier New" panose="02070309020205020404" pitchFamily="49" charset="0"/>
              </a:rPr>
              <a:t> = TRUE)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s-VE" sz="2000" dirty="0"/>
              <a:t> es un vector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s-VE" sz="2000" dirty="0"/>
              <a:t> un factor o lista de factores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s-VE" sz="2000" dirty="0"/>
              <a:t> la función a ser aplicada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... otros argumentos de la función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S</a:t>
            </a:r>
            <a:r>
              <a:rPr lang="es-VE" sz="2000" dirty="0" smtClean="0"/>
              <a:t>implifica </a:t>
            </a:r>
            <a:r>
              <a:rPr lang="es-VE" sz="2000" dirty="0"/>
              <a:t>o no el </a:t>
            </a:r>
            <a:r>
              <a:rPr lang="es-VE" sz="2000" dirty="0" smtClean="0"/>
              <a:t>resultado</a:t>
            </a:r>
          </a:p>
          <a:p>
            <a:pPr hangingPunct="0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x 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 c(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rnorm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(10), 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runif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(10), 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rnorm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(10, 1))</a:t>
            </a:r>
          </a:p>
          <a:p>
            <a:pPr hangingPunct="0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f 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&lt;- </a:t>
            </a:r>
            <a:r>
              <a:rPr lang="es-VE" sz="2000" dirty="0" err="1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gl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(3, 10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) # Genera factores</a:t>
            </a:r>
            <a:endParaRPr lang="es-VE" sz="2000" dirty="0"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hangingPunct="0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f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[1] 1 1 1 1 1 1 1 1 1 1 2 2 2 2 2 2 2 2 2 2 3 3 3 3 3 3 3 3 3 3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6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Levels</a:t>
            </a:r>
            <a:r>
              <a:rPr lang="es-VE" sz="16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: 1 2 3</a:t>
            </a:r>
          </a:p>
          <a:p>
            <a:pPr hangingPunct="0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tapply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(x</a:t>
            </a:r>
            <a:r>
              <a:rPr lang="es-VE" sz="2000" dirty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, f, mean</a:t>
            </a:r>
            <a:r>
              <a:rPr lang="es-VE" sz="2000" dirty="0" smtClean="0"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)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         </a:t>
            </a:r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1          2          3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ea typeface="DejaVu Sans" pitchFamily="2"/>
                <a:cs typeface="Courier New" panose="02070309020205020404" pitchFamily="49" charset="0"/>
              </a:rPr>
              <a:t>-0.2199269  0.4173764  1.2579538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endParaRPr lang="es-VE" sz="2000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Lazos </a:t>
            </a:r>
            <a:r>
              <a:rPr lang="es-VE" sz="3200" dirty="0" err="1" smtClean="0">
                <a:solidFill>
                  <a:schemeClr val="bg1"/>
                </a:solidFill>
              </a:rPr>
              <a:t>vectorizados</a:t>
            </a:r>
            <a:r>
              <a:rPr lang="es-VE" sz="3200" dirty="0" smtClean="0">
                <a:solidFill>
                  <a:schemeClr val="bg1"/>
                </a:solidFill>
              </a:rPr>
              <a:t> 2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684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 noGrp="1"/>
          </p:cNvSpPr>
          <p:nvPr>
            <p:ph type="body" idx="4294967295"/>
          </p:nvPr>
        </p:nvSpPr>
        <p:spPr>
          <a:xfrm>
            <a:off x="567972" y="945592"/>
            <a:ext cx="7961871" cy="2168300"/>
          </a:xfrm>
        </p:spPr>
        <p:txBody>
          <a:bodyPr>
            <a:noAutofit/>
          </a:bodyPr>
          <a:lstStyle/>
          <a:p>
            <a:pPr lvl="0">
              <a:buSzPct val="100000"/>
              <a:buFont typeface="StarSymbol"/>
              <a:buChar char="●"/>
            </a:pPr>
            <a:r>
              <a:rPr lang="es-VE" sz="2000" dirty="0" err="1" smtClean="0"/>
              <a:t>split</a:t>
            </a:r>
            <a:r>
              <a:rPr lang="es-VE" sz="2000" dirty="0" smtClean="0"/>
              <a:t>: toma un vector u otro objeto y lo divide en grupos de acuerdo a lo indicado por un factor</a:t>
            </a:r>
          </a:p>
          <a:p>
            <a:pPr lvl="0">
              <a:buSzPct val="100000"/>
              <a:buFont typeface="Century Gothic" panose="020B0502020202020204" pitchFamily="34" charset="0"/>
              <a:buChar char="&gt;"/>
            </a:pPr>
            <a:r>
              <a:rPr lang="es-VE" sz="2000" dirty="0" err="1" smtClean="0"/>
              <a:t>str</a:t>
            </a:r>
            <a:r>
              <a:rPr lang="es-VE" sz="2000" dirty="0" smtClean="0"/>
              <a:t>(</a:t>
            </a:r>
            <a:r>
              <a:rPr lang="es-VE" sz="2000" dirty="0" err="1" smtClean="0"/>
              <a:t>split</a:t>
            </a:r>
            <a:r>
              <a:rPr lang="es-VE" sz="2000" dirty="0" smtClean="0"/>
              <a:t>)</a:t>
            </a:r>
          </a:p>
          <a:p>
            <a:pPr lvl="0">
              <a:spcBef>
                <a:spcPts val="600"/>
              </a:spcBef>
              <a:buSzPct val="100000"/>
              <a:buNone/>
            </a:pPr>
            <a:r>
              <a:rPr lang="es-VE" sz="2000" dirty="0" err="1" smtClean="0"/>
              <a:t>function</a:t>
            </a:r>
            <a:r>
              <a:rPr lang="es-VE" sz="2000" dirty="0" smtClean="0"/>
              <a:t> (x, f, </a:t>
            </a:r>
            <a:r>
              <a:rPr lang="es-VE" sz="2000" dirty="0" err="1" smtClean="0"/>
              <a:t>drop</a:t>
            </a:r>
            <a:r>
              <a:rPr lang="es-VE" sz="2000" dirty="0" smtClean="0"/>
              <a:t> = FALSE, ...)</a:t>
            </a:r>
          </a:p>
          <a:p>
            <a:pPr marL="742950" lvl="2" indent="-342900" hangingPunct="0">
              <a:spcBef>
                <a:spcPts val="120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s-VE" sz="1800" dirty="0" smtClean="0"/>
              <a:t> </a:t>
            </a:r>
            <a:r>
              <a:rPr lang="es-VE" sz="1800" dirty="0"/>
              <a:t>es un vector, lista o marco de datos</a:t>
            </a:r>
          </a:p>
          <a:p>
            <a:pPr marL="742950" lvl="2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s-VE" sz="1800" dirty="0"/>
              <a:t>es un factor</a:t>
            </a:r>
          </a:p>
          <a:p>
            <a:pPr marL="742950" lvl="2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s-VE" sz="1800" dirty="0" smtClean="0"/>
              <a:t> indica si niveles vacíos de factor deben utilizarse</a:t>
            </a:r>
          </a:p>
          <a:p>
            <a:pPr hangingPunct="0"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x 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&lt;- c(</a:t>
            </a:r>
            <a:r>
              <a:rPr lang="es-VE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rnorm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(10), </a:t>
            </a:r>
            <a:r>
              <a:rPr lang="es-VE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runif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(10), </a:t>
            </a:r>
            <a:r>
              <a:rPr lang="es-VE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rnorm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(10, 1))</a:t>
            </a:r>
          </a:p>
          <a:p>
            <a:pPr hangingPunct="0"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f 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&lt;- </a:t>
            </a:r>
            <a:r>
              <a:rPr lang="es-VE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gl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(3, 10)</a:t>
            </a:r>
          </a:p>
          <a:p>
            <a:pPr hangingPunct="0"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split</a:t>
            </a:r>
            <a:r>
              <a:rPr lang="es-VE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(x</a:t>
            </a:r>
            <a:r>
              <a:rPr lang="es-VE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, f)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$`1`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1] -1.4002314 -0.2448079  0.1700568  0.5344474  1.3789638  0.2350451 </a:t>
            </a:r>
            <a:endParaRPr lang="es-VE" sz="1400" dirty="0" smtClean="0">
              <a:solidFill>
                <a:schemeClr val="accent4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[2] 0.3791648  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1.2844029  0.8502955 -</a:t>
            </a: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0.5888849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$`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2`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1] 0.82494456 0.89006924 0.57760123 0.07483717 0.23774043 0.30995127 </a:t>
            </a:r>
            <a:endParaRPr lang="es-VE" sz="1400" dirty="0" smtClean="0">
              <a:solidFill>
                <a:schemeClr val="accent4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[2] </a:t>
            </a: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0.13311322 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0.16745947 0.87912322 </a:t>
            </a: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0.19828140</a:t>
            </a:r>
            <a:endParaRPr lang="es-VE" sz="1400" dirty="0">
              <a:solidFill>
                <a:schemeClr val="accent4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$`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3`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1] 0.2630163 1.6978375 0.6139689 0.0930097 0.4117059 1.1352928 </a:t>
            </a:r>
            <a:endParaRPr lang="es-VE" sz="1400" dirty="0" smtClean="0">
              <a:solidFill>
                <a:schemeClr val="accent4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[2] </a:t>
            </a: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1.8389937 </a:t>
            </a:r>
            <a:r>
              <a:rPr lang="es-VE" sz="14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0.6021710 1.2284313 </a:t>
            </a:r>
            <a:r>
              <a:rPr lang="es-VE" sz="1400" dirty="0" smtClean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0.4363933</a:t>
            </a:r>
            <a:endParaRPr lang="es-VE" sz="1400" dirty="0">
              <a:solidFill>
                <a:schemeClr val="accent4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Lazos </a:t>
            </a:r>
            <a:r>
              <a:rPr lang="es-VE" sz="3200" dirty="0" err="1" smtClean="0">
                <a:solidFill>
                  <a:schemeClr val="bg1"/>
                </a:solidFill>
              </a:rPr>
              <a:t>vectorizados</a:t>
            </a:r>
            <a:r>
              <a:rPr lang="es-VE" sz="3200" dirty="0" smtClean="0">
                <a:solidFill>
                  <a:schemeClr val="bg1"/>
                </a:solidFill>
              </a:rPr>
              <a:t> 2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550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8619" y="720912"/>
            <a:ext cx="7206161" cy="5301558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/>
          <a:lstStyle/>
          <a:p>
            <a:pPr marL="171450" indent="-171450" hangingPunct="0">
              <a:buFontTx/>
              <a:buChar char="&gt;"/>
            </a:pPr>
            <a:r>
              <a:rPr lang="es-VE" sz="1100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library</a:t>
            </a:r>
            <a:r>
              <a:rPr lang="es-VE" sz="1100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(</a:t>
            </a:r>
            <a:r>
              <a:rPr lang="es-VE" sz="1100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datasets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)</a:t>
            </a:r>
          </a:p>
          <a:p>
            <a:pPr marL="171450" indent="-171450" hangingPunct="0">
              <a:buFontTx/>
              <a:buChar char="&gt;"/>
            </a:pPr>
            <a:r>
              <a:rPr lang="es-VE" sz="1100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head(</a:t>
            </a:r>
            <a:r>
              <a:rPr lang="es-VE" sz="1100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airquality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)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Ozone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Temp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Month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Day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1    41     190  7.4   67     5   1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2    36     118  8.0   72     5   2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3    12     149 12.6   74     5   3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4    18     313 11.5   62     5   4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5    NA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14.3   56     5   5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6    28      NA 14.9   66     5   6</a:t>
            </a:r>
          </a:p>
          <a:p>
            <a:pPr marL="171450" indent="-171450" hangingPunct="0">
              <a:buFontTx/>
              <a:buChar char="&gt;"/>
            </a:pPr>
            <a:r>
              <a:rPr lang="es-VE" sz="1100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s 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&lt;-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split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airquality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,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airquality$Month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)</a:t>
            </a:r>
          </a:p>
          <a:p>
            <a:pPr marL="171450" indent="-171450" hangingPunct="0">
              <a:buFontTx/>
              <a:buChar char="&gt;"/>
            </a:pPr>
            <a:r>
              <a:rPr lang="es-VE" sz="1100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lapply</a:t>
            </a:r>
            <a:r>
              <a:rPr lang="es-VE" sz="1100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(s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,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function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(x)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colMeans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(x[, c("Ozone", "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", "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")]))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$`5`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Ozone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endParaRPr lang="es-VE" sz="1100" dirty="0">
              <a:solidFill>
                <a:schemeClr val="accent4"/>
              </a:solidFill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NA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11.62258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$`6`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Ozone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endParaRPr lang="es-VE" sz="1100" dirty="0">
              <a:solidFill>
                <a:schemeClr val="accent4"/>
              </a:solidFill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NA 190.16667  10.26667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$`7`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Ozone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endParaRPr lang="es-VE" sz="1100" dirty="0">
              <a:solidFill>
                <a:schemeClr val="accent4"/>
              </a:solidFill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 NA 216.483871   8.941935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$`8`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Ozone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endParaRPr lang="es-VE" sz="1100" dirty="0">
              <a:solidFill>
                <a:schemeClr val="accent4"/>
              </a:solidFill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NA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8.793548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$`9`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Ozone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endParaRPr lang="es-VE" sz="1100" dirty="0">
              <a:solidFill>
                <a:schemeClr val="accent4"/>
              </a:solidFill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NA 167.4333  10.1800</a:t>
            </a:r>
          </a:p>
          <a:p>
            <a:pPr marL="171450" indent="-171450" hangingPunct="0">
              <a:buFontTx/>
              <a:buChar char="&gt;"/>
            </a:pPr>
            <a:r>
              <a:rPr lang="es-VE" sz="1100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sapply</a:t>
            </a:r>
            <a:r>
              <a:rPr lang="es-VE" sz="1100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(s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,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function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(x)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colMeans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(x[, c("Ozone", "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", "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")]))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        5         6          7        8        9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Ozone         NA 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</a:t>
            </a:r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endParaRPr lang="es-VE" sz="1100" dirty="0">
              <a:solidFill>
                <a:schemeClr val="accent4"/>
              </a:solidFill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NA 190.16667 216.483871       NA 167.4333</a:t>
            </a:r>
          </a:p>
          <a:p>
            <a:pPr hangingPunct="0"/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11.62258  10.26667   8.941935 8.793548  10.1800</a:t>
            </a:r>
          </a:p>
          <a:p>
            <a:pPr marL="171450" indent="-171450" hangingPunct="0">
              <a:buFontTx/>
              <a:buChar char="&gt;"/>
            </a:pPr>
            <a:r>
              <a:rPr lang="es-VE" sz="1100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sapply</a:t>
            </a:r>
            <a:r>
              <a:rPr lang="es-VE" sz="1100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(s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,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function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(x) 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colMeans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(x[, c("Ozone", "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", "</a:t>
            </a:r>
            <a:r>
              <a:rPr lang="es-VE" sz="1100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sz="1100" dirty="0">
                <a:latin typeface="Courier New" pitchFamily="49" charset="0"/>
                <a:ea typeface="Cumberland AMT" pitchFamily="49"/>
                <a:cs typeface="Courier New" pitchFamily="49" charset="0"/>
              </a:rPr>
              <a:t>")],na.rm = TRUE))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           5         6          7          8         9</a:t>
            </a:r>
          </a:p>
          <a:p>
            <a:pPr hangingPunct="0"/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Ozone    23.61538  29.44444  59.115385  59.961538  31.44828</a:t>
            </a:r>
          </a:p>
          <a:p>
            <a:pPr hangingPunct="0"/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181.29630 190.16667 216.483871 171.857143 167.43333</a:t>
            </a:r>
          </a:p>
          <a:p>
            <a:pPr hangingPunct="0"/>
            <a:r>
              <a:rPr lang="es-VE" sz="1100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sz="1100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   11.62258  10.26667   8.941935   8.793548  10.18000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000" dirty="0" smtClean="0">
                <a:solidFill>
                  <a:schemeClr val="bg1"/>
                </a:solidFill>
              </a:rPr>
              <a:t>Ejemplo de lazos </a:t>
            </a:r>
            <a:r>
              <a:rPr lang="es-VE" sz="2000" dirty="0" err="1" smtClean="0">
                <a:solidFill>
                  <a:schemeClr val="bg1"/>
                </a:solidFill>
              </a:rPr>
              <a:t>vectorizados</a:t>
            </a:r>
            <a:r>
              <a:rPr lang="es-VE" sz="2000" dirty="0" smtClean="0">
                <a:solidFill>
                  <a:schemeClr val="bg1"/>
                </a:solidFill>
              </a:rPr>
              <a:t> con data </a:t>
            </a:r>
            <a:r>
              <a:rPr lang="es-VE" sz="2000" dirty="0" err="1" smtClean="0">
                <a:solidFill>
                  <a:schemeClr val="bg1"/>
                </a:solidFill>
              </a:rPr>
              <a:t>frames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878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89827" y="1633117"/>
            <a:ext cx="8228763" cy="4525999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s-VE"/>
              <a:t>Domingo, Carlos. </a:t>
            </a:r>
            <a:r>
              <a:rPr lang="es-VE" i="1"/>
              <a:t>Simulation Models.</a:t>
            </a:r>
            <a:r>
              <a:rPr lang="es-VE"/>
              <a:t> </a:t>
            </a:r>
            <a:r>
              <a:rPr lang="es-VE">
                <a:hlinkClick r:id="rId3"/>
              </a:rPr>
              <a:t>http://webdelprofesor.ula.ve/economia/carlosd/SimulationModels/index.html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/>
              <a:t>Jones,Owen; Robert Maillardet and Andrew Robinson.</a:t>
            </a:r>
            <a:r>
              <a:rPr lang="es-VE" i="1"/>
              <a:t> Introduction to Scientic Programming and Simulation Using R</a:t>
            </a:r>
            <a:r>
              <a:rPr lang="es-VE"/>
              <a:t>. Chapman and Hall/CRC, 1 edition, March 2009.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/>
              <a:t>Peng, Roger. Computing for Data Analysis, Coursera Course: </a:t>
            </a:r>
            <a:r>
              <a:rPr lang="es-VE">
                <a:hlinkClick r:id="rId4"/>
              </a:rPr>
              <a:t>https://www.coursera.org/course/compdata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/>
              <a:t>Rizzo, María. 2008. </a:t>
            </a:r>
            <a:r>
              <a:rPr lang="es-VE" i="1"/>
              <a:t>Statistical Computing with R</a:t>
            </a:r>
            <a:r>
              <a:rPr lang="es-VE"/>
              <a:t>. Taylor &amp; Francis. Capítulo 1.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/>
              <a:t>Robert, Christian y George Casella. 2010. </a:t>
            </a:r>
            <a:r>
              <a:rPr lang="es-VE" i="1"/>
              <a:t>Introducing Monte Carlo Methods with R</a:t>
            </a:r>
            <a:r>
              <a:rPr lang="es-VE"/>
              <a:t>. Springer.  Capítulo 1.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/>
              <a:t>Verzani, J.  </a:t>
            </a:r>
            <a:r>
              <a:rPr lang="es-VE" i="1"/>
              <a:t>Using R for introductory statistics</a:t>
            </a:r>
            <a:r>
              <a:rPr lang="es-VE"/>
              <a:t>. Chapman and Hall/CRC, 2005.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smtClean="0">
                <a:solidFill>
                  <a:schemeClr val="bg1"/>
                </a:solidFill>
              </a:rPr>
              <a:t>Referencias</a:t>
            </a:r>
            <a:endParaRPr lang="es-V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25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941295"/>
            <a:ext cx="7597589" cy="5177117"/>
          </a:xfrm>
        </p:spPr>
        <p:txBody>
          <a:bodyPr>
            <a:normAutofit/>
          </a:bodyPr>
          <a:lstStyle/>
          <a:p>
            <a:pPr algn="just"/>
            <a:endParaRPr lang="es-VE" sz="2400" dirty="0" smtClean="0"/>
          </a:p>
          <a:p>
            <a:pPr algn="just"/>
            <a:r>
              <a:rPr lang="es-VE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existe una teoría determinista para modelar el fenómeno de interés</a:t>
            </a:r>
            <a:r>
              <a:rPr lang="es-VE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VE" sz="2400" dirty="0" smtClean="0">
              <a:solidFill>
                <a:schemeClr val="tx1"/>
              </a:solidFill>
            </a:endParaRPr>
          </a:p>
          <a:p>
            <a:pPr algn="just"/>
            <a:r>
              <a:rPr lang="es-VE" sz="2400" dirty="0" smtClean="0">
                <a:solidFill>
                  <a:schemeClr val="tx1"/>
                </a:solidFill>
              </a:rPr>
              <a:t>Física cuántica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(Paradoja del gato de</a:t>
            </a: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</a:rPr>
              <a:t>Schrödinger)</a:t>
            </a:r>
            <a:endParaRPr lang="es-VE" sz="1400" dirty="0">
              <a:solidFill>
                <a:schemeClr val="tx1"/>
              </a:solidFill>
            </a:endParaRPr>
          </a:p>
          <a:p>
            <a:pPr algn="just"/>
            <a:endParaRPr lang="es-VE" sz="2400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>
                <a:solidFill>
                  <a:schemeClr val="bg1"/>
                </a:solidFill>
              </a:rPr>
              <a:t>¿Por qué este curso?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556" y="2828364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874060"/>
            <a:ext cx="7597589" cy="5177117"/>
          </a:xfrm>
        </p:spPr>
        <p:txBody>
          <a:bodyPr>
            <a:normAutofit/>
          </a:bodyPr>
          <a:lstStyle/>
          <a:p>
            <a:pPr algn="just"/>
            <a:r>
              <a:rPr lang="es-VE" sz="2400" dirty="0" smtClean="0"/>
              <a:t>Aunque </a:t>
            </a:r>
            <a:r>
              <a:rPr lang="es-VE" sz="2400" dirty="0"/>
              <a:t>los valores de las variables y parámetros necesarios para resolver un problema no sean conocidos, es posible conocer o caracterizar sus </a:t>
            </a:r>
            <a:r>
              <a:rPr lang="es-VE" sz="2400" dirty="0" smtClean="0"/>
              <a:t>distribuciones </a:t>
            </a:r>
            <a:r>
              <a:rPr lang="es-VE" sz="2400" dirty="0"/>
              <a:t>de </a:t>
            </a:r>
            <a:r>
              <a:rPr lang="es-VE" sz="2400" dirty="0" smtClean="0"/>
              <a:t>probabilidad</a:t>
            </a:r>
          </a:p>
          <a:p>
            <a:pPr algn="just"/>
            <a:r>
              <a:rPr lang="es-VE" sz="2400" dirty="0" smtClean="0"/>
              <a:t>Si </a:t>
            </a:r>
            <a:r>
              <a:rPr lang="es-VE" sz="2400" dirty="0"/>
              <a:t>se conoce la distribución de probabilidad de las entradas es posible conocer la distribución de probabilidad de las salidas </a:t>
            </a:r>
            <a:endParaRPr lang="es-VE" sz="2400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Así que…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 2"/>
          <p:cNvSpPr txBox="1">
            <a:spLocks noGrp="1"/>
          </p:cNvSpPr>
          <p:nvPr/>
        </p:nvSpPr>
        <p:spPr>
          <a:xfrm>
            <a:off x="1776090" y="4094079"/>
            <a:ext cx="5490561" cy="5795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VE" sz="36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lvl="0"/>
            <a:r>
              <a:rPr lang="es-V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Modelos Estocásticos o Aleatorios</a:t>
            </a:r>
          </a:p>
        </p:txBody>
      </p:sp>
      <p:sp>
        <p:nvSpPr>
          <p:cNvPr id="10" name=" 5"/>
          <p:cNvSpPr txBox="1">
            <a:spLocks noGrp="1"/>
          </p:cNvSpPr>
          <p:nvPr/>
        </p:nvSpPr>
        <p:spPr>
          <a:xfrm>
            <a:off x="636277" y="5084440"/>
            <a:ext cx="3732878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VE" sz="36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lvl="0"/>
            <a:r>
              <a:rPr lang="es-VE" sz="2400" dirty="0">
                <a:latin typeface="+mj-lt"/>
              </a:rPr>
              <a:t>¿Cómo asignamos probabilidades a los datos?</a:t>
            </a:r>
          </a:p>
        </p:txBody>
      </p:sp>
      <p:sp>
        <p:nvSpPr>
          <p:cNvPr id="11" name=" 6"/>
          <p:cNvSpPr txBox="1">
            <a:spLocks noGrp="1"/>
          </p:cNvSpPr>
          <p:nvPr/>
        </p:nvSpPr>
        <p:spPr>
          <a:xfrm>
            <a:off x="4673586" y="5087840"/>
            <a:ext cx="3787837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VE" sz="36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lvl="0"/>
            <a:r>
              <a:rPr lang="es-VE" sz="2400" dirty="0">
                <a:latin typeface="+mj-lt"/>
              </a:rPr>
              <a:t>¿Cómo extraemos conclusiones del modelo?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4356125" y="3779665"/>
            <a:ext cx="294304" cy="3867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Forma libre 11"/>
          <p:cNvSpPr/>
          <p:nvPr/>
        </p:nvSpPr>
        <p:spPr>
          <a:xfrm rot="3720000">
            <a:off x="5509990" y="4685855"/>
            <a:ext cx="678365" cy="459661"/>
          </a:xfrm>
          <a:custGeom>
            <a:avLst/>
            <a:gdLst>
              <a:gd name="f0" fmla="val 0"/>
              <a:gd name="f1" fmla="val 142"/>
              <a:gd name="f2" fmla="val 147"/>
              <a:gd name="f3" fmla="val 98"/>
              <a:gd name="f4" fmla="val 21"/>
              <a:gd name="f5" fmla="val 64"/>
              <a:gd name="f6" fmla="val 36"/>
              <a:gd name="f7" fmla="val 50"/>
              <a:gd name="f8" fmla="val 84"/>
              <a:gd name="f9" fmla="val 102"/>
              <a:gd name="f10" fmla="val 22"/>
              <a:gd name="f11" fmla="val 116"/>
              <a:gd name="f12" fmla="val 4"/>
              <a:gd name="f13" fmla="val 39"/>
              <a:gd name="f14" fmla="val 67"/>
              <a:gd name="f15" fmla="val 119"/>
              <a:gd name="f16" fmla="val 81"/>
              <a:gd name="f17" fmla="val 53"/>
              <a:gd name="f18" fmla="val 103"/>
              <a:gd name="f19" fmla="val 73"/>
              <a:gd name="f20" fmla="val 3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" h="147">
                <a:moveTo>
                  <a:pt x="f3" y="f4"/>
                </a:moveTo>
                <a:cubicBezTo>
                  <a:pt x="f5" y="f4"/>
                  <a:pt x="f6" y="f7"/>
                  <a:pt x="f6" y="f8"/>
                </a:cubicBezTo>
                <a:cubicBezTo>
                  <a:pt x="f6" y="f9"/>
                  <a:pt x="f10" y="f11"/>
                  <a:pt x="f12" y="f11"/>
                </a:cubicBezTo>
                <a:cubicBezTo>
                  <a:pt x="f0" y="f11"/>
                  <a:pt x="f0" y="f11"/>
                  <a:pt x="f0" y="f11"/>
                </a:cubicBezTo>
                <a:cubicBezTo>
                  <a:pt x="f0" y="f2"/>
                  <a:pt x="f0" y="f2"/>
                  <a:pt x="f0" y="f2"/>
                </a:cubicBezTo>
                <a:cubicBezTo>
                  <a:pt x="f12" y="f2"/>
                  <a:pt x="f12" y="f2"/>
                  <a:pt x="f12" y="f2"/>
                </a:cubicBezTo>
                <a:cubicBezTo>
                  <a:pt x="f13" y="f2"/>
                  <a:pt x="f14" y="f15"/>
                  <a:pt x="f14" y="f8"/>
                </a:cubicBezTo>
                <a:cubicBezTo>
                  <a:pt x="f14" y="f14"/>
                  <a:pt x="f16" y="f17"/>
                  <a:pt x="f3" y="f17"/>
                </a:cubicBezTo>
                <a:cubicBezTo>
                  <a:pt x="f18" y="f17"/>
                  <a:pt x="f18" y="f17"/>
                  <a:pt x="f18" y="f17"/>
                </a:cubicBezTo>
                <a:cubicBezTo>
                  <a:pt x="f18" y="f19"/>
                  <a:pt x="f18" y="f19"/>
                  <a:pt x="f18" y="f19"/>
                </a:cubicBezTo>
                <a:cubicBezTo>
                  <a:pt x="f1" y="f20"/>
                  <a:pt x="f1" y="f20"/>
                  <a:pt x="f1" y="f20"/>
                </a:cubicBezTo>
                <a:cubicBezTo>
                  <a:pt x="f18" y="f0"/>
                  <a:pt x="f18" y="f0"/>
                  <a:pt x="f18" y="f0"/>
                </a:cubicBezTo>
                <a:cubicBezTo>
                  <a:pt x="f18" y="f4"/>
                  <a:pt x="f18" y="f4"/>
                  <a:pt x="f18" y="f4"/>
                </a:cubicBezTo>
                <a:lnTo>
                  <a:pt x="f3" y="f4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</a:ln>
        </p:spPr>
        <p:txBody>
          <a:bodyPr vert="horz" wrap="non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VE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orma libre 12"/>
          <p:cNvSpPr/>
          <p:nvPr/>
        </p:nvSpPr>
        <p:spPr>
          <a:xfrm rot="17880000" flipH="1">
            <a:off x="2818198" y="4649206"/>
            <a:ext cx="678365" cy="459661"/>
          </a:xfrm>
          <a:custGeom>
            <a:avLst/>
            <a:gdLst>
              <a:gd name="f0" fmla="val 0"/>
              <a:gd name="f1" fmla="val 142"/>
              <a:gd name="f2" fmla="val 147"/>
              <a:gd name="f3" fmla="val 98"/>
              <a:gd name="f4" fmla="val 21"/>
              <a:gd name="f5" fmla="val 64"/>
              <a:gd name="f6" fmla="val 36"/>
              <a:gd name="f7" fmla="val 50"/>
              <a:gd name="f8" fmla="val 84"/>
              <a:gd name="f9" fmla="val 102"/>
              <a:gd name="f10" fmla="val 22"/>
              <a:gd name="f11" fmla="val 116"/>
              <a:gd name="f12" fmla="val 4"/>
              <a:gd name="f13" fmla="val 39"/>
              <a:gd name="f14" fmla="val 67"/>
              <a:gd name="f15" fmla="val 119"/>
              <a:gd name="f16" fmla="val 81"/>
              <a:gd name="f17" fmla="val 53"/>
              <a:gd name="f18" fmla="val 103"/>
              <a:gd name="f19" fmla="val 73"/>
              <a:gd name="f20" fmla="val 3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" h="147">
                <a:moveTo>
                  <a:pt x="f3" y="f4"/>
                </a:moveTo>
                <a:cubicBezTo>
                  <a:pt x="f5" y="f4"/>
                  <a:pt x="f6" y="f7"/>
                  <a:pt x="f6" y="f8"/>
                </a:cubicBezTo>
                <a:cubicBezTo>
                  <a:pt x="f6" y="f9"/>
                  <a:pt x="f10" y="f11"/>
                  <a:pt x="f12" y="f11"/>
                </a:cubicBezTo>
                <a:cubicBezTo>
                  <a:pt x="f0" y="f11"/>
                  <a:pt x="f0" y="f11"/>
                  <a:pt x="f0" y="f11"/>
                </a:cubicBezTo>
                <a:cubicBezTo>
                  <a:pt x="f0" y="f2"/>
                  <a:pt x="f0" y="f2"/>
                  <a:pt x="f0" y="f2"/>
                </a:cubicBezTo>
                <a:cubicBezTo>
                  <a:pt x="f12" y="f2"/>
                  <a:pt x="f12" y="f2"/>
                  <a:pt x="f12" y="f2"/>
                </a:cubicBezTo>
                <a:cubicBezTo>
                  <a:pt x="f13" y="f2"/>
                  <a:pt x="f14" y="f15"/>
                  <a:pt x="f14" y="f8"/>
                </a:cubicBezTo>
                <a:cubicBezTo>
                  <a:pt x="f14" y="f14"/>
                  <a:pt x="f16" y="f17"/>
                  <a:pt x="f3" y="f17"/>
                </a:cubicBezTo>
                <a:cubicBezTo>
                  <a:pt x="f18" y="f17"/>
                  <a:pt x="f18" y="f17"/>
                  <a:pt x="f18" y="f17"/>
                </a:cubicBezTo>
                <a:cubicBezTo>
                  <a:pt x="f18" y="f19"/>
                  <a:pt x="f18" y="f19"/>
                  <a:pt x="f18" y="f19"/>
                </a:cubicBezTo>
                <a:cubicBezTo>
                  <a:pt x="f1" y="f20"/>
                  <a:pt x="f1" y="f20"/>
                  <a:pt x="f1" y="f20"/>
                </a:cubicBezTo>
                <a:cubicBezTo>
                  <a:pt x="f18" y="f0"/>
                  <a:pt x="f18" y="f0"/>
                  <a:pt x="f18" y="f0"/>
                </a:cubicBezTo>
                <a:cubicBezTo>
                  <a:pt x="f18" y="f4"/>
                  <a:pt x="f18" y="f4"/>
                  <a:pt x="f18" y="f4"/>
                </a:cubicBezTo>
                <a:lnTo>
                  <a:pt x="f3" y="f4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</a:ln>
        </p:spPr>
        <p:txBody>
          <a:bodyPr vert="horz" wrap="non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VE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El método </a:t>
            </a:r>
            <a:r>
              <a:rPr lang="es-VE" sz="2400" i="1" dirty="0"/>
              <a:t>a priori </a:t>
            </a:r>
            <a:r>
              <a:rPr lang="es-VE" sz="2400" dirty="0"/>
              <a:t>o clásico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El método </a:t>
            </a:r>
            <a:r>
              <a:rPr lang="es-VE" sz="2400" i="1" dirty="0"/>
              <a:t>a posteriori </a:t>
            </a:r>
            <a:r>
              <a:rPr lang="es-VE" sz="2400" dirty="0"/>
              <a:t>o de la frecuencia de ocurrencia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El enfoque bayesiano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4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El método </a:t>
            </a:r>
            <a:r>
              <a:rPr lang="es-VE" sz="2400" b="1" i="1" dirty="0">
                <a:solidFill>
                  <a:schemeClr val="tx1"/>
                </a:solidFill>
              </a:rPr>
              <a:t>a priori </a:t>
            </a:r>
            <a:r>
              <a:rPr lang="es-VE" sz="2400" dirty="0">
                <a:solidFill>
                  <a:schemeClr val="tx1"/>
                </a:solidFill>
              </a:rPr>
              <a:t>o </a:t>
            </a:r>
            <a:r>
              <a:rPr lang="es-VE" sz="2400" b="1" dirty="0" smtClean="0">
                <a:solidFill>
                  <a:schemeClr val="tx1"/>
                </a:solidFill>
              </a:rPr>
              <a:t>clásico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p(A) </a:t>
            </a:r>
            <a:r>
              <a:rPr lang="es-ES" sz="2000" dirty="0" smtClean="0">
                <a:solidFill>
                  <a:schemeClr val="tx1"/>
                </a:solidFill>
              </a:rPr>
              <a:t>: la probabilidad que ocurra un evento dado</a:t>
            </a:r>
          </a:p>
          <a:p>
            <a:pPr algn="just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ES" sz="2000" dirty="0" smtClean="0">
                <a:solidFill>
                  <a:schemeClr val="tx1"/>
                </a:solidFill>
              </a:rPr>
              <a:t>: número de resultados favorables</a:t>
            </a:r>
          </a:p>
          <a:p>
            <a:pPr algn="just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: la cantidad de resultados posibles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uadroTexto 1"/>
              <p:cNvSpPr txBox="1"/>
              <p:nvPr/>
            </p:nvSpPr>
            <p:spPr>
              <a:xfrm>
                <a:off x="3380434" y="3237164"/>
                <a:ext cx="1939377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VE" sz="32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34" y="3237164"/>
                <a:ext cx="1939377" cy="935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026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El método </a:t>
            </a:r>
            <a:r>
              <a:rPr lang="es-VE" sz="2400" i="1" dirty="0"/>
              <a:t>a priori </a:t>
            </a:r>
            <a:r>
              <a:rPr lang="es-VE" sz="2400" dirty="0"/>
              <a:t>o </a:t>
            </a:r>
            <a:r>
              <a:rPr lang="es-VE" sz="2400" dirty="0" smtClean="0"/>
              <a:t>clásico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Ejemplo 1: ¿cuál es la probabilidad que un dado d</a:t>
            </a:r>
            <a:r>
              <a:rPr lang="es-VE" sz="2400" dirty="0" smtClean="0"/>
              <a:t>é</a:t>
            </a:r>
            <a:r>
              <a:rPr lang="es-ES" sz="2400" dirty="0" smtClean="0"/>
              <a:t> un número par?</a:t>
            </a:r>
            <a:endParaRPr lang="es-VE" sz="24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uadroTexto 1"/>
              <p:cNvSpPr txBox="1"/>
              <p:nvPr/>
            </p:nvSpPr>
            <p:spPr>
              <a:xfrm>
                <a:off x="3832417" y="3976752"/>
                <a:ext cx="1939377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VE" sz="32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17" y="3976752"/>
                <a:ext cx="1939377" cy="935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1485"/>
              </a:clrFrom>
              <a:clrTo>
                <a:srgbClr val="00148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8845" y="5236080"/>
            <a:ext cx="5828571" cy="10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9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El método </a:t>
            </a:r>
            <a:r>
              <a:rPr lang="es-VE" sz="2400" i="1" dirty="0">
                <a:solidFill>
                  <a:schemeClr val="tx1"/>
                </a:solidFill>
              </a:rPr>
              <a:t>a priori </a:t>
            </a:r>
            <a:r>
              <a:rPr lang="es-VE" sz="2400" dirty="0">
                <a:solidFill>
                  <a:schemeClr val="tx1"/>
                </a:solidFill>
              </a:rPr>
              <a:t>o </a:t>
            </a:r>
            <a:r>
              <a:rPr lang="es-VE" sz="2400" dirty="0" smtClean="0">
                <a:solidFill>
                  <a:schemeClr val="tx1"/>
                </a:solidFill>
              </a:rPr>
              <a:t>clásico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Ejemplo 2: ¿cuál es la probabilidad que en un lanzamiento tres dados d</a:t>
            </a:r>
            <a:r>
              <a:rPr lang="es-VE" sz="2400" dirty="0" smtClean="0"/>
              <a:t>en</a:t>
            </a:r>
            <a:r>
              <a:rPr lang="es-ES" sz="2400" dirty="0" smtClean="0"/>
              <a:t> tres cincos?</a:t>
            </a:r>
            <a:endParaRPr lang="es-VE" sz="24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uadroTexto 1"/>
              <p:cNvSpPr txBox="1"/>
              <p:nvPr/>
            </p:nvSpPr>
            <p:spPr>
              <a:xfrm>
                <a:off x="1235629" y="4554976"/>
                <a:ext cx="1939377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VE" sz="32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29" y="4554976"/>
                <a:ext cx="1939377" cy="935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059" y="4199692"/>
            <a:ext cx="3140296" cy="20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0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 lnSpcReduction="10000"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El método </a:t>
            </a:r>
            <a:r>
              <a:rPr lang="es-VE" sz="2400" b="1" i="1" dirty="0">
                <a:solidFill>
                  <a:schemeClr val="tx1"/>
                </a:solidFill>
              </a:rPr>
              <a:t>a posteriori </a:t>
            </a:r>
            <a:r>
              <a:rPr lang="es-VE" sz="2400" dirty="0">
                <a:solidFill>
                  <a:schemeClr val="tx1"/>
                </a:solidFill>
              </a:rPr>
              <a:t>o de la </a:t>
            </a:r>
            <a:r>
              <a:rPr lang="es-VE" sz="2400" b="1" dirty="0">
                <a:solidFill>
                  <a:schemeClr val="tx1"/>
                </a:solidFill>
              </a:rPr>
              <a:t>frecuencia de ocurrencia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p(A) </a:t>
            </a:r>
            <a:r>
              <a:rPr lang="es-ES" sz="2000" dirty="0" smtClean="0">
                <a:solidFill>
                  <a:schemeClr val="tx1"/>
                </a:solidFill>
              </a:rPr>
              <a:t>: la probabilidad que ocurra un evento dado</a:t>
            </a:r>
          </a:p>
          <a:p>
            <a:pPr algn="just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ES" sz="2000" dirty="0" smtClean="0">
                <a:solidFill>
                  <a:schemeClr val="tx1"/>
                </a:solidFill>
              </a:rPr>
              <a:t>: número de ocurrencia de resultados favorables</a:t>
            </a:r>
          </a:p>
          <a:p>
            <a:pPr algn="just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S" sz="2000" dirty="0" smtClean="0">
                <a:solidFill>
                  <a:schemeClr val="tx1"/>
                </a:solidFill>
              </a:rPr>
              <a:t>: cantidad de veces que se repite el experimento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uadroTexto 1"/>
              <p:cNvSpPr txBox="1"/>
              <p:nvPr/>
            </p:nvSpPr>
            <p:spPr>
              <a:xfrm>
                <a:off x="3380434" y="3237164"/>
                <a:ext cx="1939377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VE" sz="32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34" y="3237164"/>
                <a:ext cx="1939377" cy="935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382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El método </a:t>
            </a:r>
            <a:r>
              <a:rPr lang="es-VE" sz="2400" i="1" dirty="0">
                <a:solidFill>
                  <a:schemeClr val="tx1"/>
                </a:solidFill>
              </a:rPr>
              <a:t>a posteriori </a:t>
            </a:r>
            <a:r>
              <a:rPr lang="es-VE" sz="2400" dirty="0">
                <a:solidFill>
                  <a:schemeClr val="tx1"/>
                </a:solidFill>
              </a:rPr>
              <a:t>o de la frecuencia de ocurrencia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Ejemplo 1: ¿cuál es la probabilidad que un dado d</a:t>
            </a:r>
            <a:r>
              <a:rPr lang="es-VE" sz="2400" dirty="0" smtClean="0"/>
              <a:t>é</a:t>
            </a:r>
            <a:r>
              <a:rPr lang="es-ES" sz="2400" dirty="0" smtClean="0"/>
              <a:t> un número par?</a:t>
            </a:r>
            <a:endParaRPr lang="es-VE" sz="24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uadroTexto 1"/>
              <p:cNvSpPr txBox="1"/>
              <p:nvPr/>
            </p:nvSpPr>
            <p:spPr>
              <a:xfrm>
                <a:off x="3602311" y="4216353"/>
                <a:ext cx="1939377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VE" sz="32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311" y="4216353"/>
                <a:ext cx="1939377" cy="935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49" y="5167947"/>
            <a:ext cx="9174349" cy="11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Introducción</a:t>
            </a:r>
          </a:p>
        </p:txBody>
      </p:sp>
      <p:pic>
        <p:nvPicPr>
          <p:cNvPr id="1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012"/>
            <a:ext cx="9144000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0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03" y="642040"/>
            <a:ext cx="1558097" cy="167085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b="1" dirty="0" smtClean="0">
                <a:solidFill>
                  <a:schemeClr val="tx1"/>
                </a:solidFill>
              </a:rPr>
              <a:t>El método bayesiano </a:t>
            </a:r>
            <a:r>
              <a:rPr lang="es-VE" sz="2400" dirty="0" smtClean="0">
                <a:solidFill>
                  <a:schemeClr val="tx1"/>
                </a:solidFill>
              </a:rPr>
              <a:t>se </a:t>
            </a:r>
            <a:r>
              <a:rPr lang="es-VE" sz="2400" dirty="0">
                <a:solidFill>
                  <a:schemeClr val="tx1"/>
                </a:solidFill>
              </a:rPr>
              <a:t>basa en </a:t>
            </a:r>
            <a:r>
              <a:rPr lang="es-VE" sz="2400" dirty="0" smtClean="0">
                <a:solidFill>
                  <a:schemeClr val="tx1"/>
                </a:solidFill>
              </a:rPr>
              <a:t>el </a:t>
            </a:r>
            <a:r>
              <a:rPr lang="es-VE" sz="2400" dirty="0">
                <a:solidFill>
                  <a:schemeClr val="tx1"/>
                </a:solidFill>
              </a:rPr>
              <a:t>conocimiento limitado de las cosas. </a:t>
            </a:r>
            <a:endParaRPr lang="es-VE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U</a:t>
            </a:r>
            <a:r>
              <a:rPr lang="es-VE" sz="2400" dirty="0" smtClean="0"/>
              <a:t>na </a:t>
            </a:r>
            <a:r>
              <a:rPr lang="es-VE" sz="2400" dirty="0"/>
              <a:t>aproximación que hacemos del problema a partir de nuestro conocimiento incompleto del mismo. </a:t>
            </a:r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Se </a:t>
            </a:r>
            <a:r>
              <a:rPr lang="es-VE" sz="2400" dirty="0"/>
              <a:t>basa por lo tanto en la idea de refinar predicciones a partir de nuevas evidencias. </a:t>
            </a:r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Define “</a:t>
            </a:r>
            <a:r>
              <a:rPr lang="es-VE" sz="2400" i="1" dirty="0" smtClean="0"/>
              <a:t>p”</a:t>
            </a:r>
            <a:r>
              <a:rPr lang="es-VE" sz="2400" dirty="0" smtClean="0"/>
              <a:t> </a:t>
            </a:r>
            <a:r>
              <a:rPr lang="es-VE" sz="2400" dirty="0"/>
              <a:t>como la expresión matemática que mide el nivel de conocimiento que tenemos para hacer una predicción. 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402566" y="1771593"/>
            <a:ext cx="11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i="1" dirty="0" smtClean="0"/>
              <a:t>Thomas </a:t>
            </a:r>
            <a:r>
              <a:rPr lang="es-VE" sz="1100" i="1" dirty="0" err="1" smtClean="0"/>
              <a:t>Bayes</a:t>
            </a:r>
            <a:r>
              <a:rPr lang="es-VE" sz="1100" i="1" dirty="0"/>
              <a:t> </a:t>
            </a:r>
          </a:p>
          <a:p>
            <a:r>
              <a:rPr lang="es-VE" sz="1100" dirty="0" smtClean="0">
                <a:sym typeface="Wingdings 2" panose="05020102010507070707" pitchFamily="18" charset="2"/>
              </a:rPr>
              <a:t></a:t>
            </a:r>
            <a:r>
              <a:rPr lang="es-VE" sz="1100" i="1" dirty="0" smtClean="0"/>
              <a:t>1702 </a:t>
            </a:r>
            <a:r>
              <a:rPr lang="es-VE" sz="1100" dirty="0">
                <a:sym typeface="Wingdings 2" panose="05020102010507070707" pitchFamily="18" charset="2"/>
              </a:rPr>
              <a:t></a:t>
            </a:r>
            <a:r>
              <a:rPr lang="es-VE" sz="1100" i="1" dirty="0" smtClean="0"/>
              <a:t>1761</a:t>
            </a:r>
            <a:endParaRPr lang="es-VE" sz="1100" i="1" dirty="0"/>
          </a:p>
        </p:txBody>
      </p:sp>
    </p:spTree>
    <p:extLst>
      <p:ext uri="{BB962C8B-B14F-4D97-AF65-F5344CB8AC3E}">
        <p14:creationId xmlns:p14="http://schemas.microsoft.com/office/powerpoint/2010/main" xmlns="" val="2907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asignamos probabilidades a los datos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Sería incorrecto </a:t>
            </a:r>
            <a:r>
              <a:rPr lang="es-VE" sz="2400" dirty="0"/>
              <a:t>decir "predigo que hay un </a:t>
            </a:r>
            <a:r>
              <a:rPr lang="es-VE" sz="2400" i="1" dirty="0" smtClean="0"/>
              <a:t>p</a:t>
            </a:r>
            <a:r>
              <a:rPr lang="es-VE" sz="2400" dirty="0" smtClean="0"/>
              <a:t> = 0,4 </a:t>
            </a:r>
            <a:r>
              <a:rPr lang="es-VE" sz="2400" dirty="0"/>
              <a:t>de </a:t>
            </a:r>
            <a:r>
              <a:rPr lang="es-VE" sz="2400" dirty="0" smtClean="0"/>
              <a:t>obtener un número par“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Debería </a:t>
            </a:r>
            <a:r>
              <a:rPr lang="es-VE" sz="2400" dirty="0"/>
              <a:t>decir </a:t>
            </a:r>
            <a:r>
              <a:rPr lang="es-VE" sz="2400" dirty="0" smtClean="0"/>
              <a:t>“</a:t>
            </a:r>
            <a:r>
              <a:rPr lang="es-VE" sz="2400" i="1" dirty="0" smtClean="0"/>
              <a:t>en base al </a:t>
            </a:r>
            <a:r>
              <a:rPr lang="es-VE" sz="2400" i="1" dirty="0"/>
              <a:t>conocimiento </a:t>
            </a:r>
            <a:r>
              <a:rPr lang="es-VE" sz="2400" i="1" dirty="0" smtClean="0"/>
              <a:t>actual</a:t>
            </a:r>
            <a:r>
              <a:rPr lang="es-VE" sz="2400" dirty="0" smtClean="0"/>
              <a:t>, </a:t>
            </a:r>
            <a:r>
              <a:rPr lang="es-VE" sz="2400" dirty="0"/>
              <a:t>tengo un </a:t>
            </a:r>
            <a:r>
              <a:rPr lang="es-VE" sz="2400" i="1" dirty="0" smtClean="0"/>
              <a:t>p</a:t>
            </a:r>
            <a:r>
              <a:rPr lang="es-VE" sz="2400" dirty="0" smtClean="0"/>
              <a:t> = 0,4 </a:t>
            </a:r>
            <a:r>
              <a:rPr lang="es-VE" sz="2400" dirty="0"/>
              <a:t>de certeza </a:t>
            </a:r>
            <a:r>
              <a:rPr lang="es-VE" sz="2400" dirty="0" smtClean="0"/>
              <a:t>que obtendré un número par“ y luego buscar más evidencias…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1406"/>
            <a:ext cx="9147453" cy="11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2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/>
              <a:t>¿Cómo extraemos conclusiones del modelo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Los resultados son distribuciones de variables aleatorias que pueden ser obtenidos de diversas formas: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sz="2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 analítica o algorítmica:</a:t>
            </a:r>
          </a:p>
          <a:p>
            <a:pPr marL="1257300" lvl="2" indent="-342900" algn="just">
              <a:buFont typeface="Century Gothic" panose="020B0502020202020204" pitchFamily="34" charset="0"/>
              <a:buChar char="·"/>
            </a:pPr>
            <a:r>
              <a:rPr lang="es-VE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Resolviendo las ecuaciones diferenciales que describen el cambio en el tiempo o en el espacio de la distribución de probabilidad de las variables de </a:t>
            </a:r>
            <a:r>
              <a:rPr lang="es-VE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interés</a:t>
            </a:r>
            <a:endParaRPr lang="es-VE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88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597589" cy="51771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VE" sz="3200" b="1" dirty="0"/>
              <a:t>¿Cómo extraemos conclusiones del modelo</a:t>
            </a:r>
            <a:r>
              <a:rPr lang="es-VE" sz="3200" b="1" dirty="0" smtClean="0"/>
              <a:t>?</a:t>
            </a:r>
          </a:p>
          <a:p>
            <a:pPr algn="ctr"/>
            <a:endParaRPr lang="es-VE" sz="2400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VE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Usando métodos estadísticos cuya característica principal es el uso intensivo del computador.</a:t>
            </a:r>
          </a:p>
          <a:p>
            <a:pPr marL="800100" lvl="1" indent="-342900" algn="just">
              <a:buFont typeface="Century Gothic" panose="020B0502020202020204" pitchFamily="34" charset="0"/>
              <a:buChar char="·"/>
            </a:pPr>
            <a:r>
              <a:rPr lang="es-VE" sz="2200" dirty="0"/>
              <a:t>Generación de números y variables aleatorias</a:t>
            </a:r>
          </a:p>
          <a:p>
            <a:pPr marL="800100" lvl="1" indent="-342900" algn="just">
              <a:buFont typeface="Century Gothic" panose="020B0502020202020204" pitchFamily="34" charset="0"/>
              <a:buChar char="·"/>
            </a:pPr>
            <a:r>
              <a:rPr lang="es-VE" sz="2200" dirty="0"/>
              <a:t>Análisis de datos</a:t>
            </a:r>
          </a:p>
          <a:p>
            <a:pPr marL="800100" lvl="1" indent="-342900" algn="just">
              <a:buFont typeface="Century Gothic" panose="020B0502020202020204" pitchFamily="34" charset="0"/>
              <a:buChar char="·"/>
            </a:pPr>
            <a:r>
              <a:rPr lang="es-VE" sz="2200" dirty="0"/>
              <a:t>Métodos de Monte Carlo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VE" sz="2400" dirty="0"/>
              <a:t>Sinónimos:</a:t>
            </a:r>
          </a:p>
          <a:p>
            <a:pPr marL="800100" lvl="1" indent="-342900" algn="just">
              <a:buFont typeface="Century Gothic" panose="020B0502020202020204" pitchFamily="34" charset="0"/>
              <a:buChar char="·"/>
            </a:pPr>
            <a:r>
              <a:rPr lang="es-VE" sz="2200" dirty="0"/>
              <a:t>Estadística computacional (</a:t>
            </a:r>
            <a:r>
              <a:rPr lang="es-VE" sz="2200" i="1" dirty="0" err="1"/>
              <a:t>statistical</a:t>
            </a:r>
            <a:r>
              <a:rPr lang="es-VE" sz="2200" i="1" dirty="0"/>
              <a:t> </a:t>
            </a:r>
            <a:r>
              <a:rPr lang="es-VE" sz="2200" i="1" dirty="0" err="1"/>
              <a:t>computing</a:t>
            </a:r>
            <a:r>
              <a:rPr lang="es-VE" sz="2200" dirty="0"/>
              <a:t>)</a:t>
            </a:r>
          </a:p>
          <a:p>
            <a:pPr marL="800100" lvl="1" indent="-342900" algn="just">
              <a:buFont typeface="Century Gothic" panose="020B0502020202020204" pitchFamily="34" charset="0"/>
              <a:buChar char="·"/>
            </a:pPr>
            <a:r>
              <a:rPr lang="es-VE" sz="2200" dirty="0"/>
              <a:t>Computo estadístico (</a:t>
            </a:r>
            <a:r>
              <a:rPr lang="es-VE" sz="2200" i="1" dirty="0" err="1"/>
              <a:t>computational</a:t>
            </a:r>
            <a:r>
              <a:rPr lang="es-VE" sz="2200" i="1" dirty="0"/>
              <a:t> </a:t>
            </a:r>
            <a:r>
              <a:rPr lang="es-VE" sz="2200" i="1" dirty="0" err="1"/>
              <a:t>statistics</a:t>
            </a:r>
            <a:r>
              <a:rPr lang="es-VE" sz="2200" dirty="0"/>
              <a:t>)</a:t>
            </a:r>
          </a:p>
          <a:p>
            <a:pPr marL="800100" lvl="1" indent="-342900" algn="just">
              <a:buFont typeface="Century Gothic" panose="020B0502020202020204" pitchFamily="34" charset="0"/>
              <a:buChar char="·"/>
            </a:pPr>
            <a:r>
              <a:rPr lang="es-VE" sz="2200" dirty="0" smtClean="0"/>
              <a:t>Simulación </a:t>
            </a:r>
            <a:r>
              <a:rPr lang="es-VE" sz="2200" dirty="0"/>
              <a:t>estadística</a:t>
            </a:r>
            <a:endParaRPr lang="es-VE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Modelos Aleatorios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13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116106"/>
            <a:ext cx="7920318" cy="5177117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Proceso desde la formulación original del problema de computación hasta obtener programas de computadora ejecutables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Involucra análisis, comprensión, generación de algoritmos, verificación de requerimientos de algoritmos (incluyendo desempeño y recursos requeridos) e implementación en un lenguaje dado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El propósito es encontrar una secuencia de instrucciones que automatice el desempeño de objetivos específicos o resuelva un problema dado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Usualmente requiere experticia en diferentes campos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Veamos </a:t>
            </a:r>
            <a:r>
              <a:rPr lang="es-VE" sz="2000" smtClean="0"/>
              <a:t>un ejemplo…</a:t>
            </a:r>
            <a:endParaRPr lang="es-VE" sz="1100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Programar…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 90s cartoon mtv cartoons compute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243" y="4912578"/>
            <a:ext cx="2475063" cy="18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3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73325" y="1802184"/>
            <a:ext cx="7938" cy="4246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650" y="3997696"/>
            <a:ext cx="4006850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0400" y="2160959"/>
            <a:ext cx="3633788" cy="36417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660400" y="2168896"/>
            <a:ext cx="3633788" cy="3617913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11" name="Straight Arrow Connector 10"/>
          <p:cNvCxnSpPr>
            <a:endCxn id="9" idx="7"/>
          </p:cNvCxnSpPr>
          <p:nvPr/>
        </p:nvCxnSpPr>
        <p:spPr>
          <a:xfrm flipV="1">
            <a:off x="2473325" y="2697534"/>
            <a:ext cx="1289050" cy="1316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8892927">
            <a:off x="2782888" y="2932484"/>
            <a:ext cx="760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VE" sz="1800" dirty="0">
                <a:latin typeface="+mj-lt"/>
              </a:rPr>
              <a:t>r =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91191" y="1227903"/>
            <a:ext cx="41163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VE" b="1" dirty="0" smtClean="0">
                <a:latin typeface="+mj-lt"/>
              </a:rPr>
              <a:t>Problema: </a:t>
            </a:r>
            <a:r>
              <a:rPr lang="es-ES_tradnl" altLang="es-VE" dirty="0" smtClean="0">
                <a:latin typeface="+mj-lt"/>
              </a:rPr>
              <a:t>Calcular </a:t>
            </a:r>
            <a:r>
              <a:rPr lang="el-GR" altLang="es-VE" sz="3200" i="1" dirty="0" smtClean="0">
                <a:cs typeface="Times New Roman" panose="02020603050405020304" pitchFamily="18" charset="0"/>
              </a:rPr>
              <a:t>π</a:t>
            </a:r>
            <a:endParaRPr lang="es-VE" altLang="es-VE" sz="3200" i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s-ES_tradnl" altLang="es-VE" dirty="0" smtClean="0">
              <a:latin typeface="+mj-lt"/>
            </a:endParaRPr>
          </a:p>
          <a:p>
            <a:pPr eaLnBrk="1" hangingPunct="1"/>
            <a:r>
              <a:rPr lang="es-ES_tradnl" altLang="es-VE" b="1" dirty="0" smtClean="0">
                <a:latin typeface="+mj-lt"/>
              </a:rPr>
              <a:t>Sabemos: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ES_tradnl" altLang="es-VE" dirty="0" smtClean="0">
                <a:latin typeface="+mj-lt"/>
              </a:rPr>
              <a:t>Área de un circulo:</a:t>
            </a:r>
          </a:p>
          <a:p>
            <a:pPr eaLnBrk="1" hangingPunct="1"/>
            <a:r>
              <a:rPr lang="es-ES_tradnl" altLang="es-VE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_tradnl" altLang="es-VE" i="1" dirty="0" smtClean="0">
                <a:latin typeface="+mj-lt"/>
                <a:cs typeface="Times New Roman" panose="02020603050405020304" pitchFamily="18" charset="0"/>
              </a:rPr>
              <a:t>     	</a:t>
            </a:r>
            <a:r>
              <a:rPr lang="el-GR" altLang="es-VE" i="1" dirty="0" smtClean="0">
                <a:cs typeface="Times New Roman" panose="02020603050405020304" pitchFamily="18" charset="0"/>
              </a:rPr>
              <a:t>π</a:t>
            </a:r>
            <a:r>
              <a:rPr lang="en-US" altLang="es-VE" dirty="0" smtClean="0">
                <a:cs typeface="Times New Roman" panose="02020603050405020304" pitchFamily="18" charset="0"/>
              </a:rPr>
              <a:t> * </a:t>
            </a:r>
            <a:r>
              <a:rPr lang="en-US" altLang="es-VE" i="1" dirty="0" smtClean="0">
                <a:cs typeface="Times New Roman" panose="02020603050405020304" pitchFamily="18" charset="0"/>
              </a:rPr>
              <a:t>r</a:t>
            </a:r>
            <a:r>
              <a:rPr lang="en-US" altLang="es-VE" i="1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es-VE" dirty="0" smtClean="0">
                <a:cs typeface="Times New Roman" panose="02020603050405020304" pitchFamily="18" charset="0"/>
              </a:rPr>
              <a:t> </a:t>
            </a:r>
            <a:r>
              <a:rPr lang="en-US" altLang="es-VE" dirty="0">
                <a:latin typeface="+mj-lt"/>
              </a:rPr>
              <a:t>= </a:t>
            </a:r>
            <a:r>
              <a:rPr lang="el-GR" altLang="es-VE" i="1" dirty="0" smtClean="0">
                <a:cs typeface="Times New Roman" panose="02020603050405020304" pitchFamily="18" charset="0"/>
              </a:rPr>
              <a:t>π</a:t>
            </a:r>
            <a:endParaRPr lang="es-VE" altLang="es-VE" i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s-VE" altLang="es-VE" dirty="0"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VE" altLang="es-VE" dirty="0" smtClean="0">
                <a:latin typeface="+mj-lt"/>
                <a:cs typeface="Times New Roman" panose="02020603050405020304" pitchFamily="18" charset="0"/>
              </a:rPr>
              <a:t>Fórmula del circulo:</a:t>
            </a:r>
          </a:p>
          <a:p>
            <a:pPr eaLnBrk="1" hangingPunct="1"/>
            <a:r>
              <a:rPr lang="es-VE" altLang="es-VE" dirty="0">
                <a:latin typeface="+mj-lt"/>
              </a:rPr>
              <a:t>	</a:t>
            </a:r>
            <a:r>
              <a:rPr lang="es-VE" altLang="es-VE" i="1" dirty="0" smtClean="0">
                <a:cs typeface="Times New Roman" panose="02020603050405020304" pitchFamily="18" charset="0"/>
              </a:rPr>
              <a:t>X</a:t>
            </a:r>
            <a:r>
              <a:rPr lang="es-VE" altLang="es-VE" baseline="30000" dirty="0" smtClean="0">
                <a:cs typeface="Times New Roman" panose="02020603050405020304" pitchFamily="18" charset="0"/>
              </a:rPr>
              <a:t>2</a:t>
            </a:r>
            <a:r>
              <a:rPr lang="es-VE" altLang="es-VE" dirty="0" smtClean="0">
                <a:cs typeface="Times New Roman" panose="02020603050405020304" pitchFamily="18" charset="0"/>
              </a:rPr>
              <a:t> </a:t>
            </a:r>
            <a:r>
              <a:rPr lang="es-VE" altLang="es-VE" dirty="0">
                <a:cs typeface="Times New Roman" panose="02020603050405020304" pitchFamily="18" charset="0"/>
              </a:rPr>
              <a:t>+ </a:t>
            </a:r>
            <a:r>
              <a:rPr lang="es-VE" altLang="es-VE" i="1" dirty="0" smtClean="0">
                <a:cs typeface="Times New Roman" panose="02020603050405020304" pitchFamily="18" charset="0"/>
              </a:rPr>
              <a:t>Y</a:t>
            </a:r>
            <a:r>
              <a:rPr lang="es-VE" altLang="es-VE" baseline="30000" dirty="0" smtClean="0">
                <a:cs typeface="Times New Roman" panose="02020603050405020304" pitchFamily="18" charset="0"/>
              </a:rPr>
              <a:t>2 </a:t>
            </a:r>
            <a:r>
              <a:rPr lang="es-VE" altLang="es-VE" dirty="0" smtClean="0">
                <a:cs typeface="Times New Roman" panose="02020603050405020304" pitchFamily="18" charset="0"/>
              </a:rPr>
              <a:t>= </a:t>
            </a:r>
            <a:r>
              <a:rPr lang="es-VE" altLang="es-VE" i="1" dirty="0" smtClean="0">
                <a:cs typeface="Times New Roman" panose="02020603050405020304" pitchFamily="18" charset="0"/>
              </a:rPr>
              <a:t>r</a:t>
            </a:r>
            <a:r>
              <a:rPr lang="es-VE" altLang="es-VE" baseline="30000" dirty="0" smtClean="0">
                <a:cs typeface="Times New Roman" panose="02020603050405020304" pitchFamily="18" charset="0"/>
              </a:rPr>
              <a:t>2</a:t>
            </a:r>
          </a:p>
          <a:p>
            <a:pPr eaLnBrk="1" hangingPunct="1"/>
            <a:endParaRPr lang="es-VE" altLang="es-VE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ES_tradnl" altLang="es-VE" dirty="0">
                <a:latin typeface="+mj-lt"/>
              </a:rPr>
              <a:t>Área </a:t>
            </a:r>
            <a:r>
              <a:rPr lang="es-ES_tradnl" altLang="es-VE" dirty="0" smtClean="0">
                <a:latin typeface="+mj-lt"/>
              </a:rPr>
              <a:t>de un cuadrado:</a:t>
            </a:r>
          </a:p>
          <a:p>
            <a:pPr eaLnBrk="1" hangingPunct="1"/>
            <a:r>
              <a:rPr lang="es-ES_tradnl" altLang="es-VE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_tradnl" altLang="es-VE" i="1" dirty="0" smtClean="0">
                <a:latin typeface="+mj-lt"/>
                <a:cs typeface="Times New Roman" panose="02020603050405020304" pitchFamily="18" charset="0"/>
              </a:rPr>
              <a:t>     	</a:t>
            </a:r>
            <a:r>
              <a:rPr lang="en-US" altLang="es-VE" i="1" dirty="0" smtClean="0">
                <a:cs typeface="Times New Roman" panose="02020603050405020304" pitchFamily="18" charset="0"/>
              </a:rPr>
              <a:t>b</a:t>
            </a:r>
            <a:r>
              <a:rPr lang="en-US" altLang="es-VE" dirty="0" smtClean="0">
                <a:latin typeface="+mj-lt"/>
              </a:rPr>
              <a:t> * </a:t>
            </a:r>
            <a:r>
              <a:rPr lang="en-US" altLang="es-VE" i="1" dirty="0" smtClean="0">
                <a:cs typeface="Times New Roman" panose="02020603050405020304" pitchFamily="18" charset="0"/>
              </a:rPr>
              <a:t>a </a:t>
            </a:r>
            <a:r>
              <a:rPr lang="en-US" altLang="es-VE" dirty="0" smtClean="0">
                <a:latin typeface="+mj-lt"/>
              </a:rPr>
              <a:t>= </a:t>
            </a:r>
            <a:r>
              <a:rPr lang="en-US" altLang="es-VE" dirty="0">
                <a:latin typeface="+mj-lt"/>
              </a:rPr>
              <a:t>4</a:t>
            </a:r>
            <a:r>
              <a:rPr lang="es-ES_tradnl" altLang="es-VE" dirty="0">
                <a:latin typeface="+mj-lt"/>
              </a:rPr>
              <a:t> </a:t>
            </a:r>
          </a:p>
          <a:p>
            <a:pPr eaLnBrk="1" hangingPunct="1"/>
            <a:endParaRPr lang="es-ES_tradnl" altLang="es-VE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ES_tradnl" altLang="es-VE" dirty="0" smtClean="0">
                <a:latin typeface="+mj-lt"/>
              </a:rPr>
              <a:t>Relación </a:t>
            </a:r>
            <a:r>
              <a:rPr lang="es-ES_tradnl" altLang="es-VE" dirty="0">
                <a:latin typeface="+mj-lt"/>
              </a:rPr>
              <a:t>= </a:t>
            </a:r>
            <a:r>
              <a:rPr lang="el-GR" altLang="es-VE" i="1" dirty="0">
                <a:cs typeface="Times New Roman" panose="02020603050405020304" pitchFamily="18" charset="0"/>
              </a:rPr>
              <a:t>π</a:t>
            </a:r>
            <a:r>
              <a:rPr lang="el-GR" altLang="es-VE" dirty="0">
                <a:latin typeface="+mj-lt"/>
              </a:rPr>
              <a:t> </a:t>
            </a:r>
            <a:r>
              <a:rPr lang="en-US" altLang="es-VE" dirty="0">
                <a:latin typeface="+mj-lt"/>
              </a:rPr>
              <a:t>/4</a:t>
            </a:r>
            <a:r>
              <a:rPr lang="es-ES_tradnl" altLang="es-VE" dirty="0">
                <a:latin typeface="+mj-lt"/>
              </a:rPr>
              <a:t> </a:t>
            </a:r>
            <a:endParaRPr lang="es-ES_tradnl" altLang="es-VE" dirty="0" smtClean="0"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Programar…</a:t>
            </a:r>
          </a:p>
        </p:txBody>
      </p:sp>
      <p:pic>
        <p:nvPicPr>
          <p:cNvPr id="1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42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73325" y="1802184"/>
            <a:ext cx="7938" cy="4246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650" y="3997696"/>
            <a:ext cx="4006850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0400" y="2160959"/>
            <a:ext cx="3633788" cy="36417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660400" y="2168896"/>
            <a:ext cx="3633788" cy="3617913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91191" y="1227903"/>
            <a:ext cx="41163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VE" b="1" dirty="0" smtClean="0">
                <a:latin typeface="+mj-lt"/>
              </a:rPr>
              <a:t>Problema: </a:t>
            </a:r>
            <a:r>
              <a:rPr lang="es-ES_tradnl" altLang="es-VE" dirty="0" smtClean="0">
                <a:latin typeface="+mj-lt"/>
              </a:rPr>
              <a:t>Calcular </a:t>
            </a:r>
            <a:r>
              <a:rPr lang="el-GR" altLang="es-VE" sz="3200" i="1" dirty="0" smtClean="0">
                <a:cs typeface="Times New Roman" panose="02020603050405020304" pitchFamily="18" charset="0"/>
              </a:rPr>
              <a:t>π</a:t>
            </a:r>
            <a:endParaRPr lang="es-VE" altLang="es-VE" sz="3200" i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s-ES_tradnl" altLang="es-VE" dirty="0" smtClean="0">
              <a:latin typeface="+mj-lt"/>
            </a:endParaRPr>
          </a:p>
          <a:p>
            <a:pPr eaLnBrk="1" hangingPunct="1"/>
            <a:r>
              <a:rPr lang="es-ES_tradnl" altLang="es-VE" b="1" dirty="0" smtClean="0">
                <a:latin typeface="+mj-lt"/>
              </a:rPr>
              <a:t>Sabemos: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ES_tradnl" altLang="es-VE" dirty="0" smtClean="0">
                <a:latin typeface="+mj-lt"/>
              </a:rPr>
              <a:t>Área de un circulo:</a:t>
            </a:r>
          </a:p>
          <a:p>
            <a:pPr eaLnBrk="1" hangingPunct="1"/>
            <a:r>
              <a:rPr lang="es-ES_tradnl" altLang="es-VE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_tradnl" altLang="es-VE" i="1" dirty="0" smtClean="0">
                <a:latin typeface="+mj-lt"/>
                <a:cs typeface="Times New Roman" panose="02020603050405020304" pitchFamily="18" charset="0"/>
              </a:rPr>
              <a:t>     	</a:t>
            </a:r>
            <a:r>
              <a:rPr lang="el-GR" altLang="es-VE" i="1" dirty="0" smtClean="0">
                <a:cs typeface="Times New Roman" panose="02020603050405020304" pitchFamily="18" charset="0"/>
              </a:rPr>
              <a:t>π</a:t>
            </a:r>
            <a:r>
              <a:rPr lang="en-US" altLang="es-VE" dirty="0" smtClean="0">
                <a:cs typeface="Times New Roman" panose="02020603050405020304" pitchFamily="18" charset="0"/>
              </a:rPr>
              <a:t> * </a:t>
            </a:r>
            <a:r>
              <a:rPr lang="en-US" altLang="es-VE" i="1" dirty="0" smtClean="0">
                <a:cs typeface="Times New Roman" panose="02020603050405020304" pitchFamily="18" charset="0"/>
              </a:rPr>
              <a:t>r</a:t>
            </a:r>
            <a:r>
              <a:rPr lang="en-US" altLang="es-VE" i="1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es-VE" dirty="0" smtClean="0">
                <a:cs typeface="Times New Roman" panose="02020603050405020304" pitchFamily="18" charset="0"/>
              </a:rPr>
              <a:t> </a:t>
            </a:r>
            <a:r>
              <a:rPr lang="en-US" altLang="es-VE" dirty="0">
                <a:latin typeface="+mj-lt"/>
              </a:rPr>
              <a:t>= </a:t>
            </a:r>
            <a:r>
              <a:rPr lang="el-GR" altLang="es-VE" i="1" dirty="0" smtClean="0">
                <a:cs typeface="Times New Roman" panose="02020603050405020304" pitchFamily="18" charset="0"/>
              </a:rPr>
              <a:t>π</a:t>
            </a:r>
            <a:endParaRPr lang="es-VE" altLang="es-VE" i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s-VE" altLang="es-VE" dirty="0"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VE" altLang="es-VE" dirty="0" smtClean="0">
                <a:latin typeface="+mj-lt"/>
                <a:cs typeface="Times New Roman" panose="02020603050405020304" pitchFamily="18" charset="0"/>
              </a:rPr>
              <a:t>Fórmula del circulo:</a:t>
            </a:r>
          </a:p>
          <a:p>
            <a:pPr eaLnBrk="1" hangingPunct="1"/>
            <a:r>
              <a:rPr lang="es-VE" altLang="es-VE" dirty="0">
                <a:latin typeface="+mj-lt"/>
              </a:rPr>
              <a:t>	</a:t>
            </a:r>
            <a:r>
              <a:rPr lang="es-VE" altLang="es-VE" i="1" dirty="0" smtClean="0">
                <a:cs typeface="Times New Roman" panose="02020603050405020304" pitchFamily="18" charset="0"/>
              </a:rPr>
              <a:t>X</a:t>
            </a:r>
            <a:r>
              <a:rPr lang="es-VE" altLang="es-VE" baseline="30000" dirty="0" smtClean="0">
                <a:cs typeface="Times New Roman" panose="02020603050405020304" pitchFamily="18" charset="0"/>
              </a:rPr>
              <a:t>2</a:t>
            </a:r>
            <a:r>
              <a:rPr lang="es-VE" altLang="es-VE" dirty="0" smtClean="0">
                <a:cs typeface="Times New Roman" panose="02020603050405020304" pitchFamily="18" charset="0"/>
              </a:rPr>
              <a:t> </a:t>
            </a:r>
            <a:r>
              <a:rPr lang="es-VE" altLang="es-VE" dirty="0">
                <a:cs typeface="Times New Roman" panose="02020603050405020304" pitchFamily="18" charset="0"/>
              </a:rPr>
              <a:t>+ </a:t>
            </a:r>
            <a:r>
              <a:rPr lang="es-VE" altLang="es-VE" i="1" dirty="0" smtClean="0">
                <a:cs typeface="Times New Roman" panose="02020603050405020304" pitchFamily="18" charset="0"/>
              </a:rPr>
              <a:t>Y</a:t>
            </a:r>
            <a:r>
              <a:rPr lang="es-VE" altLang="es-VE" baseline="30000" dirty="0" smtClean="0">
                <a:cs typeface="Times New Roman" panose="02020603050405020304" pitchFamily="18" charset="0"/>
              </a:rPr>
              <a:t>2 </a:t>
            </a:r>
            <a:r>
              <a:rPr lang="es-VE" altLang="es-VE" dirty="0" smtClean="0">
                <a:cs typeface="Times New Roman" panose="02020603050405020304" pitchFamily="18" charset="0"/>
              </a:rPr>
              <a:t>= </a:t>
            </a:r>
            <a:r>
              <a:rPr lang="es-VE" altLang="es-VE" i="1" dirty="0" smtClean="0">
                <a:cs typeface="Times New Roman" panose="02020603050405020304" pitchFamily="18" charset="0"/>
              </a:rPr>
              <a:t>r</a:t>
            </a:r>
            <a:r>
              <a:rPr lang="es-VE" altLang="es-VE" baseline="30000" dirty="0" smtClean="0">
                <a:cs typeface="Times New Roman" panose="02020603050405020304" pitchFamily="18" charset="0"/>
              </a:rPr>
              <a:t>2</a:t>
            </a:r>
          </a:p>
          <a:p>
            <a:pPr eaLnBrk="1" hangingPunct="1"/>
            <a:endParaRPr lang="es-VE" altLang="es-VE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ES_tradnl" altLang="es-VE" dirty="0">
                <a:latin typeface="+mj-lt"/>
              </a:rPr>
              <a:t>Área </a:t>
            </a:r>
            <a:r>
              <a:rPr lang="es-ES_tradnl" altLang="es-VE" dirty="0" smtClean="0">
                <a:latin typeface="+mj-lt"/>
              </a:rPr>
              <a:t>de un cuadrado:</a:t>
            </a:r>
          </a:p>
          <a:p>
            <a:pPr eaLnBrk="1" hangingPunct="1"/>
            <a:r>
              <a:rPr lang="es-ES_tradnl" altLang="es-VE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_tradnl" altLang="es-VE" i="1" dirty="0" smtClean="0">
                <a:latin typeface="+mj-lt"/>
                <a:cs typeface="Times New Roman" panose="02020603050405020304" pitchFamily="18" charset="0"/>
              </a:rPr>
              <a:t>     	</a:t>
            </a:r>
            <a:r>
              <a:rPr lang="en-US" altLang="es-VE" i="1" dirty="0" smtClean="0">
                <a:cs typeface="Times New Roman" panose="02020603050405020304" pitchFamily="18" charset="0"/>
              </a:rPr>
              <a:t>b</a:t>
            </a:r>
            <a:r>
              <a:rPr lang="en-US" altLang="es-VE" dirty="0" smtClean="0">
                <a:latin typeface="+mj-lt"/>
              </a:rPr>
              <a:t> * </a:t>
            </a:r>
            <a:r>
              <a:rPr lang="en-US" altLang="es-VE" i="1" dirty="0" smtClean="0">
                <a:cs typeface="Times New Roman" panose="02020603050405020304" pitchFamily="18" charset="0"/>
              </a:rPr>
              <a:t>a </a:t>
            </a:r>
            <a:r>
              <a:rPr lang="en-US" altLang="es-VE" dirty="0" smtClean="0">
                <a:latin typeface="+mj-lt"/>
              </a:rPr>
              <a:t>= </a:t>
            </a:r>
            <a:r>
              <a:rPr lang="en-US" altLang="es-VE" dirty="0">
                <a:latin typeface="+mj-lt"/>
              </a:rPr>
              <a:t>4</a:t>
            </a:r>
            <a:r>
              <a:rPr lang="es-ES_tradnl" altLang="es-VE" dirty="0">
                <a:latin typeface="+mj-lt"/>
              </a:rPr>
              <a:t> </a:t>
            </a:r>
          </a:p>
          <a:p>
            <a:pPr eaLnBrk="1" hangingPunct="1"/>
            <a:endParaRPr lang="es-ES_tradnl" altLang="es-VE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ES_tradnl" altLang="es-VE" dirty="0" smtClean="0">
                <a:latin typeface="+mj-lt"/>
              </a:rPr>
              <a:t>Relación </a:t>
            </a:r>
            <a:r>
              <a:rPr lang="es-ES_tradnl" altLang="es-VE" dirty="0">
                <a:latin typeface="+mj-lt"/>
              </a:rPr>
              <a:t>= </a:t>
            </a:r>
            <a:r>
              <a:rPr lang="el-GR" altLang="es-VE" i="1" dirty="0">
                <a:cs typeface="Times New Roman" panose="02020603050405020304" pitchFamily="18" charset="0"/>
              </a:rPr>
              <a:t>π</a:t>
            </a:r>
            <a:r>
              <a:rPr lang="el-GR" altLang="es-VE" dirty="0">
                <a:latin typeface="+mj-lt"/>
              </a:rPr>
              <a:t> </a:t>
            </a:r>
            <a:r>
              <a:rPr lang="en-US" altLang="es-VE" dirty="0">
                <a:latin typeface="+mj-lt"/>
              </a:rPr>
              <a:t>/4</a:t>
            </a:r>
            <a:r>
              <a:rPr lang="es-ES_tradnl" altLang="es-VE" dirty="0">
                <a:latin typeface="+mj-lt"/>
              </a:rPr>
              <a:t> </a:t>
            </a:r>
            <a:endParaRPr lang="es-ES_tradnl" altLang="es-VE" dirty="0" smtClean="0"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Programar…</a:t>
            </a:r>
          </a:p>
        </p:txBody>
      </p:sp>
      <p:pic>
        <p:nvPicPr>
          <p:cNvPr id="1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8748" y="1112849"/>
            <a:ext cx="37083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hacemos?</a:t>
            </a:r>
            <a:endParaRPr lang="es-VE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Programar…</a:t>
            </a:r>
          </a:p>
        </p:txBody>
      </p:sp>
      <p:pic>
        <p:nvPicPr>
          <p:cNvPr id="1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678748" y="1112849"/>
            <a:ext cx="37083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hacemos?</a:t>
            </a:r>
            <a:endParaRPr lang="es-VE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468411" y="3617760"/>
            <a:ext cx="2456372" cy="262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dentro ← dentro +1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547620" y="2434095"/>
            <a:ext cx="131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s-VE" sz="2000" dirty="0" err="1">
                <a:latin typeface="+mj-lt"/>
              </a:rPr>
              <a:t>aleatorio</a:t>
            </a:r>
            <a:r>
              <a:rPr lang="en-US" altLang="es-VE" sz="2000" dirty="0">
                <a:latin typeface="+mj-lt"/>
              </a:rPr>
              <a:t>  </a:t>
            </a:r>
            <a:endParaRPr lang="es-ES_tradnl" altLang="es-VE" sz="2000" dirty="0">
              <a:latin typeface="+mj-lt"/>
            </a:endParaRPr>
          </a:p>
        </p:txBody>
      </p:sp>
      <p:sp>
        <p:nvSpPr>
          <p:cNvPr id="27" name="Left Brace 21"/>
          <p:cNvSpPr/>
          <p:nvPr/>
        </p:nvSpPr>
        <p:spPr>
          <a:xfrm>
            <a:off x="1871594" y="2194382"/>
            <a:ext cx="155575" cy="9144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>
              <a:latin typeface="+mj-lt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2035106" y="2125216"/>
            <a:ext cx="1908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s-VE" sz="1800" dirty="0" err="1" smtClean="0">
                <a:latin typeface="+mj-lt"/>
              </a:rPr>
              <a:t>Uniforme</a:t>
            </a:r>
            <a:r>
              <a:rPr lang="en-US" altLang="es-VE" sz="1800" dirty="0" smtClean="0">
                <a:latin typeface="+mj-lt"/>
              </a:rPr>
              <a:t> (</a:t>
            </a:r>
            <a:r>
              <a:rPr lang="en-US" altLang="es-VE" sz="1800" dirty="0">
                <a:latin typeface="+mj-lt"/>
              </a:rPr>
              <a:t>0,1</a:t>
            </a:r>
            <a:r>
              <a:rPr lang="en-US" altLang="es-VE" sz="1800" dirty="0" smtClean="0">
                <a:latin typeface="+mj-lt"/>
              </a:rPr>
              <a:t>)</a:t>
            </a:r>
          </a:p>
          <a:p>
            <a:pPr eaLnBrk="1" hangingPunct="1"/>
            <a:endParaRPr lang="en-US" altLang="es-VE" sz="1800" dirty="0">
              <a:latin typeface="+mj-lt"/>
            </a:endParaRPr>
          </a:p>
          <a:p>
            <a:pPr eaLnBrk="1" hangingPunct="1"/>
            <a:r>
              <a:rPr lang="en-US" altLang="es-VE" sz="1800" dirty="0" err="1" smtClean="0">
                <a:latin typeface="+mj-lt"/>
              </a:rPr>
              <a:t>Independiente</a:t>
            </a:r>
            <a:r>
              <a:rPr lang="en-US" altLang="es-VE" sz="1800" dirty="0" smtClean="0">
                <a:latin typeface="+mj-lt"/>
              </a:rPr>
              <a:t>  </a:t>
            </a:r>
            <a:endParaRPr lang="es-ES_tradnl" altLang="es-VE" sz="1800" dirty="0">
              <a:latin typeface="+mj-lt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139768" y="3511743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b="1" dirty="0" smtClean="0"/>
              <a:t>Sí</a:t>
            </a:r>
            <a:endParaRPr lang="es-VE" sz="1000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5932399" y="396408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b="1" dirty="0" smtClean="0"/>
              <a:t>No</a:t>
            </a:r>
            <a:endParaRPr lang="es-VE" sz="1000" b="1" dirty="0"/>
          </a:p>
        </p:txBody>
      </p:sp>
      <p:sp>
        <p:nvSpPr>
          <p:cNvPr id="16" name="Rectángulo 15"/>
          <p:cNvSpPr/>
          <p:nvPr/>
        </p:nvSpPr>
        <p:spPr>
          <a:xfrm>
            <a:off x="4809754" y="3043229"/>
            <a:ext cx="1949824" cy="2667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y ← aleatorio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5132485" y="712239"/>
            <a:ext cx="1304363" cy="240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Inicio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4782860" y="1536112"/>
            <a:ext cx="2003612" cy="295474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dentro = </a:t>
            </a:r>
            <a:r>
              <a:rPr lang="es-VE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Paralelogramo 18"/>
          <p:cNvSpPr/>
          <p:nvPr/>
        </p:nvSpPr>
        <p:spPr>
          <a:xfrm>
            <a:off x="4782860" y="1985180"/>
            <a:ext cx="2003612" cy="292562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n = 10^6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4" name="Rombo 3"/>
          <p:cNvSpPr/>
          <p:nvPr/>
        </p:nvSpPr>
        <p:spPr>
          <a:xfrm>
            <a:off x="4482589" y="3463602"/>
            <a:ext cx="2604155" cy="57055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>
                <a:solidFill>
                  <a:schemeClr val="tx1"/>
                </a:solidFill>
              </a:rPr>
              <a:t>x</a:t>
            </a:r>
            <a:r>
              <a:rPr lang="es-VE" sz="1600" baseline="30000" dirty="0">
                <a:solidFill>
                  <a:schemeClr val="tx1"/>
                </a:solidFill>
              </a:rPr>
              <a:t>2</a:t>
            </a:r>
            <a:r>
              <a:rPr lang="es-VE" sz="1600" dirty="0">
                <a:solidFill>
                  <a:schemeClr val="tx1"/>
                </a:solidFill>
              </a:rPr>
              <a:t> + y</a:t>
            </a:r>
            <a:r>
              <a:rPr lang="es-VE" sz="1600" baseline="30000" dirty="0">
                <a:solidFill>
                  <a:schemeClr val="tx1"/>
                </a:solidFill>
              </a:rPr>
              <a:t>2</a:t>
            </a:r>
            <a:r>
              <a:rPr lang="es-VE" sz="1600" dirty="0">
                <a:solidFill>
                  <a:schemeClr val="tx1"/>
                </a:solidFill>
              </a:rPr>
              <a:t>  ≤ 1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809754" y="2621836"/>
            <a:ext cx="1949824" cy="2677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x ← aleatorio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764444" y="5473881"/>
            <a:ext cx="2040444" cy="272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es-VE" sz="1600" dirty="0">
                <a:solidFill>
                  <a:schemeClr val="tx1"/>
                </a:solidFill>
              </a:rPr>
              <a:t>p</a:t>
            </a:r>
            <a:r>
              <a:rPr lang="es-VE" altLang="es-VE" sz="1600" dirty="0" smtClean="0">
                <a:solidFill>
                  <a:schemeClr val="tx1"/>
                </a:solidFill>
              </a:rPr>
              <a:t>i = 4 </a:t>
            </a:r>
            <a:r>
              <a:rPr lang="es-VE" altLang="es-VE" sz="1600" dirty="0">
                <a:solidFill>
                  <a:schemeClr val="tx1"/>
                </a:solidFill>
              </a:rPr>
              <a:t>* dentro / </a:t>
            </a:r>
            <a:r>
              <a:rPr lang="es-VE" altLang="es-VE" sz="1600" dirty="0" smtClean="0">
                <a:solidFill>
                  <a:schemeClr val="tx1"/>
                </a:solidFill>
              </a:rPr>
              <a:t>n</a:t>
            </a:r>
            <a:endParaRPr lang="es-VE" altLang="es-VE" sz="1600" dirty="0">
              <a:solidFill>
                <a:schemeClr val="tx1"/>
              </a:solidFill>
            </a:endParaRPr>
          </a:p>
        </p:txBody>
      </p:sp>
      <p:sp>
        <p:nvSpPr>
          <p:cNvPr id="33" name="Pantalla 32"/>
          <p:cNvSpPr/>
          <p:nvPr/>
        </p:nvSpPr>
        <p:spPr>
          <a:xfrm>
            <a:off x="4554551" y="5899751"/>
            <a:ext cx="2460230" cy="299830"/>
          </a:xfrm>
          <a:prstGeom prst="flowChartDisp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pi calculado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5132485" y="6353174"/>
            <a:ext cx="1304363" cy="2857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Fin</a:t>
            </a:r>
            <a:endParaRPr lang="es-VE" sz="1600" dirty="0">
              <a:solidFill>
                <a:schemeClr val="tx1"/>
              </a:solidFill>
            </a:endParaRPr>
          </a:p>
        </p:txBody>
      </p:sp>
      <p:sp>
        <p:nvSpPr>
          <p:cNvPr id="39" name="Paralelogramo 5"/>
          <p:cNvSpPr/>
          <p:nvPr/>
        </p:nvSpPr>
        <p:spPr>
          <a:xfrm>
            <a:off x="4782860" y="1106094"/>
            <a:ext cx="2003612" cy="276424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k = </a:t>
            </a:r>
            <a:r>
              <a:rPr lang="es-VE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ombo 3"/>
          <p:cNvSpPr/>
          <p:nvPr/>
        </p:nvSpPr>
        <p:spPr>
          <a:xfrm>
            <a:off x="4482589" y="4625904"/>
            <a:ext cx="2604155" cy="561033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k = n</a:t>
            </a:r>
            <a:endParaRPr lang="es-VE" sz="16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5707869" y="1029297"/>
            <a:ext cx="1535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707869" y="1459315"/>
            <a:ext cx="153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707869" y="1908383"/>
            <a:ext cx="153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612619" y="2449789"/>
            <a:ext cx="3440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707869" y="2966432"/>
            <a:ext cx="153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5707869" y="3386804"/>
            <a:ext cx="1535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5688463" y="4119860"/>
            <a:ext cx="192406" cy="22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5641194" y="5330408"/>
            <a:ext cx="2869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5707869" y="5822954"/>
            <a:ext cx="153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5707870" y="6276376"/>
            <a:ext cx="1535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" idx="1"/>
            <a:endCxn id="21" idx="3"/>
          </p:cNvCxnSpPr>
          <p:nvPr/>
        </p:nvCxnSpPr>
        <p:spPr>
          <a:xfrm rot="10800000">
            <a:off x="3924783" y="3748881"/>
            <a:ext cx="5578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1" idx="2"/>
            <a:endCxn id="116" idx="1"/>
          </p:cNvCxnSpPr>
          <p:nvPr/>
        </p:nvCxnSpPr>
        <p:spPr>
          <a:xfrm rot="16200000" flipH="1">
            <a:off x="3577409" y="2999189"/>
            <a:ext cx="478479" cy="22401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adroTexto 49"/>
          <p:cNvSpPr txBox="1"/>
          <p:nvPr/>
        </p:nvSpPr>
        <p:spPr>
          <a:xfrm>
            <a:off x="5847474" y="5169093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b="1" dirty="0" smtClean="0"/>
              <a:t>Sí</a:t>
            </a:r>
            <a:endParaRPr lang="es-VE" sz="1000" b="1" dirty="0"/>
          </a:p>
        </p:txBody>
      </p:sp>
      <p:sp>
        <p:nvSpPr>
          <p:cNvPr id="114" name="CuadroTexto 62"/>
          <p:cNvSpPr txBox="1"/>
          <p:nvPr/>
        </p:nvSpPr>
        <p:spPr>
          <a:xfrm>
            <a:off x="7389724" y="464988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b="1" dirty="0" smtClean="0"/>
              <a:t>No</a:t>
            </a:r>
            <a:endParaRPr lang="es-VE" sz="1000" b="1" dirty="0"/>
          </a:p>
        </p:txBody>
      </p:sp>
      <p:sp>
        <p:nvSpPr>
          <p:cNvPr id="116" name="Rectángulo 20"/>
          <p:cNvSpPr/>
          <p:nvPr/>
        </p:nvSpPr>
        <p:spPr>
          <a:xfrm>
            <a:off x="4936700" y="4227360"/>
            <a:ext cx="1695933" cy="262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</a:rPr>
              <a:t>k = k +1</a:t>
            </a:r>
            <a:endParaRPr lang="es-VE" sz="1600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5716515" y="4557753"/>
            <a:ext cx="1363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hape 131"/>
          <p:cNvCxnSpPr>
            <a:stCxn id="40" idx="3"/>
          </p:cNvCxnSpPr>
          <p:nvPr/>
        </p:nvCxnSpPr>
        <p:spPr>
          <a:xfrm flipH="1" flipV="1">
            <a:off x="5800725" y="2333625"/>
            <a:ext cx="1286019" cy="2572796"/>
          </a:xfrm>
          <a:prstGeom prst="bentConnector4">
            <a:avLst>
              <a:gd name="adj1" fmla="val -78510"/>
              <a:gd name="adj2" fmla="val 998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208452" y="4286250"/>
            <a:ext cx="2210897" cy="2343165"/>
            <a:chOff x="501650" y="1223963"/>
            <a:chExt cx="4006850" cy="4246562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2473325" y="1223963"/>
              <a:ext cx="7938" cy="4246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01650" y="3419475"/>
              <a:ext cx="4006850" cy="7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660400" y="1582738"/>
              <a:ext cx="3633788" cy="3641725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44" name="Oval 143"/>
            <p:cNvSpPr/>
            <p:nvPr/>
          </p:nvSpPr>
          <p:spPr>
            <a:xfrm>
              <a:off x="660400" y="1590675"/>
              <a:ext cx="3633788" cy="361791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45" name="Straight Arrow Connector 144"/>
            <p:cNvCxnSpPr>
              <a:endCxn id="144" idx="7"/>
            </p:cNvCxnSpPr>
            <p:nvPr/>
          </p:nvCxnSpPr>
          <p:spPr>
            <a:xfrm flipV="1">
              <a:off x="2473325" y="2119313"/>
              <a:ext cx="1289050" cy="1316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>
              <a:spLocks noChangeArrowheads="1"/>
            </p:cNvSpPr>
            <p:nvPr/>
          </p:nvSpPr>
          <p:spPr bwMode="auto">
            <a:xfrm rot="18892927">
              <a:off x="2782886" y="2329758"/>
              <a:ext cx="760413" cy="41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_tradnl" altLang="es-VE" sz="900" dirty="0">
                  <a:latin typeface="+mj-lt"/>
                </a:rPr>
                <a:t>r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359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err="1" smtClean="0">
                <a:solidFill>
                  <a:schemeClr val="bg1"/>
                </a:solidFill>
              </a:rPr>
              <a:t>Símbología</a:t>
            </a:r>
            <a:r>
              <a:rPr lang="es-VE" sz="3600" dirty="0" smtClean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4" y="1519518"/>
            <a:ext cx="8615106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2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73325" y="1223963"/>
            <a:ext cx="7938" cy="4246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650" y="3419475"/>
            <a:ext cx="4006850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0400" y="1582738"/>
            <a:ext cx="3633788" cy="36417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660400" y="1590675"/>
            <a:ext cx="3633788" cy="3617913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11" name="Straight Arrow Connector 10"/>
          <p:cNvCxnSpPr>
            <a:endCxn id="9" idx="7"/>
          </p:cNvCxnSpPr>
          <p:nvPr/>
        </p:nvCxnSpPr>
        <p:spPr>
          <a:xfrm flipV="1">
            <a:off x="2473325" y="2119313"/>
            <a:ext cx="1289050" cy="1316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8892927">
            <a:off x="2782888" y="2354263"/>
            <a:ext cx="760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VE" sz="1800" dirty="0">
                <a:latin typeface="+mj-lt"/>
              </a:rPr>
              <a:t>r = 1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518348" y="1474886"/>
            <a:ext cx="4392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PROGRAMA PARA ESTIMAR </a:t>
            </a:r>
            <a:r>
              <a:rPr lang="el-G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pt-BR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Número de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puntos</a:t>
            </a: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k &lt;- 0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dentro &lt;- 0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&lt;- 10^6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for(i in 1:n){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x &lt;-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min= -1,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y &lt;-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min= -1,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(x^2 + y^2)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&lt;= 1){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dentro &lt;- dentro + 1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pi.estimado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&lt;- 4 * sum(dentro) / n</a:t>
            </a:r>
          </a:p>
          <a:p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pi.estimado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3.142392</a:t>
            </a:r>
            <a:endParaRPr lang="es-VE" sz="1400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Programar…</a:t>
            </a:r>
          </a:p>
        </p:txBody>
      </p:sp>
      <p:pic>
        <p:nvPicPr>
          <p:cNvPr id="14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71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1"/>
          <p:cNvCxnSpPr>
            <a:stCxn id="2" idx="2"/>
          </p:cNvCxnSpPr>
          <p:nvPr/>
        </p:nvCxnSpPr>
        <p:spPr>
          <a:xfrm rot="10800000">
            <a:off x="2965332" y="3238287"/>
            <a:ext cx="485849" cy="11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021978"/>
            <a:ext cx="7991539" cy="1546411"/>
          </a:xfrm>
        </p:spPr>
        <p:txBody>
          <a:bodyPr>
            <a:normAutofit/>
          </a:bodyPr>
          <a:lstStyle/>
          <a:p>
            <a:pPr algn="just"/>
            <a:r>
              <a:rPr lang="es-VE" sz="2400" b="1" dirty="0" smtClean="0"/>
              <a:t>Determinista:</a:t>
            </a:r>
            <a:r>
              <a:rPr lang="es-VE" sz="2400" dirty="0" smtClean="0"/>
              <a:t> modelo </a:t>
            </a:r>
            <a:r>
              <a:rPr lang="es-VE" sz="2400" dirty="0"/>
              <a:t>matemático donde las mismas entradas o condiciones iniciales producirán invariablemente las mismas salidas o </a:t>
            </a:r>
            <a:r>
              <a:rPr lang="es-VE" sz="2400" dirty="0" smtClean="0"/>
              <a:t>resultados.</a:t>
            </a:r>
            <a:endParaRPr lang="es-VE" sz="2400" dirty="0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3079376" y="2931458"/>
            <a:ext cx="0" cy="2595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79376" y="5553634"/>
            <a:ext cx="38189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rot="5400000" flipH="1" flipV="1">
            <a:off x="2285220" y="4458520"/>
            <a:ext cx="2399538" cy="58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rot="10800000">
            <a:off x="2963763" y="5084411"/>
            <a:ext cx="3380476" cy="154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35773" y="5611015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i="1" dirty="0" smtClean="0"/>
              <a:t>x</a:t>
            </a:r>
            <a:r>
              <a:rPr lang="es-VE" i="1" baseline="-25000" dirty="0" smtClean="0"/>
              <a:t>1</a:t>
            </a:r>
            <a:r>
              <a:rPr lang="es-VE" i="1" baseline="-25000" dirty="0" smtClean="0"/>
              <a:t>                                                               </a:t>
            </a:r>
            <a:r>
              <a:rPr lang="es-VE" i="1" dirty="0" smtClean="0"/>
              <a:t>x</a:t>
            </a:r>
            <a:r>
              <a:rPr lang="es-VE" i="1" baseline="-25000" dirty="0" smtClean="0"/>
              <a:t>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93178" y="3136896"/>
            <a:ext cx="3930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i="1" dirty="0" smtClean="0"/>
              <a:t>y</a:t>
            </a:r>
            <a:r>
              <a:rPr lang="es-VE" i="1" baseline="-25000" dirty="0" smtClean="0"/>
              <a:t>1</a:t>
            </a:r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endParaRPr lang="es-VE" i="1" baseline="-25000" dirty="0" smtClean="0"/>
          </a:p>
          <a:p>
            <a:r>
              <a:rPr lang="es-VE" i="1" dirty="0" smtClean="0"/>
              <a:t>y</a:t>
            </a:r>
            <a:r>
              <a:rPr lang="es-VE" i="1" baseline="-25000" dirty="0" smtClean="0"/>
              <a:t>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Introducción</a:t>
            </a:r>
          </a:p>
        </p:txBody>
      </p:sp>
      <p:pic>
        <p:nvPicPr>
          <p:cNvPr id="1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ipse 1"/>
          <p:cNvSpPr/>
          <p:nvPr/>
        </p:nvSpPr>
        <p:spPr>
          <a:xfrm>
            <a:off x="3451180" y="3192356"/>
            <a:ext cx="80682" cy="94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27" name="Conector recto 19"/>
          <p:cNvCxnSpPr/>
          <p:nvPr/>
        </p:nvCxnSpPr>
        <p:spPr>
          <a:xfrm rot="5400000" flipH="1" flipV="1">
            <a:off x="6027693" y="5393368"/>
            <a:ext cx="600588" cy="136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1"/>
          <p:cNvSpPr/>
          <p:nvPr/>
        </p:nvSpPr>
        <p:spPr>
          <a:xfrm>
            <a:off x="6318556" y="5051043"/>
            <a:ext cx="80682" cy="941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3434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600201"/>
            <a:ext cx="7664824" cy="465268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Es un poderoso lenguaje de programación para estadística computacional y </a:t>
            </a:r>
            <a:r>
              <a:rPr lang="es-VE" sz="2400" dirty="0" smtClean="0"/>
              <a:t>gráficos (entre </a:t>
            </a:r>
            <a:r>
              <a:rPr lang="es-VE" sz="2400" b="1" dirty="0" smtClean="0"/>
              <a:t>muchas</a:t>
            </a:r>
            <a:r>
              <a:rPr lang="es-VE" sz="2400" dirty="0" smtClean="0"/>
              <a:t> otras aplicaciones)</a:t>
            </a:r>
            <a:endParaRPr lang="es-VE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Es libre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Es multiplataforma: </a:t>
            </a:r>
            <a:endParaRPr lang="es-V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Tiene </a:t>
            </a:r>
            <a:r>
              <a:rPr lang="es-VE" sz="2400" dirty="0"/>
              <a:t>una </a:t>
            </a:r>
            <a:r>
              <a:rPr lang="es-VE" sz="2400" b="1" dirty="0"/>
              <a:t>gran</a:t>
            </a:r>
            <a:r>
              <a:rPr lang="es-VE" sz="2400" dirty="0"/>
              <a:t> comunidad de usuarios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b="1" dirty="0"/>
              <a:t>Muchas</a:t>
            </a:r>
            <a:r>
              <a:rPr lang="es-VE" sz="2400" dirty="0"/>
              <a:t> librerías disponibles ( </a:t>
            </a:r>
            <a:r>
              <a:rPr lang="es-VE" sz="2400" dirty="0" smtClean="0"/>
              <a:t>&lt; 11.000!!!)</a:t>
            </a:r>
            <a:endParaRPr lang="es-VE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Sintaxis </a:t>
            </a:r>
            <a:r>
              <a:rPr lang="es-VE" sz="2400" dirty="0"/>
              <a:t>es lo suficientemente lógica y simple </a:t>
            </a:r>
            <a:r>
              <a:rPr lang="es-VE" sz="2400" dirty="0" smtClean="0"/>
              <a:t>como para permitir </a:t>
            </a:r>
            <a:r>
              <a:rPr lang="es-VE" sz="2400" dirty="0"/>
              <a:t>entender programas simples sin mayor esfuerzo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¿Por qué       ?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371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Linux Mac Windows log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566" y="3309133"/>
            <a:ext cx="1411940" cy="5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987" y="927848"/>
            <a:ext cx="8081683" cy="5392270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La página web del proyecto: http://www.r-project.org/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/>
              <a:t>Algunos libros disponibles: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/>
              <a:t>Crawley, M.J. 2002. Statistical computing: an introduction to data analysis using S-Plus.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Dalgaard</a:t>
            </a:r>
            <a:r>
              <a:rPr lang="en-US" sz="2200" dirty="0" smtClean="0"/>
              <a:t>, P. 2005. Introductory statistics with R. Springer-</a:t>
            </a:r>
            <a:r>
              <a:rPr lang="en-US" sz="2200" dirty="0" err="1" smtClean="0"/>
              <a:t>Verlag</a:t>
            </a:r>
            <a:r>
              <a:rPr lang="en-US" sz="2200" dirty="0" smtClean="0"/>
              <a:t>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/>
              <a:t>Jones, O., </a:t>
            </a:r>
            <a:r>
              <a:rPr lang="en-US" sz="2200" dirty="0" err="1" smtClean="0"/>
              <a:t>Maillardet</a:t>
            </a:r>
            <a:r>
              <a:rPr lang="en-US" sz="2200" dirty="0" smtClean="0"/>
              <a:t>, R. &amp; Robinson, A. 2009. Introduction to </a:t>
            </a:r>
            <a:r>
              <a:rPr lang="en-US" sz="2200" dirty="0" err="1" smtClean="0"/>
              <a:t>scientic</a:t>
            </a:r>
            <a:r>
              <a:rPr lang="en-US" sz="2200" dirty="0" smtClean="0"/>
              <a:t> programming and simulation using R. Chapman and Hall/CRC, 1 edition.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Matloff</a:t>
            </a:r>
            <a:r>
              <a:rPr lang="en-US" sz="2200" dirty="0" smtClean="0"/>
              <a:t>, N. 2011. </a:t>
            </a:r>
            <a:r>
              <a:rPr lang="en-US" sz="2200" dirty="0"/>
              <a:t>The </a:t>
            </a:r>
            <a:r>
              <a:rPr lang="en-US" sz="2200" dirty="0" smtClean="0"/>
              <a:t>art </a:t>
            </a:r>
            <a:r>
              <a:rPr lang="en-US" sz="2200" dirty="0"/>
              <a:t>of R </a:t>
            </a:r>
            <a:r>
              <a:rPr lang="en-US" sz="2200" dirty="0" smtClean="0"/>
              <a:t>programming</a:t>
            </a:r>
            <a:r>
              <a:rPr lang="en-US" sz="2200" dirty="0"/>
              <a:t>:  </a:t>
            </a:r>
            <a:r>
              <a:rPr lang="en-US" sz="2200" dirty="0" smtClean="0"/>
              <a:t>tour </a:t>
            </a:r>
            <a:r>
              <a:rPr lang="en-US" sz="2200" dirty="0"/>
              <a:t>of </a:t>
            </a:r>
            <a:r>
              <a:rPr lang="en-US" sz="2200" dirty="0" smtClean="0"/>
              <a:t>statistical software design</a:t>
            </a:r>
            <a:r>
              <a:rPr lang="en-US" sz="2200" dirty="0"/>
              <a:t>. No starch </a:t>
            </a:r>
            <a:r>
              <a:rPr lang="en-US" sz="2200" dirty="0" smtClean="0"/>
              <a:t>press.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/>
              <a:t>Rizzo, M. 2008. Statistical computing with R. Chapman &amp; Hall/CRC.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Venables</a:t>
            </a:r>
            <a:r>
              <a:rPr lang="en-US" sz="2200" dirty="0" smtClean="0"/>
              <a:t>, W.N. &amp; Ripley, B.D. 1999. Modern applied statistics with S-PLUS. 3rd </a:t>
            </a:r>
            <a:r>
              <a:rPr lang="en-US" sz="2200" dirty="0" err="1" smtClean="0"/>
              <a:t>edn</a:t>
            </a:r>
            <a:r>
              <a:rPr lang="en-US" sz="2200" dirty="0" smtClean="0"/>
              <a:t>. Springer.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Verzani</a:t>
            </a:r>
            <a:r>
              <a:rPr lang="en-US" sz="2200" dirty="0" smtClean="0"/>
              <a:t>, J. 2005. Using R for introductory statistics. Chapman and Hall/CRC.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s-VE" sz="3600" dirty="0" smtClean="0">
                <a:solidFill>
                  <a:schemeClr val="bg1"/>
                </a:solidFill>
              </a:rPr>
              <a:t>Introducción a       1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95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5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Descargue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536" y="75690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88" y="1651000"/>
            <a:ext cx="8006079" cy="5003800"/>
          </a:xfrm>
          <a:prstGeom prst="rect">
            <a:avLst/>
          </a:prstGeom>
        </p:spPr>
      </p:pic>
      <p:sp>
        <p:nvSpPr>
          <p:cNvPr id="10" name="Marcador de texto 2"/>
          <p:cNvSpPr txBox="1">
            <a:spLocks/>
          </p:cNvSpPr>
          <p:nvPr/>
        </p:nvSpPr>
        <p:spPr>
          <a:xfrm>
            <a:off x="548788" y="829240"/>
            <a:ext cx="7408101" cy="209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VE" sz="2400" dirty="0" smtClean="0"/>
              <a:t>Descargue e instale R para su sistema del sitio: http://cran.R-project.org/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xmlns="" val="16168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Descargue </a:t>
            </a:r>
            <a:r>
              <a:rPr lang="es-VE" sz="3600" dirty="0" err="1" smtClean="0">
                <a:solidFill>
                  <a:schemeClr val="bg1"/>
                </a:solidFill>
              </a:rPr>
              <a:t>RStudio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texto 2"/>
          <p:cNvSpPr txBox="1">
            <a:spLocks/>
          </p:cNvSpPr>
          <p:nvPr/>
        </p:nvSpPr>
        <p:spPr>
          <a:xfrm>
            <a:off x="548788" y="829240"/>
            <a:ext cx="7408101" cy="209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VE" sz="2400" dirty="0" smtClean="0"/>
              <a:t>Descargue e instale </a:t>
            </a:r>
            <a:r>
              <a:rPr lang="es-VE" sz="2400" dirty="0" err="1" smtClean="0"/>
              <a:t>RStudio</a:t>
            </a:r>
            <a:r>
              <a:rPr lang="es-VE" sz="2400" dirty="0" smtClean="0"/>
              <a:t> para su sistema del sitio: </a:t>
            </a:r>
            <a:r>
              <a:rPr lang="es-VE" sz="2400" dirty="0"/>
              <a:t>http://www.rstudio.com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4" y="1737637"/>
            <a:ext cx="7760016" cy="48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8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1158" y="1054848"/>
            <a:ext cx="8081683" cy="53922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Una de las maneras de entrada a R es a través de la ingresos de comandos luego del símbolo del sistema. Por ejemplo: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demo(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graphics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D</a:t>
            </a:r>
            <a:r>
              <a:rPr lang="es-VE" sz="2000" dirty="0" smtClean="0"/>
              <a:t>emostrará </a:t>
            </a:r>
            <a:r>
              <a:rPr lang="es-VE" sz="2000" dirty="0"/>
              <a:t>algunas de las capacidades gráficas de 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Para salir use: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workspace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? [y/n/c]: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Por razones de eficiencia, R no instala todas las funciones y paquetes disponibles al iniciarse, sólo los paquetes o librerías básicas que requiere para ejecutarse correctamente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Paquetes adicionales pueden cargarse usando el comando: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Contiene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conjuntos de datos de 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ejemplo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datasets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s-VE" sz="3600" dirty="0" smtClean="0">
                <a:solidFill>
                  <a:schemeClr val="bg1"/>
                </a:solidFill>
              </a:rPr>
              <a:t>Introducción a       2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795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6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1158" y="902448"/>
            <a:ext cx="8081683" cy="53922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Para ver la lista de los paquetes cargados </a:t>
            </a:r>
            <a:r>
              <a:rPr lang="es-VE" sz="2000" dirty="0" smtClean="0"/>
              <a:t>use: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R proporciona una interfaz para instalar paquetes disponibles en el </a:t>
            </a:r>
            <a:r>
              <a:rPr lang="es-VE" sz="2000" dirty="0" smtClean="0"/>
              <a:t>CRAN. Mediante la siguiente función se </a:t>
            </a:r>
            <a:r>
              <a:rPr lang="es-VE" sz="2000" dirty="0"/>
              <a:t>instala el paquete deseado en el </a:t>
            </a:r>
            <a:r>
              <a:rPr lang="es-VE" sz="2000" dirty="0" smtClean="0"/>
              <a:t>computador</a:t>
            </a:r>
            <a:r>
              <a:rPr lang="es-VE" sz="2000" dirty="0"/>
              <a:t>: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("paquete")</a:t>
            </a:r>
          </a:p>
          <a:p>
            <a:pPr marL="355600" lvl="0" indent="-35560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Una vez instalado un paquete debe cargarse en el ambiente de trabajo usando </a:t>
            </a:r>
            <a:r>
              <a:rPr lang="es-VE" sz="2000" dirty="0" err="1">
                <a:latin typeface="Courier New" pitchFamily="49"/>
              </a:rPr>
              <a:t>library</a:t>
            </a:r>
            <a:r>
              <a:rPr lang="es-VE" sz="2000" dirty="0">
                <a:latin typeface="Courier New" pitchFamily="49"/>
              </a:rPr>
              <a:t>(paquete)</a:t>
            </a:r>
            <a:r>
              <a:rPr lang="es-VE" sz="2000" dirty="0"/>
              <a:t> o </a:t>
            </a:r>
            <a:r>
              <a:rPr lang="es-VE" sz="2000" dirty="0" err="1">
                <a:latin typeface="Courier New" pitchFamily="49"/>
              </a:rPr>
              <a:t>require</a:t>
            </a:r>
            <a:r>
              <a:rPr lang="es-VE" sz="2000" dirty="0">
                <a:latin typeface="Courier New" pitchFamily="49"/>
              </a:rPr>
              <a:t>(paquete)</a:t>
            </a:r>
          </a:p>
          <a:p>
            <a:pPr marL="355600" lvl="0" indent="-35560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La ayuda asociada a un paquete específico, incluso si aun no se ha cargado se obtiene usando </a:t>
            </a:r>
            <a:r>
              <a:rPr lang="es-VE" sz="2000" dirty="0" err="1">
                <a:latin typeface="Courier New" pitchFamily="49"/>
              </a:rPr>
              <a:t>help</a:t>
            </a:r>
            <a:r>
              <a:rPr lang="es-VE" sz="2000" dirty="0">
                <a:latin typeface="Courier New" pitchFamily="49"/>
              </a:rPr>
              <a:t>(</a:t>
            </a:r>
            <a:r>
              <a:rPr lang="es-VE" sz="2000" dirty="0" err="1">
                <a:latin typeface="Courier New" pitchFamily="49"/>
              </a:rPr>
              <a:t>package</a:t>
            </a:r>
            <a:r>
              <a:rPr lang="es-VE" sz="2000" dirty="0">
                <a:latin typeface="Courier New" pitchFamily="49"/>
              </a:rPr>
              <a:t>=paquete)</a:t>
            </a:r>
            <a:r>
              <a:rPr lang="es-VE" sz="2000" dirty="0"/>
              <a:t>. Una vez cargada la ayuda se obtiene de la manera usual, usando </a:t>
            </a:r>
            <a:r>
              <a:rPr lang="es-VE" sz="2000" dirty="0">
                <a:latin typeface="Courier New" pitchFamily="49"/>
              </a:rPr>
              <a:t>?paquete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s-VE" sz="3600" dirty="0" smtClean="0">
                <a:solidFill>
                  <a:schemeClr val="bg1"/>
                </a:solidFill>
              </a:rPr>
              <a:t>Introducción a       3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95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6558" y="1880348"/>
            <a:ext cx="8081683" cy="383465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Para </a:t>
            </a:r>
            <a:r>
              <a:rPr lang="es-VE" sz="2000" dirty="0"/>
              <a:t>obtener ayuda sobre algún tópico </a:t>
            </a:r>
            <a:r>
              <a:rPr lang="es-VE" sz="2000" dirty="0" smtClean="0"/>
              <a:t>use:</a:t>
            </a:r>
            <a:endParaRPr lang="es-VE" sz="2000" dirty="0"/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("tópico") # o también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??tópico</a:t>
            </a:r>
            <a:endParaRPr lang="es-V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En algunos casos puede ser necesario usar comillas para obtener la ayuda deseada. Por ejemplo: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?%%</a:t>
            </a:r>
          </a:p>
          <a:p>
            <a:pPr algn="just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Error: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unexpected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SPECIAL en "?%%"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?"%%"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s-VE" sz="3600" dirty="0" smtClean="0">
                <a:solidFill>
                  <a:schemeClr val="bg1"/>
                </a:solidFill>
              </a:rPr>
              <a:t>Introducción a       4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95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6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658905" y="1071633"/>
            <a:ext cx="7651377" cy="5265667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400" dirty="0"/>
              <a:t>El R esta diseñado con un núcleo pequeño que contiene el paquete </a:t>
            </a:r>
            <a:r>
              <a:rPr lang="es-V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s-VE" sz="2400" dirty="0"/>
              <a:t> y los recomendados que </a:t>
            </a:r>
            <a:r>
              <a:rPr lang="es-VE" sz="2400" dirty="0" smtClean="0"/>
              <a:t>satisfacen </a:t>
            </a:r>
            <a:r>
              <a:rPr lang="es-VE" sz="2400" dirty="0"/>
              <a:t>la mayoría de las tareas estadísticas rutinarias </a:t>
            </a:r>
            <a:endParaRPr lang="es-VE" sz="2400" dirty="0" smtClean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Además puede añadir </a:t>
            </a:r>
            <a:r>
              <a:rPr lang="es-VE" sz="2400" dirty="0"/>
              <a:t>paquetes o librerías que implementan otras funcionalidades.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400" dirty="0"/>
              <a:t>Para ver la lista de los paquetes instalados use </a:t>
            </a:r>
            <a:r>
              <a:rPr lang="es-VE" sz="2400" dirty="0" err="1">
                <a:latin typeface="Courier New" pitchFamily="49"/>
              </a:rPr>
              <a:t>library</a:t>
            </a:r>
            <a:r>
              <a:rPr lang="es-VE" sz="2400" dirty="0">
                <a:latin typeface="Courier New" pitchFamily="49"/>
              </a:rPr>
              <a:t>()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400" dirty="0"/>
              <a:t>R proporciona una interfaz para instalar paquetes disponibles en el sitio de CRAN. La función </a:t>
            </a:r>
            <a:r>
              <a:rPr lang="es-VE" sz="2400" dirty="0" err="1">
                <a:latin typeface="Courier New" pitchFamily="49"/>
              </a:rPr>
              <a:t>install.packages</a:t>
            </a:r>
            <a:r>
              <a:rPr lang="es-VE" sz="2400" dirty="0">
                <a:latin typeface="Courier New" pitchFamily="49"/>
              </a:rPr>
              <a:t>(paquete)</a:t>
            </a:r>
            <a:r>
              <a:rPr lang="es-VE" sz="2400" dirty="0"/>
              <a:t> instala el paquete deseado en el computador</a:t>
            </a:r>
            <a:r>
              <a:rPr lang="es-VE" sz="2400" dirty="0" smtClean="0"/>
              <a:t>.</a:t>
            </a:r>
            <a:endParaRPr lang="es-VE" sz="2400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Librerías (paquetes) en  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766" y="53553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1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1158" y="902448"/>
            <a:ext cx="8081683" cy="53922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Si no recuerda el nombre exacto del comando función </a:t>
            </a:r>
            <a:r>
              <a:rPr lang="es-VE" sz="2000" dirty="0" smtClean="0"/>
              <a:t>use: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help.search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("función")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Por ejemplo: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help.search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(mean)</a:t>
            </a:r>
            <a:r>
              <a:rPr lang="es-VE" sz="2000" dirty="0"/>
              <a:t> devuelve muchas páginas de ayuda donde se menciona en algún lado la palabra "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s-VE" sz="2000" dirty="0"/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Para obtener una </a:t>
            </a:r>
            <a:r>
              <a:rPr lang="es-VE" sz="2000" dirty="0"/>
              <a:t>lista más corta y probablemente más </a:t>
            </a:r>
            <a:r>
              <a:rPr lang="es-VE" sz="2000" dirty="0" smtClean="0"/>
              <a:t>relevante,  busque </a:t>
            </a:r>
            <a:r>
              <a:rPr lang="es-VE" sz="2000" dirty="0"/>
              <a:t>sólo en los nombres de las </a:t>
            </a:r>
            <a:r>
              <a:rPr lang="es-VE" sz="2000" dirty="0" smtClean="0"/>
              <a:t>funciones:</a:t>
            </a:r>
            <a:endParaRPr lang="es-VE" sz="2000" dirty="0"/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apropos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("función")</a:t>
            </a:r>
            <a:endParaRPr lang="es-V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La ayuda y manuales también </a:t>
            </a:r>
            <a:r>
              <a:rPr lang="es-VE" sz="2000" dirty="0" smtClean="0"/>
              <a:t>pueden </a:t>
            </a:r>
            <a:r>
              <a:rPr lang="es-VE" sz="2000" dirty="0"/>
              <a:t>verse en formato </a:t>
            </a:r>
            <a:r>
              <a:rPr lang="es-VE" sz="2000" dirty="0" err="1"/>
              <a:t>html</a:t>
            </a:r>
            <a:r>
              <a:rPr lang="es-VE" sz="2000" dirty="0"/>
              <a:t> en un navegador usando: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help.start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Para correr los ejemplos asociados a un comando copie y pegue de la página de ayuda a la consola. También puede usar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("tópico") </a:t>
            </a:r>
            <a:r>
              <a:rPr lang="es-VE" sz="2000" dirty="0" smtClean="0"/>
              <a:t>lo cual </a:t>
            </a:r>
            <a:r>
              <a:rPr lang="es-VE" sz="2000" dirty="0"/>
              <a:t>ejecuta todos los ejemplos asociados a la </a:t>
            </a:r>
            <a:r>
              <a:rPr lang="es-VE" sz="2000" dirty="0" smtClean="0"/>
              <a:t>función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s-VE" sz="3600" dirty="0" smtClean="0">
                <a:solidFill>
                  <a:schemeClr val="bg1"/>
                </a:solidFill>
              </a:rPr>
              <a:t>Introducción a       4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95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5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1158" y="902448"/>
            <a:ext cx="8081683" cy="53922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Los objetos en R poseen un modo que describe su contenido</a:t>
            </a:r>
            <a:r>
              <a:rPr lang="es-VE" sz="2000" dirty="0" smtClean="0"/>
              <a:t>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nulo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s-VE" dirty="0" smtClean="0"/>
              <a:t>): un objeto vacío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lógico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es-VE" dirty="0" smtClean="0"/>
              <a:t>): TRUE o FALSE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numérico(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numeric</a:t>
            </a:r>
            <a:r>
              <a:rPr lang="es-VE" dirty="0" smtClean="0"/>
              <a:t>):  3,  0.789, </a:t>
            </a:r>
            <a:r>
              <a:rPr lang="es-VE" dirty="0" err="1" smtClean="0"/>
              <a:t>sqrt</a:t>
            </a:r>
            <a:r>
              <a:rPr lang="es-VE" dirty="0" smtClean="0"/>
              <a:t>(3)-1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complejo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s-VE" dirty="0" smtClean="0"/>
              <a:t>): 2-3i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carácter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es-VE" dirty="0" smtClean="0"/>
              <a:t>): “hola”, “chao”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Y una clase que define su estructura: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vector (</a:t>
            </a: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s-VE" dirty="0" smtClean="0"/>
              <a:t>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matriz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s-VE" dirty="0" smtClean="0"/>
              <a:t>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arreglo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s-VE" dirty="0" smtClean="0"/>
              <a:t>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factor (</a:t>
            </a: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es-VE" dirty="0" smtClean="0"/>
              <a:t>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series de tiempo (</a:t>
            </a: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time series</a:t>
            </a:r>
            <a:r>
              <a:rPr lang="es-VE" dirty="0" smtClean="0"/>
              <a:t>),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marco de datos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s-VE" dirty="0" smtClean="0"/>
              <a:t>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VE" dirty="0" smtClean="0"/>
              <a:t>listas (</a:t>
            </a: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VE" dirty="0" smtClean="0"/>
              <a:t>)</a:t>
            </a:r>
            <a:endParaRPr lang="es-VE" dirty="0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Objetos en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ergebnis für R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95" y="52885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9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333" y="642040"/>
            <a:ext cx="2666667" cy="3390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899" y="2044700"/>
            <a:ext cx="3619501" cy="4533900"/>
          </a:xfrm>
        </p:spPr>
        <p:txBody>
          <a:bodyPr>
            <a:noAutofit/>
          </a:bodyPr>
          <a:lstStyle/>
          <a:p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Fortuna</a:t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velut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luna,</a:t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variabilis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semper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crescis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decrescis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detestabilis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obdurat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tunc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ludo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mentis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aciem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egestatem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potestatem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dissolvit</a:t>
            </a:r>
            <a:r>
              <a:rPr lang="es-E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 </a:t>
            </a:r>
            <a:r>
              <a:rPr lang="es-ES" sz="24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glaciem</a:t>
            </a:r>
            <a:r>
              <a:rPr lang="es-E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VE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/>
            <a:r>
              <a:rPr lang="es-VE" sz="3600" dirty="0">
                <a:solidFill>
                  <a:schemeClr val="bg1"/>
                </a:solidFill>
              </a:rPr>
              <a:t>Fortuna </a:t>
            </a:r>
            <a:r>
              <a:rPr lang="es-VE" sz="3600" dirty="0" err="1" smtClean="0">
                <a:solidFill>
                  <a:schemeClr val="bg1"/>
                </a:solidFill>
              </a:rPr>
              <a:t>Imperatrix</a:t>
            </a:r>
            <a:r>
              <a:rPr lang="es-VE" sz="3600" dirty="0" smtClean="0">
                <a:solidFill>
                  <a:schemeClr val="bg1"/>
                </a:solidFill>
              </a:rPr>
              <a:t> </a:t>
            </a:r>
            <a:r>
              <a:rPr lang="es-VE" sz="3600" dirty="0" err="1" smtClean="0">
                <a:solidFill>
                  <a:schemeClr val="bg1"/>
                </a:solidFill>
              </a:rPr>
              <a:t>Mundi</a:t>
            </a:r>
            <a:r>
              <a:rPr lang="es-VE" sz="3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95701" y="2044700"/>
            <a:ext cx="4330700" cy="453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Fortuna,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la </a:t>
            </a:r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luna,</a:t>
            </a:r>
            <a:endParaRPr lang="es-V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de estado,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 creces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decreces;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¡Qué vida tan detestable!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 oprime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alivia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un juego,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pobreza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al poder</a:t>
            </a:r>
          </a:p>
          <a:p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derritió como al hielo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V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6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1158" y="902448"/>
            <a:ext cx="8081683" cy="53922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Es </a:t>
            </a:r>
            <a:r>
              <a:rPr lang="es-VE" sz="2000" dirty="0" smtClean="0"/>
              <a:t>una línea de </a:t>
            </a:r>
            <a:r>
              <a:rPr lang="es-VE" sz="2000" dirty="0"/>
              <a:t>elementos del mismo tipo como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(TRUE,TRUE, FALSE, TRUE) </a:t>
            </a:r>
            <a:r>
              <a:rPr lang="es-VE" sz="2000" dirty="0"/>
              <a:t>o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(1,2,5,7,11)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El operador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c() </a:t>
            </a:r>
            <a:r>
              <a:rPr lang="es-VE" sz="2000" dirty="0"/>
              <a:t>sirve para crear pequeños </a:t>
            </a:r>
            <a:r>
              <a:rPr lang="es-VE" sz="2000" dirty="0" smtClean="0"/>
              <a:t>vectores:</a:t>
            </a:r>
            <a:endParaRPr lang="es-VE" sz="2000" dirty="0"/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&lt;- c(2,6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4,9,18)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equivalentemente</a:t>
            </a:r>
          </a:p>
          <a:p>
            <a:pPr marL="342900" indent="-342900" algn="just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c(2,6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,-4,9,18)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/>
              <a:t>Los vectores se pueden acceder a través de índices lógicos o numéricos y también a través de </a:t>
            </a:r>
            <a:r>
              <a:rPr lang="es-VE" sz="2000" dirty="0" smtClean="0"/>
              <a:t>nombres:</a:t>
            </a:r>
            <a:endParaRPr lang="es-VE" sz="2000" dirty="0"/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notas &lt;- c(18,16,20,17</a:t>
            </a:r>
            <a:r>
              <a:rPr lang="es-VE" sz="2000" dirty="0"/>
              <a:t>)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 smtClean="0"/>
              <a:t>names</a:t>
            </a:r>
            <a:r>
              <a:rPr lang="es-VE" sz="2000" dirty="0" smtClean="0"/>
              <a:t>(notas) &lt;- c</a:t>
            </a:r>
            <a:r>
              <a:rPr lang="es-VE" sz="2000" dirty="0"/>
              <a:t>("</a:t>
            </a:r>
            <a:r>
              <a:rPr lang="es-VE" sz="2000" dirty="0" err="1"/>
              <a:t>Alvaro</a:t>
            </a:r>
            <a:r>
              <a:rPr lang="es-VE" sz="2000" dirty="0"/>
              <a:t>", "Ana", "</a:t>
            </a:r>
            <a:r>
              <a:rPr lang="es-VE" sz="2000" dirty="0" err="1"/>
              <a:t>Maria</a:t>
            </a:r>
            <a:r>
              <a:rPr lang="es-VE" sz="2000" dirty="0"/>
              <a:t>","</a:t>
            </a:r>
            <a:r>
              <a:rPr lang="es-VE" sz="2000" dirty="0" err="1"/>
              <a:t>Jose</a:t>
            </a:r>
            <a:r>
              <a:rPr lang="es-VE" sz="2000" dirty="0"/>
              <a:t>")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notas</a:t>
            </a:r>
            <a:endParaRPr lang="es-VE" sz="2000" dirty="0"/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solidFill>
                  <a:schemeClr val="accent3"/>
                </a:solidFill>
              </a:rPr>
              <a:t>Alvaro</a:t>
            </a:r>
            <a:r>
              <a:rPr lang="es-VE" sz="2000" dirty="0">
                <a:solidFill>
                  <a:schemeClr val="accent3"/>
                </a:solidFill>
              </a:rPr>
              <a:t>    Ana  </a:t>
            </a:r>
            <a:r>
              <a:rPr lang="es-VE" sz="2000" dirty="0" err="1">
                <a:solidFill>
                  <a:schemeClr val="accent3"/>
                </a:solidFill>
              </a:rPr>
              <a:t>Maria</a:t>
            </a:r>
            <a:r>
              <a:rPr lang="es-VE" sz="2000" dirty="0">
                <a:solidFill>
                  <a:schemeClr val="accent3"/>
                </a:solidFill>
              </a:rPr>
              <a:t>   </a:t>
            </a:r>
            <a:r>
              <a:rPr lang="es-VE" sz="2000" dirty="0" err="1">
                <a:solidFill>
                  <a:schemeClr val="accent3"/>
                </a:solidFill>
              </a:rPr>
              <a:t>Jose</a:t>
            </a:r>
            <a:endParaRPr lang="es-VE" sz="2000" dirty="0">
              <a:solidFill>
                <a:schemeClr val="accent3"/>
              </a:solidFill>
            </a:endParaRP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>
                <a:solidFill>
                  <a:schemeClr val="accent3"/>
                </a:solidFill>
              </a:rPr>
              <a:t>   18     16     20     17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notas</a:t>
            </a:r>
            <a:r>
              <a:rPr lang="es-VE" sz="2000" dirty="0"/>
              <a:t>["Ana"]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>
                <a:solidFill>
                  <a:schemeClr val="accent3"/>
                </a:solidFill>
              </a:rPr>
              <a:t> </a:t>
            </a:r>
            <a:r>
              <a:rPr lang="es-VE" sz="2000" dirty="0" smtClean="0">
                <a:solidFill>
                  <a:schemeClr val="accent3"/>
                </a:solidFill>
              </a:rPr>
              <a:t>16</a:t>
            </a:r>
            <a:endParaRPr lang="es-VE" sz="20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vectores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87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1158" y="902448"/>
            <a:ext cx="8081683" cy="53922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Se </a:t>
            </a:r>
            <a:r>
              <a:rPr lang="es-VE" sz="2000" dirty="0"/>
              <a:t>pueden concatenar dos o más vectores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a &lt;- c(1,3,5</a:t>
            </a:r>
            <a:r>
              <a:rPr lang="es-VE" sz="2000" dirty="0"/>
              <a:t>)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b &lt;- c(7,9,11</a:t>
            </a:r>
            <a:r>
              <a:rPr lang="es-VE" sz="2000" dirty="0"/>
              <a:t>)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impares &lt;- c(</a:t>
            </a:r>
            <a:r>
              <a:rPr lang="es-VE" sz="2000" dirty="0" err="1" smtClean="0"/>
              <a:t>a,b</a:t>
            </a:r>
            <a:r>
              <a:rPr lang="es-VE" sz="2000" dirty="0"/>
              <a:t>)</a:t>
            </a:r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 smtClean="0"/>
              <a:t>impares</a:t>
            </a:r>
            <a:endParaRPr lang="es-VE" sz="2000" dirty="0"/>
          </a:p>
          <a:p>
            <a:pPr marL="342900" indent="-342900" algn="just">
              <a:buFont typeface="Century Gothic" panose="020B0502020202020204" pitchFamily="34" charset="0"/>
              <a:buChar char="&gt;"/>
            </a:pPr>
            <a:r>
              <a:rPr lang="es-VE" sz="2000" dirty="0">
                <a:solidFill>
                  <a:schemeClr val="accent3"/>
                </a:solidFill>
              </a:rPr>
              <a:t>[1]  1  3  5  7  9 11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vectores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36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vectores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8302842"/>
              </p:ext>
            </p:extLst>
          </p:nvPr>
        </p:nvGraphicFramePr>
        <p:xfrm>
          <a:off x="0" y="632012"/>
          <a:ext cx="9144000" cy="5791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9924"/>
                <a:gridCol w="3446076"/>
                <a:gridCol w="3048000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c(5, 5.6, 1, 4, -5)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5.0  5.6  1.0  4.0 -5.0</a:t>
                      </a:r>
                    </a:p>
                    <a:p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Construye el objeto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s-ES" sz="1400" b="0" dirty="0" smtClean="0">
                          <a:latin typeface="+mn-lt"/>
                        </a:rPr>
                        <a:t> el cual contiene un vector numérico</a:t>
                      </a:r>
                      <a:r>
                        <a:rPr lang="es-ES" sz="1400" b="0" baseline="0" dirty="0" smtClean="0">
                          <a:latin typeface="+mn-lt"/>
                        </a:rPr>
                        <a:t> 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5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Muestra el primer elemento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a[2:4]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5.6 1.0 4.0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Construye el vector numérico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s-ES" sz="1400" b="0" dirty="0" smtClean="0"/>
                        <a:t> de dimensión 3 con</a:t>
                      </a:r>
                      <a:r>
                        <a:rPr lang="es-ES" sz="1400" b="0" baseline="0" dirty="0" smtClean="0"/>
                        <a:t> elementos 5.6, 1 y 4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=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a[c(1,3,5)]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5  1 -5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Construye el vector numérico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s-ES" sz="1400" b="0" dirty="0" smtClean="0"/>
                        <a:t> de dimensión 3 con elementos 5, 1, -5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2*a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10.0  11.2   2.0   8.0 -10.0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Multiplica cada elemento del vector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s-ES" sz="1400" b="0" dirty="0" smtClean="0"/>
                        <a:t> * 2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b%%3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2.6 1.0 1.0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Provee cada elemento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s-ES" sz="1400" b="0" dirty="0" smtClean="0"/>
                        <a:t> modulo 3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VE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d%/%2.4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2  0 -3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Calcula la</a:t>
                      </a:r>
                      <a:r>
                        <a:rPr lang="es-ES" sz="1400" b="0" baseline="0" dirty="0" smtClean="0"/>
                        <a:t> división</a:t>
                      </a:r>
                      <a:r>
                        <a:rPr lang="es-ES" sz="1400" b="0" dirty="0" smtClean="0"/>
                        <a:t> entera</a:t>
                      </a:r>
                      <a:r>
                        <a:rPr lang="es-ES" sz="1400" b="0" baseline="0" dirty="0" smtClean="0"/>
                        <a:t> de cada elemento de </a:t>
                      </a:r>
                      <a:r>
                        <a:rPr lang="es-E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s-ES" sz="1400" b="0" baseline="0" dirty="0" smtClean="0"/>
                        <a:t> por 2.4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e=3/d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0.6  3.0 -0.6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Construye el vector numérico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s-ES" sz="1400" b="0" dirty="0" smtClean="0"/>
                        <a:t> con tres elementos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log(d*e)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1.098612 1.098612 1.098612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Multiplica los vectores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s-ES" sz="1400" b="0" dirty="0" smtClean="0"/>
                        <a:t> y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s-ES" sz="1400" b="0" dirty="0" smtClean="0"/>
                        <a:t> termino</a:t>
                      </a:r>
                      <a:r>
                        <a:rPr lang="es-ES" sz="1400" b="0" baseline="0" dirty="0" smtClean="0"/>
                        <a:t> a termino y los transforma a log natural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</p:spTree>
    <p:extLst>
      <p:ext uri="{BB962C8B-B14F-4D97-AF65-F5344CB8AC3E}">
        <p14:creationId xmlns:p14="http://schemas.microsoft.com/office/powerpoint/2010/main" xmlns="" val="12497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656192"/>
              </p:ext>
            </p:extLst>
          </p:nvPr>
        </p:nvGraphicFramePr>
        <p:xfrm>
          <a:off x="0" y="632012"/>
          <a:ext cx="9144000" cy="54893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9924"/>
                <a:gridCol w="2480876"/>
                <a:gridCol w="4013200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sum(d)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1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Calcula la suma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length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(d)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3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Muestra el largo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t(d)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5    1   -5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Transpone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s-ES" sz="1400" b="0" dirty="0" smtClean="0"/>
                        <a:t> el resultado es una línea vector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t(d)%*%e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5  1 -5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Producto escalar entre la línea vector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s-ES" sz="1400" b="0" dirty="0" smtClean="0"/>
                        <a:t> y la columna vector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s-ES" sz="1400" b="0" dirty="0" smtClean="0"/>
                        <a:t> con igual longitud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t(d)*e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9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Producto de todos los elementos de dos vectores con igual longitud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g=c(</a:t>
                      </a:r>
                      <a:r>
                        <a:rPr lang="es-ES" sz="14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(2),log(10))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1.414214 2.302585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Construye el vector numérico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s-ES" sz="1400" b="0" dirty="0" smtClean="0"/>
                        <a:t> de dimensión 2 y elementos √2, log(10)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s-VE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[d==5]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0.6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Construye el </a:t>
                      </a:r>
                      <a:r>
                        <a:rPr lang="es-ES" sz="1400" b="0" dirty="0" err="1" smtClean="0"/>
                        <a:t>subvector</a:t>
                      </a:r>
                      <a:r>
                        <a:rPr lang="es-ES" sz="1400" b="0" dirty="0" smtClean="0"/>
                        <a:t>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s-ES" sz="1400" b="0" dirty="0" smtClean="0"/>
                        <a:t> que contiene los componentes </a:t>
                      </a:r>
                      <a:r>
                        <a:rPr lang="es-ES" sz="1400" b="1" dirty="0" smtClean="0"/>
                        <a:t>e</a:t>
                      </a:r>
                      <a:r>
                        <a:rPr lang="es-VE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[i] </a:t>
                      </a:r>
                      <a:r>
                        <a:rPr lang="es-VE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tal que </a:t>
                      </a:r>
                      <a:r>
                        <a:rPr lang="es-VE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d[i] = 5  </a:t>
                      </a:r>
                      <a:endParaRPr lang="es-V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s-VE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[-3] 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 5.0  5.6  4.0 -5.0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Crea el </a:t>
                      </a:r>
                      <a:r>
                        <a:rPr lang="es-ES" sz="1400" b="0" dirty="0" err="1" smtClean="0"/>
                        <a:t>subvector</a:t>
                      </a:r>
                      <a:r>
                        <a:rPr lang="es-ES" sz="1400" b="0" dirty="0" smtClean="0"/>
                        <a:t>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s-ES" sz="1400" b="0" dirty="0" smtClean="0"/>
                        <a:t> que contiene todos los elementos menos el tercero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r>
                        <a:rPr lang="es-ES" sz="14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is.vector</a:t>
                      </a:r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(d)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TRUE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Muestra la expresión lógica TRUE </a:t>
                      </a:r>
                      <a:r>
                        <a:rPr lang="es-ES" sz="1400" b="0" dirty="0" err="1" smtClean="0"/>
                        <a:t>sie</a:t>
                      </a:r>
                      <a:r>
                        <a:rPr lang="es-ES" sz="1400" b="0" dirty="0" smtClean="0"/>
                        <a:t> es un vector o FALSE</a:t>
                      </a:r>
                      <a:r>
                        <a:rPr lang="es-ES" sz="1400" b="0" baseline="0" dirty="0" smtClean="0"/>
                        <a:t> si no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vectores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0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910167"/>
            <a:ext cx="8228763" cy="4926351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tx1"/>
                </a:solidFill>
              </a:rPr>
              <a:t>La instrucción:</a:t>
            </a:r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s-VE" sz="2000" dirty="0">
                <a:solidFill>
                  <a:schemeClr val="tx1"/>
                </a:solidFill>
                <a:latin typeface="Courier New" pitchFamily="49"/>
              </a:rPr>
              <a:t>x&lt;-</a:t>
            </a:r>
            <a:r>
              <a:rPr lang="es-VE" sz="2000" dirty="0" err="1">
                <a:solidFill>
                  <a:schemeClr val="tx1"/>
                </a:solidFill>
                <a:latin typeface="Courier New" pitchFamily="49"/>
              </a:rPr>
              <a:t>matrix</a:t>
            </a:r>
            <a:r>
              <a:rPr lang="es-VE" sz="2000" dirty="0">
                <a:solidFill>
                  <a:schemeClr val="tx1"/>
                </a:solidFill>
                <a:latin typeface="Courier New" pitchFamily="49"/>
              </a:rPr>
              <a:t>(</a:t>
            </a:r>
            <a:r>
              <a:rPr lang="es-VE" sz="2000" dirty="0" err="1">
                <a:solidFill>
                  <a:schemeClr val="tx1"/>
                </a:solidFill>
                <a:latin typeface="Courier New" pitchFamily="49"/>
              </a:rPr>
              <a:t>vec,nrow</a:t>
            </a:r>
            <a:r>
              <a:rPr lang="es-VE" sz="2000" dirty="0">
                <a:solidFill>
                  <a:schemeClr val="tx1"/>
                </a:solidFill>
                <a:latin typeface="Courier New" pitchFamily="49"/>
              </a:rPr>
              <a:t>=</a:t>
            </a:r>
            <a:r>
              <a:rPr lang="es-VE" sz="2000" dirty="0" err="1">
                <a:solidFill>
                  <a:schemeClr val="tx1"/>
                </a:solidFill>
                <a:latin typeface="Courier New" pitchFamily="49"/>
              </a:rPr>
              <a:t>n,ncol</a:t>
            </a:r>
            <a:r>
              <a:rPr lang="es-VE" sz="2000" dirty="0">
                <a:solidFill>
                  <a:schemeClr val="tx1"/>
                </a:solidFill>
                <a:latin typeface="Courier New" pitchFamily="49"/>
              </a:rPr>
              <a:t>=p)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tx1"/>
                </a:solidFill>
              </a:rPr>
              <a:t>Crea una matriz de </a:t>
            </a:r>
            <a:r>
              <a:rPr lang="es-VE" sz="2000" i="1" dirty="0">
                <a:solidFill>
                  <a:schemeClr val="tx1"/>
                </a:solidFill>
              </a:rPr>
              <a:t>n</a:t>
            </a:r>
            <a:r>
              <a:rPr lang="es-VE" sz="2000" dirty="0">
                <a:solidFill>
                  <a:schemeClr val="tx1"/>
                </a:solidFill>
              </a:rPr>
              <a:t> filas y </a:t>
            </a:r>
            <a:r>
              <a:rPr lang="es-VE" sz="2000" i="1" dirty="0">
                <a:solidFill>
                  <a:schemeClr val="tx1"/>
                </a:solidFill>
              </a:rPr>
              <a:t>p</a:t>
            </a:r>
            <a:r>
              <a:rPr lang="es-VE" sz="2000" dirty="0">
                <a:solidFill>
                  <a:schemeClr val="tx1"/>
                </a:solidFill>
              </a:rPr>
              <a:t> columnas cuyos elementos son los contenidos en el vector </a:t>
            </a:r>
            <a:r>
              <a:rPr lang="es-VE" sz="2000" i="1" dirty="0" err="1">
                <a:solidFill>
                  <a:schemeClr val="tx1"/>
                </a:solidFill>
              </a:rPr>
              <a:t>vec</a:t>
            </a:r>
            <a:r>
              <a:rPr lang="es-VE" sz="2000" dirty="0">
                <a:solidFill>
                  <a:schemeClr val="tx1"/>
                </a:solidFill>
              </a:rPr>
              <a:t> (que se supone tiene </a:t>
            </a:r>
            <a:r>
              <a:rPr lang="es-VE" sz="2000" i="1" dirty="0">
                <a:solidFill>
                  <a:schemeClr val="tx1"/>
                </a:solidFill>
              </a:rPr>
              <a:t>n</a:t>
            </a:r>
            <a:r>
              <a:rPr lang="es-VE" sz="2000" dirty="0">
                <a:solidFill>
                  <a:schemeClr val="tx1"/>
                </a:solidFill>
              </a:rPr>
              <a:t> x </a:t>
            </a:r>
            <a:r>
              <a:rPr lang="es-VE" sz="2000" i="1" dirty="0">
                <a:solidFill>
                  <a:schemeClr val="tx1"/>
                </a:solidFill>
              </a:rPr>
              <a:t>p</a:t>
            </a:r>
            <a:r>
              <a:rPr lang="es-VE" sz="2000" dirty="0">
                <a:solidFill>
                  <a:schemeClr val="tx1"/>
                </a:solidFill>
              </a:rPr>
              <a:t> elementos)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tx1"/>
                </a:solidFill>
              </a:rPr>
              <a:t>Los elementos son almacenados en orden de columna</a:t>
            </a:r>
            <a:r>
              <a:rPr lang="es-VE" sz="2000" dirty="0" smtClean="0">
                <a:solidFill>
                  <a:schemeClr val="tx1"/>
                </a:solidFill>
              </a:rPr>
              <a:t>,</a:t>
            </a:r>
          </a:p>
          <a:p>
            <a:pPr algn="just" hangingPunct="0"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2000" dirty="0" err="1" smtClean="0">
                <a:latin typeface="Courier New" pitchFamily="49"/>
                <a:ea typeface="DejaVu Sans" pitchFamily="2"/>
                <a:cs typeface="DejaVu Sans" pitchFamily="2"/>
              </a:rPr>
              <a:t>matrix</a:t>
            </a:r>
            <a:r>
              <a:rPr lang="es-VE" sz="2000" dirty="0" smtClean="0">
                <a:latin typeface="Courier New" pitchFamily="49"/>
                <a:ea typeface="DejaVu Sans" pitchFamily="2"/>
                <a:cs typeface="DejaVu Sans" pitchFamily="2"/>
              </a:rPr>
              <a:t>(1:6,nrow=2,ncol=3</a:t>
            </a:r>
            <a:r>
              <a:rPr lang="es-VE" sz="2000" dirty="0">
                <a:latin typeface="Courier New" pitchFamily="49"/>
                <a:ea typeface="DejaVu Sans" pitchFamily="2"/>
                <a:cs typeface="DejaVu Sans" pitchFamily="2"/>
              </a:rPr>
              <a:t>)</a:t>
            </a:r>
          </a:p>
          <a:p>
            <a:pPr marL="0" indent="0" algn="just" hangingPunct="0">
              <a:spcBef>
                <a:spcPts val="0"/>
              </a:spcBef>
              <a:buNone/>
            </a:pPr>
            <a:r>
              <a:rPr lang="es-VE" sz="2000" dirty="0">
                <a:solidFill>
                  <a:schemeClr val="accent3"/>
                </a:solidFill>
                <a:latin typeface="Courier New" pitchFamily="49"/>
                <a:ea typeface="DejaVu Sans" pitchFamily="2"/>
                <a:cs typeface="DejaVu Sans" pitchFamily="2"/>
              </a:rPr>
              <a:t>     [,1] [,2] [,3]</a:t>
            </a:r>
          </a:p>
          <a:p>
            <a:pPr marL="0" indent="0" algn="just" hangingPunct="0">
              <a:spcBef>
                <a:spcPts val="0"/>
              </a:spcBef>
              <a:buNone/>
            </a:pPr>
            <a:r>
              <a:rPr lang="es-VE" sz="2000" dirty="0">
                <a:solidFill>
                  <a:schemeClr val="accent3"/>
                </a:solidFill>
                <a:latin typeface="Courier New" pitchFamily="49"/>
                <a:ea typeface="DejaVu Sans" pitchFamily="2"/>
                <a:cs typeface="DejaVu Sans" pitchFamily="2"/>
              </a:rPr>
              <a:t>[1,]    1    3    5</a:t>
            </a:r>
          </a:p>
          <a:p>
            <a:pPr marL="0" indent="0" algn="just" hangingPunct="0">
              <a:spcBef>
                <a:spcPts val="0"/>
              </a:spcBef>
              <a:buNone/>
            </a:pPr>
            <a:r>
              <a:rPr lang="es-VE" sz="2000" dirty="0">
                <a:solidFill>
                  <a:schemeClr val="accent3"/>
                </a:solidFill>
                <a:latin typeface="Courier New" pitchFamily="49"/>
                <a:ea typeface="DejaVu Sans" pitchFamily="2"/>
                <a:cs typeface="DejaVu Sans" pitchFamily="2"/>
              </a:rPr>
              <a:t>[2,]    2    4    6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tx1"/>
                </a:solidFill>
              </a:rPr>
              <a:t>Las </a:t>
            </a:r>
            <a:r>
              <a:rPr lang="es-VE" sz="2000" dirty="0">
                <a:solidFill>
                  <a:schemeClr val="tx1"/>
                </a:solidFill>
              </a:rPr>
              <a:t>matrices se pueden manipular utilizando el álgebra matemática usual de matrices o elemento por elemento. Por ejemplo </a:t>
            </a:r>
            <a:r>
              <a:rPr lang="es-VE" sz="2000" dirty="0">
                <a:solidFill>
                  <a:schemeClr val="tx1"/>
                </a:solidFill>
                <a:latin typeface="Courier New" pitchFamily="49"/>
              </a:rPr>
              <a:t>A %*% B</a:t>
            </a:r>
            <a:r>
              <a:rPr lang="es-VE" sz="2000" dirty="0">
                <a:solidFill>
                  <a:schemeClr val="tx1"/>
                </a:solidFill>
              </a:rPr>
              <a:t> es el producto matricial de las matrices </a:t>
            </a:r>
            <a:r>
              <a:rPr lang="es-VE" sz="2000" i="1" dirty="0">
                <a:solidFill>
                  <a:schemeClr val="tx1"/>
                </a:solidFill>
              </a:rPr>
              <a:t>A</a:t>
            </a:r>
            <a:r>
              <a:rPr lang="es-VE" sz="2000" dirty="0">
                <a:solidFill>
                  <a:schemeClr val="tx1"/>
                </a:solidFill>
              </a:rPr>
              <a:t> y </a:t>
            </a:r>
            <a:r>
              <a:rPr lang="es-VE" sz="2000" i="1" dirty="0">
                <a:solidFill>
                  <a:schemeClr val="tx1"/>
                </a:solidFill>
              </a:rPr>
              <a:t>B</a:t>
            </a:r>
            <a:r>
              <a:rPr lang="es-VE" sz="2000" dirty="0">
                <a:solidFill>
                  <a:schemeClr val="tx1"/>
                </a:solidFill>
              </a:rPr>
              <a:t> y </a:t>
            </a:r>
            <a:r>
              <a:rPr lang="es-VE" sz="2000" dirty="0">
                <a:solidFill>
                  <a:schemeClr val="tx1"/>
                </a:solidFill>
                <a:latin typeface="Courier New" pitchFamily="49"/>
              </a:rPr>
              <a:t>A * B </a:t>
            </a:r>
            <a:r>
              <a:rPr lang="es-VE" sz="2000" dirty="0">
                <a:solidFill>
                  <a:schemeClr val="tx1"/>
                </a:solidFill>
              </a:rPr>
              <a:t>es el producto término a </a:t>
            </a:r>
            <a:r>
              <a:rPr lang="es-VE" sz="2000" dirty="0" smtClean="0">
                <a:solidFill>
                  <a:schemeClr val="tx1"/>
                </a:solidFill>
              </a:rPr>
              <a:t>término</a:t>
            </a:r>
            <a:endParaRPr lang="es-VE" sz="2000" dirty="0">
              <a:solidFill>
                <a:schemeClr val="tx1"/>
              </a:solidFill>
            </a:endParaRP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tx1"/>
                </a:solidFill>
              </a:rPr>
              <a:t>Hay funciones para calcular matrices inversas, valores y vectores propios, matrices diagonales, etc.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matrices</a:t>
            </a: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961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9654381"/>
              </p:ext>
            </p:extLst>
          </p:nvPr>
        </p:nvGraphicFramePr>
        <p:xfrm>
          <a:off x="0" y="632012"/>
          <a:ext cx="9144000" cy="53603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9924"/>
                <a:gridCol w="2480876"/>
                <a:gridCol w="4013200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x1=</a:t>
                      </a:r>
                      <a:r>
                        <a:rPr lang="es-VE" sz="14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matrix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(1:20, </a:t>
                      </a:r>
                      <a:r>
                        <a:rPr lang="es-VE" sz="14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nrow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=5)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 [,4]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1    6   11   16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 2    7   12   17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 3    8   13   18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[4,]    4    9   14   19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[5,]    5   10   15   20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Construye la matriz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r>
                        <a:rPr lang="es-ES" sz="1400" b="0" dirty="0" smtClean="0">
                          <a:latin typeface="+mn-lt"/>
                        </a:rPr>
                        <a:t> de dimensión 5*4 cuya</a:t>
                      </a:r>
                      <a:r>
                        <a:rPr lang="es-ES" sz="1400" b="0" baseline="0" dirty="0" smtClean="0">
                          <a:latin typeface="+mn-lt"/>
                        </a:rPr>
                        <a:t> primera línea es de 1, 6, 11, 16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x2=</a:t>
                      </a:r>
                      <a:r>
                        <a:rPr lang="es-ES" sz="105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matrix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(1:20,nrow=5,byrow=T)</a:t>
                      </a:r>
                      <a:endParaRPr lang="es-VE" sz="105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 [,4]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1    2    3    4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 5    6    7    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 9   10   11   12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[4,]   13   14   15   16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[5,]   17   18   19   20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Construye la matriz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r>
                        <a:rPr lang="es-ES" sz="1400" b="0" dirty="0" smtClean="0">
                          <a:latin typeface="+mn-lt"/>
                        </a:rPr>
                        <a:t> de dimensión 5*4 cuya</a:t>
                      </a:r>
                      <a:r>
                        <a:rPr lang="es-ES" sz="1400" b="0" baseline="0" dirty="0" smtClean="0">
                          <a:latin typeface="+mn-lt"/>
                        </a:rPr>
                        <a:t> primera línea es de 1, 2, 3, 4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a=x1+x2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[,1] [,2] [,3] [,4]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2    8   14   20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 7   13   19   25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12   18   24   30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[4,]   17   23   29   35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[5,]   22   28   34   40</a:t>
                      </a:r>
                      <a:endParaRPr lang="es-VE" sz="105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 smtClean="0"/>
                        <a:t>Suma de</a:t>
                      </a:r>
                      <a:r>
                        <a:rPr lang="es-ES" sz="1400" b="0" baseline="0" dirty="0" smtClean="0"/>
                        <a:t> las matrices </a:t>
                      </a:r>
                      <a:r>
                        <a:rPr lang="es-E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r>
                        <a:rPr lang="es-ES" sz="1400" b="0" baseline="0" dirty="0" smtClean="0"/>
                        <a:t> y </a:t>
                      </a:r>
                      <a:r>
                        <a:rPr lang="es-E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s-VE" sz="14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x3=t(x2)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[,1] [,2] [,3] [,4] [,5]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1    5    9   13   17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 2    6   10   14   18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 3    7   11   15   19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[4,]    4    8   12   16   20</a:t>
                      </a:r>
                      <a:endParaRPr lang="es-VE" sz="105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Transpone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b=x3%*%x2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 [,4]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565  610  655  700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610  660  710  760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655  710  765  820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[4,]  700  760  820  880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 smtClean="0"/>
                        <a:t>Producto de</a:t>
                      </a:r>
                      <a:r>
                        <a:rPr lang="es-ES" sz="1400" b="0" baseline="0" dirty="0" smtClean="0"/>
                        <a:t> las matrices </a:t>
                      </a:r>
                      <a:r>
                        <a:rPr lang="es-E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x3</a:t>
                      </a:r>
                      <a:r>
                        <a:rPr lang="es-ES" sz="1400" b="0" baseline="0" dirty="0" smtClean="0"/>
                        <a:t> y </a:t>
                      </a:r>
                      <a:r>
                        <a:rPr lang="es-E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s-VE" sz="14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matrices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28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1047226"/>
              </p:ext>
            </p:extLst>
          </p:nvPr>
        </p:nvGraphicFramePr>
        <p:xfrm>
          <a:off x="0" y="632012"/>
          <a:ext cx="9144000" cy="57224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9924"/>
                <a:gridCol w="2480876"/>
                <a:gridCol w="4013200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x1*x2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 [,4]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1   12   33   64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10   42   84  136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27   80  143  216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[4,]   52  126  210  304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[5,]   85  180  285  400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Multiplicación termino a termino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r>
                        <a:rPr lang="es-ES" sz="1400" b="0" dirty="0" smtClean="0">
                          <a:latin typeface="+mn-lt"/>
                        </a:rPr>
                        <a:t> por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dim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(x1)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5 4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Muestra las dimensiones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s-VE" sz="14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[,2]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610 660 710 760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Selecciona la segunda columna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801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b[c(3,4),]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 [,4]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655  710  765  820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700  760  820  880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Selecciona las líneas 3 y 4 de la matriz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b[-2,]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 [,4]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565  610  655  700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655  710  765  820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700  760  820  880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Borra la segunda línea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4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rbind</a:t>
                      </a:r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(x1, x2)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[,1] [,2] [,3] [,4]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[1,]    1    6   11   16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[2,]    2    7   12   17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[3,]    3    8   13   18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[4,]    4    9   14   19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[5,]    5   10   15   20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[6,]    1    2    3    4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[7,]    5    6    7    8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[8,]    9   10   11   12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[9,]   13   14   15   16</a:t>
                      </a:r>
                    </a:p>
                    <a:p>
                      <a:r>
                        <a:rPr lang="es-VE" sz="105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[10,]   17   18   19   20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Pega verticalmente a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r>
                        <a:rPr lang="es-ES" sz="1400" b="0" dirty="0" smtClean="0"/>
                        <a:t> y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matrices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9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587551"/>
              </p:ext>
            </p:extLst>
          </p:nvPr>
        </p:nvGraphicFramePr>
        <p:xfrm>
          <a:off x="0" y="655487"/>
          <a:ext cx="9144000" cy="322931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1200"/>
                <a:gridCol w="3149600"/>
                <a:gridCol w="4013200"/>
              </a:tblGrid>
              <a:tr h="564271">
                <a:tc>
                  <a:txBody>
                    <a:bodyPr/>
                    <a:lstStyle/>
                    <a:p>
                      <a:r>
                        <a:rPr lang="es-ES" sz="14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cbind</a:t>
                      </a:r>
                      <a:r>
                        <a:rPr lang="es-E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(x1, x2)</a:t>
                      </a:r>
                      <a:endParaRPr lang="es-VE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6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34 38 42 46 50</a:t>
                      </a:r>
                      <a:endParaRPr lang="es-VE" sz="1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Pega horizontalmente a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r>
                        <a:rPr lang="es-ES" sz="1400" b="0" dirty="0" smtClean="0">
                          <a:latin typeface="+mn-lt"/>
                        </a:rPr>
                        <a:t> y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apply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(x1,1,sum)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34 38 42 46 50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Calcula la suma de cada línea de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as.matrix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(1:10)</a:t>
                      </a:r>
                      <a:endParaRPr lang="es-VE" sz="140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[,1]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[1,]    1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[2,]    2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[3,]    3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[4,]    4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[5,]    5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[6,]    6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[7,]    7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[8,]    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[9,]    9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[10,]   10</a:t>
                      </a:r>
                      <a:endParaRPr lang="es-VE" sz="1200" b="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Convierte al vector 1:10 en una matriz de 10 * 1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matrices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4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188229" y="1626258"/>
            <a:ext cx="5244382" cy="4525999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Son estructuras de datos que tienen más de dos índices. Por </a:t>
            </a:r>
            <a:r>
              <a:rPr lang="es-VE" sz="2000" dirty="0" smtClean="0"/>
              <a:t>ejemplo:</a:t>
            </a:r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1:50,dim=c(2,5,5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s-V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da </a:t>
            </a:r>
            <a:r>
              <a:rPr lang="es-VE" sz="2000" dirty="0"/>
              <a:t>como resultado una tabla con tres entradas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Los componentes pueden manipularse de la misma manera que los vectores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Es conveniente usar la función </a:t>
            </a:r>
            <a:r>
              <a:rPr lang="es-VE" sz="2000" dirty="0" err="1">
                <a:latin typeface="Courier New" pitchFamily="49"/>
              </a:rPr>
              <a:t>apply</a:t>
            </a:r>
            <a:r>
              <a:rPr lang="es-VE" sz="2000" dirty="0"/>
              <a:t> para evitar lazos de programación y hacer más eficientes a los programas</a:t>
            </a:r>
          </a:p>
          <a:p>
            <a:pPr lvl="0" algn="just">
              <a:buSzPct val="100000"/>
              <a:buFont typeface="StarSymbol"/>
              <a:buChar char="●"/>
            </a:pPr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5670795" y="718890"/>
            <a:ext cx="3287391" cy="6004639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/>
          <a:lstStyle/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&gt; x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, , 1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    [,1] [,2] [,3] [,4] [,5]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[1,]    1    3    5    7    9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[2,]    2    4    6    8   10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, , 2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    [,1] [,2] [,3] [,4] [,5]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[1,]   11   13   15   17   19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[2,]   12   14   16   18   20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, , 3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    [,1] [,2] [,3] [,4] [,5]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[1,]   21   23   25   27   29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[2,]   22   24   26   28   30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, , 4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    [,1] [,2] [,3] [,4] [,5]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[1,]   31   33   35   37   39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[2,]   32   34   36   38   40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, , 5</a:t>
            </a:r>
          </a:p>
          <a:p>
            <a:pPr hangingPunct="0"/>
            <a:endParaRPr lang="es-VE" sz="1361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    [,1] [,2] [,3] [,4] [,5]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[1,]   41   43   45   47   49</a:t>
            </a:r>
          </a:p>
          <a:p>
            <a:pPr hangingPunct="0"/>
            <a:r>
              <a:rPr lang="es-VE" sz="1361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[2,]   42   44   46   48   50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arreglos</a:t>
            </a: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369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171" y="1278482"/>
            <a:ext cx="8228763" cy="4525999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Es un vector de cadena de caracteres o enteros que se usan para especificar una clasificación discreta de los componentes de otros vectores con la misma longitud</a:t>
            </a:r>
            <a:r>
              <a:rPr lang="es-VE" sz="2000" dirty="0" smtClean="0"/>
              <a:t>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La principal diferencia con un vector normal es la presencia de un atributo (</a:t>
            </a:r>
            <a:r>
              <a:rPr lang="es-VE" sz="2000" dirty="0" err="1">
                <a:latin typeface="Courier New" pitchFamily="49"/>
              </a:rPr>
              <a:t>level</a:t>
            </a:r>
            <a:r>
              <a:rPr lang="es-VE" sz="2000" dirty="0"/>
              <a:t>) que se usa para indicar los valores posibles del </a:t>
            </a:r>
            <a:r>
              <a:rPr lang="es-VE" sz="2000" dirty="0" smtClean="0"/>
              <a:t>factor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Se usa para representar variables </a:t>
            </a:r>
            <a:r>
              <a:rPr lang="es-VE" sz="2000" dirty="0" smtClean="0"/>
              <a:t>cualitativas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R posee factores ordenados y no </a:t>
            </a:r>
            <a:r>
              <a:rPr lang="es-VE" sz="2000" dirty="0" smtClean="0"/>
              <a:t>ordenados</a:t>
            </a:r>
            <a:endParaRPr lang="es-VE" sz="2000" dirty="0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factores</a:t>
            </a: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371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941296"/>
            <a:ext cx="7991539" cy="1546411"/>
          </a:xfrm>
        </p:spPr>
        <p:txBody>
          <a:bodyPr>
            <a:normAutofit lnSpcReduction="10000"/>
          </a:bodyPr>
          <a:lstStyle/>
          <a:p>
            <a:pPr algn="just"/>
            <a:r>
              <a:rPr lang="es-VE" sz="2400" b="1" dirty="0" smtClean="0"/>
              <a:t>Probabilista: </a:t>
            </a:r>
            <a:r>
              <a:rPr lang="es-VE" sz="2400" dirty="0" smtClean="0"/>
              <a:t>cuando </a:t>
            </a:r>
            <a:r>
              <a:rPr lang="es-VE" sz="2400" dirty="0"/>
              <a:t>al menos una variable del </a:t>
            </a:r>
            <a:r>
              <a:rPr lang="es-VE" sz="2400" dirty="0" smtClean="0"/>
              <a:t>modelo </a:t>
            </a:r>
            <a:r>
              <a:rPr lang="es-VE" sz="2400" dirty="0"/>
              <a:t>es tomada como un dato al azar y las relaciones entre variables se toman por medio de funciones probabilísticas</a:t>
            </a:r>
          </a:p>
        </p:txBody>
      </p:sp>
      <p:pic>
        <p:nvPicPr>
          <p:cNvPr id="1028" name="Picture 4" descr="Bildergebnis für aumento proyectado de la temperatura terrest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453" y="2837329"/>
            <a:ext cx="6667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64820" y="6373906"/>
            <a:ext cx="5529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dirty="0" smtClean="0"/>
              <a:t>IEEE = Informe </a:t>
            </a:r>
            <a:r>
              <a:rPr lang="es-VE" sz="1600" dirty="0"/>
              <a:t>especial sobre escenarios de emisiones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3600" dirty="0" smtClean="0">
                <a:solidFill>
                  <a:schemeClr val="bg1"/>
                </a:solidFill>
              </a:rPr>
              <a:t>Introducción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45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206217"/>
              </p:ext>
            </p:extLst>
          </p:nvPr>
        </p:nvGraphicFramePr>
        <p:xfrm>
          <a:off x="1" y="642040"/>
          <a:ext cx="9144000" cy="43451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13016"/>
                <a:gridCol w="4030984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=c("tas", "tas", "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 "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 "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"tas" "tas" "sa"  "sa"  "wa" 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Crea</a:t>
                      </a:r>
                      <a:r>
                        <a:rPr lang="es-ES" sz="1400" b="0" baseline="0" dirty="0" smtClean="0">
                          <a:latin typeface="+mn-lt"/>
                        </a:rPr>
                        <a:t> un vector con cinco valores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statef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=factor(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tas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tas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Levels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tas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  <a:cs typeface="+mn-cs"/>
                        </a:rPr>
                        <a:t>Distingue</a:t>
                      </a:r>
                      <a:r>
                        <a:rPr lang="es-ES" sz="1400" b="0" baseline="0" dirty="0" smtClean="0">
                          <a:latin typeface="+mn-lt"/>
                          <a:cs typeface="+mn-cs"/>
                        </a:rPr>
                        <a:t> entradas por grupo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levels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statef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"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  "tas" "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 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Indica los grupos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47025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incomes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c(60,59,40,42,23)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60 59 40 42 23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Crea un vector de ingresos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tapply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incomes,statef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mean)</a:t>
                      </a:r>
                    </a:p>
                    <a:p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sa  tas   wa </a:t>
                      </a:r>
                    </a:p>
                    <a:p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41.0 59.5 23.0 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Promedia los ingresos por grupo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statef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=factor(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state,levels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c("tas","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","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","yo"))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tas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tas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Levels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tas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yo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Define un nuevo nivel</a:t>
                      </a:r>
                      <a:r>
                        <a:rPr lang="es-ES" sz="1400" b="0" baseline="0" dirty="0" smtClean="0"/>
                        <a:t> con un grupo adicional 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table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statef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statef</a:t>
                      </a:r>
                      <a:endParaRPr lang="es-VE" sz="1200" b="0" dirty="0" smtClean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tas 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yo 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2   2   1   0 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Devuelve</a:t>
                      </a:r>
                      <a:r>
                        <a:rPr lang="es-ES" sz="14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las estadísticas para todos los niveles</a:t>
                      </a:r>
                      <a:r>
                        <a:rPr lang="es-VE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s-V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factores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98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171" y="1278482"/>
            <a:ext cx="8228763" cy="5001294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Una lista es un objeto hecho de una colección de componentes u objetos de varias clases . </a:t>
            </a:r>
            <a:endParaRPr lang="es-VE" sz="2000" dirty="0" smtClean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Por </a:t>
            </a:r>
            <a:r>
              <a:rPr lang="es-VE" sz="2000" dirty="0"/>
              <a:t>ejemplo, una lista puede derivarse de n objetos existentes usando la </a:t>
            </a:r>
            <a:r>
              <a:rPr lang="es-VE" sz="2000" dirty="0" smtClean="0"/>
              <a:t>función:</a:t>
            </a:r>
            <a:endParaRPr lang="es-VE" sz="2000" dirty="0"/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(nombre_1=objeto1,nombre_2=objeto2, ... 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nombre_n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=objeto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n)</a:t>
            </a:r>
          </a:p>
          <a:p>
            <a:pPr lvl="0" algn="just">
              <a:buFontTx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a$nombre_1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devuelve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 retorna objeto1</a:t>
            </a:r>
          </a:p>
          <a:p>
            <a:pPr lvl="0" algn="just">
              <a:buFontTx/>
              <a:buChar char="&gt;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a[[1]] 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# retorna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también objeto1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En R las listas se usan </a:t>
            </a:r>
            <a:r>
              <a:rPr lang="es-VE" sz="2000" dirty="0" smtClean="0"/>
              <a:t>sobre todo </a:t>
            </a:r>
            <a:r>
              <a:rPr lang="es-VE" sz="2000" dirty="0"/>
              <a:t>para almacenar el resultado de una función en un solo objeto. Casi todas las funciones estándar en R devuelven un lista a la salida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Si las abreviaturas permiten identificar a los componentes de forma única se pueden abreviar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listas</a:t>
            </a: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171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56001"/>
              </p:ext>
            </p:extLst>
          </p:nvPr>
        </p:nvGraphicFramePr>
        <p:xfrm>
          <a:off x="1" y="642040"/>
          <a:ext cx="9144000" cy="55583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13016"/>
                <a:gridCol w="4030984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li=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=1:5,y="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color",a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</a:t>
                      </a:r>
                      <a:endParaRPr lang="es-VE" sz="1200" b="0" dirty="0" smtClean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1 2 3 4 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"color"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TRUE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Crea una lista con tres argumentos</a:t>
                      </a:r>
                      <a:endParaRPr lang="es-VE" sz="1400" b="0" dirty="0">
                        <a:latin typeface="+mn-lt"/>
                      </a:endParaRPr>
                    </a:p>
                  </a:txBody>
                  <a:tcPr marL="89095" marR="89095" marT="44548" marB="44548"/>
                </a:tc>
              </a:tr>
              <a:tr h="339250"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matrix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(c(6,2,0,2,6,0,0,0,36),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nrow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=3)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  <a:cs typeface="+mn-cs"/>
                        </a:rPr>
                        <a:t>Ya lo conocemos: crea una matriz de 3X3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res=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eigen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a,symmetric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</a:t>
                      </a:r>
                      <a:endParaRPr lang="es-VE" sz="1200" b="0" dirty="0" smtClean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36  8  4</a:t>
                      </a:r>
                    </a:p>
                    <a:p>
                      <a:endParaRPr lang="es-VE" sz="1200" b="0" dirty="0" smtClean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s-VE" sz="1200" b="0" dirty="0" err="1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vectors</a:t>
                      </a:r>
                      <a:endParaRPr lang="es-VE" sz="1200" b="0" dirty="0" smtClean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     [,2]       [,3]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 0 0.7071068  0.7071068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 0 0.7071068 -0.7071068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 1 0.0000000  0.0000000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VE" sz="1400" b="0" noProof="0" dirty="0" smtClean="0"/>
                        <a:t>Computa </a:t>
                      </a:r>
                      <a:r>
                        <a:rPr lang="es-VE" sz="1400" b="0" noProof="0" dirty="0" err="1" smtClean="0"/>
                        <a:t>eigenvalues</a:t>
                      </a:r>
                      <a:r>
                        <a:rPr lang="es-VE" sz="1400" b="0" noProof="0" dirty="0" smtClean="0"/>
                        <a:t> y </a:t>
                      </a:r>
                      <a:r>
                        <a:rPr lang="es-VE" sz="1400" b="0" noProof="0" dirty="0" err="1" smtClean="0"/>
                        <a:t>eigenvectores</a:t>
                      </a:r>
                      <a:r>
                        <a:rPr lang="es-VE" sz="1400" b="0" noProof="0" dirty="0" smtClean="0"/>
                        <a:t> de matrices numéricas o complejas, creando además </a:t>
                      </a:r>
                      <a:r>
                        <a:rPr lang="es-VE" sz="1400" b="0" baseline="0" noProof="0" dirty="0" smtClean="0"/>
                        <a:t>una lista con dos argumentos </a:t>
                      </a:r>
                      <a:r>
                        <a:rPr lang="es-VE" sz="1400" b="1" baseline="0" noProof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vectors</a:t>
                      </a:r>
                      <a:r>
                        <a:rPr lang="es-VE" sz="1400" b="0" baseline="0" noProof="0" dirty="0" smtClean="0"/>
                        <a:t> y </a:t>
                      </a:r>
                      <a:r>
                        <a:rPr lang="es-VE" sz="1400" b="1" baseline="0" noProof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</a:t>
                      </a:r>
                      <a:endParaRPr lang="es-VE" sz="1400" b="1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  <a:tr h="547025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names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(res)</a:t>
                      </a:r>
                    </a:p>
                    <a:p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res$vectors</a:t>
                      </a:r>
                      <a:endParaRPr lang="es-VE" sz="1200" b="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Igual que con los objetos previos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diag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res$values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s-ES" sz="1200" b="0" baseline="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[,1] [,2] [,3]</a:t>
                      </a:r>
                    </a:p>
                    <a:p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[1,]   36    0    0</a:t>
                      </a:r>
                    </a:p>
                    <a:p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[2,]    0    8    0</a:t>
                      </a:r>
                    </a:p>
                    <a:p>
                      <a:r>
                        <a:rPr lang="sv-S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[3,]    0    0    4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Crea la matriz diagonal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res$vec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%*%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diag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res$val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)%*%t(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res$vec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Recupera </a:t>
                      </a:r>
                      <a:r>
                        <a:rPr lang="es-E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s-VE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Ejemplos procesamiento de listas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70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171" y="1278482"/>
            <a:ext cx="8228763" cy="5001294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Un marco, trama de datos o “data </a:t>
            </a:r>
            <a:r>
              <a:rPr lang="es-VE" sz="2000" dirty="0" err="1" smtClean="0"/>
              <a:t>frame</a:t>
            </a:r>
            <a:r>
              <a:rPr lang="es-VE" sz="2000" dirty="0"/>
              <a:t>” </a:t>
            </a:r>
            <a:r>
              <a:rPr lang="es-VE" sz="2000" dirty="0" smtClean="0"/>
              <a:t>es </a:t>
            </a:r>
            <a:r>
              <a:rPr lang="es-VE" sz="2000" dirty="0"/>
              <a:t>una lista de </a:t>
            </a:r>
            <a:r>
              <a:rPr lang="es-VE" sz="2000" dirty="0" smtClean="0"/>
              <a:t>variables, </a:t>
            </a:r>
            <a:r>
              <a:rPr lang="es-VE" sz="2000" dirty="0"/>
              <a:t>todas </a:t>
            </a:r>
            <a:r>
              <a:rPr lang="es-VE" sz="2000" dirty="0" smtClean="0"/>
              <a:t>con </a:t>
            </a:r>
            <a:r>
              <a:rPr lang="es-VE" sz="2000" dirty="0"/>
              <a:t>la misma longitud más no necesariamente del mismo </a:t>
            </a:r>
            <a:r>
              <a:rPr lang="es-VE" sz="2000" dirty="0" smtClean="0"/>
              <a:t>tipo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Puede verse en forma matricial y sus filas y columnas pueden extraerse de la misma manera que se hace con una </a:t>
            </a:r>
            <a:r>
              <a:rPr lang="es-VE" sz="2000" dirty="0" smtClean="0"/>
              <a:t>matriz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El principal propósito de este tipo de objetos es importar datos desde un archivo externo mediante la función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r>
              <a:rPr lang="es-VE" sz="2000" dirty="0" smtClean="0">
                <a:cs typeface="Courier New" panose="02070309020205020404" pitchFamily="49" charset="0"/>
              </a:rPr>
              <a:t> o similares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800" dirty="0">
                <a:solidFill>
                  <a:schemeClr val="bg1"/>
                </a:solidFill>
              </a:rPr>
              <a:t>Tipos de </a:t>
            </a:r>
            <a:r>
              <a:rPr lang="es-VE" sz="2800" dirty="0" smtClean="0">
                <a:solidFill>
                  <a:schemeClr val="bg1"/>
                </a:solidFill>
              </a:rPr>
              <a:t>datos: Trama de datos</a:t>
            </a: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282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4811709"/>
              </p:ext>
            </p:extLst>
          </p:nvPr>
        </p:nvGraphicFramePr>
        <p:xfrm>
          <a:off x="1" y="642040"/>
          <a:ext cx="9144000" cy="54926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13016"/>
                <a:gridCol w="4030984"/>
              </a:tblGrid>
              <a:tr h="564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v1=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sample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(1:12,30,rep=T)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11  9 12  6 12  5 10  5  2  4  7 11  4  9 10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[16] 12 10  5  3  8  9  6  4  3 10  5  7  9  1  5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Simula 30 variables aleatorias uniformes independientes en {1,2,3,…,12} </a:t>
                      </a:r>
                      <a:r>
                        <a:rPr lang="es-ES" sz="1400" b="0" dirty="0" smtClean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es-ES" sz="1400" b="0" dirty="0" err="1" smtClean="0">
                          <a:latin typeface="Courier New" pitchFamily="49" charset="0"/>
                          <a:cs typeface="Courier New" pitchFamily="49" charset="0"/>
                        </a:rPr>
                        <a:t>integer</a:t>
                      </a:r>
                      <a:r>
                        <a:rPr lang="es-ES" sz="1400" b="0" dirty="0" smtClean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endParaRPr lang="es-VE" sz="14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89095" marR="89095" marT="44548" marB="44548"/>
                </a:tc>
              </a:tr>
              <a:tr h="339250"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v2=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sample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(LETTERS[1:10], 30, 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=T)</a:t>
                      </a:r>
                    </a:p>
                    <a:p>
                      <a:r>
                        <a:rPr lang="pt-BR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"I" "D" "E" "D" "I" "J" "A" "A" "F" "G" "E"</a:t>
                      </a:r>
                    </a:p>
                    <a:p>
                      <a:r>
                        <a:rPr lang="pt-BR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[12] "H" "F" "A" "C" "E" "C" "A" "C" "D" "B" "E"</a:t>
                      </a:r>
                    </a:p>
                    <a:p>
                      <a:r>
                        <a:rPr lang="pt-BR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[23] "A" "A" "I" "D" "F" "J" "H" "D"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Simula 30 variables aleatorias uniformes independientes en {</a:t>
                      </a:r>
                      <a:r>
                        <a:rPr lang="es-ES" sz="1400" b="0" i="1" dirty="0" err="1" smtClean="0">
                          <a:latin typeface="+mn-lt"/>
                        </a:rPr>
                        <a:t>a</a:t>
                      </a:r>
                      <a:r>
                        <a:rPr lang="es-ES" sz="1400" b="0" dirty="0" err="1" smtClean="0">
                          <a:latin typeface="+mn-lt"/>
                        </a:rPr>
                        <a:t>,</a:t>
                      </a:r>
                      <a:r>
                        <a:rPr lang="es-ES" sz="1400" b="0" i="1" dirty="0" err="1" smtClean="0">
                          <a:latin typeface="+mn-lt"/>
                        </a:rPr>
                        <a:t>b</a:t>
                      </a:r>
                      <a:r>
                        <a:rPr lang="es-ES" sz="1400" b="0" dirty="0" err="1" smtClean="0">
                          <a:latin typeface="+mn-lt"/>
                        </a:rPr>
                        <a:t>,</a:t>
                      </a:r>
                      <a:r>
                        <a:rPr lang="es-ES" sz="1400" b="0" i="1" dirty="0" err="1" smtClean="0">
                          <a:latin typeface="+mn-lt"/>
                        </a:rPr>
                        <a:t>c</a:t>
                      </a:r>
                      <a:r>
                        <a:rPr lang="es-ES" sz="1400" b="0" dirty="0" smtClean="0">
                          <a:latin typeface="+mn-lt"/>
                        </a:rPr>
                        <a:t>,…,</a:t>
                      </a:r>
                      <a:r>
                        <a:rPr lang="es-ES" sz="1400" b="0" i="1" dirty="0" smtClean="0">
                          <a:latin typeface="+mn-lt"/>
                        </a:rPr>
                        <a:t>j</a:t>
                      </a:r>
                      <a:r>
                        <a:rPr lang="es-ES" sz="1400" b="0" dirty="0" smtClean="0">
                          <a:latin typeface="+mn-lt"/>
                        </a:rPr>
                        <a:t>}, clase </a:t>
                      </a:r>
                      <a:r>
                        <a:rPr lang="es-ES" sz="1400" b="0" dirty="0" smtClean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es-ES" sz="1400" b="0" dirty="0" err="1" smtClean="0">
                          <a:latin typeface="Courier New" pitchFamily="49" charset="0"/>
                          <a:cs typeface="Courier New" pitchFamily="49" charset="0"/>
                        </a:rPr>
                        <a:t>character</a:t>
                      </a:r>
                      <a:r>
                        <a:rPr lang="es-ES" sz="1400" b="0" dirty="0" smtClean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endParaRPr lang="es-VE" sz="14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89095" marR="89095" marT="44548" marB="44548"/>
                </a:tc>
              </a:tr>
              <a:tr h="500046">
                <a:tc>
                  <a:txBody>
                    <a:bodyPr/>
                    <a:lstStyle/>
                    <a:p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v3=</a:t>
                      </a:r>
                      <a:r>
                        <a:rPr lang="es-VE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runif</a:t>
                      </a:r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(30)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0.22320234 0.48345849 0.13764093 0.15057915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[5] 0.56914760 0.28513275 0.52395486 0.12708420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[9] 0.49758739 0.52553869 0.31690527 0.70256338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[13] 0.75353434 0.24311309 0.78235193 0.86228544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[17] 0.13531828 0.35702693 0.77488211 0.93943038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[21] 0.50742356 0.01691549 0.18925478 0.77522657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[25] 0.66357557 0.87571233 0.88843159 0.90630589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[29] 0.11822684 0.12070843</a:t>
                      </a:r>
                      <a:endParaRPr lang="es-VE" sz="1200" b="0" dirty="0">
                        <a:solidFill>
                          <a:schemeClr val="accent4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Simula 30 variables aleatorias uniformes independientes en</a:t>
                      </a:r>
                      <a:r>
                        <a:rPr lang="es-ES" sz="1400" b="0" baseline="0" dirty="0" smtClean="0">
                          <a:latin typeface="+mn-lt"/>
                        </a:rPr>
                        <a:t> 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+mn-lt"/>
                          <a:cs typeface="Courier New" panose="02070309020205020404" pitchFamily="49" charset="0"/>
                        </a:rPr>
                        <a:t>[0,1] clase 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es-VE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numeric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endParaRPr lang="es-VE" sz="14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89095" marR="89095" marT="44548" marB="44548"/>
                </a:tc>
              </a:tr>
              <a:tr h="547025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v4=</a:t>
                      </a:r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rnorm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(30)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 -1.58534684 -0.12811809  0.49039343 -0.91571590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[5] -0.89959561 -0.41610317 -0.09553194 -1.95036029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[9] -0.42177464  0.03986371 -0.16719366  1.15123211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[13] -1.20227139  0.40411913  0.83063659  0.99844610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[17]  0.60808395 -1.16826461  0.36496827  0.03047368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[21]  0.71586769 -0.92118890  1.35514864  1.63431140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[25]  0.71142728 -0.04480392  0.31855613  0.62112253</a:t>
                      </a:r>
                    </a:p>
                    <a:p>
                      <a:r>
                        <a:rPr lang="es-VE" sz="1200" b="0" dirty="0" smtClean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[29]  2.08562141 -0.22804489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+mn-lt"/>
                        </a:rPr>
                        <a:t>Simula 30 valores aleatorios independientes de una distribución normal estándar, 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+mn-lt"/>
                          <a:cs typeface="Courier New" panose="02070309020205020404" pitchFamily="49" charset="0"/>
                        </a:rPr>
                        <a:t>clase 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es-VE" sz="1400" b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numeric</a:t>
                      </a:r>
                      <a:r>
                        <a:rPr lang="es-VE" sz="14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endParaRPr lang="es-VE" sz="14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89095" marR="89095" marT="44548" marB="44548"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xx=</a:t>
                      </a:r>
                      <a:r>
                        <a:rPr lang="es-ES" sz="1200" b="0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data.frame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(v1,v2,v3,v4)</a:t>
                      </a:r>
                    </a:p>
                  </a:txBody>
                  <a:tcPr marL="89095" marR="89095" marT="44548" marB="44548"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Crea un data </a:t>
                      </a:r>
                      <a:r>
                        <a:rPr lang="es-ES" sz="1400" b="0" dirty="0" err="1" smtClean="0"/>
                        <a:t>frame</a:t>
                      </a:r>
                      <a:endParaRPr lang="es-VE" sz="1400" b="0" dirty="0"/>
                    </a:p>
                  </a:txBody>
                  <a:tcPr marL="89095" marR="89095" marT="44548" marB="44548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dirty="0" smtClean="0">
                <a:solidFill>
                  <a:schemeClr val="bg1"/>
                </a:solidFill>
              </a:rPr>
              <a:t>Ejemplos procesamiento de tramas de datos</a:t>
            </a: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8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29319" y="825501"/>
            <a:ext cx="4440690" cy="5808758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dirty="0" smtClean="0"/>
              <a:t>Como ya hemos visto, otra </a:t>
            </a:r>
            <a:r>
              <a:rPr lang="es-VE" dirty="0"/>
              <a:t>de las ventajas de R es la gran gama de posibilidades gráficas que posee.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dirty="0"/>
              <a:t>Un buen tratamiento del asunto gráfico se consigue en Venables &amp; Ripley (2005). Hay libros enteros dedicados a este tema: </a:t>
            </a:r>
            <a:r>
              <a:rPr lang="es-VE" dirty="0" err="1"/>
              <a:t>Murrel</a:t>
            </a:r>
            <a:r>
              <a:rPr lang="es-VE" dirty="0"/>
              <a:t> (2005), </a:t>
            </a:r>
            <a:r>
              <a:rPr lang="es-VE" dirty="0" err="1"/>
              <a:t>Sarkar</a:t>
            </a:r>
            <a:r>
              <a:rPr lang="es-VE" dirty="0"/>
              <a:t> * (2008), </a:t>
            </a:r>
            <a:r>
              <a:rPr lang="es-VE" dirty="0" err="1"/>
              <a:t>Wickman</a:t>
            </a:r>
            <a:r>
              <a:rPr lang="es-VE" dirty="0"/>
              <a:t>* (2009).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dirty="0"/>
              <a:t>Los comandos principales son </a:t>
            </a:r>
            <a:r>
              <a:rPr lang="es-VE" dirty="0" err="1">
                <a:latin typeface="Courier New" pitchFamily="49"/>
              </a:rPr>
              <a:t>plot</a:t>
            </a:r>
            <a:r>
              <a:rPr lang="es-VE" dirty="0"/>
              <a:t> e</a:t>
            </a:r>
            <a:r>
              <a:rPr lang="es-VE" dirty="0">
                <a:latin typeface="Courier New" pitchFamily="49"/>
              </a:rPr>
              <a:t> </a:t>
            </a:r>
            <a:r>
              <a:rPr lang="es-VE" dirty="0" err="1">
                <a:latin typeface="Courier New" pitchFamily="49"/>
              </a:rPr>
              <a:t>image</a:t>
            </a:r>
            <a:r>
              <a:rPr lang="es-VE" dirty="0"/>
              <a:t> que contienen muchísimas posibilidades de configuración si bien las salidas por defecto no son muy impresionantes. Por ejemplo: </a:t>
            </a:r>
            <a:r>
              <a:rPr lang="es-VE" dirty="0" err="1">
                <a:latin typeface="Courier New" pitchFamily="49"/>
              </a:rPr>
              <a:t>plot</a:t>
            </a:r>
            <a:r>
              <a:rPr lang="es-VE" dirty="0">
                <a:latin typeface="Courier New" pitchFamily="49"/>
              </a:rPr>
              <a:t>(</a:t>
            </a:r>
            <a:r>
              <a:rPr lang="es-VE" dirty="0" err="1">
                <a:latin typeface="Courier New" pitchFamily="49"/>
              </a:rPr>
              <a:t>faithful</a:t>
            </a:r>
            <a:r>
              <a:rPr lang="es-VE" dirty="0">
                <a:latin typeface="Courier New" pitchFamily="49"/>
              </a:rPr>
              <a:t>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dirty="0"/>
              <a:t>Para ver el número de parámetros que puede estar involucrado use</a:t>
            </a:r>
            <a:r>
              <a:rPr lang="es-VE" dirty="0">
                <a:latin typeface="Courier New" pitchFamily="49"/>
              </a:rPr>
              <a:t> par</a:t>
            </a:r>
            <a:r>
              <a:rPr lang="es-VE" dirty="0" smtClean="0">
                <a:latin typeface="Courier New" pitchFamily="49"/>
              </a:rPr>
              <a:t>()</a:t>
            </a:r>
            <a:r>
              <a:rPr lang="es-VE" dirty="0" smtClean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Gráficos en        2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736" y="75690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63652" y="6454543"/>
            <a:ext cx="361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buSzPct val="45000"/>
            </a:pPr>
            <a:r>
              <a:rPr lang="es-VE" sz="1400" dirty="0" smtClean="0"/>
              <a:t>* </a:t>
            </a:r>
            <a:r>
              <a:rPr lang="es-VE" sz="1400" dirty="0"/>
              <a:t>Disponibles en la carpeta de </a:t>
            </a:r>
            <a:r>
              <a:rPr lang="es-VE" sz="1400" dirty="0" smtClean="0"/>
              <a:t>Dropbox</a:t>
            </a:r>
            <a:endParaRPr lang="es-VE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460" y="1053969"/>
            <a:ext cx="4127500" cy="48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28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Cuando se reúnen los datos, toda la información necesaria está allí… en números.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>
                <a:latin typeface="Times New Roman"/>
                <a:cs typeface="Times New Roman"/>
              </a:rPr>
              <a:t>¿</a:t>
            </a:r>
            <a:r>
              <a:rPr lang="es-VE" sz="2000" dirty="0" smtClean="0"/>
              <a:t>Por qué querríamos hacer figuras de los datos, que representen sólo una parte de la información y, además, quizás de manera imprecisa?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Porque una imagen vale mas que mil palabras… nuestro cerebro evolucionó para procesar información visual y tomamos ventaja de ello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Los métodos gráficos son ampliamente usados en el análisis exploratorio de los datos: nos dan una idea de con cuál información contamos y cuáles patrones están presentes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También se usan al final del proceso de investigación, para transmitir los resultados a la audiencia</a:t>
            </a: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Muchas veces queremos ver una colección de datos que varían en una sola dimensión. Los métodos gráficos son un modo excelente de mirarlos: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VE" dirty="0" smtClean="0">
                <a:cs typeface="Times New Roman"/>
              </a:rPr>
              <a:t>¿</a:t>
            </a:r>
            <a:r>
              <a:rPr lang="es-VE" dirty="0" smtClean="0"/>
              <a:t>Dónde están mayormente distribuidos los datos? (promedio, mediana, rangos </a:t>
            </a:r>
            <a:r>
              <a:rPr lang="es-VE" dirty="0" err="1" smtClean="0"/>
              <a:t>intercuartiles</a:t>
            </a:r>
            <a:r>
              <a:rPr lang="es-VE" dirty="0" smtClean="0"/>
              <a:t>....)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VE" dirty="0" smtClean="0">
                <a:cs typeface="Times New Roman"/>
              </a:rPr>
              <a:t>¿Cuál es el máximo valor de los datos ¿Cuál el mínimo?</a:t>
            </a:r>
            <a:endParaRPr lang="es-VE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s-VE" dirty="0" smtClean="0">
                <a:cs typeface="Times New Roman"/>
              </a:rPr>
              <a:t>¿Los datos se agrupan alrededor de una o más valores? ¿</a:t>
            </a:r>
            <a:r>
              <a:rPr lang="es-VE" dirty="0" smtClean="0"/>
              <a:t>O ninguno?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VE" dirty="0" smtClean="0">
                <a:cs typeface="Times New Roman"/>
              </a:rPr>
              <a:t>¿Están distribuidos simétricamente? ¿siguiendo cuál forma</a:t>
            </a:r>
            <a:r>
              <a:rPr lang="es-VE" dirty="0" smtClean="0"/>
              <a:t>?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VE" dirty="0" smtClean="0">
                <a:cs typeface="Times New Roman"/>
              </a:rPr>
              <a:t>¿Hay valores particularmente alejados de los otros</a:t>
            </a:r>
            <a:r>
              <a:rPr lang="es-VE" dirty="0" smtClean="0"/>
              <a:t> (</a:t>
            </a:r>
            <a:r>
              <a:rPr lang="es-VE" dirty="0" err="1" smtClean="0"/>
              <a:t>outliers</a:t>
            </a:r>
            <a:r>
              <a:rPr lang="es-VE" dirty="0" smtClean="0"/>
              <a:t>)?</a:t>
            </a: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729898"/>
            <a:ext cx="3312113" cy="19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0" y="949818"/>
            <a:ext cx="7968129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err="1" smtClean="0"/>
              <a:t>Stripchart</a:t>
            </a:r>
            <a:r>
              <a:rPr lang="es-VE" sz="2000" dirty="0" smtClean="0"/>
              <a:t> (ejemplo)</a:t>
            </a:r>
          </a:p>
          <a:p>
            <a:pPr lvl="0" algn="just">
              <a:buFont typeface="Century Gothic" pitchFamily="34" charset="0"/>
              <a:buChar char="&gt;"/>
            </a:pP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load("F:/EstadisticaB2017/Unidad01/data_for_graphing.RData")</a:t>
            </a:r>
          </a:p>
          <a:p>
            <a:pPr lvl="0" algn="just"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stripchart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(data_1)</a:t>
            </a:r>
          </a:p>
          <a:p>
            <a:pPr algn="just"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stripchart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(data_2)</a:t>
            </a:r>
          </a:p>
          <a:p>
            <a:pPr algn="just"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stripchart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(data_3)</a:t>
            </a:r>
          </a:p>
          <a:p>
            <a:pPr lvl="0" algn="just">
              <a:buNone/>
            </a:pP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6258" y="3142060"/>
            <a:ext cx="3087742" cy="30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601" y="3142060"/>
            <a:ext cx="3087233" cy="30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2060"/>
            <a:ext cx="3078177" cy="30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VE" sz="2000" dirty="0" smtClean="0"/>
              <a:t>Histograma: una gráfica de barras que muestra cuántos datos están en cada rango de valores.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VE" sz="2000" dirty="0" smtClean="0"/>
              <a:t>Por ejemplo, ¿cuántos estudiantes obtienen una nota entre 19 y 20? ¿cuántos entre 17 y 18?, etc.</a:t>
            </a:r>
          </a:p>
          <a:p>
            <a:pPr lvl="0" algn="just">
              <a:buFont typeface="Century Gothic" pitchFamily="34" charset="0"/>
              <a:buChar char="&gt;"/>
            </a:pPr>
            <a:r>
              <a:rPr lang="es-VE" sz="1400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(data_3)</a:t>
            </a:r>
          </a:p>
          <a:p>
            <a:pPr lvl="0" algn="just">
              <a:buNone/>
            </a:pP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190" y="2997200"/>
            <a:ext cx="4867134" cy="33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05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1510554"/>
            <a:ext cx="7597589" cy="5177117"/>
          </a:xfrm>
        </p:spPr>
        <p:txBody>
          <a:bodyPr>
            <a:normAutofit/>
          </a:bodyPr>
          <a:lstStyle/>
          <a:p>
            <a:pPr algn="ctr"/>
            <a:endParaRPr lang="es-VE" sz="3200" b="1" dirty="0" smtClean="0"/>
          </a:p>
          <a:p>
            <a:pPr algn="just"/>
            <a:endParaRPr lang="es-VE" sz="2400" dirty="0" smtClean="0"/>
          </a:p>
          <a:p>
            <a:pPr algn="just"/>
            <a:r>
              <a:rPr lang="es-VE" sz="2400" dirty="0" smtClean="0"/>
              <a:t>Muchas </a:t>
            </a:r>
            <a:r>
              <a:rPr lang="es-VE" sz="2400" dirty="0"/>
              <a:t>veces, no es posible conocer de forma completa y  determinista los aspectos de interés para el sistema bajo </a:t>
            </a:r>
            <a:r>
              <a:rPr lang="es-VE" sz="2400" dirty="0" smtClean="0"/>
              <a:t>estudio.</a:t>
            </a:r>
          </a:p>
          <a:p>
            <a:pPr algn="just"/>
            <a:endParaRPr lang="es-VE" sz="2400" dirty="0"/>
          </a:p>
          <a:p>
            <a:pPr algn="just"/>
            <a:r>
              <a:rPr lang="es-VE" sz="2400" dirty="0"/>
              <a:t>Son varias las causas posibles:</a:t>
            </a:r>
          </a:p>
          <a:p>
            <a:pPr algn="just"/>
            <a:endParaRPr lang="es-VE" sz="2400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este curso?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86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Ramas y hojas: de modo similar a los histogramas, indican la densidad de datos en diferentes rangos, pero mostrando también los valores numéricos de los datos.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s-VE" sz="2000" dirty="0" smtClean="0"/>
              <a:t>Ejemplo:</a:t>
            </a: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data_5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[1] 25 46 73 61 10 18  1 20 85  8 87  2 25  6 86 46 80 95  8  9</a:t>
            </a: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# Para facilitarlo, ordenamos</a:t>
            </a: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err="1" smtClean="0">
                <a:latin typeface="Courier New" pitchFamily="49" charset="0"/>
                <a:cs typeface="Courier New" pitchFamily="49" charset="0"/>
              </a:rPr>
              <a:t>sort</a:t>
            </a: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(data 5)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[1]  1  2  6  8  8  9 10 18 20 25 25 46 46 61 73 80 85 86 87 95</a:t>
            </a: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err="1" smtClean="0">
                <a:latin typeface="Courier New" pitchFamily="49" charset="0"/>
                <a:cs typeface="Courier New" pitchFamily="49" charset="0"/>
              </a:rPr>
              <a:t>stem</a:t>
            </a: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(data_5)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0 | 12688908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2 | 055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4 | 66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6 | 13</a:t>
            </a:r>
          </a:p>
          <a:p>
            <a:pPr algn="just">
              <a:buNone/>
            </a:pPr>
            <a:r>
              <a:rPr lang="es-VE" sz="1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8 | 05675</a:t>
            </a:r>
          </a:p>
          <a:p>
            <a:pPr lvl="0" algn="just">
              <a:buNone/>
            </a:pP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“</a:t>
            </a:r>
            <a:r>
              <a:rPr lang="es-VE" sz="2000" dirty="0" err="1" smtClean="0"/>
              <a:t>Kernel</a:t>
            </a:r>
            <a:r>
              <a:rPr lang="es-VE" sz="2000" dirty="0" smtClean="0"/>
              <a:t> </a:t>
            </a:r>
            <a:r>
              <a:rPr lang="es-VE" sz="2000" dirty="0" err="1" smtClean="0"/>
              <a:t>density</a:t>
            </a:r>
            <a:r>
              <a:rPr lang="es-VE" sz="2000" dirty="0" smtClean="0"/>
              <a:t> </a:t>
            </a:r>
            <a:r>
              <a:rPr lang="es-VE" sz="2000" dirty="0" err="1" smtClean="0"/>
              <a:t>plot</a:t>
            </a:r>
            <a:r>
              <a:rPr lang="es-VE" sz="2000" dirty="0" smtClean="0"/>
              <a:t>”: similar a los histogramas, pero la distribución se muestra como una curva suavizada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s-VE" sz="2000" dirty="0" smtClean="0"/>
              <a:t>Ejemplo:</a:t>
            </a: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d2 </a:t>
            </a: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es-VE" sz="1400" dirty="0" err="1" smtClean="0">
                <a:latin typeface="Courier New" pitchFamily="49" charset="0"/>
                <a:cs typeface="Courier New" pitchFamily="49" charset="0"/>
              </a:rPr>
              <a:t>density</a:t>
            </a:r>
            <a:r>
              <a:rPr lang="es-VE" sz="1400" dirty="0" smtClean="0">
                <a:latin typeface="Courier New" pitchFamily="49" charset="0"/>
                <a:cs typeface="Courier New" pitchFamily="49" charset="0"/>
              </a:rPr>
              <a:t>(data_2)</a:t>
            </a: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d3 </a:t>
            </a: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&lt;- </a:t>
            </a:r>
            <a:r>
              <a:rPr lang="es-VE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density</a:t>
            </a: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(data_3)</a:t>
            </a:r>
            <a:endParaRPr lang="es-VE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(d2, </a:t>
            </a: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 = "red")</a:t>
            </a:r>
          </a:p>
          <a:p>
            <a:pPr algn="just">
              <a:buFont typeface="Century Gothic" pitchFamily="34" charset="0"/>
              <a:buChar char="&gt;"/>
            </a:pPr>
            <a:r>
              <a:rPr lang="es-VE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lines</a:t>
            </a: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(d3, col = "</a:t>
            </a:r>
            <a:r>
              <a:rPr lang="es-VE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blue</a:t>
            </a:r>
            <a:r>
              <a:rPr lang="es-VE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 lvl="0" algn="just">
              <a:buNone/>
            </a:pPr>
            <a:endParaRPr lang="es-VE" sz="1400" dirty="0" smtClean="0">
              <a:latin typeface="Courier New" pitchFamily="49" charset="0"/>
              <a:cs typeface="Courier New" pitchFamily="49" charset="0"/>
            </a:endParaRP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8560" y="2402585"/>
            <a:ext cx="3943531" cy="39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Cajas y bigotes: es un resumen visual del conjunto de datos, el cual además nos ofrece detalles acerca de su rango</a:t>
            </a: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1947" y="2454519"/>
            <a:ext cx="4361905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Cajas y bigotes: es un resumen visual del conjunto de datos, el cual además nos ofrece detalles acerca de su rango.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Ejemplo:</a:t>
            </a:r>
          </a:p>
          <a:p>
            <a:pPr lvl="0" algn="just"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(data_1, data_2, data_3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algn="just">
              <a:buFont typeface="Century Gothic" panose="020B0502020202020204" pitchFamily="34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(data_1, data_2, data_3,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notch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T)</a:t>
            </a:r>
            <a:endParaRPr lang="es-V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4" y="4005123"/>
            <a:ext cx="3560725" cy="24781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1682" y="3987538"/>
            <a:ext cx="3525625" cy="25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870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Gráfica de pie o de tortas: Se usan para mostrar cómo se divide un todo en porciones.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Usualmente inapropiadas en comunicaciones científicas pues somos malos comparando ángulos y áreas, por lo cual una gráfica de este tipo puede ser confusa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En la mayoría de las circunstancias, el único pie útil es:</a:t>
            </a: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706" y="3717969"/>
            <a:ext cx="4247775" cy="27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2194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Gráfica de pie o de tortas: Ejemplo</a:t>
            </a:r>
          </a:p>
          <a:p>
            <a:pPr lvl="0" algn="just">
              <a:buFont typeface="Century Gothic" panose="020B0502020202020204" pitchFamily="34" charset="0"/>
              <a:buChar char="&gt;"/>
            </a:pP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incidencia </a:t>
            </a:r>
            <a:r>
              <a:rPr lang="es-VE" dirty="0">
                <a:latin typeface="Courier New" panose="02070309020205020404" pitchFamily="49" charset="0"/>
                <a:cs typeface="Courier New" panose="02070309020205020404" pitchFamily="49" charset="0"/>
              </a:rPr>
              <a:t>&lt;- c(0.12, 0.3, 0.26, 0.16, 0.04, 0.12)</a:t>
            </a:r>
          </a:p>
          <a:p>
            <a:pPr lvl="0" algn="just">
              <a:buFont typeface="Century Gothic" panose="020B0502020202020204" pitchFamily="34" charset="0"/>
              <a:buChar char="&gt;"/>
            </a:pPr>
            <a:r>
              <a:rPr lang="es-V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(incidencia) </a:t>
            </a:r>
            <a:r>
              <a:rPr lang="es-VE" dirty="0">
                <a:latin typeface="Courier New" panose="02070309020205020404" pitchFamily="49" charset="0"/>
                <a:cs typeface="Courier New" panose="02070309020205020404" pitchFamily="49" charset="0"/>
              </a:rPr>
              <a:t>&lt;- c</a:t>
            </a: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("ZU", "TA", "ME", "TR", "BA", "AP")</a:t>
            </a:r>
            <a:endParaRPr lang="es-V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>
              <a:buFont typeface="Century Gothic" panose="020B0502020202020204" pitchFamily="34" charset="0"/>
              <a:buChar char="&gt;"/>
            </a:pPr>
            <a:r>
              <a:rPr lang="es-V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pie(incidencia)</a:t>
            </a:r>
            <a:endParaRPr lang="es-V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600" dirty="0" smtClean="0"/>
          </a:p>
          <a:p>
            <a:pPr marL="0" lvl="0" indent="0" algn="just">
              <a:buSzPct val="45000"/>
              <a:buNone/>
            </a:pPr>
            <a:endParaRPr lang="es-VE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8878" y="2048280"/>
            <a:ext cx="6910936" cy="48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0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unidimensionales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Normalmente, una gráfica de barras apiladas es una manera mejor de presentar datos en los cuales los componentes suman un total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Ejemplo (un poco más complicado):</a:t>
            </a:r>
          </a:p>
          <a:p>
            <a:pPr lvl="0" algn="just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incidencia1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(incidencia,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decreasing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T)</a:t>
            </a:r>
          </a:p>
          <a:p>
            <a:pPr lvl="0" algn="just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incidencia1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VE" sz="20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   ME   TR   ZU   AP   BA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0.30 0.26 0.16 0.12 0.12 0.04 </a:t>
            </a:r>
          </a:p>
          <a:p>
            <a:pPr lvl="0" algn="just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incidencia1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as.matrix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(incidencia1)</a:t>
            </a:r>
          </a:p>
          <a:p>
            <a:pPr lvl="0" algn="just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(incidencia1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beside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F)</a:t>
            </a:r>
            <a:endParaRPr lang="es-V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3010925"/>
            <a:ext cx="2159000" cy="38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27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bidimensionales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Por supuesto, muchas investigaciones involucran diferentes medidas para un mismo sujeto de estudio e interesa ver relaciones entre variables.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Por ejemplo, la altura y el peso de los alumnos de pregrado de la Universidad de Massachusetts</a:t>
            </a:r>
            <a:r>
              <a:rPr lang="es-VE" sz="2000" dirty="0"/>
              <a:t> </a:t>
            </a:r>
            <a:r>
              <a:rPr lang="es-VE" sz="2000" dirty="0" smtClean="0"/>
              <a:t>en Amherst.</a:t>
            </a:r>
          </a:p>
          <a:p>
            <a:pPr lvl="0" algn="just">
              <a:buFont typeface="Century Gothic" pitchFamily="34" charset="0"/>
              <a:buChar char="&gt;"/>
            </a:pPr>
            <a:r>
              <a:rPr lang="es-VE" sz="1400" dirty="0">
                <a:latin typeface="Courier New" pitchFamily="49" charset="0"/>
                <a:cs typeface="Courier New" pitchFamily="49" charset="0"/>
              </a:rPr>
              <a:t>load("F:/EstadisticaB2017/Unidad01/height_and_weight_data.RData")</a:t>
            </a:r>
          </a:p>
          <a:p>
            <a:pPr lvl="0" algn="just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ht_wt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':	200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of  2 variables: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VE" sz="20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167 182 176 173 172 ...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VE" sz="20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51.2 61.9 69.4 64.6 65.5 </a:t>
            </a:r>
            <a:r>
              <a:rPr lang="es-VE" sz="20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 algn="just">
              <a:spcBef>
                <a:spcPts val="0"/>
              </a:spcBef>
              <a:buFont typeface="Century Gothic" panose="020B0502020202020204" pitchFamily="34" charset="0"/>
              <a:buChar char="&gt;"/>
            </a:pP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ht_wt$height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ht_wt$weight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xmlns="" val="86844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bidimensionales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Ejemplo (cont.), la altura y el peso de los alumnos de pregrado de la Universidad de Massachusetts</a:t>
            </a:r>
            <a:r>
              <a:rPr lang="es-VE" sz="2000" dirty="0"/>
              <a:t> </a:t>
            </a:r>
            <a:r>
              <a:rPr lang="es-VE" sz="2000" dirty="0" smtClean="0"/>
              <a:t>en Amherst</a:t>
            </a:r>
            <a:endParaRPr lang="es-V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 smtClean="0"/>
              <a:t>Cohen, E.A. Graphic Methods Lab 1. Creative Commons Attribution-</a:t>
            </a:r>
            <a:r>
              <a:rPr lang="en-US" sz="900" dirty="0" err="1" smtClean="0"/>
              <a:t>ShareAlike</a:t>
            </a:r>
            <a:r>
              <a:rPr lang="en-US" sz="900" dirty="0" smtClean="0"/>
              <a:t> 3.0. http://creativecommons.org/licenses/by-sa/3.0/deed.en</a:t>
            </a:r>
            <a:endParaRPr lang="es-VE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476" y="2279885"/>
            <a:ext cx="5419048" cy="3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19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91671" y="949818"/>
            <a:ext cx="7785846" cy="553630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VE" sz="2000" b="1" dirty="0" smtClean="0"/>
              <a:t>Datos multidimensionales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Puede interesarnos ver las relaciones entre más de dos medidas.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Ejemplo,  comparar distintas marcas de automóviles en base a tres características</a:t>
            </a:r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library(scatterplot3d) </a:t>
            </a:r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attach(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mtcars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lvl="0" algn="just">
              <a:buFont typeface="Courier New" panose="02070309020205020404" pitchFamily="49" charset="0"/>
              <a:buChar char="&gt;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scatterplot3d(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wt,disp,mpg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=16, highlight.3d=TRUE, 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h")</a:t>
            </a:r>
            <a:endParaRPr lang="es-V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¿Por qué son importantes?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260" y="3219905"/>
            <a:ext cx="5466667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4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874444" y="3581044"/>
            <a:ext cx="5308189" cy="12389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900954"/>
            <a:ext cx="7597589" cy="5177117"/>
          </a:xfrm>
        </p:spPr>
        <p:txBody>
          <a:bodyPr>
            <a:normAutofit/>
          </a:bodyPr>
          <a:lstStyle/>
          <a:p>
            <a:pPr algn="just"/>
            <a:endParaRPr lang="es-VE" sz="2400" dirty="0" smtClean="0"/>
          </a:p>
          <a:p>
            <a:pPr algn="just"/>
            <a:r>
              <a:rPr lang="es-VE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VE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de las variables o los parámetros del modelo no se conocen con exactitud debido a errores o limites de observación o experimentación.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VE" sz="2400" dirty="0"/>
              <a:t>Estimaciones muy gruesas o basadas en promedios que producen demasiada incertidumbre</a:t>
            </a:r>
          </a:p>
          <a:p>
            <a:pPr algn="just"/>
            <a:endParaRPr lang="es-VE" sz="2400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>
                <a:solidFill>
                  <a:schemeClr val="bg1"/>
                </a:solidFill>
              </a:rPr>
              <a:t>¿Por qué este curso?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2579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51330" y="1583344"/>
            <a:ext cx="8014446" cy="3107017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ofrece MUCHAS </a:t>
            </a:r>
            <a:r>
              <a:rPr lang="es-V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opciones gráficas</a:t>
            </a:r>
            <a:endParaRPr lang="es-V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buen tratamiento del asunto gráfico se consigue en Venables &amp; Ripley (2005). Hay libros enteros dedicados a este tema: </a:t>
            </a:r>
            <a:r>
              <a:rPr lang="es-V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Murrel</a:t>
            </a: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(2005), </a:t>
            </a:r>
            <a:r>
              <a:rPr lang="es-V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Sarkar</a:t>
            </a: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 (2008), </a:t>
            </a:r>
            <a:r>
              <a:rPr lang="es-V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Wickman</a:t>
            </a: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(2009</a:t>
            </a:r>
            <a:r>
              <a:rPr lang="es-V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Además, por supuesto, de innumerables sitios web donde se trata el </a:t>
            </a:r>
            <a:r>
              <a:rPr lang="es-V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tema, por ejemplo:</a:t>
            </a:r>
          </a:p>
          <a:p>
            <a:pPr lvl="1">
              <a:buSzPct val="100000"/>
              <a:buFont typeface="Courier New" pitchFamily="49" charset="0"/>
              <a:buChar char="o"/>
            </a:pPr>
            <a:r>
              <a:rPr lang="es-VE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http://rgraphgallery.blogspot.com</a:t>
            </a:r>
            <a:r>
              <a:rPr lang="es-VE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lvl="1">
              <a:buSzPct val="100000"/>
              <a:buFont typeface="Courier New" pitchFamily="49" charset="0"/>
              <a:buChar char="o"/>
            </a:pPr>
            <a:r>
              <a:rPr lang="es-VE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http://www.r-graph-gallery.com/</a:t>
            </a:r>
            <a:endParaRPr lang="es-VE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el número de parámetros que puede estar involucrado use</a:t>
            </a: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</a:rPr>
              <a:t> par()</a:t>
            </a:r>
            <a:r>
              <a:rPr lang="es-V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SzPct val="45000"/>
              <a:buFont typeface="Arial" panose="020B0604020202020204" pitchFamily="34" charset="0"/>
              <a:buChar char="•"/>
            </a:pPr>
            <a:endParaRPr lang="es-V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SzPct val="45000"/>
              <a:buNone/>
            </a:pPr>
            <a:endParaRPr lang="es-V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Gráficos en        1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Bildergebnis für R langu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736" y="75690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4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618565" y="927847"/>
            <a:ext cx="7866529" cy="5603537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Las operaciones gráficas envían su salida a un dispositivo (</a:t>
            </a:r>
            <a:r>
              <a:rPr lang="es-VE" sz="2000" dirty="0" err="1">
                <a:latin typeface="Courier New" pitchFamily="49"/>
              </a:rPr>
              <a:t>device</a:t>
            </a:r>
            <a:r>
              <a:rPr lang="es-VE" sz="2000" dirty="0"/>
              <a:t>) </a:t>
            </a:r>
            <a:r>
              <a:rPr lang="es-VE" sz="2000" dirty="0" smtClean="0"/>
              <a:t>el cual </a:t>
            </a:r>
            <a:r>
              <a:rPr lang="es-VE" sz="2000" dirty="0"/>
              <a:t>puede ser una ventana gráfica que aparece automáticamente cuando se llama a un comando gráfico (como en el ejemplo anterior) o un archivo donde el resultado se almacena para otros </a:t>
            </a:r>
            <a:r>
              <a:rPr lang="es-VE" sz="2000" dirty="0" smtClean="0"/>
              <a:t>usos.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 smtClean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Puede obtenerse </a:t>
            </a:r>
            <a:r>
              <a:rPr lang="es-VE" sz="2000" dirty="0"/>
              <a:t>una nueva ventana gráfica </a:t>
            </a:r>
            <a:r>
              <a:rPr lang="es-VE" sz="2000" dirty="0" smtClean="0"/>
              <a:t>con </a:t>
            </a:r>
            <a:r>
              <a:rPr lang="es-VE" sz="2000" dirty="0"/>
              <a:t>el comando </a:t>
            </a:r>
            <a:r>
              <a:rPr lang="es-VE" sz="2000" dirty="0">
                <a:latin typeface="Courier New" pitchFamily="49"/>
              </a:rPr>
              <a:t>x11()</a:t>
            </a:r>
            <a:r>
              <a:rPr lang="es-VE" sz="2000" dirty="0"/>
              <a:t>. En </a:t>
            </a:r>
            <a:r>
              <a:rPr lang="es-VE" sz="2000" dirty="0" err="1"/>
              <a:t>windows</a:t>
            </a:r>
            <a:r>
              <a:rPr lang="es-VE" sz="2000" dirty="0"/>
              <a:t>, con </a:t>
            </a:r>
            <a:r>
              <a:rPr lang="es-VE" sz="2000" dirty="0" err="1">
                <a:latin typeface="Courier New" pitchFamily="49"/>
              </a:rPr>
              <a:t>win.graph</a:t>
            </a:r>
            <a:r>
              <a:rPr lang="es-VE" sz="2000" dirty="0">
                <a:latin typeface="Courier New" pitchFamily="49"/>
              </a:rPr>
              <a:t>()</a:t>
            </a:r>
            <a:r>
              <a:rPr lang="es-VE" sz="2000" dirty="0"/>
              <a:t>. El tamaño, posición color, etc. de los dispositivos gráficos se puede </a:t>
            </a:r>
            <a:r>
              <a:rPr lang="es-VE" sz="2000" dirty="0" smtClean="0"/>
              <a:t>configurar.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 smtClean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Cuando </a:t>
            </a:r>
            <a:r>
              <a:rPr lang="es-VE" sz="2000" dirty="0"/>
              <a:t>el dispositivo es un archivo, se crea por una función con nombre de acuerdo a su controlador, es decir, </a:t>
            </a:r>
            <a:r>
              <a:rPr lang="es-VE" sz="2000" dirty="0" smtClean="0"/>
              <a:t>existen funciones llamadas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</a:t>
            </a:r>
            <a:r>
              <a:rPr lang="es-VE" sz="2000" dirty="0"/>
              <a:t>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jpeg</a:t>
            </a:r>
            <a:r>
              <a:rPr lang="es-VE" sz="2000" dirty="0"/>
              <a:t>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s-VE" sz="2000" dirty="0"/>
              <a:t>, etc. </a:t>
            </a:r>
            <a:r>
              <a:rPr lang="es-VE" sz="2000" dirty="0" smtClean="0"/>
              <a:t>Las cuales </a:t>
            </a:r>
            <a:r>
              <a:rPr lang="es-VE" sz="2000" dirty="0"/>
              <a:t>producen sus respectivas </a:t>
            </a:r>
            <a:r>
              <a:rPr lang="es-VE" sz="2000" dirty="0" smtClean="0"/>
              <a:t>salidas.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Gráficos en        3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736" y="75690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134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087906" y="1515558"/>
            <a:ext cx="4565701" cy="4525999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&gt;"/>
            </a:pPr>
            <a:r>
              <a:rPr lang="es-VE" sz="1200" dirty="0" err="1">
                <a:latin typeface="Courier New" pitchFamily="49"/>
              </a:rPr>
              <a:t>jpeg</a:t>
            </a:r>
            <a:r>
              <a:rPr lang="es-VE" sz="1200" dirty="0">
                <a:latin typeface="Courier New" pitchFamily="49"/>
              </a:rPr>
              <a:t>(file="faith.jpg")</a:t>
            </a:r>
          </a:p>
          <a:p>
            <a:pPr lvl="0">
              <a:buFont typeface="Courier New" panose="02070309020205020404" pitchFamily="49" charset="0"/>
              <a:buChar char="&gt;"/>
            </a:pPr>
            <a:r>
              <a:rPr lang="es-VE" sz="1200" dirty="0">
                <a:latin typeface="Courier New" pitchFamily="49"/>
              </a:rPr>
              <a:t>par(</a:t>
            </a:r>
            <a:r>
              <a:rPr lang="es-VE" sz="1200" dirty="0" err="1">
                <a:latin typeface="Courier New" pitchFamily="49"/>
              </a:rPr>
              <a:t>mfrow</a:t>
            </a:r>
            <a:r>
              <a:rPr lang="es-VE" sz="1200" dirty="0">
                <a:latin typeface="Courier New" pitchFamily="49"/>
              </a:rPr>
              <a:t>=c(1,2</a:t>
            </a:r>
            <a:r>
              <a:rPr lang="es-VE" sz="1200" dirty="0" smtClean="0">
                <a:latin typeface="Courier New" pitchFamily="49"/>
              </a:rPr>
              <a:t>),mar=c(4,2,2,1</a:t>
            </a:r>
            <a:r>
              <a:rPr lang="es-VE" sz="1200" dirty="0">
                <a:latin typeface="Courier New" pitchFamily="49"/>
              </a:rPr>
              <a:t>))</a:t>
            </a:r>
          </a:p>
          <a:p>
            <a:pPr lvl="0">
              <a:buFont typeface="Courier New" panose="02070309020205020404" pitchFamily="49" charset="0"/>
              <a:buChar char="&gt;"/>
            </a:pPr>
            <a:r>
              <a:rPr lang="es-VE" sz="1200" dirty="0" err="1">
                <a:latin typeface="Courier New" pitchFamily="49"/>
              </a:rPr>
              <a:t>hist</a:t>
            </a:r>
            <a:r>
              <a:rPr lang="es-VE" sz="1200" dirty="0">
                <a:latin typeface="Courier New" pitchFamily="49"/>
              </a:rPr>
              <a:t>(</a:t>
            </a:r>
            <a:r>
              <a:rPr lang="es-VE" sz="1200" dirty="0" err="1">
                <a:latin typeface="Courier New" pitchFamily="49"/>
              </a:rPr>
              <a:t>faithful</a:t>
            </a:r>
            <a:r>
              <a:rPr lang="es-VE" sz="1200" dirty="0">
                <a:latin typeface="Courier New" pitchFamily="49"/>
              </a:rPr>
              <a:t>[,1</a:t>
            </a:r>
            <a:r>
              <a:rPr lang="es-VE" sz="1200" dirty="0" smtClean="0">
                <a:latin typeface="Courier New" pitchFamily="49"/>
              </a:rPr>
              <a:t>],</a:t>
            </a:r>
            <a:r>
              <a:rPr lang="es-VE" sz="1200" dirty="0" err="1" smtClean="0">
                <a:latin typeface="Courier New" pitchFamily="49"/>
              </a:rPr>
              <a:t>nclass</a:t>
            </a:r>
            <a:r>
              <a:rPr lang="es-VE" sz="1200" dirty="0" smtClean="0">
                <a:latin typeface="Courier New" pitchFamily="49"/>
              </a:rPr>
              <a:t>=21,col</a:t>
            </a:r>
            <a:r>
              <a:rPr lang="es-VE" sz="1200" dirty="0">
                <a:latin typeface="Courier New" pitchFamily="49"/>
              </a:rPr>
              <a:t>="grey</a:t>
            </a:r>
            <a:r>
              <a:rPr lang="es-VE" sz="1200" dirty="0" smtClean="0">
                <a:latin typeface="Courier New" pitchFamily="49"/>
              </a:rPr>
              <a:t>",</a:t>
            </a:r>
          </a:p>
          <a:p>
            <a:pPr marL="0" lvl="0" indent="0">
              <a:buNone/>
            </a:pPr>
            <a:r>
              <a:rPr lang="es-VE" sz="1200" dirty="0" smtClean="0">
                <a:latin typeface="Courier New" pitchFamily="49"/>
              </a:rPr>
              <a:t>       </a:t>
            </a:r>
            <a:r>
              <a:rPr lang="es-VE" sz="1200" dirty="0" err="1" smtClean="0">
                <a:latin typeface="Courier New" pitchFamily="49"/>
              </a:rPr>
              <a:t>main</a:t>
            </a:r>
            <a:r>
              <a:rPr lang="es-VE" sz="1200" dirty="0" smtClean="0">
                <a:latin typeface="Courier New" pitchFamily="49"/>
              </a:rPr>
              <a:t>="", </a:t>
            </a:r>
            <a:r>
              <a:rPr lang="es-VE" sz="1200" dirty="0" err="1" smtClean="0">
                <a:latin typeface="Courier New" pitchFamily="49"/>
              </a:rPr>
              <a:t>xlab</a:t>
            </a:r>
            <a:r>
              <a:rPr lang="es-VE" sz="1200" dirty="0" smtClean="0">
                <a:latin typeface="Courier New" pitchFamily="49"/>
              </a:rPr>
              <a:t>=</a:t>
            </a:r>
            <a:r>
              <a:rPr lang="es-VE" sz="1200" dirty="0" err="1" smtClean="0">
                <a:latin typeface="Courier New" pitchFamily="49"/>
              </a:rPr>
              <a:t>names</a:t>
            </a:r>
            <a:r>
              <a:rPr lang="es-VE" sz="1200" dirty="0" smtClean="0">
                <a:latin typeface="Courier New" pitchFamily="49"/>
              </a:rPr>
              <a:t>(</a:t>
            </a:r>
            <a:r>
              <a:rPr lang="es-VE" sz="1200" dirty="0" err="1" smtClean="0">
                <a:latin typeface="Courier New" pitchFamily="49"/>
              </a:rPr>
              <a:t>faithful</a:t>
            </a:r>
            <a:r>
              <a:rPr lang="es-VE" sz="1200" dirty="0">
                <a:latin typeface="Courier New" pitchFamily="49"/>
              </a:rPr>
              <a:t>)[1])</a:t>
            </a:r>
          </a:p>
          <a:p>
            <a:pPr lvl="0">
              <a:buFont typeface="Courier New" panose="02070309020205020404" pitchFamily="49" charset="0"/>
              <a:buChar char="&gt;"/>
            </a:pPr>
            <a:r>
              <a:rPr lang="es-VE" sz="1200" dirty="0" err="1">
                <a:latin typeface="Courier New" pitchFamily="49"/>
              </a:rPr>
              <a:t>hist</a:t>
            </a:r>
            <a:r>
              <a:rPr lang="es-VE" sz="1200" dirty="0">
                <a:latin typeface="Courier New" pitchFamily="49"/>
              </a:rPr>
              <a:t>(</a:t>
            </a:r>
            <a:r>
              <a:rPr lang="es-VE" sz="1200" dirty="0" err="1">
                <a:latin typeface="Courier New" pitchFamily="49"/>
              </a:rPr>
              <a:t>faithful</a:t>
            </a:r>
            <a:r>
              <a:rPr lang="es-VE" sz="1200" dirty="0">
                <a:latin typeface="Courier New" pitchFamily="49"/>
              </a:rPr>
              <a:t>[,2],</a:t>
            </a:r>
            <a:r>
              <a:rPr lang="es-VE" sz="1200" dirty="0" err="1">
                <a:latin typeface="Courier New" pitchFamily="49"/>
              </a:rPr>
              <a:t>nclass</a:t>
            </a:r>
            <a:r>
              <a:rPr lang="es-VE" sz="1200" dirty="0">
                <a:latin typeface="Courier New" pitchFamily="49"/>
              </a:rPr>
              <a:t>=21,col="</a:t>
            </a:r>
            <a:r>
              <a:rPr lang="es-VE" sz="1200" dirty="0" err="1">
                <a:latin typeface="Courier New" pitchFamily="49"/>
              </a:rPr>
              <a:t>wheat</a:t>
            </a:r>
            <a:r>
              <a:rPr lang="es-VE" sz="1200" dirty="0" smtClean="0">
                <a:latin typeface="Courier New" pitchFamily="49"/>
              </a:rPr>
              <a:t>",</a:t>
            </a:r>
          </a:p>
          <a:p>
            <a:pPr marL="0" lvl="0" indent="0">
              <a:buNone/>
            </a:pPr>
            <a:r>
              <a:rPr lang="es-VE" sz="1200" dirty="0">
                <a:latin typeface="Courier New" pitchFamily="49"/>
              </a:rPr>
              <a:t> </a:t>
            </a:r>
            <a:r>
              <a:rPr lang="es-VE" sz="1200" dirty="0" smtClean="0">
                <a:latin typeface="Courier New" pitchFamily="49"/>
              </a:rPr>
              <a:t>      </a:t>
            </a:r>
            <a:r>
              <a:rPr lang="es-VE" sz="1200" dirty="0" err="1" smtClean="0">
                <a:latin typeface="Courier New" pitchFamily="49"/>
              </a:rPr>
              <a:t>main</a:t>
            </a:r>
            <a:r>
              <a:rPr lang="es-VE" sz="1200" dirty="0" smtClean="0">
                <a:latin typeface="Courier New" pitchFamily="49"/>
              </a:rPr>
              <a:t>="", </a:t>
            </a:r>
            <a:r>
              <a:rPr lang="es-VE" sz="1200" dirty="0" err="1" smtClean="0">
                <a:latin typeface="Courier New" pitchFamily="49"/>
              </a:rPr>
              <a:t>xlab</a:t>
            </a:r>
            <a:r>
              <a:rPr lang="es-VE" sz="1200" dirty="0" smtClean="0">
                <a:latin typeface="Courier New" pitchFamily="49"/>
              </a:rPr>
              <a:t>=</a:t>
            </a:r>
            <a:r>
              <a:rPr lang="es-VE" sz="1200" dirty="0" err="1" smtClean="0">
                <a:latin typeface="Courier New" pitchFamily="49"/>
              </a:rPr>
              <a:t>names</a:t>
            </a:r>
            <a:r>
              <a:rPr lang="es-VE" sz="1200" dirty="0" smtClean="0">
                <a:latin typeface="Courier New" pitchFamily="49"/>
              </a:rPr>
              <a:t>(</a:t>
            </a:r>
            <a:r>
              <a:rPr lang="es-VE" sz="1200" dirty="0" err="1" smtClean="0">
                <a:latin typeface="Courier New" pitchFamily="49"/>
              </a:rPr>
              <a:t>faithful</a:t>
            </a:r>
            <a:r>
              <a:rPr lang="es-VE" sz="1200" dirty="0">
                <a:latin typeface="Courier New" pitchFamily="49"/>
              </a:rPr>
              <a:t>)[2])</a:t>
            </a:r>
          </a:p>
          <a:p>
            <a:pPr lvl="0">
              <a:buFont typeface="Courier New" panose="02070309020205020404" pitchFamily="49" charset="0"/>
              <a:buChar char="&gt;"/>
            </a:pPr>
            <a:r>
              <a:rPr lang="es-VE" sz="1200" dirty="0" err="1">
                <a:latin typeface="Courier New" pitchFamily="49"/>
              </a:rPr>
              <a:t>dev.off</a:t>
            </a:r>
            <a:r>
              <a:rPr lang="es-VE" sz="1200" dirty="0">
                <a:latin typeface="Courier New" pitchFamily="49"/>
              </a:rPr>
              <a:t>()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81" y="1515558"/>
            <a:ext cx="3630639" cy="36306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Ejemplo gráfico en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Bildergebnis für R langu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553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7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618565" y="927847"/>
            <a:ext cx="7866529" cy="5603537"/>
          </a:xfrm>
        </p:spPr>
        <p:txBody>
          <a:bodyPr>
            <a:noAutofit/>
          </a:bodyPr>
          <a:lstStyle/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Al analizar conjuntos de datos grandes,  estos son almacenados </a:t>
            </a:r>
            <a:r>
              <a:rPr lang="es-VE" sz="2000" dirty="0" smtClean="0"/>
              <a:t>en </a:t>
            </a:r>
            <a:r>
              <a:rPr lang="es-VE" sz="2000" dirty="0"/>
              <a:t>archivos </a:t>
            </a:r>
            <a:r>
              <a:rPr lang="es-VE" sz="2000" dirty="0" smtClean="0"/>
              <a:t>externos</a:t>
            </a: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La forma más común de ingresar archivos de datos en R es a través de archivos de texto planos, separados por tabuladores, espacios o </a:t>
            </a:r>
            <a:r>
              <a:rPr lang="es-VE" sz="2000" dirty="0" smtClean="0"/>
              <a:t>comas</a:t>
            </a: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Para </a:t>
            </a:r>
            <a:r>
              <a:rPr lang="es-VE" sz="2000" dirty="0"/>
              <a:t>leer:</a:t>
            </a:r>
          </a:p>
          <a:p>
            <a:pPr marL="742950" lvl="2" indent="-342900" algn="just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/>
              <a:t>matrices </a:t>
            </a:r>
            <a:r>
              <a:rPr lang="es-VE" sz="1800" dirty="0"/>
              <a:t>o vectores se usa la función </a:t>
            </a:r>
            <a:r>
              <a:rPr lang="es-V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</a:t>
            </a:r>
            <a:endParaRPr lang="es-VE" sz="1800" dirty="0"/>
          </a:p>
          <a:p>
            <a:pPr marL="742950" lvl="2" indent="-342900" algn="just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/>
              <a:t>marcos </a:t>
            </a:r>
            <a:r>
              <a:rPr lang="es-VE" sz="1800" dirty="0"/>
              <a:t>de datos la función </a:t>
            </a:r>
            <a:r>
              <a:rPr lang="es-V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endParaRPr lang="es-VE" sz="18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La librería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foreign</a:t>
            </a:r>
            <a:r>
              <a:rPr lang="es-VE" sz="2000" dirty="0"/>
              <a:t> contiene comandos que permiten leer datos almacenados en formatos de otros paquetes estadísticos. Por ejemplo,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read.spss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Para guardar todos los objetos de R en un archivo ASCII o binario se usa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endParaRPr lang="es-VE" sz="2000" dirty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Para guardar un marco de datos en ASCII se usa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write.table</a:t>
            </a:r>
            <a:endParaRPr lang="es-V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Entradas y salidas en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136" y="45826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96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28571" y="983990"/>
            <a:ext cx="4699029" cy="5550419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dirty="0"/>
              <a:t>Muchos de los datos oficiales (BCV, INE) vienen como tablas en </a:t>
            </a:r>
            <a:r>
              <a:rPr lang="es-VE" dirty="0" smtClean="0"/>
              <a:t>Excel </a:t>
            </a:r>
            <a:r>
              <a:rPr lang="es-VE" dirty="0"/>
              <a:t>y utilizan </a:t>
            </a:r>
            <a:r>
              <a:rPr lang="es-VE" dirty="0" smtClean="0"/>
              <a:t>“,” </a:t>
            </a:r>
            <a:r>
              <a:rPr lang="es-VE" dirty="0"/>
              <a:t>en vez de punto para separación decimal</a:t>
            </a:r>
            <a:r>
              <a:rPr lang="es-VE" dirty="0" smtClean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Preparación previa:</a:t>
            </a:r>
            <a:endParaRPr lang="es-VE" dirty="0"/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1400" dirty="0" smtClean="0"/>
              <a:t>Abrir </a:t>
            </a:r>
            <a:r>
              <a:rPr lang="es-VE" sz="1400" dirty="0"/>
              <a:t>los datos en la hoja de cálculo y guardarlos en formato .</a:t>
            </a:r>
            <a:r>
              <a:rPr lang="es-VE" sz="1400" dirty="0" err="1" smtClean="0"/>
              <a:t>csv</a:t>
            </a:r>
            <a:endParaRPr lang="es-VE" sz="1400" dirty="0"/>
          </a:p>
          <a:p>
            <a:pPr marL="342900" lvl="1" indent="-342900" algn="just" hangingPunct="0">
              <a:spcBef>
                <a:spcPts val="600"/>
              </a:spcBef>
              <a:spcAft>
                <a:spcPts val="600"/>
              </a:spcAft>
              <a:buSzPct val="45000"/>
              <a:buFont typeface="Courier New" panose="02070309020205020404" pitchFamily="49" charset="0"/>
              <a:buChar char="o"/>
            </a:pPr>
            <a:r>
              <a:rPr lang="es-VE" sz="1400" dirty="0">
                <a:latin typeface="Arial" pitchFamily="34"/>
              </a:rPr>
              <a:t>Utilizar como separador de campo “;”</a:t>
            </a:r>
          </a:p>
          <a:p>
            <a:pPr marL="342900" lvl="1" indent="-342900" algn="just" hangingPunct="0">
              <a:spcBef>
                <a:spcPts val="600"/>
              </a:spcBef>
              <a:spcAft>
                <a:spcPts val="600"/>
              </a:spcAft>
              <a:buSzPct val="45000"/>
              <a:buFont typeface="Courier New" panose="02070309020205020404" pitchFamily="49" charset="0"/>
              <a:buChar char="o"/>
            </a:pPr>
            <a:r>
              <a:rPr lang="es-VE" sz="1400" dirty="0">
                <a:latin typeface="Arial" pitchFamily="34"/>
              </a:rPr>
              <a:t>Guardar los datos sin la utilización de “.” para separación de miles</a:t>
            </a:r>
          </a:p>
          <a:p>
            <a:pPr marL="342900" lvl="1" indent="-342900" algn="just" hangingPunct="0">
              <a:spcBef>
                <a:spcPts val="600"/>
              </a:spcBef>
              <a:spcAft>
                <a:spcPts val="600"/>
              </a:spcAft>
              <a:buSzPct val="45000"/>
              <a:buFont typeface="Courier New" panose="02070309020205020404" pitchFamily="49" charset="0"/>
              <a:buChar char="o"/>
            </a:pPr>
            <a:r>
              <a:rPr lang="es-VE" sz="1400" dirty="0">
                <a:latin typeface="Arial" pitchFamily="34"/>
              </a:rPr>
              <a:t>Eliminar columnas vacías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1400" dirty="0" smtClean="0"/>
              <a:t>Editar </a:t>
            </a:r>
            <a:r>
              <a:rPr lang="es-VE" sz="1400" dirty="0"/>
              <a:t>el archivo en un editor de texto para verificar formato, acomodar encabezado y borrar </a:t>
            </a:r>
            <a:r>
              <a:rPr lang="es-VE" sz="1400" dirty="0" smtClean="0"/>
              <a:t>líneas </a:t>
            </a:r>
            <a:r>
              <a:rPr lang="es-VE" sz="1400" dirty="0"/>
              <a:t>sobrantes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VE" sz="1400" dirty="0" smtClean="0"/>
              <a:t>Leer </a:t>
            </a:r>
            <a:r>
              <a:rPr lang="es-VE" sz="1400" dirty="0"/>
              <a:t>usando el comando apropiado (</a:t>
            </a:r>
            <a:r>
              <a:rPr lang="es-VE" sz="1400" dirty="0" err="1"/>
              <a:t>read.table</a:t>
            </a:r>
            <a:r>
              <a:rPr lang="es-VE" sz="1400" dirty="0"/>
              <a:t> o sus variantes</a:t>
            </a:r>
            <a:r>
              <a:rPr lang="es-VE" sz="1400" dirty="0" smtClean="0"/>
              <a:t>)</a:t>
            </a:r>
            <a:endParaRPr lang="es-VE" sz="1400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200" dirty="0" smtClean="0">
                <a:solidFill>
                  <a:schemeClr val="bg1"/>
                </a:solidFill>
              </a:rPr>
              <a:t>Ejemplo: lectura de datos (1)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096" y="983990"/>
            <a:ext cx="4120904" cy="55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3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28571" y="983990"/>
            <a:ext cx="8280429" cy="5550419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municipios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&lt;-read.csv2("F:/EstadisticaB2017/Unidad01/Poblacion4-mod.csv</a:t>
            </a: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head(municipios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Municipio Superficie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Poblacion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Densidad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   Alberto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Adriani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683    142534 208.688141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    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Andres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Bello        398     15585  39.158291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Antonio Pinto Salinas        348     27495  79.008621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           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Aricagua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790      4559   5.770886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     Arzobispo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Chacon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1659     15896   9.581676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         Campo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Elias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609    112199 184.234811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(municipios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':   23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of  4 variables: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 Municipio : Factor w/ 23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"Alberto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Adriani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",..: 1 2 3 4 5 6 7 8 9 10 ...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 Superficie: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683 398 348 790 1659 609 689 350 533 202 ...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Poblacion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142534 15585 27495 4559 15896 112199 31838 10691 10939 17455 ...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 Densidad  :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208.69 39.16 79.01 5.77 9.58 ...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(municipios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Municipio    Superficie      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Poblacion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Densidad    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Alberto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Adriani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: 1   Min.   :  89.0   Min.   :  3380   Min.   :  5.771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Andres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Bello         : 1   1st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.: 204.0   1st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.: 12060   1st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.: 33.953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Antonio Pinto Salinas: 1   Median : 408.0   Median : 19315   Median : 71.661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Aricagua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: 1   Mean   : 491.3   Mean   : 40163   Mean   : 88.379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Arzobispo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Chacon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: 1   3rd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.: 646.0   3rd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.: 35984   3rd Qu.:106.446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Campo 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Elias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: 1   Max.   :1659.0   Max.   :247258   Max.   :307.900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VE" sz="12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es-VE" sz="12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:17                                                    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V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200" dirty="0" smtClean="0">
                <a:solidFill>
                  <a:schemeClr val="bg1"/>
                </a:solidFill>
              </a:rPr>
              <a:t>Ejemplo: lectura de datos (2)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922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28571" y="983990"/>
            <a:ext cx="8280429" cy="5550419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&gt;"/>
            </a:pPr>
            <a:r>
              <a:rPr lang="es-V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municipios$Densidad,names</a:t>
            </a: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V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municipios$Municipio,las</a:t>
            </a:r>
            <a:r>
              <a:rPr lang="es-V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=2,cex.names=0.7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s-V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="Densidad por Municipios (Estado Mérida)",col=</a:t>
            </a:r>
            <a:r>
              <a:rPr lang="es-V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rainbow</a:t>
            </a:r>
            <a:r>
              <a:rPr lang="es-V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(23))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V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200" dirty="0" smtClean="0">
                <a:solidFill>
                  <a:schemeClr val="bg1"/>
                </a:solidFill>
              </a:rPr>
              <a:t>Ejemplo: lectura de datos (2)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302" y="1629899"/>
            <a:ext cx="4912966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00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1533202"/>
            <a:ext cx="8228763" cy="4346897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El espacio de trabajo en R </a:t>
            </a:r>
            <a:r>
              <a:rPr lang="es-VE" sz="2000" dirty="0" smtClean="0"/>
              <a:t>contiene </a:t>
            </a:r>
            <a:r>
              <a:rPr lang="es-VE" sz="2000" dirty="0"/>
              <a:t>los datos y objetos que </a:t>
            </a:r>
            <a:r>
              <a:rPr lang="es-VE" sz="2000" dirty="0" smtClean="0"/>
              <a:t>han </a:t>
            </a:r>
            <a:r>
              <a:rPr lang="es-VE" sz="2000" dirty="0"/>
              <a:t>sido creados durante la sesión  de </a:t>
            </a:r>
            <a:r>
              <a:rPr lang="es-VE" sz="2000" dirty="0" smtClean="0"/>
              <a:t>trabajo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Si </a:t>
            </a:r>
            <a:r>
              <a:rPr lang="es-VE" sz="2000" dirty="0"/>
              <a:t>usted desea que estos objetos se guarden, debe almacenar el ambiente de trabajo antes de salir del R.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Para salir de R </a:t>
            </a:r>
            <a:r>
              <a:rPr lang="es-VE" sz="2000" dirty="0" smtClean="0"/>
              <a:t>use:</a:t>
            </a:r>
            <a:endParaRPr lang="es-VE" sz="2000" dirty="0"/>
          </a:p>
          <a:p>
            <a:pPr marL="0" lvl="0" indent="0" algn="just">
              <a:buSzPct val="45000"/>
              <a:buNone/>
            </a:pPr>
            <a:r>
              <a:rPr lang="es-VE" sz="2000" dirty="0">
                <a:latin typeface="Courier New" pitchFamily="49"/>
              </a:rPr>
              <a:t>&gt; </a:t>
            </a:r>
            <a:r>
              <a:rPr lang="es-VE" sz="2000" dirty="0" err="1">
                <a:latin typeface="Courier New" pitchFamily="49"/>
              </a:rPr>
              <a:t>quit</a:t>
            </a:r>
            <a:r>
              <a:rPr lang="es-VE" sz="2000" dirty="0">
                <a:latin typeface="Courier New" pitchFamily="49"/>
              </a:rPr>
              <a:t>()</a:t>
            </a:r>
          </a:p>
          <a:p>
            <a:pPr marL="0" lvl="0" indent="0" algn="just">
              <a:buSzPct val="45000"/>
              <a:buNone/>
            </a:pPr>
            <a:r>
              <a:rPr lang="es-VE" sz="2000" dirty="0" err="1">
                <a:latin typeface="Courier New" pitchFamily="49"/>
              </a:rPr>
              <a:t>Save</a:t>
            </a:r>
            <a:r>
              <a:rPr lang="es-VE" sz="2000" dirty="0">
                <a:latin typeface="Courier New" pitchFamily="49"/>
              </a:rPr>
              <a:t> </a:t>
            </a:r>
            <a:r>
              <a:rPr lang="es-VE" sz="2000" dirty="0" err="1">
                <a:latin typeface="Courier New" pitchFamily="49"/>
              </a:rPr>
              <a:t>workspace</a:t>
            </a:r>
            <a:r>
              <a:rPr lang="es-VE" sz="2000" dirty="0">
                <a:latin typeface="Courier New" pitchFamily="49"/>
              </a:rPr>
              <a:t> </a:t>
            </a:r>
            <a:r>
              <a:rPr lang="es-VE" sz="2000" dirty="0" err="1">
                <a:latin typeface="Courier New" pitchFamily="49"/>
              </a:rPr>
              <a:t>image</a:t>
            </a:r>
            <a:r>
              <a:rPr lang="es-VE" sz="2000" dirty="0">
                <a:latin typeface="Courier New" pitchFamily="49"/>
              </a:rPr>
              <a:t>? [y/n/c]: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Responder que </a:t>
            </a:r>
            <a:r>
              <a:rPr lang="es-VE" sz="2000" dirty="0" smtClean="0"/>
              <a:t>“sí” </a:t>
            </a:r>
            <a:r>
              <a:rPr lang="es-VE" sz="2000" dirty="0"/>
              <a:t>almacena en el directorio de trabajo </a:t>
            </a:r>
            <a:r>
              <a:rPr lang="es-VE" sz="2000" b="1" dirty="0"/>
              <a:t>todos</a:t>
            </a:r>
            <a:r>
              <a:rPr lang="es-VE" sz="2000" dirty="0"/>
              <a:t> los objetos y datos. </a:t>
            </a:r>
            <a:endParaRPr lang="es-VE" sz="2000" dirty="0" smtClean="0"/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De </a:t>
            </a:r>
            <a:r>
              <a:rPr lang="es-VE" sz="2000" dirty="0"/>
              <a:t>lo contrario, nada de lo que realizó en la sesión </a:t>
            </a:r>
            <a:r>
              <a:rPr lang="es-VE" sz="2000" dirty="0" smtClean="0"/>
              <a:t>será almacenado</a:t>
            </a:r>
            <a:endParaRPr lang="es-VE" sz="2000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Administración de objetos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27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923603"/>
            <a:ext cx="8228763" cy="4880298"/>
          </a:xfrm>
        </p:spPr>
        <p:txBody>
          <a:bodyPr>
            <a:noAutofit/>
          </a:bodyPr>
          <a:lstStyle/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Para </a:t>
            </a:r>
            <a:r>
              <a:rPr lang="es-VE" sz="2000" dirty="0"/>
              <a:t>guardar su trabajo en cualquier momento de su sesión use </a:t>
            </a:r>
            <a:r>
              <a:rPr lang="es-VE" sz="2000" dirty="0" err="1">
                <a:latin typeface="Courier New" pitchFamily="49"/>
              </a:rPr>
              <a:t>save.image</a:t>
            </a:r>
            <a:r>
              <a:rPr lang="es-VE" sz="2000" dirty="0">
                <a:latin typeface="Courier New" pitchFamily="49"/>
              </a:rPr>
              <a:t>()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Para obtener la lista de objetos en el directorio de trabajo puede usar las funciones </a:t>
            </a:r>
            <a:r>
              <a:rPr lang="es-VE" sz="2000" dirty="0" err="1">
                <a:latin typeface="Courier New" pitchFamily="49"/>
              </a:rPr>
              <a:t>ls</a:t>
            </a:r>
            <a:r>
              <a:rPr lang="es-VE" sz="2000" dirty="0">
                <a:latin typeface="Courier New" pitchFamily="49"/>
              </a:rPr>
              <a:t>()</a:t>
            </a:r>
            <a:r>
              <a:rPr lang="es-VE" sz="2000" dirty="0"/>
              <a:t>, </a:t>
            </a:r>
            <a:r>
              <a:rPr lang="es-VE" sz="2000" dirty="0" err="1">
                <a:latin typeface="Courier New" pitchFamily="49"/>
              </a:rPr>
              <a:t>object</a:t>
            </a:r>
            <a:r>
              <a:rPr lang="es-VE" sz="2000" dirty="0">
                <a:latin typeface="Courier New" pitchFamily="49"/>
              </a:rPr>
              <a:t>()</a:t>
            </a:r>
            <a:r>
              <a:rPr lang="es-VE" sz="2000" dirty="0"/>
              <a:t>, </a:t>
            </a:r>
            <a:r>
              <a:rPr lang="es-VE" sz="2000" dirty="0" err="1">
                <a:latin typeface="Courier New" pitchFamily="49"/>
              </a:rPr>
              <a:t>browseEnv</a:t>
            </a:r>
            <a:r>
              <a:rPr lang="es-VE" sz="2000" dirty="0" smtClean="0">
                <a:latin typeface="Courier New" pitchFamily="49"/>
              </a:rPr>
              <a:t>()</a:t>
            </a:r>
            <a:r>
              <a:rPr lang="es-VE" sz="2000" dirty="0" smtClean="0"/>
              <a:t>.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ES" sz="2000" dirty="0" smtClean="0"/>
              <a:t>Una función muy útil, pues ordena los objetos de su sesión de trabajo por orden de tamaño, es:</a:t>
            </a:r>
          </a:p>
          <a:p>
            <a:pPr marL="1079500" lvl="0" indent="0" algn="just">
              <a:spcBef>
                <a:spcPts val="0"/>
              </a:spcBef>
              <a:buSzPct val="10000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 &lt;-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(ls(), function(x)</a:t>
            </a:r>
          </a:p>
          <a:p>
            <a:pPr marL="1079500" lvl="0" indent="0" algn="just">
              <a:spcBef>
                <a:spcPts val="0"/>
              </a:spcBef>
              <a:buSzPct val="10000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object.size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(get(x)))</a:t>
            </a:r>
          </a:p>
          <a:p>
            <a:pPr marL="1079500" lvl="0" indent="0" algn="just">
              <a:spcBef>
                <a:spcPts val="0"/>
              </a:spcBef>
              <a:buSzPct val="100000"/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as.matrix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(rev(sort(z))[1:50])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Para </a:t>
            </a:r>
            <a:r>
              <a:rPr lang="es-VE" sz="2000" dirty="0"/>
              <a:t>borrar objetos de su directorio de trabajo use el comando </a:t>
            </a:r>
            <a:r>
              <a:rPr lang="es-VE" sz="2000" dirty="0" err="1" smtClean="0">
                <a:latin typeface="Courier New" pitchFamily="49"/>
              </a:rPr>
              <a:t>rm</a:t>
            </a:r>
            <a:r>
              <a:rPr lang="es-VE" sz="2000" dirty="0" smtClean="0">
                <a:latin typeface="Courier New" pitchFamily="49"/>
              </a:rPr>
              <a:t>(</a:t>
            </a:r>
            <a:r>
              <a:rPr lang="es-VE" sz="2000" dirty="0" err="1" smtClean="0">
                <a:latin typeface="Courier New" pitchFamily="49"/>
              </a:rPr>
              <a:t>nombreDelObjeto</a:t>
            </a:r>
            <a:r>
              <a:rPr lang="es-VE" sz="2000" dirty="0" smtClean="0">
                <a:latin typeface="Courier New" pitchFamily="49"/>
              </a:rPr>
              <a:t>)</a:t>
            </a:r>
            <a:endParaRPr lang="es-VE" sz="2000" dirty="0">
              <a:latin typeface="Courier New" pitchFamily="49"/>
            </a:endParaRP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Para cambiar el directorio de trabajo use </a:t>
            </a: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setwd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("Directorio/Destino/") 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Para </a:t>
            </a:r>
            <a:r>
              <a:rPr lang="es-VE" sz="2000" dirty="0"/>
              <a:t>ver </a:t>
            </a:r>
            <a:r>
              <a:rPr lang="es-VE" sz="2000" dirty="0" smtClean="0"/>
              <a:t>cuál </a:t>
            </a:r>
            <a:r>
              <a:rPr lang="es-VE" sz="2000" dirty="0"/>
              <a:t>es el directorio actual de trabajo use </a:t>
            </a:r>
            <a:r>
              <a:rPr lang="es-VE" sz="2000" dirty="0" err="1" smtClean="0">
                <a:latin typeface="Courier New" pitchFamily="49"/>
              </a:rPr>
              <a:t>getwd</a:t>
            </a:r>
            <a:r>
              <a:rPr lang="es-VE" sz="2000" dirty="0" smtClean="0"/>
              <a:t>()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/>
              <a:t>Es </a:t>
            </a:r>
            <a:r>
              <a:rPr lang="es-VE" sz="2000" dirty="0"/>
              <a:t>una buena idea mantener diferentes directorios de trabajo para diferentes proyectos o tareas.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Administración de objetos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914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851517" y="1116159"/>
            <a:ext cx="7839443" cy="5246541"/>
          </a:xfrm>
        </p:spPr>
        <p:txBody>
          <a:bodyPr>
            <a:normAutofit fontScale="92500" lnSpcReduction="20000"/>
          </a:bodyPr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s-VE" sz="2000" dirty="0"/>
              <a:t> (</a:t>
            </a:r>
            <a:r>
              <a:rPr lang="es-VE" sz="2000" dirty="0" err="1"/>
              <a:t>not</a:t>
            </a:r>
            <a:r>
              <a:rPr lang="es-VE" sz="2000" dirty="0"/>
              <a:t> </a:t>
            </a:r>
            <a:r>
              <a:rPr lang="es-VE" sz="2000" dirty="0" err="1"/>
              <a:t>available</a:t>
            </a:r>
            <a:r>
              <a:rPr lang="es-VE" sz="2000" dirty="0"/>
              <a:t>) y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s-VE" sz="2000" dirty="0"/>
              <a:t> (</a:t>
            </a:r>
            <a:r>
              <a:rPr lang="es-VE" sz="2000" dirty="0" err="1"/>
              <a:t>not</a:t>
            </a:r>
            <a:r>
              <a:rPr lang="es-VE" sz="2000" dirty="0"/>
              <a:t> a </a:t>
            </a:r>
            <a:r>
              <a:rPr lang="es-VE" sz="2000" dirty="0" err="1"/>
              <a:t>number</a:t>
            </a:r>
            <a:r>
              <a:rPr lang="es-VE" sz="2000" dirty="0"/>
              <a:t>)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is.na(objeto)</a:t>
            </a:r>
            <a:r>
              <a:rPr lang="es-VE" sz="2000" dirty="0" smtClean="0"/>
              <a:t> </a:t>
            </a:r>
            <a:r>
              <a:rPr lang="es-VE" sz="2000" dirty="0"/>
              <a:t>se usa para verificar si un objeto es NA</a:t>
            </a:r>
          </a:p>
          <a:p>
            <a:pPr marL="342900" lvl="1" indent="-342900" hangingPunct="0">
              <a:spcBef>
                <a:spcPts val="0"/>
              </a:spcBef>
              <a:spcAft>
                <a:spcPts val="879"/>
              </a:spcAft>
              <a:buSzPct val="100000"/>
              <a:buFont typeface="Arial" panose="020B0604020202020204" pitchFamily="34" charset="0"/>
              <a:buChar char="•"/>
            </a:pPr>
            <a:r>
              <a:rPr lang="es-V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is.nan</a:t>
            </a:r>
            <a:r>
              <a:rPr lang="es-V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(objeto)</a:t>
            </a:r>
            <a:r>
              <a:rPr lang="es-VE" sz="2000" dirty="0" smtClean="0"/>
              <a:t> </a:t>
            </a:r>
            <a:r>
              <a:rPr lang="es-VE" sz="2000" dirty="0"/>
              <a:t>se usa para verificar si un objeto es </a:t>
            </a:r>
            <a:r>
              <a:rPr lang="es-VE" sz="2000" dirty="0" err="1" smtClean="0"/>
              <a:t>NaN</a:t>
            </a:r>
            <a:endParaRPr lang="es-VE" sz="2000" dirty="0" smtClean="0"/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100000"/>
              <a:buNone/>
            </a:pPr>
            <a:endParaRPr lang="es-VE" sz="2000" dirty="0"/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Font typeface="StarSymbol"/>
              <a:buChar char="✗"/>
            </a:pPr>
            <a:r>
              <a:rPr lang="es-VE" sz="2000" dirty="0" smtClean="0"/>
              <a:t> Un </a:t>
            </a:r>
            <a:r>
              <a:rPr lang="es-VE" sz="2000" dirty="0"/>
              <a:t>valor </a:t>
            </a:r>
            <a:r>
              <a:rPr lang="es-V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s-VE" sz="2000" dirty="0"/>
              <a:t> es también </a:t>
            </a:r>
            <a:r>
              <a:rPr lang="es-V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s-VE" sz="2000" dirty="0"/>
              <a:t> pero lo contrario no es </a:t>
            </a:r>
            <a:r>
              <a:rPr lang="es-VE" sz="2000" dirty="0" smtClean="0"/>
              <a:t>verdadero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c(1, 2, NA, 10, 3)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is.na(x)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es-VE" sz="19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s-VE" sz="19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 </a:t>
            </a:r>
            <a:r>
              <a:rPr lang="es-VE" sz="1900" dirty="0" err="1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s-VE" sz="1900" dirty="0">
              <a:solidFill>
                <a:schemeClr val="accent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s-VE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is.nan</a:t>
            </a: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es-VE" sz="19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19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1900" dirty="0" err="1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s-VE" sz="19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1900" dirty="0" err="1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s-VE" sz="1900" dirty="0">
              <a:solidFill>
                <a:schemeClr val="accent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c(1, 2, </a:t>
            </a:r>
            <a:r>
              <a:rPr lang="es-VE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NA, 4)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is.na(x)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es-VE" sz="19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s-VE" sz="19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s-VE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is.nan</a:t>
            </a:r>
            <a:r>
              <a:rPr lang="es-VE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lvl="1" indent="0" hangingPunct="0">
              <a:spcBef>
                <a:spcPts val="0"/>
              </a:spcBef>
              <a:spcAft>
                <a:spcPts val="879"/>
              </a:spcAft>
              <a:buSzPct val="45000"/>
              <a:buNone/>
            </a:pP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es-VE" sz="19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s-VE" sz="19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 FALSE </a:t>
            </a:r>
            <a:r>
              <a:rPr lang="es-VE" sz="1900" dirty="0" err="1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s-VE" sz="1900" dirty="0">
              <a:solidFill>
                <a:schemeClr val="accent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s-VE" sz="2000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Datos faltantes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17" y="2324100"/>
            <a:ext cx="387350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21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995083"/>
            <a:ext cx="8084671" cy="5659717"/>
          </a:xfrm>
        </p:spPr>
        <p:txBody>
          <a:bodyPr>
            <a:normAutofit/>
          </a:bodyPr>
          <a:lstStyle/>
          <a:p>
            <a:pPr algn="just"/>
            <a:r>
              <a:rPr lang="es-VE" sz="2400" b="1" dirty="0" smtClean="0"/>
              <a:t>Ejemplo</a:t>
            </a:r>
            <a:r>
              <a:rPr lang="es-VE" sz="2400" b="1" dirty="0"/>
              <a:t>: </a:t>
            </a:r>
            <a:r>
              <a:rPr lang="es-VE" sz="2400" dirty="0"/>
              <a:t>En una mina se estima que hay entre 2.000.000 a 3.500.000 </a:t>
            </a:r>
            <a:r>
              <a:rPr lang="es-VE" sz="2400" dirty="0" smtClean="0"/>
              <a:t>t </a:t>
            </a:r>
            <a:r>
              <a:rPr lang="es-VE" sz="2400" dirty="0"/>
              <a:t>de mineral y que la tasa de extracción se encuentra entre 400 y 500 </a:t>
            </a:r>
            <a:r>
              <a:rPr lang="es-VE" sz="2400" dirty="0" smtClean="0"/>
              <a:t>t/día</a:t>
            </a:r>
            <a:r>
              <a:rPr lang="es-VE" sz="2400" dirty="0"/>
              <a:t>. </a:t>
            </a:r>
            <a:endParaRPr lang="es-VE" sz="2400" dirty="0" smtClean="0"/>
          </a:p>
          <a:p>
            <a:pPr algn="just"/>
            <a:endParaRPr lang="es-VE" sz="2400" dirty="0" smtClean="0"/>
          </a:p>
          <a:p>
            <a:pPr algn="just"/>
            <a:r>
              <a:rPr lang="es-VE" sz="2400" dirty="0" smtClean="0"/>
              <a:t>¿Cuánto </a:t>
            </a:r>
            <a:r>
              <a:rPr lang="es-VE" sz="2400" dirty="0"/>
              <a:t>mineral quedará en la mina después de explotarla por 10 años (290 días laborables</a:t>
            </a:r>
            <a:r>
              <a:rPr lang="es-VE" sz="2400" dirty="0" smtClean="0"/>
              <a:t>)?</a:t>
            </a:r>
          </a:p>
          <a:p>
            <a:pPr algn="just"/>
            <a:endParaRPr lang="es-VE" sz="2400" dirty="0" smtClean="0"/>
          </a:p>
          <a:p>
            <a:pPr algn="just"/>
            <a:r>
              <a:rPr lang="es-VE" sz="2400" dirty="0" smtClean="0"/>
              <a:t>Se </a:t>
            </a:r>
            <a:r>
              <a:rPr lang="es-VE" sz="2400" dirty="0"/>
              <a:t>podría calcular los valores extremos:</a:t>
            </a:r>
          </a:p>
          <a:p>
            <a:pPr lvl="1" algn="just"/>
            <a:r>
              <a:rPr lang="es-VE" sz="2200" i="1" dirty="0" err="1">
                <a:solidFill>
                  <a:schemeClr val="tx1"/>
                </a:solidFill>
              </a:rPr>
              <a:t>m</a:t>
            </a:r>
            <a:r>
              <a:rPr lang="es-VE" sz="2200" baseline="-25000" dirty="0" err="1">
                <a:solidFill>
                  <a:schemeClr val="tx1"/>
                </a:solidFill>
              </a:rPr>
              <a:t>max</a:t>
            </a:r>
            <a:r>
              <a:rPr lang="es-VE" sz="2200" dirty="0">
                <a:solidFill>
                  <a:schemeClr val="tx1"/>
                </a:solidFill>
              </a:rPr>
              <a:t> = 3.500.000 – 400 x 290 x 10 = 2.340.000</a:t>
            </a:r>
          </a:p>
          <a:p>
            <a:pPr lvl="1" algn="just"/>
            <a:r>
              <a:rPr lang="es-VE" sz="2200" i="1" dirty="0" err="1">
                <a:solidFill>
                  <a:schemeClr val="tx1"/>
                </a:solidFill>
              </a:rPr>
              <a:t>m</a:t>
            </a:r>
            <a:r>
              <a:rPr lang="es-VE" sz="2200" baseline="-25000" dirty="0" err="1">
                <a:solidFill>
                  <a:schemeClr val="tx1"/>
                </a:solidFill>
              </a:rPr>
              <a:t>min</a:t>
            </a:r>
            <a:r>
              <a:rPr lang="es-VE" sz="2200" dirty="0">
                <a:solidFill>
                  <a:schemeClr val="tx1"/>
                </a:solidFill>
              </a:rPr>
              <a:t> = 2.000.000 – 500 x 290 x 10 = </a:t>
            </a:r>
            <a:r>
              <a:rPr lang="es-VE" sz="2200" dirty="0" smtClean="0">
                <a:solidFill>
                  <a:schemeClr val="tx1"/>
                </a:solidFill>
              </a:rPr>
              <a:t>    550.000</a:t>
            </a:r>
          </a:p>
          <a:p>
            <a:pPr lvl="1" algn="just"/>
            <a:endParaRPr lang="es-VE" sz="2000" dirty="0" smtClean="0">
              <a:solidFill>
                <a:srgbClr val="FF0000"/>
              </a:solidFill>
            </a:endParaRPr>
          </a:p>
          <a:p>
            <a:pPr lvl="1" algn="just"/>
            <a:r>
              <a:rPr lang="es-VE" sz="2000" dirty="0" smtClean="0">
                <a:solidFill>
                  <a:srgbClr val="FF0000"/>
                </a:solidFill>
              </a:rPr>
              <a:t>¡Un rango </a:t>
            </a:r>
            <a:r>
              <a:rPr lang="es-VE" sz="2000" dirty="0">
                <a:solidFill>
                  <a:srgbClr val="FF0000"/>
                </a:solidFill>
              </a:rPr>
              <a:t>demasiado grande para ser útil!</a:t>
            </a:r>
            <a:endParaRPr lang="es-VE" sz="2200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>
                <a:solidFill>
                  <a:schemeClr val="bg1"/>
                </a:solidFill>
              </a:rPr>
              <a:t>¿Por qué este curso?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15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51679" y="1705603"/>
            <a:ext cx="5864713" cy="385699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/>
          <a:lstStyle/>
          <a:p>
            <a:pPr hangingPunct="0"/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x &lt;- c(1, 2, NA, 4, NA, 5)</a:t>
            </a:r>
          </a:p>
          <a:p>
            <a:pPr hangingPunct="0"/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mean(x)</a:t>
            </a:r>
          </a:p>
          <a:p>
            <a:pPr hangingPunct="0"/>
            <a:r>
              <a:rPr lang="es-VE" sz="2000" dirty="0" smtClean="0">
                <a:solidFill>
                  <a:schemeClr val="accent5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NA</a:t>
            </a:r>
          </a:p>
          <a:p>
            <a:pPr hangingPunct="0"/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bad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 &lt;- is.na(x)</a:t>
            </a:r>
          </a:p>
          <a:p>
            <a:pPr hangingPunct="0"/>
            <a:r>
              <a:rPr lang="es-ES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</a:t>
            </a:r>
            <a:r>
              <a:rPr lang="es-ES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bad</a:t>
            </a:r>
            <a:endParaRPr lang="es-ES" sz="2000" dirty="0" smtClean="0"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hangingPunct="0"/>
            <a:r>
              <a:rPr lang="da-DK" sz="2000" dirty="0" smtClean="0">
                <a:solidFill>
                  <a:schemeClr val="accent5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FALSE FALSE TRUE FALSE TRUE FALSE</a:t>
            </a:r>
            <a:endParaRPr lang="es-VE" sz="2000" dirty="0" smtClean="0">
              <a:solidFill>
                <a:schemeClr val="accent5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hangingPunct="0"/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x[!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bad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]</a:t>
            </a:r>
          </a:p>
          <a:p>
            <a:pPr hangingPunct="0"/>
            <a:r>
              <a:rPr lang="es-VE" sz="2000" dirty="0" smtClean="0">
                <a:solidFill>
                  <a:schemeClr val="accent5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1 2 4 5</a:t>
            </a:r>
          </a:p>
          <a:p>
            <a:pPr hangingPunct="0"/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mean(x[!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bad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])</a:t>
            </a:r>
          </a:p>
          <a:p>
            <a:pPr hangingPunct="0"/>
            <a:r>
              <a:rPr lang="es-VE" sz="2000" dirty="0" smtClean="0">
                <a:solidFill>
                  <a:schemeClr val="accent5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3</a:t>
            </a:r>
          </a:p>
          <a:p>
            <a:pPr hangingPunct="0"/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# Otro modo</a:t>
            </a:r>
            <a:endParaRPr lang="es-VE" sz="2000" dirty="0"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mean(</a:t>
            </a:r>
            <a:r>
              <a:rPr lang="es-VE" sz="2000" dirty="0" err="1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na.omit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(x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)</a:t>
            </a:r>
            <a:r>
              <a:rPr lang="es-VE" sz="2000" dirty="0" smtClean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)</a:t>
            </a:r>
            <a:endParaRPr lang="es-VE" sz="2000" dirty="0"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hangingPunct="0"/>
            <a:r>
              <a:rPr lang="es-VE" sz="2000" dirty="0">
                <a:solidFill>
                  <a:schemeClr val="accent5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3</a:t>
            </a:r>
          </a:p>
          <a:p>
            <a:pPr hangingPunct="0"/>
            <a:endParaRPr lang="es-VE" sz="2000" dirty="0">
              <a:solidFill>
                <a:schemeClr val="accent5"/>
              </a:solidFill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Eliminar datos faltantes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46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18971" y="1897998"/>
            <a:ext cx="6106057" cy="2813701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/>
          <a:lstStyle/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x &lt;- c(1, 2, NA, 4, NA, 5)</a:t>
            </a:r>
          </a:p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y &lt;- c("a", "b", NA, "d", NA, "f")</a:t>
            </a:r>
          </a:p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good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 &lt;-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complete.cases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(x, y)</a:t>
            </a:r>
          </a:p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good</a:t>
            </a:r>
            <a:endParaRPr lang="es-VE" sz="2000" dirty="0">
              <a:latin typeface="Courier New" panose="02070309020205020404" pitchFamily="49" charset="0"/>
              <a:ea typeface="Cumberland AMT" pitchFamily="49"/>
              <a:cs typeface="Courier New" panose="02070309020205020404" pitchFamily="49" charset="0"/>
            </a:endParaRP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 TRUE  </a:t>
            </a:r>
            <a:r>
              <a:rPr lang="es-VE" sz="2000" dirty="0" err="1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TRUE</a:t>
            </a:r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 FALSE  TRUE FALSE  TRUE</a:t>
            </a:r>
          </a:p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x[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good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]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1 2 4 5</a:t>
            </a:r>
          </a:p>
          <a:p>
            <a:pPr hangingPunct="0"/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&gt; y[</a:t>
            </a:r>
            <a:r>
              <a:rPr lang="es-VE" sz="2000" dirty="0" err="1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good</a:t>
            </a:r>
            <a:r>
              <a:rPr lang="es-VE" sz="2000" dirty="0"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]</a:t>
            </a:r>
          </a:p>
          <a:p>
            <a:pPr hangingPunct="0"/>
            <a:r>
              <a:rPr lang="es-VE" sz="2000" dirty="0">
                <a:solidFill>
                  <a:schemeClr val="accent4"/>
                </a:solidFill>
                <a:latin typeface="Courier New" panose="02070309020205020404" pitchFamily="49" charset="0"/>
                <a:ea typeface="Cumberland AMT" pitchFamily="49"/>
                <a:cs typeface="Courier New" panose="02070309020205020404" pitchFamily="49" charset="0"/>
              </a:rPr>
              <a:t>[1] "a" "b" "d" "f"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Eliminar datos faltantes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624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91975" y="1212668"/>
            <a:ext cx="5760050" cy="531513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compatLnSpc="0"/>
          <a:lstStyle/>
          <a:p>
            <a:pPr hangingPunct="0"/>
            <a:r>
              <a:rPr lang="es-VE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&gt; </a:t>
            </a:r>
            <a:r>
              <a:rPr lang="es-VE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airquality</a:t>
            </a:r>
            <a:r>
              <a:rPr lang="es-VE" dirty="0">
                <a:latin typeface="Courier New" pitchFamily="49" charset="0"/>
                <a:ea typeface="Cumberland AMT" pitchFamily="49"/>
                <a:cs typeface="Courier New" pitchFamily="49" charset="0"/>
              </a:rPr>
              <a:t>[1:6, ]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Ozone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Temp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Month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Day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1    41     190  7.4   67     5   1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2    36     118  8.0   72     5   2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3    12     149 12.6   74     5   3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4    18     313 11.5   62     5   4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5    NA     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NA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14.3   56     5   5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6    28      NA 14.9   66     5   6</a:t>
            </a:r>
          </a:p>
          <a:p>
            <a:pPr hangingPunct="0"/>
            <a:r>
              <a:rPr lang="es-VE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&gt; </a:t>
            </a:r>
            <a:r>
              <a:rPr lang="es-VE" dirty="0" err="1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good</a:t>
            </a:r>
            <a:r>
              <a:rPr lang="es-VE" dirty="0">
                <a:latin typeface="Courier New" pitchFamily="49" charset="0"/>
                <a:ea typeface="Cumberland AMT" pitchFamily="49"/>
                <a:cs typeface="Courier New" pitchFamily="49" charset="0"/>
              </a:rPr>
              <a:t>&lt;-</a:t>
            </a:r>
            <a:r>
              <a:rPr lang="es-VE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complete.cases</a:t>
            </a:r>
            <a:r>
              <a:rPr lang="es-VE" dirty="0">
                <a:latin typeface="Courier New" pitchFamily="49" charset="0"/>
                <a:ea typeface="Cumberland AMT" pitchFamily="49"/>
                <a:cs typeface="Courier New" pitchFamily="49" charset="0"/>
              </a:rPr>
              <a:t>(</a:t>
            </a:r>
            <a:r>
              <a:rPr lang="es-VE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airquality</a:t>
            </a:r>
            <a:r>
              <a:rPr lang="es-VE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)</a:t>
            </a:r>
          </a:p>
          <a:p>
            <a:pPr hangingPunct="0"/>
            <a:r>
              <a:rPr lang="es-VE" dirty="0" smtClean="0"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endParaRPr lang="es-VE" dirty="0">
              <a:latin typeface="Courier New" pitchFamily="49" charset="0"/>
              <a:ea typeface="Cumberland AMT" pitchFamily="49"/>
              <a:cs typeface="Courier New" pitchFamily="49" charset="0"/>
            </a:endParaRPr>
          </a:p>
          <a:p>
            <a:pPr hangingPunct="0"/>
            <a:r>
              <a:rPr lang="es-VE" dirty="0">
                <a:latin typeface="Courier New" pitchFamily="49" charset="0"/>
                <a:ea typeface="Cumberland AMT" pitchFamily="49"/>
                <a:cs typeface="Courier New" pitchFamily="49" charset="0"/>
              </a:rPr>
              <a:t>&gt; </a:t>
            </a:r>
            <a:r>
              <a:rPr lang="es-VE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airquality</a:t>
            </a:r>
            <a:r>
              <a:rPr lang="es-VE" dirty="0">
                <a:latin typeface="Courier New" pitchFamily="49" charset="0"/>
                <a:ea typeface="Cumberland AMT" pitchFamily="49"/>
                <a:cs typeface="Courier New" pitchFamily="49" charset="0"/>
              </a:rPr>
              <a:t>[</a:t>
            </a:r>
            <a:r>
              <a:rPr lang="es-VE" dirty="0" err="1">
                <a:latin typeface="Courier New" pitchFamily="49" charset="0"/>
                <a:ea typeface="Cumberland AMT" pitchFamily="49"/>
                <a:cs typeface="Courier New" pitchFamily="49" charset="0"/>
              </a:rPr>
              <a:t>good</a:t>
            </a:r>
            <a:r>
              <a:rPr lang="es-VE" dirty="0">
                <a:latin typeface="Courier New" pitchFamily="49" charset="0"/>
                <a:ea typeface="Cumberland AMT" pitchFamily="49"/>
                <a:cs typeface="Courier New" pitchFamily="49" charset="0"/>
              </a:rPr>
              <a:t>, ][1:6, ]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 Ozone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Solar.R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Wind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Temp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</a:t>
            </a:r>
            <a:r>
              <a:rPr lang="es-VE" dirty="0" err="1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Month</a:t>
            </a:r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 Day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1    41     190  7.4   67     5   1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2    36     118  8.0   72     5   2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3    12     149 12.6   74     5   3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4    18     313 11.5   62     5   4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7    23     299  8.6   65     5   7</a:t>
            </a:r>
          </a:p>
          <a:p>
            <a:pPr hangingPunct="0"/>
            <a:r>
              <a:rPr lang="es-VE" dirty="0">
                <a:solidFill>
                  <a:schemeClr val="accent4"/>
                </a:solidFill>
                <a:latin typeface="Courier New" pitchFamily="49" charset="0"/>
                <a:ea typeface="Cumberland AMT" pitchFamily="49"/>
                <a:cs typeface="Courier New" pitchFamily="49" charset="0"/>
              </a:rPr>
              <a:t>8    19      99 13.8   59     5   8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 smtClean="0">
                <a:solidFill>
                  <a:schemeClr val="bg1"/>
                </a:solidFill>
              </a:rPr>
              <a:t>Eliminar datos faltantes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019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1112417"/>
            <a:ext cx="8228763" cy="5351883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Muestra las probabilidades que una variable aleatoria tome alguno(s) de todos sus valores posibles.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Ajá y… </a:t>
            </a:r>
            <a:r>
              <a:rPr lang="es-VE" sz="2400" dirty="0"/>
              <a:t>¿para qué </a:t>
            </a:r>
            <a:r>
              <a:rPr lang="es-VE" sz="2400" dirty="0" smtClean="0"/>
              <a:t>sirve?</a:t>
            </a:r>
            <a:endParaRPr lang="es-VE" sz="2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VE" sz="2200" dirty="0"/>
              <a:t>Tener una teoría de la distribución de una variable numérica en una población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VE" sz="2200" dirty="0"/>
              <a:t>Calcular la probabilidad de ocurrencia. El área debajo de la curva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VE" sz="2200" dirty="0"/>
              <a:t>Tener distribuciones de </a:t>
            </a:r>
            <a:r>
              <a:rPr lang="es-VE" sz="2200" dirty="0" smtClean="0"/>
              <a:t>referencia (como la normal)</a:t>
            </a:r>
            <a:endParaRPr lang="en-US" sz="22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2400" dirty="0" smtClean="0">
                <a:solidFill>
                  <a:schemeClr val="bg1"/>
                </a:solidFill>
              </a:rPr>
              <a:t>(Función de densidad de la probabilidad)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1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1112417"/>
            <a:ext cx="8228763" cy="5351883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Ejemplo:</a:t>
            </a:r>
            <a:endParaRPr lang="en-US" sz="22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2400" dirty="0" smtClean="0">
                <a:solidFill>
                  <a:schemeClr val="bg1"/>
                </a:solidFill>
              </a:rPr>
              <a:t>(Función de densidad de la probabilidad)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64" y="1112417"/>
            <a:ext cx="7325285" cy="56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22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1112417"/>
            <a:ext cx="8228763" cy="5351883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Técnicamente una FDA o </a:t>
            </a:r>
            <a:r>
              <a:rPr lang="es-VE" sz="2000" dirty="0" err="1" smtClean="0"/>
              <a:t>cdf</a:t>
            </a:r>
            <a:r>
              <a:rPr lang="es-VE" sz="2000" dirty="0" smtClean="0"/>
              <a:t> es la suma de una clase y de todas las clases por debajo de ella en una distribución de frecuencia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Es decir, se suman todos los valores iguales y por debajo de un valor dado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Por ejemplo: Los alumnos del primer semestre de cierta carrera</a:t>
            </a:r>
            <a:endParaRPr lang="es-VE" sz="1800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2400" dirty="0" smtClean="0">
                <a:solidFill>
                  <a:schemeClr val="bg1"/>
                </a:solidFill>
              </a:rPr>
              <a:t>(Función de distribución acumulada)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0358164"/>
              </p:ext>
            </p:extLst>
          </p:nvPr>
        </p:nvGraphicFramePr>
        <p:xfrm>
          <a:off x="520278" y="3924300"/>
          <a:ext cx="8166103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52601"/>
                <a:gridCol w="774700"/>
                <a:gridCol w="876300"/>
                <a:gridCol w="850900"/>
                <a:gridCol w="825500"/>
                <a:gridCol w="876300"/>
                <a:gridCol w="749300"/>
                <a:gridCol w="732827"/>
                <a:gridCol w="727675"/>
              </a:tblGrid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Edad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err="1" smtClean="0"/>
                        <a:t>Frec</a:t>
                      </a:r>
                      <a:r>
                        <a:rPr lang="es-VE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err="1" smtClean="0"/>
                        <a:t>Frec</a:t>
                      </a:r>
                      <a:r>
                        <a:rPr lang="es-VE" dirty="0" smtClean="0"/>
                        <a:t>.  </a:t>
                      </a:r>
                      <a:r>
                        <a:rPr lang="es-VE" dirty="0" err="1" smtClean="0"/>
                        <a:t>Acum</a:t>
                      </a:r>
                      <a:r>
                        <a:rPr lang="es-VE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837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1112417"/>
            <a:ext cx="8228763" cy="5351883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Se usa, entre otras cosas, para responder preguntas que involucren “más” y “menos”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Por ejemplo, Usted quiere implementar medidas para promover el desempeño estudiantil mediante otorgamiento de becas y le puede interesar saber cuántos alumnos tienen 20 años de edad o menos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 smtClean="0"/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 smtClean="0"/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Matemáticamente: una </a:t>
            </a:r>
            <a:r>
              <a:rPr lang="es-VE" sz="2000" dirty="0"/>
              <a:t>función </a:t>
            </a:r>
            <a:r>
              <a:rPr lang="es-V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VE" sz="2000" dirty="0" smtClean="0"/>
              <a:t> le </a:t>
            </a:r>
            <a:r>
              <a:rPr lang="es-VE" sz="2000" dirty="0"/>
              <a:t>asigna a cada valor real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VE" sz="2000" dirty="0"/>
              <a:t>, el de la probabilidad de que una variable aleatoria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VE" sz="2000" dirty="0"/>
              <a:t> asuma un valor inferior o igual a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VE" sz="2000" dirty="0"/>
              <a:t>.</a:t>
            </a:r>
            <a:endParaRPr lang="es-VE" sz="1800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2400" dirty="0" smtClean="0">
                <a:solidFill>
                  <a:schemeClr val="bg1"/>
                </a:solidFill>
              </a:rPr>
              <a:t>(Función de distribución acumulada)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133132"/>
              </p:ext>
            </p:extLst>
          </p:nvPr>
        </p:nvGraphicFramePr>
        <p:xfrm>
          <a:off x="520278" y="3403600"/>
          <a:ext cx="8166103" cy="1112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52601"/>
                <a:gridCol w="774700"/>
                <a:gridCol w="876300"/>
                <a:gridCol w="850900"/>
                <a:gridCol w="825500"/>
                <a:gridCol w="876300"/>
                <a:gridCol w="749300"/>
                <a:gridCol w="732827"/>
                <a:gridCol w="727675"/>
              </a:tblGrid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Edad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err="1" smtClean="0"/>
                        <a:t>Frec</a:t>
                      </a:r>
                      <a:r>
                        <a:rPr lang="es-VE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err="1" smtClean="0"/>
                        <a:t>Frec</a:t>
                      </a:r>
                      <a:r>
                        <a:rPr lang="es-VE" dirty="0" smtClean="0"/>
                        <a:t>.  </a:t>
                      </a:r>
                      <a:r>
                        <a:rPr lang="es-VE" dirty="0" err="1" smtClean="0"/>
                        <a:t>Acum</a:t>
                      </a:r>
                      <a:r>
                        <a:rPr lang="es-VE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1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57618" y="1112417"/>
            <a:ext cx="8228763" cy="5351883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Todas las distribuciones estándar están disponibles con la siguiente convención: Un nombre núcleo, </a:t>
            </a:r>
            <a:r>
              <a:rPr lang="es-VE" sz="2000" dirty="0" err="1" smtClean="0">
                <a:latin typeface="Courier New" pitchFamily="49"/>
              </a:rPr>
              <a:t>dist</a:t>
            </a:r>
            <a:r>
              <a:rPr lang="es-VE" sz="2000" dirty="0" smtClean="0"/>
              <a:t>, que identifica la distribución de probabilidad y un prefijo que identifica la función: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VE" sz="2000" dirty="0" smtClean="0"/>
          </a:p>
          <a:p>
            <a:pPr marL="742950" lvl="2" indent="-342900" algn="just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p:</a:t>
            </a:r>
            <a:r>
              <a:rPr lang="es-VE" sz="1800" dirty="0" smtClean="0">
                <a:latin typeface="Arial" pitchFamily="34"/>
              </a:rPr>
              <a:t> </a:t>
            </a:r>
            <a:r>
              <a:rPr lang="es-VE" sz="1800" dirty="0" smtClean="0"/>
              <a:t>identifica la función de probabilidad acumulada (</a:t>
            </a:r>
            <a:r>
              <a:rPr lang="es-VE" sz="1800" dirty="0" err="1" smtClean="0"/>
              <a:t>cdf</a:t>
            </a:r>
            <a:r>
              <a:rPr lang="es-VE" sz="1800" dirty="0" smtClean="0"/>
              <a:t>) o función de distribución,</a:t>
            </a:r>
            <a:r>
              <a:rPr lang="es-VE" sz="1800" i="1" dirty="0" smtClean="0"/>
              <a:t> P (X &lt;= x).</a:t>
            </a:r>
            <a:r>
              <a:rPr lang="es-VE" sz="1800" dirty="0" smtClean="0"/>
              <a:t> Por ejemplo,</a:t>
            </a:r>
            <a:r>
              <a:rPr lang="es-VE" sz="1800" dirty="0" smtClean="0">
                <a:latin typeface="Arial" pitchFamily="34"/>
              </a:rPr>
              <a:t> </a:t>
            </a:r>
            <a:r>
              <a:rPr lang="es-V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pdist</a:t>
            </a:r>
            <a:r>
              <a:rPr lang="es-V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(x,p1,p2,..)</a:t>
            </a:r>
          </a:p>
          <a:p>
            <a:pPr marL="742950" lvl="2" indent="-342900" algn="just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s-VE" sz="1800" dirty="0">
                <a:latin typeface="Arial" pitchFamily="34"/>
              </a:rPr>
              <a:t> </a:t>
            </a:r>
            <a:r>
              <a:rPr lang="es-VE" sz="1800" dirty="0">
                <a:latin typeface="+mj-lt"/>
              </a:rPr>
              <a:t>identifica la función de densidad  probabilidad, es decir </a:t>
            </a:r>
            <a:r>
              <a:rPr lang="es-VE" sz="1800" i="1" dirty="0">
                <a:latin typeface="+mj-lt"/>
              </a:rPr>
              <a:t>P(X = x</a:t>
            </a:r>
            <a:r>
              <a:rPr lang="es-VE" sz="1800" dirty="0">
                <a:latin typeface="+mj-lt"/>
              </a:rPr>
              <a:t>). Por ejemplo, </a:t>
            </a:r>
            <a:r>
              <a:rPr lang="es-V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ddist</a:t>
            </a: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(x,p1,p2,..)</a:t>
            </a:r>
          </a:p>
          <a:p>
            <a:pPr marL="742950" lvl="2" indent="-342900" algn="just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s-VE" sz="1800" dirty="0">
                <a:latin typeface="Arial" pitchFamily="34"/>
              </a:rPr>
              <a:t> </a:t>
            </a:r>
            <a:r>
              <a:rPr lang="es-VE" sz="1800" dirty="0"/>
              <a:t>identifica el </a:t>
            </a:r>
            <a:r>
              <a:rPr lang="es-VE" sz="1800" dirty="0" err="1"/>
              <a:t>cuantil</a:t>
            </a:r>
            <a:r>
              <a:rPr lang="es-VE" sz="1800" dirty="0"/>
              <a:t> de la distribución, es decir, el valor más pequeño de </a:t>
            </a:r>
            <a:r>
              <a:rPr lang="es-VE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s-VE" sz="1800" dirty="0"/>
              <a:t> para el cual </a:t>
            </a:r>
            <a:r>
              <a:rPr lang="es-VE" sz="1800" i="1" dirty="0"/>
              <a:t>P(X &lt;= q) &gt;= p</a:t>
            </a:r>
            <a:r>
              <a:rPr lang="es-VE" sz="1800" dirty="0"/>
              <a:t>. Por ejemplo </a:t>
            </a:r>
            <a:r>
              <a:rPr lang="es-V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qdist</a:t>
            </a: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(p,p1,p2,...)</a:t>
            </a:r>
          </a:p>
          <a:p>
            <a:pPr marL="742950" lvl="2" indent="-342900" algn="just" hangingPunct="0">
              <a:spcBef>
                <a:spcPts val="0"/>
              </a:spcBef>
              <a:spcAft>
                <a:spcPts val="879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V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s-VE" sz="1800" dirty="0">
                <a:latin typeface="Arial" pitchFamily="34"/>
              </a:rPr>
              <a:t> </a:t>
            </a:r>
            <a:r>
              <a:rPr lang="es-VE" sz="1800" dirty="0"/>
              <a:t>identifica la generación de variables aleatorias de la distribución dada. Por ejemplo </a:t>
            </a:r>
            <a:r>
              <a:rPr lang="es-V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rdist</a:t>
            </a:r>
            <a:r>
              <a:rPr lang="es-V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(n,p1,p2,...)</a:t>
            </a:r>
            <a:r>
              <a:rPr lang="es-VE" sz="1800" dirty="0"/>
              <a:t> produce</a:t>
            </a:r>
            <a:r>
              <a:rPr lang="es-VE" sz="1800" i="1" dirty="0"/>
              <a:t> n</a:t>
            </a:r>
            <a:r>
              <a:rPr lang="es-VE" sz="1800" dirty="0"/>
              <a:t> variables aleatorias con la </a:t>
            </a:r>
            <a:r>
              <a:rPr lang="es-VE" sz="1800" dirty="0" smtClean="0"/>
              <a:t>distribución de interés</a:t>
            </a:r>
            <a:endParaRPr lang="es-VE" sz="1800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2400" dirty="0" smtClean="0">
                <a:solidFill>
                  <a:schemeClr val="bg1"/>
                </a:solidFill>
              </a:rPr>
              <a:t>Distribuciones de probabilidad en</a:t>
            </a:r>
            <a:endParaRPr lang="es-VE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968"/>
            <a:ext cx="487828" cy="3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22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Distribuciones estándar en </a:t>
            </a:r>
          </a:p>
        </p:txBody>
      </p:sp>
      <p:pic>
        <p:nvPicPr>
          <p:cNvPr id="9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2745218" y="6435912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( Fuente: </a:t>
            </a:r>
            <a:r>
              <a:rPr lang="es-VE" dirty="0" err="1"/>
              <a:t>Robert&amp;Casella</a:t>
            </a:r>
            <a:r>
              <a:rPr lang="es-VE" dirty="0"/>
              <a:t> 2010)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92442" y="1219713"/>
            <a:ext cx="7020850" cy="424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Bildergebnis für R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7036" y="45826"/>
            <a:ext cx="712292" cy="5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6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5638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Definiciones:  </a:t>
            </a:r>
          </a:p>
          <a:p>
            <a:pPr>
              <a:buFont typeface="Arial" panose="020B0604020202020204" pitchFamily="34" charset="0"/>
              <a:buChar char="•"/>
            </a:pPr>
            <a:endParaRPr lang="es-V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VE" sz="2400" dirty="0" smtClean="0"/>
              <a:t>Ciencia de la colección, presentación, análisis e interpretación razonable de los datos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VE" sz="2400" dirty="0"/>
              <a:t>Ciencia que utiliza conjuntos de datos numéricos para obtener, a partir de ellos, inferencias basadas en el cálculo de probabilidades.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VE" sz="2400" dirty="0" smtClean="0"/>
              <a:t>Estudio </a:t>
            </a:r>
            <a:r>
              <a:rPr lang="es-VE" sz="2400" dirty="0"/>
              <a:t>que reúne, clasifica y recuenta todos los hechos que tienen una determinada característica en común, para poder llegar a conclusiones a partir de los datos numéricos extraídos.</a:t>
            </a:r>
          </a:p>
          <a:p>
            <a:endParaRPr lang="es-V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¿Estadística?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96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329" y="954742"/>
            <a:ext cx="7597589" cy="5177117"/>
          </a:xfrm>
        </p:spPr>
        <p:txBody>
          <a:bodyPr>
            <a:normAutofit/>
          </a:bodyPr>
          <a:lstStyle/>
          <a:p>
            <a:pPr algn="just"/>
            <a:endParaRPr lang="es-VE" sz="2400" dirty="0" smtClean="0"/>
          </a:p>
          <a:p>
            <a:pPr algn="just"/>
            <a:r>
              <a:rPr lang="es-VE" sz="2400" dirty="0" smtClean="0"/>
              <a:t>Además, se puede </a:t>
            </a:r>
            <a:r>
              <a:rPr lang="es-VE" sz="2400" dirty="0"/>
              <a:t>decir que </a:t>
            </a:r>
            <a:r>
              <a:rPr lang="es-VE" sz="2400" dirty="0" smtClean="0"/>
              <a:t>no </a:t>
            </a:r>
            <a:r>
              <a:rPr lang="es-VE" sz="2400" dirty="0"/>
              <a:t>es </a:t>
            </a:r>
            <a:r>
              <a:rPr lang="es-VE" sz="2400" dirty="0" smtClean="0"/>
              <a:t>una estimación realista, pues: </a:t>
            </a:r>
          </a:p>
          <a:p>
            <a:pPr algn="just"/>
            <a:endParaRPr lang="es-VE" sz="2400" dirty="0" smtClean="0"/>
          </a:p>
          <a:p>
            <a:pPr marL="1612900" indent="-1249363" algn="just"/>
            <a:r>
              <a:rPr lang="es-VE" sz="2400" dirty="0" smtClean="0"/>
              <a:t> </a:t>
            </a:r>
            <a:r>
              <a:rPr lang="es-VE" sz="2400" i="1" dirty="0" err="1" smtClean="0"/>
              <a:t>m</a:t>
            </a:r>
            <a:r>
              <a:rPr lang="es-VE" sz="2400" baseline="-25000" dirty="0" err="1" smtClean="0"/>
              <a:t>max</a:t>
            </a:r>
            <a:r>
              <a:rPr lang="es-VE" sz="2400" dirty="0" smtClean="0"/>
              <a:t> → todos </a:t>
            </a:r>
            <a:r>
              <a:rPr lang="es-VE" sz="2400" dirty="0"/>
              <a:t>los días </a:t>
            </a:r>
            <a:r>
              <a:rPr lang="es-VE" sz="2400" dirty="0" smtClean="0"/>
              <a:t>tienen </a:t>
            </a:r>
            <a:r>
              <a:rPr lang="es-VE" sz="2400" dirty="0"/>
              <a:t>el </a:t>
            </a:r>
            <a:r>
              <a:rPr lang="es-VE" sz="2400" dirty="0">
                <a:solidFill>
                  <a:schemeClr val="tx1"/>
                </a:solidFill>
              </a:rPr>
              <a:t>menor</a:t>
            </a:r>
            <a:r>
              <a:rPr lang="es-VE" sz="2400" dirty="0"/>
              <a:t> valor de explotación </a:t>
            </a:r>
            <a:endParaRPr lang="es-VE" sz="2400" dirty="0" smtClean="0"/>
          </a:p>
          <a:p>
            <a:pPr marL="1612900" indent="-1249363" algn="just"/>
            <a:r>
              <a:rPr lang="es-VE" sz="2400" i="1" dirty="0" err="1" smtClean="0"/>
              <a:t>m</a:t>
            </a:r>
            <a:r>
              <a:rPr lang="es-VE" sz="2400" baseline="-25000" dirty="0" err="1" smtClean="0"/>
              <a:t>min</a:t>
            </a:r>
            <a:r>
              <a:rPr lang="es-VE" sz="2400" dirty="0" smtClean="0"/>
              <a:t> </a:t>
            </a:r>
            <a:r>
              <a:rPr lang="es-VE" sz="2400" dirty="0"/>
              <a:t>→ todos los días tienen el </a:t>
            </a:r>
            <a:r>
              <a:rPr lang="es-VE" sz="2400" dirty="0" smtClean="0">
                <a:solidFill>
                  <a:schemeClr val="tx1"/>
                </a:solidFill>
              </a:rPr>
              <a:t>mayor</a:t>
            </a:r>
            <a:r>
              <a:rPr lang="es-VE" sz="2400" dirty="0" smtClean="0"/>
              <a:t> </a:t>
            </a:r>
            <a:r>
              <a:rPr lang="es-VE" sz="2400" dirty="0"/>
              <a:t>valor de explotación </a:t>
            </a:r>
            <a:endParaRPr lang="es-VE" sz="2400" dirty="0" smtClean="0"/>
          </a:p>
          <a:p>
            <a:pPr marL="1612900" indent="-1249363" algn="just"/>
            <a:endParaRPr lang="es-VE" sz="2400" dirty="0" smtClean="0"/>
          </a:p>
          <a:p>
            <a:pPr algn="just"/>
            <a:r>
              <a:rPr lang="es-VE" sz="2400" dirty="0" smtClean="0"/>
              <a:t>Es necesario </a:t>
            </a:r>
            <a:r>
              <a:rPr lang="es-VE" sz="2400" dirty="0"/>
              <a:t>tener un poco más de información para obtener una mejor estimación</a:t>
            </a:r>
          </a:p>
          <a:p>
            <a:pPr algn="just"/>
            <a:endParaRPr lang="es-VE" sz="2400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ES" sz="3600" dirty="0">
                <a:solidFill>
                  <a:schemeClr val="bg1"/>
                </a:solidFill>
              </a:rPr>
              <a:t>¿Por qué este curso?</a:t>
            </a:r>
            <a:endParaRPr lang="es-VE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95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28600" y="6858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Una taxonomía de la estadística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8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5638800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VE" sz="2000" dirty="0" smtClean="0"/>
              <a:t>R posee una extensa colección de paquetes que cubren todo el espectro de la estadística.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s-VE" sz="2000" dirty="0" smtClean="0"/>
              <a:t>Lo básico: 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datos &lt;- </a:t>
            </a: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runif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(200, 1, 20)</a:t>
            </a:r>
          </a:p>
          <a:p>
            <a:pPr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mean(datos) # Media (puede ser no acotada)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[1] 9.917051</a:t>
            </a:r>
          </a:p>
          <a:p>
            <a:pPr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median(datos) # Mediana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[1] 9.573657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# Varianza (no sesgada, es decir, entre n-1)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(datos)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[1] 25.55969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(datos) # Desviación estándar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[1] 5.055659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quantiles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(datos) # </a:t>
            </a: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Cuantiles</a:t>
            </a:r>
            <a:endParaRPr lang="es-VE" sz="1600" dirty="0" smtClean="0">
              <a:latin typeface="Courier New" pitchFamily="49" charset="0"/>
              <a:cs typeface="Courier New" pitchFamily="49" charset="0"/>
            </a:endParaRP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     0%       25%       50%       75%      100% 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s-VE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1.011235  5.877240  9.573657 13.913065 19.675439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sz="1600" dirty="0" err="1" smtClean="0">
                <a:latin typeface="Courier New" pitchFamily="49" charset="0"/>
                <a:cs typeface="Courier New" pitchFamily="49" charset="0"/>
              </a:rPr>
              <a:t>summary</a:t>
            </a:r>
            <a:r>
              <a:rPr lang="es-VE" sz="1600" dirty="0" smtClean="0">
                <a:latin typeface="Courier New" pitchFamily="49" charset="0"/>
                <a:cs typeface="Courier New" pitchFamily="49" charset="0"/>
              </a:rPr>
              <a:t>(datos) # Resumen de los datos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 Min. 1st Qu.  Median    Mean 3rd Qu.    Max. 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sz="16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1.011   5.877   9.574   9.917  13.910  19.680</a:t>
            </a:r>
            <a:endParaRPr lang="es-V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Algunos ejemplos estadísticos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96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5638800"/>
          </a:xfrm>
        </p:spPr>
        <p:txBody>
          <a:bodyPr>
            <a:normAutofit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VE" sz="2000" dirty="0" smtClean="0"/>
              <a:t>Están disponibles las pruebas estadísticas clásicas como igualdad de medias de la distribución normal (</a:t>
            </a:r>
            <a:r>
              <a:rPr lang="es-VE" sz="2000" dirty="0" err="1" smtClean="0">
                <a:latin typeface="Courier New" pitchFamily="49"/>
              </a:rPr>
              <a:t>t.test</a:t>
            </a:r>
            <a:r>
              <a:rPr lang="es-VE" sz="2000" dirty="0" smtClean="0"/>
              <a:t>); igualdad de varianzas (</a:t>
            </a:r>
            <a:r>
              <a:rPr lang="es-VE" sz="2000" dirty="0" err="1" smtClean="0">
                <a:latin typeface="Courier New" pitchFamily="49"/>
              </a:rPr>
              <a:t>var.test</a:t>
            </a:r>
            <a:r>
              <a:rPr lang="es-VE" sz="2000" dirty="0" smtClean="0"/>
              <a:t>). 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2000" dirty="0" smtClean="0"/>
              <a:t>Use: </a:t>
            </a:r>
            <a:r>
              <a:rPr lang="es-VE" sz="2000" dirty="0" err="1" smtClean="0">
                <a:latin typeface="Courier New" pitchFamily="49"/>
              </a:rPr>
              <a:t>help.search</a:t>
            </a:r>
            <a:r>
              <a:rPr lang="es-VE" sz="2000" dirty="0" smtClean="0">
                <a:latin typeface="Courier New" pitchFamily="49"/>
              </a:rPr>
              <a:t>("test")</a:t>
            </a:r>
            <a:r>
              <a:rPr lang="es-VE" sz="2000" dirty="0" smtClean="0"/>
              <a:t> para ver la gran gama disponible.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 sz="2000" dirty="0"/>
              <a:t>Ejemplo: Probar que la media de una muestra normal de varianza desconocida es 0.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 sz="2000" dirty="0"/>
              <a:t>No se puede rechazar la hipótesis nula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dirty="0" smtClean="0">
                <a:latin typeface="Courier New" pitchFamily="49" charset="0"/>
                <a:cs typeface="Courier New" pitchFamily="49" charset="0"/>
              </a:rPr>
              <a:t>x &lt;- </a:t>
            </a:r>
            <a:r>
              <a:rPr lang="es-VE" dirty="0" err="1" smtClean="0">
                <a:latin typeface="Courier New" pitchFamily="49" charset="0"/>
                <a:cs typeface="Courier New" pitchFamily="49" charset="0"/>
              </a:rPr>
              <a:t>rnorm</a:t>
            </a:r>
            <a:r>
              <a:rPr lang="es-VE" dirty="0" smtClean="0">
                <a:latin typeface="Courier New" pitchFamily="49" charset="0"/>
                <a:cs typeface="Courier New" pitchFamily="49" charset="0"/>
              </a:rPr>
              <a:t>(25)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dirty="0" err="1" smtClean="0">
                <a:latin typeface="Courier New" pitchFamily="49" charset="0"/>
                <a:cs typeface="Courier New" pitchFamily="49" charset="0"/>
              </a:rPr>
              <a:t>t.test</a:t>
            </a:r>
            <a:r>
              <a:rPr lang="es-VE" dirty="0" smtClean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One Sample t-test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endParaRPr lang="en-US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data:  x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 = 0.86469, </a:t>
            </a:r>
            <a:r>
              <a:rPr lang="en-US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df</a:t>
            </a: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= 24, p-value = 0.3958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alternative hypothesis: true mean is not equal to 0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95 percent confidence interval: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-0.279215  0.681873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sample estimates: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mean of x 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0.201329 </a:t>
            </a:r>
            <a:endParaRPr lang="es-VE" dirty="0" smtClean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Algunos ejemplos estadísticos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4876800" y="4724400"/>
            <a:ext cx="12573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6096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5638800"/>
          </a:xfrm>
        </p:spPr>
        <p:txBody>
          <a:bodyPr>
            <a:normAutofit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VE" sz="2000" dirty="0" smtClean="0"/>
              <a:t>Están disponibles las pruebas estadísticas clásicas como igualdad de medias de la distribución normal (</a:t>
            </a:r>
            <a:r>
              <a:rPr lang="es-VE" sz="2000" dirty="0" err="1" smtClean="0">
                <a:latin typeface="Courier New" pitchFamily="49"/>
              </a:rPr>
              <a:t>t.test</a:t>
            </a:r>
            <a:r>
              <a:rPr lang="es-VE" sz="2000" dirty="0" smtClean="0"/>
              <a:t>); igualdad de varianzas (</a:t>
            </a:r>
            <a:r>
              <a:rPr lang="es-VE" sz="2000" dirty="0" err="1" smtClean="0">
                <a:latin typeface="Courier New" pitchFamily="49"/>
              </a:rPr>
              <a:t>var.test</a:t>
            </a:r>
            <a:r>
              <a:rPr lang="es-VE" sz="2000" dirty="0" smtClean="0"/>
              <a:t>). 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2000" dirty="0" smtClean="0"/>
              <a:t>Use: </a:t>
            </a:r>
            <a:r>
              <a:rPr lang="es-VE" sz="2000" dirty="0" err="1" smtClean="0">
                <a:latin typeface="Courier New" pitchFamily="49"/>
              </a:rPr>
              <a:t>help.search</a:t>
            </a:r>
            <a:r>
              <a:rPr lang="es-VE" sz="2000" dirty="0" smtClean="0">
                <a:latin typeface="Courier New" pitchFamily="49"/>
              </a:rPr>
              <a:t>("test")</a:t>
            </a:r>
            <a:r>
              <a:rPr lang="es-VE" sz="2000" dirty="0" smtClean="0"/>
              <a:t> para ver la gran gama disponible.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 sz="2000" dirty="0"/>
              <a:t>Ejemplo: Probar que la media de una muestra normal de varianza desconocida es 0.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VE" sz="2000" dirty="0"/>
              <a:t>No se puede rechazar la hipótesis nula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dirty="0" smtClean="0">
                <a:latin typeface="Courier New" pitchFamily="49" charset="0"/>
                <a:cs typeface="Courier New" pitchFamily="49" charset="0"/>
              </a:rPr>
              <a:t>x &lt;- </a:t>
            </a:r>
            <a:r>
              <a:rPr lang="es-VE" dirty="0" err="1" smtClean="0">
                <a:latin typeface="Courier New" pitchFamily="49" charset="0"/>
                <a:cs typeface="Courier New" pitchFamily="49" charset="0"/>
              </a:rPr>
              <a:t>rnorm</a:t>
            </a:r>
            <a:r>
              <a:rPr lang="es-VE" dirty="0" smtClean="0">
                <a:latin typeface="Courier New" pitchFamily="49" charset="0"/>
                <a:cs typeface="Courier New" pitchFamily="49" charset="0"/>
              </a:rPr>
              <a:t>(25)</a:t>
            </a:r>
          </a:p>
          <a:p>
            <a:pPr lvl="0" algn="just">
              <a:spcBef>
                <a:spcPts val="0"/>
              </a:spcBef>
              <a:buSzPct val="45000"/>
              <a:buFont typeface="Century Gothic" pitchFamily="34" charset="0"/>
              <a:buChar char="&gt;"/>
            </a:pPr>
            <a:r>
              <a:rPr lang="es-VE" dirty="0" err="1" smtClean="0">
                <a:latin typeface="Courier New" pitchFamily="49" charset="0"/>
                <a:cs typeface="Courier New" pitchFamily="49" charset="0"/>
              </a:rPr>
              <a:t>t.test</a:t>
            </a:r>
            <a:r>
              <a:rPr lang="es-VE" dirty="0" smtClean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One Sample t-test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endParaRPr lang="en-US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data:  x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 = 0.86469, </a:t>
            </a:r>
            <a:r>
              <a:rPr lang="en-US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df</a:t>
            </a: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= 24, p-value = 0.3958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alternative hypothesis: true mean is not equal to 0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95 percent confidence interval: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-0.279215  0.681873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sample estimates: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mean of x </a:t>
            </a:r>
          </a:p>
          <a:p>
            <a:pPr lvl="0" algn="just">
              <a:spcBef>
                <a:spcPts val="0"/>
              </a:spcBef>
              <a:buSzPct val="45000"/>
              <a:buNone/>
            </a:pPr>
            <a:r>
              <a:rPr lang="en-US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0.201329 </a:t>
            </a:r>
            <a:endParaRPr lang="es-VE" dirty="0" smtClean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Algunos ejemplos estadísticos</a:t>
            </a:r>
          </a:p>
        </p:txBody>
      </p:sp>
      <p:pic>
        <p:nvPicPr>
          <p:cNvPr id="5" name="Picture 4" descr="Postgrado en Modelado y Simulación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4876800" y="4724400"/>
            <a:ext cx="12573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2402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85144" y="873296"/>
            <a:ext cx="8228763" cy="3321188"/>
          </a:xfrm>
        </p:spPr>
        <p:txBody>
          <a:bodyPr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VE" sz="2000" dirty="0"/>
              <a:t>En estadística, un resultado se considera </a:t>
            </a:r>
            <a:r>
              <a:rPr lang="es-VE" sz="2000" b="1" dirty="0"/>
              <a:t>significativo</a:t>
            </a:r>
            <a:r>
              <a:rPr lang="es-VE" sz="2000" dirty="0"/>
              <a:t> si es poco probable que el resultado </a:t>
            </a:r>
            <a:r>
              <a:rPr lang="es-VE" sz="2000" dirty="0" smtClean="0"/>
              <a:t>ha </a:t>
            </a:r>
            <a:r>
              <a:rPr lang="es-VE" sz="2000" dirty="0"/>
              <a:t>ocurrido sólo por azar  si   la   </a:t>
            </a:r>
            <a:r>
              <a:rPr lang="es-VE" sz="2000" dirty="0" smtClean="0"/>
              <a:t>hipótesis nula   </a:t>
            </a:r>
            <a:r>
              <a:rPr lang="es-VE" sz="2000" dirty="0"/>
              <a:t>es verdadera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El valor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VE" sz="2000" dirty="0"/>
              <a:t> es una estimación de la significancia estadística. Es la  </a:t>
            </a:r>
            <a:r>
              <a:rPr lang="es-VE" sz="2000" dirty="0" smtClean="0"/>
              <a:t>probabilidad </a:t>
            </a:r>
            <a:r>
              <a:rPr lang="es-VE" sz="2000" dirty="0"/>
              <a:t>que un resultado en particular haya ocurrido al azar si la hipótesis nula es verdadera.</a:t>
            </a:r>
          </a:p>
          <a:p>
            <a:pPr lvl="0" algn="just">
              <a:buSzPct val="100000"/>
              <a:buFont typeface="Arial" panose="020B0604020202020204" pitchFamily="34" charset="0"/>
              <a:buChar char="•"/>
            </a:pPr>
            <a:r>
              <a:rPr lang="es-VE" sz="2000" dirty="0"/>
              <a:t>En relación al valor de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s-VE" sz="2000" i="1" dirty="0">
                <a:latin typeface="Arial" pitchFamily="18"/>
                <a:cs typeface="Arial" pitchFamily="34"/>
              </a:rPr>
              <a:t> </a:t>
            </a:r>
            <a:r>
              <a:rPr lang="es-VE" sz="2000" dirty="0">
                <a:latin typeface="Arial" pitchFamily="18"/>
                <a:cs typeface="Arial" pitchFamily="34"/>
              </a:rPr>
              <a:t>o</a:t>
            </a:r>
            <a:r>
              <a:rPr lang="es-VE" sz="2000" dirty="0"/>
              <a:t> error tipo I, el valor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VE" sz="2000" dirty="0"/>
              <a:t> es el valor más grande de </a:t>
            </a:r>
            <a:r>
              <a:rPr lang="es-V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s-VE" sz="2000" i="1" dirty="0">
                <a:cs typeface="Arial" pitchFamily="34"/>
              </a:rPr>
              <a:t> </a:t>
            </a:r>
            <a:r>
              <a:rPr lang="es-VE" sz="2000" dirty="0">
                <a:cs typeface="Arial" pitchFamily="34"/>
              </a:rPr>
              <a:t>para el cual no se puede rechazar la hipótesis nula </a:t>
            </a:r>
            <a:r>
              <a:rPr lang="es-VE" sz="2000" dirty="0" smtClean="0">
                <a:cs typeface="Arial" pitchFamily="34"/>
              </a:rPr>
              <a:t>(</a:t>
            </a:r>
            <a:r>
              <a:rPr lang="es-VE" sz="2000" i="1" dirty="0" smtClean="0">
                <a:cs typeface="Arial" pitchFamily="34"/>
              </a:rPr>
              <a:t>H</a:t>
            </a:r>
            <a:r>
              <a:rPr lang="es-VE" sz="2000" i="1" baseline="-33000" dirty="0" smtClean="0">
                <a:cs typeface="Arial" pitchFamily="34"/>
              </a:rPr>
              <a:t>o</a:t>
            </a:r>
            <a:r>
              <a:rPr lang="es-VE" sz="2000" dirty="0">
                <a:cs typeface="Arial" pitchFamily="34"/>
              </a:rPr>
              <a:t>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Repaso: Significancia estadística</a:t>
            </a: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0" name="Grupo 39"/>
          <p:cNvGrpSpPr/>
          <p:nvPr/>
        </p:nvGrpSpPr>
        <p:grpSpPr>
          <a:xfrm>
            <a:off x="1280527" y="4194484"/>
            <a:ext cx="6582946" cy="2308324"/>
            <a:chOff x="1567447" y="4050080"/>
            <a:chExt cx="6582946" cy="2308324"/>
          </a:xfrm>
        </p:grpSpPr>
        <p:cxnSp>
          <p:nvCxnSpPr>
            <p:cNvPr id="24" name="Conector angular 23"/>
            <p:cNvCxnSpPr/>
            <p:nvPr/>
          </p:nvCxnSpPr>
          <p:spPr>
            <a:xfrm rot="10800000" flipV="1">
              <a:off x="2857500" y="5187246"/>
              <a:ext cx="965200" cy="934154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r 28"/>
            <p:cNvCxnSpPr/>
            <p:nvPr/>
          </p:nvCxnSpPr>
          <p:spPr>
            <a:xfrm rot="10800000" flipH="1" flipV="1">
              <a:off x="5121808" y="5187246"/>
              <a:ext cx="965200" cy="934154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r 29"/>
            <p:cNvCxnSpPr/>
            <p:nvPr/>
          </p:nvCxnSpPr>
          <p:spPr>
            <a:xfrm rot="10800000">
              <a:off x="2857500" y="4260146"/>
              <a:ext cx="965200" cy="934154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r 30"/>
            <p:cNvCxnSpPr/>
            <p:nvPr/>
          </p:nvCxnSpPr>
          <p:spPr>
            <a:xfrm rot="10800000" flipH="1">
              <a:off x="5121808" y="4260146"/>
              <a:ext cx="965200" cy="934154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>
              <a:off x="2311400" y="5187246"/>
              <a:ext cx="43307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brir llave 34"/>
            <p:cNvSpPr/>
            <p:nvPr/>
          </p:nvSpPr>
          <p:spPr>
            <a:xfrm rot="5400000">
              <a:off x="4317999" y="3937002"/>
              <a:ext cx="317502" cy="22225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VE" dirty="0">
                <a:latin typeface="+mj-lt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098797" y="5256346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0,01                                  0,1 </a:t>
              </a:r>
              <a:endParaRPr lang="es-V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3746618" y="4414765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concluyente</a:t>
              </a:r>
              <a:endParaRPr lang="es-V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6087008" y="4050080"/>
              <a:ext cx="206338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grande</a:t>
              </a:r>
            </a:p>
            <a:p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s-E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  <a:p>
              <a:endPara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 en rechazar </a:t>
              </a:r>
              <a:r>
                <a:rPr lang="es-E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E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567447" y="4050080"/>
              <a:ext cx="126829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pequeña</a:t>
              </a:r>
            </a:p>
            <a:p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  <a:p>
              <a:endParaRPr lang="es-E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Rechace </a:t>
              </a:r>
              <a:r>
                <a:rPr lang="es-E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E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8611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9900" y="1061355"/>
            <a:ext cx="8153400" cy="54029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dirty="0" smtClean="0">
                <a:solidFill>
                  <a:schemeClr val="tx1"/>
                </a:solidFill>
              </a:rPr>
              <a:t>Las cigüeñas traen a los bebes…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VE" sz="1600" dirty="0" err="1" smtClean="0">
                <a:solidFill>
                  <a:schemeClr val="tx1"/>
                </a:solidFill>
              </a:rPr>
              <a:t>Matthews</a:t>
            </a:r>
            <a:r>
              <a:rPr lang="es-VE" sz="1600" dirty="0" smtClean="0">
                <a:solidFill>
                  <a:schemeClr val="tx1"/>
                </a:solidFill>
              </a:rPr>
              <a:t>, R. </a:t>
            </a:r>
            <a:r>
              <a:rPr lang="es-VE" sz="1600" dirty="0">
                <a:solidFill>
                  <a:schemeClr val="tx1"/>
                </a:solidFill>
              </a:rPr>
              <a:t>2000. </a:t>
            </a:r>
            <a:r>
              <a:rPr lang="es-VE" sz="1600" dirty="0" err="1">
                <a:solidFill>
                  <a:schemeClr val="tx1"/>
                </a:solidFill>
              </a:rPr>
              <a:t>Storks</a:t>
            </a:r>
            <a:r>
              <a:rPr lang="es-VE" sz="1600" dirty="0">
                <a:solidFill>
                  <a:schemeClr val="tx1"/>
                </a:solidFill>
              </a:rPr>
              <a:t> </a:t>
            </a:r>
            <a:r>
              <a:rPr lang="es-VE" sz="1600" dirty="0" err="1" smtClean="0">
                <a:solidFill>
                  <a:schemeClr val="tx1"/>
                </a:solidFill>
              </a:rPr>
              <a:t>deliver</a:t>
            </a:r>
            <a:r>
              <a:rPr lang="es-VE" sz="1600" dirty="0" smtClean="0">
                <a:solidFill>
                  <a:schemeClr val="tx1"/>
                </a:solidFill>
              </a:rPr>
              <a:t> </a:t>
            </a:r>
            <a:r>
              <a:rPr lang="es-VE" sz="1600" dirty="0" err="1" smtClean="0">
                <a:solidFill>
                  <a:schemeClr val="tx1"/>
                </a:solidFill>
              </a:rPr>
              <a:t>babies</a:t>
            </a:r>
            <a:r>
              <a:rPr lang="es-VE" sz="1600" dirty="0" smtClean="0">
                <a:solidFill>
                  <a:schemeClr val="tx1"/>
                </a:solidFill>
              </a:rPr>
              <a:t> </a:t>
            </a:r>
            <a:r>
              <a:rPr lang="es-VE" sz="1600" dirty="0">
                <a:solidFill>
                  <a:schemeClr val="tx1"/>
                </a:solidFill>
              </a:rPr>
              <a:t>(</a:t>
            </a:r>
            <a:r>
              <a:rPr lang="es-VE" sz="1600" i="1" dirty="0" smtClean="0">
                <a:solidFill>
                  <a:schemeClr val="tx1"/>
                </a:solidFill>
              </a:rPr>
              <a:t>p</a:t>
            </a:r>
            <a:r>
              <a:rPr lang="es-VE" sz="1600" dirty="0" smtClean="0">
                <a:solidFill>
                  <a:schemeClr val="tx1"/>
                </a:solidFill>
              </a:rPr>
              <a:t> = 0.008). </a:t>
            </a:r>
            <a:r>
              <a:rPr lang="es-VE" sz="1600" i="1" dirty="0" err="1" smtClean="0">
                <a:solidFill>
                  <a:schemeClr val="tx1"/>
                </a:solidFill>
              </a:rPr>
              <a:t>Teaching</a:t>
            </a:r>
            <a:r>
              <a:rPr lang="es-VE" sz="1600" i="1" dirty="0" smtClean="0">
                <a:solidFill>
                  <a:schemeClr val="tx1"/>
                </a:solidFill>
              </a:rPr>
              <a:t> </a:t>
            </a:r>
            <a:r>
              <a:rPr lang="es-VE" sz="1600" i="1" dirty="0" err="1" smtClean="0">
                <a:solidFill>
                  <a:schemeClr val="tx1"/>
                </a:solidFill>
              </a:rPr>
              <a:t>statistics</a:t>
            </a:r>
            <a:r>
              <a:rPr lang="es-VE" sz="1600" i="1" dirty="0" smtClean="0">
                <a:solidFill>
                  <a:schemeClr val="tx1"/>
                </a:solidFill>
              </a:rPr>
              <a:t> </a:t>
            </a:r>
            <a:r>
              <a:rPr lang="es-VE" sz="1600" dirty="0" smtClean="0">
                <a:solidFill>
                  <a:schemeClr val="tx1"/>
                </a:solidFill>
              </a:rPr>
              <a:t>22: 36-38.</a:t>
            </a:r>
            <a:endParaRPr lang="es-VE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0690996"/>
              </p:ext>
            </p:extLst>
          </p:nvPr>
        </p:nvGraphicFramePr>
        <p:xfrm>
          <a:off x="1079497" y="1479090"/>
          <a:ext cx="6959602" cy="4447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572"/>
                <a:gridCol w="1374252"/>
                <a:gridCol w="1158298"/>
                <a:gridCol w="1217194"/>
                <a:gridCol w="1639286"/>
              </a:tblGrid>
              <a:tr h="658220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1" u="none" strike="noStrike" dirty="0">
                          <a:effectLst/>
                        </a:rPr>
                        <a:t>País</a:t>
                      </a:r>
                      <a:endParaRPr lang="es-V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1" u="none" strike="noStrike" dirty="0">
                          <a:effectLst/>
                        </a:rPr>
                        <a:t>Área (Km</a:t>
                      </a:r>
                      <a:r>
                        <a:rPr lang="es-VE" sz="1400" b="1" u="none" strike="noStrike" baseline="30000" dirty="0">
                          <a:effectLst/>
                        </a:rPr>
                        <a:t>2</a:t>
                      </a:r>
                      <a:r>
                        <a:rPr lang="es-VE" sz="1400" b="1" u="none" strike="noStrike" dirty="0">
                          <a:effectLst/>
                        </a:rPr>
                        <a:t>)</a:t>
                      </a:r>
                      <a:endParaRPr lang="es-V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1" u="none" strike="noStrike" dirty="0">
                          <a:effectLst/>
                        </a:rPr>
                        <a:t>Pares de </a:t>
                      </a:r>
                      <a:r>
                        <a:rPr lang="es-VE" sz="1400" b="1" u="none" strike="noStrike" dirty="0" err="1">
                          <a:effectLst/>
                        </a:rPr>
                        <a:t>cigueñas</a:t>
                      </a:r>
                      <a:endParaRPr lang="es-V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1" u="none" strike="noStrike" dirty="0">
                          <a:effectLst/>
                        </a:rPr>
                        <a:t>Humanos (10</a:t>
                      </a:r>
                      <a:r>
                        <a:rPr lang="es-VE" sz="1400" b="1" u="none" strike="noStrike" baseline="30000" dirty="0">
                          <a:effectLst/>
                        </a:rPr>
                        <a:t>6</a:t>
                      </a:r>
                      <a:r>
                        <a:rPr lang="es-VE" sz="1400" b="1" u="none" strike="noStrike" dirty="0">
                          <a:effectLst/>
                        </a:rPr>
                        <a:t>)</a:t>
                      </a:r>
                      <a:endParaRPr lang="es-V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1" u="none" strike="noStrike" dirty="0">
                          <a:effectLst/>
                        </a:rPr>
                        <a:t>Tasa de nacimientos (10</a:t>
                      </a:r>
                      <a:r>
                        <a:rPr lang="es-VE" sz="1400" b="1" u="none" strike="noStrike" baseline="30000" dirty="0">
                          <a:effectLst/>
                        </a:rPr>
                        <a:t>3</a:t>
                      </a:r>
                      <a:r>
                        <a:rPr lang="es-VE" sz="1400" b="1" u="none" strike="noStrike" dirty="0">
                          <a:effectLst/>
                        </a:rPr>
                        <a:t>/año)</a:t>
                      </a:r>
                      <a:endParaRPr lang="es-V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Polonia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312 680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30 000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38.0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610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Turquía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779 450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25 000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56.0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1576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 dirty="0">
                          <a:effectLst/>
                        </a:rPr>
                        <a:t>España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504 750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8 000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39.0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439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Bulgaria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111 000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9.0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117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Hungría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93 000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11.0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124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Rumania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237 500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23.0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367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Alemania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357 000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3 300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78.0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901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Grecia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132 000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2 500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10.0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106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Portugal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92 390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1 500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10.0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120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Austria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83 860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300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7.6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87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Suiza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41 290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150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6.7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82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 dirty="0">
                          <a:effectLst/>
                        </a:rPr>
                        <a:t>Francia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544 000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140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56.0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774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Albania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28 750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3.2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83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Dinamarca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43 100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9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5.1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59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Italia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301 280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5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57.0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551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>
                          <a:effectLst/>
                        </a:rPr>
                        <a:t>Holanda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41 900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4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>
                          <a:effectLst/>
                        </a:rPr>
                        <a:t>15.0</a:t>
                      </a:r>
                      <a:endParaRPr lang="es-V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188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958">
                <a:tc>
                  <a:txBody>
                    <a:bodyPr/>
                    <a:lstStyle/>
                    <a:p>
                      <a:pPr algn="l" fontAlgn="b"/>
                      <a:r>
                        <a:rPr lang="es-VE" sz="1400" u="none" strike="noStrike" dirty="0" smtClean="0">
                          <a:effectLst/>
                        </a:rPr>
                        <a:t>Bélgica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30 520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9.9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VE" sz="1400" u="none" strike="noStrike" dirty="0">
                          <a:effectLst/>
                        </a:rPr>
                        <a:t>118</a:t>
                      </a:r>
                      <a:endParaRPr lang="es-V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8" name="Picture 4" descr="Stork and baby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884" y="727979"/>
            <a:ext cx="11620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Error común en estadística</a:t>
            </a:r>
          </a:p>
        </p:txBody>
      </p:sp>
      <p:pic>
        <p:nvPicPr>
          <p:cNvPr id="7" name="Picture 4" descr="Postgrado en Modelado y Simulación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00" y="240630"/>
            <a:ext cx="269509" cy="2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9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9900" y="1061355"/>
            <a:ext cx="8153400" cy="54029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La significancia NUNCA reemplaza al sentido común</a:t>
            </a: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es-VE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VE" sz="1600" dirty="0" err="1" smtClean="0">
                <a:solidFill>
                  <a:schemeClr val="tx1"/>
                </a:solidFill>
              </a:rPr>
              <a:t>Matthews</a:t>
            </a:r>
            <a:r>
              <a:rPr lang="es-VE" sz="1600" dirty="0" smtClean="0">
                <a:solidFill>
                  <a:schemeClr val="tx1"/>
                </a:solidFill>
              </a:rPr>
              <a:t>, R. </a:t>
            </a:r>
            <a:r>
              <a:rPr lang="es-VE" sz="1600" dirty="0">
                <a:solidFill>
                  <a:schemeClr val="tx1"/>
                </a:solidFill>
              </a:rPr>
              <a:t>2000. </a:t>
            </a:r>
            <a:r>
              <a:rPr lang="es-VE" sz="1600" dirty="0" err="1">
                <a:solidFill>
                  <a:schemeClr val="tx1"/>
                </a:solidFill>
              </a:rPr>
              <a:t>Storks</a:t>
            </a:r>
            <a:r>
              <a:rPr lang="es-VE" sz="1600" dirty="0">
                <a:solidFill>
                  <a:schemeClr val="tx1"/>
                </a:solidFill>
              </a:rPr>
              <a:t> </a:t>
            </a:r>
            <a:r>
              <a:rPr lang="es-VE" sz="1600" dirty="0" err="1" smtClean="0">
                <a:solidFill>
                  <a:schemeClr val="tx1"/>
                </a:solidFill>
              </a:rPr>
              <a:t>deliver</a:t>
            </a:r>
            <a:r>
              <a:rPr lang="es-VE" sz="1600" dirty="0" smtClean="0">
                <a:solidFill>
                  <a:schemeClr val="tx1"/>
                </a:solidFill>
              </a:rPr>
              <a:t> </a:t>
            </a:r>
            <a:r>
              <a:rPr lang="es-VE" sz="1600" dirty="0" err="1" smtClean="0">
                <a:solidFill>
                  <a:schemeClr val="tx1"/>
                </a:solidFill>
              </a:rPr>
              <a:t>babies</a:t>
            </a:r>
            <a:r>
              <a:rPr lang="es-VE" sz="1600" dirty="0" smtClean="0">
                <a:solidFill>
                  <a:schemeClr val="tx1"/>
                </a:solidFill>
              </a:rPr>
              <a:t> </a:t>
            </a:r>
            <a:r>
              <a:rPr lang="es-VE" sz="1600" dirty="0">
                <a:solidFill>
                  <a:schemeClr val="tx1"/>
                </a:solidFill>
              </a:rPr>
              <a:t>(</a:t>
            </a:r>
            <a:r>
              <a:rPr lang="es-VE" sz="1600" i="1" dirty="0" smtClean="0">
                <a:solidFill>
                  <a:schemeClr val="tx1"/>
                </a:solidFill>
              </a:rPr>
              <a:t>p</a:t>
            </a:r>
            <a:r>
              <a:rPr lang="es-VE" sz="1600" dirty="0" smtClean="0">
                <a:solidFill>
                  <a:schemeClr val="tx1"/>
                </a:solidFill>
              </a:rPr>
              <a:t> = 0.008). </a:t>
            </a:r>
            <a:r>
              <a:rPr lang="es-VE" sz="1600" i="1" dirty="0" err="1" smtClean="0">
                <a:solidFill>
                  <a:schemeClr val="tx1"/>
                </a:solidFill>
              </a:rPr>
              <a:t>Teaching</a:t>
            </a:r>
            <a:r>
              <a:rPr lang="es-VE" sz="1600" i="1" dirty="0" smtClean="0">
                <a:solidFill>
                  <a:schemeClr val="tx1"/>
                </a:solidFill>
              </a:rPr>
              <a:t> </a:t>
            </a:r>
            <a:r>
              <a:rPr lang="es-VE" sz="1600" i="1" dirty="0" err="1" smtClean="0">
                <a:solidFill>
                  <a:schemeClr val="tx1"/>
                </a:solidFill>
              </a:rPr>
              <a:t>statistics</a:t>
            </a:r>
            <a:r>
              <a:rPr lang="es-VE" sz="1600" i="1" dirty="0" smtClean="0">
                <a:solidFill>
                  <a:schemeClr val="tx1"/>
                </a:solidFill>
              </a:rPr>
              <a:t> </a:t>
            </a:r>
            <a:r>
              <a:rPr lang="es-VE" sz="1600" dirty="0" smtClean="0">
                <a:solidFill>
                  <a:schemeClr val="tx1"/>
                </a:solidFill>
              </a:rPr>
              <a:t>22: 36-38.</a:t>
            </a:r>
            <a:endParaRPr lang="es-VE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5" y="1815150"/>
            <a:ext cx="3522352" cy="35162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71247" y="2153676"/>
            <a:ext cx="5452134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nac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cig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s-V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Min     1Q Median     3Q    Max 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-478.8 -166.3 -144.9   -2.0  631.1 </a:t>
            </a:r>
          </a:p>
          <a:p>
            <a:endParaRPr lang="es-V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Error t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Pr(&gt;|t|)   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 2.250e+02  9.356e+01   2.405   0.0295 * </a:t>
            </a:r>
          </a:p>
          <a:p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cig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2.879e-02  9.402e-03   3.063   0.0079 **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 0 ‘***’ 0.001 ‘**’ 0.01 ‘*’ 0.05 ‘.’ 0.1 ‘ ’ 1</a:t>
            </a:r>
          </a:p>
          <a:p>
            <a:endParaRPr lang="es-V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332.2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15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es-V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 0.3847,   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 0.3437 </a:t>
            </a:r>
          </a:p>
          <a:p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F-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 9.38 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 and 15 DF,  p-</a:t>
            </a:r>
            <a:r>
              <a:rPr lang="es-V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s-V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0.007898</a:t>
            </a:r>
          </a:p>
        </p:txBody>
      </p:sp>
      <p:sp>
        <p:nvSpPr>
          <p:cNvPr id="7" name="Elipse 6"/>
          <p:cNvSpPr/>
          <p:nvPr/>
        </p:nvSpPr>
        <p:spPr>
          <a:xfrm>
            <a:off x="7274256" y="3835022"/>
            <a:ext cx="928047" cy="218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8" name="Picture 4" descr="Stork and baby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338" y="1612581"/>
            <a:ext cx="11620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3200" dirty="0" smtClean="0">
                <a:solidFill>
                  <a:schemeClr val="bg1"/>
                </a:solidFill>
              </a:rPr>
              <a:t>Error común en estadística</a:t>
            </a:r>
          </a:p>
        </p:txBody>
      </p:sp>
      <p:pic>
        <p:nvPicPr>
          <p:cNvPr id="12" name="Picture 4" descr="Postgrado en Modelado y Simulación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00" y="240630"/>
            <a:ext cx="269509" cy="2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6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2040"/>
            <a:ext cx="9144001" cy="62159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800" dirty="0" smtClean="0">
                <a:solidFill>
                  <a:schemeClr val="bg1"/>
                </a:solidFill>
              </a:rPr>
              <a:t>Ejemplo: Correlación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413626" y="1172978"/>
            <a:ext cx="79810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s-VE" dirty="0">
                <a:latin typeface="Courier New" pitchFamily="49"/>
                <a:ea typeface="DejaVu Sans" pitchFamily="2"/>
                <a:cs typeface="DejaVu Sans" pitchFamily="2"/>
              </a:rPr>
              <a:t>&gt; </a:t>
            </a:r>
            <a:r>
              <a:rPr lang="es-VE" sz="1600" dirty="0">
                <a:solidFill>
                  <a:schemeClr val="bg1"/>
                </a:solidFill>
                <a:latin typeface="Courier New" pitchFamily="49"/>
                <a:ea typeface="DejaVu Sans" pitchFamily="2"/>
                <a:cs typeface="DejaVu Sans" pitchFamily="2"/>
              </a:rPr>
              <a:t>?</a:t>
            </a:r>
            <a:r>
              <a:rPr lang="es-VE" sz="1600" dirty="0" err="1">
                <a:solidFill>
                  <a:schemeClr val="bg1"/>
                </a:solidFill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solidFill>
                  <a:schemeClr val="bg1"/>
                </a:solidFill>
                <a:latin typeface="Courier New" pitchFamily="49"/>
                <a:ea typeface="DejaVu Sans" pitchFamily="2"/>
                <a:cs typeface="DejaVu Sans" pitchFamily="2"/>
              </a:rPr>
              <a:t>    #Para entender </a:t>
            </a:r>
            <a:r>
              <a:rPr lang="es-VE" sz="1600" dirty="0" smtClean="0">
                <a:solidFill>
                  <a:schemeClr val="bg1"/>
                </a:solidFill>
                <a:latin typeface="Courier New" pitchFamily="49"/>
                <a:ea typeface="DejaVu Sans" pitchFamily="2"/>
                <a:cs typeface="DejaVu Sans" pitchFamily="2"/>
              </a:rPr>
              <a:t>qué 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hay en este </a:t>
            </a:r>
            <a:r>
              <a:rPr lang="es-VE" sz="1600" dirty="0">
                <a:solidFill>
                  <a:schemeClr val="bg1"/>
                </a:solidFill>
                <a:latin typeface="Courier New" pitchFamily="49"/>
                <a:ea typeface="DejaVu Sans" pitchFamily="2"/>
                <a:cs typeface="DejaVu Sans" pitchFamily="2"/>
              </a:rPr>
              <a:t>conjunto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>
                <a:solidFill>
                  <a:schemeClr val="bg1"/>
                </a:solidFill>
                <a:latin typeface="Courier New" pitchFamily="49"/>
                <a:ea typeface="DejaVu Sans" pitchFamily="2"/>
                <a:cs typeface="DejaVu Sans" pitchFamily="2"/>
              </a:rPr>
              <a:t>de datos</a:t>
            </a:r>
          </a:p>
          <a:p>
            <a:pPr hangingPunct="0"/>
            <a:r>
              <a:rPr lang="es-VE" sz="16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starting</a:t>
            </a:r>
            <a:r>
              <a:rPr lang="es-VE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httpd</a:t>
            </a:r>
            <a:r>
              <a:rPr lang="es-VE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help</a:t>
            </a:r>
            <a:r>
              <a:rPr lang="es-VE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 server ... </a:t>
            </a:r>
            <a:r>
              <a:rPr lang="es-VE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/>
                <a:ea typeface="DejaVu Sans" pitchFamily="2"/>
                <a:cs typeface="DejaVu Sans" pitchFamily="2"/>
              </a:rPr>
              <a:t>done</a:t>
            </a:r>
            <a:endParaRPr lang="es-VE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67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800" dirty="0" smtClean="0">
                <a:solidFill>
                  <a:schemeClr val="bg1"/>
                </a:solidFill>
              </a:rPr>
              <a:t>Listas y resultados de una prueba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arcador de texto 2"/>
          <p:cNvSpPr txBox="1">
            <a:spLocks/>
          </p:cNvSpPr>
          <p:nvPr/>
        </p:nvSpPr>
        <p:spPr>
          <a:xfrm>
            <a:off x="457618" y="1053566"/>
            <a:ext cx="8228763" cy="5423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VE" sz="2000" dirty="0" smtClean="0"/>
              <a:t>Los resultados de las pruebas se almacenan en listas y uno puede acceder a sus diversos componentes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endParaRPr lang="es-VE" sz="2000" dirty="0" smtClean="0"/>
          </a:p>
          <a:p>
            <a:pPr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s-VE" sz="2000" dirty="0" smtClean="0">
              <a:cs typeface="Arial" pitchFamily="34"/>
            </a:endParaRPr>
          </a:p>
          <a:p>
            <a:pPr algn="just">
              <a:spcBef>
                <a:spcPts val="60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s-V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esultado &lt;- </a:t>
            </a:r>
            <a:r>
              <a:rPr lang="es-V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es-V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es-V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just">
              <a:spcBef>
                <a:spcPts val="60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s-V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(resultado</a:t>
            </a:r>
            <a:r>
              <a:rPr lang="es-V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algn="just">
              <a:spcBef>
                <a:spcPts val="600"/>
              </a:spcBef>
              <a:buSzPct val="100000"/>
              <a:buNone/>
            </a:pPr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p.value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"conf.int"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s-VE" sz="160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600"/>
              </a:spcBef>
              <a:buSzPct val="100000"/>
              <a:buNone/>
            </a:pPr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[6]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null.value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s-VE" sz="16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s-VE" sz="16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data.name"  </a:t>
            </a:r>
          </a:p>
          <a:p>
            <a:pPr algn="just">
              <a:spcBef>
                <a:spcPts val="600"/>
              </a:spcBef>
              <a:buSzPct val="100000"/>
              <a:buFont typeface="Century Gothic" panose="020B0502020202020204" pitchFamily="34" charset="0"/>
              <a:buChar char="&gt;"/>
            </a:pPr>
            <a:r>
              <a:rPr lang="es-V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resultado$p.value</a:t>
            </a:r>
            <a:endParaRPr lang="es-V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600"/>
              </a:spcBef>
              <a:buSzPct val="100000"/>
              <a:buNone/>
            </a:pPr>
            <a:r>
              <a:rPr lang="es-VE" sz="16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0.6945991</a:t>
            </a:r>
          </a:p>
          <a:p>
            <a:pPr marL="0" indent="0" algn="just">
              <a:buSzPct val="100000"/>
              <a:buNone/>
            </a:pPr>
            <a:endParaRPr lang="es-VE" sz="2000" dirty="0">
              <a:cs typeface="Arial" pitchFamily="34"/>
            </a:endParaRPr>
          </a:p>
          <a:p>
            <a:pPr algn="just">
              <a:buSzPct val="100000"/>
              <a:buFont typeface="Century Gothic" panose="020B0502020202020204" pitchFamily="34" charset="0"/>
              <a:buChar char="&gt;"/>
            </a:pPr>
            <a:endParaRPr lang="es-VE" sz="2000" dirty="0"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6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320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s-VE" sz="2800" dirty="0" smtClean="0">
                <a:solidFill>
                  <a:schemeClr val="bg1"/>
                </a:solidFill>
              </a:rPr>
              <a:t>Ejemplo: Correlación</a:t>
            </a:r>
            <a:endParaRPr lang="es-VE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Postgrado en Modelado y Simulación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6521824" y="75690"/>
            <a:ext cx="2389136" cy="4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566026" y="1503178"/>
            <a:ext cx="7981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s-VE" sz="1600" dirty="0" smtClean="0">
                <a:latin typeface="Courier New" pitchFamily="49"/>
                <a:ea typeface="DejaVu Sans" pitchFamily="2"/>
                <a:cs typeface="DejaVu Sans" pitchFamily="2"/>
              </a:rPr>
              <a:t>&gt; 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cor.test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[,1],</a:t>
            </a:r>
            <a:r>
              <a:rPr lang="es-VE" sz="1600" dirty="0" err="1"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latin typeface="Courier New" pitchFamily="49"/>
                <a:ea typeface="DejaVu Sans" pitchFamily="2"/>
                <a:cs typeface="DejaVu Sans" pitchFamily="2"/>
              </a:rPr>
              <a:t>[,2])</a:t>
            </a:r>
          </a:p>
          <a:p>
            <a:pPr hangingPunct="0"/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Pearson's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product-moment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correlation</a:t>
            </a:r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data: 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[, 1] and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faithful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[, 2]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t = 34.089,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df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= 270, p-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value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&lt; 2.2e-16</a:t>
            </a:r>
          </a:p>
          <a:p>
            <a:pPr hangingPunct="0"/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alternative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hypothesis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: true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correlation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is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not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equal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to 0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95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percent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confidence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interval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: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0.8756964 0.9210652</a:t>
            </a:r>
          </a:p>
          <a:p>
            <a:pPr hangingPunct="0"/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sample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estimates</a:t>
            </a:r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:</a:t>
            </a: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      </a:t>
            </a:r>
            <a:r>
              <a:rPr lang="es-VE" sz="1600" dirty="0" err="1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cor</a:t>
            </a:r>
            <a:endParaRPr lang="es-VE" sz="1600" dirty="0">
              <a:solidFill>
                <a:schemeClr val="accent4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hangingPunct="0"/>
            <a:r>
              <a:rPr lang="es-VE" sz="1600" dirty="0">
                <a:solidFill>
                  <a:schemeClr val="accent4"/>
                </a:solidFill>
                <a:latin typeface="Courier New" pitchFamily="49"/>
                <a:ea typeface="DejaVu Sans" pitchFamily="2"/>
                <a:cs typeface="DejaVu Sans" pitchFamily="2"/>
              </a:rPr>
              <a:t>0.9008112</a:t>
            </a:r>
          </a:p>
          <a:p>
            <a:pPr marL="285750" lvl="0" indent="-285750">
              <a:buFont typeface="Century Gothic" panose="020B0502020202020204" pitchFamily="34" charset="0"/>
              <a:buChar char="&gt;"/>
            </a:pPr>
            <a:endParaRPr lang="es-VE" dirty="0" smtClean="0">
              <a:solidFill>
                <a:schemeClr val="accent4"/>
              </a:solidFill>
            </a:endParaRPr>
          </a:p>
          <a:p>
            <a:pPr lvl="0" algn="just"/>
            <a:r>
              <a:rPr lang="es-VE" sz="2000" dirty="0" smtClean="0"/>
              <a:t>El </a:t>
            </a:r>
            <a:r>
              <a:rPr lang="es-VE" sz="2000" dirty="0"/>
              <a:t>tiempo entre erupciones del </a:t>
            </a:r>
            <a:r>
              <a:rPr lang="es-VE" sz="2000" dirty="0" smtClean="0"/>
              <a:t>geiser Old </a:t>
            </a:r>
            <a:r>
              <a:rPr lang="es-VE" sz="2000" dirty="0" err="1"/>
              <a:t>Faithful</a:t>
            </a:r>
            <a:r>
              <a:rPr lang="es-VE" sz="2000" dirty="0"/>
              <a:t> en Yellowstone (</a:t>
            </a:r>
            <a:r>
              <a:rPr lang="es-VE" sz="1600" dirty="0" err="1">
                <a:latin typeface="Courier New" pitchFamily="49"/>
              </a:rPr>
              <a:t>faithful</a:t>
            </a:r>
            <a:r>
              <a:rPr lang="es-VE" sz="1600" dirty="0">
                <a:latin typeface="Courier New" pitchFamily="49"/>
              </a:rPr>
              <a:t>[,1]</a:t>
            </a:r>
            <a:r>
              <a:rPr lang="es-VE" sz="2000" dirty="0"/>
              <a:t> )y la duración de las erupciones (</a:t>
            </a:r>
            <a:r>
              <a:rPr lang="es-VE" sz="1600" dirty="0" err="1">
                <a:latin typeface="Courier New" pitchFamily="49"/>
              </a:rPr>
              <a:t>faithful</a:t>
            </a:r>
            <a:r>
              <a:rPr lang="es-VE" sz="1600" dirty="0">
                <a:latin typeface="Courier New" pitchFamily="49"/>
              </a:rPr>
              <a:t>[,2]) </a:t>
            </a:r>
            <a:r>
              <a:rPr lang="es-VE" sz="2000" dirty="0"/>
              <a:t>esta significativamente correlacionada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xmlns="" val="3668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4853</TotalTime>
  <Words>10731</Words>
  <Application>Microsoft Office PowerPoint</Application>
  <PresentationFormat>On-screen Show (4:3)</PresentationFormat>
  <Paragraphs>1796</Paragraphs>
  <Slides>116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Espiral</vt:lpstr>
      <vt:lpstr>Estadística para la Simulación Semestre B-2017</vt:lpstr>
      <vt:lpstr>Slide 2</vt:lpstr>
      <vt:lpstr>Slide 3</vt:lpstr>
      <vt:lpstr>O Fortuna velut luna, statu variabilis, semper crescis aut decrescis; vita detestabilis nunc obdurat et tunc curat ludo mentis aciem, egestatem, potestatem dissolvit ut glaciem…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introducción a la simulación estadística</dc:title>
  <dc:creator>Paolo</dc:creator>
  <cp:lastModifiedBy>rpaol_000</cp:lastModifiedBy>
  <cp:revision>299</cp:revision>
  <dcterms:created xsi:type="dcterms:W3CDTF">2017-10-07T01:46:40Z</dcterms:created>
  <dcterms:modified xsi:type="dcterms:W3CDTF">2017-10-24T14:49:09Z</dcterms:modified>
</cp:coreProperties>
</file>