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9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658F4-0916-4CEB-92F8-D520C9614A33}" type="datetimeFigureOut">
              <a:rPr lang="es-VE" smtClean="0"/>
              <a:t>09/07/2009</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3F6E6-46E3-4B6C-99F4-6881DB1181CA}" type="slidenum">
              <a:rPr lang="es-VE" smtClean="0"/>
              <a:t>‹Nº›</a:t>
            </a:fld>
            <a:endParaRPr lang="es-VE"/>
          </a:p>
        </p:txBody>
      </p:sp>
    </p:spTree>
    <p:extLst>
      <p:ext uri="{BB962C8B-B14F-4D97-AF65-F5344CB8AC3E}">
        <p14:creationId xmlns:p14="http://schemas.microsoft.com/office/powerpoint/2010/main" val="369194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VE" dirty="0"/>
          </a:p>
        </p:txBody>
      </p:sp>
      <p:sp>
        <p:nvSpPr>
          <p:cNvPr id="4" name="3 Marcador de número de diapositiva"/>
          <p:cNvSpPr>
            <a:spLocks noGrp="1"/>
          </p:cNvSpPr>
          <p:nvPr>
            <p:ph type="sldNum" sz="quarter" idx="10"/>
          </p:nvPr>
        </p:nvSpPr>
        <p:spPr/>
        <p:txBody>
          <a:bodyPr/>
          <a:lstStyle/>
          <a:p>
            <a:fld id="{CC13F6E6-46E3-4B6C-99F4-6881DB1181CA}" type="slidenum">
              <a:rPr lang="es-VE" smtClean="0"/>
              <a:t>9</a:t>
            </a:fld>
            <a:endParaRPr lang="es-VE"/>
          </a:p>
        </p:txBody>
      </p:sp>
    </p:spTree>
    <p:extLst>
      <p:ext uri="{BB962C8B-B14F-4D97-AF65-F5344CB8AC3E}">
        <p14:creationId xmlns:p14="http://schemas.microsoft.com/office/powerpoint/2010/main" val="359275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187D6AE-873E-473E-9CF2-6CFD31969D9D}" type="datetimeFigureOut">
              <a:rPr lang="es-VE" smtClean="0"/>
              <a:t>09/07/2009</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6451383-47E0-4310-BD13-6859A8A8A04E}" type="slidenum">
              <a:rPr lang="es-VE" smtClean="0"/>
              <a:t>‹Nº›</a:t>
            </a:fld>
            <a:endParaRPr lang="es-VE"/>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187D6AE-873E-473E-9CF2-6CFD31969D9D}" type="datetimeFigureOut">
              <a:rPr lang="es-VE" smtClean="0"/>
              <a:t>09/07/2009</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6451383-47E0-4310-BD13-6859A8A8A04E}"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187D6AE-873E-473E-9CF2-6CFD31969D9D}" type="datetimeFigureOut">
              <a:rPr lang="es-VE" smtClean="0"/>
              <a:t>09/07/2009</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6451383-47E0-4310-BD13-6859A8A8A04E}"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187D6AE-873E-473E-9CF2-6CFD31969D9D}" type="datetimeFigureOut">
              <a:rPr lang="es-VE" smtClean="0"/>
              <a:t>09/07/2009</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66451383-47E0-4310-BD13-6859A8A8A04E}"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D187D6AE-873E-473E-9CF2-6CFD31969D9D}" type="datetimeFigureOut">
              <a:rPr lang="es-VE" smtClean="0"/>
              <a:t>09/07/2009</a:t>
            </a:fld>
            <a:endParaRPr lang="es-VE"/>
          </a:p>
        </p:txBody>
      </p:sp>
      <p:sp>
        <p:nvSpPr>
          <p:cNvPr id="91" name="Footer Placeholder 90"/>
          <p:cNvSpPr>
            <a:spLocks noGrp="1"/>
          </p:cNvSpPr>
          <p:nvPr>
            <p:ph type="ftr" sz="quarter" idx="11"/>
          </p:nvPr>
        </p:nvSpPr>
        <p:spPr/>
        <p:txBody>
          <a:bodyPr/>
          <a:lstStyle/>
          <a:p>
            <a:endParaRPr lang="es-VE"/>
          </a:p>
        </p:txBody>
      </p:sp>
      <p:sp>
        <p:nvSpPr>
          <p:cNvPr id="92" name="Slide Number Placeholder 91"/>
          <p:cNvSpPr>
            <a:spLocks noGrp="1"/>
          </p:cNvSpPr>
          <p:nvPr>
            <p:ph type="sldNum" sz="quarter" idx="12"/>
          </p:nvPr>
        </p:nvSpPr>
        <p:spPr/>
        <p:txBody>
          <a:bodyPr/>
          <a:lstStyle/>
          <a:p>
            <a:fld id="{66451383-47E0-4310-BD13-6859A8A8A04E}"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D187D6AE-873E-473E-9CF2-6CFD31969D9D}" type="datetimeFigureOut">
              <a:rPr lang="es-VE" smtClean="0"/>
              <a:t>09/07/2009</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66451383-47E0-4310-BD13-6859A8A8A04E}"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187D6AE-873E-473E-9CF2-6CFD31969D9D}" type="datetimeFigureOut">
              <a:rPr lang="es-VE" smtClean="0"/>
              <a:t>09/07/2009</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66451383-47E0-4310-BD13-6859A8A8A04E}"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187D6AE-873E-473E-9CF2-6CFD31969D9D}" type="datetimeFigureOut">
              <a:rPr lang="es-VE" smtClean="0"/>
              <a:t>09/07/2009</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66451383-47E0-4310-BD13-6859A8A8A04E}"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7D6AE-873E-473E-9CF2-6CFD31969D9D}" type="datetimeFigureOut">
              <a:rPr lang="es-VE" smtClean="0"/>
              <a:t>09/07/2009</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66451383-47E0-4310-BD13-6859A8A8A04E}"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187D6AE-873E-473E-9CF2-6CFD31969D9D}" type="datetimeFigureOut">
              <a:rPr lang="es-VE" smtClean="0"/>
              <a:t>09/07/2009</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66451383-47E0-4310-BD13-6859A8A8A04E}" type="slidenum">
              <a:rPr lang="es-VE" smtClean="0"/>
              <a:t>‹Nº›</a:t>
            </a:fld>
            <a:endParaRPr lang="es-VE"/>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D187D6AE-873E-473E-9CF2-6CFD31969D9D}" type="datetimeFigureOut">
              <a:rPr lang="es-VE" smtClean="0"/>
              <a:t>09/07/2009</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66451383-47E0-4310-BD13-6859A8A8A04E}" type="slidenum">
              <a:rPr lang="es-VE" smtClean="0"/>
              <a:t>‹Nº›</a:t>
            </a:fld>
            <a:endParaRPr lang="es-VE"/>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187D6AE-873E-473E-9CF2-6CFD31969D9D}" type="datetimeFigureOut">
              <a:rPr lang="es-VE" smtClean="0"/>
              <a:t>09/07/2009</a:t>
            </a:fld>
            <a:endParaRPr lang="es-VE"/>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VE"/>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6451383-47E0-4310-BD13-6859A8A8A04E}"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060848"/>
            <a:ext cx="4419600" cy="1597896"/>
          </a:xfrm>
        </p:spPr>
        <p:txBody>
          <a:bodyPr/>
          <a:lstStyle/>
          <a:p>
            <a:r>
              <a:rPr lang="es-VE" dirty="0" smtClean="0"/>
              <a:t>SAS GRAPH</a:t>
            </a:r>
            <a:endParaRPr lang="es-VE" dirty="0"/>
          </a:p>
        </p:txBody>
      </p:sp>
      <p:sp>
        <p:nvSpPr>
          <p:cNvPr id="3" name="2 Subtítulo"/>
          <p:cNvSpPr>
            <a:spLocks noGrp="1"/>
          </p:cNvSpPr>
          <p:nvPr>
            <p:ph type="subTitle" idx="1"/>
          </p:nvPr>
        </p:nvSpPr>
        <p:spPr>
          <a:xfrm>
            <a:off x="395536" y="3789040"/>
            <a:ext cx="4419600" cy="1066800"/>
          </a:xfrm>
        </p:spPr>
        <p:txBody>
          <a:bodyPr>
            <a:normAutofit fontScale="70000" lnSpcReduction="20000"/>
          </a:bodyPr>
          <a:lstStyle/>
          <a:p>
            <a:pPr algn="r"/>
            <a:r>
              <a:rPr lang="es-VE" dirty="0" smtClean="0"/>
              <a:t>Prof. Ángel Zambrano.</a:t>
            </a:r>
          </a:p>
          <a:p>
            <a:pPr algn="r"/>
            <a:r>
              <a:rPr lang="es-VE" dirty="0" smtClean="0"/>
              <a:t>Integrantes:</a:t>
            </a:r>
          </a:p>
          <a:p>
            <a:pPr algn="r"/>
            <a:r>
              <a:rPr lang="es-VE" dirty="0" smtClean="0"/>
              <a:t>Suleidy Moreno.</a:t>
            </a:r>
          </a:p>
          <a:p>
            <a:pPr algn="r"/>
            <a:r>
              <a:rPr lang="es-VE" dirty="0" smtClean="0"/>
              <a:t>Humberto Infante.</a:t>
            </a:r>
            <a:endParaRPr lang="es-VE" dirty="0"/>
          </a:p>
        </p:txBody>
      </p:sp>
      <p:pic>
        <p:nvPicPr>
          <p:cNvPr id="1026" name="Picture 2" descr="http://llama.adm.ula.ve/nuaa/images/CALENDARIOS/logo_ul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260648"/>
            <a:ext cx="2448272"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80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nodeType="clickEffect">
                                  <p:stCondLst>
                                    <p:cond delay="0"/>
                                  </p:stCondLst>
                                  <p:childTnLst>
                                    <p:animRot by="21600000">
                                      <p:cBhvr>
                                        <p:cTn id="36"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sp>
        <p:nvSpPr>
          <p:cNvPr id="3" name="2 Marcador de contenido"/>
          <p:cNvSpPr>
            <a:spLocks noGrp="1"/>
          </p:cNvSpPr>
          <p:nvPr>
            <p:ph idx="1"/>
          </p:nvPr>
        </p:nvSpPr>
        <p:spPr/>
        <p:txBody>
          <a:bodyPr/>
          <a:lstStyle/>
          <a:p>
            <a:pPr marL="0" indent="0">
              <a:buNone/>
            </a:pPr>
            <a:r>
              <a:rPr lang="es-ES" dirty="0" smtClean="0"/>
              <a:t>Para concluir, SAS </a:t>
            </a:r>
            <a:r>
              <a:rPr lang="es-ES" dirty="0"/>
              <a:t>/ GRAPH </a:t>
            </a:r>
            <a:r>
              <a:rPr lang="es-ES" dirty="0" smtClean="0"/>
              <a:t>por mucho </a:t>
            </a:r>
            <a:r>
              <a:rPr lang="es-ES" dirty="0"/>
              <a:t>tiempo se ha conocido como un módulo complejo y exigente para la salida de representación gráfica de datos. Es cierto que la producción de gráficos y tablas detalladas y complicadas exige la comprensión de las opciones disponible para el usuario. Pero los nuevos programadores pueden encontrar el éxito con SAS / </a:t>
            </a:r>
            <a:r>
              <a:rPr lang="es-ES" dirty="0" smtClean="0"/>
              <a:t>GRAPH.</a:t>
            </a:r>
            <a:endParaRPr lang="es-VE" dirty="0"/>
          </a:p>
        </p:txBody>
      </p:sp>
    </p:spTree>
    <p:extLst>
      <p:ext uri="{BB962C8B-B14F-4D97-AF65-F5344CB8AC3E}">
        <p14:creationId xmlns:p14="http://schemas.microsoft.com/office/powerpoint/2010/main" val="1452156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SAS GRAPH</a:t>
            </a:r>
            <a:endParaRPr lang="es-VE" dirty="0"/>
          </a:p>
        </p:txBody>
      </p:sp>
      <p:sp>
        <p:nvSpPr>
          <p:cNvPr id="3" name="2 Marcador de contenido"/>
          <p:cNvSpPr>
            <a:spLocks noGrp="1"/>
          </p:cNvSpPr>
          <p:nvPr>
            <p:ph idx="1"/>
          </p:nvPr>
        </p:nvSpPr>
        <p:spPr/>
        <p:txBody>
          <a:bodyPr>
            <a:normAutofit/>
          </a:bodyPr>
          <a:lstStyle/>
          <a:p>
            <a:pPr marL="0" indent="0">
              <a:buNone/>
            </a:pPr>
            <a:r>
              <a:rPr lang="es-VE" dirty="0" smtClean="0"/>
              <a:t>A continuación le presentaremos </a:t>
            </a:r>
            <a:r>
              <a:rPr lang="es-ES" dirty="0"/>
              <a:t>el uso de los procedimientos gráficos estadísticos </a:t>
            </a:r>
            <a:r>
              <a:rPr lang="es-ES" dirty="0" smtClean="0"/>
              <a:t>SAS.</a:t>
            </a:r>
          </a:p>
          <a:p>
            <a:pPr marL="0" indent="0">
              <a:buNone/>
            </a:pPr>
            <a:r>
              <a:rPr lang="es-ES" dirty="0"/>
              <a:t>Estos son procedimientos independientes que crean gráficos de alta calidad utilizando unos simples comandos SAS . Estos procedimientos pueden crear diagramas de caja </a:t>
            </a:r>
            <a:r>
              <a:rPr lang="es-ES" dirty="0" smtClean="0"/>
              <a:t>, </a:t>
            </a:r>
            <a:r>
              <a:rPr lang="es-ES" dirty="0"/>
              <a:t>histogramas, diagramas de dispersión , gráficos de líneas , y las matrices de dispersión , entre otras cosas. </a:t>
            </a:r>
            <a:endParaRPr lang="es-VE" dirty="0"/>
          </a:p>
        </p:txBody>
      </p:sp>
    </p:spTree>
    <p:extLst>
      <p:ext uri="{BB962C8B-B14F-4D97-AF65-F5344CB8AC3E}">
        <p14:creationId xmlns:p14="http://schemas.microsoft.com/office/powerpoint/2010/main" val="134604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229600" cy="5102027"/>
          </a:xfrm>
        </p:spPr>
        <p:txBody>
          <a:bodyPr/>
          <a:lstStyle/>
          <a:p>
            <a:pPr marL="0" indent="0">
              <a:buNone/>
            </a:pPr>
            <a:endParaRPr lang="es-VE" dirty="0" smtClean="0"/>
          </a:p>
          <a:p>
            <a:pPr marL="0" indent="0">
              <a:buNone/>
            </a:pPr>
            <a:endParaRPr lang="es-VE" dirty="0"/>
          </a:p>
          <a:p>
            <a:pPr marL="0" indent="0">
              <a:buNone/>
            </a:pPr>
            <a:endParaRPr lang="es-VE" dirty="0" smtClean="0"/>
          </a:p>
          <a:p>
            <a:pPr marL="0" indent="0" algn="ctr">
              <a:buNone/>
            </a:pPr>
            <a:r>
              <a:rPr lang="es-VE" dirty="0" smtClean="0"/>
              <a:t>Empezamos por comentar que </a:t>
            </a:r>
            <a:r>
              <a:rPr lang="es-ES" dirty="0" smtClean="0"/>
              <a:t>los </a:t>
            </a:r>
            <a:r>
              <a:rPr lang="es-ES" dirty="0"/>
              <a:t>gráficos generados mediante procedimientos gráficos estadísticos se guardarán automáticamente como .</a:t>
            </a:r>
            <a:r>
              <a:rPr lang="es-ES" dirty="0" smtClean="0"/>
              <a:t>png (gráficos </a:t>
            </a:r>
            <a:r>
              <a:rPr lang="es-ES" dirty="0"/>
              <a:t>de red portátiles</a:t>
            </a:r>
            <a:r>
              <a:rPr lang="es-ES" dirty="0" smtClean="0"/>
              <a:t>). </a:t>
            </a:r>
          </a:p>
          <a:p>
            <a:pPr marL="0" indent="0" algn="ctr">
              <a:buNone/>
            </a:pPr>
            <a:r>
              <a:rPr lang="es-ES" dirty="0"/>
              <a:t>Los archivos generados por estos </a:t>
            </a:r>
            <a:r>
              <a:rPr lang="es-ES" dirty="0" smtClean="0"/>
              <a:t>procedimientos , pueden </a:t>
            </a:r>
            <a:r>
              <a:rPr lang="es-ES" dirty="0"/>
              <a:t>ser fácilmente </a:t>
            </a:r>
            <a:r>
              <a:rPr lang="es-ES" dirty="0" smtClean="0"/>
              <a:t>importados </a:t>
            </a:r>
            <a:r>
              <a:rPr lang="es-ES" dirty="0"/>
              <a:t>a otras aplicaciones, como Microsoft Word y Power Point </a:t>
            </a:r>
            <a:r>
              <a:rPr lang="es-ES" dirty="0" smtClean="0"/>
              <a:t>.</a:t>
            </a:r>
            <a:endParaRPr lang="es-VE" dirty="0"/>
          </a:p>
        </p:txBody>
      </p:sp>
    </p:spTree>
    <p:extLst>
      <p:ext uri="{BB962C8B-B14F-4D97-AF65-F5344CB8AC3E}">
        <p14:creationId xmlns:p14="http://schemas.microsoft.com/office/powerpoint/2010/main" val="307441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marL="0" indent="0">
              <a:buNone/>
            </a:pPr>
            <a:r>
              <a:rPr lang="es-ES" sz="2800" dirty="0"/>
              <a:t>Los archivos PNG se guardarán en la ventana de resultados , como se muestra a continuación:</a:t>
            </a:r>
            <a:endParaRPr lang="es-VE" sz="2800" dirty="0"/>
          </a:p>
          <a:p>
            <a:pPr marL="0" indent="0">
              <a:buNone/>
            </a:pPr>
            <a:endParaRPr lang="es-VE" dirty="0"/>
          </a:p>
        </p:txBody>
      </p:sp>
      <p:pic>
        <p:nvPicPr>
          <p:cNvPr id="4" name="3 Imagen"/>
          <p:cNvPicPr/>
          <p:nvPr/>
        </p:nvPicPr>
        <p:blipFill>
          <a:blip r:embed="rId2"/>
          <a:stretch>
            <a:fillRect/>
          </a:stretch>
        </p:blipFill>
        <p:spPr>
          <a:xfrm>
            <a:off x="1835696" y="2052637"/>
            <a:ext cx="5544615" cy="3320579"/>
          </a:xfrm>
          <a:prstGeom prst="rect">
            <a:avLst/>
          </a:prstGeom>
        </p:spPr>
      </p:pic>
      <p:cxnSp>
        <p:nvCxnSpPr>
          <p:cNvPr id="6" name="5 Conector recto de flecha"/>
          <p:cNvCxnSpPr/>
          <p:nvPr/>
        </p:nvCxnSpPr>
        <p:spPr>
          <a:xfrm>
            <a:off x="179512" y="2852936"/>
            <a:ext cx="18722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flipH="1" flipV="1">
            <a:off x="6228184" y="5157192"/>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7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Rot by="120000">
                                      <p:cBhvr>
                                        <p:cTn id="13" dur="100" fill="hold">
                                          <p:stCondLst>
                                            <p:cond delay="0"/>
                                          </p:stCondLst>
                                        </p:cTn>
                                        <p:tgtEl>
                                          <p:spTgt spid="4"/>
                                        </p:tgtEl>
                                        <p:attrNameLst>
                                          <p:attrName>r</p:attrName>
                                        </p:attrNameLst>
                                      </p:cBhvr>
                                    </p:animRot>
                                    <p:animRot by="-240000">
                                      <p:cBhvr>
                                        <p:cTn id="14" dur="200" fill="hold">
                                          <p:stCondLst>
                                            <p:cond delay="200"/>
                                          </p:stCondLst>
                                        </p:cTn>
                                        <p:tgtEl>
                                          <p:spTgt spid="4"/>
                                        </p:tgtEl>
                                        <p:attrNameLst>
                                          <p:attrName>r</p:attrName>
                                        </p:attrNameLst>
                                      </p:cBhvr>
                                    </p:animRot>
                                    <p:animRot by="240000">
                                      <p:cBhvr>
                                        <p:cTn id="15" dur="200" fill="hold">
                                          <p:stCondLst>
                                            <p:cond delay="400"/>
                                          </p:stCondLst>
                                        </p:cTn>
                                        <p:tgtEl>
                                          <p:spTgt spid="4"/>
                                        </p:tgtEl>
                                        <p:attrNameLst>
                                          <p:attrName>r</p:attrName>
                                        </p:attrNameLst>
                                      </p:cBhvr>
                                    </p:animRot>
                                    <p:animRot by="-240000">
                                      <p:cBhvr>
                                        <p:cTn id="16" dur="200" fill="hold">
                                          <p:stCondLst>
                                            <p:cond delay="600"/>
                                          </p:stCondLst>
                                        </p:cTn>
                                        <p:tgtEl>
                                          <p:spTgt spid="4"/>
                                        </p:tgtEl>
                                        <p:attrNameLst>
                                          <p:attrName>r</p:attrName>
                                        </p:attrNameLst>
                                      </p:cBhvr>
                                    </p:animRot>
                                    <p:animRot by="120000">
                                      <p:cBhvr>
                                        <p:cTn id="17" dur="200" fill="hold">
                                          <p:stCondLst>
                                            <p:cond delay="800"/>
                                          </p:stCondLst>
                                        </p:cTn>
                                        <p:tgtEl>
                                          <p:spTgt spid="4"/>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80">
                                          <p:stCondLst>
                                            <p:cond delay="0"/>
                                          </p:stCondLst>
                                        </p:cTn>
                                        <p:tgtEl>
                                          <p:spTgt spid="6"/>
                                        </p:tgtEl>
                                      </p:cBhvr>
                                    </p:animEffect>
                                    <p:anim calcmode="lin" valueType="num">
                                      <p:cBhvr>
                                        <p:cTn id="2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8" dur="26">
                                          <p:stCondLst>
                                            <p:cond delay="650"/>
                                          </p:stCondLst>
                                        </p:cTn>
                                        <p:tgtEl>
                                          <p:spTgt spid="6"/>
                                        </p:tgtEl>
                                      </p:cBhvr>
                                      <p:to x="100000" y="60000"/>
                                    </p:animScale>
                                    <p:animScale>
                                      <p:cBhvr>
                                        <p:cTn id="29" dur="166" decel="50000">
                                          <p:stCondLst>
                                            <p:cond delay="676"/>
                                          </p:stCondLst>
                                        </p:cTn>
                                        <p:tgtEl>
                                          <p:spTgt spid="6"/>
                                        </p:tgtEl>
                                      </p:cBhvr>
                                      <p:to x="100000" y="100000"/>
                                    </p:animScale>
                                    <p:animScale>
                                      <p:cBhvr>
                                        <p:cTn id="30" dur="26">
                                          <p:stCondLst>
                                            <p:cond delay="1312"/>
                                          </p:stCondLst>
                                        </p:cTn>
                                        <p:tgtEl>
                                          <p:spTgt spid="6"/>
                                        </p:tgtEl>
                                      </p:cBhvr>
                                      <p:to x="100000" y="80000"/>
                                    </p:animScale>
                                    <p:animScale>
                                      <p:cBhvr>
                                        <p:cTn id="31" dur="166" decel="50000">
                                          <p:stCondLst>
                                            <p:cond delay="1338"/>
                                          </p:stCondLst>
                                        </p:cTn>
                                        <p:tgtEl>
                                          <p:spTgt spid="6"/>
                                        </p:tgtEl>
                                      </p:cBhvr>
                                      <p:to x="100000" y="100000"/>
                                    </p:animScale>
                                    <p:animScale>
                                      <p:cBhvr>
                                        <p:cTn id="32" dur="26">
                                          <p:stCondLst>
                                            <p:cond delay="1642"/>
                                          </p:stCondLst>
                                        </p:cTn>
                                        <p:tgtEl>
                                          <p:spTgt spid="6"/>
                                        </p:tgtEl>
                                      </p:cBhvr>
                                      <p:to x="100000" y="90000"/>
                                    </p:animScale>
                                    <p:animScale>
                                      <p:cBhvr>
                                        <p:cTn id="33" dur="166" decel="50000">
                                          <p:stCondLst>
                                            <p:cond delay="1668"/>
                                          </p:stCondLst>
                                        </p:cTn>
                                        <p:tgtEl>
                                          <p:spTgt spid="6"/>
                                        </p:tgtEl>
                                      </p:cBhvr>
                                      <p:to x="100000" y="100000"/>
                                    </p:animScale>
                                    <p:animScale>
                                      <p:cBhvr>
                                        <p:cTn id="34" dur="26">
                                          <p:stCondLst>
                                            <p:cond delay="1808"/>
                                          </p:stCondLst>
                                        </p:cTn>
                                        <p:tgtEl>
                                          <p:spTgt spid="6"/>
                                        </p:tgtEl>
                                      </p:cBhvr>
                                      <p:to x="100000" y="95000"/>
                                    </p:animScale>
                                    <p:animScale>
                                      <p:cBhvr>
                                        <p:cTn id="35" dur="166" decel="50000">
                                          <p:stCondLst>
                                            <p:cond delay="1834"/>
                                          </p:stCondLst>
                                        </p:cTn>
                                        <p:tgtEl>
                                          <p:spTgt spid="6"/>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80">
                                          <p:stCondLst>
                                            <p:cond delay="0"/>
                                          </p:stCondLst>
                                        </p:cTn>
                                        <p:tgtEl>
                                          <p:spTgt spid="10"/>
                                        </p:tgtEl>
                                      </p:cBhvr>
                                    </p:animEffect>
                                    <p:anim calcmode="lin" valueType="num">
                                      <p:cBhvr>
                                        <p:cTn id="4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6" dur="26">
                                          <p:stCondLst>
                                            <p:cond delay="650"/>
                                          </p:stCondLst>
                                        </p:cTn>
                                        <p:tgtEl>
                                          <p:spTgt spid="10"/>
                                        </p:tgtEl>
                                      </p:cBhvr>
                                      <p:to x="100000" y="60000"/>
                                    </p:animScale>
                                    <p:animScale>
                                      <p:cBhvr>
                                        <p:cTn id="47" dur="166" decel="50000">
                                          <p:stCondLst>
                                            <p:cond delay="676"/>
                                          </p:stCondLst>
                                        </p:cTn>
                                        <p:tgtEl>
                                          <p:spTgt spid="10"/>
                                        </p:tgtEl>
                                      </p:cBhvr>
                                      <p:to x="100000" y="100000"/>
                                    </p:animScale>
                                    <p:animScale>
                                      <p:cBhvr>
                                        <p:cTn id="48" dur="26">
                                          <p:stCondLst>
                                            <p:cond delay="1312"/>
                                          </p:stCondLst>
                                        </p:cTn>
                                        <p:tgtEl>
                                          <p:spTgt spid="10"/>
                                        </p:tgtEl>
                                      </p:cBhvr>
                                      <p:to x="100000" y="80000"/>
                                    </p:animScale>
                                    <p:animScale>
                                      <p:cBhvr>
                                        <p:cTn id="49" dur="166" decel="50000">
                                          <p:stCondLst>
                                            <p:cond delay="1338"/>
                                          </p:stCondLst>
                                        </p:cTn>
                                        <p:tgtEl>
                                          <p:spTgt spid="10"/>
                                        </p:tgtEl>
                                      </p:cBhvr>
                                      <p:to x="100000" y="100000"/>
                                    </p:animScale>
                                    <p:animScale>
                                      <p:cBhvr>
                                        <p:cTn id="50" dur="26">
                                          <p:stCondLst>
                                            <p:cond delay="1642"/>
                                          </p:stCondLst>
                                        </p:cTn>
                                        <p:tgtEl>
                                          <p:spTgt spid="10"/>
                                        </p:tgtEl>
                                      </p:cBhvr>
                                      <p:to x="100000" y="90000"/>
                                    </p:animScale>
                                    <p:animScale>
                                      <p:cBhvr>
                                        <p:cTn id="51" dur="166" decel="50000">
                                          <p:stCondLst>
                                            <p:cond delay="1668"/>
                                          </p:stCondLst>
                                        </p:cTn>
                                        <p:tgtEl>
                                          <p:spTgt spid="10"/>
                                        </p:tgtEl>
                                      </p:cBhvr>
                                      <p:to x="100000" y="100000"/>
                                    </p:animScale>
                                    <p:animScale>
                                      <p:cBhvr>
                                        <p:cTn id="52" dur="26">
                                          <p:stCondLst>
                                            <p:cond delay="1808"/>
                                          </p:stCondLst>
                                        </p:cTn>
                                        <p:tgtEl>
                                          <p:spTgt spid="10"/>
                                        </p:tgtEl>
                                      </p:cBhvr>
                                      <p:to x="100000" y="95000"/>
                                    </p:animScale>
                                    <p:animScale>
                                      <p:cBhvr>
                                        <p:cTn id="53"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8964488" cy="5721499"/>
          </a:xfrm>
        </p:spPr>
        <p:txBody>
          <a:bodyPr>
            <a:normAutofit fontScale="85000" lnSpcReduction="20000"/>
          </a:bodyPr>
          <a:lstStyle/>
          <a:p>
            <a:pPr marL="0" indent="0">
              <a:buNone/>
            </a:pPr>
            <a:r>
              <a:rPr lang="es-VE" dirty="0" smtClean="0"/>
              <a:t>Para hacer uso de algunas sentencias y así realizar los gráficos utilizaremos el siguiente ejemplo.</a:t>
            </a:r>
          </a:p>
          <a:p>
            <a:pPr marL="0" indent="0">
              <a:buNone/>
            </a:pPr>
            <a:r>
              <a:rPr lang="es-ES" dirty="0"/>
              <a:t>S</a:t>
            </a:r>
            <a:r>
              <a:rPr lang="es-ES" dirty="0" smtClean="0"/>
              <a:t>e presenta los punto de los totales de cada semana por los equipos de supongamos </a:t>
            </a:r>
            <a:r>
              <a:rPr lang="es-ES" b="1" dirty="0"/>
              <a:t>(Liga Especial de Futbol Americano [LEFA</a:t>
            </a:r>
            <a:r>
              <a:rPr lang="es-ES" b="1" dirty="0" smtClean="0"/>
              <a:t>])</a:t>
            </a:r>
            <a:r>
              <a:rPr lang="es-ES" dirty="0" smtClean="0"/>
              <a:t> , que ganaron un lugar en las semifinales en el año 2010 en Venezuela.</a:t>
            </a:r>
          </a:p>
          <a:p>
            <a:pPr marL="0" indent="0">
              <a:buNone/>
            </a:pPr>
            <a:endParaRPr lang="es-ES" dirty="0" smtClean="0"/>
          </a:p>
          <a:p>
            <a:pPr marL="0" indent="0">
              <a:buNone/>
            </a:pPr>
            <a:r>
              <a:rPr lang="es-VE" dirty="0"/>
              <a:t> </a:t>
            </a:r>
            <a:r>
              <a:rPr lang="es-VE" dirty="0" smtClean="0"/>
              <a:t>EQUIPO </a:t>
            </a:r>
            <a:r>
              <a:rPr lang="es-VE" dirty="0"/>
              <a:t>1 2 3 4 5 6 7 8 9 10 11 12 13 14 15 16 17 18 19 20 21 22 23 24 25 26 </a:t>
            </a:r>
            <a:r>
              <a:rPr lang="es-VE" dirty="0" smtClean="0"/>
              <a:t>27</a:t>
            </a:r>
          </a:p>
          <a:p>
            <a:pPr marL="0" indent="0">
              <a:buNone/>
            </a:pPr>
            <a:endParaRPr lang="es-VE" dirty="0" smtClean="0"/>
          </a:p>
          <a:p>
            <a:pPr marL="0" indent="0">
              <a:buNone/>
            </a:pPr>
            <a:r>
              <a:rPr lang="de-DE" dirty="0" smtClean="0"/>
              <a:t>BARINAS </a:t>
            </a:r>
            <a:r>
              <a:rPr lang="de-DE" dirty="0"/>
              <a:t>4 8 14 19 24 30 33 40 46 52 56 60 62 64 68 68 70 72 74 79 82 89 </a:t>
            </a:r>
            <a:r>
              <a:rPr lang="de-DE" dirty="0" smtClean="0"/>
              <a:t>9598100106110</a:t>
            </a:r>
          </a:p>
          <a:p>
            <a:pPr marL="0" indent="0">
              <a:buNone/>
            </a:pPr>
            <a:endParaRPr lang="de-DE" dirty="0"/>
          </a:p>
          <a:p>
            <a:pPr marL="0" indent="0">
              <a:buNone/>
            </a:pPr>
            <a:r>
              <a:rPr lang="en-US" dirty="0" smtClean="0"/>
              <a:t>CARABOBO </a:t>
            </a:r>
            <a:r>
              <a:rPr lang="en-US" dirty="0"/>
              <a:t>5 11 13 17 18 26 32 35 39 43 49 55 61 66 72 74 78 81 87 87 87 91 94 </a:t>
            </a:r>
            <a:r>
              <a:rPr lang="en-US" dirty="0" smtClean="0"/>
              <a:t>9799105112</a:t>
            </a:r>
          </a:p>
          <a:p>
            <a:pPr marL="0" indent="0">
              <a:buNone/>
            </a:pPr>
            <a:endParaRPr lang="en-US" dirty="0" smtClean="0"/>
          </a:p>
          <a:p>
            <a:pPr marL="0" indent="0">
              <a:buNone/>
            </a:pPr>
            <a:r>
              <a:rPr lang="en-US" dirty="0" smtClean="0"/>
              <a:t>APURE</a:t>
            </a:r>
            <a:r>
              <a:rPr lang="fr-FR" dirty="0" smtClean="0"/>
              <a:t> </a:t>
            </a:r>
            <a:r>
              <a:rPr lang="fr-FR" dirty="0"/>
              <a:t>3 9 13 19 23 27 29 32 38 44 49 55 61 67 70 74 78 84 87 87 89 92 </a:t>
            </a:r>
            <a:r>
              <a:rPr lang="fr-FR" dirty="0" smtClean="0"/>
              <a:t>6100106111115</a:t>
            </a:r>
          </a:p>
          <a:p>
            <a:pPr marL="0" indent="0">
              <a:buNone/>
            </a:pPr>
            <a:endParaRPr lang="fr-FR" dirty="0" smtClean="0"/>
          </a:p>
          <a:p>
            <a:pPr marL="0" indent="0">
              <a:buNone/>
            </a:pPr>
            <a:r>
              <a:rPr lang="fr-FR" dirty="0" smtClean="0"/>
              <a:t>ZULIA</a:t>
            </a:r>
            <a:r>
              <a:rPr lang="de-DE" dirty="0" smtClean="0"/>
              <a:t> </a:t>
            </a:r>
            <a:r>
              <a:rPr lang="de-DE" dirty="0"/>
              <a:t>2 3 7 12 14 18 24 27 31 34 36 38 42 42 44 50 50 53 57 59 64 70 76 82 86 9099</a:t>
            </a:r>
            <a:endParaRPr lang="es-VE" dirty="0"/>
          </a:p>
        </p:txBody>
      </p:sp>
    </p:spTree>
    <p:extLst>
      <p:ext uri="{BB962C8B-B14F-4D97-AF65-F5344CB8AC3E}">
        <p14:creationId xmlns:p14="http://schemas.microsoft.com/office/powerpoint/2010/main" val="197169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3">
                                            <p:txEl>
                                              <p:pRg st="1" end="1"/>
                                            </p:txEl>
                                          </p:spTgt>
                                        </p:tgtEl>
                                        <p:attrNameLst>
                                          <p:attrName>ppt_x</p:attrName>
                                          <p:attrName>ppt_y</p:attrName>
                                        </p:attrNameLst>
                                      </p:cBhvr>
                                    </p:animMotion>
                                    <p:animRot by="1500000">
                                      <p:cBhvr>
                                        <p:cTn id="13" dur="125" fill="hold">
                                          <p:stCondLst>
                                            <p:cond delay="0"/>
                                          </p:stCondLst>
                                        </p:cTn>
                                        <p:tgtEl>
                                          <p:spTgt spid="3">
                                            <p:txEl>
                                              <p:pRg st="1" end="1"/>
                                            </p:txEl>
                                          </p:spTgt>
                                        </p:tgtEl>
                                        <p:attrNameLst>
                                          <p:attrName>r</p:attrName>
                                        </p:attrNameLst>
                                      </p:cBhvr>
                                    </p:animRot>
                                    <p:animRot by="-1500000">
                                      <p:cBhvr>
                                        <p:cTn id="14" dur="125" fill="hold">
                                          <p:stCondLst>
                                            <p:cond delay="125"/>
                                          </p:stCondLst>
                                        </p:cTn>
                                        <p:tgtEl>
                                          <p:spTgt spid="3">
                                            <p:txEl>
                                              <p:pRg st="1" end="1"/>
                                            </p:txEl>
                                          </p:spTgt>
                                        </p:tgtEl>
                                        <p:attrNameLst>
                                          <p:attrName>r</p:attrName>
                                        </p:attrNameLst>
                                      </p:cBhvr>
                                    </p:animRot>
                                    <p:animRot by="-1500000">
                                      <p:cBhvr>
                                        <p:cTn id="15" dur="125" fill="hold">
                                          <p:stCondLst>
                                            <p:cond delay="250"/>
                                          </p:stCondLst>
                                        </p:cTn>
                                        <p:tgtEl>
                                          <p:spTgt spid="3">
                                            <p:txEl>
                                              <p:pRg st="1" end="1"/>
                                            </p:txEl>
                                          </p:spTgt>
                                        </p:tgtEl>
                                        <p:attrNameLst>
                                          <p:attrName>r</p:attrName>
                                        </p:attrNameLst>
                                      </p:cBhvr>
                                    </p:animRot>
                                    <p:animRot by="1500000">
                                      <p:cBhvr>
                                        <p:cTn id="16" dur="125" fill="hold">
                                          <p:stCondLst>
                                            <p:cond delay="375"/>
                                          </p:stCondLst>
                                        </p:cTn>
                                        <p:tgtEl>
                                          <p:spTgt spid="3">
                                            <p:txEl>
                                              <p:pRg st="1" end="1"/>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3">
                                            <p:txEl>
                                              <p:pRg st="3" end="3"/>
                                            </p:txEl>
                                          </p:spTgt>
                                        </p:tgtEl>
                                        <p:attrNameLst>
                                          <p:attrName>ppt_x</p:attrName>
                                          <p:attrName>ppt_y</p:attrName>
                                        </p:attrNameLst>
                                      </p:cBhvr>
                                    </p:animMotion>
                                    <p:animRot by="1500000">
                                      <p:cBhvr>
                                        <p:cTn id="19" dur="125" fill="hold">
                                          <p:stCondLst>
                                            <p:cond delay="0"/>
                                          </p:stCondLst>
                                        </p:cTn>
                                        <p:tgtEl>
                                          <p:spTgt spid="3">
                                            <p:txEl>
                                              <p:pRg st="3" end="3"/>
                                            </p:txEl>
                                          </p:spTgt>
                                        </p:tgtEl>
                                        <p:attrNameLst>
                                          <p:attrName>r</p:attrName>
                                        </p:attrNameLst>
                                      </p:cBhvr>
                                    </p:animRot>
                                    <p:animRot by="-1500000">
                                      <p:cBhvr>
                                        <p:cTn id="20" dur="125" fill="hold">
                                          <p:stCondLst>
                                            <p:cond delay="125"/>
                                          </p:stCondLst>
                                        </p:cTn>
                                        <p:tgtEl>
                                          <p:spTgt spid="3">
                                            <p:txEl>
                                              <p:pRg st="3" end="3"/>
                                            </p:txEl>
                                          </p:spTgt>
                                        </p:tgtEl>
                                        <p:attrNameLst>
                                          <p:attrName>r</p:attrName>
                                        </p:attrNameLst>
                                      </p:cBhvr>
                                    </p:animRot>
                                    <p:animRot by="-1500000">
                                      <p:cBhvr>
                                        <p:cTn id="21" dur="125" fill="hold">
                                          <p:stCondLst>
                                            <p:cond delay="250"/>
                                          </p:stCondLst>
                                        </p:cTn>
                                        <p:tgtEl>
                                          <p:spTgt spid="3">
                                            <p:txEl>
                                              <p:pRg st="3" end="3"/>
                                            </p:txEl>
                                          </p:spTgt>
                                        </p:tgtEl>
                                        <p:attrNameLst>
                                          <p:attrName>r</p:attrName>
                                        </p:attrNameLst>
                                      </p:cBhvr>
                                    </p:animRot>
                                    <p:animRot by="1500000">
                                      <p:cBhvr>
                                        <p:cTn id="22" dur="125" fill="hold">
                                          <p:stCondLst>
                                            <p:cond delay="375"/>
                                          </p:stCondLst>
                                        </p:cTn>
                                        <p:tgtEl>
                                          <p:spTgt spid="3">
                                            <p:txEl>
                                              <p:pRg st="3" end="3"/>
                                            </p:txEl>
                                          </p:spTgt>
                                        </p:tgtEl>
                                        <p:attrNameLst>
                                          <p:attrName>r</p:attrName>
                                        </p:attrNameLst>
                                      </p:cBhvr>
                                    </p:animRot>
                                  </p:childTnLst>
                                </p:cTn>
                              </p:par>
                              <p:par>
                                <p:cTn id="23" presetID="34" presetClass="emph" presetSubtype="0" fill="hold" nodeType="with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5" end="5"/>
                                            </p:txEl>
                                          </p:spTgt>
                                        </p:tgtEl>
                                        <p:attrNameLst>
                                          <p:attrName>ppt_x</p:attrName>
                                          <p:attrName>ppt_y</p:attrName>
                                        </p:attrNameLst>
                                      </p:cBhvr>
                                    </p:animMotion>
                                    <p:animRot by="1500000">
                                      <p:cBhvr>
                                        <p:cTn id="25" dur="125" fill="hold">
                                          <p:stCondLst>
                                            <p:cond delay="0"/>
                                          </p:stCondLst>
                                        </p:cTn>
                                        <p:tgtEl>
                                          <p:spTgt spid="3">
                                            <p:txEl>
                                              <p:pRg st="5" end="5"/>
                                            </p:txEl>
                                          </p:spTgt>
                                        </p:tgtEl>
                                        <p:attrNameLst>
                                          <p:attrName>r</p:attrName>
                                        </p:attrNameLst>
                                      </p:cBhvr>
                                    </p:animRot>
                                    <p:animRot by="-1500000">
                                      <p:cBhvr>
                                        <p:cTn id="26" dur="125" fill="hold">
                                          <p:stCondLst>
                                            <p:cond delay="125"/>
                                          </p:stCondLst>
                                        </p:cTn>
                                        <p:tgtEl>
                                          <p:spTgt spid="3">
                                            <p:txEl>
                                              <p:pRg st="5" end="5"/>
                                            </p:txEl>
                                          </p:spTgt>
                                        </p:tgtEl>
                                        <p:attrNameLst>
                                          <p:attrName>r</p:attrName>
                                        </p:attrNameLst>
                                      </p:cBhvr>
                                    </p:animRot>
                                    <p:animRot by="-1500000">
                                      <p:cBhvr>
                                        <p:cTn id="27" dur="125" fill="hold">
                                          <p:stCondLst>
                                            <p:cond delay="250"/>
                                          </p:stCondLst>
                                        </p:cTn>
                                        <p:tgtEl>
                                          <p:spTgt spid="3">
                                            <p:txEl>
                                              <p:pRg st="5" end="5"/>
                                            </p:txEl>
                                          </p:spTgt>
                                        </p:tgtEl>
                                        <p:attrNameLst>
                                          <p:attrName>r</p:attrName>
                                        </p:attrNameLst>
                                      </p:cBhvr>
                                    </p:animRot>
                                    <p:animRot by="1500000">
                                      <p:cBhvr>
                                        <p:cTn id="28" dur="125" fill="hold">
                                          <p:stCondLst>
                                            <p:cond delay="375"/>
                                          </p:stCondLst>
                                        </p:cTn>
                                        <p:tgtEl>
                                          <p:spTgt spid="3">
                                            <p:txEl>
                                              <p:pRg st="5" end="5"/>
                                            </p:txEl>
                                          </p:spTgt>
                                        </p:tgtEl>
                                        <p:attrNameLst>
                                          <p:attrName>r</p:attrName>
                                        </p:attrNameLst>
                                      </p:cBhvr>
                                    </p:animRot>
                                  </p:childTnLst>
                                </p:cTn>
                              </p:par>
                              <p:par>
                                <p:cTn id="29" presetID="34" presetClass="emph" presetSubtype="0" fill="hold" nodeType="with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7" end="7"/>
                                            </p:txEl>
                                          </p:spTgt>
                                        </p:tgtEl>
                                        <p:attrNameLst>
                                          <p:attrName>ppt_x</p:attrName>
                                          <p:attrName>ppt_y</p:attrName>
                                        </p:attrNameLst>
                                      </p:cBhvr>
                                    </p:animMotion>
                                    <p:animRot by="1500000">
                                      <p:cBhvr>
                                        <p:cTn id="31" dur="125" fill="hold">
                                          <p:stCondLst>
                                            <p:cond delay="0"/>
                                          </p:stCondLst>
                                        </p:cTn>
                                        <p:tgtEl>
                                          <p:spTgt spid="3">
                                            <p:txEl>
                                              <p:pRg st="7" end="7"/>
                                            </p:txEl>
                                          </p:spTgt>
                                        </p:tgtEl>
                                        <p:attrNameLst>
                                          <p:attrName>r</p:attrName>
                                        </p:attrNameLst>
                                      </p:cBhvr>
                                    </p:animRot>
                                    <p:animRot by="-1500000">
                                      <p:cBhvr>
                                        <p:cTn id="32" dur="125" fill="hold">
                                          <p:stCondLst>
                                            <p:cond delay="125"/>
                                          </p:stCondLst>
                                        </p:cTn>
                                        <p:tgtEl>
                                          <p:spTgt spid="3">
                                            <p:txEl>
                                              <p:pRg st="7" end="7"/>
                                            </p:txEl>
                                          </p:spTgt>
                                        </p:tgtEl>
                                        <p:attrNameLst>
                                          <p:attrName>r</p:attrName>
                                        </p:attrNameLst>
                                      </p:cBhvr>
                                    </p:animRot>
                                    <p:animRot by="-1500000">
                                      <p:cBhvr>
                                        <p:cTn id="33" dur="125" fill="hold">
                                          <p:stCondLst>
                                            <p:cond delay="250"/>
                                          </p:stCondLst>
                                        </p:cTn>
                                        <p:tgtEl>
                                          <p:spTgt spid="3">
                                            <p:txEl>
                                              <p:pRg st="7" end="7"/>
                                            </p:txEl>
                                          </p:spTgt>
                                        </p:tgtEl>
                                        <p:attrNameLst>
                                          <p:attrName>r</p:attrName>
                                        </p:attrNameLst>
                                      </p:cBhvr>
                                    </p:animRot>
                                    <p:animRot by="1500000">
                                      <p:cBhvr>
                                        <p:cTn id="34" dur="125" fill="hold">
                                          <p:stCondLst>
                                            <p:cond delay="375"/>
                                          </p:stCondLst>
                                        </p:cTn>
                                        <p:tgtEl>
                                          <p:spTgt spid="3">
                                            <p:txEl>
                                              <p:pRg st="7" end="7"/>
                                            </p:txEl>
                                          </p:spTgt>
                                        </p:tgtEl>
                                        <p:attrNameLst>
                                          <p:attrName>r</p:attrName>
                                        </p:attrNameLst>
                                      </p:cBhvr>
                                    </p:animRot>
                                  </p:childTnLst>
                                </p:cTn>
                              </p:par>
                              <p:par>
                                <p:cTn id="35" presetID="34" presetClass="emph" presetSubtype="0" fill="hold" nodeType="withEffect">
                                  <p:stCondLst>
                                    <p:cond delay="0"/>
                                  </p:stCondLst>
                                  <p:iterate type="lt">
                                    <p:tmPct val="10000"/>
                                  </p:iterate>
                                  <p:childTnLst>
                                    <p:animMotion origin="layout" path="M 0.0 0.0 L 0.0 -0.07213" pathEditMode="relative" ptsTypes="">
                                      <p:cBhvr>
                                        <p:cTn id="36" dur="250" accel="50000" decel="50000" autoRev="1" fill="hold">
                                          <p:stCondLst>
                                            <p:cond delay="0"/>
                                          </p:stCondLst>
                                        </p:cTn>
                                        <p:tgtEl>
                                          <p:spTgt spid="3">
                                            <p:txEl>
                                              <p:pRg st="9" end="9"/>
                                            </p:txEl>
                                          </p:spTgt>
                                        </p:tgtEl>
                                        <p:attrNameLst>
                                          <p:attrName>ppt_x</p:attrName>
                                          <p:attrName>ppt_y</p:attrName>
                                        </p:attrNameLst>
                                      </p:cBhvr>
                                    </p:animMotion>
                                    <p:animRot by="1500000">
                                      <p:cBhvr>
                                        <p:cTn id="37" dur="125" fill="hold">
                                          <p:stCondLst>
                                            <p:cond delay="0"/>
                                          </p:stCondLst>
                                        </p:cTn>
                                        <p:tgtEl>
                                          <p:spTgt spid="3">
                                            <p:txEl>
                                              <p:pRg st="9" end="9"/>
                                            </p:txEl>
                                          </p:spTgt>
                                        </p:tgtEl>
                                        <p:attrNameLst>
                                          <p:attrName>r</p:attrName>
                                        </p:attrNameLst>
                                      </p:cBhvr>
                                    </p:animRot>
                                    <p:animRot by="-1500000">
                                      <p:cBhvr>
                                        <p:cTn id="38" dur="125" fill="hold">
                                          <p:stCondLst>
                                            <p:cond delay="125"/>
                                          </p:stCondLst>
                                        </p:cTn>
                                        <p:tgtEl>
                                          <p:spTgt spid="3">
                                            <p:txEl>
                                              <p:pRg st="9" end="9"/>
                                            </p:txEl>
                                          </p:spTgt>
                                        </p:tgtEl>
                                        <p:attrNameLst>
                                          <p:attrName>r</p:attrName>
                                        </p:attrNameLst>
                                      </p:cBhvr>
                                    </p:animRot>
                                    <p:animRot by="-1500000">
                                      <p:cBhvr>
                                        <p:cTn id="39" dur="125" fill="hold">
                                          <p:stCondLst>
                                            <p:cond delay="250"/>
                                          </p:stCondLst>
                                        </p:cTn>
                                        <p:tgtEl>
                                          <p:spTgt spid="3">
                                            <p:txEl>
                                              <p:pRg st="9" end="9"/>
                                            </p:txEl>
                                          </p:spTgt>
                                        </p:tgtEl>
                                        <p:attrNameLst>
                                          <p:attrName>r</p:attrName>
                                        </p:attrNameLst>
                                      </p:cBhvr>
                                    </p:animRot>
                                    <p:animRot by="1500000">
                                      <p:cBhvr>
                                        <p:cTn id="40" dur="125" fill="hold">
                                          <p:stCondLst>
                                            <p:cond delay="375"/>
                                          </p:stCondLst>
                                        </p:cTn>
                                        <p:tgtEl>
                                          <p:spTgt spid="3">
                                            <p:txEl>
                                              <p:pRg st="9" end="9"/>
                                            </p:txEl>
                                          </p:spTgt>
                                        </p:tgtEl>
                                        <p:attrNameLst>
                                          <p:attrName>r</p:attrName>
                                        </p:attrNameLst>
                                      </p:cBhvr>
                                    </p:animRot>
                                  </p:childTnLst>
                                </p:cTn>
                              </p:par>
                              <p:par>
                                <p:cTn id="41" presetID="34" presetClass="emph" presetSubtype="0" fill="hold" nodeType="withEffect">
                                  <p:stCondLst>
                                    <p:cond delay="0"/>
                                  </p:stCondLst>
                                  <p:iterate type="lt">
                                    <p:tmPct val="10000"/>
                                  </p:iterate>
                                  <p:childTnLst>
                                    <p:animMotion origin="layout" path="M 0.0 0.0 L 0.0 -0.07213" pathEditMode="relative" ptsTypes="">
                                      <p:cBhvr>
                                        <p:cTn id="42" dur="250" accel="50000" decel="50000" autoRev="1" fill="hold">
                                          <p:stCondLst>
                                            <p:cond delay="0"/>
                                          </p:stCondLst>
                                        </p:cTn>
                                        <p:tgtEl>
                                          <p:spTgt spid="3">
                                            <p:txEl>
                                              <p:pRg st="11" end="11"/>
                                            </p:txEl>
                                          </p:spTgt>
                                        </p:tgtEl>
                                        <p:attrNameLst>
                                          <p:attrName>ppt_x</p:attrName>
                                          <p:attrName>ppt_y</p:attrName>
                                        </p:attrNameLst>
                                      </p:cBhvr>
                                    </p:animMotion>
                                    <p:animRot by="1500000">
                                      <p:cBhvr>
                                        <p:cTn id="43" dur="125" fill="hold">
                                          <p:stCondLst>
                                            <p:cond delay="0"/>
                                          </p:stCondLst>
                                        </p:cTn>
                                        <p:tgtEl>
                                          <p:spTgt spid="3">
                                            <p:txEl>
                                              <p:pRg st="11" end="11"/>
                                            </p:txEl>
                                          </p:spTgt>
                                        </p:tgtEl>
                                        <p:attrNameLst>
                                          <p:attrName>r</p:attrName>
                                        </p:attrNameLst>
                                      </p:cBhvr>
                                    </p:animRot>
                                    <p:animRot by="-1500000">
                                      <p:cBhvr>
                                        <p:cTn id="44" dur="125" fill="hold">
                                          <p:stCondLst>
                                            <p:cond delay="125"/>
                                          </p:stCondLst>
                                        </p:cTn>
                                        <p:tgtEl>
                                          <p:spTgt spid="3">
                                            <p:txEl>
                                              <p:pRg st="11" end="11"/>
                                            </p:txEl>
                                          </p:spTgt>
                                        </p:tgtEl>
                                        <p:attrNameLst>
                                          <p:attrName>r</p:attrName>
                                        </p:attrNameLst>
                                      </p:cBhvr>
                                    </p:animRot>
                                    <p:animRot by="-1500000">
                                      <p:cBhvr>
                                        <p:cTn id="45" dur="125" fill="hold">
                                          <p:stCondLst>
                                            <p:cond delay="250"/>
                                          </p:stCondLst>
                                        </p:cTn>
                                        <p:tgtEl>
                                          <p:spTgt spid="3">
                                            <p:txEl>
                                              <p:pRg st="11" end="11"/>
                                            </p:txEl>
                                          </p:spTgt>
                                        </p:tgtEl>
                                        <p:attrNameLst>
                                          <p:attrName>r</p:attrName>
                                        </p:attrNameLst>
                                      </p:cBhvr>
                                    </p:animRot>
                                    <p:animRot by="1500000">
                                      <p:cBhvr>
                                        <p:cTn id="46" dur="125" fill="hold">
                                          <p:stCondLst>
                                            <p:cond delay="375"/>
                                          </p:stCondLst>
                                        </p:cTn>
                                        <p:tgtEl>
                                          <p:spTgt spid="3">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lstStyle/>
          <a:p>
            <a:pPr marL="0" indent="0">
              <a:buNone/>
            </a:pPr>
            <a:endParaRPr lang="es-ES" dirty="0" smtClean="0"/>
          </a:p>
          <a:p>
            <a:pPr marL="0" indent="0">
              <a:buNone/>
            </a:pPr>
            <a:endParaRPr lang="es-ES" dirty="0"/>
          </a:p>
          <a:p>
            <a:pPr marL="0" indent="0">
              <a:buNone/>
            </a:pPr>
            <a:endParaRPr lang="es-ES" dirty="0" smtClean="0"/>
          </a:p>
          <a:p>
            <a:pPr marL="0" indent="0" algn="ctr">
              <a:buNone/>
            </a:pPr>
            <a:r>
              <a:rPr lang="es-ES" dirty="0" smtClean="0"/>
              <a:t>Estos son los puntos acumulados por semana durante la temporada de los cuatro equipos que llegaron a las semifinales.</a:t>
            </a:r>
          </a:p>
          <a:p>
            <a:pPr marL="0" indent="0" algn="ctr">
              <a:buNone/>
            </a:pPr>
            <a:r>
              <a:rPr lang="es-ES" dirty="0" smtClean="0"/>
              <a:t>Los puntos acumulados durante la temporada de los cuatro semifinalistas se presenta en los datos  anexos al programa, que son el  promedio mensual. Los valores para cada equipo fueron la salida de una llamada a PROC MEDIOS y los resultados se utilizaron para crear un gráfico , sin lujos .</a:t>
            </a:r>
            <a:endParaRPr lang="es-VE" dirty="0"/>
          </a:p>
        </p:txBody>
      </p:sp>
    </p:spTree>
    <p:extLst>
      <p:ext uri="{BB962C8B-B14F-4D97-AF65-F5344CB8AC3E}">
        <p14:creationId xmlns:p14="http://schemas.microsoft.com/office/powerpoint/2010/main" val="186470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3">
                                            <p:txEl>
                                              <p:pRg st="3" end="3"/>
                                            </p:txEl>
                                          </p:spTgt>
                                        </p:tgtEl>
                                        <p:attrNameLst>
                                          <p:attrName>ppt_x</p:attrName>
                                          <p:attrName>ppt_y</p:attrName>
                                        </p:attrNameLst>
                                      </p:cBhvr>
                                    </p:animMotion>
                                  </p:childTnLst>
                                </p:cTn>
                              </p:par>
                              <p:par>
                                <p:cTn id="7" presetID="1" presetClass="path" presetSubtype="0" accel="50000" decel="50000" fill="hold" nodeType="withEffect">
                                  <p:stCondLst>
                                    <p:cond delay="0"/>
                                  </p:stCondLst>
                                  <p:childTnLst>
                                    <p:animMotion origin="layout" path="M 0 0 C 0.069 0 0.125 0.056 0.125 0.125 C 0.125 0.194 0.069 0.25 0 0.25 C -0.069 0.25 -0.125 0.194 -0.125 0.125 C -0.125 0.056 -0.069 0 0 0 Z" pathEditMode="relative" ptsTypes="">
                                      <p:cBhvr>
                                        <p:cTn id="8"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29600" cy="5246043"/>
          </a:xfrm>
        </p:spPr>
        <p:txBody>
          <a:bodyPr/>
          <a:lstStyle/>
          <a:p>
            <a:pPr marL="0" indent="0">
              <a:buNone/>
            </a:pPr>
            <a:endParaRPr lang="es-VE"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8" y="692696"/>
            <a:ext cx="823912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061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VE" dirty="0" smtClean="0"/>
              <a:t>Encontramos también la sentencia </a:t>
            </a:r>
            <a:r>
              <a:rPr lang="es-VE" b="1" u="sng" dirty="0" smtClean="0"/>
              <a:t>Block,</a:t>
            </a:r>
            <a:r>
              <a:rPr lang="es-VE" dirty="0" smtClean="0"/>
              <a:t> con la cual i</a:t>
            </a:r>
            <a:r>
              <a:rPr lang="es-ES" dirty="0" smtClean="0"/>
              <a:t>indicamos que queremos que el grafico sea un gráfico 3 –D. </a:t>
            </a:r>
          </a:p>
          <a:p>
            <a:pPr marL="0" indent="0">
              <a:buNone/>
            </a:pPr>
            <a:r>
              <a:rPr lang="es-ES" dirty="0" smtClean="0"/>
              <a:t>	Cada barra representará la suma de cada equipo de los puntos a lo largo de la temporada, </a:t>
            </a:r>
            <a:r>
              <a:rPr lang="es-ES" b="1" u="sng" dirty="0" err="1" smtClean="0"/>
              <a:t>sumvar</a:t>
            </a:r>
            <a:r>
              <a:rPr lang="es-ES" b="1" u="sng" dirty="0" smtClean="0"/>
              <a:t> = puntos</a:t>
            </a:r>
            <a:r>
              <a:rPr lang="es-ES" dirty="0" smtClean="0"/>
              <a:t> . </a:t>
            </a:r>
            <a:r>
              <a:rPr lang="es-ES" dirty="0" err="1" smtClean="0"/>
              <a:t>Asi</a:t>
            </a:r>
            <a:r>
              <a:rPr lang="es-ES" dirty="0" smtClean="0"/>
              <a:t> se resumen los datos en el grafico de barras.</a:t>
            </a:r>
          </a:p>
          <a:p>
            <a:pPr marL="0" indent="0">
              <a:buNone/>
            </a:pPr>
            <a:endParaRPr lang="es-VE" b="1" u="sng" dirty="0"/>
          </a:p>
        </p:txBody>
      </p:sp>
    </p:spTree>
    <p:extLst>
      <p:ext uri="{BB962C8B-B14F-4D97-AF65-F5344CB8AC3E}">
        <p14:creationId xmlns:p14="http://schemas.microsoft.com/office/powerpoint/2010/main" val="78420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3">
                                            <p:txEl>
                                              <p:pRg st="0" end="0"/>
                                            </p:txEl>
                                          </p:spTgt>
                                        </p:tgtEl>
                                        <p:attrNameLst>
                                          <p:attrName>ppt_x</p:attrName>
                                          <p:attrName>ppt_y</p:attrName>
                                        </p:attrNameLst>
                                      </p:cBhvr>
                                    </p:animMotion>
                                  </p:childTnLst>
                                </p:cTn>
                              </p:par>
                              <p:par>
                                <p:cTn id="7" presetID="26" presetClass="path" presetSubtype="0" accel="50000" decel="50000" fill="hold" nodeType="with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8" dur="2000" fill="hold"/>
                                        <p:tgtEl>
                                          <p:spTgt spid="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endParaRPr lang="es-VE" dirty="0" smtClean="0"/>
          </a:p>
          <a:p>
            <a:pPr marL="0" indent="0">
              <a:buNone/>
            </a:pPr>
            <a:r>
              <a:rPr lang="es-VE" dirty="0" smtClean="0"/>
              <a:t>También la sentencia </a:t>
            </a:r>
            <a:r>
              <a:rPr lang="es-VE" b="1" u="sng" dirty="0" smtClean="0"/>
              <a:t>HBAR, </a:t>
            </a:r>
            <a:r>
              <a:rPr lang="es-ES" dirty="0" smtClean="0"/>
              <a:t>indica que la intención es la salida de los datos representadas por barras  horizontales.</a:t>
            </a:r>
            <a:endParaRPr lang="es-VE" b="1" u="sng" dirty="0"/>
          </a:p>
        </p:txBody>
      </p:sp>
    </p:spTree>
    <p:extLst>
      <p:ext uri="{BB962C8B-B14F-4D97-AF65-F5344CB8AC3E}">
        <p14:creationId xmlns:p14="http://schemas.microsoft.com/office/powerpoint/2010/main" val="357343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9521524</TotalTime>
  <Words>499</Words>
  <Application>Microsoft Office PowerPoint</Application>
  <PresentationFormat>Presentación en pantalla (4:3)</PresentationFormat>
  <Paragraphs>37</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Paja</vt:lpstr>
      <vt:lpstr>SAS GRAPH</vt:lpstr>
      <vt:lpstr>SAS GRAPH</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SAS GRAPH</dc:title>
  <dc:creator>Usuario</dc:creator>
  <cp:lastModifiedBy>Usuario</cp:lastModifiedBy>
  <cp:revision>14</cp:revision>
  <dcterms:created xsi:type="dcterms:W3CDTF">2009-07-08T14:50:20Z</dcterms:created>
  <dcterms:modified xsi:type="dcterms:W3CDTF">2009-07-09T19:36:28Z</dcterms:modified>
</cp:coreProperties>
</file>