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TsCWAFjxAutZBKSFJJPfTA" hashData="p6mIZByIgI0+0affV6gXOYmE46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VE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VE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VE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338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6338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871-74D9-496F-80D0-7D6D205878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966E-4B7F-4AAA-8058-A2B55CB98C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CF27-DBA5-4916-B606-27D47EEEDF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s-VE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7CD-0C4A-40CD-8509-6BF4C6C26F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s-VE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1ABA-F922-46D6-9359-D2D699B62F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DDD8-00EA-4F42-8375-986F8EBDCB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1ED0-66B8-4295-83D6-892A4A1DAC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1A6D-28FD-4D8C-94FA-AB7681FE6F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6492-2D3A-4E0C-BDDC-6E21CCB318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9D9F-192E-494D-BD4B-E9D73CAF6F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5359-85F2-4EF1-BC3F-3778B88AFD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39F30-40AE-40D8-8E0C-0FF852B80A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5485-C149-4A74-B64D-3D183264B2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DD31-EE0B-450E-BA5C-A5DEDC87C9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7A01-E505-4387-9AA3-6C306E29E7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6BE5-ECDA-4019-885B-1D5E7DCF4E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8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VE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328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VE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328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VE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328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6328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28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28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840908-00F9-4EFA-A99A-49384D35E0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400" b="1" i="1" smtClean="0">
                <a:latin typeface="Verdana" pitchFamily="34" charset="0"/>
              </a:rPr>
              <a:t>Mezcla de Marketing</a:t>
            </a:r>
            <a:endParaRPr lang="es-ES" sz="2000" b="1" i="1" smtClean="0">
              <a:latin typeface="Verdana" pitchFamily="34" charset="0"/>
            </a:endParaRPr>
          </a:p>
        </p:txBody>
      </p:sp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3987800" y="3367088"/>
            <a:ext cx="1970088" cy="1914525"/>
          </a:xfrm>
          <a:prstGeom prst="ellipse">
            <a:avLst/>
          </a:prstGeom>
          <a:solidFill>
            <a:srgbClr val="00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Clientes</a:t>
            </a:r>
            <a:r>
              <a:rPr lang="es-ES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meta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s-ES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Posiciona-</a:t>
            </a:r>
          </a:p>
          <a:p>
            <a:pPr algn="ctr" eaLnBrk="0" hangingPunct="0">
              <a:lnSpc>
                <a:spcPct val="90000"/>
              </a:lnSpc>
            </a:pP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miento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buscado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600200" y="1887538"/>
            <a:ext cx="2070100" cy="1374775"/>
          </a:xfrm>
          <a:prstGeom prst="rect">
            <a:avLst/>
          </a:prstGeom>
          <a:solidFill>
            <a:srgbClr val="CC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lang="es-ES" b="1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o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Calidad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Diseño 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Características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Marca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6146800" y="1887538"/>
            <a:ext cx="2006600" cy="1346200"/>
          </a:xfrm>
          <a:prstGeom prst="rect">
            <a:avLst/>
          </a:prstGeom>
          <a:solidFill>
            <a:srgbClr val="FF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lang="es-ES" b="1">
                <a:solidFill>
                  <a:srgbClr val="000000"/>
                </a:solidFill>
                <a:latin typeface="Verdana" pitchFamily="34" charset="0"/>
              </a:rPr>
              <a:t>Pr</a:t>
            </a: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ecio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Precio de Lista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Descuentos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Complementos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Periodo d’Pago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H="1" flipV="1">
            <a:off x="5829300" y="4848225"/>
            <a:ext cx="931863" cy="673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V="1">
            <a:off x="3670300" y="4914900"/>
            <a:ext cx="571500" cy="493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5702300" y="3233738"/>
            <a:ext cx="457200" cy="4905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3670300" y="3233738"/>
            <a:ext cx="508000" cy="469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1676400" y="5386388"/>
            <a:ext cx="1993900" cy="1296987"/>
          </a:xfrm>
          <a:prstGeom prst="rect">
            <a:avLst/>
          </a:prstGeom>
          <a:solidFill>
            <a:srgbClr val="BBE0A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s-ES" b="1">
                <a:solidFill>
                  <a:srgbClr val="000000"/>
                </a:solidFill>
                <a:latin typeface="Verdana" pitchFamily="34" charset="0"/>
              </a:rPr>
              <a:t>romo</a:t>
            </a: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ción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  <a:p>
            <a:pPr algn="ctr" defTabSz="85725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Publicidad</a:t>
            </a:r>
          </a:p>
          <a:p>
            <a:pPr algn="ctr" defTabSz="85725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Ventas</a:t>
            </a:r>
          </a:p>
          <a:p>
            <a:pPr algn="ctr" defTabSz="85725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Promoción</a:t>
            </a:r>
          </a:p>
          <a:p>
            <a:pPr algn="ctr" defTabSz="85725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RR. PP.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6527800" y="5386388"/>
            <a:ext cx="1930400" cy="1311275"/>
          </a:xfrm>
          <a:prstGeom prst="rect">
            <a:avLst/>
          </a:prstGeom>
          <a:solidFill>
            <a:srgbClr val="FEFF7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 defTabSz="857250" eaLnBrk="0" hangingPunct="0"/>
            <a:endParaRPr lang="es-ES_tradnl" b="1">
              <a:solidFill>
                <a:srgbClr val="000000"/>
              </a:solidFill>
              <a:latin typeface="Verdana" pitchFamily="34" charset="0"/>
            </a:endParaRPr>
          </a:p>
          <a:p>
            <a:pPr algn="ctr" defTabSz="857250" eaLnBrk="0" hangingPunct="0"/>
            <a:r>
              <a:rPr lang="es-ES" b="1">
                <a:solidFill>
                  <a:srgbClr val="000000"/>
                </a:solidFill>
                <a:latin typeface="Verdana" pitchFamily="34" charset="0"/>
              </a:rPr>
              <a:t>Pla</a:t>
            </a:r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za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Canales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Cobertura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Surtido</a:t>
            </a:r>
          </a:p>
          <a:p>
            <a:pPr algn="ctr" defTabSz="857250" eaLnBrk="0" hangingPunct="0"/>
            <a:r>
              <a:rPr lang="es-ES_tradnl" b="1">
                <a:solidFill>
                  <a:srgbClr val="000000"/>
                </a:solidFill>
                <a:latin typeface="Verdana" pitchFamily="34" charset="0"/>
              </a:rPr>
              <a:t>Logística</a:t>
            </a:r>
          </a:p>
          <a:p>
            <a:pPr algn="ctr" defTabSz="857250" eaLnBrk="0" hangingPunct="0"/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3024188" y="5665788"/>
            <a:ext cx="180975" cy="119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s-ES" sz="1600" b="1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s-ES" sz="1600" b="1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s-ES" sz="1600" b="1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s-ES" sz="1600" b="1">
              <a:solidFill>
                <a:srgbClr val="FFFFFF"/>
              </a:solidFill>
            </a:endParaRPr>
          </a:p>
          <a:p>
            <a:pPr algn="ctr" hangingPunct="0">
              <a:lnSpc>
                <a:spcPct val="90000"/>
              </a:lnSpc>
            </a:pPr>
            <a:endParaRPr lang="es-ES" sz="1600" b="1">
              <a:solidFill>
                <a:srgbClr val="FFFFFF"/>
              </a:solidFill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990600" y="533400"/>
            <a:ext cx="815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s-ES_tradnl">
                <a:latin typeface="Verdana" pitchFamily="34" charset="0"/>
              </a:rPr>
              <a:t>ES EL CONJUNTO DE HERRAMIENTAS TACTICAS DE MARKETING QUE SON CONTROLABLES Y QUE LA EMPRESA MEZCLA PARA PRODUCIR EL RESULTADO ESPERADO DEL MERCADO</a:t>
            </a:r>
            <a:endParaRPr lang="es-ES">
              <a:latin typeface="Verdana" pitchFamily="34" charset="0"/>
            </a:endParaRP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3886200" y="1676400"/>
            <a:ext cx="194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Las 4 P´s del </a:t>
            </a:r>
          </a:p>
          <a:p>
            <a:pPr algn="ctr">
              <a:defRPr/>
            </a:pPr>
            <a:r>
              <a:rPr lang="es-ES_tradnl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Marketing</a:t>
            </a:r>
            <a:endParaRPr lang="es-ES" b="1" i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Elementos de la marca.</a:t>
            </a:r>
            <a:endParaRPr lang="es-ES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MX" smtClean="0"/>
              <a:t>Nombre de la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s-MX" smtClean="0"/>
              <a:t>	marca.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s-MX" smtClean="0"/>
              <a:t>Logotipo.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s-MX" smtClean="0"/>
              <a:t>Isotipo.</a:t>
            </a:r>
            <a:endParaRPr lang="es-ES" smtClean="0"/>
          </a:p>
        </p:txBody>
      </p:sp>
      <p:pic>
        <p:nvPicPr>
          <p:cNvPr id="139268" name="Picture 4" descr="buba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63750"/>
            <a:ext cx="4953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Ruffle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181600" cy="6858000"/>
          </a:xfrm>
          <a:noFill/>
        </p:spPr>
      </p:pic>
      <p:sp>
        <p:nvSpPr>
          <p:cNvPr id="140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04800"/>
            <a:ext cx="3276600" cy="5791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MX" smtClean="0"/>
              <a:t>Nombre de la marca:</a:t>
            </a:r>
          </a:p>
          <a:p>
            <a:pPr marL="533400" indent="-533400" eaLnBrk="1" hangingPunct="1">
              <a:buFontTx/>
              <a:buNone/>
            </a:pPr>
            <a:r>
              <a:rPr lang="es-MX" sz="4000" b="1" smtClean="0"/>
              <a:t>		Ruffles.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MX" smtClean="0"/>
              <a:t>Logotipo.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MX" smtClean="0"/>
              <a:t>Isotipo.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MX" smtClean="0"/>
              <a:t>Marca registrada.</a:t>
            </a:r>
          </a:p>
          <a:p>
            <a:pPr marL="533400" indent="-533400" eaLnBrk="1" hangingPunct="1">
              <a:buFontTx/>
              <a:buNone/>
            </a:pPr>
            <a:endParaRPr lang="es-MX" sz="4000" b="1" smtClean="0"/>
          </a:p>
          <a:p>
            <a:pPr marL="533400" indent="-533400" eaLnBrk="1" hangingPunct="1">
              <a:buFontTx/>
              <a:buNone/>
            </a:pPr>
            <a:r>
              <a:rPr lang="es-MX" sz="2800" smtClean="0"/>
              <a:t>	</a:t>
            </a:r>
            <a:endParaRPr lang="es-ES" sz="2800" smtClean="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54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endParaRPr lang="es-ES" sz="5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5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es-ES" sz="5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3429000" y="5191125"/>
          <a:ext cx="1611313" cy="1666875"/>
        </p:xfrm>
        <a:graphic>
          <a:graphicData uri="http://schemas.openxmlformats.org/presentationml/2006/ole">
            <p:oleObj spid="_x0000_s7170" name="Imagen de mapa de bits" r:id="rId4" imgW="276117" imgH="285866" progId="Paint.Picture">
              <p:embed/>
            </p:oleObj>
          </a:graphicData>
        </a:graphic>
      </p:graphicFrame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8956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5400">
                <a:solidFill>
                  <a:schemeClr val="folHlink"/>
                </a:solidFill>
                <a:latin typeface="Times New Roman" pitchFamily="18" charset="0"/>
              </a:rPr>
              <a:t>4</a:t>
            </a:r>
            <a:endParaRPr lang="es-ES" sz="540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VE" sz="2400" b="1">
                <a:solidFill>
                  <a:schemeClr val="folHlink"/>
                </a:solidFill>
                <a:latin typeface="Verdana Ref" pitchFamily="34" charset="0"/>
              </a:rPr>
              <a:t>DECISIONES SOBRE LA MARCA</a:t>
            </a:r>
            <a:endParaRPr lang="es-ES" sz="2400" b="1">
              <a:solidFill>
                <a:schemeClr val="folHlink"/>
              </a:solidFill>
              <a:latin typeface="Verdana Ref" pitchFamily="34" charset="0"/>
            </a:endParaRPr>
          </a:p>
        </p:txBody>
      </p:sp>
      <p:sp>
        <p:nvSpPr>
          <p:cNvPr id="141315" name="AutoShape 3"/>
          <p:cNvSpPr>
            <a:spLocks/>
          </p:cNvSpPr>
          <p:nvPr/>
        </p:nvSpPr>
        <p:spPr bwMode="auto">
          <a:xfrm>
            <a:off x="381000" y="914400"/>
            <a:ext cx="457200" cy="5638800"/>
          </a:xfrm>
          <a:prstGeom prst="leftBrace">
            <a:avLst>
              <a:gd name="adj1" fmla="val 10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2819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Sobre el patrocinio de la marca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VE" sz="22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VE" sz="2200"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Sobre una familia de marcas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VE" sz="2200"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s-VE" sz="2200"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Extensión de marca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Multimarca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Reposicionamiento de la marca</a:t>
            </a:r>
            <a:endParaRPr lang="es-ES" sz="2200">
              <a:latin typeface="Trebuchet MS" pitchFamily="34" charset="0"/>
            </a:endParaRPr>
          </a:p>
        </p:txBody>
      </p:sp>
      <p:sp>
        <p:nvSpPr>
          <p:cNvPr id="141317" name="AutoShape 5"/>
          <p:cNvSpPr>
            <a:spLocks/>
          </p:cNvSpPr>
          <p:nvPr/>
        </p:nvSpPr>
        <p:spPr bwMode="auto">
          <a:xfrm>
            <a:off x="3581400" y="990600"/>
            <a:ext cx="228600" cy="1371600"/>
          </a:xfrm>
          <a:prstGeom prst="leftBrace">
            <a:avLst>
              <a:gd name="adj1" fmla="val 50000"/>
              <a:gd name="adj2" fmla="val 31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810000" y="914400"/>
            <a:ext cx="2895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Del productor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Privada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Estrategia mixta</a:t>
            </a:r>
            <a:r>
              <a:rPr lang="es-VE" sz="2400">
                <a:latin typeface="Trebuchet MS" pitchFamily="34" charset="0"/>
              </a:rPr>
              <a:t> </a:t>
            </a:r>
            <a:endParaRPr lang="es-ES" sz="2400">
              <a:latin typeface="Trebuchet MS" pitchFamily="34" charset="0"/>
            </a:endParaRPr>
          </a:p>
        </p:txBody>
      </p:sp>
      <p:sp>
        <p:nvSpPr>
          <p:cNvPr id="141319" name="AutoShape 7"/>
          <p:cNvSpPr>
            <a:spLocks/>
          </p:cNvSpPr>
          <p:nvPr/>
        </p:nvSpPr>
        <p:spPr bwMode="auto">
          <a:xfrm>
            <a:off x="3581400" y="2667000"/>
            <a:ext cx="228600" cy="3124200"/>
          </a:xfrm>
          <a:prstGeom prst="leftBrace">
            <a:avLst>
              <a:gd name="adj1" fmla="val 113889"/>
              <a:gd name="adj2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886200" y="25908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Nombre de marca individual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Nombre general para todos los productos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Nombre diferente para cada línea de producto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VE" sz="2200">
                <a:latin typeface="Trebuchet MS" pitchFamily="34" charset="0"/>
              </a:rPr>
              <a:t>Nombre oficial de la Cía. Combinado con el nombre del producto </a:t>
            </a:r>
            <a:endParaRPr lang="es-ES" sz="22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EL PRECIO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Definición </a:t>
            </a:r>
          </a:p>
          <a:p>
            <a:pPr eaLnBrk="1" hangingPunct="1">
              <a:buFontTx/>
              <a:buNone/>
            </a:pPr>
            <a:r>
              <a:rPr lang="es-ES" smtClean="0"/>
              <a:t>    de precio</a:t>
            </a:r>
          </a:p>
        </p:txBody>
      </p:sp>
      <p:sp>
        <p:nvSpPr>
          <p:cNvPr id="162820" name="AutoShape 4"/>
          <p:cNvSpPr>
            <a:spLocks/>
          </p:cNvSpPr>
          <p:nvPr/>
        </p:nvSpPr>
        <p:spPr bwMode="auto">
          <a:xfrm>
            <a:off x="3276600" y="1844675"/>
            <a:ext cx="511175" cy="4032250"/>
          </a:xfrm>
          <a:prstGeom prst="leftBrace">
            <a:avLst>
              <a:gd name="adj1" fmla="val 657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708400" y="2133600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Para el </a:t>
            </a:r>
          </a:p>
          <a:p>
            <a:pPr algn="ctr" eaLnBrk="0" hangingPunct="0"/>
            <a:r>
              <a:rPr lang="es-ES" sz="2000" i="1">
                <a:latin typeface="Times New Roman" pitchFamily="18" charset="0"/>
              </a:rPr>
              <a:t>comprador: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3851275" y="4652963"/>
            <a:ext cx="112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Para el </a:t>
            </a:r>
          </a:p>
          <a:p>
            <a:pPr algn="ctr" eaLnBrk="0" hangingPunct="0"/>
            <a:r>
              <a:rPr lang="es-ES" sz="2000" i="1">
                <a:latin typeface="Times New Roman" pitchFamily="18" charset="0"/>
              </a:rPr>
              <a:t>vendedor</a:t>
            </a:r>
          </a:p>
        </p:txBody>
      </p:sp>
      <p:sp>
        <p:nvSpPr>
          <p:cNvPr id="162823" name="AutoShape 7"/>
          <p:cNvSpPr>
            <a:spLocks/>
          </p:cNvSpPr>
          <p:nvPr/>
        </p:nvSpPr>
        <p:spPr bwMode="auto">
          <a:xfrm>
            <a:off x="5148263" y="1773238"/>
            <a:ext cx="439737" cy="1727200"/>
          </a:xfrm>
          <a:prstGeom prst="leftBrace">
            <a:avLst>
              <a:gd name="adj1" fmla="val 327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2824" name="AutoShape 8"/>
          <p:cNvSpPr>
            <a:spLocks/>
          </p:cNvSpPr>
          <p:nvPr/>
        </p:nvSpPr>
        <p:spPr bwMode="auto">
          <a:xfrm>
            <a:off x="5148263" y="4292600"/>
            <a:ext cx="439737" cy="1800225"/>
          </a:xfrm>
          <a:prstGeom prst="leftBrace">
            <a:avLst>
              <a:gd name="adj1" fmla="val 341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5600700" y="1773238"/>
            <a:ext cx="32051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i="1">
                <a:latin typeface="Times New Roman" pitchFamily="18" charset="0"/>
              </a:rPr>
              <a:t>Es lo que esta 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dispuesto a pagar, mide 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la intensidad de la necesidad 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y las satisfacciones que se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espera obtener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5651500" y="4292600"/>
            <a:ext cx="2790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i="1">
                <a:latin typeface="Times New Roman" pitchFamily="18" charset="0"/>
              </a:rPr>
              <a:t>Mide el valor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de los componentes 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incorporados al producto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mas el beneficio que se </a:t>
            </a:r>
          </a:p>
          <a:p>
            <a:pPr eaLnBrk="0" hangingPunct="0"/>
            <a:r>
              <a:rPr lang="es-ES" sz="2000" i="1">
                <a:latin typeface="Times New Roman" pitchFamily="18" charset="0"/>
              </a:rPr>
              <a:t>espera obtener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La relación del precio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  </a:t>
            </a:r>
          </a:p>
          <a:p>
            <a:pPr eaLnBrk="1" hangingPunct="1">
              <a:buFontTx/>
              <a:buNone/>
            </a:pPr>
            <a:r>
              <a:rPr lang="es-ES" smtClean="0"/>
              <a:t> Precio =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363788" y="2781300"/>
            <a:ext cx="5710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 i="1">
                <a:latin typeface="Times New Roman" pitchFamily="18" charset="0"/>
              </a:rPr>
              <a:t>Cantidad de dinero cedida por el comprador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474913" y="3573463"/>
            <a:ext cx="522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 i="1">
                <a:latin typeface="Times New Roman" pitchFamily="18" charset="0"/>
              </a:rPr>
              <a:t>Cantidad de bien cedido por el vendedor</a:t>
            </a:r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2771775" y="3429000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Calculo del precio en función del costo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   Ventas  = Costos Fijos + Q (C.V) + Utilidad</a:t>
            </a:r>
          </a:p>
          <a:p>
            <a:pPr eaLnBrk="1" hangingPunct="1">
              <a:buFontTx/>
              <a:buNone/>
            </a:pPr>
            <a:r>
              <a:rPr lang="es-ES" smtClean="0"/>
              <a:t>   </a:t>
            </a:r>
          </a:p>
          <a:p>
            <a:pPr eaLnBrk="1" hangingPunct="1">
              <a:buFontTx/>
              <a:buNone/>
            </a:pPr>
            <a:r>
              <a:rPr lang="es-ES" smtClean="0"/>
              <a:t>   (P x Q) =     C.T   +   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Line 4"/>
          <p:cNvSpPr>
            <a:spLocks noChangeShapeType="1"/>
          </p:cNvSpPr>
          <p:nvPr/>
        </p:nvSpPr>
        <p:spPr bwMode="auto">
          <a:xfrm flipV="1">
            <a:off x="1979613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5891" name="Line 5"/>
          <p:cNvSpPr>
            <a:spLocks noChangeShapeType="1"/>
          </p:cNvSpPr>
          <p:nvPr/>
        </p:nvSpPr>
        <p:spPr bwMode="auto">
          <a:xfrm>
            <a:off x="1979613" y="4941888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5892" name="Line 7"/>
          <p:cNvSpPr>
            <a:spLocks noChangeShapeType="1"/>
          </p:cNvSpPr>
          <p:nvPr/>
        </p:nvSpPr>
        <p:spPr bwMode="auto">
          <a:xfrm>
            <a:off x="1979613" y="386080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5893" name="Text Box 8"/>
          <p:cNvSpPr txBox="1">
            <a:spLocks noChangeArrowheads="1"/>
          </p:cNvSpPr>
          <p:nvPr/>
        </p:nvSpPr>
        <p:spPr bwMode="auto">
          <a:xfrm>
            <a:off x="7308850" y="908050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Ingresos</a:t>
            </a:r>
          </a:p>
        </p:txBody>
      </p:sp>
      <p:sp>
        <p:nvSpPr>
          <p:cNvPr id="165894" name="Text Box 9"/>
          <p:cNvSpPr txBox="1">
            <a:spLocks noChangeArrowheads="1"/>
          </p:cNvSpPr>
          <p:nvPr/>
        </p:nvSpPr>
        <p:spPr bwMode="auto">
          <a:xfrm>
            <a:off x="7023100" y="3930650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C.F</a:t>
            </a:r>
          </a:p>
        </p:txBody>
      </p:sp>
      <p:sp>
        <p:nvSpPr>
          <p:cNvPr id="165895" name="Line 11"/>
          <p:cNvSpPr>
            <a:spLocks noChangeShapeType="1"/>
          </p:cNvSpPr>
          <p:nvPr/>
        </p:nvSpPr>
        <p:spPr bwMode="auto">
          <a:xfrm flipV="1">
            <a:off x="1979613" y="1989138"/>
            <a:ext cx="561657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5896" name="Line 12"/>
          <p:cNvSpPr>
            <a:spLocks noChangeShapeType="1"/>
          </p:cNvSpPr>
          <p:nvPr/>
        </p:nvSpPr>
        <p:spPr bwMode="auto">
          <a:xfrm flipV="1">
            <a:off x="1979613" y="1052513"/>
            <a:ext cx="5113337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5897" name="Text Box 13"/>
          <p:cNvSpPr txBox="1">
            <a:spLocks noChangeArrowheads="1"/>
          </p:cNvSpPr>
          <p:nvPr/>
        </p:nvSpPr>
        <p:spPr bwMode="auto">
          <a:xfrm>
            <a:off x="7389813" y="205898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C.T</a:t>
            </a:r>
          </a:p>
        </p:txBody>
      </p:sp>
      <p:sp>
        <p:nvSpPr>
          <p:cNvPr id="165898" name="Text Box 14"/>
          <p:cNvSpPr txBox="1">
            <a:spLocks noChangeArrowheads="1"/>
          </p:cNvSpPr>
          <p:nvPr/>
        </p:nvSpPr>
        <p:spPr bwMode="auto">
          <a:xfrm>
            <a:off x="6372225" y="1628775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Utilidad</a:t>
            </a:r>
          </a:p>
        </p:txBody>
      </p:sp>
      <p:sp>
        <p:nvSpPr>
          <p:cNvPr id="165899" name="Text Box 15"/>
          <p:cNvSpPr txBox="1">
            <a:spLocks noChangeArrowheads="1"/>
          </p:cNvSpPr>
          <p:nvPr/>
        </p:nvSpPr>
        <p:spPr bwMode="auto">
          <a:xfrm>
            <a:off x="2339975" y="3644900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Perdida</a:t>
            </a:r>
          </a:p>
        </p:txBody>
      </p:sp>
      <p:sp>
        <p:nvSpPr>
          <p:cNvPr id="165900" name="Text Box 16"/>
          <p:cNvSpPr txBox="1">
            <a:spLocks noChangeArrowheads="1"/>
          </p:cNvSpPr>
          <p:nvPr/>
        </p:nvSpPr>
        <p:spPr bwMode="auto">
          <a:xfrm>
            <a:off x="681038" y="19145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Bs</a:t>
            </a:r>
          </a:p>
        </p:txBody>
      </p:sp>
      <p:sp>
        <p:nvSpPr>
          <p:cNvPr id="165901" name="Text Box 17"/>
          <p:cNvSpPr txBox="1">
            <a:spLocks noChangeArrowheads="1"/>
          </p:cNvSpPr>
          <p:nvPr/>
        </p:nvSpPr>
        <p:spPr bwMode="auto">
          <a:xfrm>
            <a:off x="4489450" y="5229225"/>
            <a:ext cx="60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(Q.)</a:t>
            </a:r>
          </a:p>
        </p:txBody>
      </p:sp>
      <p:sp>
        <p:nvSpPr>
          <p:cNvPr id="165902" name="Text Box 18"/>
          <p:cNvSpPr txBox="1">
            <a:spLocks noChangeArrowheads="1"/>
          </p:cNvSpPr>
          <p:nvPr/>
        </p:nvSpPr>
        <p:spPr bwMode="auto">
          <a:xfrm>
            <a:off x="3630613" y="5299075"/>
            <a:ext cx="87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Ventas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EL TRIANGULO DE LOS PRECIOS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66915" name="AutoShape 3"/>
          <p:cNvSpPr>
            <a:spLocks noChangeArrowheads="1"/>
          </p:cNvSpPr>
          <p:nvPr/>
        </p:nvSpPr>
        <p:spPr bwMode="auto">
          <a:xfrm>
            <a:off x="2438400" y="2819400"/>
            <a:ext cx="4114800" cy="2971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590800" y="1143000"/>
            <a:ext cx="403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Percepción del valor por parte del público-objetivo respecto al producto propio y de la competencia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019800" y="47244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Niveles de precio              de la competencia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48006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Estructura de       costos propia</a:t>
            </a:r>
            <a:endParaRPr lang="es-ES_tradnl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FACTORES INTERNOS A CONSIDERAR AL FIJAR EL PRECIO DEL PRODUCTO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04800" y="1295400"/>
            <a:ext cx="2286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Objetivos de la organización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Estrategias de mercadotecnia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Análisis de costos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Consideraciones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organizacionales</a:t>
            </a:r>
            <a:endParaRPr lang="es-ES_tradnl" sz="2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590800" y="1295400"/>
            <a:ext cx="35052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Supervivencia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Rentabilidad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Crecimiento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590800" y="29718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Producto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Precio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5105400" y="1295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Líder en costos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Líder en diferenciación 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5181600" y="2971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Plaza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Promoción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667000" y="4114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C. Fijos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C. Variables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5181600" y="4114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C. Totales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 Análisis de Pto. de equilibrio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2667000" y="5486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Normas internas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Políticas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5257800" y="54102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Finanzas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Contabilidad</a:t>
            </a:r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990600" y="25146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990600" y="3962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990600" y="51816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FACTORES EXTERNOS A CONSIDERAR AL FIJAR EL PRECIO DEL PRODUCTO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04800" y="1295400"/>
            <a:ext cx="2286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Mercado y demanda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Precio y ofertas de los demás competidores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Otros factores externos</a:t>
            </a:r>
            <a:endParaRPr lang="es-ES_tradnl" sz="2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590800" y="1295400"/>
            <a:ext cx="37338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Situación competitiva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endParaRPr lang="es-ES_tradnl" sz="2000" b="1">
              <a:latin typeface="Albertus Medium" pitchFamily="34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es-ES_tradnl" sz="2000" b="1">
              <a:latin typeface="Albertus Medium" pitchFamily="34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Relación precio-demanda-tipo de bien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Elasticidad precio demanda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324600" y="1219200"/>
            <a:ext cx="2819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Monopolio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Oligopolio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C. Monopolística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C. perfecta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514600" y="4953000"/>
            <a:ext cx="45720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Condiciones económicas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es-ES_tradnl" sz="2000" b="1">
              <a:latin typeface="Albertus Medium" pitchFamily="34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Leyes gubernamentales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Relación precio-valor percibida por el consumidor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6477000" y="4724400"/>
            <a:ext cx="2438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T. de interés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Inflación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T. de cambio</a:t>
            </a: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1371600" y="3352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1447800" y="4572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8970" name="AutoShape 10"/>
          <p:cNvSpPr>
            <a:spLocks/>
          </p:cNvSpPr>
          <p:nvPr/>
        </p:nvSpPr>
        <p:spPr bwMode="auto">
          <a:xfrm>
            <a:off x="6248400" y="1066800"/>
            <a:ext cx="76200" cy="1524000"/>
          </a:xfrm>
          <a:prstGeom prst="leftBrace">
            <a:avLst>
              <a:gd name="adj1" fmla="val 166667"/>
              <a:gd name="adj2" fmla="val 27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8971" name="AutoShape 11"/>
          <p:cNvSpPr>
            <a:spLocks/>
          </p:cNvSpPr>
          <p:nvPr/>
        </p:nvSpPr>
        <p:spPr bwMode="auto">
          <a:xfrm>
            <a:off x="6400800" y="4648200"/>
            <a:ext cx="76200" cy="1066800"/>
          </a:xfrm>
          <a:prstGeom prst="leftBrace">
            <a:avLst>
              <a:gd name="adj1" fmla="val 116667"/>
              <a:gd name="adj2" fmla="val 357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 EL PRODUCTO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743200"/>
            <a:ext cx="7772400" cy="4114800"/>
          </a:xfrm>
        </p:spPr>
        <p:txBody>
          <a:bodyPr/>
          <a:lstStyle/>
          <a:p>
            <a:pPr eaLnBrk="1" hangingPunct="1"/>
            <a:r>
              <a:rPr lang="es-VE" sz="4400" smtClean="0"/>
              <a:t>Es cualquier cosa que pueda ofrecerse al mercado y que tenga la capacidad de satisfacer una necesidad</a:t>
            </a: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Estrategias de fijación de precios de nuevos productos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Producto Innovador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Producto imitativo</a:t>
            </a:r>
          </a:p>
          <a:p>
            <a:pPr eaLnBrk="1" hangingPunct="1">
              <a:buFontTx/>
              <a:buNone/>
            </a:pPr>
            <a:endParaRPr lang="es-ES" smtClean="0"/>
          </a:p>
        </p:txBody>
      </p:sp>
      <p:sp>
        <p:nvSpPr>
          <p:cNvPr id="169988" name="AutoShape 4"/>
          <p:cNvSpPr>
            <a:spLocks/>
          </p:cNvSpPr>
          <p:nvPr/>
        </p:nvSpPr>
        <p:spPr bwMode="auto">
          <a:xfrm>
            <a:off x="4572000" y="1989138"/>
            <a:ext cx="142875" cy="1800225"/>
          </a:xfrm>
          <a:prstGeom prst="leftBrace">
            <a:avLst>
              <a:gd name="adj1" fmla="val 10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9989" name="Text Box 6"/>
          <p:cNvSpPr txBox="1">
            <a:spLocks noChangeArrowheads="1"/>
          </p:cNvSpPr>
          <p:nvPr/>
        </p:nvSpPr>
        <p:spPr bwMode="auto">
          <a:xfrm>
            <a:off x="4821238" y="2109788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>
                <a:latin typeface="Times New Roman" pitchFamily="18" charset="0"/>
              </a:rPr>
              <a:t>Tamizado de mercado</a:t>
            </a:r>
          </a:p>
        </p:txBody>
      </p:sp>
      <p:sp>
        <p:nvSpPr>
          <p:cNvPr id="169990" name="Text Box 7"/>
          <p:cNvSpPr txBox="1">
            <a:spLocks noChangeArrowheads="1"/>
          </p:cNvSpPr>
          <p:nvPr/>
        </p:nvSpPr>
        <p:spPr bwMode="auto">
          <a:xfrm>
            <a:off x="4787900" y="3141663"/>
            <a:ext cx="2620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>
                <a:latin typeface="Times New Roman" pitchFamily="18" charset="0"/>
              </a:rPr>
              <a:t>Penetración de mercado</a:t>
            </a:r>
          </a:p>
        </p:txBody>
      </p:sp>
      <p:sp>
        <p:nvSpPr>
          <p:cNvPr id="169991" name="AutoShape 8"/>
          <p:cNvSpPr>
            <a:spLocks/>
          </p:cNvSpPr>
          <p:nvPr/>
        </p:nvSpPr>
        <p:spPr bwMode="auto">
          <a:xfrm>
            <a:off x="4500563" y="4005263"/>
            <a:ext cx="69850" cy="1295400"/>
          </a:xfrm>
          <a:prstGeom prst="leftBrace">
            <a:avLst>
              <a:gd name="adj1" fmla="val 1545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9992" name="Text Box 9"/>
          <p:cNvSpPr txBox="1">
            <a:spLocks noChangeArrowheads="1"/>
          </p:cNvSpPr>
          <p:nvPr/>
        </p:nvSpPr>
        <p:spPr bwMode="auto">
          <a:xfrm>
            <a:off x="4643438" y="4292600"/>
            <a:ext cx="2719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>
                <a:latin typeface="Times New Roman" pitchFamily="18" charset="0"/>
              </a:rPr>
              <a:t>Se posiciona en relación </a:t>
            </a:r>
          </a:p>
          <a:p>
            <a:pPr algn="ctr" eaLnBrk="0" hangingPunct="0"/>
            <a:r>
              <a:rPr lang="es-ES" sz="2000">
                <a:latin typeface="Times New Roman" pitchFamily="18" charset="0"/>
              </a:rPr>
              <a:t>a precio- calidad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Estrategias de fijación de precios de una mezcla de productos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Fijación de precios por línea de producto</a:t>
            </a:r>
          </a:p>
          <a:p>
            <a:pPr eaLnBrk="1" hangingPunct="1"/>
            <a:r>
              <a:rPr lang="es-ES" smtClean="0"/>
              <a:t>Fijación de precios por producto opcional</a:t>
            </a:r>
          </a:p>
          <a:p>
            <a:pPr eaLnBrk="1" hangingPunct="1"/>
            <a:r>
              <a:rPr lang="es-ES" smtClean="0"/>
              <a:t>Fijación de precios por producto cautivo</a:t>
            </a:r>
          </a:p>
          <a:p>
            <a:pPr eaLnBrk="1" hangingPunct="1"/>
            <a:r>
              <a:rPr lang="es-ES" smtClean="0"/>
              <a:t>Fijación de precios por producto accesorio</a:t>
            </a:r>
          </a:p>
          <a:p>
            <a:pPr eaLnBrk="1" hangingPunct="1"/>
            <a:r>
              <a:rPr lang="es-ES" smtClean="0"/>
              <a:t>Fijación de precios por paquete de productos</a:t>
            </a:r>
          </a:p>
          <a:p>
            <a:pPr eaLnBrk="1" hangingPunct="1"/>
            <a:r>
              <a:rPr lang="es-ES" smtClean="0"/>
              <a:t>Fijación de precios parte fija y variable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Estrategias de ajuste de precios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Descuentos </a:t>
            </a:r>
          </a:p>
          <a:p>
            <a:pPr eaLnBrk="1" hangingPunct="1">
              <a:buFontTx/>
              <a:buNone/>
            </a:pPr>
            <a:r>
              <a:rPr lang="es-ES" smtClean="0"/>
              <a:t>y bonificaciones</a:t>
            </a:r>
          </a:p>
        </p:txBody>
      </p:sp>
      <p:sp>
        <p:nvSpPr>
          <p:cNvPr id="172036" name="AutoShape 4"/>
          <p:cNvSpPr>
            <a:spLocks/>
          </p:cNvSpPr>
          <p:nvPr/>
        </p:nvSpPr>
        <p:spPr bwMode="auto">
          <a:xfrm>
            <a:off x="3635375" y="2205038"/>
            <a:ext cx="657225" cy="3744912"/>
          </a:xfrm>
          <a:prstGeom prst="leftBrace">
            <a:avLst>
              <a:gd name="adj1" fmla="val 47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 i="1">
              <a:latin typeface="Times New Roman" pitchFamily="18" charset="0"/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427538" y="2420938"/>
            <a:ext cx="308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Descuentos por pronto pago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356100" y="3213100"/>
            <a:ext cx="272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Descuentos por cantidad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427538" y="4076700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Descuentos funcionales</a:t>
            </a:r>
          </a:p>
        </p:txBody>
      </p:sp>
      <p:sp>
        <p:nvSpPr>
          <p:cNvPr id="172040" name="Text Box 9"/>
          <p:cNvSpPr txBox="1">
            <a:spLocks noChangeArrowheads="1"/>
          </p:cNvSpPr>
          <p:nvPr/>
        </p:nvSpPr>
        <p:spPr bwMode="auto">
          <a:xfrm>
            <a:off x="4427538" y="4797425"/>
            <a:ext cx="293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Descuentos por temporada</a:t>
            </a:r>
          </a:p>
        </p:txBody>
      </p:sp>
      <p:sp>
        <p:nvSpPr>
          <p:cNvPr id="172041" name="Text Box 10"/>
          <p:cNvSpPr txBox="1">
            <a:spLocks noChangeArrowheads="1"/>
          </p:cNvSpPr>
          <p:nvPr/>
        </p:nvSpPr>
        <p:spPr bwMode="auto">
          <a:xfrm>
            <a:off x="4427538" y="5373688"/>
            <a:ext cx="260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Descuentos por trueque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Estrategias de ajuste de precios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7772400" cy="3384550"/>
          </a:xfrm>
        </p:spPr>
        <p:txBody>
          <a:bodyPr/>
          <a:lstStyle/>
          <a:p>
            <a:pPr eaLnBrk="1" hangingPunct="1"/>
            <a:r>
              <a:rPr lang="es-ES" smtClean="0"/>
              <a:t>Fijación de precios diferenciada</a:t>
            </a:r>
          </a:p>
          <a:p>
            <a:pPr eaLnBrk="1" hangingPunct="1"/>
            <a:r>
              <a:rPr lang="es-ES" smtClean="0"/>
              <a:t>Fijación por precio máximo o sugerido (P.M.V.P)</a:t>
            </a:r>
          </a:p>
          <a:p>
            <a:pPr eaLnBrk="1" hangingPunct="1"/>
            <a:r>
              <a:rPr lang="es-ES" smtClean="0"/>
              <a:t>Fijación de precios psicológica</a:t>
            </a:r>
          </a:p>
          <a:p>
            <a:pPr eaLnBrk="1" hangingPunct="1"/>
            <a:r>
              <a:rPr lang="es-ES" smtClean="0"/>
              <a:t>Fijación de precios promocional (4999)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Estrategias de ajuste de precios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Fijación de </a:t>
            </a:r>
          </a:p>
          <a:p>
            <a:pPr eaLnBrk="1" hangingPunct="1">
              <a:buFontTx/>
              <a:buNone/>
            </a:pPr>
            <a:r>
              <a:rPr lang="es-ES" smtClean="0"/>
              <a:t>Precios geográfica</a:t>
            </a:r>
          </a:p>
        </p:txBody>
      </p:sp>
      <p:sp>
        <p:nvSpPr>
          <p:cNvPr id="174084" name="AutoShape 4"/>
          <p:cNvSpPr>
            <a:spLocks/>
          </p:cNvSpPr>
          <p:nvPr/>
        </p:nvSpPr>
        <p:spPr bwMode="auto">
          <a:xfrm>
            <a:off x="4140200" y="2349500"/>
            <a:ext cx="368300" cy="3240088"/>
          </a:xfrm>
          <a:prstGeom prst="leftBrace">
            <a:avLst>
              <a:gd name="adj1" fmla="val 733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 i="1">
              <a:latin typeface="Times New Roman" pitchFamily="18" charset="0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643438" y="2492375"/>
            <a:ext cx="164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Precios F.O.B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4643438" y="3213100"/>
            <a:ext cx="307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Precios de entrega uniforme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643438" y="40767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Precios por zona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4624388" y="4797425"/>
            <a:ext cx="254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Precios por punto base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638800" y="5373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s-ES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Estrategias de ajuste de precios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989138"/>
            <a:ext cx="2230438" cy="41148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Cambios de </a:t>
            </a:r>
          </a:p>
          <a:p>
            <a:pPr eaLnBrk="1" hangingPunct="1">
              <a:buFontTx/>
              <a:buNone/>
            </a:pPr>
            <a:r>
              <a:rPr lang="es-ES" smtClean="0"/>
              <a:t>precios</a:t>
            </a:r>
          </a:p>
        </p:txBody>
      </p:sp>
      <p:sp>
        <p:nvSpPr>
          <p:cNvPr id="175108" name="AutoShape 4"/>
          <p:cNvSpPr>
            <a:spLocks/>
          </p:cNvSpPr>
          <p:nvPr/>
        </p:nvSpPr>
        <p:spPr bwMode="auto">
          <a:xfrm>
            <a:off x="4140200" y="2565400"/>
            <a:ext cx="360363" cy="2519363"/>
          </a:xfrm>
          <a:prstGeom prst="leftBrace">
            <a:avLst>
              <a:gd name="adj1" fmla="val 58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 i="1">
              <a:latin typeface="Times New Roman" pitchFamily="18" charset="0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4716463" y="2852738"/>
            <a:ext cx="220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Aumento de precios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643438" y="4437063"/>
            <a:ext cx="259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Disminución de precios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643438" y="3573463"/>
            <a:ext cx="305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i="1">
                <a:latin typeface="Times New Roman" pitchFamily="18" charset="0"/>
              </a:rPr>
              <a:t>Subsidios y compensaciones</a:t>
            </a:r>
          </a:p>
        </p:txBody>
      </p:sp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5638800" y="5373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s-ES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082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LA DISTRIBUCIÓN (PLAZA)</a:t>
            </a:r>
            <a:endParaRPr lang="en-US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Canal de distribución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Es el conjunto de organizaciones e individuos que tiene propiedad o que intervienen en la transferencia de la propiedad de un bien o servicio del productor al consumidor final u organizacional</a:t>
            </a: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Razones para usar intermediarios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Mayor eficiencia</a:t>
            </a:r>
          </a:p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Economía</a:t>
            </a:r>
          </a:p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Ofrecen amplios surtidos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5"/>
          <p:cNvSpPr>
            <a:spLocks noChangeArrowheads="1"/>
          </p:cNvSpPr>
          <p:nvPr/>
        </p:nvSpPr>
        <p:spPr bwMode="auto">
          <a:xfrm>
            <a:off x="1547813" y="1700213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P1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03" name="Rectangle 16"/>
          <p:cNvSpPr>
            <a:spLocks noChangeArrowheads="1"/>
          </p:cNvSpPr>
          <p:nvPr/>
        </p:nvSpPr>
        <p:spPr bwMode="auto">
          <a:xfrm>
            <a:off x="1547813" y="2997200"/>
            <a:ext cx="11525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P2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04" name="Rectangle 17"/>
          <p:cNvSpPr>
            <a:spLocks noChangeArrowheads="1"/>
          </p:cNvSpPr>
          <p:nvPr/>
        </p:nvSpPr>
        <p:spPr bwMode="auto">
          <a:xfrm>
            <a:off x="1547813" y="4221163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P3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05" name="Rectangle 19"/>
          <p:cNvSpPr>
            <a:spLocks noChangeArrowheads="1"/>
          </p:cNvSpPr>
          <p:nvPr/>
        </p:nvSpPr>
        <p:spPr bwMode="auto">
          <a:xfrm>
            <a:off x="5508625" y="4221163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06" name="Rectangle 20"/>
          <p:cNvSpPr>
            <a:spLocks noChangeArrowheads="1"/>
          </p:cNvSpPr>
          <p:nvPr/>
        </p:nvSpPr>
        <p:spPr bwMode="auto">
          <a:xfrm>
            <a:off x="5508625" y="2924175"/>
            <a:ext cx="11525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07" name="Rectangle 21"/>
          <p:cNvSpPr>
            <a:spLocks noChangeArrowheads="1"/>
          </p:cNvSpPr>
          <p:nvPr/>
        </p:nvSpPr>
        <p:spPr bwMode="auto">
          <a:xfrm>
            <a:off x="5435600" y="1628775"/>
            <a:ext cx="11525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08" name="Line 22"/>
          <p:cNvSpPr>
            <a:spLocks noChangeShapeType="1"/>
          </p:cNvSpPr>
          <p:nvPr/>
        </p:nvSpPr>
        <p:spPr bwMode="auto">
          <a:xfrm>
            <a:off x="2700338" y="21336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09" name="Line 23"/>
          <p:cNvSpPr>
            <a:spLocks noChangeShapeType="1"/>
          </p:cNvSpPr>
          <p:nvPr/>
        </p:nvSpPr>
        <p:spPr bwMode="auto">
          <a:xfrm>
            <a:off x="2700338" y="2133600"/>
            <a:ext cx="27352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0" name="Line 24"/>
          <p:cNvSpPr>
            <a:spLocks noChangeShapeType="1"/>
          </p:cNvSpPr>
          <p:nvPr/>
        </p:nvSpPr>
        <p:spPr bwMode="auto">
          <a:xfrm>
            <a:off x="2700338" y="2133600"/>
            <a:ext cx="2808287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1" name="Line 25"/>
          <p:cNvSpPr>
            <a:spLocks noChangeShapeType="1"/>
          </p:cNvSpPr>
          <p:nvPr/>
        </p:nvSpPr>
        <p:spPr bwMode="auto">
          <a:xfrm flipV="1">
            <a:off x="2700338" y="1916113"/>
            <a:ext cx="259238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2" name="Line 26"/>
          <p:cNvSpPr>
            <a:spLocks noChangeShapeType="1"/>
          </p:cNvSpPr>
          <p:nvPr/>
        </p:nvSpPr>
        <p:spPr bwMode="auto">
          <a:xfrm>
            <a:off x="2700338" y="3357563"/>
            <a:ext cx="25923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3" name="Line 27"/>
          <p:cNvSpPr>
            <a:spLocks noChangeShapeType="1"/>
          </p:cNvSpPr>
          <p:nvPr/>
        </p:nvSpPr>
        <p:spPr bwMode="auto">
          <a:xfrm>
            <a:off x="2700338" y="3357563"/>
            <a:ext cx="259238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4" name="Line 28"/>
          <p:cNvSpPr>
            <a:spLocks noChangeShapeType="1"/>
          </p:cNvSpPr>
          <p:nvPr/>
        </p:nvSpPr>
        <p:spPr bwMode="auto">
          <a:xfrm flipV="1">
            <a:off x="2700338" y="2276475"/>
            <a:ext cx="2447925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5" name="Line 29"/>
          <p:cNvSpPr>
            <a:spLocks noChangeShapeType="1"/>
          </p:cNvSpPr>
          <p:nvPr/>
        </p:nvSpPr>
        <p:spPr bwMode="auto">
          <a:xfrm flipV="1">
            <a:off x="2700338" y="3284538"/>
            <a:ext cx="27352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6" name="Line 30"/>
          <p:cNvSpPr>
            <a:spLocks noChangeShapeType="1"/>
          </p:cNvSpPr>
          <p:nvPr/>
        </p:nvSpPr>
        <p:spPr bwMode="auto">
          <a:xfrm flipV="1">
            <a:off x="2700338" y="4581525"/>
            <a:ext cx="2663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9217" name="Text Box 40"/>
          <p:cNvSpPr txBox="1">
            <a:spLocks noChangeArrowheads="1"/>
          </p:cNvSpPr>
          <p:nvPr/>
        </p:nvSpPr>
        <p:spPr bwMode="auto">
          <a:xfrm>
            <a:off x="2195513" y="549275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>
                <a:solidFill>
                  <a:srgbClr val="CC0000"/>
                </a:solidFill>
                <a:latin typeface="Times New Roman" pitchFamily="18" charset="0"/>
              </a:rPr>
              <a:t>SIN INTERMEDIARIOS</a:t>
            </a:r>
            <a:endParaRPr lang="en-US" sz="320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5410200" y="5334000"/>
            <a:ext cx="3733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NIVELES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DEL PRODUCTO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304800" y="457200"/>
            <a:ext cx="6553200" cy="601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88" y="10800"/>
                </a:moveTo>
                <a:cubicBezTo>
                  <a:pt x="3788" y="14673"/>
                  <a:pt x="6927" y="17812"/>
                  <a:pt x="10800" y="17812"/>
                </a:cubicBezTo>
                <a:cubicBezTo>
                  <a:pt x="14673" y="17812"/>
                  <a:pt x="17812" y="14673"/>
                  <a:pt x="17812" y="10800"/>
                </a:cubicBezTo>
                <a:cubicBezTo>
                  <a:pt x="17812" y="6927"/>
                  <a:pt x="14673" y="3788"/>
                  <a:pt x="10800" y="3788"/>
                </a:cubicBezTo>
                <a:cubicBezTo>
                  <a:pt x="6927" y="3788"/>
                  <a:pt x="3788" y="6927"/>
                  <a:pt x="3788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1676400" y="1752600"/>
            <a:ext cx="3810000" cy="3505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328" y="10800"/>
                </a:moveTo>
                <a:cubicBezTo>
                  <a:pt x="5328" y="13822"/>
                  <a:pt x="7778" y="16272"/>
                  <a:pt x="10800" y="16272"/>
                </a:cubicBezTo>
                <a:cubicBezTo>
                  <a:pt x="13822" y="16272"/>
                  <a:pt x="16272" y="13822"/>
                  <a:pt x="16272" y="10800"/>
                </a:cubicBezTo>
                <a:cubicBezTo>
                  <a:pt x="16272" y="7778"/>
                  <a:pt x="13822" y="5328"/>
                  <a:pt x="10800" y="5328"/>
                </a:cubicBezTo>
                <a:cubicBezTo>
                  <a:pt x="7778" y="5328"/>
                  <a:pt x="5328" y="7778"/>
                  <a:pt x="5328" y="10800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2819400" y="2819400"/>
            <a:ext cx="1524000" cy="1447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828800" y="762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Instalación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Entrega y crédito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Garantía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562600" y="25908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Servicio posterior  a la compra</a:t>
            </a:r>
            <a:endParaRPr lang="es-ES_tradnl" sz="2000" i="1">
              <a:latin typeface="Times New Roman" pitchFamily="18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752600" y="27432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Nombre de la marca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895600" y="1981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Envasado</a:t>
            </a:r>
            <a:endParaRPr lang="es-ES_tradnl" sz="2000" i="1">
              <a:latin typeface="Times New Roman" pitchFamily="18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2438400" y="43434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Nivel de calidad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4191000" y="3962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Diseño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4267200" y="27273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Caracte-rísticas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2819400" y="3048000"/>
            <a:ext cx="152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700" b="1">
                <a:latin typeface="Albertus Medium" pitchFamily="34" charset="0"/>
              </a:rPr>
              <a:t>Beneficio o servicio fundamental</a:t>
            </a:r>
            <a:endParaRPr lang="es-ES_tradnl" sz="1700" i="1">
              <a:latin typeface="Times New Roman" pitchFamily="18" charset="0"/>
            </a:endParaRP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2895600" y="5410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latin typeface="Albertus Medium" pitchFamily="34" charset="0"/>
              </a:rPr>
              <a:t>Productos o servicios adicionales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 flipV="1">
            <a:off x="5105400" y="609600"/>
            <a:ext cx="838200" cy="3810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5867400" y="304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Producto aumentado</a:t>
            </a:r>
            <a:endParaRPr lang="es-ES_tradnl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 flipV="1">
            <a:off x="4572000" y="1524000"/>
            <a:ext cx="1981200" cy="838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6096000" y="1295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Producto real</a:t>
            </a:r>
            <a:endParaRPr lang="es-ES_tradnl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 flipV="1">
            <a:off x="4038600" y="2362200"/>
            <a:ext cx="3429000" cy="1295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6934200" y="1981200"/>
            <a:ext cx="243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Producto esencial o   básico</a:t>
            </a:r>
            <a:endParaRPr lang="es-ES_tradnl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547813" y="1700213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P1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47813" y="2997200"/>
            <a:ext cx="11525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P2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47813" y="4221163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P3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804025" y="4149725"/>
            <a:ext cx="11525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6804025" y="2852738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6804025" y="1484313"/>
            <a:ext cx="1152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32" name="Text Box 17"/>
          <p:cNvSpPr txBox="1">
            <a:spLocks noChangeArrowheads="1"/>
          </p:cNvSpPr>
          <p:nvPr/>
        </p:nvSpPr>
        <p:spPr bwMode="auto">
          <a:xfrm>
            <a:off x="2627313" y="476250"/>
            <a:ext cx="459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>
                <a:solidFill>
                  <a:srgbClr val="CC0000"/>
                </a:solidFill>
                <a:latin typeface="Times New Roman" pitchFamily="18" charset="0"/>
              </a:rPr>
              <a:t>CON INTERMEDIARIOS</a:t>
            </a:r>
            <a:endParaRPr lang="en-US" sz="32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0233" name="AutoShape 18"/>
          <p:cNvSpPr>
            <a:spLocks noChangeArrowheads="1"/>
          </p:cNvSpPr>
          <p:nvPr/>
        </p:nvSpPr>
        <p:spPr bwMode="auto">
          <a:xfrm>
            <a:off x="4067175" y="2924175"/>
            <a:ext cx="141763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INTERMED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0234" name="Line 20"/>
          <p:cNvSpPr>
            <a:spLocks noChangeShapeType="1"/>
          </p:cNvSpPr>
          <p:nvPr/>
        </p:nvSpPr>
        <p:spPr bwMode="auto">
          <a:xfrm>
            <a:off x="2700338" y="2060575"/>
            <a:ext cx="12954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0235" name="Line 22"/>
          <p:cNvSpPr>
            <a:spLocks noChangeShapeType="1"/>
          </p:cNvSpPr>
          <p:nvPr/>
        </p:nvSpPr>
        <p:spPr bwMode="auto">
          <a:xfrm>
            <a:off x="2700338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0236" name="Line 23"/>
          <p:cNvSpPr>
            <a:spLocks noChangeShapeType="1"/>
          </p:cNvSpPr>
          <p:nvPr/>
        </p:nvSpPr>
        <p:spPr bwMode="auto">
          <a:xfrm flipV="1">
            <a:off x="2700338" y="3789363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0237" name="Line 25"/>
          <p:cNvSpPr>
            <a:spLocks noChangeShapeType="1"/>
          </p:cNvSpPr>
          <p:nvPr/>
        </p:nvSpPr>
        <p:spPr bwMode="auto">
          <a:xfrm flipH="1">
            <a:off x="5508625" y="1916113"/>
            <a:ext cx="115093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0238" name="Line 26"/>
          <p:cNvSpPr>
            <a:spLocks noChangeShapeType="1"/>
          </p:cNvSpPr>
          <p:nvPr/>
        </p:nvSpPr>
        <p:spPr bwMode="auto">
          <a:xfrm flipH="1">
            <a:off x="5508625" y="32845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0239" name="Line 27"/>
          <p:cNvSpPr>
            <a:spLocks noChangeShapeType="1"/>
          </p:cNvSpPr>
          <p:nvPr/>
        </p:nvSpPr>
        <p:spPr bwMode="auto">
          <a:xfrm flipH="1" flipV="1">
            <a:off x="5580063" y="3716338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Funciones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Investigación</a:t>
            </a:r>
          </a:p>
          <a:p>
            <a:pPr eaLnBrk="1" hangingPunct="1"/>
            <a:r>
              <a:rPr lang="es-VE" smtClean="0"/>
              <a:t>Promoción</a:t>
            </a:r>
          </a:p>
          <a:p>
            <a:pPr eaLnBrk="1" hangingPunct="1"/>
            <a:r>
              <a:rPr lang="es-VE" smtClean="0"/>
              <a:t>Correspondencia</a:t>
            </a:r>
          </a:p>
          <a:p>
            <a:pPr eaLnBrk="1" hangingPunct="1"/>
            <a:r>
              <a:rPr lang="es-VE" smtClean="0"/>
              <a:t>Negociación</a:t>
            </a:r>
          </a:p>
          <a:p>
            <a:pPr eaLnBrk="1" hangingPunct="1"/>
            <a:r>
              <a:rPr lang="es-VE" smtClean="0"/>
              <a:t>Distribución Física</a:t>
            </a:r>
          </a:p>
          <a:p>
            <a:pPr eaLnBrk="1" hangingPunct="1"/>
            <a:r>
              <a:rPr lang="es-VE" smtClean="0"/>
              <a:t>Riesgos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Niveles del canal de Distribución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82275" name="Rectangle 4"/>
          <p:cNvSpPr>
            <a:spLocks noChangeArrowheads="1"/>
          </p:cNvSpPr>
          <p:nvPr/>
        </p:nvSpPr>
        <p:spPr bwMode="auto">
          <a:xfrm>
            <a:off x="2916238" y="1844675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Fabricante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2276" name="Rectangle 5"/>
          <p:cNvSpPr>
            <a:spLocks noChangeArrowheads="1"/>
          </p:cNvSpPr>
          <p:nvPr/>
        </p:nvSpPr>
        <p:spPr bwMode="auto">
          <a:xfrm>
            <a:off x="2916238" y="4508500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Consumidor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2277" name="Line 13"/>
          <p:cNvSpPr>
            <a:spLocks noChangeShapeType="1"/>
          </p:cNvSpPr>
          <p:nvPr/>
        </p:nvSpPr>
        <p:spPr bwMode="auto">
          <a:xfrm>
            <a:off x="3851275" y="2708275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2278" name="Text Box 16"/>
          <p:cNvSpPr txBox="1">
            <a:spLocks noChangeArrowheads="1"/>
          </p:cNvSpPr>
          <p:nvPr/>
        </p:nvSpPr>
        <p:spPr bwMode="auto">
          <a:xfrm>
            <a:off x="5364163" y="3068638"/>
            <a:ext cx="283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>
                <a:solidFill>
                  <a:srgbClr val="CC0000"/>
                </a:solidFill>
                <a:latin typeface="Times New Roman" pitchFamily="18" charset="0"/>
              </a:rPr>
              <a:t>Canal de nivel 1</a:t>
            </a:r>
            <a:endParaRPr lang="en-US" sz="320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Niveles del canal de Distribución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692275" y="1557338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Fabricante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763713" y="3213100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Detallista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5364163" y="3068638"/>
            <a:ext cx="283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>
                <a:solidFill>
                  <a:srgbClr val="CC0000"/>
                </a:solidFill>
                <a:latin typeface="Times New Roman" pitchFamily="18" charset="0"/>
              </a:rPr>
              <a:t>Canal de nivel 2</a:t>
            </a:r>
            <a:endParaRPr lang="en-US" sz="32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3302" name="Rectangle 7"/>
          <p:cNvSpPr>
            <a:spLocks noChangeArrowheads="1"/>
          </p:cNvSpPr>
          <p:nvPr/>
        </p:nvSpPr>
        <p:spPr bwMode="auto">
          <a:xfrm>
            <a:off x="1763713" y="4868863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Consumidor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3303" name="Line 8"/>
          <p:cNvSpPr>
            <a:spLocks noChangeShapeType="1"/>
          </p:cNvSpPr>
          <p:nvPr/>
        </p:nvSpPr>
        <p:spPr bwMode="auto">
          <a:xfrm>
            <a:off x="2700338" y="24209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3304" name="Line 9"/>
          <p:cNvSpPr>
            <a:spLocks noChangeShapeType="1"/>
          </p:cNvSpPr>
          <p:nvPr/>
        </p:nvSpPr>
        <p:spPr bwMode="auto">
          <a:xfrm>
            <a:off x="2700338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Niveles del canal de Distribución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692275" y="1557338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Fabricante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692275" y="2852738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Mayorista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364163" y="3068638"/>
            <a:ext cx="283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>
                <a:solidFill>
                  <a:srgbClr val="CC0000"/>
                </a:solidFill>
                <a:latin typeface="Times New Roman" pitchFamily="18" charset="0"/>
              </a:rPr>
              <a:t>Canal de nivel 3</a:t>
            </a:r>
            <a:endParaRPr lang="en-US" sz="32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1763713" y="4292600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Detallista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2700338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2700338" y="37893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1763713" y="5734050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Consumidor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27003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Utilidades de la distribución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VE" sz="2800" dirty="0" smtClean="0">
                <a:solidFill>
                  <a:schemeClr val="tx1">
                    <a:lumMod val="95000"/>
                  </a:schemeClr>
                </a:solidFill>
              </a:rPr>
              <a:t>Utilidad de lugar (La crea el transporte)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VE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VE" sz="2800" dirty="0" smtClean="0">
                <a:solidFill>
                  <a:schemeClr val="tx1">
                    <a:lumMod val="95000"/>
                  </a:schemeClr>
                </a:solidFill>
              </a:rPr>
              <a:t>Utilidad de tiempo (</a:t>
            </a:r>
            <a:r>
              <a:rPr lang="es-VE" sz="2400" dirty="0" smtClean="0">
                <a:solidFill>
                  <a:schemeClr val="tx1">
                    <a:lumMod val="95000"/>
                  </a:schemeClr>
                </a:solidFill>
              </a:rPr>
              <a:t>La crea el almacenamiento)</a:t>
            </a:r>
          </a:p>
          <a:p>
            <a:pPr eaLnBrk="1" hangingPunct="1">
              <a:lnSpc>
                <a:spcPct val="90000"/>
              </a:lnSpc>
              <a:defRPr/>
            </a:pPr>
            <a:endParaRPr lang="es-VE" sz="2400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VE" sz="2800" dirty="0" smtClean="0"/>
              <a:t>Utilidad de posesión</a:t>
            </a:r>
            <a:r>
              <a:rPr lang="es-VE" sz="2400" dirty="0" smtClean="0"/>
              <a:t>  (Se crea con la compra del producto)</a:t>
            </a:r>
          </a:p>
          <a:p>
            <a:pPr eaLnBrk="1" hangingPunct="1">
              <a:lnSpc>
                <a:spcPct val="90000"/>
              </a:lnSpc>
              <a:defRPr/>
            </a:pPr>
            <a:endParaRPr lang="es-VE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VE" sz="2800" dirty="0" smtClean="0"/>
              <a:t>Utilidad de Forma</a:t>
            </a:r>
            <a:r>
              <a:rPr lang="es-VE" sz="2400" dirty="0" smtClean="0"/>
              <a:t> (Se crea con el diseño y las características del producto)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En un buen canal de distribución es importante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VE" sz="2800" smtClean="0"/>
              <a:t>Coordinar las metas y actividades</a:t>
            </a:r>
          </a:p>
          <a:p>
            <a:pPr eaLnBrk="1" hangingPunct="1">
              <a:lnSpc>
                <a:spcPct val="90000"/>
              </a:lnSpc>
            </a:pPr>
            <a:r>
              <a:rPr lang="es-VE" sz="2800" smtClean="0"/>
              <a:t>Pensar en Globalidad</a:t>
            </a:r>
          </a:p>
          <a:p>
            <a:pPr eaLnBrk="1" hangingPunct="1">
              <a:lnSpc>
                <a:spcPct val="90000"/>
              </a:lnSpc>
            </a:pPr>
            <a:r>
              <a:rPr lang="es-VE" sz="2800" smtClean="0"/>
              <a:t>Aceptar las tareas asignadas por los miembros</a:t>
            </a:r>
          </a:p>
          <a:p>
            <a:pPr eaLnBrk="1" hangingPunct="1">
              <a:lnSpc>
                <a:spcPct val="90000"/>
              </a:lnSpc>
            </a:pPr>
            <a:r>
              <a:rPr lang="es-VE" sz="2800" smtClean="0"/>
              <a:t>Trabajar juntos</a:t>
            </a:r>
          </a:p>
          <a:p>
            <a:pPr eaLnBrk="1" hangingPunct="1">
              <a:lnSpc>
                <a:spcPct val="90000"/>
              </a:lnSpc>
            </a:pPr>
            <a:r>
              <a:rPr lang="es-VE" sz="2800" smtClean="0"/>
              <a:t>Pensar en objetivos generales y no en intereses particulares a corto plazo</a:t>
            </a:r>
          </a:p>
          <a:p>
            <a:pPr eaLnBrk="1" hangingPunct="1">
              <a:lnSpc>
                <a:spcPct val="90000"/>
              </a:lnSpc>
            </a:pPr>
            <a:r>
              <a:rPr lang="es-VE" sz="2800" smtClean="0"/>
              <a:t>Realizar convenios contractuales que comprometan y permitan controlar a los miembros del canal</a:t>
            </a:r>
            <a:endParaRPr lang="en-US" sz="2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Si no se hace esto se pueden generar conflictos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Conflictos Horizontales</a:t>
            </a:r>
          </a:p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Conflictos verticales</a:t>
            </a: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76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CC0000"/>
                </a:solidFill>
              </a:rPr>
              <a:t>Conflictos del canal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88419" name="Rectangle 4"/>
          <p:cNvSpPr>
            <a:spLocks noChangeArrowheads="1"/>
          </p:cNvSpPr>
          <p:nvPr/>
        </p:nvSpPr>
        <p:spPr bwMode="auto">
          <a:xfrm>
            <a:off x="3563938" y="2060575"/>
            <a:ext cx="19954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Fabricante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8420" name="Rectangle 5"/>
          <p:cNvSpPr>
            <a:spLocks noChangeArrowheads="1"/>
          </p:cNvSpPr>
          <p:nvPr/>
        </p:nvSpPr>
        <p:spPr bwMode="auto">
          <a:xfrm>
            <a:off x="1979613" y="3429000"/>
            <a:ext cx="19954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Mayorista 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8421" name="Rectangle 6"/>
          <p:cNvSpPr>
            <a:spLocks noChangeArrowheads="1"/>
          </p:cNvSpPr>
          <p:nvPr/>
        </p:nvSpPr>
        <p:spPr bwMode="auto">
          <a:xfrm>
            <a:off x="5219700" y="3429000"/>
            <a:ext cx="19954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Mayorista 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8422" name="Rectangle 7"/>
          <p:cNvSpPr>
            <a:spLocks noChangeArrowheads="1"/>
          </p:cNvSpPr>
          <p:nvPr/>
        </p:nvSpPr>
        <p:spPr bwMode="auto">
          <a:xfrm>
            <a:off x="755650" y="4941888"/>
            <a:ext cx="19954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Detallista 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8423" name="Rectangle 8"/>
          <p:cNvSpPr>
            <a:spLocks noChangeArrowheads="1"/>
          </p:cNvSpPr>
          <p:nvPr/>
        </p:nvSpPr>
        <p:spPr bwMode="auto">
          <a:xfrm>
            <a:off x="3635375" y="4941888"/>
            <a:ext cx="19954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Detallista 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8424" name="Rectangle 9"/>
          <p:cNvSpPr>
            <a:spLocks noChangeArrowheads="1"/>
          </p:cNvSpPr>
          <p:nvPr/>
        </p:nvSpPr>
        <p:spPr bwMode="auto">
          <a:xfrm>
            <a:off x="6516688" y="4868863"/>
            <a:ext cx="19954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VE" sz="2000">
                <a:latin typeface="Times New Roman" pitchFamily="18" charset="0"/>
              </a:rPr>
              <a:t>Detallista 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8425" name="Line 10"/>
          <p:cNvSpPr>
            <a:spLocks noChangeShapeType="1"/>
          </p:cNvSpPr>
          <p:nvPr/>
        </p:nvSpPr>
        <p:spPr bwMode="auto">
          <a:xfrm flipH="1">
            <a:off x="3348038" y="2997200"/>
            <a:ext cx="11525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26" name="Line 11"/>
          <p:cNvSpPr>
            <a:spLocks noChangeShapeType="1"/>
          </p:cNvSpPr>
          <p:nvPr/>
        </p:nvSpPr>
        <p:spPr bwMode="auto">
          <a:xfrm>
            <a:off x="4500563" y="2997200"/>
            <a:ext cx="1366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27" name="Line 12"/>
          <p:cNvSpPr>
            <a:spLocks noChangeShapeType="1"/>
          </p:cNvSpPr>
          <p:nvPr/>
        </p:nvSpPr>
        <p:spPr bwMode="auto">
          <a:xfrm flipH="1">
            <a:off x="1908175" y="4365625"/>
            <a:ext cx="10795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28" name="Line 13"/>
          <p:cNvSpPr>
            <a:spLocks noChangeShapeType="1"/>
          </p:cNvSpPr>
          <p:nvPr/>
        </p:nvSpPr>
        <p:spPr bwMode="auto">
          <a:xfrm>
            <a:off x="2987675" y="4365625"/>
            <a:ext cx="14398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29" name="Line 14"/>
          <p:cNvSpPr>
            <a:spLocks noChangeShapeType="1"/>
          </p:cNvSpPr>
          <p:nvPr/>
        </p:nvSpPr>
        <p:spPr bwMode="auto">
          <a:xfrm>
            <a:off x="2987675" y="4365625"/>
            <a:ext cx="43926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30" name="Line 15"/>
          <p:cNvSpPr>
            <a:spLocks noChangeShapeType="1"/>
          </p:cNvSpPr>
          <p:nvPr/>
        </p:nvSpPr>
        <p:spPr bwMode="auto">
          <a:xfrm>
            <a:off x="6300788" y="4365625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31" name="Line 16"/>
          <p:cNvSpPr>
            <a:spLocks noChangeShapeType="1"/>
          </p:cNvSpPr>
          <p:nvPr/>
        </p:nvSpPr>
        <p:spPr bwMode="auto">
          <a:xfrm flipH="1">
            <a:off x="4716463" y="4365625"/>
            <a:ext cx="15843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8432" name="Line 17"/>
          <p:cNvSpPr>
            <a:spLocks noChangeShapeType="1"/>
          </p:cNvSpPr>
          <p:nvPr/>
        </p:nvSpPr>
        <p:spPr bwMode="auto">
          <a:xfrm flipH="1">
            <a:off x="2051050" y="4365625"/>
            <a:ext cx="42497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ORGANIZACIÓN DEL CANAL DE DISTRIBUCIÓN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04800" y="1295400"/>
            <a:ext cx="2438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S_tradnl" sz="24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Canal convencional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0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Sistema de mercadotecnia vertical</a:t>
            </a:r>
            <a:endParaRPr lang="es-ES_tradnl" sz="24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124200" y="1295400"/>
            <a:ext cx="5334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</a:t>
            </a:r>
            <a:r>
              <a:rPr lang="es-ES_tradnl" sz="2400" b="1">
                <a:latin typeface="Albertus Medium" pitchFamily="34" charset="0"/>
              </a:rPr>
              <a:t>Negocios separados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No existe control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Hay duplicación de funciones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No existe coordinación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3276600" y="3962400"/>
            <a:ext cx="5867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Actúa como un sistema unificado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Existe cooperación y coordinación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Existe control mediante convenios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Se economiza – no hay duplicación de funciones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0" y="2590800"/>
            <a:ext cx="8763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defRPr/>
            </a:pPr>
            <a:endParaRPr lang="es-ES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defRPr/>
            </a:pPr>
            <a:endParaRPr lang="es-ES" sz="8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lvl="2" eaLnBrk="0" hangingPunct="0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VE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</a:t>
            </a:r>
            <a:r>
              <a:rPr lang="es-VE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Ejemplos:</a:t>
            </a:r>
          </a:p>
          <a:p>
            <a:pPr lvl="2" eaLnBrk="0" hangingPunct="0">
              <a:buClr>
                <a:srgbClr val="FFFFFF"/>
              </a:buClr>
              <a:buFont typeface="Wingdings" pitchFamily="2" charset="2"/>
              <a:buNone/>
              <a:defRPr/>
            </a:pPr>
            <a:endParaRPr lang="es-VE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lvl="2" eaLnBrk="0" hangingPunct="0">
              <a:buClr>
                <a:srgbClr val="FFFFFF"/>
              </a:buClr>
              <a:buFont typeface="Wingdings" pitchFamily="2" charset="2"/>
              <a:buChar char="ü"/>
              <a:defRPr/>
            </a:pPr>
            <a:r>
              <a:rPr lang="es-VE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Reloj de titanio</a:t>
            </a:r>
          </a:p>
          <a:p>
            <a:pPr lvl="2" eaLnBrk="0" hangingPunct="0">
              <a:buClr>
                <a:srgbClr val="FFFFFF"/>
              </a:buClr>
              <a:buFont typeface="Wingdings" pitchFamily="2" charset="2"/>
              <a:buChar char="ü"/>
              <a:defRPr/>
            </a:pPr>
            <a:r>
              <a:rPr lang="es-VE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Pantalla de </a:t>
            </a:r>
            <a:r>
              <a:rPr lang="es-VE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led</a:t>
            </a:r>
            <a:endParaRPr lang="es-VE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lvl="2" eaLnBrk="0" hangingPunct="0">
              <a:buClr>
                <a:srgbClr val="FFFFFF"/>
              </a:buClr>
              <a:buFont typeface="Wingdings" pitchFamily="2" charset="2"/>
              <a:buChar char="ü"/>
              <a:defRPr/>
            </a:pPr>
            <a:r>
              <a:rPr lang="es-VE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Carro con motor </a:t>
            </a:r>
            <a:r>
              <a:rPr lang="es-VE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multivalvular</a:t>
            </a:r>
            <a:endParaRPr lang="es-VE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lvl="2" eaLnBrk="0" hangingPunct="0">
              <a:buClr>
                <a:srgbClr val="FFFFFF"/>
              </a:buClr>
              <a:buFont typeface="Wingdings" pitchFamily="2" charset="2"/>
              <a:buChar char="ü"/>
              <a:defRPr/>
            </a:pPr>
            <a:r>
              <a:rPr lang="es-VE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Teléfono celular digital GSM</a:t>
            </a:r>
          </a:p>
          <a:p>
            <a:pPr lvl="2" eaLnBrk="0" hangingPunct="0">
              <a:buClr>
                <a:srgbClr val="FFFFFF"/>
              </a:buClr>
              <a:buFont typeface="Wingdings" pitchFamily="2" charset="2"/>
              <a:buChar char="ü"/>
              <a:defRPr/>
            </a:pPr>
            <a:r>
              <a:rPr lang="es-VE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Cauchos con malla de acero</a:t>
            </a:r>
            <a:endParaRPr lang="es-ES" sz="2800" dirty="0">
              <a:latin typeface="Albertus Medium" pitchFamily="34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30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EL PRODUCTO NO DEBE VERSE COMO UN CONJUNTO DE CARACTERÍSTICAS FÍSICAS TANGIBLES O INTANGIBLES SINO COMO UN SATISFACTOR DE NECESIDADES </a:t>
            </a:r>
            <a:endParaRPr lang="es-ES_tradnl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COMPARACIÓN DE UN CANAL DE DISTRIBUCION NORMAL CON EL SISTEMA VERTICAL DE MERCADOTECNIA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tx1">
                    <a:lumMod val="95000"/>
                  </a:schemeClr>
                </a:solidFill>
                <a:latin typeface="Albertus Medium" pitchFamily="34" charset="0"/>
              </a:rPr>
              <a:t>Canal convencional</a:t>
            </a:r>
            <a:endParaRPr lang="es-ES_tradnl" sz="2400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5867400" y="16002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tx1">
                    <a:lumMod val="95000"/>
                  </a:schemeClr>
                </a:solidFill>
                <a:latin typeface="Albertus Medium" pitchFamily="34" charset="0"/>
              </a:rPr>
              <a:t>Sistema vertical </a:t>
            </a:r>
            <a:endParaRPr lang="es-ES_tradnl" sz="2400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1524000" y="2743200"/>
            <a:ext cx="1600200" cy="685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s-ES_tradnl" sz="2400">
                <a:latin typeface="Albertus Medium" pitchFamily="34" charset="0"/>
              </a:rPr>
              <a:t>Fabricante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524000" y="3733800"/>
            <a:ext cx="1600200" cy="685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s-ES_tradnl" sz="2400">
                <a:latin typeface="Albertus Medium" pitchFamily="34" charset="0"/>
              </a:rPr>
              <a:t>Mayorista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1524000" y="4724400"/>
            <a:ext cx="1600200" cy="685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s-ES_tradnl" sz="2400">
                <a:latin typeface="Albertus Medium" pitchFamily="34" charset="0"/>
              </a:rPr>
              <a:t>Detallista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524000" y="5791200"/>
            <a:ext cx="1600200" cy="685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s-ES_tradnl" sz="2400">
                <a:latin typeface="Albertus Medium" pitchFamily="34" charset="0"/>
              </a:rPr>
              <a:t>Consumidor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22860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22860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2286000" y="4419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5867400" y="2667000"/>
            <a:ext cx="1600200" cy="26670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s-ES_tradnl" sz="2400">
                <a:latin typeface="Albertus Medium" pitchFamily="34" charset="0"/>
              </a:rPr>
              <a:t>Fabricante</a:t>
            </a:r>
          </a:p>
          <a:p>
            <a:pPr eaLnBrk="0" hangingPunct="0"/>
            <a:endParaRPr lang="es-ES_tradnl" sz="2400">
              <a:latin typeface="Albertus Medium" pitchFamily="34" charset="0"/>
            </a:endParaRPr>
          </a:p>
          <a:p>
            <a:pPr eaLnBrk="0" hangingPunct="0"/>
            <a:endParaRPr lang="es-ES_tradnl" sz="2400">
              <a:latin typeface="Albertus Medium" pitchFamily="34" charset="0"/>
            </a:endParaRPr>
          </a:p>
          <a:p>
            <a:pPr eaLnBrk="0" hangingPunct="0"/>
            <a:endParaRPr lang="es-ES_tradnl" sz="2400">
              <a:latin typeface="Albertus Medium" pitchFamily="34" charset="0"/>
            </a:endParaRPr>
          </a:p>
          <a:p>
            <a:pPr eaLnBrk="0" hangingPunct="0"/>
            <a:endParaRPr lang="es-ES_tradnl" sz="2400">
              <a:latin typeface="Albertus Medium" pitchFamily="34" charset="0"/>
            </a:endParaRPr>
          </a:p>
          <a:p>
            <a:pPr eaLnBrk="0" hangingPunct="0"/>
            <a:endParaRPr lang="es-ES_tradnl" sz="2400">
              <a:latin typeface="Albertus Medium" pitchFamily="34" charset="0"/>
            </a:endParaRPr>
          </a:p>
          <a:p>
            <a:pPr eaLnBrk="0" hangingPunct="0"/>
            <a:r>
              <a:rPr lang="es-ES_tradnl" sz="2400">
                <a:latin typeface="Albertus Medium" pitchFamily="34" charset="0"/>
              </a:rPr>
              <a:t>Detallista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5791200" y="5715000"/>
            <a:ext cx="1600200" cy="685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s-ES_tradnl" sz="2400">
                <a:latin typeface="Albertus Medium" pitchFamily="34" charset="0"/>
              </a:rPr>
              <a:t>Consumidor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 rot="-5400000">
            <a:off x="5829300" y="36957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Mayorista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74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>
            <a:off x="7010400" y="3124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70104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2" name="Line 18"/>
          <p:cNvSpPr>
            <a:spLocks noChangeShapeType="1"/>
          </p:cNvSpPr>
          <p:nvPr/>
        </p:nvSpPr>
        <p:spPr bwMode="auto">
          <a:xfrm>
            <a:off x="6400800" y="3124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3" name="Line 19"/>
          <p:cNvSpPr>
            <a:spLocks noChangeShapeType="1"/>
          </p:cNvSpPr>
          <p:nvPr/>
        </p:nvSpPr>
        <p:spPr bwMode="auto">
          <a:xfrm>
            <a:off x="64008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4" name="Line 20"/>
          <p:cNvSpPr>
            <a:spLocks noChangeShapeType="1"/>
          </p:cNvSpPr>
          <p:nvPr/>
        </p:nvSpPr>
        <p:spPr bwMode="auto">
          <a:xfrm>
            <a:off x="66294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Organización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Sistemas de Mercadotecnia vertical</a:t>
            </a:r>
          </a:p>
          <a:p>
            <a:pPr eaLnBrk="1" hangingPunct="1">
              <a:buFontTx/>
              <a:buNone/>
            </a:pPr>
            <a:endParaRPr lang="es-VE" smtClean="0"/>
          </a:p>
          <a:p>
            <a:pPr eaLnBrk="1" hangingPunct="1"/>
            <a:r>
              <a:rPr lang="es-VE" smtClean="0"/>
              <a:t>Sistemas de Mercadotecnia Horizontal</a:t>
            </a:r>
          </a:p>
          <a:p>
            <a:pPr eaLnBrk="1" hangingPunct="1">
              <a:buFontTx/>
              <a:buNone/>
            </a:pPr>
            <a:endParaRPr lang="es-VE" smtClean="0"/>
          </a:p>
          <a:p>
            <a:pPr eaLnBrk="1" hangingPunct="1"/>
            <a:r>
              <a:rPr lang="es-VE" smtClean="0"/>
              <a:t>Sistemas de Mercadotecnia de canal Múltiple</a:t>
            </a: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4000" dirty="0" smtClean="0">
                <a:solidFill>
                  <a:srgbClr val="CC0000"/>
                </a:solidFill>
              </a:rPr>
              <a:t>Los sistemas de Mercadotecnia Verticales pueden ser:</a:t>
            </a:r>
            <a:br>
              <a:rPr lang="es-VE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>
                <a:solidFill>
                  <a:srgbClr val="CC0000"/>
                </a:solidFill>
              </a:rPr>
              <a:t>S.M.V. Corporativos</a:t>
            </a:r>
          </a:p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Consisten en que existe un solo dueño del canal de distribución que posee la propiedad de los demás miembros (compra) 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4000" dirty="0" smtClean="0">
                <a:solidFill>
                  <a:srgbClr val="CC0000"/>
                </a:solidFill>
              </a:rPr>
              <a:t>Los sistemas de Mercadotecnia Verticales pueden ser:</a:t>
            </a:r>
            <a:br>
              <a:rPr lang="es-VE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es-VE" smtClean="0">
                <a:solidFill>
                  <a:srgbClr val="CC0000"/>
                </a:solidFill>
              </a:rPr>
              <a:t>S.M.V. Contractuales</a:t>
            </a:r>
          </a:p>
          <a:p>
            <a:pPr eaLnBrk="1" hangingPunct="1">
              <a:buFontTx/>
              <a:buNone/>
            </a:pPr>
            <a:endParaRPr lang="es-VE" smtClean="0"/>
          </a:p>
          <a:p>
            <a:pPr eaLnBrk="1" hangingPunct="1"/>
            <a:r>
              <a:rPr lang="es-VE" smtClean="0"/>
              <a:t>Consisten en que empresas independientes se unen por contratos para lograr acuerdos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4000" dirty="0" smtClean="0">
                <a:solidFill>
                  <a:srgbClr val="CC0000"/>
                </a:solidFill>
              </a:rPr>
              <a:t>Los S.M.V Contractuales pueden ser</a:t>
            </a:r>
            <a:br>
              <a:rPr lang="es-VE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es-VE" smtClean="0">
                <a:solidFill>
                  <a:srgbClr val="CC0000"/>
                </a:solidFill>
              </a:rPr>
              <a:t>Cadenas voluntarias patrocinadas por el Mayorista</a:t>
            </a:r>
            <a:endParaRPr lang="es-VE" smtClean="0"/>
          </a:p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Consiste en la organización de minoristas o detallistas por un mayorista para hacer frente a las grandes cadenas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4000" dirty="0" smtClean="0">
                <a:solidFill>
                  <a:srgbClr val="CC0000"/>
                </a:solidFill>
              </a:rPr>
              <a:t>Los S.M.V Contractuales pueden ser</a:t>
            </a:r>
            <a:br>
              <a:rPr lang="es-VE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es-VE" smtClean="0">
                <a:solidFill>
                  <a:srgbClr val="CC0000"/>
                </a:solidFill>
              </a:rPr>
              <a:t>Cooperativas de detallistas</a:t>
            </a:r>
          </a:p>
          <a:p>
            <a:pPr eaLnBrk="1" hangingPunct="1"/>
            <a:endParaRPr lang="es-VE" smtClean="0"/>
          </a:p>
          <a:p>
            <a:pPr eaLnBrk="1" hangingPunct="1"/>
            <a:r>
              <a:rPr lang="es-VE" smtClean="0"/>
              <a:t>Consiste en la organización de minoristas o detallistas en un nuevo negocio de propiedad común para comprar grandes volúmenes de producción a los mayoristas o al propio fabricante.</a:t>
            </a:r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4000" dirty="0" smtClean="0">
                <a:solidFill>
                  <a:srgbClr val="CC0000"/>
                </a:solidFill>
              </a:rPr>
              <a:t>Los S.M.V Contractuales pueden ser</a:t>
            </a:r>
            <a:br>
              <a:rPr lang="es-VE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es-VE" smtClean="0">
                <a:solidFill>
                  <a:srgbClr val="CC0000"/>
                </a:solidFill>
              </a:rPr>
              <a:t>Sistemas de Franquicias</a:t>
            </a:r>
          </a:p>
          <a:p>
            <a:pPr eaLnBrk="1" hangingPunct="1"/>
            <a:r>
              <a:rPr lang="es-VE" smtClean="0"/>
              <a:t>Consiste en otorgar licencia a una o varios minoristas para vender la marca en base a una serie de condiciones o contratos donde se establecen deberes y derechos del Franquiciado y el Franquiciador</a:t>
            </a: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4000" dirty="0" smtClean="0">
                <a:solidFill>
                  <a:srgbClr val="CC0000"/>
                </a:solidFill>
              </a:rPr>
              <a:t>Los sistemas de Mercadotecnia Verticales pueden ser:</a:t>
            </a:r>
            <a:br>
              <a:rPr lang="es-VE" sz="4000" dirty="0" smtClean="0">
                <a:solidFill>
                  <a:srgbClr val="CC0000"/>
                </a:solidFill>
              </a:rPr>
            </a:b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495800"/>
          </a:xfrm>
        </p:spPr>
        <p:txBody>
          <a:bodyPr/>
          <a:lstStyle/>
          <a:p>
            <a:pPr eaLnBrk="1" hangingPunct="1"/>
            <a:r>
              <a:rPr lang="es-VE" smtClean="0">
                <a:solidFill>
                  <a:srgbClr val="CC0000"/>
                </a:solidFill>
              </a:rPr>
              <a:t>S.M.V. Administrados</a:t>
            </a:r>
            <a:endParaRPr lang="es-VE" smtClean="0"/>
          </a:p>
          <a:p>
            <a:pPr eaLnBrk="1" hangingPunct="1"/>
            <a:r>
              <a:rPr lang="es-VE" smtClean="0"/>
              <a:t>Consisten en que un miembro del canal toma el poder de todo el canal no por la compra o por un contrato escrito, sino por el reconocimiento de los otros miembros, prestigio, trayectoria, calidad, etc</a:t>
            </a:r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Decisiones sobre el diseño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>
                <a:solidFill>
                  <a:srgbClr val="009900"/>
                </a:solidFill>
              </a:rPr>
              <a:t>Análisis de las necesidades de servicio requeridas por los consumidores:</a:t>
            </a:r>
          </a:p>
          <a:p>
            <a:pPr eaLnBrk="1" hangingPunct="1">
              <a:buFontTx/>
              <a:buNone/>
            </a:pPr>
            <a:r>
              <a:rPr lang="es-VE" smtClean="0"/>
              <a:t> ¿Requieren entrega inmediata o pueden esperar?</a:t>
            </a:r>
          </a:p>
          <a:p>
            <a:pPr eaLnBrk="1" hangingPunct="1">
              <a:buFontTx/>
              <a:buNone/>
            </a:pPr>
            <a:r>
              <a:rPr lang="es-VE" smtClean="0"/>
              <a:t>¿Tipo de servicios requeridos: reposición entrega, crédito, instalación , etc?</a:t>
            </a:r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Decisiones sobre el diseño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>
                <a:solidFill>
                  <a:srgbClr val="009900"/>
                </a:solidFill>
              </a:rPr>
              <a:t>Determinación de objetivos y restricciones del canal:</a:t>
            </a:r>
          </a:p>
          <a:p>
            <a:pPr eaLnBrk="1" hangingPunct="1">
              <a:buFontTx/>
              <a:buNone/>
            </a:pPr>
            <a:endParaRPr lang="es-VE" smtClean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es-VE" smtClean="0"/>
              <a:t>-Características del producto</a:t>
            </a:r>
          </a:p>
          <a:p>
            <a:pPr eaLnBrk="1" hangingPunct="1">
              <a:buFontTx/>
              <a:buNone/>
            </a:pPr>
            <a:r>
              <a:rPr lang="es-VE" smtClean="0"/>
              <a:t>-Características de la compañía</a:t>
            </a:r>
          </a:p>
          <a:p>
            <a:pPr eaLnBrk="1" hangingPunct="1">
              <a:buFontTx/>
              <a:buNone/>
            </a:pPr>
            <a:r>
              <a:rPr lang="es-VE" smtClean="0"/>
              <a:t>-Características de los intermediarios</a:t>
            </a:r>
          </a:p>
          <a:p>
            <a:pPr eaLnBrk="1" hangingPunct="1">
              <a:buFontTx/>
              <a:buNone/>
            </a:pPr>
            <a:r>
              <a:rPr lang="es-VE" smtClean="0"/>
              <a:t>-Canales usados por los intermediarios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371600" y="609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CICLO DE VIDA DEL PRODUCTO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34147" name="Line 3"/>
          <p:cNvSpPr>
            <a:spLocks noChangeShapeType="1"/>
          </p:cNvSpPr>
          <p:nvPr/>
        </p:nvSpPr>
        <p:spPr bwMode="auto">
          <a:xfrm>
            <a:off x="1981200" y="16002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1981200" y="5486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49" name="Freeform 5"/>
          <p:cNvSpPr>
            <a:spLocks/>
          </p:cNvSpPr>
          <p:nvPr/>
        </p:nvSpPr>
        <p:spPr bwMode="auto">
          <a:xfrm>
            <a:off x="2057400" y="3581400"/>
            <a:ext cx="6172200" cy="1905000"/>
          </a:xfrm>
          <a:custGeom>
            <a:avLst/>
            <a:gdLst>
              <a:gd name="T0" fmla="*/ 0 w 3888"/>
              <a:gd name="T1" fmla="*/ 2147483647 h 1200"/>
              <a:gd name="T2" fmla="*/ 2147483647 w 3888"/>
              <a:gd name="T3" fmla="*/ 2147483647 h 1200"/>
              <a:gd name="T4" fmla="*/ 2147483647 w 3888"/>
              <a:gd name="T5" fmla="*/ 2147483647 h 1200"/>
              <a:gd name="T6" fmla="*/ 2147483647 w 3888"/>
              <a:gd name="T7" fmla="*/ 2147483647 h 1200"/>
              <a:gd name="T8" fmla="*/ 2147483647 w 3888"/>
              <a:gd name="T9" fmla="*/ 0 h 1200"/>
              <a:gd name="T10" fmla="*/ 2147483647 w 3888"/>
              <a:gd name="T11" fmla="*/ 2147483647 h 1200"/>
              <a:gd name="T12" fmla="*/ 2147483647 w 3888"/>
              <a:gd name="T13" fmla="*/ 2147483647 h 1200"/>
              <a:gd name="T14" fmla="*/ 2147483647 w 3888"/>
              <a:gd name="T15" fmla="*/ 2147483647 h 1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88"/>
              <a:gd name="T25" fmla="*/ 0 h 1200"/>
              <a:gd name="T26" fmla="*/ 3888 w 3888"/>
              <a:gd name="T27" fmla="*/ 1200 h 1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88" h="1200">
                <a:moveTo>
                  <a:pt x="0" y="1200"/>
                </a:moveTo>
                <a:cubicBezTo>
                  <a:pt x="136" y="1116"/>
                  <a:pt x="272" y="1032"/>
                  <a:pt x="432" y="912"/>
                </a:cubicBezTo>
                <a:cubicBezTo>
                  <a:pt x="592" y="792"/>
                  <a:pt x="840" y="600"/>
                  <a:pt x="960" y="480"/>
                </a:cubicBezTo>
                <a:cubicBezTo>
                  <a:pt x="1080" y="360"/>
                  <a:pt x="1048" y="272"/>
                  <a:pt x="1152" y="192"/>
                </a:cubicBezTo>
                <a:cubicBezTo>
                  <a:pt x="1256" y="112"/>
                  <a:pt x="1376" y="0"/>
                  <a:pt x="1584" y="0"/>
                </a:cubicBezTo>
                <a:cubicBezTo>
                  <a:pt x="1792" y="0"/>
                  <a:pt x="2176" y="104"/>
                  <a:pt x="2400" y="192"/>
                </a:cubicBezTo>
                <a:cubicBezTo>
                  <a:pt x="2624" y="280"/>
                  <a:pt x="2680" y="400"/>
                  <a:pt x="2928" y="528"/>
                </a:cubicBezTo>
                <a:cubicBezTo>
                  <a:pt x="3176" y="656"/>
                  <a:pt x="3720" y="896"/>
                  <a:pt x="3888" y="96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0" name="Freeform 6"/>
          <p:cNvSpPr>
            <a:spLocks/>
          </p:cNvSpPr>
          <p:nvPr/>
        </p:nvSpPr>
        <p:spPr bwMode="auto">
          <a:xfrm>
            <a:off x="1981200" y="4483100"/>
            <a:ext cx="5791200" cy="1384300"/>
          </a:xfrm>
          <a:custGeom>
            <a:avLst/>
            <a:gdLst>
              <a:gd name="T0" fmla="*/ 0 w 3648"/>
              <a:gd name="T1" fmla="*/ 2147483647 h 872"/>
              <a:gd name="T2" fmla="*/ 2147483647 w 3648"/>
              <a:gd name="T3" fmla="*/ 2147483647 h 872"/>
              <a:gd name="T4" fmla="*/ 2147483647 w 3648"/>
              <a:gd name="T5" fmla="*/ 2147483647 h 872"/>
              <a:gd name="T6" fmla="*/ 2147483647 w 3648"/>
              <a:gd name="T7" fmla="*/ 2147483647 h 872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872"/>
              <a:gd name="T14" fmla="*/ 3648 w 3648"/>
              <a:gd name="T15" fmla="*/ 872 h 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872">
                <a:moveTo>
                  <a:pt x="0" y="872"/>
                </a:moveTo>
                <a:cubicBezTo>
                  <a:pt x="332" y="700"/>
                  <a:pt x="664" y="528"/>
                  <a:pt x="960" y="392"/>
                </a:cubicBezTo>
                <a:cubicBezTo>
                  <a:pt x="1256" y="256"/>
                  <a:pt x="1328" y="0"/>
                  <a:pt x="1776" y="56"/>
                </a:cubicBezTo>
                <a:cubicBezTo>
                  <a:pt x="2224" y="112"/>
                  <a:pt x="3336" y="608"/>
                  <a:pt x="3648" y="7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>
            <a:off x="30480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3962400" y="3886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>
            <a:off x="5486400" y="3733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762000" y="3429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Ventas</a:t>
            </a:r>
            <a:endParaRPr lang="es-ES_tradnl" sz="2400">
              <a:solidFill>
                <a:srgbClr val="FF9933"/>
              </a:solidFill>
              <a:latin typeface="Albertus Medium" pitchFamily="34" charset="0"/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3200400" y="579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Tiempo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600200" y="4343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solidFill>
                  <a:schemeClr val="bg1"/>
                </a:solidFill>
                <a:latin typeface="Albertus Medium" pitchFamily="34" charset="0"/>
              </a:rPr>
              <a:t>Introducción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2438400" y="5486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solidFill>
                  <a:schemeClr val="bg1"/>
                </a:solidFill>
                <a:latin typeface="Albertus Medium" pitchFamily="34" charset="0"/>
              </a:rPr>
              <a:t>Crecimiento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3962400" y="5486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solidFill>
                  <a:schemeClr val="bg1"/>
                </a:solidFill>
                <a:latin typeface="Albertus Medium" pitchFamily="34" charset="0"/>
              </a:rPr>
              <a:t>Madurez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5791200" y="5486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>
                <a:solidFill>
                  <a:schemeClr val="bg1"/>
                </a:solidFill>
                <a:latin typeface="Albertus Medium" pitchFamily="34" charset="0"/>
              </a:rPr>
              <a:t>Decadencia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6629400" y="3962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Albertus Medium" pitchFamily="34" charset="0"/>
              </a:rPr>
              <a:t>Ventas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705600" y="4953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Albertus Medium" pitchFamily="34" charset="0"/>
              </a:rPr>
              <a:t>Utilidades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>
            <a:off x="1295400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34163" name="AutoShape 19"/>
          <p:cNvSpPr>
            <a:spLocks noChangeArrowheads="1"/>
          </p:cNvSpPr>
          <p:nvPr/>
        </p:nvSpPr>
        <p:spPr bwMode="auto">
          <a:xfrm>
            <a:off x="5257800" y="5867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Decisiones sobre el diseño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>
                <a:solidFill>
                  <a:srgbClr val="009900"/>
                </a:solidFill>
              </a:rPr>
              <a:t>Identificación de las principales alternativas: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-Tipos de intermediarios existentes: Fuerza de ventas, agentes de venta o representantes, mayoristas, minoristas y detallistas.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VE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 Número de intermediarios a emplear: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VE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Decisiones sobre el diseño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VE" sz="2800" smtClean="0">
                <a:solidFill>
                  <a:srgbClr val="009900"/>
                </a:solidFill>
              </a:rPr>
              <a:t>Número de intermediarios a emplear: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VE" sz="2800" smtClean="0">
                <a:solidFill>
                  <a:srgbClr val="CC0000"/>
                </a:solidFill>
              </a:rPr>
              <a:t>Distribución Intensiva:</a:t>
            </a:r>
            <a:r>
              <a:rPr lang="es-VE" sz="2800" smtClean="0"/>
              <a:t> se usas para hacer llegar el producto a tantos puntos de venta como sea posible. (Poco control)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VE" sz="2800" smtClean="0">
                <a:solidFill>
                  <a:srgbClr val="CC0000"/>
                </a:solidFill>
              </a:rPr>
              <a:t>Distribución Selectiva:</a:t>
            </a:r>
            <a:r>
              <a:rPr lang="es-VE" sz="2800" smtClean="0"/>
              <a:t> donde se selecciona un cierto número de distribuidores adecuados (Control medio)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VE" sz="2800" smtClean="0">
                <a:solidFill>
                  <a:srgbClr val="CC0000"/>
                </a:solidFill>
              </a:rPr>
              <a:t>Distribución exclusiva:</a:t>
            </a:r>
            <a:r>
              <a:rPr lang="es-VE" sz="2800" smtClean="0"/>
              <a:t> donde un número muy limitado tiene el derecho exclusivo de distribuir  el producto (Alto control)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VE" sz="280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VE" sz="28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Decisiones sobre el diseño del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>
                <a:solidFill>
                  <a:srgbClr val="009900"/>
                </a:solidFill>
              </a:rPr>
              <a:t>-Responsabilidad de los miembros del canal de distribución: </a:t>
            </a:r>
            <a:r>
              <a:rPr lang="es-VE" sz="2800" smtClean="0"/>
              <a:t>Quien asume los riesgos, empleo de seguros.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>
                <a:solidFill>
                  <a:srgbClr val="009900"/>
                </a:solidFill>
              </a:rPr>
              <a:t>-Evaluación de las principales alternativas de distribución existentes: </a:t>
            </a:r>
            <a:r>
              <a:rPr lang="es-VE" sz="2800" smtClean="0"/>
              <a:t>en base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/>
              <a:t>    -Criterios económicos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/>
              <a:t>    -Problemas de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/>
              <a:t>    -Adaptación a los planes de la organización y al tipo de producto y servicio</a:t>
            </a:r>
            <a:endParaRPr lang="es-VE" sz="280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VE" sz="28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CC0000"/>
                </a:solidFill>
              </a:rPr>
              <a:t>Decisiones sobre la administración canal de distribución</a:t>
            </a:r>
            <a:endParaRPr lang="en-US" sz="4000" smtClean="0">
              <a:solidFill>
                <a:srgbClr val="CC0000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>
                <a:solidFill>
                  <a:srgbClr val="FF9933"/>
                </a:solidFill>
              </a:rPr>
              <a:t>-</a:t>
            </a:r>
            <a:r>
              <a:rPr lang="es-VE" sz="2800" smtClean="0">
                <a:solidFill>
                  <a:srgbClr val="FF6600"/>
                </a:solidFill>
              </a:rPr>
              <a:t>Selección de los miembros del canal de distribución.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VE" sz="280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VE" sz="2800" smtClean="0">
                <a:solidFill>
                  <a:srgbClr val="FF6600"/>
                </a:solidFill>
              </a:rPr>
              <a:t>Motivación de los miembros del canal de distribución:</a:t>
            </a:r>
            <a:r>
              <a:rPr lang="es-VE" sz="2800" smtClean="0">
                <a:solidFill>
                  <a:srgbClr val="009900"/>
                </a:solidFill>
              </a:rPr>
              <a:t> </a:t>
            </a:r>
            <a:r>
              <a:rPr lang="es-VE" sz="2800" smtClean="0"/>
              <a:t>Positiva (premios) o negativa (castigos o sanciones)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VE" sz="280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z="2800" smtClean="0">
                <a:solidFill>
                  <a:srgbClr val="FF9933"/>
                </a:solidFill>
              </a:rPr>
              <a:t>-</a:t>
            </a:r>
            <a:r>
              <a:rPr lang="es-VE" sz="2800" smtClean="0">
                <a:solidFill>
                  <a:srgbClr val="FF6600"/>
                </a:solidFill>
              </a:rPr>
              <a:t>Evaluación de los miembros del canal:</a:t>
            </a:r>
            <a:r>
              <a:rPr lang="es-VE" sz="2800" smtClean="0">
                <a:solidFill>
                  <a:srgbClr val="009900"/>
                </a:solidFill>
              </a:rPr>
              <a:t> </a:t>
            </a:r>
            <a:r>
              <a:rPr lang="es-VE" sz="2800" smtClean="0"/>
              <a:t>Cuantitativa y cualitativamente</a:t>
            </a:r>
            <a:endParaRPr lang="es-VE" sz="28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6600" smtClean="0">
                <a:solidFill>
                  <a:srgbClr val="CC0000"/>
                </a:solidFill>
              </a:rPr>
              <a:t>La promoción</a:t>
            </a:r>
            <a:endParaRPr lang="en-US" sz="660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PROCESO DE COMUNICACIÓN 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827" name="Oval 3"/>
          <p:cNvSpPr>
            <a:spLocks noChangeArrowheads="1"/>
          </p:cNvSpPr>
          <p:nvPr/>
        </p:nvSpPr>
        <p:spPr bwMode="auto">
          <a:xfrm>
            <a:off x="304800" y="2209800"/>
            <a:ext cx="2286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Emisor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Codifica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3505200" y="2209800"/>
            <a:ext cx="2286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Mensaje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6629400" y="2209800"/>
            <a:ext cx="2286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Receptor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3505200" y="152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Medio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6477000" y="144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Decodifica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2667000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5791200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7772400" y="3352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 flipH="1">
            <a:off x="1600200" y="51816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 flipV="1">
            <a:off x="1600200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505200" y="533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Respuesta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35052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Ruido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 rot="1395220">
            <a:off x="21336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Ruido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 rot="1395220">
            <a:off x="51816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latin typeface="Albertus Medium" pitchFamily="34" charset="0"/>
              </a:rPr>
              <a:t>Ruido</a:t>
            </a:r>
            <a:endParaRPr lang="es-ES_tradnl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MODELO DE COMUNICACIÓN APLICADA A LA PROMOCIÓN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6851" name="Oval 3"/>
          <p:cNvSpPr>
            <a:spLocks noChangeArrowheads="1"/>
          </p:cNvSpPr>
          <p:nvPr/>
        </p:nvSpPr>
        <p:spPr bwMode="auto">
          <a:xfrm>
            <a:off x="3048000" y="1524000"/>
            <a:ext cx="31242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Publicidad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28600" y="3200400"/>
            <a:ext cx="31242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Venta personal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5715000" y="3200400"/>
            <a:ext cx="31242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Promoción </a:t>
            </a:r>
          </a:p>
          <a:p>
            <a:pPr algn="ctr" eaLnBrk="0" hangingPunct="0"/>
            <a:r>
              <a:rPr lang="es-ES_tradnl" sz="2800">
                <a:latin typeface="Albertus Medium" pitchFamily="34" charset="0"/>
              </a:rPr>
              <a:t>de ventas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3048000" y="4800600"/>
            <a:ext cx="31242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800">
                <a:latin typeface="Albertus Medium" pitchFamily="34" charset="0"/>
              </a:rPr>
              <a:t>Relaciones públicas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>
            <a:off x="1676400" y="4800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6" name="Line 8"/>
          <p:cNvSpPr>
            <a:spLocks noChangeShapeType="1"/>
          </p:cNvSpPr>
          <p:nvPr/>
        </p:nvSpPr>
        <p:spPr bwMode="auto">
          <a:xfrm>
            <a:off x="6400800" y="22098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H="1">
            <a:off x="1828800" y="22098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 flipH="1">
            <a:off x="6477000" y="48006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2209800" y="6400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Albertus Medium" pitchFamily="34" charset="0"/>
              </a:rPr>
              <a:t>Subsistema de promoción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FF6600"/>
                </a:solidFill>
              </a:rPr>
              <a:t>La Publicidad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229600" cy="4495800"/>
          </a:xfrm>
        </p:spPr>
        <p:txBody>
          <a:bodyPr/>
          <a:lstStyle/>
          <a:p>
            <a:pPr eaLnBrk="1" hangingPunct="1"/>
            <a:r>
              <a:rPr lang="es-VE" smtClean="0"/>
              <a:t>Es cualquier forma pagada de presentación y promoción no personal de bienes y servicios realizada por un patrocinador bien definido a través de algún medio masivos de comunicación.</a:t>
            </a:r>
          </a:p>
          <a:p>
            <a:pPr eaLnBrk="1" hangingPunct="1"/>
            <a:r>
              <a:rPr lang="es-VE" smtClean="0"/>
              <a:t>(Impresos, De exhibición, De difusión)</a:t>
            </a:r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FF6600"/>
                </a:solidFill>
              </a:rPr>
              <a:t>La propaganda o publicidad política</a:t>
            </a:r>
            <a:endParaRPr lang="en-US" sz="4000" smtClean="0">
              <a:solidFill>
                <a:srgbClr val="FF6600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 un mensaje que busca influir en el sistema de valores del ciudadano y en su conducta. Consiste en utilizar una información presentada y difundida masivamente con la intención de apoyar una determinada opinión ideológica o política.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mtClean="0"/>
              <a:t>Ejemplo de propaganda</a:t>
            </a:r>
            <a:endParaRPr lang="en-US" smtClean="0"/>
          </a:p>
        </p:txBody>
      </p:sp>
      <p:pic>
        <p:nvPicPr>
          <p:cNvPr id="2099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268413"/>
            <a:ext cx="3238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371600" y="533400"/>
            <a:ext cx="640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EFECTOS PRINCIPALES DEL CICLO DE VIDA DEL PRODUCTO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990600" y="1401763"/>
          <a:ext cx="7543800" cy="5156200"/>
        </p:xfrm>
        <a:graphic>
          <a:graphicData uri="http://schemas.openxmlformats.org/presentationml/2006/ole">
            <p:oleObj spid="_x0000_s5122" name="Documento" r:id="rId3" imgW="6284976" imgH="4428744" progId="Word.Document.8">
              <p:embed/>
            </p:oleObj>
          </a:graphicData>
        </a:graphic>
      </p:graphicFrame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2438400" y="13716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V="1">
            <a:off x="3886200" y="13716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FF6600"/>
                </a:solidFill>
              </a:rPr>
              <a:t>La promoción de ventas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Son incentivos a corto plazo para alentar las compras o ventas de un producto o servicio. Tiene por objeto reforzar y coordinar las ventas personales con los esfuerzos publicitarios.</a:t>
            </a:r>
          </a:p>
          <a:p>
            <a:pPr eaLnBrk="1" hangingPunct="1"/>
            <a:r>
              <a:rPr lang="es-VE" smtClean="0"/>
              <a:t>(Exhibidores de ventas, demostraciones, muestras, degustaciones, premios, cupones de descuento, vales, etc)</a:t>
            </a:r>
            <a:endParaRPr lang="en-US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FF6600"/>
                </a:solidFill>
              </a:rPr>
              <a:t>La publicidad no pagada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Tiene como característica fundamental que la diferencia de la publicidad que no la paga la persona o empresa. Suele aparecer en medios especializados en donde se habla bien de nuestro producto o servicio, sin haber pagado por ello. </a:t>
            </a:r>
          </a:p>
          <a:p>
            <a:pPr eaLnBrk="1" hangingPunct="1"/>
            <a:r>
              <a:rPr lang="es-VE" smtClean="0"/>
              <a:t>Es muy creible.</a:t>
            </a:r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mtClean="0">
                <a:solidFill>
                  <a:srgbClr val="FF6600"/>
                </a:solidFill>
              </a:rPr>
              <a:t>Las Relaciones Públicas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Es un esfuerzo planificado y coordinado por toda la organización para influir en la opinión del consumidor hacia ella. </a:t>
            </a:r>
          </a:p>
          <a:p>
            <a:pPr eaLnBrk="1" hangingPunct="1"/>
            <a:r>
              <a:rPr lang="es-VE" smtClean="0"/>
              <a:t>Tiene que ver con crear buenas relaciones con los distintos integrantes del medio ambiente de mercadotecnia, con el objeto de crear una presentar y crear una buena imagen.</a:t>
            </a:r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sz="4000" smtClean="0">
                <a:solidFill>
                  <a:srgbClr val="FF6600"/>
                </a:solidFill>
              </a:rPr>
              <a:t>Las ventas directas o personales </a:t>
            </a:r>
            <a:endParaRPr lang="en-US" sz="4000" smtClean="0">
              <a:solidFill>
                <a:srgbClr val="FF6600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Es la presentación oral en una conversación con uno o mas posibles compradores con la finalidad de realizar una venta.</a:t>
            </a:r>
          </a:p>
          <a:p>
            <a:pPr eaLnBrk="1" hangingPunct="1"/>
            <a:r>
              <a:rPr lang="es-VE" smtClean="0"/>
              <a:t>Es la herramienta promocional mas eficaz pero la menos eficiente, pues es la mas costosa.</a:t>
            </a:r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VE" dirty="0" smtClean="0">
                <a:solidFill>
                  <a:srgbClr val="FF6600"/>
                </a:solidFill>
              </a:rPr>
              <a:t>Mercadeo Directo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/>
              <a:t>Es una forma de promoción basada en la venta personal, que tiene como característica la utilización de algún medio de comunicación para comunicar y vender el producto al consumidor.</a:t>
            </a:r>
          </a:p>
          <a:p>
            <a:pPr eaLnBrk="1" hangingPunct="1">
              <a:buFontTx/>
              <a:buNone/>
            </a:pPr>
            <a:endParaRPr lang="es-VE" smtClean="0"/>
          </a:p>
          <a:p>
            <a:pPr eaLnBrk="1" hangingPunct="1">
              <a:buFontTx/>
              <a:buNone/>
            </a:pPr>
            <a:r>
              <a:rPr lang="es-VE" smtClean="0"/>
              <a:t>- Telemarketing, Internet, venta por catálogos, folletos, Buzoneo o mailing, Redes sociales, etc.</a:t>
            </a:r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LA MIXTURA Y CARACTERISTICAS RELEVANTES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16067" name="Oval 3"/>
          <p:cNvSpPr>
            <a:spLocks noChangeArrowheads="1"/>
          </p:cNvSpPr>
          <p:nvPr/>
        </p:nvSpPr>
        <p:spPr bwMode="auto">
          <a:xfrm>
            <a:off x="3200400" y="2057400"/>
            <a:ext cx="2590800" cy="2362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lbertus Medium" pitchFamily="34" charset="0"/>
              </a:rPr>
              <a:t>Mixtura y </a:t>
            </a:r>
          </a:p>
          <a:p>
            <a:pPr algn="ctr" eaLnBrk="0" hangingPunct="0"/>
            <a:r>
              <a:rPr lang="es-ES_tradnl" sz="2400">
                <a:latin typeface="Albertus Medium" pitchFamily="34" charset="0"/>
              </a:rPr>
              <a:t>características de </a:t>
            </a:r>
          </a:p>
          <a:p>
            <a:pPr algn="ctr" eaLnBrk="0" hangingPunct="0"/>
            <a:r>
              <a:rPr lang="es-ES_tradnl" sz="2400">
                <a:latin typeface="Albertus Medium" pitchFamily="34" charset="0"/>
              </a:rPr>
              <a:t>los elementos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533400" y="1524000"/>
            <a:ext cx="2133600" cy="1905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latin typeface="Albertus Medium" pitchFamily="34" charset="0"/>
              </a:rPr>
              <a:t>Publicidad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Pagada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Impersonal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Patrocinador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Identificado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6248400" y="1219200"/>
            <a:ext cx="2667000" cy="2438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2000" b="1">
              <a:latin typeface="Albertus Medium" pitchFamily="34" charset="0"/>
            </a:endParaRPr>
          </a:p>
          <a:p>
            <a:pPr algn="ctr" eaLnBrk="0" hangingPunct="0"/>
            <a:r>
              <a:rPr lang="es-ES_tradnl" sz="2000" b="1">
                <a:latin typeface="Albertus Medium" pitchFamily="34" charset="0"/>
              </a:rPr>
              <a:t>Relaciones públicas</a:t>
            </a:r>
            <a:endParaRPr lang="es-ES_tradnl" sz="2000">
              <a:latin typeface="Albertus Medium" pitchFamily="34" charset="0"/>
            </a:endParaRP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Inserciones no 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Pagadas.  Prensa,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 T.V., radio,etc.</a:t>
            </a:r>
            <a:endParaRPr lang="es-ES_tradnl" sz="2000" i="1">
              <a:latin typeface="Albertus Medium" pitchFamily="34" charset="0"/>
            </a:endParaRPr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5638800" y="3810000"/>
            <a:ext cx="3124200" cy="2743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latin typeface="Albertus Medium" pitchFamily="34" charset="0"/>
              </a:rPr>
              <a:t>Venta personal</a:t>
            </a:r>
            <a:endParaRPr lang="es-ES_tradnl" sz="2000">
              <a:latin typeface="Albertus Medium" pitchFamily="34" charset="0"/>
            </a:endParaRP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Cara a cara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Pagada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Personal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Patrocinador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identificado</a:t>
            </a:r>
            <a:endParaRPr lang="es-ES_tradnl" sz="2000" i="1">
              <a:latin typeface="Times New Roman" pitchFamily="18" charset="0"/>
            </a:endParaRPr>
          </a:p>
        </p:txBody>
      </p:sp>
      <p:sp>
        <p:nvSpPr>
          <p:cNvPr id="216071" name="Oval 7"/>
          <p:cNvSpPr>
            <a:spLocks noChangeArrowheads="1"/>
          </p:cNvSpPr>
          <p:nvPr/>
        </p:nvSpPr>
        <p:spPr bwMode="auto">
          <a:xfrm>
            <a:off x="381000" y="3429000"/>
            <a:ext cx="2590800" cy="2362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2000">
              <a:latin typeface="Albertus Medium" pitchFamily="34" charset="0"/>
            </a:endParaRPr>
          </a:p>
          <a:p>
            <a:pPr algn="ctr" eaLnBrk="0" hangingPunct="0"/>
            <a:r>
              <a:rPr lang="es-ES_tradnl" sz="2000" b="1">
                <a:latin typeface="Albertus Medium" pitchFamily="34" charset="0"/>
              </a:rPr>
              <a:t>Promoción de ventas</a:t>
            </a:r>
            <a:endParaRPr lang="es-ES_tradnl" sz="2000">
              <a:latin typeface="Albertus Medium" pitchFamily="34" charset="0"/>
            </a:endParaRP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Induce y estimula 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al consumidor y</a:t>
            </a:r>
          </a:p>
          <a:p>
            <a:pPr algn="ctr" eaLnBrk="0" hangingPunct="0"/>
            <a:r>
              <a:rPr lang="es-ES_tradnl" sz="2000">
                <a:latin typeface="Albertus Medium" pitchFamily="34" charset="0"/>
              </a:rPr>
              <a:t>al intermediario</a:t>
            </a:r>
            <a:endParaRPr lang="es-ES_tradnl" sz="2400" i="1">
              <a:latin typeface="Times New Roman" pitchFamily="18" charset="0"/>
            </a:endParaRPr>
          </a:p>
        </p:txBody>
      </p:sp>
      <p:sp>
        <p:nvSpPr>
          <p:cNvPr id="216072" name="AutoShape 8"/>
          <p:cNvSpPr>
            <a:spLocks noChangeArrowheads="1"/>
          </p:cNvSpPr>
          <p:nvPr/>
        </p:nvSpPr>
        <p:spPr bwMode="auto">
          <a:xfrm rot="1527910">
            <a:off x="2438400" y="2590800"/>
            <a:ext cx="609600" cy="838200"/>
          </a:xfrm>
          <a:prstGeom prst="rightArrow">
            <a:avLst>
              <a:gd name="adj1" fmla="val 44000"/>
              <a:gd name="adj2" fmla="val 43458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6073" name="AutoShape 9"/>
          <p:cNvSpPr>
            <a:spLocks noChangeArrowheads="1"/>
          </p:cNvSpPr>
          <p:nvPr/>
        </p:nvSpPr>
        <p:spPr bwMode="auto">
          <a:xfrm rot="-1673086">
            <a:off x="2667000" y="3429000"/>
            <a:ext cx="609600" cy="838200"/>
          </a:xfrm>
          <a:prstGeom prst="rightArrow">
            <a:avLst>
              <a:gd name="adj1" fmla="val 50111"/>
              <a:gd name="adj2" fmla="val 51185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6074" name="AutoShape 10"/>
          <p:cNvSpPr>
            <a:spLocks noChangeArrowheads="1"/>
          </p:cNvSpPr>
          <p:nvPr/>
        </p:nvSpPr>
        <p:spPr bwMode="auto">
          <a:xfrm rot="9241196">
            <a:off x="5862638" y="2801938"/>
            <a:ext cx="685800" cy="838200"/>
          </a:xfrm>
          <a:prstGeom prst="rightArrow">
            <a:avLst>
              <a:gd name="adj1" fmla="val 50111"/>
              <a:gd name="adj2" fmla="val 51185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 rot="-9129768">
            <a:off x="5410200" y="3962400"/>
            <a:ext cx="609600" cy="838200"/>
          </a:xfrm>
          <a:prstGeom prst="rightArrow">
            <a:avLst>
              <a:gd name="adj1" fmla="val 50111"/>
              <a:gd name="adj2" fmla="val 51185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34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3200" smtClean="0">
                <a:solidFill>
                  <a:srgbClr val="FF9933"/>
                </a:solidFill>
              </a:rPr>
              <a:t>Decisiones que se deben tomar en la promoción</a:t>
            </a:r>
            <a:endParaRPr lang="en-US" sz="3200" smtClean="0">
              <a:solidFill>
                <a:srgbClr val="FF9933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VE" smtClean="0">
                <a:solidFill>
                  <a:srgbClr val="FF6600"/>
                </a:solidFill>
              </a:rPr>
              <a:t>1) Identificar el Mercado Meta y el posicionamiento:</a:t>
            </a:r>
          </a:p>
          <a:p>
            <a:pPr eaLnBrk="1" hangingPunct="1">
              <a:buFontTx/>
              <a:buChar char="-"/>
            </a:pPr>
            <a:r>
              <a:rPr lang="es-VE" smtClean="0"/>
              <a:t>QUE</a:t>
            </a:r>
          </a:p>
          <a:p>
            <a:pPr eaLnBrk="1" hangingPunct="1">
              <a:buFontTx/>
              <a:buChar char="-"/>
            </a:pPr>
            <a:r>
              <a:rPr lang="es-VE" smtClean="0"/>
              <a:t>COMO</a:t>
            </a:r>
          </a:p>
          <a:p>
            <a:pPr eaLnBrk="1" hangingPunct="1">
              <a:buFontTx/>
              <a:buChar char="-"/>
            </a:pPr>
            <a:r>
              <a:rPr lang="es-VE" smtClean="0"/>
              <a:t>CUANDO</a:t>
            </a:r>
          </a:p>
          <a:p>
            <a:pPr eaLnBrk="1" hangingPunct="1">
              <a:buFontTx/>
              <a:buChar char="-"/>
            </a:pPr>
            <a:r>
              <a:rPr lang="es-VE" smtClean="0"/>
              <a:t>DONDE </a:t>
            </a:r>
          </a:p>
          <a:p>
            <a:pPr eaLnBrk="1" hangingPunct="1">
              <a:buFontTx/>
              <a:buChar char="-"/>
            </a:pPr>
            <a:r>
              <a:rPr lang="es-VE" smtClean="0"/>
              <a:t>QUIEN</a:t>
            </a:r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34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VE" sz="3200" smtClean="0">
                <a:solidFill>
                  <a:srgbClr val="FF9933"/>
                </a:solidFill>
              </a:rPr>
              <a:t>Decisiones que se deben tomar en la promoción</a:t>
            </a:r>
            <a:endParaRPr lang="en-US" sz="3200" smtClean="0">
              <a:solidFill>
                <a:srgbClr val="FF9933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>
                <a:solidFill>
                  <a:srgbClr val="FF6600"/>
                </a:solidFill>
              </a:rPr>
              <a:t>2) Determinar la respuesta deseada según los “Estados de disponibilidad de compra”: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-Conciencia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-Conocimiento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-Gusto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-Preferencia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-Convicción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VE" smtClean="0"/>
              <a:t>-Compra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3) ELECCIÓN DEL MENSAJE PROMOCIONAL (A.I.D.A.)</a:t>
            </a:r>
            <a:endParaRPr lang="es-ES_tradnl" sz="28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04800" y="1295400"/>
            <a:ext cx="24384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S_tradnl" sz="24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4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Contenido del mensaje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8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8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Estructura y formato del mensaje</a:t>
            </a:r>
            <a:endParaRPr lang="es-ES_tradnl" sz="28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3352800" y="2209800"/>
            <a:ext cx="533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600" b="1">
                <a:latin typeface="Albertus Medium" pitchFamily="34" charset="0"/>
              </a:rPr>
              <a:t> Atractivo racional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600" b="1">
                <a:latin typeface="Albertus Medium" pitchFamily="34" charset="0"/>
              </a:rPr>
              <a:t> Atractivo emocional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600" b="1">
                <a:latin typeface="Albertus Medium" pitchFamily="34" charset="0"/>
              </a:rPr>
              <a:t> Atractivo moral</a:t>
            </a:r>
          </a:p>
        </p:txBody>
      </p:sp>
      <p:pic>
        <p:nvPicPr>
          <p:cNvPr id="219141" name="Picture 5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717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796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VE" sz="3200">
                <a:solidFill>
                  <a:srgbClr val="FF9933"/>
                </a:solidFill>
                <a:latin typeface="Times New Roman" pitchFamily="18" charset="0"/>
              </a:rPr>
              <a:t>Decisiones que se deben tomar en la promoción</a:t>
            </a:r>
            <a:endParaRPr lang="en-US" sz="320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4) ELECCIÓN DE LOS MEDIOS DE COMUNICACIÓN</a:t>
            </a:r>
            <a:endParaRPr lang="es-ES_tradnl" sz="240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04800" y="1295400"/>
            <a:ext cx="24384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S_tradnl" sz="24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Canales personales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6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6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26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Canales no personales</a:t>
            </a:r>
            <a:endParaRPr lang="es-ES_tradnl" sz="26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124200" y="12954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</a:t>
            </a:r>
            <a:r>
              <a:rPr lang="es-ES_tradnl" sz="2400" b="1">
                <a:latin typeface="Albertus Medium" pitchFamily="34" charset="0"/>
              </a:rPr>
              <a:t>Ventas directas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Teléfono 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Catálogo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276600" y="3962400"/>
            <a:ext cx="3581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Medios de comunicación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es-ES_tradnl" sz="2400" b="1">
              <a:latin typeface="Albertus Medium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Ambientes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Eventos</a:t>
            </a: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6172200" y="12954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000" b="1">
                <a:latin typeface="Albertus Medium" pitchFamily="34" charset="0"/>
              </a:rPr>
              <a:t> </a:t>
            </a:r>
            <a:r>
              <a:rPr lang="es-ES_tradnl" sz="2400" b="1">
                <a:latin typeface="Albertus Medium" pitchFamily="34" charset="0"/>
              </a:rPr>
              <a:t>Correo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Televisión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400" b="1">
                <a:latin typeface="Albertus Medium" pitchFamily="34" charset="0"/>
              </a:rPr>
              <a:t> Internet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5943600" y="3810000"/>
            <a:ext cx="2743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200" b="1">
                <a:latin typeface="Albertus Medium" pitchFamily="34" charset="0"/>
              </a:rPr>
              <a:t> Impresos 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200" b="1">
                <a:latin typeface="Albertus Medium" pitchFamily="34" charset="0"/>
              </a:rPr>
              <a:t> Difusión </a:t>
            </a: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ES_tradnl" sz="2200" b="1">
                <a:latin typeface="Albertus Medium" pitchFamily="34" charset="0"/>
              </a:rPr>
              <a:t> Exhibición</a:t>
            </a:r>
          </a:p>
        </p:txBody>
      </p:sp>
      <p:pic>
        <p:nvPicPr>
          <p:cNvPr id="220168" name="Picture 8" descr="BD049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5356225"/>
            <a:ext cx="15224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9" name="Picture 9" descr="BD0491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838" y="5453063"/>
            <a:ext cx="20621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70" name="AutoShape 10"/>
          <p:cNvSpPr>
            <a:spLocks/>
          </p:cNvSpPr>
          <p:nvPr/>
        </p:nvSpPr>
        <p:spPr bwMode="auto">
          <a:xfrm>
            <a:off x="5638800" y="3733800"/>
            <a:ext cx="381000" cy="1447800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900113" y="260350"/>
            <a:ext cx="780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>
                <a:solidFill>
                  <a:srgbClr val="FF9933"/>
                </a:solidFill>
              </a:rPr>
              <a:t>Decisiones que se deben tomar en la promoción</a:t>
            </a:r>
            <a:endParaRPr lang="en-US" sz="240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81000" y="955675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VE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LA MARCA</a:t>
            </a:r>
            <a:endParaRPr lang="es-ES" sz="28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505200" y="26670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Debe dar indicaciones de los beneficios del producto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Fácil de pronunciar, reconocer y recordar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Distintivo y diferenciable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Fácil de traducir a otros idiomas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Debe poderse registrar y proteger legalmente</a:t>
            </a:r>
            <a:endParaRPr lang="es-ES" sz="2400" b="1">
              <a:latin typeface="Albertus Medium" pitchFamily="34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429000" y="650875"/>
            <a:ext cx="419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Nombre de marca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s-VE" sz="2400" b="1">
                <a:latin typeface="Albertus Medium" pitchFamily="34" charset="0"/>
              </a:rPr>
              <a:t> Signo de marca</a:t>
            </a:r>
            <a:r>
              <a:rPr lang="es-VE" sz="2400">
                <a:latin typeface="Albertus Medium" pitchFamily="34" charset="0"/>
              </a:rPr>
              <a:t>            </a:t>
            </a:r>
            <a:endParaRPr lang="es-ES" sz="2400">
              <a:latin typeface="Albertus Medium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04800" y="3470275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VE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REQUISITOS DE UN BUEN NOMBRE DE MARCA</a:t>
            </a:r>
            <a:endParaRPr lang="es-ES" sz="28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VE" sz="2800" smtClean="0">
                <a:solidFill>
                  <a:srgbClr val="FF9933"/>
                </a:solidFill>
                <a:effectLst/>
              </a:rPr>
              <a:t>Decisiones que se deben tomar en la promoción</a:t>
            </a:r>
            <a:r>
              <a:rPr lang="en-US" sz="4000" smtClean="0">
                <a:solidFill>
                  <a:srgbClr val="FF9933"/>
                </a:solidFill>
                <a:effectLst/>
              </a:rPr>
              <a:t/>
            </a:r>
            <a:br>
              <a:rPr lang="en-US" sz="4000" smtClean="0">
                <a:solidFill>
                  <a:srgbClr val="FF9933"/>
                </a:solidFill>
                <a:effectLst/>
              </a:rPr>
            </a:br>
            <a:endParaRPr lang="en-US" sz="4000" smtClean="0">
              <a:solidFill>
                <a:srgbClr val="FF9933"/>
              </a:solidFill>
              <a:effectLst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VE" smtClean="0">
                <a:solidFill>
                  <a:srgbClr val="FF6600"/>
                </a:solidFill>
              </a:rPr>
              <a:t>5) elección de la fuente del mensaje:</a:t>
            </a:r>
          </a:p>
          <a:p>
            <a:pPr eaLnBrk="1" hangingPunct="1">
              <a:buFontTx/>
              <a:buNone/>
            </a:pPr>
            <a:r>
              <a:rPr lang="es-VE" smtClean="0">
                <a:solidFill>
                  <a:schemeClr val="bg2"/>
                </a:solidFill>
              </a:rPr>
              <a:t>   </a:t>
            </a:r>
            <a:r>
              <a:rPr lang="es-VE" smtClean="0"/>
              <a:t>deben buscarse fuentes creibles y conocidas tales como artistas o gente de prestigio.</a:t>
            </a:r>
          </a:p>
          <a:p>
            <a:pPr eaLnBrk="1" hangingPunct="1">
              <a:buFontTx/>
              <a:buNone/>
            </a:pPr>
            <a:r>
              <a:rPr lang="es-VE" smtClean="0">
                <a:solidFill>
                  <a:schemeClr val="bg2"/>
                </a:solidFill>
              </a:rPr>
              <a:t>   </a:t>
            </a:r>
            <a:r>
              <a:rPr lang="es-VE" smtClean="0">
                <a:solidFill>
                  <a:srgbClr val="FF6600"/>
                </a:solidFill>
              </a:rPr>
              <a:t>6) Obtención de retroalimentación: </a:t>
            </a:r>
            <a:r>
              <a:rPr lang="es-VE" smtClean="0"/>
              <a:t>seguimiento y control del esfuerzo promocional</a:t>
            </a:r>
            <a:endParaRPr lang="en-US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ChangeArrowheads="1"/>
          </p:cNvSpPr>
          <p:nvPr/>
        </p:nvSpPr>
        <p:spPr bwMode="auto">
          <a:xfrm>
            <a:off x="-4495800" y="1295400"/>
            <a:ext cx="182181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MX" sz="3600">
                <a:solidFill>
                  <a:schemeClr val="tx2"/>
                </a:solidFill>
                <a:latin typeface="Times New Roman" pitchFamily="18" charset="0"/>
              </a:rPr>
              <a:t>LAS VENTAS HAN DEJADO DE SER </a:t>
            </a:r>
          </a:p>
          <a:p>
            <a:pPr algn="ctr" eaLnBrk="0" hangingPunct="0"/>
            <a:r>
              <a:rPr lang="es-MX" sz="3600">
                <a:solidFill>
                  <a:schemeClr val="tx2"/>
                </a:solidFill>
                <a:latin typeface="Times New Roman" pitchFamily="18" charset="0"/>
              </a:rPr>
              <a:t>UNA SIMPLE TRANSACCION </a:t>
            </a:r>
          </a:p>
          <a:p>
            <a:pPr algn="ctr" eaLnBrk="0" hangingPunct="0"/>
            <a:r>
              <a:rPr lang="es-MX" sz="3600">
                <a:solidFill>
                  <a:schemeClr val="tx2"/>
                </a:solidFill>
                <a:latin typeface="Times New Roman" pitchFamily="18" charset="0"/>
              </a:rPr>
              <a:t>Y SE HAN CONVERTIDO</a:t>
            </a:r>
          </a:p>
          <a:p>
            <a:pPr algn="ctr" eaLnBrk="0" hangingPunct="0"/>
            <a:r>
              <a:rPr lang="es-MX" sz="3600">
                <a:solidFill>
                  <a:schemeClr val="tx2"/>
                </a:solidFill>
                <a:latin typeface="Times New Roman" pitchFamily="18" charset="0"/>
              </a:rPr>
              <a:t> EN UN PROCESO</a:t>
            </a:r>
          </a:p>
          <a:p>
            <a:pPr algn="ctr" eaLnBrk="0" hangingPunct="0"/>
            <a:r>
              <a:rPr lang="es-MX" sz="3600">
                <a:solidFill>
                  <a:schemeClr val="tx2"/>
                </a:solidFill>
                <a:latin typeface="Times New Roman" pitchFamily="18" charset="0"/>
              </a:rPr>
              <a:t> DE SATISFACCION CONTINUA</a:t>
            </a:r>
          </a:p>
          <a:p>
            <a:pPr algn="ctr" eaLnBrk="0" hangingPunct="0"/>
            <a:r>
              <a:rPr lang="es-MX" sz="3600">
                <a:solidFill>
                  <a:schemeClr val="tx2"/>
                </a:solidFill>
                <a:latin typeface="Times New Roman" pitchFamily="18" charset="0"/>
              </a:rPr>
              <a:t> DEL CONSUMIDOR</a:t>
            </a:r>
            <a:endParaRPr lang="es-ES" sz="36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Diseño y rediseño del producto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El diseño es un concepto más amplio que el estilo. Este simplemente describe la apariencia  de un producto. El diseño no es superficial , si no que llega al corazón mismo de un producto. Un buen diseño  contribuye a la utilidad de un producto tanto como su aspecto. </a:t>
            </a:r>
          </a:p>
          <a:p>
            <a:pPr eaLnBrk="1" hangingPunct="1"/>
            <a:endParaRPr lang="es-ES" smtClean="0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0" y="-6350"/>
          <a:ext cx="9144000" cy="6864350"/>
        </p:xfrm>
        <a:graphic>
          <a:graphicData uri="http://schemas.openxmlformats.org/presentationml/2006/ole">
            <p:oleObj spid="_x0000_s6146" name="Imagen de mapa de bits" r:id="rId3" imgW="3657143" imgH="4791744" progId="Paint.Picture">
              <p:embed/>
            </p:oleObj>
          </a:graphicData>
        </a:graphic>
      </p:graphicFrame>
      <p:sp>
        <p:nvSpPr>
          <p:cNvPr id="5652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z="6600" smtClean="0"/>
              <a:t>Marca</a:t>
            </a:r>
            <a:r>
              <a:rPr lang="es-MX" smtClean="0"/>
              <a:t>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mbre">
  <a:themeElements>
    <a:clrScheme name="Cumbr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Cumb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mb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2311</Words>
  <Application>Microsoft Office PowerPoint</Application>
  <PresentationFormat>Presentación en pantalla (4:3)</PresentationFormat>
  <Paragraphs>550</Paragraphs>
  <Slides>71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71</vt:i4>
      </vt:variant>
    </vt:vector>
  </HeadingPairs>
  <TitlesOfParts>
    <vt:vector size="74" baseType="lpstr">
      <vt:lpstr>Cumbre</vt:lpstr>
      <vt:lpstr>Documento de Microsoft Word</vt:lpstr>
      <vt:lpstr>Imagen de mapa de bits</vt:lpstr>
      <vt:lpstr>Mezcla de Marketing</vt:lpstr>
      <vt:lpstr> EL PRODUCTO</vt:lpstr>
      <vt:lpstr>Diapositiva 3</vt:lpstr>
      <vt:lpstr>Diapositiva 4</vt:lpstr>
      <vt:lpstr>Diapositiva 5</vt:lpstr>
      <vt:lpstr>Diapositiva 6</vt:lpstr>
      <vt:lpstr>Diapositiva 7</vt:lpstr>
      <vt:lpstr>Diseño y rediseño del producto</vt:lpstr>
      <vt:lpstr>Marca.</vt:lpstr>
      <vt:lpstr>Elementos de la marca.</vt:lpstr>
      <vt:lpstr>Diapositiva 11</vt:lpstr>
      <vt:lpstr>Diapositiva 12</vt:lpstr>
      <vt:lpstr>EL PRECIO</vt:lpstr>
      <vt:lpstr>La relación del precio</vt:lpstr>
      <vt:lpstr>Calculo del precio en función del costo</vt:lpstr>
      <vt:lpstr>Diapositiva 16</vt:lpstr>
      <vt:lpstr>Diapositiva 17</vt:lpstr>
      <vt:lpstr>Diapositiva 18</vt:lpstr>
      <vt:lpstr>Diapositiva 19</vt:lpstr>
      <vt:lpstr>Estrategias de fijación de precios de nuevos productos</vt:lpstr>
      <vt:lpstr>Estrategias de fijación de precios de una mezcla de productos</vt:lpstr>
      <vt:lpstr>Estrategias de ajuste de precios</vt:lpstr>
      <vt:lpstr>Estrategias de ajuste de precios</vt:lpstr>
      <vt:lpstr>Estrategias de ajuste de precios</vt:lpstr>
      <vt:lpstr>Estrategias de ajuste de precios</vt:lpstr>
      <vt:lpstr>LA DISTRIBUCIÓN (PLAZA)</vt:lpstr>
      <vt:lpstr>Canal de distribución</vt:lpstr>
      <vt:lpstr>Razones para usar intermediarios</vt:lpstr>
      <vt:lpstr>Diapositiva 29</vt:lpstr>
      <vt:lpstr>Diapositiva 30</vt:lpstr>
      <vt:lpstr>Funciones del canal de Distribución</vt:lpstr>
      <vt:lpstr>Niveles del canal de Distribución</vt:lpstr>
      <vt:lpstr>Niveles del canal de Distribución</vt:lpstr>
      <vt:lpstr>Niveles del canal de Distribución</vt:lpstr>
      <vt:lpstr>Utilidades de la distribución</vt:lpstr>
      <vt:lpstr>En un buen canal de distribución es importante</vt:lpstr>
      <vt:lpstr>Si no se hace esto se pueden generar conflictos</vt:lpstr>
      <vt:lpstr>Conflictos del canal</vt:lpstr>
      <vt:lpstr>Diapositiva 39</vt:lpstr>
      <vt:lpstr>Diapositiva 40</vt:lpstr>
      <vt:lpstr>Organización del canal de Distribución</vt:lpstr>
      <vt:lpstr>Los sistemas de Mercadotecnia Verticales pueden ser: </vt:lpstr>
      <vt:lpstr>Los sistemas de Mercadotecnia Verticales pueden ser: </vt:lpstr>
      <vt:lpstr>Los S.M.V Contractuales pueden ser </vt:lpstr>
      <vt:lpstr>Los S.M.V Contractuales pueden ser </vt:lpstr>
      <vt:lpstr>Los S.M.V Contractuales pueden ser </vt:lpstr>
      <vt:lpstr>Los sistemas de Mercadotecnia Verticales pueden ser: </vt:lpstr>
      <vt:lpstr>Decisiones sobre el diseño del canal de distribución</vt:lpstr>
      <vt:lpstr>Decisiones sobre el diseño del canal de distribución</vt:lpstr>
      <vt:lpstr>Decisiones sobre el diseño del canal de distribución</vt:lpstr>
      <vt:lpstr>Decisiones sobre el diseño del canal de distribución</vt:lpstr>
      <vt:lpstr>Decisiones sobre el diseño del canal de distribución</vt:lpstr>
      <vt:lpstr>Decisiones sobre la administración canal de distribución</vt:lpstr>
      <vt:lpstr>La promoción</vt:lpstr>
      <vt:lpstr>Diapositiva 55</vt:lpstr>
      <vt:lpstr>Diapositiva 56</vt:lpstr>
      <vt:lpstr>La Publicidad</vt:lpstr>
      <vt:lpstr>La propaganda o publicidad política</vt:lpstr>
      <vt:lpstr>Ejemplo de propaganda</vt:lpstr>
      <vt:lpstr>La promoción de ventas</vt:lpstr>
      <vt:lpstr>La publicidad no pagada</vt:lpstr>
      <vt:lpstr>Las Relaciones Públicas</vt:lpstr>
      <vt:lpstr>Las ventas directas o personales </vt:lpstr>
      <vt:lpstr>Mercadeo Directo</vt:lpstr>
      <vt:lpstr>Diapositiva 65</vt:lpstr>
      <vt:lpstr>Decisiones que se deben tomar en la promoción</vt:lpstr>
      <vt:lpstr>Decisiones que se deben tomar en la promoción</vt:lpstr>
      <vt:lpstr>Diapositiva 68</vt:lpstr>
      <vt:lpstr>Diapositiva 69</vt:lpstr>
      <vt:lpstr>Decisiones que se deben tomar en la promoción </vt:lpstr>
      <vt:lpstr>Diapositiva 71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Mezcla de Marketing</dc:title>
  <dc:creator>Jose Antonio</dc:creator>
  <cp:lastModifiedBy>Jose Antonio</cp:lastModifiedBy>
  <cp:revision>1</cp:revision>
  <dcterms:created xsi:type="dcterms:W3CDTF">2012-04-12T21:16:36Z</dcterms:created>
  <dcterms:modified xsi:type="dcterms:W3CDTF">2012-04-12T21:20:43Z</dcterms:modified>
</cp:coreProperties>
</file>