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89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6" r:id="rId42"/>
    <p:sldId id="297" r:id="rId43"/>
    <p:sldId id="298" r:id="rId44"/>
    <p:sldId id="299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2" r:id="rId55"/>
    <p:sldId id="313" r:id="rId56"/>
    <p:sldId id="314" r:id="rId57"/>
    <p:sldId id="315" r:id="rId58"/>
    <p:sldId id="316" r:id="rId5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gfqwTSNlCQRSyczJikrX3Q" hashData="7bWbzexZMz9cTi0RVOZpjUla4kM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592 w 6027"/>
                <a:gd name="T1" fmla="*/ 59 h 2296"/>
                <a:gd name="T2" fmla="*/ 0 w 6027"/>
                <a:gd name="T3" fmla="*/ 59 h 2296"/>
                <a:gd name="T4" fmla="*/ 0 w 6027"/>
                <a:gd name="T5" fmla="*/ 0 h 2296"/>
                <a:gd name="T6" fmla="*/ 4592 w 6027"/>
                <a:gd name="T7" fmla="*/ 0 h 2296"/>
                <a:gd name="T8" fmla="*/ 4592 w 6027"/>
                <a:gd name="T9" fmla="*/ 59 h 2296"/>
                <a:gd name="T10" fmla="*/ 4592 w 6027"/>
                <a:gd name="T11" fmla="*/ 5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VE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VE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5 h 353"/>
                  <a:gd name="T4" fmla="*/ 24 w 186"/>
                  <a:gd name="T5" fmla="*/ 60 h 353"/>
                  <a:gd name="T6" fmla="*/ 18 w 186"/>
                  <a:gd name="T7" fmla="*/ 130 h 353"/>
                  <a:gd name="T8" fmla="*/ 42 w 186"/>
                  <a:gd name="T9" fmla="*/ 224 h 353"/>
                  <a:gd name="T10" fmla="*/ 48 w 186"/>
                  <a:gd name="T11" fmla="*/ 318 h 353"/>
                  <a:gd name="T12" fmla="*/ 0 w 186"/>
                  <a:gd name="T13" fmla="*/ 694 h 353"/>
                  <a:gd name="T14" fmla="*/ 54 w 186"/>
                  <a:gd name="T15" fmla="*/ 459 h 353"/>
                  <a:gd name="T16" fmla="*/ 84 w 186"/>
                  <a:gd name="T17" fmla="*/ 424 h 353"/>
                  <a:gd name="T18" fmla="*/ 126 w 186"/>
                  <a:gd name="T19" fmla="*/ 248 h 353"/>
                  <a:gd name="T20" fmla="*/ 144 w 186"/>
                  <a:gd name="T21" fmla="*/ 235 h 353"/>
                  <a:gd name="T22" fmla="*/ 144 w 186"/>
                  <a:gd name="T23" fmla="*/ 177 h 353"/>
                  <a:gd name="T24" fmla="*/ 186 w 186"/>
                  <a:gd name="T25" fmla="*/ 130 h 353"/>
                  <a:gd name="T26" fmla="*/ 162 w 186"/>
                  <a:gd name="T27" fmla="*/ 11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2 h 66"/>
                  <a:gd name="T8" fmla="*/ 6 w 155"/>
                  <a:gd name="T9" fmla="*/ 35 h 66"/>
                  <a:gd name="T10" fmla="*/ 0 w 155"/>
                  <a:gd name="T11" fmla="*/ 48 h 66"/>
                  <a:gd name="T12" fmla="*/ 78 w 155"/>
                  <a:gd name="T13" fmla="*/ 118 h 66"/>
                  <a:gd name="T14" fmla="*/ 96 w 155"/>
                  <a:gd name="T15" fmla="*/ 83 h 66"/>
                  <a:gd name="T16" fmla="*/ 155 w 155"/>
                  <a:gd name="T17" fmla="*/ 131 h 66"/>
                  <a:gd name="T18" fmla="*/ 126 w 155"/>
                  <a:gd name="T19" fmla="*/ 4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74 h 72"/>
                  <a:gd name="T2" fmla="*/ 0 w 42"/>
                  <a:gd name="T3" fmla="*/ 37 h 72"/>
                  <a:gd name="T4" fmla="*/ 12 w 42"/>
                  <a:gd name="T5" fmla="*/ 12 h 72"/>
                  <a:gd name="T6" fmla="*/ 0 w 42"/>
                  <a:gd name="T7" fmla="*/ 12 h 72"/>
                  <a:gd name="T8" fmla="*/ 12 w 42"/>
                  <a:gd name="T9" fmla="*/ 12 h 72"/>
                  <a:gd name="T10" fmla="*/ 24 w 42"/>
                  <a:gd name="T11" fmla="*/ 12 h 72"/>
                  <a:gd name="T12" fmla="*/ 36 w 42"/>
                  <a:gd name="T13" fmla="*/ 12 h 72"/>
                  <a:gd name="T14" fmla="*/ 42 w 42"/>
                  <a:gd name="T15" fmla="*/ 0 h 72"/>
                  <a:gd name="T16" fmla="*/ 30 w 42"/>
                  <a:gd name="T17" fmla="*/ 37 h 72"/>
                  <a:gd name="T18" fmla="*/ 42 w 42"/>
                  <a:gd name="T19" fmla="*/ 99 h 72"/>
                  <a:gd name="T20" fmla="*/ 12 w 42"/>
                  <a:gd name="T21" fmla="*/ 145 h 72"/>
                  <a:gd name="T22" fmla="*/ 6 w 42"/>
                  <a:gd name="T23" fmla="*/ 74 h 72"/>
                  <a:gd name="T24" fmla="*/ 6 w 42"/>
                  <a:gd name="T25" fmla="*/ 74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VE"/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6 h 287"/>
                <a:gd name="T4" fmla="*/ 66 w 365"/>
                <a:gd name="T5" fmla="*/ 120 h 287"/>
                <a:gd name="T6" fmla="*/ 143 w 365"/>
                <a:gd name="T7" fmla="*/ 198 h 287"/>
                <a:gd name="T8" fmla="*/ 191 w 365"/>
                <a:gd name="T9" fmla="*/ 180 h 287"/>
                <a:gd name="T10" fmla="*/ 341 w 365"/>
                <a:gd name="T11" fmla="*/ 311 h 287"/>
                <a:gd name="T12" fmla="*/ 305 w 365"/>
                <a:gd name="T13" fmla="*/ 189 h 287"/>
                <a:gd name="T14" fmla="*/ 365 w 365"/>
                <a:gd name="T15" fmla="*/ 144 h 287"/>
                <a:gd name="T16" fmla="*/ 359 w 365"/>
                <a:gd name="T17" fmla="*/ 138 h 287"/>
                <a:gd name="T18" fmla="*/ 335 w 365"/>
                <a:gd name="T19" fmla="*/ 126 h 287"/>
                <a:gd name="T20" fmla="*/ 299 w 365"/>
                <a:gd name="T21" fmla="*/ 96 h 287"/>
                <a:gd name="T22" fmla="*/ 257 w 365"/>
                <a:gd name="T23" fmla="*/ 78 h 287"/>
                <a:gd name="T24" fmla="*/ 215 w 365"/>
                <a:gd name="T25" fmla="*/ 60 h 287"/>
                <a:gd name="T26" fmla="*/ 173 w 365"/>
                <a:gd name="T27" fmla="*/ 42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6 h 60"/>
                <a:gd name="T16" fmla="*/ 65 w 71"/>
                <a:gd name="T17" fmla="*/ 48 h 60"/>
                <a:gd name="T18" fmla="*/ 71 w 71"/>
                <a:gd name="T19" fmla="*/ 60 h 60"/>
                <a:gd name="T20" fmla="*/ 71 w 71"/>
                <a:gd name="T21" fmla="*/ 66 h 60"/>
                <a:gd name="T22" fmla="*/ 59 w 71"/>
                <a:gd name="T23" fmla="*/ 60 h 60"/>
                <a:gd name="T24" fmla="*/ 47 w 71"/>
                <a:gd name="T25" fmla="*/ 48 h 60"/>
                <a:gd name="T26" fmla="*/ 23 w 71"/>
                <a:gd name="T27" fmla="*/ 36 h 60"/>
                <a:gd name="T28" fmla="*/ 23 w 71"/>
                <a:gd name="T29" fmla="*/ 42 h 60"/>
                <a:gd name="T30" fmla="*/ 18 w 71"/>
                <a:gd name="T31" fmla="*/ 48 h 60"/>
                <a:gd name="T32" fmla="*/ 12 w 71"/>
                <a:gd name="T33" fmla="*/ 54 h 60"/>
                <a:gd name="T34" fmla="*/ 6 w 71"/>
                <a:gd name="T35" fmla="*/ 54 h 60"/>
                <a:gd name="T36" fmla="*/ 6 w 71"/>
                <a:gd name="T37" fmla="*/ 54 h 60"/>
                <a:gd name="T38" fmla="*/ 6 w 71"/>
                <a:gd name="T39" fmla="*/ 42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0 h 162"/>
                <a:gd name="T10" fmla="*/ 96 w 161"/>
                <a:gd name="T11" fmla="*/ 66 h 162"/>
                <a:gd name="T12" fmla="*/ 102 w 161"/>
                <a:gd name="T13" fmla="*/ 78 h 162"/>
                <a:gd name="T14" fmla="*/ 108 w 161"/>
                <a:gd name="T15" fmla="*/ 90 h 162"/>
                <a:gd name="T16" fmla="*/ 120 w 161"/>
                <a:gd name="T17" fmla="*/ 102 h 162"/>
                <a:gd name="T18" fmla="*/ 143 w 161"/>
                <a:gd name="T19" fmla="*/ 120 h 162"/>
                <a:gd name="T20" fmla="*/ 155 w 161"/>
                <a:gd name="T21" fmla="*/ 150 h 162"/>
                <a:gd name="T22" fmla="*/ 161 w 161"/>
                <a:gd name="T23" fmla="*/ 168 h 162"/>
                <a:gd name="T24" fmla="*/ 161 w 161"/>
                <a:gd name="T25" fmla="*/ 174 h 162"/>
                <a:gd name="T26" fmla="*/ 96 w 161"/>
                <a:gd name="T27" fmla="*/ 108 h 162"/>
                <a:gd name="T28" fmla="*/ 30 w 161"/>
                <a:gd name="T29" fmla="*/ 60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6 h 60"/>
                <a:gd name="T4" fmla="*/ 41 w 59"/>
                <a:gd name="T5" fmla="*/ 42 h 60"/>
                <a:gd name="T6" fmla="*/ 47 w 59"/>
                <a:gd name="T7" fmla="*/ 48 h 60"/>
                <a:gd name="T8" fmla="*/ 53 w 59"/>
                <a:gd name="T9" fmla="*/ 60 h 60"/>
                <a:gd name="T10" fmla="*/ 53 w 59"/>
                <a:gd name="T11" fmla="*/ 66 h 60"/>
                <a:gd name="T12" fmla="*/ 47 w 59"/>
                <a:gd name="T13" fmla="*/ 60 h 60"/>
                <a:gd name="T14" fmla="*/ 35 w 59"/>
                <a:gd name="T15" fmla="*/ 54 h 60"/>
                <a:gd name="T16" fmla="*/ 23 w 59"/>
                <a:gd name="T17" fmla="*/ 42 h 60"/>
                <a:gd name="T18" fmla="*/ 17 w 59"/>
                <a:gd name="T19" fmla="*/ 36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2 h 204"/>
                <a:gd name="T2" fmla="*/ 245 w 245"/>
                <a:gd name="T3" fmla="*/ 48 h 204"/>
                <a:gd name="T4" fmla="*/ 209 w 245"/>
                <a:gd name="T5" fmla="*/ 90 h 204"/>
                <a:gd name="T6" fmla="*/ 143 w 245"/>
                <a:gd name="T7" fmla="*/ 144 h 204"/>
                <a:gd name="T8" fmla="*/ 167 w 245"/>
                <a:gd name="T9" fmla="*/ 168 h 204"/>
                <a:gd name="T10" fmla="*/ 179 w 245"/>
                <a:gd name="T11" fmla="*/ 222 h 204"/>
                <a:gd name="T12" fmla="*/ 77 w 245"/>
                <a:gd name="T13" fmla="*/ 144 h 204"/>
                <a:gd name="T14" fmla="*/ 47 w 245"/>
                <a:gd name="T15" fmla="*/ 90 h 204"/>
                <a:gd name="T16" fmla="*/ 89 w 245"/>
                <a:gd name="T17" fmla="*/ 72 h 204"/>
                <a:gd name="T18" fmla="*/ 59 w 245"/>
                <a:gd name="T19" fmla="*/ 42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2 h 204"/>
                <a:gd name="T50" fmla="*/ 233 w 245"/>
                <a:gd name="T51" fmla="*/ 42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3387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63387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8701F-70CA-418E-9E49-C99CE5E5154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03762-7177-4F03-9A2D-3152DA960B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E8E31-F6C2-41CD-8E0C-B901611D9FD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s-VE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D3704-9C58-4A95-817C-7C188F4A2D6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s-VE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61CCC-196D-4254-9569-BD8287E817A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04F0F-77E8-455F-94C0-38AAED124C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endParaRPr lang="es-V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C9F92-FD5C-40BD-9001-1FF1387B0D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48E13-DCB9-49BC-B722-58DA1C3B5A6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22824-9023-41B4-86ED-6E5498943C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47165-C425-4DF9-A147-DE001C2E016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4F8BC-AAE2-4F08-871C-DD8E90698AA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23DA8-1185-43CB-A343-DD8F0363AD4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0C74C-8FF5-40B5-8315-146E61DAC7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F615D-A973-4D20-A25D-7902A2F5B47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E063B-F8D8-4F6D-8FDB-F7C12C3406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36E02-214A-420D-827F-345D822A4EB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EDB17-4179-4AFB-898E-9B5B9E00404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V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B724E-80AF-4348-AB41-D8F99B60F7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7F12-DDFA-4DDC-951E-EF9CC524D57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6AFC3-209F-4FB8-BDB7-6A316D06E2F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5802EB4-B4D1-48A5-86DF-0665AEFFC8C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DD945-4214-402D-990A-EB1EFB39C9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44A78-FB72-4FE3-812E-21FB604E5B3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5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309D4-EA71-41C6-9216-F7A6B5EC12E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5F3A-7D06-4966-99F6-5D09FD9864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513B503-C4EF-4E7A-BBCC-3B1BEF1C17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5AA87-5840-4C83-B762-A20051280B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E919F-236C-40FB-8965-4BF570342A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8D2C56D-CFC2-4B29-BD91-0517368D25E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7274CAB2-3E14-48F2-8B82-D8C5F116387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F2836-D165-4200-B2A5-380DCEDAC8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82F89-1374-47A6-912E-096EC9C35C1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2719C-8200-4AD0-A3A6-FE1EC5BF14A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AC497-AFD2-4063-8E5D-553CB86BD4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A91AC-0219-454A-88C3-6A573EFBF71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B07CA-3EE9-4FA4-8B12-6E5F2EA2339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17543-FF66-4198-8C76-733665F943E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V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8DCDB-73CA-4E3D-97E1-18CE5442346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592 w 6027"/>
                <a:gd name="T1" fmla="*/ 59 h 2296"/>
                <a:gd name="T2" fmla="*/ 0 w 6027"/>
                <a:gd name="T3" fmla="*/ 59 h 2296"/>
                <a:gd name="T4" fmla="*/ 0 w 6027"/>
                <a:gd name="T5" fmla="*/ 0 h 2296"/>
                <a:gd name="T6" fmla="*/ 4592 w 6027"/>
                <a:gd name="T7" fmla="*/ 0 h 2296"/>
                <a:gd name="T8" fmla="*/ 4592 w 6027"/>
                <a:gd name="T9" fmla="*/ 59 h 2296"/>
                <a:gd name="T10" fmla="*/ 4592 w 6027"/>
                <a:gd name="T11" fmla="*/ 5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3283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VE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3283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VE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5 h 353"/>
                  <a:gd name="T4" fmla="*/ 24 w 186"/>
                  <a:gd name="T5" fmla="*/ 60 h 353"/>
                  <a:gd name="T6" fmla="*/ 18 w 186"/>
                  <a:gd name="T7" fmla="*/ 130 h 353"/>
                  <a:gd name="T8" fmla="*/ 42 w 186"/>
                  <a:gd name="T9" fmla="*/ 224 h 353"/>
                  <a:gd name="T10" fmla="*/ 48 w 186"/>
                  <a:gd name="T11" fmla="*/ 318 h 353"/>
                  <a:gd name="T12" fmla="*/ 0 w 186"/>
                  <a:gd name="T13" fmla="*/ 694 h 353"/>
                  <a:gd name="T14" fmla="*/ 54 w 186"/>
                  <a:gd name="T15" fmla="*/ 459 h 353"/>
                  <a:gd name="T16" fmla="*/ 84 w 186"/>
                  <a:gd name="T17" fmla="*/ 424 h 353"/>
                  <a:gd name="T18" fmla="*/ 126 w 186"/>
                  <a:gd name="T19" fmla="*/ 248 h 353"/>
                  <a:gd name="T20" fmla="*/ 144 w 186"/>
                  <a:gd name="T21" fmla="*/ 235 h 353"/>
                  <a:gd name="T22" fmla="*/ 144 w 186"/>
                  <a:gd name="T23" fmla="*/ 177 h 353"/>
                  <a:gd name="T24" fmla="*/ 186 w 186"/>
                  <a:gd name="T25" fmla="*/ 130 h 353"/>
                  <a:gd name="T26" fmla="*/ 162 w 186"/>
                  <a:gd name="T27" fmla="*/ 11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2 h 66"/>
                  <a:gd name="T8" fmla="*/ 6 w 155"/>
                  <a:gd name="T9" fmla="*/ 35 h 66"/>
                  <a:gd name="T10" fmla="*/ 0 w 155"/>
                  <a:gd name="T11" fmla="*/ 48 h 66"/>
                  <a:gd name="T12" fmla="*/ 78 w 155"/>
                  <a:gd name="T13" fmla="*/ 118 h 66"/>
                  <a:gd name="T14" fmla="*/ 96 w 155"/>
                  <a:gd name="T15" fmla="*/ 83 h 66"/>
                  <a:gd name="T16" fmla="*/ 155 w 155"/>
                  <a:gd name="T17" fmla="*/ 131 h 66"/>
                  <a:gd name="T18" fmla="*/ 126 w 155"/>
                  <a:gd name="T19" fmla="*/ 4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74 h 72"/>
                  <a:gd name="T2" fmla="*/ 0 w 42"/>
                  <a:gd name="T3" fmla="*/ 37 h 72"/>
                  <a:gd name="T4" fmla="*/ 12 w 42"/>
                  <a:gd name="T5" fmla="*/ 12 h 72"/>
                  <a:gd name="T6" fmla="*/ 0 w 42"/>
                  <a:gd name="T7" fmla="*/ 12 h 72"/>
                  <a:gd name="T8" fmla="*/ 12 w 42"/>
                  <a:gd name="T9" fmla="*/ 12 h 72"/>
                  <a:gd name="T10" fmla="*/ 24 w 42"/>
                  <a:gd name="T11" fmla="*/ 12 h 72"/>
                  <a:gd name="T12" fmla="*/ 36 w 42"/>
                  <a:gd name="T13" fmla="*/ 12 h 72"/>
                  <a:gd name="T14" fmla="*/ 42 w 42"/>
                  <a:gd name="T15" fmla="*/ 0 h 72"/>
                  <a:gd name="T16" fmla="*/ 30 w 42"/>
                  <a:gd name="T17" fmla="*/ 37 h 72"/>
                  <a:gd name="T18" fmla="*/ 42 w 42"/>
                  <a:gd name="T19" fmla="*/ 99 h 72"/>
                  <a:gd name="T20" fmla="*/ 12 w 42"/>
                  <a:gd name="T21" fmla="*/ 145 h 72"/>
                  <a:gd name="T22" fmla="*/ 6 w 42"/>
                  <a:gd name="T23" fmla="*/ 74 h 72"/>
                  <a:gd name="T24" fmla="*/ 6 w 42"/>
                  <a:gd name="T25" fmla="*/ 74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63284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VE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6 h 287"/>
                <a:gd name="T4" fmla="*/ 66 w 365"/>
                <a:gd name="T5" fmla="*/ 120 h 287"/>
                <a:gd name="T6" fmla="*/ 143 w 365"/>
                <a:gd name="T7" fmla="*/ 198 h 287"/>
                <a:gd name="T8" fmla="*/ 191 w 365"/>
                <a:gd name="T9" fmla="*/ 180 h 287"/>
                <a:gd name="T10" fmla="*/ 341 w 365"/>
                <a:gd name="T11" fmla="*/ 311 h 287"/>
                <a:gd name="T12" fmla="*/ 305 w 365"/>
                <a:gd name="T13" fmla="*/ 189 h 287"/>
                <a:gd name="T14" fmla="*/ 365 w 365"/>
                <a:gd name="T15" fmla="*/ 144 h 287"/>
                <a:gd name="T16" fmla="*/ 359 w 365"/>
                <a:gd name="T17" fmla="*/ 138 h 287"/>
                <a:gd name="T18" fmla="*/ 335 w 365"/>
                <a:gd name="T19" fmla="*/ 126 h 287"/>
                <a:gd name="T20" fmla="*/ 299 w 365"/>
                <a:gd name="T21" fmla="*/ 96 h 287"/>
                <a:gd name="T22" fmla="*/ 257 w 365"/>
                <a:gd name="T23" fmla="*/ 78 h 287"/>
                <a:gd name="T24" fmla="*/ 215 w 365"/>
                <a:gd name="T25" fmla="*/ 60 h 287"/>
                <a:gd name="T26" fmla="*/ 173 w 365"/>
                <a:gd name="T27" fmla="*/ 42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6 h 60"/>
                <a:gd name="T16" fmla="*/ 65 w 71"/>
                <a:gd name="T17" fmla="*/ 48 h 60"/>
                <a:gd name="T18" fmla="*/ 71 w 71"/>
                <a:gd name="T19" fmla="*/ 60 h 60"/>
                <a:gd name="T20" fmla="*/ 71 w 71"/>
                <a:gd name="T21" fmla="*/ 66 h 60"/>
                <a:gd name="T22" fmla="*/ 59 w 71"/>
                <a:gd name="T23" fmla="*/ 60 h 60"/>
                <a:gd name="T24" fmla="*/ 47 w 71"/>
                <a:gd name="T25" fmla="*/ 48 h 60"/>
                <a:gd name="T26" fmla="*/ 23 w 71"/>
                <a:gd name="T27" fmla="*/ 36 h 60"/>
                <a:gd name="T28" fmla="*/ 23 w 71"/>
                <a:gd name="T29" fmla="*/ 42 h 60"/>
                <a:gd name="T30" fmla="*/ 18 w 71"/>
                <a:gd name="T31" fmla="*/ 48 h 60"/>
                <a:gd name="T32" fmla="*/ 12 w 71"/>
                <a:gd name="T33" fmla="*/ 54 h 60"/>
                <a:gd name="T34" fmla="*/ 6 w 71"/>
                <a:gd name="T35" fmla="*/ 54 h 60"/>
                <a:gd name="T36" fmla="*/ 6 w 71"/>
                <a:gd name="T37" fmla="*/ 54 h 60"/>
                <a:gd name="T38" fmla="*/ 6 w 71"/>
                <a:gd name="T39" fmla="*/ 42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0 h 162"/>
                <a:gd name="T10" fmla="*/ 96 w 161"/>
                <a:gd name="T11" fmla="*/ 66 h 162"/>
                <a:gd name="T12" fmla="*/ 102 w 161"/>
                <a:gd name="T13" fmla="*/ 78 h 162"/>
                <a:gd name="T14" fmla="*/ 108 w 161"/>
                <a:gd name="T15" fmla="*/ 90 h 162"/>
                <a:gd name="T16" fmla="*/ 120 w 161"/>
                <a:gd name="T17" fmla="*/ 102 h 162"/>
                <a:gd name="T18" fmla="*/ 143 w 161"/>
                <a:gd name="T19" fmla="*/ 120 h 162"/>
                <a:gd name="T20" fmla="*/ 155 w 161"/>
                <a:gd name="T21" fmla="*/ 150 h 162"/>
                <a:gd name="T22" fmla="*/ 161 w 161"/>
                <a:gd name="T23" fmla="*/ 168 h 162"/>
                <a:gd name="T24" fmla="*/ 161 w 161"/>
                <a:gd name="T25" fmla="*/ 174 h 162"/>
                <a:gd name="T26" fmla="*/ 96 w 161"/>
                <a:gd name="T27" fmla="*/ 108 h 162"/>
                <a:gd name="T28" fmla="*/ 30 w 161"/>
                <a:gd name="T29" fmla="*/ 60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6 h 60"/>
                <a:gd name="T4" fmla="*/ 41 w 59"/>
                <a:gd name="T5" fmla="*/ 42 h 60"/>
                <a:gd name="T6" fmla="*/ 47 w 59"/>
                <a:gd name="T7" fmla="*/ 48 h 60"/>
                <a:gd name="T8" fmla="*/ 53 w 59"/>
                <a:gd name="T9" fmla="*/ 60 h 60"/>
                <a:gd name="T10" fmla="*/ 53 w 59"/>
                <a:gd name="T11" fmla="*/ 66 h 60"/>
                <a:gd name="T12" fmla="*/ 47 w 59"/>
                <a:gd name="T13" fmla="*/ 60 h 60"/>
                <a:gd name="T14" fmla="*/ 35 w 59"/>
                <a:gd name="T15" fmla="*/ 54 h 60"/>
                <a:gd name="T16" fmla="*/ 23 w 59"/>
                <a:gd name="T17" fmla="*/ 42 h 60"/>
                <a:gd name="T18" fmla="*/ 17 w 59"/>
                <a:gd name="T19" fmla="*/ 36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2 h 204"/>
                <a:gd name="T2" fmla="*/ 245 w 245"/>
                <a:gd name="T3" fmla="*/ 48 h 204"/>
                <a:gd name="T4" fmla="*/ 209 w 245"/>
                <a:gd name="T5" fmla="*/ 90 h 204"/>
                <a:gd name="T6" fmla="*/ 143 w 245"/>
                <a:gd name="T7" fmla="*/ 144 h 204"/>
                <a:gd name="T8" fmla="*/ 167 w 245"/>
                <a:gd name="T9" fmla="*/ 168 h 204"/>
                <a:gd name="T10" fmla="*/ 179 w 245"/>
                <a:gd name="T11" fmla="*/ 222 h 204"/>
                <a:gd name="T12" fmla="*/ 77 w 245"/>
                <a:gd name="T13" fmla="*/ 144 h 204"/>
                <a:gd name="T14" fmla="*/ 47 w 245"/>
                <a:gd name="T15" fmla="*/ 90 h 204"/>
                <a:gd name="T16" fmla="*/ 89 w 245"/>
                <a:gd name="T17" fmla="*/ 72 h 204"/>
                <a:gd name="T18" fmla="*/ 59 w 245"/>
                <a:gd name="T19" fmla="*/ 42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2 h 204"/>
                <a:gd name="T50" fmla="*/ 233 w 245"/>
                <a:gd name="T51" fmla="*/ 42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3285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63285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285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285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1CF0F88-CCDC-4A07-AC9F-17354CCB59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66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FE36B38-01F7-4A42-A183-65E8319496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102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715E1E2-0711-410A-A327-25917DAA44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cumento_de_Microsoft_Office_Word_97-20032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85800" y="1981200"/>
            <a:ext cx="1096963" cy="300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es-ES" sz="1400">
                <a:solidFill>
                  <a:srgbClr val="000000"/>
                </a:solidFill>
                <a:latin typeface="Albertus Medium" pitchFamily="34" charset="0"/>
              </a:rPr>
              <a:t>AYER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475038" y="1981200"/>
            <a:ext cx="1096962" cy="300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es-ES" sz="1400">
                <a:solidFill>
                  <a:srgbClr val="000000"/>
                </a:solidFill>
                <a:latin typeface="Albertus Medium" pitchFamily="34" charset="0"/>
              </a:rPr>
              <a:t>HOY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6553200" y="1981200"/>
            <a:ext cx="1096963" cy="300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es-ES" sz="1400">
                <a:solidFill>
                  <a:srgbClr val="000000"/>
                </a:solidFill>
                <a:latin typeface="Albertus Medium" pitchFamily="34" charset="0"/>
              </a:rPr>
              <a:t>MAÑANA</a:t>
            </a:r>
            <a:endParaRPr lang="es-ES" sz="1400">
              <a:solidFill>
                <a:srgbClr val="000000"/>
              </a:solidFill>
              <a:latin typeface="Lucida Casual" pitchFamily="66" charset="0"/>
            </a:endParaRP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2438400" y="2057400"/>
            <a:ext cx="457200" cy="182563"/>
          </a:xfrm>
          <a:prstGeom prst="rightArrow">
            <a:avLst>
              <a:gd name="adj1" fmla="val 50000"/>
              <a:gd name="adj2" fmla="val 939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s-VE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486400" y="2057400"/>
            <a:ext cx="457200" cy="182563"/>
          </a:xfrm>
          <a:prstGeom prst="rightArrow">
            <a:avLst>
              <a:gd name="adj1" fmla="val 50000"/>
              <a:gd name="adj2" fmla="val 939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s-VE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1447800" y="3810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s-ES_tradnl" sz="24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LA PLANIFICACIÓN Y SU IMPORTANCIA</a:t>
            </a:r>
            <a:endParaRPr lang="es-ES_tradnl" sz="2400">
              <a:latin typeface="Times New Roman" pitchFamily="18" charset="0"/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28600" y="914400"/>
            <a:ext cx="89154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ES" sz="15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Necesitamos manejar                        Necesitamos información                                      Necesitamos proyectar</a:t>
            </a:r>
          </a:p>
          <a:p>
            <a:pPr algn="just" eaLnBrk="0" hangingPunct="0">
              <a:defRPr/>
            </a:pPr>
            <a:r>
              <a:rPr lang="es-ES" sz="15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información pasada                             de hoy, auditor</a:t>
            </a:r>
            <a:r>
              <a:rPr lang="es-VE" sz="15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i</a:t>
            </a:r>
            <a:r>
              <a:rPr lang="es-ES" sz="15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as, inv.                                           tendencias según las</a:t>
            </a:r>
          </a:p>
          <a:p>
            <a:pPr algn="just" eaLnBrk="0" hangingPunct="0">
              <a:defRPr/>
            </a:pPr>
            <a:r>
              <a:rPr lang="es-ES" sz="15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                                </a:t>
            </a:r>
            <a:r>
              <a:rPr lang="es-VE" sz="15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                                   </a:t>
            </a:r>
            <a:r>
              <a:rPr lang="es-ES" sz="15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de mercados.                                                           condiciones que se </a:t>
            </a:r>
          </a:p>
          <a:p>
            <a:pPr eaLnBrk="0" hangingPunct="0">
              <a:defRPr/>
            </a:pPr>
            <a:r>
              <a:rPr lang="es-ES" sz="15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                                                                                                                                                        avecinan en el medio.</a:t>
            </a:r>
            <a:r>
              <a:rPr lang="es-ES" sz="16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 </a:t>
            </a:r>
            <a:endParaRPr lang="es-ES_tradnl" sz="1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Casual" pitchFamily="66" charset="0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81000" y="2590800"/>
            <a:ext cx="95631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ES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     ¿Qué hicimos?                          ¿Con qué contamos?                           ¿Qué vamos a hacer?</a:t>
            </a:r>
          </a:p>
          <a:p>
            <a:pPr algn="just" eaLnBrk="0" hangingPunct="0">
              <a:defRPr/>
            </a:pPr>
            <a:r>
              <a:rPr lang="es-ES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¿Dónde estábamos?     </a:t>
            </a:r>
            <a:r>
              <a:rPr lang="es-VE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                  </a:t>
            </a:r>
            <a:r>
              <a:rPr lang="es-ES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sual" pitchFamily="66" charset="0"/>
              </a:rPr>
              <a:t>¿Dónde estamos?                          ¿Dónde queremos estar?</a:t>
            </a:r>
            <a:endParaRPr lang="es-ES" sz="2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Casual" pitchFamily="66" charset="0"/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304800" y="3657600"/>
            <a:ext cx="228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s-ES_tradnl" sz="24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Planificación Normal</a:t>
            </a:r>
            <a:endParaRPr lang="es-ES_tradnl" sz="2400">
              <a:solidFill>
                <a:srgbClr val="FF9933"/>
              </a:solidFill>
              <a:latin typeface="Times New Roman" pitchFamily="18" charset="0"/>
            </a:endParaRP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381000" y="4953000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s-ES_tradnl" sz="24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Planificación Estratégica</a:t>
            </a:r>
            <a:endParaRPr lang="es-ES_tradnl" sz="2400">
              <a:solidFill>
                <a:srgbClr val="FF9933"/>
              </a:solidFill>
              <a:latin typeface="Times New Roman" pitchFamily="18" charset="0"/>
            </a:endParaRPr>
          </a:p>
        </p:txBody>
      </p:sp>
      <p:graphicFrame>
        <p:nvGraphicFramePr>
          <p:cNvPr id="50188" name="Object 12"/>
          <p:cNvGraphicFramePr>
            <a:graphicFrameLocks noChangeAspect="1"/>
          </p:cNvGraphicFramePr>
          <p:nvPr/>
        </p:nvGraphicFramePr>
        <p:xfrm>
          <a:off x="2590800" y="3429000"/>
          <a:ext cx="6299200" cy="931863"/>
        </p:xfrm>
        <a:graphic>
          <a:graphicData uri="http://schemas.openxmlformats.org/presentationml/2006/ole">
            <p:oleObj spid="_x0000_s5122" name="Documento" r:id="rId3" imgW="5611368" imgH="829056" progId="Word.Document.8">
              <p:embed/>
            </p:oleObj>
          </a:graphicData>
        </a:graphic>
      </p:graphicFrame>
      <p:graphicFrame>
        <p:nvGraphicFramePr>
          <p:cNvPr id="50189" name="Object 13"/>
          <p:cNvGraphicFramePr>
            <a:graphicFrameLocks noChangeAspect="1"/>
          </p:cNvGraphicFramePr>
          <p:nvPr/>
        </p:nvGraphicFramePr>
        <p:xfrm>
          <a:off x="2743200" y="4495800"/>
          <a:ext cx="6400800" cy="1811338"/>
        </p:xfrm>
        <a:graphic>
          <a:graphicData uri="http://schemas.openxmlformats.org/presentationml/2006/ole">
            <p:oleObj spid="_x0000_s5123" name="Documento" r:id="rId4" imgW="5611368" imgH="159105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974725" y="868363"/>
            <a:ext cx="7772400" cy="6858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AR" sz="3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Posibles estrategias derivadas de la Matriz de Oportunidades y Amenazas</a:t>
            </a:r>
            <a:br>
              <a:rPr lang="es-AR" sz="3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s-AR" sz="3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TECNICA F.O.D.A</a:t>
            </a:r>
            <a:endParaRPr lang="es-ES" sz="3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735388" y="3035300"/>
            <a:ext cx="2157412" cy="15017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s-ES" sz="1400" b="1">
              <a:latin typeface="Tahoma" pitchFamily="34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5903913" y="3030538"/>
            <a:ext cx="2157412" cy="15017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VE" sz="2000">
                <a:solidFill>
                  <a:srgbClr val="000000"/>
                </a:solidFill>
                <a:latin typeface="Times New Roman" pitchFamily="18" charset="0"/>
              </a:rPr>
              <a:t>Reestructurar</a:t>
            </a:r>
          </a:p>
          <a:p>
            <a:pPr algn="ctr" eaLnBrk="0" hangingPunct="0"/>
            <a:r>
              <a:rPr lang="es-VE" sz="2000">
                <a:solidFill>
                  <a:srgbClr val="000000"/>
                </a:solidFill>
                <a:latin typeface="Times New Roman" pitchFamily="18" charset="0"/>
              </a:rPr>
              <a:t>Cambiar</a:t>
            </a:r>
            <a:endParaRPr lang="es-ES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s-ES" sz="1600" b="1">
                <a:solidFill>
                  <a:srgbClr val="000000"/>
                </a:solidFill>
                <a:latin typeface="Tahoma" pitchFamily="34" charset="0"/>
              </a:rPr>
              <a:t>REPOSICIONAR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748088" y="4532313"/>
            <a:ext cx="2157412" cy="15017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s-ES" sz="1400" b="1">
              <a:latin typeface="Tahoma" pitchFamily="34" charset="0"/>
            </a:endParaRP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5899150" y="4545013"/>
            <a:ext cx="2157413" cy="15017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s-AR" sz="1600" b="1">
                <a:solidFill>
                  <a:srgbClr val="000000"/>
                </a:solidFill>
                <a:latin typeface="Tahoma" pitchFamily="34" charset="0"/>
              </a:rPr>
              <a:t>Finiquitar o </a:t>
            </a:r>
          </a:p>
          <a:p>
            <a:pPr algn="ctr">
              <a:spcBef>
                <a:spcPct val="20000"/>
              </a:spcBef>
            </a:pPr>
            <a:r>
              <a:rPr lang="es-AR" sz="1600" b="1">
                <a:solidFill>
                  <a:srgbClr val="000000"/>
                </a:solidFill>
                <a:latin typeface="Tahoma" pitchFamily="34" charset="0"/>
              </a:rPr>
              <a:t>LIQUIDACION</a:t>
            </a:r>
            <a:endParaRPr lang="es-ES" sz="16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208463" y="1931988"/>
            <a:ext cx="31718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1600" b="1">
                <a:latin typeface="Tahoma" pitchFamily="34" charset="0"/>
              </a:rPr>
              <a:t>EMPRESA</a:t>
            </a:r>
          </a:p>
          <a:p>
            <a:pPr algn="ctr">
              <a:spcBef>
                <a:spcPct val="20000"/>
              </a:spcBef>
            </a:pPr>
            <a:r>
              <a:rPr lang="es-AR" sz="1600">
                <a:latin typeface="Tahoma" pitchFamily="34" charset="0"/>
              </a:rPr>
              <a:t>(FORTALEZAS Y DEBILIDADES)</a:t>
            </a:r>
            <a:endParaRPr lang="es-ES" sz="1600">
              <a:latin typeface="Tahoma" pitchFamily="34" charset="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76238" y="4171950"/>
            <a:ext cx="3171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1600" b="1">
                <a:latin typeface="Tahoma" pitchFamily="34" charset="0"/>
              </a:rPr>
              <a:t>AMBIENTE</a:t>
            </a:r>
          </a:p>
          <a:p>
            <a:pPr algn="ctr">
              <a:spcBef>
                <a:spcPct val="20000"/>
              </a:spcBef>
            </a:pPr>
            <a:r>
              <a:rPr lang="es-AR" sz="1600">
                <a:latin typeface="Tahoma" pitchFamily="34" charset="0"/>
              </a:rPr>
              <a:t>(OPORTUNIDADES</a:t>
            </a:r>
          </a:p>
          <a:p>
            <a:pPr algn="ctr">
              <a:spcBef>
                <a:spcPct val="20000"/>
              </a:spcBef>
            </a:pPr>
            <a:r>
              <a:rPr lang="es-AR" sz="1600">
                <a:latin typeface="Tahoma" pitchFamily="34" charset="0"/>
              </a:rPr>
              <a:t>Y AMENAZAS)</a:t>
            </a:r>
            <a:endParaRPr lang="es-ES" sz="1600">
              <a:latin typeface="Tahoma" pitchFamily="34" charset="0"/>
            </a:endParaRP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738563" y="2670175"/>
            <a:ext cx="2084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1400">
                <a:latin typeface="Tahoma" pitchFamily="34" charset="0"/>
              </a:rPr>
              <a:t>FUERTE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926138" y="2701925"/>
            <a:ext cx="2084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1400">
                <a:latin typeface="Tahoma" pitchFamily="34" charset="0"/>
              </a:rPr>
              <a:t>DEBIL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 rot="-5400000">
            <a:off x="2458244" y="3598069"/>
            <a:ext cx="208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1400">
                <a:latin typeface="Tahoma" pitchFamily="34" charset="0"/>
              </a:rPr>
              <a:t>POSITIVO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 rot="-5400000">
            <a:off x="2521744" y="5182394"/>
            <a:ext cx="208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1400">
                <a:latin typeface="Tahoma" pitchFamily="34" charset="0"/>
              </a:rPr>
              <a:t>NEGATIVO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3635375" y="4508500"/>
            <a:ext cx="23764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VE" sz="2000" b="1">
                <a:solidFill>
                  <a:srgbClr val="000000"/>
                </a:solidFill>
                <a:latin typeface="Times New Roman" pitchFamily="18" charset="0"/>
              </a:rPr>
              <a:t>DIVERSIFICAR</a:t>
            </a:r>
          </a:p>
          <a:p>
            <a:pPr algn="ctr" eaLnBrk="0" hangingPunct="0"/>
            <a:r>
              <a:rPr lang="es-VE" sz="2000">
                <a:solidFill>
                  <a:srgbClr val="000000"/>
                </a:solidFill>
                <a:latin typeface="Times New Roman" pitchFamily="18" charset="0"/>
              </a:rPr>
              <a:t>Dirigirse a otros mercados</a:t>
            </a:r>
          </a:p>
          <a:p>
            <a:pPr algn="ctr" eaLnBrk="0" hangingPunct="0"/>
            <a:r>
              <a:rPr lang="es-VE" sz="2000">
                <a:solidFill>
                  <a:srgbClr val="000000"/>
                </a:solidFill>
                <a:latin typeface="Times New Roman" pitchFamily="18" charset="0"/>
              </a:rPr>
              <a:t>(Protegerse)</a:t>
            </a:r>
            <a:endParaRPr lang="es-ES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endParaRPr lang="en-US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4479925" y="38592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2000" i="1">
              <a:latin typeface="Times New Roman" pitchFamily="18" charset="0"/>
            </a:endParaRP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3914775" y="3284538"/>
            <a:ext cx="1682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VE" sz="2000" b="1">
                <a:solidFill>
                  <a:srgbClr val="000000"/>
                </a:solidFill>
                <a:latin typeface="Times New Roman" pitchFamily="18" charset="0"/>
              </a:rPr>
              <a:t>EXPANSIÓN</a:t>
            </a:r>
          </a:p>
          <a:p>
            <a:pPr algn="ctr" eaLnBrk="0" hangingPunct="0"/>
            <a:r>
              <a:rPr lang="es-VE" sz="2000">
                <a:solidFill>
                  <a:srgbClr val="000000"/>
                </a:solidFill>
                <a:latin typeface="Times New Roman" pitchFamily="18" charset="0"/>
              </a:rPr>
              <a:t>Aprovecharlas</a:t>
            </a:r>
          </a:p>
          <a:p>
            <a:pPr algn="ctr" eaLnBrk="0" hangingPunct="0"/>
            <a:r>
              <a:rPr lang="es-VE" sz="2000">
                <a:solidFill>
                  <a:srgbClr val="000000"/>
                </a:solidFill>
                <a:latin typeface="Times New Roman" pitchFamily="18" charset="0"/>
              </a:rPr>
              <a:t>Invertir</a:t>
            </a:r>
            <a:endParaRPr lang="es-ES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endParaRPr lang="en-US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3708400" y="4365625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5940425" y="3068638"/>
            <a:ext cx="0" cy="2952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3708400" y="4437063"/>
            <a:ext cx="4248150" cy="71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974725" y="92075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AR" sz="3400">
                <a:latin typeface="Tahoma" pitchFamily="34" charset="0"/>
              </a:rPr>
              <a:t>Matriz  Atractivo de Mercado / Posición Competitiva</a:t>
            </a:r>
            <a:br>
              <a:rPr lang="es-AR" sz="3400">
                <a:latin typeface="Tahoma" pitchFamily="34" charset="0"/>
              </a:rPr>
            </a:br>
            <a:r>
              <a:rPr lang="es-AR" sz="2000">
                <a:latin typeface="Tahoma" pitchFamily="34" charset="0"/>
              </a:rPr>
              <a:t>( MC KINSEY y GENERAL ELECTRIC)</a:t>
            </a:r>
            <a:endParaRPr lang="es-ES" sz="3400">
              <a:latin typeface="Tahoma" pitchFamily="34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492500" y="2636838"/>
            <a:ext cx="1173163" cy="898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 sz="1400" b="1">
              <a:latin typeface="Tahoma" pitchFamily="34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741738" y="5648325"/>
            <a:ext cx="3171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1400" b="1">
                <a:latin typeface="Tahoma" pitchFamily="34" charset="0"/>
              </a:rPr>
              <a:t>POSICION COMPETITIVA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 rot="-5400000">
            <a:off x="1287462" y="3778251"/>
            <a:ext cx="3171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1400" b="1">
                <a:latin typeface="Tahoma" pitchFamily="34" charset="0"/>
              </a:rPr>
              <a:t>ATRACCION DEL MERCADO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 flipH="1" flipV="1">
            <a:off x="3552825" y="5673725"/>
            <a:ext cx="333057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 rot="16200000" flipV="1">
            <a:off x="2005806" y="3961607"/>
            <a:ext cx="224313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4664075" y="2598738"/>
            <a:ext cx="1173163" cy="898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s-VE" sz="2000" b="1" i="1">
                <a:latin typeface="Times New Roman" pitchFamily="18" charset="0"/>
              </a:rPr>
              <a:t>?</a:t>
            </a:r>
            <a:endParaRPr lang="es-ES_tradnl" sz="2000" b="1" i="1">
              <a:latin typeface="Times New Roman" pitchFamily="18" charset="0"/>
            </a:endParaRP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5834063" y="2595563"/>
            <a:ext cx="1173162" cy="898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 sz="1400" b="1">
              <a:latin typeface="Tahoma" pitchFamily="34" charset="0"/>
            </a:endParaRP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3489325" y="3452813"/>
            <a:ext cx="1173163" cy="898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 sz="1400" b="1">
              <a:latin typeface="Tahoma" pitchFamily="34" charset="0"/>
            </a:endParaRP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4659313" y="3449638"/>
            <a:ext cx="1173162" cy="898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s-VE" sz="2000" b="1" i="1">
                <a:latin typeface="Times New Roman" pitchFamily="18" charset="0"/>
              </a:rPr>
              <a:t>?</a:t>
            </a:r>
            <a:endParaRPr lang="es-ES_tradnl" sz="2000" b="1" i="1">
              <a:latin typeface="Times New Roman" pitchFamily="18" charset="0"/>
            </a:endParaRP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5829300" y="3446463"/>
            <a:ext cx="1173163" cy="898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s-VE" sz="2000" b="1" i="1">
                <a:latin typeface="Times New Roman" pitchFamily="18" charset="0"/>
              </a:rPr>
              <a:t>?</a:t>
            </a:r>
            <a:endParaRPr lang="es-ES_tradnl" sz="2000" b="1" i="1">
              <a:latin typeface="Times New Roman" pitchFamily="18" charset="0"/>
            </a:endParaRP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3484563" y="4338638"/>
            <a:ext cx="1173162" cy="898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 sz="1400" b="1">
              <a:latin typeface="Tahoma" pitchFamily="34" charset="0"/>
            </a:endParaRP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4654550" y="4352925"/>
            <a:ext cx="1173163" cy="898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s-VE" sz="2000" b="1" i="1">
                <a:latin typeface="Times New Roman" pitchFamily="18" charset="0"/>
              </a:rPr>
              <a:t>?</a:t>
            </a:r>
            <a:endParaRPr lang="es-ES_tradnl" sz="2000" b="1" i="1">
              <a:latin typeface="Times New Roman" pitchFamily="18" charset="0"/>
            </a:endParaRP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5824538" y="4349750"/>
            <a:ext cx="1173162" cy="898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 sz="1400" b="1">
              <a:latin typeface="Tahoma" pitchFamily="34" charset="0"/>
            </a:endParaRP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3478213" y="532288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1400">
                <a:latin typeface="Tahoma" pitchFamily="34" charset="0"/>
              </a:rPr>
              <a:t>A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4665663" y="5337175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1400">
                <a:latin typeface="Tahoma" pitchFamily="34" charset="0"/>
              </a:rPr>
              <a:t>M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5853113" y="5334000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1400">
                <a:latin typeface="Tahoma" pitchFamily="34" charset="0"/>
              </a:rPr>
              <a:t>B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2767013" y="2870200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1400">
                <a:latin typeface="Tahoma" pitchFamily="34" charset="0"/>
              </a:rPr>
              <a:t>A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2746375" y="3695700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1400">
                <a:latin typeface="Tahoma" pitchFamily="34" charset="0"/>
              </a:rPr>
              <a:t>M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2778125" y="4659313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1400">
                <a:latin typeface="Tahoma" pitchFamily="34" charset="0"/>
              </a:rPr>
              <a:t>B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1108075" y="2971800"/>
            <a:ext cx="1625600" cy="195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s-AR" sz="1200" u="sng">
                <a:latin typeface="Tahoma" pitchFamily="34" charset="0"/>
              </a:rPr>
              <a:t>CRITERIOS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AR" sz="1200">
                <a:latin typeface="Tahoma" pitchFamily="34" charset="0"/>
              </a:rPr>
              <a:t> TAMAÑO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AR" sz="1200">
                <a:latin typeface="Tahoma" pitchFamily="34" charset="0"/>
              </a:rPr>
              <a:t> CRECIMIENTO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AR" sz="1200">
                <a:latin typeface="Tahoma" pitchFamily="34" charset="0"/>
              </a:rPr>
              <a:t> DIVERSIDAD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AR" sz="1200">
                <a:latin typeface="Tahoma" pitchFamily="34" charset="0"/>
              </a:rPr>
              <a:t> RENTABILIDAD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AR" sz="1200">
                <a:latin typeface="Tahoma" pitchFamily="34" charset="0"/>
              </a:rPr>
              <a:t> ESTRUCTURA COMPETITIVA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AR" sz="1200">
                <a:latin typeface="Tahoma" pitchFamily="34" charset="0"/>
              </a:rPr>
              <a:t> IMPACTO DEL CONTEXTO</a:t>
            </a:r>
            <a:endParaRPr lang="es-ES" sz="1200">
              <a:latin typeface="Tahoma" pitchFamily="34" charset="0"/>
            </a:endParaRP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7316788" y="2620963"/>
            <a:ext cx="1643062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s-AR" sz="1200" u="sng">
                <a:latin typeface="Tahoma" pitchFamily="34" charset="0"/>
              </a:rPr>
              <a:t>CRITERIOS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AR" sz="1200">
                <a:latin typeface="Tahoma" pitchFamily="34" charset="0"/>
              </a:rPr>
              <a:t> TAMAÑO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AR" sz="1200">
                <a:latin typeface="Tahoma" pitchFamily="34" charset="0"/>
              </a:rPr>
              <a:t> CRECIMIENTO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AR" sz="1200">
                <a:latin typeface="Tahoma" pitchFamily="34" charset="0"/>
              </a:rPr>
              <a:t> PARTICIPACION DE MERCADO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AR" sz="1200">
                <a:latin typeface="Tahoma" pitchFamily="34" charset="0"/>
              </a:rPr>
              <a:t> RENTABILIDAD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AR" sz="1200">
                <a:latin typeface="Tahoma" pitchFamily="34" charset="0"/>
              </a:rPr>
              <a:t> MARGENES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AR" sz="1200">
                <a:latin typeface="Tahoma" pitchFamily="34" charset="0"/>
              </a:rPr>
              <a:t> SITUACION FINANCIERA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AR" sz="1200">
                <a:latin typeface="Tahoma" pitchFamily="34" charset="0"/>
              </a:rPr>
              <a:t> POSICION TECNOLOGICA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AR" sz="1200">
                <a:latin typeface="Tahoma" pitchFamily="34" charset="0"/>
              </a:rPr>
              <a:t> IMAGEN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AR" sz="1200">
                <a:latin typeface="Tahoma" pitchFamily="34" charset="0"/>
              </a:rPr>
              <a:t> MANAGEMENT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AR" sz="1200">
                <a:latin typeface="Tahoma" pitchFamily="34" charset="0"/>
              </a:rPr>
              <a:t> RECURSOS HUMANOS</a:t>
            </a:r>
            <a:endParaRPr lang="es-ES" sz="1200">
              <a:latin typeface="Tahoma" pitchFamily="34" charset="0"/>
            </a:endParaRPr>
          </a:p>
        </p:txBody>
      </p:sp>
      <p:sp>
        <p:nvSpPr>
          <p:cNvPr id="662552" name="Text Box 24"/>
          <p:cNvSpPr txBox="1">
            <a:spLocks noChangeArrowheads="1"/>
          </p:cNvSpPr>
          <p:nvPr/>
        </p:nvSpPr>
        <p:spPr bwMode="auto">
          <a:xfrm>
            <a:off x="3348038" y="2708275"/>
            <a:ext cx="1439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VE" i="1">
                <a:solidFill>
                  <a:srgbClr val="CC0000"/>
                </a:solidFill>
                <a:latin typeface="Times New Roman" pitchFamily="18" charset="0"/>
              </a:rPr>
              <a:t>MEJOR</a:t>
            </a:r>
          </a:p>
          <a:p>
            <a:pPr algn="ctr" eaLnBrk="0" hangingPunct="0"/>
            <a:r>
              <a:rPr lang="es-VE" i="1">
                <a:solidFill>
                  <a:srgbClr val="CC0000"/>
                </a:solidFill>
                <a:latin typeface="Times New Roman" pitchFamily="18" charset="0"/>
              </a:rPr>
              <a:t>Aprovechar</a:t>
            </a:r>
            <a:endParaRPr lang="en-US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62553" name="Text Box 25"/>
          <p:cNvSpPr txBox="1">
            <a:spLocks noChangeArrowheads="1"/>
          </p:cNvSpPr>
          <p:nvPr/>
        </p:nvSpPr>
        <p:spPr bwMode="auto">
          <a:xfrm>
            <a:off x="5816600" y="4581525"/>
            <a:ext cx="1225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VE" sz="2000" i="1">
                <a:solidFill>
                  <a:srgbClr val="CC0000"/>
                </a:solidFill>
                <a:latin typeface="Times New Roman" pitchFamily="18" charset="0"/>
              </a:rPr>
              <a:t>PEOR</a:t>
            </a:r>
          </a:p>
          <a:p>
            <a:pPr algn="ctr" eaLnBrk="0" hangingPunct="0"/>
            <a:r>
              <a:rPr lang="es-VE" sz="2000" i="1">
                <a:solidFill>
                  <a:srgbClr val="CC0000"/>
                </a:solidFill>
                <a:latin typeface="Times New Roman" pitchFamily="18" charset="0"/>
              </a:rPr>
              <a:t>Finiquitar</a:t>
            </a:r>
            <a:endParaRPr lang="en-US" sz="2000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62554" name="Text Box 26"/>
          <p:cNvSpPr txBox="1">
            <a:spLocks noChangeArrowheads="1"/>
          </p:cNvSpPr>
          <p:nvPr/>
        </p:nvSpPr>
        <p:spPr bwMode="auto">
          <a:xfrm>
            <a:off x="5810250" y="2589213"/>
            <a:ext cx="1238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VE" i="1">
                <a:solidFill>
                  <a:srgbClr val="CC0000"/>
                </a:solidFill>
                <a:latin typeface="Times New Roman" pitchFamily="18" charset="0"/>
              </a:rPr>
              <a:t>Convertir</a:t>
            </a:r>
          </a:p>
          <a:p>
            <a:pPr algn="ctr" eaLnBrk="0" hangingPunct="0"/>
            <a:r>
              <a:rPr lang="es-VE" i="1">
                <a:solidFill>
                  <a:srgbClr val="CC0000"/>
                </a:solidFill>
                <a:latin typeface="Times New Roman" pitchFamily="18" charset="0"/>
              </a:rPr>
              <a:t>debilidades</a:t>
            </a:r>
          </a:p>
          <a:p>
            <a:pPr algn="ctr" eaLnBrk="0" hangingPunct="0"/>
            <a:r>
              <a:rPr lang="es-VE" i="1">
                <a:solidFill>
                  <a:srgbClr val="CC0000"/>
                </a:solidFill>
                <a:latin typeface="Times New Roman" pitchFamily="18" charset="0"/>
              </a:rPr>
              <a:t>en Fuerzas</a:t>
            </a:r>
            <a:endParaRPr lang="en-US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62555" name="Text Box 27"/>
          <p:cNvSpPr txBox="1">
            <a:spLocks noChangeArrowheads="1"/>
          </p:cNvSpPr>
          <p:nvPr/>
        </p:nvSpPr>
        <p:spPr bwMode="auto">
          <a:xfrm>
            <a:off x="3614738" y="4292600"/>
            <a:ext cx="1073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VE" i="1">
                <a:solidFill>
                  <a:srgbClr val="CC0000"/>
                </a:solidFill>
                <a:latin typeface="Times New Roman" pitchFamily="18" charset="0"/>
              </a:rPr>
              <a:t>Dirigirse</a:t>
            </a:r>
          </a:p>
          <a:p>
            <a:pPr algn="ctr" eaLnBrk="0" hangingPunct="0"/>
            <a:r>
              <a:rPr lang="es-VE" i="1">
                <a:solidFill>
                  <a:srgbClr val="CC0000"/>
                </a:solidFill>
                <a:latin typeface="Times New Roman" pitchFamily="18" charset="0"/>
              </a:rPr>
              <a:t>a nuevos</a:t>
            </a:r>
          </a:p>
          <a:p>
            <a:pPr algn="ctr" eaLnBrk="0" hangingPunct="0"/>
            <a:r>
              <a:rPr lang="es-VE" i="1">
                <a:solidFill>
                  <a:srgbClr val="CC0000"/>
                </a:solidFill>
                <a:latin typeface="Times New Roman" pitchFamily="18" charset="0"/>
              </a:rPr>
              <a:t>mercados</a:t>
            </a:r>
            <a:endParaRPr lang="en-US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3924300" y="36449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VE" sz="2000" b="1" i="1">
                <a:latin typeface="Times New Roman" pitchFamily="18" charset="0"/>
              </a:rPr>
              <a:t>?</a:t>
            </a: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3132138" y="6021388"/>
            <a:ext cx="973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VE" sz="2000">
                <a:solidFill>
                  <a:srgbClr val="000000"/>
                </a:solidFill>
                <a:latin typeface="Times New Roman" pitchFamily="18" charset="0"/>
              </a:rPr>
              <a:t>Fuerzas</a:t>
            </a:r>
            <a:endParaRPr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6227763" y="6021388"/>
            <a:ext cx="139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VE" sz="2000">
                <a:solidFill>
                  <a:srgbClr val="000000"/>
                </a:solidFill>
                <a:latin typeface="Times New Roman" pitchFamily="18" charset="0"/>
              </a:rPr>
              <a:t>Debilidades</a:t>
            </a:r>
            <a:endParaRPr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447" name="Text Box 31"/>
          <p:cNvSpPr txBox="1">
            <a:spLocks noChangeArrowheads="1"/>
          </p:cNvSpPr>
          <p:nvPr/>
        </p:nvSpPr>
        <p:spPr bwMode="auto">
          <a:xfrm>
            <a:off x="250825" y="2349500"/>
            <a:ext cx="167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VE" sz="2000">
                <a:solidFill>
                  <a:srgbClr val="000000"/>
                </a:solidFill>
                <a:latin typeface="Times New Roman" pitchFamily="18" charset="0"/>
              </a:rPr>
              <a:t>Oportunidades</a:t>
            </a:r>
            <a:endParaRPr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611188" y="5157788"/>
            <a:ext cx="124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VE" sz="2000">
                <a:solidFill>
                  <a:srgbClr val="000000"/>
                </a:solidFill>
                <a:latin typeface="Times New Roman" pitchFamily="18" charset="0"/>
              </a:rPr>
              <a:t>Amenazas</a:t>
            </a:r>
            <a:endParaRPr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625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62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62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62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62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6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625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62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62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62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62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smtClean="0">
                <a:solidFill>
                  <a:srgbClr val="FF9933"/>
                </a:solidFill>
              </a:rPr>
              <a:t>La Planificación Estratégica de Mercadotecnia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Nivel de la Unidad estratégica de negocios U.E.N</a:t>
            </a:r>
          </a:p>
          <a:p>
            <a:pPr eaLnBrk="1" hangingPunct="1">
              <a:buFontTx/>
              <a:buNone/>
            </a:pPr>
            <a:endParaRPr lang="es-ES" smtClean="0"/>
          </a:p>
          <a:p>
            <a:pPr eaLnBrk="1" hangingPunct="1">
              <a:buFontTx/>
              <a:buNone/>
            </a:pPr>
            <a:endParaRPr lang="es-ES" smtClean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547813" y="4149725"/>
            <a:ext cx="590550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2400" i="1">
                <a:latin typeface="Times New Roman" pitchFamily="18" charset="0"/>
              </a:rPr>
              <a:t>Estrategias de Planificación de </a:t>
            </a:r>
          </a:p>
          <a:p>
            <a:pPr algn="ctr" eaLnBrk="0" hangingPunct="0"/>
            <a:r>
              <a:rPr lang="es-ES" sz="2400" i="1">
                <a:latin typeface="Times New Roman" pitchFamily="18" charset="0"/>
              </a:rPr>
              <a:t>Mercadotecnia y otras estrategias funcionales</a:t>
            </a:r>
          </a:p>
          <a:p>
            <a:pPr algn="ctr" eaLnBrk="0" hangingPunct="0"/>
            <a:endParaRPr lang="es-ES" sz="24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755650" y="2133600"/>
            <a:ext cx="7777163" cy="42973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8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380" y="10921"/>
                </a:moveTo>
                <a:cubicBezTo>
                  <a:pt x="1380" y="10881"/>
                  <a:pt x="1380" y="10840"/>
                  <a:pt x="1380" y="10800"/>
                </a:cubicBezTo>
                <a:cubicBezTo>
                  <a:pt x="1380" y="5597"/>
                  <a:pt x="5597" y="1380"/>
                  <a:pt x="10800" y="1380"/>
                </a:cubicBezTo>
                <a:cubicBezTo>
                  <a:pt x="16002" y="1380"/>
                  <a:pt x="20220" y="5597"/>
                  <a:pt x="20220" y="10800"/>
                </a:cubicBezTo>
                <a:cubicBezTo>
                  <a:pt x="20220" y="10840"/>
                  <a:pt x="20219" y="10881"/>
                  <a:pt x="20219" y="10921"/>
                </a:cubicBezTo>
                <a:lnTo>
                  <a:pt x="21599" y="10939"/>
                </a:lnTo>
                <a:cubicBezTo>
                  <a:pt x="21599" y="10893"/>
                  <a:pt x="21600" y="1084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46"/>
                  <a:pt x="0" y="10893"/>
                  <a:pt x="0" y="10939"/>
                </a:cubicBezTo>
                <a:lnTo>
                  <a:pt x="1380" y="1092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2467" name="Oval 3"/>
          <p:cNvSpPr>
            <a:spLocks noChangeArrowheads="1"/>
          </p:cNvSpPr>
          <p:nvPr/>
        </p:nvSpPr>
        <p:spPr bwMode="auto">
          <a:xfrm>
            <a:off x="1403350" y="3933825"/>
            <a:ext cx="127476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Locales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Discotk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3059113" y="3933825"/>
            <a:ext cx="1274762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Parque de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diversión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4643438" y="3933825"/>
            <a:ext cx="1274762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Línea de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cruceros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6156325" y="3933825"/>
            <a:ext cx="1800225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Agencia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Viajes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aventura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1692275" y="1412875"/>
            <a:ext cx="546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800">
                <a:solidFill>
                  <a:srgbClr val="FF9933"/>
                </a:solidFill>
                <a:latin typeface="Times New Roman" pitchFamily="18" charset="0"/>
              </a:rPr>
              <a:t>Misión corporativa:  Entretenimiento</a:t>
            </a:r>
            <a:endParaRPr lang="es-ES_tradnl" sz="2800">
              <a:solidFill>
                <a:srgbClr val="FF9933"/>
              </a:solidFill>
              <a:latin typeface="Times New Roman" pitchFamily="18" charset="0"/>
            </a:endParaRP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 flipH="1">
            <a:off x="2124075" y="2781300"/>
            <a:ext cx="792163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3635375" y="27082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5003800" y="2636838"/>
            <a:ext cx="144463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6300788" y="2781300"/>
            <a:ext cx="64770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374650" y="449263"/>
            <a:ext cx="8389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800">
                <a:solidFill>
                  <a:srgbClr val="FFCC00"/>
                </a:solidFill>
                <a:latin typeface="Times New Roman" pitchFamily="18" charset="0"/>
              </a:rPr>
              <a:t>Asignaciòn de recursos y planes estratégicos corporativos</a:t>
            </a:r>
            <a:endParaRPr lang="es-ES_tradnl" sz="28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7199313" y="1341438"/>
            <a:ext cx="19446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Presupuesto 500 mill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2627313" y="3141663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100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3851275" y="2997200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250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5145088" y="30670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75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6873875" y="313848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75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0" y="3716338"/>
            <a:ext cx="13763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2000" i="1">
                <a:solidFill>
                  <a:srgbClr val="CC0000"/>
                </a:solidFill>
                <a:latin typeface="Times New Roman" pitchFamily="18" charset="0"/>
              </a:rPr>
              <a:t>Gerentes de </a:t>
            </a:r>
          </a:p>
          <a:p>
            <a:pPr algn="ctr" eaLnBrk="0" hangingPunct="0"/>
            <a:r>
              <a:rPr lang="es-ES" sz="2000" i="1">
                <a:solidFill>
                  <a:srgbClr val="CC0000"/>
                </a:solidFill>
                <a:latin typeface="Times New Roman" pitchFamily="18" charset="0"/>
              </a:rPr>
              <a:t>Producto o Divisiòn</a:t>
            </a:r>
            <a:endParaRPr lang="es-ES_tradnl" sz="2000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250825" y="1268413"/>
            <a:ext cx="1536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solidFill>
                  <a:srgbClr val="CC0000"/>
                </a:solidFill>
                <a:latin typeface="Times New Roman" pitchFamily="18" charset="0"/>
              </a:rPr>
              <a:t>Gerentes</a:t>
            </a:r>
          </a:p>
          <a:p>
            <a:pPr algn="ctr" eaLnBrk="0" hangingPunct="0"/>
            <a:r>
              <a:rPr lang="es-ES" sz="2000" i="1">
                <a:solidFill>
                  <a:srgbClr val="CC0000"/>
                </a:solidFill>
                <a:latin typeface="Times New Roman" pitchFamily="18" charset="0"/>
              </a:rPr>
              <a:t>Corporativos</a:t>
            </a:r>
            <a:endParaRPr lang="es-ES_tradnl" sz="2000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2484" name="Line 20"/>
          <p:cNvSpPr>
            <a:spLocks noChangeShapeType="1"/>
          </p:cNvSpPr>
          <p:nvPr/>
        </p:nvSpPr>
        <p:spPr bwMode="auto">
          <a:xfrm>
            <a:off x="2051050" y="48688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1476375" y="5516563"/>
            <a:ext cx="1247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>
                <a:latin typeface="Times New Roman" pitchFamily="18" charset="0"/>
              </a:rPr>
              <a:t>Plan anual</a:t>
            </a:r>
          </a:p>
          <a:p>
            <a:pPr algn="ctr" eaLnBrk="0" hangingPunct="0"/>
            <a:r>
              <a:rPr lang="es-ES" sz="2000">
                <a:latin typeface="Times New Roman" pitchFamily="18" charset="0"/>
              </a:rPr>
              <a:t>De Markt</a:t>
            </a:r>
            <a:endParaRPr lang="es-ES_tradnl" sz="2000">
              <a:latin typeface="Times New Roman" pitchFamily="18" charset="0"/>
            </a:endParaRPr>
          </a:p>
        </p:txBody>
      </p:sp>
      <p:sp>
        <p:nvSpPr>
          <p:cNvPr id="62486" name="Line 22"/>
          <p:cNvSpPr>
            <a:spLocks noChangeShapeType="1"/>
          </p:cNvSpPr>
          <p:nvPr/>
        </p:nvSpPr>
        <p:spPr bwMode="auto">
          <a:xfrm>
            <a:off x="3708400" y="49418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3059113" y="5589588"/>
            <a:ext cx="1247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>
                <a:latin typeface="Times New Roman" pitchFamily="18" charset="0"/>
              </a:rPr>
              <a:t>Plan anual</a:t>
            </a:r>
          </a:p>
          <a:p>
            <a:pPr algn="ctr" eaLnBrk="0" hangingPunct="0"/>
            <a:r>
              <a:rPr lang="es-ES" sz="2000">
                <a:latin typeface="Times New Roman" pitchFamily="18" charset="0"/>
              </a:rPr>
              <a:t>De Markt</a:t>
            </a:r>
            <a:endParaRPr lang="es-ES_tradnl" sz="2000">
              <a:latin typeface="Times New Roman" pitchFamily="18" charset="0"/>
            </a:endParaRPr>
          </a:p>
        </p:txBody>
      </p:sp>
      <p:sp>
        <p:nvSpPr>
          <p:cNvPr id="62488" name="Line 24"/>
          <p:cNvSpPr>
            <a:spLocks noChangeShapeType="1"/>
          </p:cNvSpPr>
          <p:nvPr/>
        </p:nvSpPr>
        <p:spPr bwMode="auto">
          <a:xfrm>
            <a:off x="5292725" y="48688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4643438" y="5589588"/>
            <a:ext cx="1247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>
                <a:latin typeface="Times New Roman" pitchFamily="18" charset="0"/>
              </a:rPr>
              <a:t>Plan anual</a:t>
            </a:r>
          </a:p>
          <a:p>
            <a:pPr algn="ctr" eaLnBrk="0" hangingPunct="0"/>
            <a:r>
              <a:rPr lang="es-ES" sz="2000">
                <a:latin typeface="Times New Roman" pitchFamily="18" charset="0"/>
              </a:rPr>
              <a:t>De Markt</a:t>
            </a:r>
            <a:endParaRPr lang="es-ES_tradnl" sz="2000">
              <a:latin typeface="Times New Roman" pitchFamily="18" charset="0"/>
            </a:endParaRPr>
          </a:p>
        </p:txBody>
      </p:sp>
      <p:sp>
        <p:nvSpPr>
          <p:cNvPr id="62490" name="Line 26"/>
          <p:cNvSpPr>
            <a:spLocks noChangeShapeType="1"/>
          </p:cNvSpPr>
          <p:nvPr/>
        </p:nvSpPr>
        <p:spPr bwMode="auto">
          <a:xfrm>
            <a:off x="7092950" y="49418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6516688" y="5589588"/>
            <a:ext cx="1247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>
                <a:latin typeface="Times New Roman" pitchFamily="18" charset="0"/>
              </a:rPr>
              <a:t>Plan anual</a:t>
            </a:r>
          </a:p>
          <a:p>
            <a:pPr algn="ctr" eaLnBrk="0" hangingPunct="0"/>
            <a:r>
              <a:rPr lang="es-ES" sz="2000">
                <a:latin typeface="Times New Roman" pitchFamily="18" charset="0"/>
              </a:rPr>
              <a:t>De Markt</a:t>
            </a:r>
            <a:endParaRPr lang="es-ES_tradnl" sz="2000">
              <a:latin typeface="Times New Roman" pitchFamily="18" charset="0"/>
            </a:endParaRP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8308975" y="4365625"/>
            <a:ext cx="835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>
                <a:solidFill>
                  <a:srgbClr val="FFCC00"/>
                </a:solidFill>
                <a:latin typeface="Times New Roman" pitchFamily="18" charset="0"/>
              </a:rPr>
              <a:t>U.E.N</a:t>
            </a:r>
            <a:endParaRPr lang="es-ES_tradnl" sz="20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2493" name="Line 29"/>
          <p:cNvSpPr>
            <a:spLocks noChangeShapeType="1"/>
          </p:cNvSpPr>
          <p:nvPr/>
        </p:nvSpPr>
        <p:spPr bwMode="auto">
          <a:xfrm flipH="1">
            <a:off x="8101013" y="45815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PLANIFICACIÓN DE MERCADOTECNIA EN UNA U.E.N.</a:t>
            </a:r>
            <a:endParaRPr lang="es-ES_tradnl" sz="24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bertus Medium" pitchFamily="34" charset="0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28600" y="1219200"/>
            <a:ext cx="1828800" cy="1447800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s-VE" sz="2000" b="1">
                <a:latin typeface="Albertus Medium" pitchFamily="34" charset="0"/>
              </a:rPr>
              <a:t>Resumen</a:t>
            </a:r>
          </a:p>
          <a:p>
            <a:pPr algn="ctr" eaLnBrk="0" hangingPunct="0"/>
            <a:r>
              <a:rPr lang="es-VE" sz="2000" b="1">
                <a:latin typeface="Albertus Medium" pitchFamily="34" charset="0"/>
              </a:rPr>
              <a:t> ejecutivo </a:t>
            </a:r>
          </a:p>
          <a:p>
            <a:pPr algn="ctr" eaLnBrk="0" hangingPunct="0"/>
            <a:r>
              <a:rPr lang="es-VE" sz="2000" b="1">
                <a:latin typeface="Albertus Medium" pitchFamily="34" charset="0"/>
              </a:rPr>
              <a:t>general</a:t>
            </a:r>
            <a:endParaRPr lang="es-ES" sz="2000" b="1">
              <a:latin typeface="Albertus Medium" pitchFamily="34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6477000" y="5029200"/>
            <a:ext cx="1828800" cy="1447800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s-VE" sz="2000" b="1">
                <a:latin typeface="Albertus Medium" pitchFamily="34" charset="0"/>
              </a:rPr>
              <a:t>Controles</a:t>
            </a:r>
            <a:endParaRPr lang="es-ES" sz="2000" b="1">
              <a:latin typeface="Albertus Medium" pitchFamily="34" charset="0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3429000" y="5029200"/>
            <a:ext cx="1828800" cy="1447800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s-VE" sz="2000" b="1">
                <a:latin typeface="Albertus Medium" pitchFamily="34" charset="0"/>
              </a:rPr>
              <a:t>Presupuestos</a:t>
            </a:r>
            <a:endParaRPr lang="es-ES" sz="2000" b="1">
              <a:latin typeface="Albertus Medium" pitchFamily="34" charset="0"/>
            </a:endParaRP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228600" y="5029200"/>
            <a:ext cx="1828800" cy="1447800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s-VE" sz="2000" b="1">
                <a:latin typeface="Albertus Medium" pitchFamily="34" charset="0"/>
              </a:rPr>
              <a:t>Programas </a:t>
            </a:r>
          </a:p>
          <a:p>
            <a:pPr algn="ctr" eaLnBrk="0" hangingPunct="0"/>
            <a:r>
              <a:rPr lang="es-VE" sz="2000" b="1">
                <a:latin typeface="Albertus Medium" pitchFamily="34" charset="0"/>
              </a:rPr>
              <a:t>de acción</a:t>
            </a:r>
            <a:endParaRPr lang="es-ES" sz="2000" b="1">
              <a:latin typeface="Albertus Medium" pitchFamily="34" charset="0"/>
            </a:endParaRP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3429000" y="3124200"/>
            <a:ext cx="1828800" cy="1447800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s-VE" sz="2000" b="1">
                <a:latin typeface="Albertus Medium" pitchFamily="34" charset="0"/>
              </a:rPr>
              <a:t>Estrategias de </a:t>
            </a:r>
          </a:p>
          <a:p>
            <a:pPr algn="ctr" eaLnBrk="0" hangingPunct="0"/>
            <a:r>
              <a:rPr lang="es-VE" sz="2000" b="1">
                <a:latin typeface="Albertus Medium" pitchFamily="34" charset="0"/>
              </a:rPr>
              <a:t>mercadotecnia</a:t>
            </a:r>
            <a:endParaRPr lang="es-ES" sz="2000" b="1">
              <a:latin typeface="Albertus Medium" pitchFamily="34" charset="0"/>
            </a:endParaRP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6705600" y="1219200"/>
            <a:ext cx="1828800" cy="1447800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s-VE" sz="2000" b="1">
                <a:latin typeface="Albertus Medium" pitchFamily="34" charset="0"/>
              </a:rPr>
              <a:t>Objetivos </a:t>
            </a:r>
          </a:p>
          <a:p>
            <a:pPr algn="ctr" eaLnBrk="0" hangingPunct="0"/>
            <a:r>
              <a:rPr lang="es-VE" sz="2000" b="1">
                <a:latin typeface="Albertus Medium" pitchFamily="34" charset="0"/>
              </a:rPr>
              <a:t>y</a:t>
            </a:r>
          </a:p>
          <a:p>
            <a:pPr algn="ctr" eaLnBrk="0" hangingPunct="0"/>
            <a:r>
              <a:rPr lang="es-VE" sz="2000" b="1">
                <a:latin typeface="Albertus Medium" pitchFamily="34" charset="0"/>
              </a:rPr>
              <a:t> Problemas</a:t>
            </a:r>
            <a:endParaRPr lang="es-ES" sz="2000" b="1">
              <a:latin typeface="Albertus Medium" pitchFamily="34" charset="0"/>
            </a:endParaRP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429000" y="1219200"/>
            <a:ext cx="1828800" cy="1447800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anchor="ctr">
            <a:flatTx/>
          </a:bodyPr>
          <a:lstStyle/>
          <a:p>
            <a:pPr algn="ctr" eaLnBrk="0" hangingPunct="0"/>
            <a:r>
              <a:rPr lang="es-VE" sz="2000" b="1">
                <a:latin typeface="Albertus Medium" pitchFamily="34" charset="0"/>
              </a:rPr>
              <a:t>Análisis de la situación actual (F.O.D.A.)</a:t>
            </a:r>
            <a:endParaRPr lang="es-ES" sz="2000" b="1">
              <a:latin typeface="Albertus Medium" pitchFamily="34" charset="0"/>
            </a:endParaRPr>
          </a:p>
        </p:txBody>
      </p:sp>
      <p:sp>
        <p:nvSpPr>
          <p:cNvPr id="63498" name="AutoShape 10"/>
          <p:cNvSpPr>
            <a:spLocks noChangeArrowheads="1"/>
          </p:cNvSpPr>
          <p:nvPr/>
        </p:nvSpPr>
        <p:spPr bwMode="auto">
          <a:xfrm>
            <a:off x="2438400" y="16002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rgbClr val="FF99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s-VE"/>
          </a:p>
        </p:txBody>
      </p:sp>
      <p:sp>
        <p:nvSpPr>
          <p:cNvPr id="63499" name="AutoShape 11"/>
          <p:cNvSpPr>
            <a:spLocks noChangeArrowheads="1"/>
          </p:cNvSpPr>
          <p:nvPr/>
        </p:nvSpPr>
        <p:spPr bwMode="auto">
          <a:xfrm>
            <a:off x="5791200" y="16002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rgbClr val="FF99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s-VE"/>
          </a:p>
        </p:txBody>
      </p:sp>
      <p:sp>
        <p:nvSpPr>
          <p:cNvPr id="63500" name="AutoShape 12"/>
          <p:cNvSpPr>
            <a:spLocks noChangeArrowheads="1"/>
          </p:cNvSpPr>
          <p:nvPr/>
        </p:nvSpPr>
        <p:spPr bwMode="auto">
          <a:xfrm>
            <a:off x="2362200" y="54864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rgbClr val="FF99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s-VE"/>
          </a:p>
        </p:txBody>
      </p:sp>
      <p:sp>
        <p:nvSpPr>
          <p:cNvPr id="63501" name="AutoShape 13"/>
          <p:cNvSpPr>
            <a:spLocks noChangeArrowheads="1"/>
          </p:cNvSpPr>
          <p:nvPr/>
        </p:nvSpPr>
        <p:spPr bwMode="auto">
          <a:xfrm>
            <a:off x="5486400" y="54102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rgbClr val="FF99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s-VE"/>
          </a:p>
        </p:txBody>
      </p:sp>
      <p:sp>
        <p:nvSpPr>
          <p:cNvPr id="63502" name="AutoShape 14"/>
          <p:cNvSpPr>
            <a:spLocks noChangeArrowheads="1"/>
          </p:cNvSpPr>
          <p:nvPr/>
        </p:nvSpPr>
        <p:spPr bwMode="auto">
          <a:xfrm rot="10800000">
            <a:off x="6705600" y="3276600"/>
            <a:ext cx="9906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9933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s-ES"/>
          </a:p>
        </p:txBody>
      </p:sp>
      <p:sp>
        <p:nvSpPr>
          <p:cNvPr id="63503" name="AutoShape 15"/>
          <p:cNvSpPr>
            <a:spLocks noChangeArrowheads="1"/>
          </p:cNvSpPr>
          <p:nvPr/>
        </p:nvSpPr>
        <p:spPr bwMode="auto">
          <a:xfrm rot="16200000" flipH="1">
            <a:off x="876300" y="3467100"/>
            <a:ext cx="9906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9933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ChangeArrowheads="1"/>
          </p:cNvSpPr>
          <p:nvPr/>
        </p:nvSpPr>
        <p:spPr bwMode="auto">
          <a:xfrm>
            <a:off x="914400" y="1981200"/>
            <a:ext cx="7391400" cy="426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es-ES_trad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¿ QUE ES?</a:t>
            </a:r>
            <a:endParaRPr lang="en-US" altLang="es-ES_tradnl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endParaRPr lang="en-US" altLang="es-ES_tradnl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endParaRPr lang="en-US" altLang="es-ES_tradnl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es-ES_tradnl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s-ES_tradnl" altLang="es-ES_tradnl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Un documento de trabajo que debe utilizarse como una herramienta activa en todo lo concerniente a las distintas actividades de marketing.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endParaRPr lang="es-ES_tradnl" altLang="es-ES_tradnl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altLang="es-ES_tradnl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	Es un documento escrito que detalla las acciones específicas de marketing, dirigidas a objetivos específicos, dentro de un determinado ambiente de trabajo y dentro de un determinado lapso de tiempo generalmente de un año.</a:t>
            </a:r>
          </a:p>
        </p:txBody>
      </p:sp>
      <p:graphicFrame>
        <p:nvGraphicFramePr>
          <p:cNvPr id="64515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5795963" y="1395413"/>
          <a:ext cx="2433637" cy="1347787"/>
        </p:xfrm>
        <a:graphic>
          <a:graphicData uri="http://schemas.openxmlformats.org/presentationml/2006/ole">
            <p:oleObj spid="_x0000_s6146" name="Microsoft ClipArt Gallery" r:id="rId3" imgW="3497263" imgH="2095500" progId="MS_ClipArt_Gallery">
              <p:embed/>
            </p:oleObj>
          </a:graphicData>
        </a:graphic>
      </p:graphicFrame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14400" y="457200"/>
            <a:ext cx="7375525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es-VE" altLang="es-ES_tradnl" sz="3200">
                <a:solidFill>
                  <a:srgbClr val="FF9933"/>
                </a:solidFill>
                <a:latin typeface="Arial Black" pitchFamily="34" charset="0"/>
              </a:rPr>
              <a:t>PLAN ANUAL DE MERCADEO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ChangeArrowheads="1"/>
          </p:cNvSpPr>
          <p:nvPr/>
        </p:nvSpPr>
        <p:spPr bwMode="auto">
          <a:xfrm>
            <a:off x="609600" y="21336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es-ES_tradnl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DEBE REFLEJAR: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endParaRPr lang="en-US" altLang="es-ES_tradnl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endParaRPr lang="en-US" altLang="es-ES_tradnl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es-ES_tradnl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	* </a:t>
            </a:r>
            <a:r>
              <a:rPr lang="es-ES_tradnl" altLang="es-ES_tradnl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Lo que desea el cliente/consumidor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altLang="es-ES_tradnl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	* Cuándo lo desea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altLang="es-ES_tradnl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	* Dónde lo desea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altLang="es-ES_tradnl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	* Cómo desea adquirir el servicio o producto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altLang="es-ES_tradnl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	* Quién realmente desea comprarlo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altLang="es-ES_tradnl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	* Cuánto quiere comprar y cuánto está dispuesto a pagar.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altLang="es-ES_tradnl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	* Por qué quiere comprarlo.</a:t>
            </a:r>
          </a:p>
        </p:txBody>
      </p:sp>
      <p:graphicFrame>
        <p:nvGraphicFramePr>
          <p:cNvPr id="65539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6329363" y="1635125"/>
          <a:ext cx="1644650" cy="2479675"/>
        </p:xfrm>
        <a:graphic>
          <a:graphicData uri="http://schemas.openxmlformats.org/presentationml/2006/ole">
            <p:oleObj spid="_x0000_s7170" name="Microsoft ClipArt Gallery" r:id="rId3" imgW="3802063" imgH="5729288" progId="MS_ClipArt_Gallery">
              <p:embed/>
            </p:oleObj>
          </a:graphicData>
        </a:graphic>
      </p:graphicFrame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914400" y="609600"/>
            <a:ext cx="73755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es-VE" altLang="es-ES_tradnl" sz="3200">
                <a:solidFill>
                  <a:srgbClr val="FF9933"/>
                </a:solidFill>
                <a:latin typeface="Arial Black" pitchFamily="34" charset="0"/>
              </a:rPr>
              <a:t>PLAN DE MERCADEO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VE" smtClean="0"/>
              <a:t>CAPITULO 4</a:t>
            </a:r>
            <a:endParaRPr lang="en-US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s-VE" sz="4400" smtClean="0">
                <a:solidFill>
                  <a:srgbClr val="CC0000"/>
                </a:solidFill>
              </a:rPr>
              <a:t>  </a:t>
            </a:r>
            <a:r>
              <a:rPr lang="es-VE" sz="4400" smtClean="0"/>
              <a:t>Los Sistemas de Información de Mercadotecnia (S.I.M.) y la Investigación de Mercados</a:t>
            </a:r>
            <a:endParaRPr lang="en-US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827088" y="765175"/>
            <a:ext cx="72104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s-ES_tradnl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Decisiones, incertidumbre e información</a:t>
            </a:r>
          </a:p>
        </p:txBody>
      </p:sp>
      <p:sp>
        <p:nvSpPr>
          <p:cNvPr id="67587" name="Text Box 5"/>
          <p:cNvSpPr txBox="1">
            <a:spLocks noChangeArrowheads="1"/>
          </p:cNvSpPr>
          <p:nvPr/>
        </p:nvSpPr>
        <p:spPr bwMode="auto">
          <a:xfrm>
            <a:off x="468313" y="2349500"/>
            <a:ext cx="8321675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buFontTx/>
              <a:buChar char="•"/>
            </a:pPr>
            <a:r>
              <a:rPr lang="es-ES" sz="2800">
                <a:cs typeface="Times New Roman" pitchFamily="18" charset="0"/>
              </a:rPr>
              <a:t>Las actividades comerciales requieren tomar constantemente decisiones de todo tipo</a:t>
            </a:r>
          </a:p>
          <a:p>
            <a:pPr marL="182563" indent="-182563">
              <a:buFontTx/>
              <a:buChar char="•"/>
            </a:pPr>
            <a:r>
              <a:rPr lang="es-ES" sz="2800">
                <a:cs typeface="Times New Roman" pitchFamily="18" charset="0"/>
              </a:rPr>
              <a:t> La dificultad de elegir depende:</a:t>
            </a:r>
          </a:p>
          <a:p>
            <a:pPr lvl="1">
              <a:buFontTx/>
              <a:buChar char="•"/>
            </a:pPr>
            <a:r>
              <a:rPr lang="es-ES" sz="2800">
                <a:cs typeface="Times New Roman" pitchFamily="18" charset="0"/>
              </a:rPr>
              <a:t> </a:t>
            </a:r>
            <a:r>
              <a:rPr lang="es-ES" sz="2400">
                <a:cs typeface="Times New Roman" pitchFamily="18" charset="0"/>
              </a:rPr>
              <a:t>del número de opciones disponibles</a:t>
            </a:r>
          </a:p>
          <a:p>
            <a:pPr lvl="1">
              <a:buFontTx/>
              <a:buChar char="•"/>
            </a:pPr>
            <a:r>
              <a:rPr lang="es-ES" sz="2400">
                <a:cs typeface="Times New Roman" pitchFamily="18" charset="0"/>
              </a:rPr>
              <a:t> de las distintas consecuencias de cada decisión</a:t>
            </a:r>
          </a:p>
          <a:p>
            <a:pPr marL="182563" indent="-182563">
              <a:buFontTx/>
              <a:buChar char="•"/>
            </a:pPr>
            <a:r>
              <a:rPr lang="es-ES" sz="2800">
                <a:cs typeface="Times New Roman" pitchFamily="18" charset="0"/>
              </a:rPr>
              <a:t>En situaciones de incertidumbre los responsables  procuran tener el máximo de información posible a fin de poder tomar la decisión más acertada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1150938" y="214313"/>
            <a:ext cx="77930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s-E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 decisiones…</a:t>
            </a:r>
          </a:p>
        </p:txBody>
      </p:sp>
      <p:pic>
        <p:nvPicPr>
          <p:cNvPr id="68611" name="Picture 5" descr="Presa%20de%20decis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557338"/>
            <a:ext cx="85693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17"/>
          <p:cNvSpPr>
            <a:spLocks noChangeArrowheads="1"/>
          </p:cNvSpPr>
          <p:nvPr/>
        </p:nvSpPr>
        <p:spPr bwMode="auto">
          <a:xfrm>
            <a:off x="755650" y="2133600"/>
            <a:ext cx="7777163" cy="42973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8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380" y="10921"/>
                </a:moveTo>
                <a:cubicBezTo>
                  <a:pt x="1380" y="10881"/>
                  <a:pt x="1380" y="10840"/>
                  <a:pt x="1380" y="10800"/>
                </a:cubicBezTo>
                <a:cubicBezTo>
                  <a:pt x="1380" y="5597"/>
                  <a:pt x="5597" y="1380"/>
                  <a:pt x="10800" y="1380"/>
                </a:cubicBezTo>
                <a:cubicBezTo>
                  <a:pt x="16002" y="1380"/>
                  <a:pt x="20220" y="5597"/>
                  <a:pt x="20220" y="10800"/>
                </a:cubicBezTo>
                <a:cubicBezTo>
                  <a:pt x="20220" y="10840"/>
                  <a:pt x="20219" y="10881"/>
                  <a:pt x="20219" y="10921"/>
                </a:cubicBezTo>
                <a:lnTo>
                  <a:pt x="21599" y="10939"/>
                </a:lnTo>
                <a:cubicBezTo>
                  <a:pt x="21599" y="10893"/>
                  <a:pt x="21600" y="1084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46"/>
                  <a:pt x="0" y="10893"/>
                  <a:pt x="0" y="10939"/>
                </a:cubicBezTo>
                <a:lnTo>
                  <a:pt x="1380" y="1092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203" name="Oval 18"/>
          <p:cNvSpPr>
            <a:spLocks noChangeArrowheads="1"/>
          </p:cNvSpPr>
          <p:nvPr/>
        </p:nvSpPr>
        <p:spPr bwMode="auto">
          <a:xfrm>
            <a:off x="1403350" y="3933825"/>
            <a:ext cx="127476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Locales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Discotk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1204" name="Oval 19"/>
          <p:cNvSpPr>
            <a:spLocks noChangeArrowheads="1"/>
          </p:cNvSpPr>
          <p:nvPr/>
        </p:nvSpPr>
        <p:spPr bwMode="auto">
          <a:xfrm>
            <a:off x="3059113" y="3933825"/>
            <a:ext cx="1274762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Parque de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diversión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1205" name="Oval 20"/>
          <p:cNvSpPr>
            <a:spLocks noChangeArrowheads="1"/>
          </p:cNvSpPr>
          <p:nvPr/>
        </p:nvSpPr>
        <p:spPr bwMode="auto">
          <a:xfrm>
            <a:off x="4643438" y="3933825"/>
            <a:ext cx="1274762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Línea de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cruceros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1206" name="Oval 21"/>
          <p:cNvSpPr>
            <a:spLocks noChangeArrowheads="1"/>
          </p:cNvSpPr>
          <p:nvPr/>
        </p:nvSpPr>
        <p:spPr bwMode="auto">
          <a:xfrm>
            <a:off x="6156325" y="3933825"/>
            <a:ext cx="1800225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Agencia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Viajes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aventura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1207" name="Text Box 22"/>
          <p:cNvSpPr txBox="1">
            <a:spLocks noChangeArrowheads="1"/>
          </p:cNvSpPr>
          <p:nvPr/>
        </p:nvSpPr>
        <p:spPr bwMode="auto">
          <a:xfrm>
            <a:off x="1692275" y="1412875"/>
            <a:ext cx="546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800">
                <a:solidFill>
                  <a:srgbClr val="FF9933"/>
                </a:solidFill>
                <a:latin typeface="Times New Roman" pitchFamily="18" charset="0"/>
              </a:rPr>
              <a:t>Misión corporativa:  Entretenimiento</a:t>
            </a:r>
            <a:endParaRPr lang="es-ES_tradnl" sz="2800">
              <a:solidFill>
                <a:srgbClr val="FF9933"/>
              </a:solidFill>
              <a:latin typeface="Times New Roman" pitchFamily="18" charset="0"/>
            </a:endParaRPr>
          </a:p>
        </p:txBody>
      </p:sp>
      <p:sp>
        <p:nvSpPr>
          <p:cNvPr id="51208" name="Text Box 27"/>
          <p:cNvSpPr txBox="1">
            <a:spLocks noChangeArrowheads="1"/>
          </p:cNvSpPr>
          <p:nvPr/>
        </p:nvSpPr>
        <p:spPr bwMode="auto">
          <a:xfrm>
            <a:off x="7308850" y="1341438"/>
            <a:ext cx="1409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>
                <a:solidFill>
                  <a:srgbClr val="FFCC00"/>
                </a:solidFill>
                <a:latin typeface="Times New Roman" pitchFamily="18" charset="0"/>
              </a:rPr>
              <a:t>Nivel </a:t>
            </a:r>
          </a:p>
          <a:p>
            <a:pPr algn="ctr" eaLnBrk="0" hangingPunct="0"/>
            <a:r>
              <a:rPr lang="es-ES" sz="2000">
                <a:solidFill>
                  <a:srgbClr val="FFCC00"/>
                </a:solidFill>
                <a:latin typeface="Times New Roman" pitchFamily="18" charset="0"/>
              </a:rPr>
              <a:t>Corporativo</a:t>
            </a:r>
            <a:endParaRPr lang="es-ES_tradnl" sz="20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51209" name="Text Box 28"/>
          <p:cNvSpPr txBox="1">
            <a:spLocks noChangeArrowheads="1"/>
          </p:cNvSpPr>
          <p:nvPr/>
        </p:nvSpPr>
        <p:spPr bwMode="auto">
          <a:xfrm>
            <a:off x="8308975" y="4292600"/>
            <a:ext cx="835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>
                <a:solidFill>
                  <a:srgbClr val="FFCC00"/>
                </a:solidFill>
                <a:latin typeface="Times New Roman" pitchFamily="18" charset="0"/>
              </a:rPr>
              <a:t>Nivel</a:t>
            </a:r>
          </a:p>
          <a:p>
            <a:pPr algn="ctr" eaLnBrk="0" hangingPunct="0"/>
            <a:r>
              <a:rPr lang="es-ES" sz="2000">
                <a:solidFill>
                  <a:srgbClr val="FFCC00"/>
                </a:solidFill>
                <a:latin typeface="Times New Roman" pitchFamily="18" charset="0"/>
              </a:rPr>
              <a:t>U.E.N</a:t>
            </a:r>
            <a:endParaRPr lang="es-ES_tradnl" sz="20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51210" name="Line 29"/>
          <p:cNvSpPr>
            <a:spLocks noChangeShapeType="1"/>
          </p:cNvSpPr>
          <p:nvPr/>
        </p:nvSpPr>
        <p:spPr bwMode="auto">
          <a:xfrm flipH="1">
            <a:off x="7235825" y="17002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1211" name="Line 31"/>
          <p:cNvSpPr>
            <a:spLocks noChangeShapeType="1"/>
          </p:cNvSpPr>
          <p:nvPr/>
        </p:nvSpPr>
        <p:spPr bwMode="auto">
          <a:xfrm flipH="1">
            <a:off x="8027988" y="45815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133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VE" smtClean="0">
                <a:solidFill>
                  <a:schemeClr val="tx1"/>
                </a:solidFill>
              </a:rPr>
              <a:t>Diferencia entre los datos y la información</a:t>
            </a: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1143000" y="1143000"/>
            <a:ext cx="1981200" cy="1143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MX" sz="2400">
                <a:solidFill>
                  <a:schemeClr val="hlink"/>
                </a:solidFill>
                <a:latin typeface="Times New Roman" pitchFamily="18" charset="0"/>
              </a:rPr>
              <a:t>S.I.M. </a:t>
            </a:r>
          </a:p>
          <a:p>
            <a:pPr algn="ctr"/>
            <a:r>
              <a:rPr lang="es-MX" sz="2400">
                <a:solidFill>
                  <a:schemeClr val="hlink"/>
                </a:solidFill>
                <a:latin typeface="Times New Roman" pitchFamily="18" charset="0"/>
              </a:rPr>
              <a:t>Y S.A.D.</a:t>
            </a:r>
            <a:endParaRPr lang="es-ES" sz="24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609600" y="3505200"/>
            <a:ext cx="3276600" cy="1219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MX" sz="2400">
                <a:solidFill>
                  <a:schemeClr val="hlink"/>
                </a:solidFill>
                <a:latin typeface="Times New Roman" pitchFamily="18" charset="0"/>
              </a:rPr>
              <a:t>INVESTIGACION </a:t>
            </a:r>
          </a:p>
          <a:p>
            <a:pPr algn="ctr"/>
            <a:r>
              <a:rPr lang="es-MX" sz="2400">
                <a:solidFill>
                  <a:schemeClr val="hlink"/>
                </a:solidFill>
                <a:latin typeface="Times New Roman" pitchFamily="18" charset="0"/>
              </a:rPr>
              <a:t>DE MERCADOS</a:t>
            </a:r>
            <a:endParaRPr lang="es-ES" sz="24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2133600" y="2286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>
            <a:off x="3200400" y="1676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0662" name="AutoShape 6"/>
          <p:cNvSpPr>
            <a:spLocks/>
          </p:cNvSpPr>
          <p:nvPr/>
        </p:nvSpPr>
        <p:spPr bwMode="auto">
          <a:xfrm>
            <a:off x="5334000" y="685800"/>
            <a:ext cx="228600" cy="2209800"/>
          </a:xfrm>
          <a:prstGeom prst="leftBrace">
            <a:avLst>
              <a:gd name="adj1" fmla="val 80556"/>
              <a:gd name="adj2" fmla="val 4382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VE"/>
          </a:p>
        </p:txBody>
      </p:sp>
      <p:sp>
        <p:nvSpPr>
          <p:cNvPr id="70663" name="AutoShape 7"/>
          <p:cNvSpPr>
            <a:spLocks/>
          </p:cNvSpPr>
          <p:nvPr/>
        </p:nvSpPr>
        <p:spPr bwMode="auto">
          <a:xfrm>
            <a:off x="5257800" y="3200400"/>
            <a:ext cx="304800" cy="2209800"/>
          </a:xfrm>
          <a:prstGeom prst="leftBrace">
            <a:avLst>
              <a:gd name="adj1" fmla="val 60417"/>
              <a:gd name="adj2" fmla="val 4468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VE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699125" y="700088"/>
            <a:ext cx="349408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000">
                <a:latin typeface="Times New Roman" pitchFamily="18" charset="0"/>
              </a:rPr>
              <a:t>RECOPILA</a:t>
            </a:r>
          </a:p>
          <a:p>
            <a:r>
              <a:rPr lang="es-MX" sz="2000">
                <a:latin typeface="Times New Roman" pitchFamily="18" charset="0"/>
              </a:rPr>
              <a:t>ALMACENA    </a:t>
            </a:r>
            <a:r>
              <a:rPr lang="es-MX">
                <a:latin typeface="Times New Roman" pitchFamily="18" charset="0"/>
              </a:rPr>
              <a:t>INFORMACION</a:t>
            </a:r>
          </a:p>
          <a:p>
            <a:r>
              <a:rPr lang="es-MX" sz="2000">
                <a:latin typeface="Times New Roman" pitchFamily="18" charset="0"/>
              </a:rPr>
              <a:t>PROCESA</a:t>
            </a:r>
          </a:p>
          <a:p>
            <a:r>
              <a:rPr lang="es-MX" sz="2000">
                <a:latin typeface="Times New Roman" pitchFamily="18" charset="0"/>
              </a:rPr>
              <a:t>GENERA REPORTES PARA</a:t>
            </a:r>
          </a:p>
          <a:p>
            <a:r>
              <a:rPr lang="es-MX" sz="2000">
                <a:latin typeface="Times New Roman" pitchFamily="18" charset="0"/>
              </a:rPr>
              <a:t>LA TOMA DE DECISIONES</a:t>
            </a:r>
          </a:p>
          <a:p>
            <a:r>
              <a:rPr lang="es-MX" sz="2000">
                <a:latin typeface="Times New Roman" pitchFamily="18" charset="0"/>
              </a:rPr>
              <a:t>Y EL  DISEÑO DE </a:t>
            </a:r>
          </a:p>
          <a:p>
            <a:r>
              <a:rPr lang="es-MX" sz="2000">
                <a:latin typeface="Times New Roman" pitchFamily="18" charset="0"/>
              </a:rPr>
              <a:t>ESTRATEGIAS</a:t>
            </a:r>
          </a:p>
          <a:p>
            <a:endParaRPr lang="es-ES" sz="2000">
              <a:latin typeface="Times New Roman" pitchFamily="18" charset="0"/>
            </a:endParaRPr>
          </a:p>
        </p:txBody>
      </p:sp>
      <p:sp>
        <p:nvSpPr>
          <p:cNvPr id="70665" name="AutoShape 9"/>
          <p:cNvSpPr>
            <a:spLocks/>
          </p:cNvSpPr>
          <p:nvPr/>
        </p:nvSpPr>
        <p:spPr bwMode="auto">
          <a:xfrm>
            <a:off x="7162800" y="609600"/>
            <a:ext cx="228600" cy="1066800"/>
          </a:xfrm>
          <a:prstGeom prst="rightBrace">
            <a:avLst>
              <a:gd name="adj1" fmla="val 38889"/>
              <a:gd name="adj2" fmla="val 5372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VE"/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5622925" y="3214688"/>
            <a:ext cx="35687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000">
                <a:latin typeface="Times New Roman" pitchFamily="18" charset="0"/>
              </a:rPr>
              <a:t>INVESTIGACION SISTEMICA</a:t>
            </a:r>
          </a:p>
          <a:p>
            <a:r>
              <a:rPr lang="es-MX" sz="2000">
                <a:latin typeface="Times New Roman" pitchFamily="18" charset="0"/>
              </a:rPr>
              <a:t>COMPLETA Y OBJETIVA</a:t>
            </a:r>
          </a:p>
          <a:p>
            <a:r>
              <a:rPr lang="es-MX" sz="2000">
                <a:latin typeface="Times New Roman" pitchFamily="18" charset="0"/>
              </a:rPr>
              <a:t>Y EL ANALISIS DE DATOS</a:t>
            </a:r>
          </a:p>
          <a:p>
            <a:r>
              <a:rPr lang="es-MX" sz="2000">
                <a:latin typeface="Times New Roman" pitchFamily="18" charset="0"/>
              </a:rPr>
              <a:t>RELACIONADOS CON UN </a:t>
            </a:r>
          </a:p>
          <a:p>
            <a:r>
              <a:rPr lang="es-MX" sz="2000">
                <a:latin typeface="Times New Roman" pitchFamily="18" charset="0"/>
              </a:rPr>
              <a:t>PROBLEMA O SITUACION </a:t>
            </a:r>
          </a:p>
          <a:p>
            <a:r>
              <a:rPr lang="es-MX" sz="2000">
                <a:latin typeface="Times New Roman" pitchFamily="18" charset="0"/>
              </a:rPr>
              <a:t>PARTICULAR DE </a:t>
            </a:r>
          </a:p>
          <a:p>
            <a:r>
              <a:rPr lang="es-MX" sz="2000">
                <a:latin typeface="Times New Roman" pitchFamily="18" charset="0"/>
              </a:rPr>
              <a:t>MERCADOTECNIA</a:t>
            </a:r>
            <a:endParaRPr lang="es-ES" sz="2000">
              <a:latin typeface="Times New Roman" pitchFamily="18" charset="0"/>
            </a:endParaRPr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 flipH="1">
            <a:off x="4191000" y="4191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s-MX" sz="2800" b="1" smtClean="0"/>
              <a:t>DIFERENCIAS ENTRE EL S.I.M Y LA INVESTIGACION DE MERCADOS</a:t>
            </a:r>
            <a:endParaRPr lang="es-ES" sz="2800" b="1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4038600" cy="495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s-MX" sz="2400" b="1" smtClean="0">
                <a:latin typeface="Verdana" pitchFamily="34" charset="0"/>
              </a:rPr>
              <a:t>             </a:t>
            </a:r>
            <a:r>
              <a:rPr lang="es-MX" b="1" u="sng" smtClean="0">
                <a:latin typeface="Verdana" pitchFamily="34" charset="0"/>
              </a:rPr>
              <a:t>S.I.M.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s-MX" sz="800" b="1" smtClean="0">
              <a:latin typeface="Verdana" pitchFamily="34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</a:pPr>
            <a:r>
              <a:rPr lang="es-MX" sz="1800" b="1" smtClean="0">
                <a:latin typeface="Verdana" pitchFamily="34" charset="0"/>
              </a:rPr>
              <a:t>1. ES PREVENTIVO</a:t>
            </a:r>
          </a:p>
          <a:p>
            <a:pPr marL="0" indent="0" eaLnBrk="1" hangingPunct="1">
              <a:lnSpc>
                <a:spcPct val="125000"/>
              </a:lnSpc>
              <a:buFontTx/>
              <a:buNone/>
            </a:pPr>
            <a:r>
              <a:rPr lang="es-MX" sz="1800" b="1" smtClean="0">
                <a:latin typeface="Verdana" pitchFamily="34" charset="0"/>
              </a:rPr>
              <a:t>2. TRABAJA DE MANERA ININTERRUMPIDA</a:t>
            </a:r>
          </a:p>
          <a:p>
            <a:pPr marL="0" indent="0" eaLnBrk="1" hangingPunct="1">
              <a:lnSpc>
                <a:spcPct val="125000"/>
              </a:lnSpc>
              <a:buFontTx/>
              <a:buNone/>
            </a:pPr>
            <a:r>
              <a:rPr lang="es-MX" sz="1800" b="1" smtClean="0">
                <a:latin typeface="Verdana" pitchFamily="34" charset="0"/>
              </a:rPr>
              <a:t>3. ES ECONOMICO</a:t>
            </a:r>
          </a:p>
          <a:p>
            <a:pPr marL="0" indent="0" eaLnBrk="1" hangingPunct="1">
              <a:lnSpc>
                <a:spcPct val="125000"/>
              </a:lnSpc>
              <a:buFontTx/>
              <a:buNone/>
            </a:pPr>
            <a:r>
              <a:rPr lang="es-MX" sz="1800" b="1" smtClean="0">
                <a:latin typeface="Verdana" pitchFamily="34" charset="0"/>
              </a:rPr>
              <a:t>4. ES UNA ESTRUCTURA ESTABLE DENTRO DE LA EMPRESA</a:t>
            </a:r>
          </a:p>
          <a:p>
            <a:pPr marL="0" indent="0" eaLnBrk="1" hangingPunct="1">
              <a:lnSpc>
                <a:spcPct val="125000"/>
              </a:lnSpc>
              <a:buFontTx/>
              <a:buNone/>
            </a:pPr>
            <a:r>
              <a:rPr lang="es-MX" sz="1800" b="1" smtClean="0">
                <a:latin typeface="Verdana" pitchFamily="34" charset="0"/>
              </a:rPr>
              <a:t>5. TRABAJA CON DATOS PASADOS</a:t>
            </a:r>
          </a:p>
          <a:p>
            <a:pPr marL="0" indent="0" eaLnBrk="1" hangingPunct="1">
              <a:lnSpc>
                <a:spcPct val="125000"/>
              </a:lnSpc>
              <a:buFontTx/>
              <a:buNone/>
            </a:pPr>
            <a:r>
              <a:rPr lang="es-MX" sz="1800" b="1" smtClean="0">
                <a:latin typeface="Verdana" pitchFamily="34" charset="0"/>
              </a:rPr>
              <a:t>6. SE UTILIZA   CONSTAN-TEMENTE PARA GENERAR INFORMES Y REPORTES A LA GERENCIA</a:t>
            </a:r>
          </a:p>
          <a:p>
            <a:pPr marL="0" indent="0" eaLnBrk="1" hangingPunct="1">
              <a:lnSpc>
                <a:spcPct val="125000"/>
              </a:lnSpc>
              <a:buFontTx/>
              <a:buAutoNum type="arabicPeriod"/>
            </a:pPr>
            <a:endParaRPr lang="es-ES" sz="1800" b="1" smtClean="0">
              <a:latin typeface="Verdana" pitchFamily="34" charset="0"/>
            </a:endParaRP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143000"/>
            <a:ext cx="4572000" cy="4953000"/>
          </a:xfrm>
        </p:spPr>
        <p:txBody>
          <a:bodyPr/>
          <a:lstStyle/>
          <a:p>
            <a:pPr marL="193675" indent="-193675" algn="ctr" eaLnBrk="1" hangingPunct="1">
              <a:lnSpc>
                <a:spcPct val="90000"/>
              </a:lnSpc>
              <a:buFontTx/>
              <a:buNone/>
            </a:pPr>
            <a:r>
              <a:rPr lang="es-MX" sz="2000" b="1" u="sng" smtClean="0">
                <a:latin typeface="Verdana" pitchFamily="34" charset="0"/>
              </a:rPr>
              <a:t>INVESTIGACIÓN DE</a:t>
            </a:r>
          </a:p>
          <a:p>
            <a:pPr marL="193675" indent="-193675" algn="ctr" eaLnBrk="1" hangingPunct="1">
              <a:lnSpc>
                <a:spcPct val="90000"/>
              </a:lnSpc>
              <a:buFontTx/>
              <a:buNone/>
            </a:pPr>
            <a:r>
              <a:rPr lang="es-MX" sz="2000" b="1" u="sng" smtClean="0">
                <a:latin typeface="Verdana" pitchFamily="34" charset="0"/>
              </a:rPr>
              <a:t>MERCADOS</a:t>
            </a:r>
          </a:p>
          <a:p>
            <a:pPr marL="193675" indent="-193675" algn="ctr" eaLnBrk="1" hangingPunct="1">
              <a:lnSpc>
                <a:spcPct val="90000"/>
              </a:lnSpc>
              <a:buFontTx/>
              <a:buNone/>
            </a:pPr>
            <a:endParaRPr lang="es-MX" sz="700" b="1" u="sng" smtClean="0">
              <a:latin typeface="Verdana" pitchFamily="34" charset="0"/>
            </a:endParaRPr>
          </a:p>
          <a:p>
            <a:pPr marL="384175" lvl="1" indent="0" eaLnBrk="1" hangingPunct="1">
              <a:lnSpc>
                <a:spcPct val="125000"/>
              </a:lnSpc>
              <a:buFontTx/>
              <a:buNone/>
            </a:pPr>
            <a:r>
              <a:rPr lang="es-MX" sz="1800" b="1" smtClean="0">
                <a:latin typeface="Verdana" pitchFamily="34" charset="0"/>
              </a:rPr>
              <a:t>1.ES REACTIVA</a:t>
            </a:r>
          </a:p>
          <a:p>
            <a:pPr marL="384175" lvl="1" indent="0" eaLnBrk="1" hangingPunct="1">
              <a:lnSpc>
                <a:spcPct val="125000"/>
              </a:lnSpc>
              <a:buFontTx/>
              <a:buNone/>
            </a:pPr>
            <a:r>
              <a:rPr lang="es-MX" sz="1800" b="1" smtClean="0">
                <a:latin typeface="Verdana" pitchFamily="34" charset="0"/>
              </a:rPr>
              <a:t>2.TRABAJA SOLO CUANDO SE LE NECESITA </a:t>
            </a:r>
          </a:p>
          <a:p>
            <a:pPr marL="384175" lvl="1" indent="0" eaLnBrk="1" hangingPunct="1">
              <a:lnSpc>
                <a:spcPct val="125000"/>
              </a:lnSpc>
              <a:buFontTx/>
              <a:buNone/>
            </a:pPr>
            <a:r>
              <a:rPr lang="es-MX" sz="1800" b="1" smtClean="0">
                <a:latin typeface="Verdana" pitchFamily="34" charset="0"/>
              </a:rPr>
              <a:t>3. ES MUY COSTOSA</a:t>
            </a:r>
          </a:p>
          <a:p>
            <a:pPr marL="384175" lvl="1" indent="0" eaLnBrk="1" hangingPunct="1">
              <a:lnSpc>
                <a:spcPct val="125000"/>
              </a:lnSpc>
              <a:buFontTx/>
              <a:buNone/>
            </a:pPr>
            <a:r>
              <a:rPr lang="es-MX" sz="1800" b="1" smtClean="0">
                <a:latin typeface="Verdana" pitchFamily="34" charset="0"/>
              </a:rPr>
              <a:t>4. SUELE SER CONTRATADA EXTERNAMENTE</a:t>
            </a:r>
          </a:p>
          <a:p>
            <a:pPr marL="384175" lvl="1" indent="0" eaLnBrk="1" hangingPunct="1">
              <a:lnSpc>
                <a:spcPct val="125000"/>
              </a:lnSpc>
              <a:buFontTx/>
              <a:buNone/>
            </a:pPr>
            <a:r>
              <a:rPr lang="es-MX" sz="1800" b="1" smtClean="0">
                <a:latin typeface="Verdana" pitchFamily="34" charset="0"/>
              </a:rPr>
              <a:t>5. MANEJA DATOS ACTUALIZADOS</a:t>
            </a:r>
          </a:p>
          <a:p>
            <a:pPr marL="384175" lvl="1" indent="0" eaLnBrk="1" hangingPunct="1">
              <a:lnSpc>
                <a:spcPct val="125000"/>
              </a:lnSpc>
              <a:buFontTx/>
              <a:buNone/>
            </a:pPr>
            <a:r>
              <a:rPr lang="es-MX" sz="1800" b="1" smtClean="0">
                <a:latin typeface="Verdana" pitchFamily="34" charset="0"/>
              </a:rPr>
              <a:t>6. SE UTILIZA SOLO DESPUES DE AGOTAR LAS FUENTES DEL S.I.M</a:t>
            </a:r>
            <a:endParaRPr lang="es-ES" sz="1800" b="1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22764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smtClean="0"/>
              <a:t>INVESTIGACIÓN DE MERCADOS</a:t>
            </a:r>
            <a:endParaRPr lang="en-US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28600" y="193675"/>
            <a:ext cx="891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 b="1">
                <a:latin typeface="Times New Roman" pitchFamily="18" charset="0"/>
              </a:rPr>
              <a:t>PASOS PARA REALIZAR UNA INVESTIGACION DE MERCADOS</a:t>
            </a:r>
            <a:endParaRPr lang="es-ES" sz="2000" b="1">
              <a:latin typeface="Times New Roman" pitchFamily="18" charset="0"/>
            </a:endParaRP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381000" y="11430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MX">
                <a:solidFill>
                  <a:schemeClr val="hlink"/>
                </a:solidFill>
                <a:latin typeface="Times New Roman" pitchFamily="18" charset="0"/>
              </a:rPr>
              <a:t>DEFINICION DEL</a:t>
            </a:r>
          </a:p>
          <a:p>
            <a:pPr algn="ctr"/>
            <a:r>
              <a:rPr lang="es-MX">
                <a:solidFill>
                  <a:schemeClr val="hlink"/>
                </a:solidFill>
                <a:latin typeface="Times New Roman" pitchFamily="18" charset="0"/>
              </a:rPr>
              <a:t>PROBLEMA Y </a:t>
            </a:r>
          </a:p>
          <a:p>
            <a:pPr algn="ctr"/>
            <a:r>
              <a:rPr lang="es-MX">
                <a:solidFill>
                  <a:schemeClr val="hlink"/>
                </a:solidFill>
                <a:latin typeface="Times New Roman" pitchFamily="18" charset="0"/>
              </a:rPr>
              <a:t>OBJETIVOS</a:t>
            </a:r>
            <a:endParaRPr lang="es-E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381000" y="22098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MX" sz="2000">
                <a:solidFill>
                  <a:schemeClr val="hlink"/>
                </a:solidFill>
                <a:latin typeface="Times New Roman" pitchFamily="18" charset="0"/>
              </a:rPr>
              <a:t>DESARROLLO DEL </a:t>
            </a:r>
          </a:p>
          <a:p>
            <a:pPr algn="ctr"/>
            <a:r>
              <a:rPr lang="es-MX" sz="2000">
                <a:solidFill>
                  <a:schemeClr val="hlink"/>
                </a:solidFill>
                <a:latin typeface="Times New Roman" pitchFamily="18" charset="0"/>
              </a:rPr>
              <a:t>PLAN FORMAL</a:t>
            </a:r>
            <a:r>
              <a:rPr lang="es-MX" sz="2400">
                <a:latin typeface="Times New Roman" pitchFamily="18" charset="0"/>
              </a:rPr>
              <a:t> </a:t>
            </a:r>
            <a:endParaRPr lang="es-ES" sz="2400">
              <a:latin typeface="Times New Roman" pitchFamily="18" charset="0"/>
            </a:endParaRP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81000" y="33528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MX" sz="2000">
                <a:solidFill>
                  <a:schemeClr val="hlink"/>
                </a:solidFill>
                <a:latin typeface="Times New Roman" pitchFamily="18" charset="0"/>
              </a:rPr>
              <a:t>RECOPILACION</a:t>
            </a:r>
          </a:p>
          <a:p>
            <a:pPr algn="ctr"/>
            <a:r>
              <a:rPr lang="es-MX" sz="2000">
                <a:solidFill>
                  <a:schemeClr val="hlink"/>
                </a:solidFill>
                <a:latin typeface="Times New Roman" pitchFamily="18" charset="0"/>
              </a:rPr>
              <a:t>DE INFORMACION</a:t>
            </a:r>
            <a:endParaRPr lang="es-ES" sz="20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381000" y="44958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MX" sz="2000">
                <a:solidFill>
                  <a:schemeClr val="hlink"/>
                </a:solidFill>
                <a:latin typeface="Times New Roman" pitchFamily="18" charset="0"/>
              </a:rPr>
              <a:t>ANALISIS DE </a:t>
            </a:r>
          </a:p>
          <a:p>
            <a:pPr algn="ctr"/>
            <a:r>
              <a:rPr lang="es-MX" sz="2000">
                <a:solidFill>
                  <a:schemeClr val="hlink"/>
                </a:solidFill>
                <a:latin typeface="Times New Roman" pitchFamily="18" charset="0"/>
              </a:rPr>
              <a:t>LA INFORMACIÓN</a:t>
            </a:r>
            <a:endParaRPr lang="es-ES" sz="20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381000" y="55626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MX" sz="2000">
                <a:solidFill>
                  <a:schemeClr val="hlink"/>
                </a:solidFill>
                <a:latin typeface="Times New Roman" pitchFamily="18" charset="0"/>
              </a:rPr>
              <a:t>PRESENTACIÓN </a:t>
            </a:r>
          </a:p>
          <a:p>
            <a:pPr algn="ctr"/>
            <a:r>
              <a:rPr lang="es-MX" sz="2000">
                <a:solidFill>
                  <a:schemeClr val="hlink"/>
                </a:solidFill>
                <a:latin typeface="Times New Roman" pitchFamily="18" charset="0"/>
              </a:rPr>
              <a:t>DE RESULTADOS</a:t>
            </a:r>
            <a:endParaRPr lang="es-ES" sz="20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>
            <a:off x="1524000" y="198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15240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15240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1524000" y="533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3048000" y="1524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>
            <a:off x="3048000" y="2514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>
            <a:off x="3048000" y="3733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>
            <a:off x="3048000" y="4876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>
            <a:off x="3048000" y="5943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3745" name="AutoShape 17"/>
          <p:cNvSpPr>
            <a:spLocks/>
          </p:cNvSpPr>
          <p:nvPr/>
        </p:nvSpPr>
        <p:spPr bwMode="auto">
          <a:xfrm>
            <a:off x="5105400" y="838200"/>
            <a:ext cx="228600" cy="1295400"/>
          </a:xfrm>
          <a:prstGeom prst="leftBrace">
            <a:avLst>
              <a:gd name="adj1" fmla="val 47222"/>
              <a:gd name="adj2" fmla="val 5453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VE"/>
          </a:p>
        </p:txBody>
      </p:sp>
      <p:sp>
        <p:nvSpPr>
          <p:cNvPr id="73746" name="AutoShape 18"/>
          <p:cNvSpPr>
            <a:spLocks/>
          </p:cNvSpPr>
          <p:nvPr/>
        </p:nvSpPr>
        <p:spPr bwMode="auto">
          <a:xfrm>
            <a:off x="5181600" y="3505200"/>
            <a:ext cx="76200" cy="838200"/>
          </a:xfrm>
          <a:prstGeom prst="leftBrace">
            <a:avLst>
              <a:gd name="adj1" fmla="val 91667"/>
              <a:gd name="adj2" fmla="val 1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VE"/>
          </a:p>
        </p:txBody>
      </p:sp>
      <p:sp>
        <p:nvSpPr>
          <p:cNvPr id="73747" name="AutoShape 19"/>
          <p:cNvSpPr>
            <a:spLocks/>
          </p:cNvSpPr>
          <p:nvPr/>
        </p:nvSpPr>
        <p:spPr bwMode="auto">
          <a:xfrm>
            <a:off x="5181600" y="2209800"/>
            <a:ext cx="152400" cy="1143000"/>
          </a:xfrm>
          <a:prstGeom prst="leftBrace">
            <a:avLst>
              <a:gd name="adj1" fmla="val 62500"/>
              <a:gd name="adj2" fmla="val 2444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VE"/>
          </a:p>
        </p:txBody>
      </p:sp>
      <p:sp>
        <p:nvSpPr>
          <p:cNvPr id="73748" name="AutoShape 20"/>
          <p:cNvSpPr>
            <a:spLocks/>
          </p:cNvSpPr>
          <p:nvPr/>
        </p:nvSpPr>
        <p:spPr bwMode="auto">
          <a:xfrm>
            <a:off x="5105400" y="4419600"/>
            <a:ext cx="228600" cy="1219200"/>
          </a:xfrm>
          <a:prstGeom prst="leftBrace">
            <a:avLst>
              <a:gd name="adj1" fmla="val 44444"/>
              <a:gd name="adj2" fmla="val 3671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VE"/>
          </a:p>
        </p:txBody>
      </p:sp>
      <p:sp>
        <p:nvSpPr>
          <p:cNvPr id="73749" name="AutoShape 21"/>
          <p:cNvSpPr>
            <a:spLocks/>
          </p:cNvSpPr>
          <p:nvPr/>
        </p:nvSpPr>
        <p:spPr bwMode="auto">
          <a:xfrm>
            <a:off x="5181600" y="5715000"/>
            <a:ext cx="152400" cy="914400"/>
          </a:xfrm>
          <a:prstGeom prst="leftBrace">
            <a:avLst>
              <a:gd name="adj1" fmla="val 50000"/>
              <a:gd name="adj2" fmla="val 2395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VE"/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5410200" y="13636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5257800" y="762000"/>
            <a:ext cx="23590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s-MX" sz="2000">
                <a:latin typeface="Times New Roman" pitchFamily="18" charset="0"/>
              </a:rPr>
              <a:t>1. ANALISIS  DE</a:t>
            </a:r>
          </a:p>
          <a:p>
            <a:pPr marL="457200" indent="-457200"/>
            <a:r>
              <a:rPr lang="es-MX" sz="2000">
                <a:latin typeface="Times New Roman" pitchFamily="18" charset="0"/>
              </a:rPr>
              <a:t>    LA SITUACIÓN</a:t>
            </a:r>
          </a:p>
          <a:p>
            <a:pPr marL="457200" indent="-457200"/>
            <a:endParaRPr lang="es-MX" sz="2000">
              <a:latin typeface="Times New Roman" pitchFamily="18" charset="0"/>
            </a:endParaRPr>
          </a:p>
          <a:p>
            <a:pPr marL="457200" indent="-457200"/>
            <a:r>
              <a:rPr lang="es-MX" sz="2000">
                <a:latin typeface="Times New Roman" pitchFamily="18" charset="0"/>
              </a:rPr>
              <a:t>2.</a:t>
            </a:r>
            <a:r>
              <a:rPr lang="es-MX" sz="2400">
                <a:latin typeface="Times New Roman" pitchFamily="18" charset="0"/>
              </a:rPr>
              <a:t> </a:t>
            </a:r>
            <a:r>
              <a:rPr lang="es-MX" sz="2000">
                <a:latin typeface="Times New Roman" pitchFamily="18" charset="0"/>
              </a:rPr>
              <a:t>INV. INFORMAL</a:t>
            </a:r>
            <a:endParaRPr lang="es-ES" sz="2000">
              <a:latin typeface="Times New Roman" pitchFamily="18" charset="0"/>
            </a:endParaRPr>
          </a:p>
        </p:txBody>
      </p:sp>
      <p:sp>
        <p:nvSpPr>
          <p:cNvPr id="73752" name="AutoShape 24"/>
          <p:cNvSpPr>
            <a:spLocks/>
          </p:cNvSpPr>
          <p:nvPr/>
        </p:nvSpPr>
        <p:spPr bwMode="auto">
          <a:xfrm>
            <a:off x="7543800" y="762000"/>
            <a:ext cx="76200" cy="5334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VE"/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7604125" y="776288"/>
            <a:ext cx="1455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000">
                <a:latin typeface="Times New Roman" pitchFamily="18" charset="0"/>
              </a:rPr>
              <a:t>HIPOTESIS</a:t>
            </a:r>
            <a:endParaRPr lang="es-ES" sz="2000">
              <a:latin typeface="Times New Roman" pitchFamily="18" charset="0"/>
            </a:endParaRPr>
          </a:p>
        </p:txBody>
      </p:sp>
      <p:sp>
        <p:nvSpPr>
          <p:cNvPr id="73754" name="AutoShape 26"/>
          <p:cNvSpPr>
            <a:spLocks/>
          </p:cNvSpPr>
          <p:nvPr/>
        </p:nvSpPr>
        <p:spPr bwMode="auto">
          <a:xfrm>
            <a:off x="7620000" y="1676400"/>
            <a:ext cx="76200" cy="5334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VE"/>
          </a:p>
        </p:txBody>
      </p:sp>
      <p:sp>
        <p:nvSpPr>
          <p:cNvPr id="73755" name="Text Box 27"/>
          <p:cNvSpPr txBox="1">
            <a:spLocks noChangeArrowheads="1"/>
          </p:cNvSpPr>
          <p:nvPr/>
        </p:nvSpPr>
        <p:spPr bwMode="auto">
          <a:xfrm>
            <a:off x="7680325" y="1766888"/>
            <a:ext cx="1528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000">
                <a:latin typeface="Times New Roman" pitchFamily="18" charset="0"/>
              </a:rPr>
              <a:t>EXPLORAR</a:t>
            </a:r>
            <a:endParaRPr lang="es-ES" sz="2000">
              <a:latin typeface="Times New Roman" pitchFamily="18" charset="0"/>
            </a:endParaRPr>
          </a:p>
        </p:txBody>
      </p:sp>
      <p:sp>
        <p:nvSpPr>
          <p:cNvPr id="73756" name="Text Box 28"/>
          <p:cNvSpPr txBox="1">
            <a:spLocks noChangeArrowheads="1"/>
          </p:cNvSpPr>
          <p:nvPr/>
        </p:nvSpPr>
        <p:spPr bwMode="auto">
          <a:xfrm>
            <a:off x="5257800" y="2286000"/>
            <a:ext cx="2654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s-MX">
                <a:latin typeface="Times New Roman" pitchFamily="18" charset="0"/>
              </a:rPr>
              <a:t>1. FUENTES DE DATOS </a:t>
            </a:r>
          </a:p>
          <a:p>
            <a:pPr marL="457200" indent="-457200"/>
            <a:r>
              <a:rPr lang="es-MX">
                <a:latin typeface="Times New Roman" pitchFamily="18" charset="0"/>
              </a:rPr>
              <a:t>    PRIMARIOS</a:t>
            </a:r>
          </a:p>
          <a:p>
            <a:pPr marL="457200" indent="-457200"/>
            <a:r>
              <a:rPr lang="es-MX">
                <a:latin typeface="Times New Roman" pitchFamily="18" charset="0"/>
              </a:rPr>
              <a:t>2. FUENTES DE DATOS </a:t>
            </a:r>
          </a:p>
          <a:p>
            <a:pPr marL="457200" indent="-457200"/>
            <a:r>
              <a:rPr lang="es-MX">
                <a:latin typeface="Times New Roman" pitchFamily="18" charset="0"/>
              </a:rPr>
              <a:t>    SECUNDARIOS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73757" name="Text Box 29"/>
          <p:cNvSpPr txBox="1">
            <a:spLocks noChangeArrowheads="1"/>
          </p:cNvSpPr>
          <p:nvPr/>
        </p:nvSpPr>
        <p:spPr bwMode="auto">
          <a:xfrm>
            <a:off x="5297488" y="3581400"/>
            <a:ext cx="38465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s-MX" sz="2000">
                <a:latin typeface="Times New Roman" pitchFamily="18" charset="0"/>
              </a:rPr>
              <a:t>PLAN DE MUESTREO</a:t>
            </a:r>
          </a:p>
          <a:p>
            <a:pPr marL="457200" indent="-457200">
              <a:buFontTx/>
              <a:buAutoNum type="arabicPeriod"/>
            </a:pPr>
            <a:r>
              <a:rPr lang="es-MX" sz="2000">
                <a:latin typeface="Times New Roman" pitchFamily="18" charset="0"/>
              </a:rPr>
              <a:t>PRUEBA DE LA ENCUESTA</a:t>
            </a:r>
            <a:endParaRPr lang="es-ES" sz="2000">
              <a:latin typeface="Times New Roman" pitchFamily="18" charset="0"/>
            </a:endParaRPr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5334000" y="4495800"/>
            <a:ext cx="2279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s-MX">
                <a:latin typeface="Times New Roman" pitchFamily="18" charset="0"/>
              </a:rPr>
              <a:t>CODIFICACION</a:t>
            </a:r>
          </a:p>
          <a:p>
            <a:pPr marL="457200" indent="-457200">
              <a:buFontTx/>
              <a:buAutoNum type="arabicPeriod"/>
            </a:pPr>
            <a:r>
              <a:rPr lang="es-MX">
                <a:latin typeface="Times New Roman" pitchFamily="18" charset="0"/>
              </a:rPr>
              <a:t>TABULACION</a:t>
            </a:r>
          </a:p>
          <a:p>
            <a:pPr marL="457200" indent="-457200">
              <a:buFontTx/>
              <a:buAutoNum type="arabicPeriod"/>
            </a:pPr>
            <a:r>
              <a:rPr lang="es-MX">
                <a:latin typeface="Times New Roman" pitchFamily="18" charset="0"/>
              </a:rPr>
              <a:t>AGRUPACIÓN</a:t>
            </a:r>
          </a:p>
          <a:p>
            <a:pPr marL="457200" indent="-457200">
              <a:buFontTx/>
              <a:buAutoNum type="arabicPeriod"/>
            </a:pPr>
            <a:r>
              <a:rPr lang="es-MX">
                <a:latin typeface="Times New Roman" pitchFamily="18" charset="0"/>
              </a:rPr>
              <a:t>ANALISIS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5326063" y="5638800"/>
            <a:ext cx="38179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s-MX" sz="2000">
                <a:latin typeface="Times New Roman" pitchFamily="18" charset="0"/>
              </a:rPr>
              <a:t>GRAFICOS Y DIAGRAMAS</a:t>
            </a:r>
          </a:p>
          <a:p>
            <a:pPr marL="457200" indent="-457200">
              <a:buFontTx/>
              <a:buAutoNum type="arabicPeriod"/>
            </a:pPr>
            <a:r>
              <a:rPr lang="es-MX" sz="2000">
                <a:latin typeface="Times New Roman" pitchFamily="18" charset="0"/>
              </a:rPr>
              <a:t>VALIDACIÓN O RECHAZO </a:t>
            </a:r>
          </a:p>
          <a:p>
            <a:pPr marL="457200" indent="-457200"/>
            <a:r>
              <a:rPr lang="es-MX" sz="2000">
                <a:latin typeface="Times New Roman" pitchFamily="18" charset="0"/>
              </a:rPr>
              <a:t>       DE HIPOTESIS</a:t>
            </a:r>
            <a:endParaRPr lang="es-ES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2764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sz="4000" smtClean="0">
                <a:solidFill>
                  <a:schemeClr val="tx1"/>
                </a:solidFill>
              </a:rPr>
              <a:t>LOS MERCADOS DEL CONSUMIDOR</a:t>
            </a:r>
            <a:br>
              <a:rPr lang="es-ES" sz="4000" smtClean="0">
                <a:solidFill>
                  <a:schemeClr val="tx1"/>
                </a:solidFill>
              </a:rPr>
            </a:br>
            <a:r>
              <a:rPr lang="es-ES" sz="4000" smtClean="0">
                <a:solidFill>
                  <a:schemeClr val="tx1"/>
                </a:solidFill>
              </a:rPr>
              <a:t>Y LA CONDUCTA DEL CONSUMIDOR FINAL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Text Box 2"/>
          <p:cNvSpPr txBox="1">
            <a:spLocks noChangeArrowheads="1"/>
          </p:cNvSpPr>
          <p:nvPr/>
        </p:nvSpPr>
        <p:spPr bwMode="auto">
          <a:xfrm>
            <a:off x="1371600" y="4572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8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REQUISITOS DE UN MERCADO</a:t>
            </a:r>
            <a:endParaRPr lang="es-ES_tradnl" sz="2400">
              <a:solidFill>
                <a:srgbClr val="FF9933"/>
              </a:solidFill>
              <a:latin typeface="Times New Roman" pitchFamily="18" charset="0"/>
            </a:endParaRPr>
          </a:p>
        </p:txBody>
      </p:sp>
      <p:sp>
        <p:nvSpPr>
          <p:cNvPr id="75779" name="AutoShape 3"/>
          <p:cNvSpPr>
            <a:spLocks noChangeArrowheads="1"/>
          </p:cNvSpPr>
          <p:nvPr/>
        </p:nvSpPr>
        <p:spPr bwMode="auto">
          <a:xfrm>
            <a:off x="1295400" y="1371600"/>
            <a:ext cx="6477000" cy="4648200"/>
          </a:xfrm>
          <a:prstGeom prst="triangle">
            <a:avLst>
              <a:gd name="adj" fmla="val 50000"/>
            </a:avLst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s-VE"/>
          </a:p>
        </p:txBody>
      </p:sp>
      <p:sp>
        <p:nvSpPr>
          <p:cNvPr id="516100" name="Text Box 4"/>
          <p:cNvSpPr txBox="1">
            <a:spLocks noChangeArrowheads="1"/>
          </p:cNvSpPr>
          <p:nvPr/>
        </p:nvSpPr>
        <p:spPr bwMode="auto">
          <a:xfrm>
            <a:off x="2438400" y="5181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Número de personas</a:t>
            </a:r>
            <a:endParaRPr lang="es-ES_tradnl" sz="2400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3048000" y="3429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6102" name="Text Box 6"/>
          <p:cNvSpPr txBox="1">
            <a:spLocks noChangeArrowheads="1"/>
          </p:cNvSpPr>
          <p:nvPr/>
        </p:nvSpPr>
        <p:spPr bwMode="auto">
          <a:xfrm>
            <a:off x="2438400" y="29718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Deseos de gastar</a:t>
            </a:r>
            <a:endParaRPr lang="es-ES_tradnl" sz="2400" i="1">
              <a:latin typeface="Times New Roman" pitchFamily="18" charset="0"/>
            </a:endParaRPr>
          </a:p>
        </p:txBody>
      </p:sp>
      <p:sp>
        <p:nvSpPr>
          <p:cNvPr id="516103" name="Text Box 7"/>
          <p:cNvSpPr txBox="1">
            <a:spLocks noChangeArrowheads="1"/>
          </p:cNvSpPr>
          <p:nvPr/>
        </p:nvSpPr>
        <p:spPr bwMode="auto">
          <a:xfrm>
            <a:off x="2514600" y="4038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Capacidad de compra</a:t>
            </a:r>
            <a:endParaRPr lang="es-ES_tradnl" sz="2400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2286000" y="45720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Text Box 2"/>
          <p:cNvSpPr txBox="1">
            <a:spLocks noChangeArrowheads="1"/>
          </p:cNvSpPr>
          <p:nvPr/>
        </p:nvSpPr>
        <p:spPr bwMode="auto">
          <a:xfrm>
            <a:off x="685800" y="4572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MODELO DE CONDUCTA DEL CONSUMIDOR</a:t>
            </a:r>
            <a:endParaRPr lang="es-ES_tradnl" sz="2400">
              <a:solidFill>
                <a:srgbClr val="FF9933"/>
              </a:solidFill>
              <a:latin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48038" y="1844675"/>
            <a:ext cx="3344862" cy="3733800"/>
            <a:chOff x="1973" y="1248"/>
            <a:chExt cx="2107" cy="2208"/>
          </a:xfrm>
        </p:grpSpPr>
        <p:sp>
          <p:nvSpPr>
            <p:cNvPr id="77834" name="Rectangle 4"/>
            <p:cNvSpPr>
              <a:spLocks noChangeArrowheads="1"/>
            </p:cNvSpPr>
            <p:nvPr/>
          </p:nvSpPr>
          <p:spPr bwMode="auto">
            <a:xfrm>
              <a:off x="1973" y="1248"/>
              <a:ext cx="1051" cy="2208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hangingPunct="0"/>
              <a:r>
                <a:rPr lang="es-ES_tradnl" sz="1700" b="1">
                  <a:solidFill>
                    <a:schemeClr val="accent2"/>
                  </a:solidFill>
                  <a:latin typeface="Albertus Medium" pitchFamily="34" charset="0"/>
                </a:rPr>
                <a:t>Características </a:t>
              </a:r>
            </a:p>
            <a:p>
              <a:pPr algn="ctr" eaLnBrk="0" hangingPunct="0"/>
              <a:r>
                <a:rPr lang="es-ES_tradnl" sz="1700" b="1">
                  <a:solidFill>
                    <a:schemeClr val="accent2"/>
                  </a:solidFill>
                  <a:latin typeface="Albertus Medium" pitchFamily="34" charset="0"/>
                </a:rPr>
                <a:t>del</a:t>
              </a:r>
            </a:p>
            <a:p>
              <a:pPr algn="ctr" eaLnBrk="0" hangingPunct="0"/>
              <a:r>
                <a:rPr lang="es-ES_tradnl" sz="1700" b="1">
                  <a:solidFill>
                    <a:schemeClr val="accent2"/>
                  </a:solidFill>
                  <a:latin typeface="Albertus Medium" pitchFamily="34" charset="0"/>
                </a:rPr>
                <a:t> consumidor</a:t>
              </a:r>
              <a:endParaRPr lang="es-ES_tradnl" sz="800">
                <a:latin typeface="Albertus Medium" pitchFamily="34" charset="0"/>
              </a:endParaRPr>
            </a:p>
            <a:p>
              <a:pPr algn="ctr" eaLnBrk="0" hangingPunct="0"/>
              <a:endParaRPr lang="es-ES_tradnl" sz="800">
                <a:latin typeface="Albertus Medium" pitchFamily="34" charset="0"/>
              </a:endParaRPr>
            </a:p>
            <a:p>
              <a:pPr algn="ctr" eaLnBrk="0" hangingPunct="0"/>
              <a:endParaRPr lang="es-ES_tradnl" sz="800">
                <a:latin typeface="Albertus Medium" pitchFamily="34" charset="0"/>
              </a:endParaRPr>
            </a:p>
            <a:p>
              <a:pPr algn="ctr" eaLnBrk="0" hangingPunct="0"/>
              <a:r>
                <a:rPr lang="es-ES_tradnl" sz="2000" b="1">
                  <a:latin typeface="Albertus Medium" pitchFamily="34" charset="0"/>
                </a:rPr>
                <a:t>Cultural</a:t>
              </a:r>
            </a:p>
            <a:p>
              <a:pPr algn="ctr" eaLnBrk="0" hangingPunct="0"/>
              <a:endParaRPr lang="es-ES_tradnl" sz="2000" b="1">
                <a:latin typeface="Albertus Medium" pitchFamily="34" charset="0"/>
              </a:endParaRPr>
            </a:p>
            <a:p>
              <a:pPr algn="ctr" eaLnBrk="0" hangingPunct="0"/>
              <a:r>
                <a:rPr lang="es-ES_tradnl" sz="2000" b="1">
                  <a:latin typeface="Albertus Medium" pitchFamily="34" charset="0"/>
                </a:rPr>
                <a:t>Social</a:t>
              </a:r>
            </a:p>
            <a:p>
              <a:pPr algn="ctr" eaLnBrk="0" hangingPunct="0"/>
              <a:endParaRPr lang="es-ES_tradnl" sz="2000" b="1">
                <a:latin typeface="Albertus Medium" pitchFamily="34" charset="0"/>
              </a:endParaRPr>
            </a:p>
            <a:p>
              <a:pPr algn="ctr" eaLnBrk="0" hangingPunct="0"/>
              <a:r>
                <a:rPr lang="es-ES_tradnl" sz="2000" b="1">
                  <a:latin typeface="Albertus Medium" pitchFamily="34" charset="0"/>
                </a:rPr>
                <a:t>Personal</a:t>
              </a:r>
            </a:p>
            <a:p>
              <a:pPr algn="ctr" eaLnBrk="0" hangingPunct="0"/>
              <a:endParaRPr lang="es-ES_tradnl" sz="2000" b="1">
                <a:latin typeface="Albertus Medium" pitchFamily="34" charset="0"/>
              </a:endParaRPr>
            </a:p>
            <a:p>
              <a:pPr algn="ctr" eaLnBrk="0" hangingPunct="0"/>
              <a:r>
                <a:rPr lang="es-ES_tradnl" sz="2000" b="1">
                  <a:latin typeface="Albertus Medium" pitchFamily="34" charset="0"/>
                </a:rPr>
                <a:t>Psicológico</a:t>
              </a:r>
            </a:p>
            <a:p>
              <a:pPr algn="ctr" eaLnBrk="0" hangingPunct="0"/>
              <a:endParaRPr lang="es-ES_tradnl" sz="2000" b="1">
                <a:latin typeface="Albertus Medium" pitchFamily="34" charset="0"/>
              </a:endParaRPr>
            </a:p>
          </p:txBody>
        </p:sp>
        <p:sp>
          <p:nvSpPr>
            <p:cNvPr id="77835" name="Rectangle 5"/>
            <p:cNvSpPr>
              <a:spLocks noChangeArrowheads="1"/>
            </p:cNvSpPr>
            <p:nvPr/>
          </p:nvSpPr>
          <p:spPr bwMode="auto">
            <a:xfrm>
              <a:off x="3024" y="1248"/>
              <a:ext cx="1056" cy="2208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hangingPunct="0"/>
              <a:endParaRPr lang="es-ES_tradnl" sz="2000" b="1">
                <a:solidFill>
                  <a:schemeClr val="accent2"/>
                </a:solidFill>
                <a:latin typeface="Albertus Medium" pitchFamily="34" charset="0"/>
              </a:endParaRPr>
            </a:p>
            <a:p>
              <a:pPr algn="ctr" eaLnBrk="0" hangingPunct="0"/>
              <a:r>
                <a:rPr lang="es-ES_tradnl" sz="1600" b="1">
                  <a:solidFill>
                    <a:schemeClr val="accent2"/>
                  </a:solidFill>
                  <a:latin typeface="Albertus Medium" pitchFamily="34" charset="0"/>
                </a:rPr>
                <a:t>Comportamiento</a:t>
              </a:r>
            </a:p>
            <a:p>
              <a:pPr algn="ctr" eaLnBrk="0" hangingPunct="0"/>
              <a:endParaRPr lang="es-ES_tradnl" sz="1200" b="1">
                <a:latin typeface="Albertus Medium" pitchFamily="34" charset="0"/>
              </a:endParaRPr>
            </a:p>
            <a:p>
              <a:pPr algn="ctr" eaLnBrk="0" hangingPunct="0"/>
              <a:r>
                <a:rPr lang="es-ES_tradnl" sz="1600" b="1">
                  <a:latin typeface="Albertus Medium" pitchFamily="34" charset="0"/>
                </a:rPr>
                <a:t>Reconocimiento </a:t>
              </a:r>
            </a:p>
            <a:p>
              <a:pPr algn="ctr" eaLnBrk="0" hangingPunct="0"/>
              <a:endParaRPr lang="es-ES_tradnl" sz="1600" b="1">
                <a:latin typeface="Albertus Medium" pitchFamily="34" charset="0"/>
              </a:endParaRPr>
            </a:p>
            <a:p>
              <a:pPr algn="ctr" eaLnBrk="0" hangingPunct="0"/>
              <a:r>
                <a:rPr lang="es-ES_tradnl" sz="1600" b="1">
                  <a:latin typeface="Albertus Medium" pitchFamily="34" charset="0"/>
                </a:rPr>
                <a:t>Información</a:t>
              </a:r>
            </a:p>
            <a:p>
              <a:pPr algn="ctr" eaLnBrk="0" hangingPunct="0"/>
              <a:endParaRPr lang="es-ES_tradnl" sz="1600" b="1">
                <a:latin typeface="Albertus Medium" pitchFamily="34" charset="0"/>
              </a:endParaRPr>
            </a:p>
            <a:p>
              <a:pPr algn="ctr" eaLnBrk="0" hangingPunct="0"/>
              <a:r>
                <a:rPr lang="es-ES_tradnl" sz="1600" b="1">
                  <a:latin typeface="Albertus Medium" pitchFamily="34" charset="0"/>
                </a:rPr>
                <a:t>Evaluación </a:t>
              </a:r>
            </a:p>
            <a:p>
              <a:pPr algn="ctr" eaLnBrk="0" hangingPunct="0"/>
              <a:endParaRPr lang="es-ES_tradnl" sz="1600" b="1">
                <a:latin typeface="Albertus Medium" pitchFamily="34" charset="0"/>
              </a:endParaRPr>
            </a:p>
            <a:p>
              <a:pPr algn="ctr" eaLnBrk="0" hangingPunct="0"/>
              <a:r>
                <a:rPr lang="es-ES_tradnl" sz="1600" b="1">
                  <a:latin typeface="Albertus Medium" pitchFamily="34" charset="0"/>
                </a:rPr>
                <a:t>Decisión </a:t>
              </a:r>
            </a:p>
            <a:p>
              <a:pPr algn="ctr" eaLnBrk="0" hangingPunct="0"/>
              <a:endParaRPr lang="es-ES_tradnl" sz="1600" b="1">
                <a:latin typeface="Albertus Medium" pitchFamily="34" charset="0"/>
              </a:endParaRPr>
            </a:p>
            <a:p>
              <a:pPr algn="ctr" eaLnBrk="0" hangingPunct="0"/>
              <a:r>
                <a:rPr lang="es-ES_tradnl" sz="1600" b="1">
                  <a:latin typeface="Albertus Medium" pitchFamily="34" charset="0"/>
                </a:rPr>
                <a:t>Conducta</a:t>
              </a:r>
            </a:p>
            <a:p>
              <a:pPr algn="ctr" eaLnBrk="0" hangingPunct="0"/>
              <a:r>
                <a:rPr lang="es-ES_tradnl" sz="1600" b="1">
                  <a:latin typeface="Albertus Medium" pitchFamily="34" charset="0"/>
                </a:rPr>
                <a:t> posterior</a:t>
              </a:r>
            </a:p>
            <a:p>
              <a:pPr algn="ctr" eaLnBrk="0" hangingPunct="0"/>
              <a:endParaRPr lang="es-ES_tradnl" sz="2000">
                <a:latin typeface="Albertus Medium" pitchFamily="34" charset="0"/>
              </a:endParaRPr>
            </a:p>
          </p:txBody>
        </p:sp>
      </p:grpSp>
      <p:sp>
        <p:nvSpPr>
          <p:cNvPr id="77828" name="Rectangle 6"/>
          <p:cNvSpPr>
            <a:spLocks noChangeArrowheads="1"/>
          </p:cNvSpPr>
          <p:nvPr/>
        </p:nvSpPr>
        <p:spPr bwMode="auto">
          <a:xfrm>
            <a:off x="7086600" y="1828800"/>
            <a:ext cx="1752600" cy="37338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r>
              <a:rPr lang="es-ES_tradnl" sz="2000" b="1">
                <a:solidFill>
                  <a:schemeClr val="accent2"/>
                </a:solidFill>
                <a:latin typeface="Albertus Medium" pitchFamily="34" charset="0"/>
              </a:rPr>
              <a:t>Decisión del </a:t>
            </a:r>
          </a:p>
          <a:p>
            <a:pPr eaLnBrk="0" hangingPunct="0"/>
            <a:r>
              <a:rPr lang="es-ES_tradnl" sz="2000" b="1">
                <a:solidFill>
                  <a:schemeClr val="accent2"/>
                </a:solidFill>
                <a:latin typeface="Albertus Medium" pitchFamily="34" charset="0"/>
              </a:rPr>
              <a:t>comprador</a:t>
            </a:r>
          </a:p>
          <a:p>
            <a:pPr eaLnBrk="0" hangingPunct="0"/>
            <a:endParaRPr lang="es-ES_tradnl" sz="700" b="1">
              <a:latin typeface="Albertus Medium" pitchFamily="34" charset="0"/>
            </a:endParaRPr>
          </a:p>
          <a:p>
            <a:pPr eaLnBrk="0" hangingPunct="0"/>
            <a:r>
              <a:rPr lang="es-ES_tradnl" b="1">
                <a:latin typeface="Albertus Medium" pitchFamily="34" charset="0"/>
              </a:rPr>
              <a:t>Elección de:</a:t>
            </a:r>
          </a:p>
          <a:p>
            <a:pPr eaLnBrk="0" hangingPunct="0"/>
            <a:r>
              <a:rPr lang="es-ES_tradnl" b="1">
                <a:latin typeface="Albertus Medium" pitchFamily="34" charset="0"/>
              </a:rPr>
              <a:t>el producto</a:t>
            </a:r>
          </a:p>
          <a:p>
            <a:pPr eaLnBrk="0" hangingPunct="0"/>
            <a:endParaRPr lang="es-ES_tradnl" sz="700" b="1">
              <a:latin typeface="Albertus Medium" pitchFamily="34" charset="0"/>
            </a:endParaRPr>
          </a:p>
          <a:p>
            <a:pPr eaLnBrk="0" hangingPunct="0"/>
            <a:r>
              <a:rPr lang="es-ES_tradnl" b="1">
                <a:latin typeface="Albertus Medium" pitchFamily="34" charset="0"/>
              </a:rPr>
              <a:t>La marca</a:t>
            </a:r>
          </a:p>
          <a:p>
            <a:pPr eaLnBrk="0" hangingPunct="0"/>
            <a:endParaRPr lang="es-ES_tradnl" sz="700" b="1">
              <a:latin typeface="Albertus Medium" pitchFamily="34" charset="0"/>
            </a:endParaRPr>
          </a:p>
          <a:p>
            <a:pPr eaLnBrk="0" hangingPunct="0"/>
            <a:r>
              <a:rPr lang="es-ES_tradnl" b="1">
                <a:latin typeface="Albertus Medium" pitchFamily="34" charset="0"/>
              </a:rPr>
              <a:t>El distribuidor</a:t>
            </a:r>
          </a:p>
          <a:p>
            <a:pPr eaLnBrk="0" hangingPunct="0"/>
            <a:endParaRPr lang="es-ES_tradnl" sz="700" b="1">
              <a:latin typeface="Albertus Medium" pitchFamily="34" charset="0"/>
            </a:endParaRPr>
          </a:p>
          <a:p>
            <a:pPr eaLnBrk="0" hangingPunct="0"/>
            <a:r>
              <a:rPr lang="es-ES_tradnl" b="1">
                <a:latin typeface="Albertus Medium" pitchFamily="34" charset="0"/>
              </a:rPr>
              <a:t>Momento </a:t>
            </a:r>
          </a:p>
          <a:p>
            <a:pPr eaLnBrk="0" hangingPunct="0"/>
            <a:r>
              <a:rPr lang="es-ES_tradnl" b="1">
                <a:latin typeface="Albertus Medium" pitchFamily="34" charset="0"/>
              </a:rPr>
              <a:t>de la compra</a:t>
            </a:r>
          </a:p>
          <a:p>
            <a:pPr eaLnBrk="0" hangingPunct="0"/>
            <a:endParaRPr lang="es-ES_tradnl" sz="700" b="1">
              <a:latin typeface="Albertus Medium" pitchFamily="34" charset="0"/>
            </a:endParaRPr>
          </a:p>
          <a:p>
            <a:pPr eaLnBrk="0" hangingPunct="0"/>
            <a:r>
              <a:rPr lang="es-ES_tradnl" b="1">
                <a:latin typeface="Albertus Medium" pitchFamily="34" charset="0"/>
              </a:rPr>
              <a:t>Monto </a:t>
            </a:r>
          </a:p>
          <a:p>
            <a:pPr eaLnBrk="0" hangingPunct="0"/>
            <a:r>
              <a:rPr lang="es-ES_tradnl" b="1">
                <a:latin typeface="Albertus Medium" pitchFamily="34" charset="0"/>
              </a:rPr>
              <a:t>de la compra</a:t>
            </a:r>
            <a:endParaRPr lang="es-ES_tradnl" sz="2000" b="1">
              <a:latin typeface="Albertus Medium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04800" y="1828800"/>
            <a:ext cx="2667000" cy="3733800"/>
            <a:chOff x="192" y="1440"/>
            <a:chExt cx="1728" cy="1968"/>
          </a:xfrm>
        </p:grpSpPr>
        <p:sp>
          <p:nvSpPr>
            <p:cNvPr id="77832" name="Rectangle 8"/>
            <p:cNvSpPr>
              <a:spLocks noChangeArrowheads="1"/>
            </p:cNvSpPr>
            <p:nvPr/>
          </p:nvSpPr>
          <p:spPr bwMode="auto">
            <a:xfrm>
              <a:off x="192" y="1440"/>
              <a:ext cx="864" cy="1968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eaLnBrk="0" hangingPunct="0"/>
              <a:r>
                <a:rPr lang="es-ES_tradnl" sz="2000" b="1">
                  <a:solidFill>
                    <a:schemeClr val="accent2"/>
                  </a:solidFill>
                  <a:latin typeface="Albertus Medium" pitchFamily="34" charset="0"/>
                </a:rPr>
                <a:t>Estímulos </a:t>
              </a:r>
            </a:p>
            <a:p>
              <a:pPr eaLnBrk="0" hangingPunct="0"/>
              <a:r>
                <a:rPr lang="es-ES_tradnl" sz="2000" b="1">
                  <a:solidFill>
                    <a:schemeClr val="accent2"/>
                  </a:solidFill>
                  <a:latin typeface="Albertus Medium" pitchFamily="34" charset="0"/>
                </a:rPr>
                <a:t>de Merca-</a:t>
              </a:r>
            </a:p>
            <a:p>
              <a:pPr eaLnBrk="0" hangingPunct="0"/>
              <a:r>
                <a:rPr lang="es-ES_tradnl" sz="2000" b="1">
                  <a:solidFill>
                    <a:schemeClr val="accent2"/>
                  </a:solidFill>
                  <a:latin typeface="Albertus Medium" pitchFamily="34" charset="0"/>
                </a:rPr>
                <a:t>dotécnia</a:t>
              </a:r>
              <a:endParaRPr lang="es-ES_tradnl" sz="1600" b="1">
                <a:solidFill>
                  <a:schemeClr val="accent2"/>
                </a:solidFill>
                <a:latin typeface="Albertus Medium" pitchFamily="34" charset="0"/>
              </a:endParaRPr>
            </a:p>
            <a:p>
              <a:pPr eaLnBrk="0" hangingPunct="0"/>
              <a:endParaRPr lang="es-ES_tradnl" b="1">
                <a:latin typeface="Albertus Medium" pitchFamily="34" charset="0"/>
              </a:endParaRPr>
            </a:p>
            <a:p>
              <a:pPr eaLnBrk="0" hangingPunct="0"/>
              <a:r>
                <a:rPr lang="es-ES_tradnl" sz="1700" b="1">
                  <a:latin typeface="Albertus Medium" pitchFamily="34" charset="0"/>
                </a:rPr>
                <a:t>Producto</a:t>
              </a:r>
            </a:p>
            <a:p>
              <a:pPr eaLnBrk="0" hangingPunct="0"/>
              <a:endParaRPr lang="es-ES_tradnl" sz="1700" b="1">
                <a:latin typeface="Albertus Medium" pitchFamily="34" charset="0"/>
              </a:endParaRPr>
            </a:p>
            <a:p>
              <a:pPr eaLnBrk="0" hangingPunct="0"/>
              <a:r>
                <a:rPr lang="es-ES_tradnl" sz="1700" b="1">
                  <a:latin typeface="Albertus Medium" pitchFamily="34" charset="0"/>
                </a:rPr>
                <a:t>Precio</a:t>
              </a:r>
            </a:p>
            <a:p>
              <a:pPr eaLnBrk="0" hangingPunct="0"/>
              <a:endParaRPr lang="es-ES_tradnl" sz="1700" b="1">
                <a:latin typeface="Albertus Medium" pitchFamily="34" charset="0"/>
              </a:endParaRPr>
            </a:p>
            <a:p>
              <a:pPr eaLnBrk="0" hangingPunct="0"/>
              <a:r>
                <a:rPr lang="es-ES_tradnl" sz="1700" b="1">
                  <a:latin typeface="Albertus Medium" pitchFamily="34" charset="0"/>
                </a:rPr>
                <a:t>Plaza </a:t>
              </a:r>
            </a:p>
            <a:p>
              <a:pPr eaLnBrk="0" hangingPunct="0"/>
              <a:endParaRPr lang="es-ES_tradnl" sz="1700" b="1">
                <a:latin typeface="Albertus Medium" pitchFamily="34" charset="0"/>
              </a:endParaRPr>
            </a:p>
            <a:p>
              <a:pPr eaLnBrk="0" hangingPunct="0"/>
              <a:r>
                <a:rPr lang="es-ES_tradnl" sz="1700" b="1">
                  <a:latin typeface="Albertus Medium" pitchFamily="34" charset="0"/>
                </a:rPr>
                <a:t>Promoción</a:t>
              </a:r>
            </a:p>
            <a:p>
              <a:pPr eaLnBrk="0" hangingPunct="0"/>
              <a:endParaRPr lang="es-ES_tradnl" sz="1900">
                <a:latin typeface="Albertus Medium" pitchFamily="34" charset="0"/>
              </a:endParaRPr>
            </a:p>
            <a:p>
              <a:pPr eaLnBrk="0" hangingPunct="0"/>
              <a:endParaRPr lang="es-ES_tradnl" sz="2000">
                <a:latin typeface="Albertus Medium" pitchFamily="34" charset="0"/>
              </a:endParaRPr>
            </a:p>
          </p:txBody>
        </p:sp>
        <p:sp>
          <p:nvSpPr>
            <p:cNvPr id="77833" name="Rectangle 9"/>
            <p:cNvSpPr>
              <a:spLocks noChangeArrowheads="1"/>
            </p:cNvSpPr>
            <p:nvPr/>
          </p:nvSpPr>
          <p:spPr bwMode="auto">
            <a:xfrm>
              <a:off x="1056" y="1440"/>
              <a:ext cx="864" cy="1968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hangingPunct="0"/>
              <a:endParaRPr lang="es-ES_tradnl" sz="2200" b="1">
                <a:solidFill>
                  <a:schemeClr val="accent2"/>
                </a:solidFill>
                <a:latin typeface="Albertus Medium" pitchFamily="34" charset="0"/>
              </a:endParaRPr>
            </a:p>
            <a:p>
              <a:pPr algn="ctr" eaLnBrk="0" hangingPunct="0"/>
              <a:endParaRPr lang="es-ES_tradnl" sz="2200" b="1">
                <a:solidFill>
                  <a:schemeClr val="accent2"/>
                </a:solidFill>
                <a:latin typeface="Albertus Medium" pitchFamily="34" charset="0"/>
              </a:endParaRPr>
            </a:p>
            <a:p>
              <a:pPr algn="ctr" eaLnBrk="0" hangingPunct="0"/>
              <a:endParaRPr lang="es-ES_tradnl" sz="2200" b="1">
                <a:solidFill>
                  <a:schemeClr val="accent2"/>
                </a:solidFill>
                <a:latin typeface="Albertus Medium" pitchFamily="34" charset="0"/>
              </a:endParaRPr>
            </a:p>
            <a:p>
              <a:pPr algn="ctr" eaLnBrk="0" hangingPunct="0"/>
              <a:r>
                <a:rPr lang="es-ES_tradnl" sz="2000" b="1">
                  <a:solidFill>
                    <a:schemeClr val="accent2"/>
                  </a:solidFill>
                  <a:latin typeface="Albertus Medium" pitchFamily="34" charset="0"/>
                </a:rPr>
                <a:t>Otros </a:t>
              </a:r>
            </a:p>
            <a:p>
              <a:pPr algn="ctr" eaLnBrk="0" hangingPunct="0"/>
              <a:r>
                <a:rPr lang="es-ES_tradnl" sz="2000" b="1">
                  <a:solidFill>
                    <a:schemeClr val="accent2"/>
                  </a:solidFill>
                  <a:latin typeface="Albertus Medium" pitchFamily="34" charset="0"/>
                </a:rPr>
                <a:t>estímulos</a:t>
              </a:r>
            </a:p>
            <a:p>
              <a:pPr algn="ctr" eaLnBrk="0" hangingPunct="0"/>
              <a:endParaRPr lang="es-ES_tradnl" sz="2000" b="1">
                <a:solidFill>
                  <a:schemeClr val="accent2"/>
                </a:solidFill>
                <a:latin typeface="Albertus Medium" pitchFamily="34" charset="0"/>
              </a:endParaRPr>
            </a:p>
            <a:p>
              <a:pPr algn="ctr" eaLnBrk="0" hangingPunct="0"/>
              <a:endParaRPr lang="es-ES_tradnl" sz="2000" b="1">
                <a:latin typeface="Albertus Medium" pitchFamily="34" charset="0"/>
              </a:endParaRPr>
            </a:p>
            <a:p>
              <a:pPr algn="ctr" eaLnBrk="0" hangingPunct="0"/>
              <a:r>
                <a:rPr lang="es-ES_tradnl" sz="1600" b="1">
                  <a:latin typeface="Albertus Medium" pitchFamily="34" charset="0"/>
                </a:rPr>
                <a:t>Económicos</a:t>
              </a:r>
            </a:p>
            <a:p>
              <a:pPr algn="ctr" eaLnBrk="0" hangingPunct="0"/>
              <a:endParaRPr lang="es-ES_tradnl" sz="1600" b="1">
                <a:latin typeface="Albertus Medium" pitchFamily="34" charset="0"/>
              </a:endParaRPr>
            </a:p>
            <a:p>
              <a:pPr algn="ctr" eaLnBrk="0" hangingPunct="0"/>
              <a:r>
                <a:rPr lang="es-ES_tradnl" sz="1600" b="1">
                  <a:latin typeface="Albertus Medium" pitchFamily="34" charset="0"/>
                </a:rPr>
                <a:t>Tecnológicos</a:t>
              </a:r>
              <a:endParaRPr lang="es-ES_tradnl" b="1">
                <a:latin typeface="Albertus Medium" pitchFamily="34" charset="0"/>
              </a:endParaRPr>
            </a:p>
            <a:p>
              <a:pPr algn="ctr" eaLnBrk="0" hangingPunct="0"/>
              <a:endParaRPr lang="es-ES_tradnl" b="1">
                <a:latin typeface="Albertus Medium" pitchFamily="34" charset="0"/>
              </a:endParaRPr>
            </a:p>
            <a:p>
              <a:pPr algn="ctr" eaLnBrk="0" hangingPunct="0"/>
              <a:r>
                <a:rPr lang="es-ES_tradnl" b="1">
                  <a:latin typeface="Albertus Medium" pitchFamily="34" charset="0"/>
                </a:rPr>
                <a:t>Políticos</a:t>
              </a:r>
            </a:p>
            <a:p>
              <a:pPr algn="ctr" eaLnBrk="0" hangingPunct="0"/>
              <a:endParaRPr lang="es-ES_tradnl" b="1">
                <a:latin typeface="Albertus Medium" pitchFamily="34" charset="0"/>
              </a:endParaRPr>
            </a:p>
            <a:p>
              <a:pPr algn="ctr" eaLnBrk="0" hangingPunct="0"/>
              <a:r>
                <a:rPr lang="es-ES_tradnl" b="1">
                  <a:latin typeface="Albertus Medium" pitchFamily="34" charset="0"/>
                </a:rPr>
                <a:t>Culturales</a:t>
              </a:r>
              <a:endParaRPr lang="es-ES_tradnl" sz="2000">
                <a:latin typeface="Albertus Medium" pitchFamily="34" charset="0"/>
              </a:endParaRPr>
            </a:p>
            <a:p>
              <a:pPr algn="ctr" eaLnBrk="0" hangingPunct="0"/>
              <a:endParaRPr lang="es-ES_tradnl" sz="700">
                <a:latin typeface="Albertus Medium" pitchFamily="34" charset="0"/>
              </a:endParaRPr>
            </a:p>
            <a:p>
              <a:pPr algn="ctr" eaLnBrk="0" hangingPunct="0"/>
              <a:endParaRPr lang="es-ES_tradnl" sz="700">
                <a:latin typeface="Albertus Medium" pitchFamily="34" charset="0"/>
              </a:endParaRPr>
            </a:p>
            <a:p>
              <a:pPr algn="ctr" eaLnBrk="0" hangingPunct="0"/>
              <a:endParaRPr lang="es-ES_tradnl" sz="700">
                <a:latin typeface="Albertus Medium" pitchFamily="34" charset="0"/>
              </a:endParaRPr>
            </a:p>
            <a:p>
              <a:pPr algn="ctr" eaLnBrk="0" hangingPunct="0"/>
              <a:endParaRPr lang="es-ES_tradnl" sz="800">
                <a:latin typeface="Albertus Medium" pitchFamily="34" charset="0"/>
              </a:endParaRPr>
            </a:p>
            <a:p>
              <a:pPr algn="ctr" eaLnBrk="0" hangingPunct="0"/>
              <a:endParaRPr lang="es-ES_tradnl" sz="800">
                <a:latin typeface="Albertus Medium" pitchFamily="34" charset="0"/>
              </a:endParaRPr>
            </a:p>
            <a:p>
              <a:pPr algn="ctr" eaLnBrk="0" hangingPunct="0"/>
              <a:endParaRPr lang="es-ES_tradnl" sz="800">
                <a:latin typeface="Albertus Medium" pitchFamily="34" charset="0"/>
              </a:endParaRPr>
            </a:p>
            <a:p>
              <a:pPr algn="ctr" eaLnBrk="0" hangingPunct="0"/>
              <a:endParaRPr lang="es-ES_tradnl" sz="800">
                <a:latin typeface="Albertus Medium" pitchFamily="34" charset="0"/>
              </a:endParaRPr>
            </a:p>
            <a:p>
              <a:pPr algn="ctr" eaLnBrk="0" hangingPunct="0"/>
              <a:endParaRPr lang="es-ES_tradnl" sz="800">
                <a:latin typeface="Albertus Medium" pitchFamily="34" charset="0"/>
              </a:endParaRPr>
            </a:p>
            <a:p>
              <a:pPr algn="ctr" eaLnBrk="0" hangingPunct="0"/>
              <a:endParaRPr lang="es-ES_tradnl" sz="800">
                <a:latin typeface="Albertus Medium" pitchFamily="34" charset="0"/>
              </a:endParaRPr>
            </a:p>
            <a:p>
              <a:pPr algn="ctr" eaLnBrk="0" hangingPunct="0"/>
              <a:endParaRPr lang="es-ES_tradnl" sz="800">
                <a:latin typeface="Albertus Medium" pitchFamily="34" charset="0"/>
              </a:endParaRPr>
            </a:p>
          </p:txBody>
        </p:sp>
      </p:grpSp>
      <p:sp>
        <p:nvSpPr>
          <p:cNvPr id="77830" name="Line 10"/>
          <p:cNvSpPr>
            <a:spLocks noChangeShapeType="1"/>
          </p:cNvSpPr>
          <p:nvPr/>
        </p:nvSpPr>
        <p:spPr bwMode="auto">
          <a:xfrm>
            <a:off x="2971800" y="34290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7831" name="Line 11"/>
          <p:cNvSpPr>
            <a:spLocks noChangeShapeType="1"/>
          </p:cNvSpPr>
          <p:nvPr/>
        </p:nvSpPr>
        <p:spPr bwMode="auto">
          <a:xfrm>
            <a:off x="6705600" y="34290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Text Box 2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MODELO DETALLADO DE FACTORES QUE INFLUYEN SOBRE LA CONDUCTA</a:t>
            </a:r>
            <a:endParaRPr lang="es-ES_tradnl" sz="2400">
              <a:solidFill>
                <a:srgbClr val="FF9933"/>
              </a:solidFill>
              <a:latin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295400"/>
            <a:ext cx="7162800" cy="5257800"/>
            <a:chOff x="336" y="816"/>
            <a:chExt cx="4512" cy="3312"/>
          </a:xfrm>
        </p:grpSpPr>
        <p:sp>
          <p:nvSpPr>
            <p:cNvPr id="518148" name="Rectangle 4"/>
            <p:cNvSpPr>
              <a:spLocks noChangeArrowheads="1"/>
            </p:cNvSpPr>
            <p:nvPr/>
          </p:nvSpPr>
          <p:spPr bwMode="auto">
            <a:xfrm>
              <a:off x="336" y="816"/>
              <a:ext cx="1104" cy="33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hangingPunct="0">
                <a:defRPr/>
              </a:pPr>
              <a:r>
                <a:rPr lang="es-ES_tradnl" sz="2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lbertus Medium" pitchFamily="34" charset="0"/>
                </a:rPr>
                <a:t>Cultura</a:t>
              </a:r>
            </a:p>
            <a:p>
              <a:pPr algn="ctr" eaLnBrk="0" hangingPunct="0">
                <a:defRPr/>
              </a:pP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9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r>
                <a:rPr lang="es-ES_tradnl" sz="2400">
                  <a:latin typeface="Albertus Medium" pitchFamily="34" charset="0"/>
                </a:rPr>
                <a:t>Cultura</a:t>
              </a:r>
            </a:p>
            <a:p>
              <a:pPr algn="ctr" eaLnBrk="0" hangingPunct="0">
                <a:defRPr/>
              </a:pP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r>
                <a:rPr lang="es-ES_tradnl" sz="2400">
                  <a:latin typeface="Albertus Medium" pitchFamily="34" charset="0"/>
                </a:rPr>
                <a:t>Subcultura</a:t>
              </a:r>
            </a:p>
            <a:p>
              <a:pPr algn="ctr" eaLnBrk="0" hangingPunct="0">
                <a:defRPr/>
              </a:pP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r>
                <a:rPr lang="es-ES_tradnl" sz="2400">
                  <a:latin typeface="Albertus Medium" pitchFamily="34" charset="0"/>
                </a:rPr>
                <a:t>Clase social</a:t>
              </a:r>
            </a:p>
          </p:txBody>
        </p:sp>
        <p:sp>
          <p:nvSpPr>
            <p:cNvPr id="518149" name="Rectangle 5"/>
            <p:cNvSpPr>
              <a:spLocks noChangeArrowheads="1"/>
            </p:cNvSpPr>
            <p:nvPr/>
          </p:nvSpPr>
          <p:spPr bwMode="auto">
            <a:xfrm>
              <a:off x="1440" y="1056"/>
              <a:ext cx="1248" cy="28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hangingPunct="0">
                <a:defRPr/>
              </a:pPr>
              <a:r>
                <a:rPr lang="es-ES_tradnl" sz="2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lbertus Medium" pitchFamily="34" charset="0"/>
                </a:rPr>
                <a:t>Social</a:t>
              </a:r>
            </a:p>
            <a:p>
              <a:pPr algn="ctr" eaLnBrk="0" hangingPunct="0">
                <a:defRPr/>
              </a:pPr>
              <a:endParaRPr lang="es-ES_tradnl" sz="2400">
                <a:solidFill>
                  <a:schemeClr val="accent2"/>
                </a:solidFill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r>
                <a:rPr lang="es-ES_tradnl" sz="2400">
                  <a:latin typeface="Albertus Medium" pitchFamily="34" charset="0"/>
                </a:rPr>
                <a:t>Grupos de</a:t>
              </a:r>
            </a:p>
            <a:p>
              <a:pPr algn="ctr" eaLnBrk="0" hangingPunct="0">
                <a:defRPr/>
              </a:pPr>
              <a:r>
                <a:rPr lang="es-ES_tradnl" sz="2400">
                  <a:latin typeface="Albertus Medium" pitchFamily="34" charset="0"/>
                </a:rPr>
                <a:t> referencia</a:t>
              </a:r>
            </a:p>
            <a:p>
              <a:pPr algn="ctr" eaLnBrk="0" hangingPunct="0">
                <a:defRPr/>
              </a:pP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9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r>
                <a:rPr lang="es-ES_tradnl" sz="2400">
                  <a:latin typeface="Albertus Medium" pitchFamily="34" charset="0"/>
                </a:rPr>
                <a:t>Familia</a:t>
              </a:r>
            </a:p>
            <a:p>
              <a:pPr algn="ctr" eaLnBrk="0" hangingPunct="0">
                <a:defRPr/>
              </a:pP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r>
                <a:rPr lang="es-ES_tradnl" sz="2400">
                  <a:latin typeface="Albertus Medium" pitchFamily="34" charset="0"/>
                </a:rPr>
                <a:t>Función y</a:t>
              </a:r>
            </a:p>
            <a:p>
              <a:pPr algn="ctr" eaLnBrk="0" hangingPunct="0">
                <a:defRPr/>
              </a:pPr>
              <a:r>
                <a:rPr lang="es-ES_tradnl" sz="2400">
                  <a:latin typeface="Albertus Medium" pitchFamily="34" charset="0"/>
                </a:rPr>
                <a:t>condición</a:t>
              </a:r>
            </a:p>
          </p:txBody>
        </p:sp>
        <p:sp>
          <p:nvSpPr>
            <p:cNvPr id="518150" name="Rectangle 6"/>
            <p:cNvSpPr>
              <a:spLocks noChangeArrowheads="1"/>
            </p:cNvSpPr>
            <p:nvPr/>
          </p:nvSpPr>
          <p:spPr bwMode="auto">
            <a:xfrm>
              <a:off x="2688" y="1296"/>
              <a:ext cx="1200" cy="24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hangingPunct="0">
                <a:defRPr/>
              </a:pPr>
              <a:r>
                <a:rPr lang="es-ES_tradnl" sz="22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lbertus Medium" pitchFamily="34" charset="0"/>
                </a:rPr>
                <a:t>Personal</a:t>
              </a:r>
            </a:p>
            <a:p>
              <a:pPr algn="ctr" eaLnBrk="0" hangingPunct="0">
                <a:defRPr/>
              </a:pPr>
              <a:endParaRPr lang="es-ES_tradnl" sz="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r>
                <a:rPr lang="es-ES_tradnl" sz="2000">
                  <a:latin typeface="Albertus Medium" pitchFamily="34" charset="0"/>
                </a:rPr>
                <a:t>Edad y etapa </a:t>
              </a:r>
            </a:p>
            <a:p>
              <a:pPr algn="ctr" eaLnBrk="0" hangingPunct="0">
                <a:defRPr/>
              </a:pPr>
              <a:r>
                <a:rPr lang="es-ES_tradnl" sz="2000">
                  <a:latin typeface="Albertus Medium" pitchFamily="34" charset="0"/>
                </a:rPr>
                <a:t>del ciclo de vida</a:t>
              </a:r>
            </a:p>
            <a:p>
              <a:pPr algn="ctr" eaLnBrk="0" hangingPunct="0">
                <a:defRPr/>
              </a:pPr>
              <a:endParaRPr lang="es-ES_tradnl" sz="20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r>
                <a:rPr lang="es-ES_tradnl" sz="2000">
                  <a:latin typeface="Albertus Medium" pitchFamily="34" charset="0"/>
                </a:rPr>
                <a:t>Ocupación</a:t>
              </a:r>
            </a:p>
            <a:p>
              <a:pPr algn="ctr" eaLnBrk="0" hangingPunct="0">
                <a:defRPr/>
              </a:pPr>
              <a:endParaRPr lang="es-ES_tradnl" sz="8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r>
                <a:rPr lang="es-ES_tradnl" sz="2000">
                  <a:latin typeface="Albertus Medium" pitchFamily="34" charset="0"/>
                </a:rPr>
                <a:t>Circunstancias </a:t>
              </a:r>
            </a:p>
            <a:p>
              <a:pPr algn="ctr" eaLnBrk="0" hangingPunct="0">
                <a:defRPr/>
              </a:pPr>
              <a:r>
                <a:rPr lang="es-ES_tradnl" sz="2000">
                  <a:latin typeface="Albertus Medium" pitchFamily="34" charset="0"/>
                </a:rPr>
                <a:t>económicas</a:t>
              </a:r>
            </a:p>
            <a:p>
              <a:pPr algn="ctr" eaLnBrk="0" hangingPunct="0">
                <a:defRPr/>
              </a:pPr>
              <a:endParaRPr lang="es-ES_tradnl" sz="8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r>
                <a:rPr lang="es-ES_tradnl" sz="2000">
                  <a:latin typeface="Albertus Medium" pitchFamily="34" charset="0"/>
                </a:rPr>
                <a:t>Estilo de vida</a:t>
              </a:r>
            </a:p>
            <a:p>
              <a:pPr algn="ctr" eaLnBrk="0" hangingPunct="0">
                <a:defRPr/>
              </a:pPr>
              <a:endParaRPr lang="es-ES_tradnl" sz="8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r>
                <a:rPr lang="es-ES_tradnl" sz="2000">
                  <a:latin typeface="Albertus Medium" pitchFamily="34" charset="0"/>
                </a:rPr>
                <a:t>Personalidad</a:t>
              </a:r>
            </a:p>
            <a:p>
              <a:pPr algn="ctr" eaLnBrk="0" hangingPunct="0">
                <a:defRPr/>
              </a:pPr>
              <a:r>
                <a:rPr lang="es-ES_tradnl" sz="2000">
                  <a:latin typeface="Albertus Medium" pitchFamily="34" charset="0"/>
                </a:rPr>
                <a:t>y concepto de</a:t>
              </a:r>
            </a:p>
            <a:p>
              <a:pPr algn="ctr" eaLnBrk="0" hangingPunct="0">
                <a:defRPr/>
              </a:pPr>
              <a:r>
                <a:rPr lang="es-ES_tradnl" sz="2000">
                  <a:latin typeface="Albertus Medium" pitchFamily="34" charset="0"/>
                </a:rPr>
                <a:t>sí mismo</a:t>
              </a:r>
            </a:p>
          </p:txBody>
        </p:sp>
        <p:sp>
          <p:nvSpPr>
            <p:cNvPr id="78856" name="Line 7"/>
            <p:cNvSpPr>
              <a:spLocks noChangeShapeType="1"/>
            </p:cNvSpPr>
            <p:nvPr/>
          </p:nvSpPr>
          <p:spPr bwMode="auto">
            <a:xfrm>
              <a:off x="336" y="105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8857" name="Line 8"/>
            <p:cNvSpPr>
              <a:spLocks noChangeShapeType="1"/>
            </p:cNvSpPr>
            <p:nvPr/>
          </p:nvSpPr>
          <p:spPr bwMode="auto">
            <a:xfrm>
              <a:off x="1440" y="1296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8858" name="Line 9"/>
            <p:cNvSpPr>
              <a:spLocks noChangeShapeType="1"/>
            </p:cNvSpPr>
            <p:nvPr/>
          </p:nvSpPr>
          <p:spPr bwMode="auto">
            <a:xfrm>
              <a:off x="2688" y="153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8154" name="Rectangle 10"/>
            <p:cNvSpPr>
              <a:spLocks noChangeArrowheads="1"/>
            </p:cNvSpPr>
            <p:nvPr/>
          </p:nvSpPr>
          <p:spPr bwMode="auto">
            <a:xfrm>
              <a:off x="3888" y="1536"/>
              <a:ext cx="960" cy="21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hangingPunct="0">
                <a:defRPr/>
              </a:pPr>
              <a:r>
                <a:rPr lang="es-ES_tradnl" sz="2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lbertus Medium" pitchFamily="34" charset="0"/>
                </a:rPr>
                <a:t>Psicológico</a:t>
              </a:r>
            </a:p>
            <a:p>
              <a:pPr algn="ctr" eaLnBrk="0" hangingPunct="0">
                <a:defRPr/>
              </a:pPr>
              <a:endParaRPr lang="es-ES_tradnl" sz="8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8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8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r>
                <a:rPr lang="es-ES_tradnl" sz="2200">
                  <a:latin typeface="Albertus Medium" pitchFamily="34" charset="0"/>
                </a:rPr>
                <a:t>Motivación</a:t>
              </a:r>
            </a:p>
            <a:p>
              <a:pPr algn="ctr" eaLnBrk="0" hangingPunct="0">
                <a:defRPr/>
              </a:pPr>
              <a:endParaRPr lang="es-ES_tradnl" sz="8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8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r>
                <a:rPr lang="es-ES_tradnl" sz="2200">
                  <a:latin typeface="Albertus Medium" pitchFamily="34" charset="0"/>
                </a:rPr>
                <a:t>Percepción</a:t>
              </a: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8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8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r>
                <a:rPr lang="es-ES_tradnl" sz="2200">
                  <a:latin typeface="Albertus Medium" pitchFamily="34" charset="0"/>
                </a:rPr>
                <a:t>Aprendizaje</a:t>
              </a:r>
              <a:endParaRPr lang="es-ES_tradnl" sz="24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8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8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endParaRPr lang="es-ES_tradnl" sz="800">
                <a:latin typeface="Albertus Medium" pitchFamily="34" charset="0"/>
              </a:endParaRPr>
            </a:p>
            <a:p>
              <a:pPr algn="ctr" eaLnBrk="0" hangingPunct="0">
                <a:defRPr/>
              </a:pPr>
              <a:r>
                <a:rPr lang="es-ES_tradnl" sz="2200">
                  <a:latin typeface="Albertus Medium" pitchFamily="34" charset="0"/>
                </a:rPr>
                <a:t>Creencias y</a:t>
              </a:r>
            </a:p>
            <a:p>
              <a:pPr algn="ctr" eaLnBrk="0" hangingPunct="0">
                <a:defRPr/>
              </a:pPr>
              <a:r>
                <a:rPr lang="es-ES_tradnl" sz="2200">
                  <a:latin typeface="Albertus Medium" pitchFamily="34" charset="0"/>
                </a:rPr>
                <a:t> actitudes</a:t>
              </a:r>
              <a:endParaRPr lang="es-ES_tradnl" sz="2400">
                <a:latin typeface="Albertus Medium" pitchFamily="34" charset="0"/>
              </a:endParaRPr>
            </a:p>
          </p:txBody>
        </p:sp>
        <p:sp>
          <p:nvSpPr>
            <p:cNvPr id="78860" name="Line 11"/>
            <p:cNvSpPr>
              <a:spLocks noChangeShapeType="1"/>
            </p:cNvSpPr>
            <p:nvPr/>
          </p:nvSpPr>
          <p:spPr bwMode="auto">
            <a:xfrm>
              <a:off x="3888" y="1776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518156" name="Rectangle 12"/>
          <p:cNvSpPr>
            <a:spLocks noChangeArrowheads="1"/>
          </p:cNvSpPr>
          <p:nvPr/>
        </p:nvSpPr>
        <p:spPr bwMode="auto">
          <a:xfrm>
            <a:off x="7467600" y="3048000"/>
            <a:ext cx="13716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lang="es-ES_tradnl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CONSU-</a:t>
            </a:r>
          </a:p>
          <a:p>
            <a:pPr algn="ctr" eaLnBrk="0" hangingPunct="0">
              <a:defRPr/>
            </a:pPr>
            <a:r>
              <a:rPr lang="es-ES_tradnl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MIDOR</a:t>
            </a:r>
            <a:endParaRPr lang="es-ES_tradnl" sz="24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6"/>
          <p:cNvSpPr txBox="1">
            <a:spLocks noChangeArrowheads="1"/>
          </p:cNvSpPr>
          <p:nvPr/>
        </p:nvSpPr>
        <p:spPr bwMode="auto">
          <a:xfrm>
            <a:off x="533400" y="2895600"/>
            <a:ext cx="1143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681991" name="Text Box 7"/>
          <p:cNvSpPr txBox="1">
            <a:spLocks noChangeArrowheads="1"/>
          </p:cNvSpPr>
          <p:nvPr/>
        </p:nvSpPr>
        <p:spPr bwMode="auto">
          <a:xfrm>
            <a:off x="228600" y="2743200"/>
            <a:ext cx="1751013" cy="628650"/>
          </a:xfrm>
          <a:prstGeom prst="rect">
            <a:avLst/>
          </a:prstGeom>
          <a:solidFill>
            <a:srgbClr val="33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bIns="144000">
            <a:spAutoFit/>
          </a:bodyPr>
          <a:lstStyle/>
          <a:p>
            <a:pPr defTabSz="762000" eaLnBrk="0" hangingPunct="0">
              <a:spcBef>
                <a:spcPct val="50000"/>
              </a:spcBef>
              <a:defRPr/>
            </a:pPr>
            <a:r>
              <a:rPr lang="es-ES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Reconocimiento de la necesidad</a:t>
            </a:r>
            <a:endParaRPr lang="es-ES" sz="1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681992" name="Text Box 8"/>
          <p:cNvSpPr txBox="1">
            <a:spLocks noChangeArrowheads="1"/>
          </p:cNvSpPr>
          <p:nvPr/>
        </p:nvSpPr>
        <p:spPr bwMode="auto">
          <a:xfrm>
            <a:off x="2133600" y="2743200"/>
            <a:ext cx="1371600" cy="636588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  <a:defRPr/>
            </a:pPr>
            <a:r>
              <a:rPr lang="es-ES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Búsqueda de </a:t>
            </a:r>
          </a:p>
          <a:p>
            <a:pPr defTabSz="762000" eaLnBrk="0" hangingPunct="0">
              <a:spcBef>
                <a:spcPct val="50000"/>
              </a:spcBef>
              <a:defRPr/>
            </a:pPr>
            <a:r>
              <a:rPr lang="es-ES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información</a:t>
            </a:r>
          </a:p>
        </p:txBody>
      </p:sp>
      <p:sp>
        <p:nvSpPr>
          <p:cNvPr id="681993" name="Text Box 9"/>
          <p:cNvSpPr txBox="1">
            <a:spLocks noChangeArrowheads="1"/>
          </p:cNvSpPr>
          <p:nvPr/>
        </p:nvSpPr>
        <p:spPr bwMode="auto">
          <a:xfrm>
            <a:off x="5638800" y="2743200"/>
            <a:ext cx="1524000" cy="636588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  <a:defRPr/>
            </a:pPr>
            <a:r>
              <a:rPr lang="es-ES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Decisión de </a:t>
            </a:r>
          </a:p>
          <a:p>
            <a:pPr defTabSz="762000" eaLnBrk="0" hangingPunct="0">
              <a:spcBef>
                <a:spcPct val="50000"/>
              </a:spcBef>
              <a:defRPr/>
            </a:pPr>
            <a:r>
              <a:rPr lang="es-ES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compra</a:t>
            </a:r>
          </a:p>
        </p:txBody>
      </p:sp>
      <p:sp>
        <p:nvSpPr>
          <p:cNvPr id="681994" name="Text Box 10"/>
          <p:cNvSpPr txBox="1">
            <a:spLocks noChangeArrowheads="1"/>
          </p:cNvSpPr>
          <p:nvPr/>
        </p:nvSpPr>
        <p:spPr bwMode="auto">
          <a:xfrm>
            <a:off x="7467600" y="2743200"/>
            <a:ext cx="1524000" cy="841375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bIns="144000">
            <a:spAutoFit/>
          </a:bodyPr>
          <a:lstStyle/>
          <a:p>
            <a:pPr defTabSz="762000" eaLnBrk="0" hangingPunct="0">
              <a:spcBef>
                <a:spcPct val="50000"/>
              </a:spcBef>
              <a:defRPr/>
            </a:pPr>
            <a:r>
              <a:rPr lang="es-ES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Comportamiento post-compra</a:t>
            </a:r>
          </a:p>
        </p:txBody>
      </p:sp>
      <p:sp>
        <p:nvSpPr>
          <p:cNvPr id="681995" name="Text Box 11"/>
          <p:cNvSpPr txBox="1">
            <a:spLocks noChangeArrowheads="1"/>
          </p:cNvSpPr>
          <p:nvPr/>
        </p:nvSpPr>
        <p:spPr bwMode="auto">
          <a:xfrm>
            <a:off x="3810000" y="2743200"/>
            <a:ext cx="1524000" cy="663575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bIns="180000">
            <a:spAutoFit/>
          </a:bodyPr>
          <a:lstStyle/>
          <a:p>
            <a:pPr defTabSz="762000" eaLnBrk="0" hangingPunct="0">
              <a:spcBef>
                <a:spcPct val="50000"/>
              </a:spcBef>
              <a:defRPr/>
            </a:pPr>
            <a:r>
              <a:rPr lang="es-ES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Evaluación de alternativas</a:t>
            </a:r>
          </a:p>
        </p:txBody>
      </p:sp>
      <p:sp>
        <p:nvSpPr>
          <p:cNvPr id="82952" name="Line 12"/>
          <p:cNvSpPr>
            <a:spLocks noChangeShapeType="1"/>
          </p:cNvSpPr>
          <p:nvPr/>
        </p:nvSpPr>
        <p:spPr bwMode="auto">
          <a:xfrm>
            <a:off x="1828800" y="2971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2953" name="Line 13"/>
          <p:cNvSpPr>
            <a:spLocks noChangeShapeType="1"/>
          </p:cNvSpPr>
          <p:nvPr/>
        </p:nvSpPr>
        <p:spPr bwMode="auto">
          <a:xfrm>
            <a:off x="3581400" y="2971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2954" name="Line 14"/>
          <p:cNvSpPr>
            <a:spLocks noChangeShapeType="1"/>
          </p:cNvSpPr>
          <p:nvPr/>
        </p:nvSpPr>
        <p:spPr bwMode="auto">
          <a:xfrm>
            <a:off x="5334000" y="2971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2955" name="Line 15"/>
          <p:cNvSpPr>
            <a:spLocks noChangeShapeType="1"/>
          </p:cNvSpPr>
          <p:nvPr/>
        </p:nvSpPr>
        <p:spPr bwMode="auto">
          <a:xfrm>
            <a:off x="7239000" y="2971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2956" name="Rectangle 16"/>
          <p:cNvSpPr>
            <a:spLocks noChangeArrowheads="1"/>
          </p:cNvSpPr>
          <p:nvPr/>
        </p:nvSpPr>
        <p:spPr bwMode="auto">
          <a:xfrm>
            <a:off x="539750" y="981075"/>
            <a:ext cx="7777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800">
                <a:solidFill>
                  <a:srgbClr val="FF9933"/>
                </a:solidFill>
              </a:rPr>
              <a:t>ETAPAS DEL PROCESO DE COMPRA DEL CONSUMIDOR FINAL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val 8"/>
          <p:cNvSpPr>
            <a:spLocks noChangeArrowheads="1"/>
          </p:cNvSpPr>
          <p:nvPr/>
        </p:nvSpPr>
        <p:spPr bwMode="auto">
          <a:xfrm>
            <a:off x="755650" y="2205038"/>
            <a:ext cx="2808288" cy="266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 i="1">
              <a:latin typeface="Times New Roman" pitchFamily="18" charset="0"/>
            </a:endParaRPr>
          </a:p>
        </p:txBody>
      </p:sp>
      <p:sp>
        <p:nvSpPr>
          <p:cNvPr id="52227" name="Oval 10"/>
          <p:cNvSpPr>
            <a:spLocks noChangeArrowheads="1"/>
          </p:cNvSpPr>
          <p:nvPr/>
        </p:nvSpPr>
        <p:spPr bwMode="auto">
          <a:xfrm>
            <a:off x="5364163" y="2133600"/>
            <a:ext cx="2808287" cy="266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 i="1">
              <a:latin typeface="Times New Roman" pitchFamily="18" charset="0"/>
            </a:endParaRPr>
          </a:p>
        </p:txBody>
      </p:sp>
      <p:sp>
        <p:nvSpPr>
          <p:cNvPr id="52228" name="Text Box 11"/>
          <p:cNvSpPr txBox="1">
            <a:spLocks noChangeArrowheads="1"/>
          </p:cNvSpPr>
          <p:nvPr/>
        </p:nvSpPr>
        <p:spPr bwMode="auto">
          <a:xfrm>
            <a:off x="547688" y="549275"/>
            <a:ext cx="35369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>
                <a:solidFill>
                  <a:srgbClr val="FF9933"/>
                </a:solidFill>
                <a:latin typeface="Times New Roman" pitchFamily="18" charset="0"/>
              </a:rPr>
              <a:t>Ventas Totales </a:t>
            </a:r>
          </a:p>
          <a:p>
            <a:pPr algn="ctr" eaLnBrk="0" hangingPunct="0"/>
            <a:r>
              <a:rPr lang="es-ES" sz="2000">
                <a:solidFill>
                  <a:srgbClr val="FF9933"/>
                </a:solidFill>
                <a:latin typeface="Times New Roman" pitchFamily="18" charset="0"/>
              </a:rPr>
              <a:t>Industria Dscotk en Mérida 2005</a:t>
            </a:r>
          </a:p>
          <a:p>
            <a:pPr algn="ctr" eaLnBrk="0" hangingPunct="0"/>
            <a:r>
              <a:rPr lang="es-ES" sz="2000">
                <a:solidFill>
                  <a:srgbClr val="FF9933"/>
                </a:solidFill>
                <a:latin typeface="Times New Roman" pitchFamily="18" charset="0"/>
              </a:rPr>
              <a:t>5000 millones (100%)</a:t>
            </a:r>
            <a:endParaRPr lang="es-ES_tradnl" sz="2000">
              <a:solidFill>
                <a:srgbClr val="FF9933"/>
              </a:solidFill>
              <a:latin typeface="Times New Roman" pitchFamily="18" charset="0"/>
            </a:endParaRPr>
          </a:p>
        </p:txBody>
      </p:sp>
      <p:sp>
        <p:nvSpPr>
          <p:cNvPr id="52229" name="Rectangle 12"/>
          <p:cNvSpPr>
            <a:spLocks noChangeArrowheads="1"/>
          </p:cNvSpPr>
          <p:nvPr/>
        </p:nvSpPr>
        <p:spPr bwMode="auto">
          <a:xfrm>
            <a:off x="4572000" y="476250"/>
            <a:ext cx="457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2000">
                <a:solidFill>
                  <a:srgbClr val="FF9933"/>
                </a:solidFill>
                <a:latin typeface="Times New Roman" pitchFamily="18" charset="0"/>
              </a:rPr>
              <a:t>Ventas Totales </a:t>
            </a:r>
          </a:p>
          <a:p>
            <a:pPr algn="ctr" eaLnBrk="0" hangingPunct="0"/>
            <a:r>
              <a:rPr lang="es-ES" sz="2000">
                <a:solidFill>
                  <a:srgbClr val="FF9933"/>
                </a:solidFill>
                <a:latin typeface="Times New Roman" pitchFamily="18" charset="0"/>
              </a:rPr>
              <a:t>Industria Dscotk en Mérida 2006</a:t>
            </a:r>
          </a:p>
          <a:p>
            <a:pPr algn="ctr" eaLnBrk="0" hangingPunct="0"/>
            <a:r>
              <a:rPr lang="es-ES" sz="2000">
                <a:solidFill>
                  <a:srgbClr val="FF9933"/>
                </a:solidFill>
                <a:latin typeface="Times New Roman" pitchFamily="18" charset="0"/>
              </a:rPr>
              <a:t>6000 millones</a:t>
            </a:r>
            <a:endParaRPr lang="es-ES_tradnl" sz="2000">
              <a:solidFill>
                <a:srgbClr val="FF9933"/>
              </a:solidFill>
              <a:latin typeface="Times New Roman" pitchFamily="18" charset="0"/>
            </a:endParaRPr>
          </a:p>
        </p:txBody>
      </p:sp>
      <p:sp>
        <p:nvSpPr>
          <p:cNvPr id="52230" name="Line 13"/>
          <p:cNvSpPr>
            <a:spLocks noChangeShapeType="1"/>
          </p:cNvSpPr>
          <p:nvPr/>
        </p:nvSpPr>
        <p:spPr bwMode="auto">
          <a:xfrm flipH="1">
            <a:off x="1979613" y="3500438"/>
            <a:ext cx="2159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2231" name="Line 14"/>
          <p:cNvSpPr>
            <a:spLocks noChangeShapeType="1"/>
          </p:cNvSpPr>
          <p:nvPr/>
        </p:nvSpPr>
        <p:spPr bwMode="auto">
          <a:xfrm>
            <a:off x="2195513" y="3500438"/>
            <a:ext cx="12239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2232" name="Text Box 16"/>
          <p:cNvSpPr txBox="1">
            <a:spLocks noChangeArrowheads="1"/>
          </p:cNvSpPr>
          <p:nvPr/>
        </p:nvSpPr>
        <p:spPr bwMode="auto">
          <a:xfrm>
            <a:off x="1331913" y="2708275"/>
            <a:ext cx="1628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4000 resto de 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competidores 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2233" name="Text Box 17"/>
          <p:cNvSpPr txBox="1">
            <a:spLocks noChangeArrowheads="1"/>
          </p:cNvSpPr>
          <p:nvPr/>
        </p:nvSpPr>
        <p:spPr bwMode="auto">
          <a:xfrm>
            <a:off x="2065338" y="4075113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1000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X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2234" name="Text Box 18"/>
          <p:cNvSpPr txBox="1">
            <a:spLocks noChangeArrowheads="1"/>
          </p:cNvSpPr>
          <p:nvPr/>
        </p:nvSpPr>
        <p:spPr bwMode="auto">
          <a:xfrm>
            <a:off x="504825" y="5299075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1000 (X)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2235" name="Text Box 19"/>
          <p:cNvSpPr txBox="1">
            <a:spLocks noChangeArrowheads="1"/>
          </p:cNvSpPr>
          <p:nvPr/>
        </p:nvSpPr>
        <p:spPr bwMode="auto">
          <a:xfrm>
            <a:off x="241300" y="5805488"/>
            <a:ext cx="2101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4000 (Resto comp)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2236" name="Line 20"/>
          <p:cNvSpPr>
            <a:spLocks noChangeShapeType="1"/>
          </p:cNvSpPr>
          <p:nvPr/>
        </p:nvSpPr>
        <p:spPr bwMode="auto">
          <a:xfrm>
            <a:off x="250825" y="5734050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2237" name="Text Box 21"/>
          <p:cNvSpPr txBox="1">
            <a:spLocks noChangeArrowheads="1"/>
          </p:cNvSpPr>
          <p:nvPr/>
        </p:nvSpPr>
        <p:spPr bwMode="auto">
          <a:xfrm>
            <a:off x="2339975" y="5516563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=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2238" name="Text Box 22"/>
          <p:cNvSpPr txBox="1">
            <a:spLocks noChangeArrowheads="1"/>
          </p:cNvSpPr>
          <p:nvPr/>
        </p:nvSpPr>
        <p:spPr bwMode="auto">
          <a:xfrm>
            <a:off x="2627313" y="55165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25 % (Participación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Relativa del Mercado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Emp X 2005)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2239" name="Line 24"/>
          <p:cNvSpPr>
            <a:spLocks noChangeShapeType="1"/>
          </p:cNvSpPr>
          <p:nvPr/>
        </p:nvSpPr>
        <p:spPr bwMode="auto">
          <a:xfrm flipH="1">
            <a:off x="6443663" y="3429000"/>
            <a:ext cx="360362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2240" name="Line 26"/>
          <p:cNvSpPr>
            <a:spLocks noChangeShapeType="1"/>
          </p:cNvSpPr>
          <p:nvPr/>
        </p:nvSpPr>
        <p:spPr bwMode="auto">
          <a:xfrm>
            <a:off x="6804025" y="3429000"/>
            <a:ext cx="129698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2241" name="Text Box 28"/>
          <p:cNvSpPr txBox="1">
            <a:spLocks noChangeArrowheads="1"/>
          </p:cNvSpPr>
          <p:nvPr/>
        </p:nvSpPr>
        <p:spPr bwMode="auto">
          <a:xfrm>
            <a:off x="6673850" y="3786188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2000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X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2242" name="Rectangle 29"/>
          <p:cNvSpPr>
            <a:spLocks noChangeArrowheads="1"/>
          </p:cNvSpPr>
          <p:nvPr/>
        </p:nvSpPr>
        <p:spPr bwMode="auto">
          <a:xfrm>
            <a:off x="5940425" y="2492375"/>
            <a:ext cx="1638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4000 resto de 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competidores 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2243" name="Text Box 30"/>
          <p:cNvSpPr txBox="1">
            <a:spLocks noChangeArrowheads="1"/>
          </p:cNvSpPr>
          <p:nvPr/>
        </p:nvSpPr>
        <p:spPr bwMode="auto">
          <a:xfrm>
            <a:off x="5580063" y="5300663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2000 (X)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2244" name="Rectangle 31"/>
          <p:cNvSpPr>
            <a:spLocks noChangeArrowheads="1"/>
          </p:cNvSpPr>
          <p:nvPr/>
        </p:nvSpPr>
        <p:spPr bwMode="auto">
          <a:xfrm>
            <a:off x="5219700" y="5949950"/>
            <a:ext cx="2101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4000 (Resto comp)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2245" name="Line 32"/>
          <p:cNvSpPr>
            <a:spLocks noChangeShapeType="1"/>
          </p:cNvSpPr>
          <p:nvPr/>
        </p:nvSpPr>
        <p:spPr bwMode="auto">
          <a:xfrm>
            <a:off x="5364163" y="5805488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2246" name="Text Box 33"/>
          <p:cNvSpPr txBox="1">
            <a:spLocks noChangeArrowheads="1"/>
          </p:cNvSpPr>
          <p:nvPr/>
        </p:nvSpPr>
        <p:spPr bwMode="auto">
          <a:xfrm>
            <a:off x="7308850" y="5589588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=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2247" name="Text Box 34"/>
          <p:cNvSpPr txBox="1">
            <a:spLocks noChangeArrowheads="1"/>
          </p:cNvSpPr>
          <p:nvPr/>
        </p:nvSpPr>
        <p:spPr bwMode="auto">
          <a:xfrm>
            <a:off x="7667625" y="5589588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33,33 %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2248" name="Text Box 35"/>
          <p:cNvSpPr txBox="1">
            <a:spLocks noChangeArrowheads="1"/>
          </p:cNvSpPr>
          <p:nvPr/>
        </p:nvSpPr>
        <p:spPr bwMode="auto">
          <a:xfrm>
            <a:off x="7451725" y="5851525"/>
            <a:ext cx="1692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Incremento  Partc. anual 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De 8,33%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2249" name="Text Box 36"/>
          <p:cNvSpPr txBox="1">
            <a:spLocks noChangeArrowheads="1"/>
          </p:cNvSpPr>
          <p:nvPr/>
        </p:nvSpPr>
        <p:spPr bwMode="auto">
          <a:xfrm>
            <a:off x="2411413" y="1700213"/>
            <a:ext cx="436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Incremento de la Industria anual de 20%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2250" name="Line 37"/>
          <p:cNvSpPr>
            <a:spLocks noChangeShapeType="1"/>
          </p:cNvSpPr>
          <p:nvPr/>
        </p:nvSpPr>
        <p:spPr bwMode="auto">
          <a:xfrm>
            <a:off x="3779838" y="3500438"/>
            <a:ext cx="13684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2251" name="Text Box 38"/>
          <p:cNvSpPr txBox="1">
            <a:spLocks noChangeArrowheads="1"/>
          </p:cNvSpPr>
          <p:nvPr/>
        </p:nvSpPr>
        <p:spPr bwMode="auto">
          <a:xfrm>
            <a:off x="4067175" y="3860800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solidFill>
                  <a:srgbClr val="CC0000"/>
                </a:solidFill>
                <a:latin typeface="Times New Roman" pitchFamily="18" charset="0"/>
              </a:rPr>
              <a:t>20%</a:t>
            </a:r>
            <a:endParaRPr lang="es-ES_tradnl" sz="2000" i="1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Oval 2"/>
          <p:cNvSpPr>
            <a:spLocks noChangeArrowheads="1"/>
          </p:cNvSpPr>
          <p:nvPr/>
        </p:nvSpPr>
        <p:spPr bwMode="auto">
          <a:xfrm>
            <a:off x="3203575" y="2636838"/>
            <a:ext cx="30956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_tradnl" b="1">
              <a:latin typeface="Times New Roman" pitchFamily="18" charset="0"/>
            </a:endParaRPr>
          </a:p>
          <a:p>
            <a:pPr algn="ctr" eaLnBrk="0" hangingPunct="0"/>
            <a:r>
              <a:rPr lang="es-ES_tradnl">
                <a:latin typeface="Times New Roman" pitchFamily="18" charset="0"/>
              </a:rPr>
              <a:t>Reconocimiento de </a:t>
            </a:r>
          </a:p>
          <a:p>
            <a:pPr algn="ctr" eaLnBrk="0" hangingPunct="0"/>
            <a:r>
              <a:rPr lang="es-ES_tradnl">
                <a:latin typeface="Times New Roman" pitchFamily="18" charset="0"/>
              </a:rPr>
              <a:t>una necesidad no satisfecha </a:t>
            </a:r>
          </a:p>
          <a:p>
            <a:pPr algn="ctr" eaLnBrk="0" hangingPunct="0"/>
            <a:endParaRPr lang="es-ES_tradnl">
              <a:latin typeface="Times New Roman" pitchFamily="18" charset="0"/>
            </a:endParaRPr>
          </a:p>
          <a:p>
            <a:pPr algn="ctr" eaLnBrk="0" hangingPunct="0"/>
            <a:endParaRPr lang="es-ES" sz="2400" i="1">
              <a:latin typeface="Times New Roman" pitchFamily="18" charset="0"/>
            </a:endParaRPr>
          </a:p>
        </p:txBody>
      </p:sp>
      <p:sp>
        <p:nvSpPr>
          <p:cNvPr id="83971" name="Oval 3"/>
          <p:cNvSpPr>
            <a:spLocks noChangeArrowheads="1"/>
          </p:cNvSpPr>
          <p:nvPr/>
        </p:nvSpPr>
        <p:spPr bwMode="auto">
          <a:xfrm>
            <a:off x="1042988" y="1268413"/>
            <a:ext cx="1728787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2400" i="1">
                <a:latin typeface="Times New Roman" pitchFamily="18" charset="0"/>
              </a:rPr>
              <a:t>Estímulos</a:t>
            </a:r>
          </a:p>
          <a:p>
            <a:pPr algn="ctr" eaLnBrk="0" hangingPunct="0"/>
            <a:r>
              <a:rPr lang="es-ES" sz="2400" i="1">
                <a:latin typeface="Times New Roman" pitchFamily="18" charset="0"/>
              </a:rPr>
              <a:t>internos</a:t>
            </a:r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971550" y="4149725"/>
            <a:ext cx="1800225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2400" i="1">
                <a:latin typeface="Times New Roman" pitchFamily="18" charset="0"/>
              </a:rPr>
              <a:t>Estímulos</a:t>
            </a:r>
          </a:p>
          <a:p>
            <a:pPr algn="ctr" eaLnBrk="0" hangingPunct="0"/>
            <a:r>
              <a:rPr lang="es-ES" sz="2400" i="1">
                <a:latin typeface="Times New Roman" pitchFamily="18" charset="0"/>
              </a:rPr>
              <a:t>externos</a:t>
            </a:r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 flipV="1">
            <a:off x="2771775" y="3860800"/>
            <a:ext cx="10080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2771775" y="1700213"/>
            <a:ext cx="107950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3975" name="WordArt 7"/>
          <p:cNvSpPr>
            <a:spLocks noChangeArrowheads="1" noChangeShapeType="1" noTextEdit="1"/>
          </p:cNvSpPr>
          <p:nvPr/>
        </p:nvSpPr>
        <p:spPr bwMode="auto">
          <a:xfrm>
            <a:off x="6877050" y="2636838"/>
            <a:ext cx="1512888" cy="9271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E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Motivación</a:t>
            </a:r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6300788" y="32131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3560763" y="542925"/>
            <a:ext cx="2125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3600">
                <a:solidFill>
                  <a:srgbClr val="FF9933"/>
                </a:solidFill>
                <a:latin typeface="Times New Roman" pitchFamily="18" charset="0"/>
              </a:rPr>
              <a:t>1ª ETAPA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395288" y="5084763"/>
            <a:ext cx="3240087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VE" sz="2400">
                <a:latin typeface="Times New Roman" pitchFamily="18" charset="0"/>
              </a:rPr>
              <a:t>Provienen de Sensaciones –Vista Oido –Tacto –Gusto -Olfato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4551363" y="4433888"/>
            <a:ext cx="81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000">
              <a:latin typeface="Times New Roman" pitchFamily="18" charset="0"/>
            </a:endParaRP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3851275" y="3860800"/>
            <a:ext cx="2352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VE" sz="2800">
                <a:latin typeface="Times New Roman" pitchFamily="18" charset="0"/>
              </a:rPr>
              <a:t>Depende de las</a:t>
            </a:r>
          </a:p>
          <a:p>
            <a:pPr algn="ctr" eaLnBrk="0" hangingPunct="0"/>
            <a:r>
              <a:rPr lang="es-VE" sz="2800">
                <a:latin typeface="Times New Roman" pitchFamily="18" charset="0"/>
              </a:rPr>
              <a:t>Percepciones</a:t>
            </a: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smtClean="0">
                <a:solidFill>
                  <a:srgbClr val="FF9933"/>
                </a:solidFill>
              </a:rPr>
              <a:t>Principales teorías que explican</a:t>
            </a:r>
            <a:br>
              <a:rPr lang="es-ES" sz="4000" smtClean="0">
                <a:solidFill>
                  <a:srgbClr val="FF9933"/>
                </a:solidFill>
              </a:rPr>
            </a:br>
            <a:r>
              <a:rPr lang="es-ES" sz="4000" smtClean="0">
                <a:solidFill>
                  <a:srgbClr val="FF9933"/>
                </a:solidFill>
              </a:rPr>
              <a:t> la motivación del consumidor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Teoría económica (Modelo racional)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Teoría del aprendizaje (Modelo conductal)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Teoría Psicoanalítica (Modelo Emocional)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Teoría sociológica (Modelo Social)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7"/>
          <p:cNvSpPr>
            <a:spLocks noChangeShapeType="1"/>
          </p:cNvSpPr>
          <p:nvPr/>
        </p:nvSpPr>
        <p:spPr bwMode="auto">
          <a:xfrm>
            <a:off x="1524000" y="48006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6019" name="Line 8"/>
          <p:cNvSpPr>
            <a:spLocks noChangeShapeType="1"/>
          </p:cNvSpPr>
          <p:nvPr/>
        </p:nvSpPr>
        <p:spPr bwMode="auto">
          <a:xfrm flipV="1">
            <a:off x="1524000" y="762000"/>
            <a:ext cx="304800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6020" name="Line 9"/>
          <p:cNvSpPr>
            <a:spLocks noChangeShapeType="1"/>
          </p:cNvSpPr>
          <p:nvPr/>
        </p:nvSpPr>
        <p:spPr bwMode="auto">
          <a:xfrm flipH="1" flipV="1">
            <a:off x="4572000" y="762000"/>
            <a:ext cx="304800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6021" name="Line 10"/>
          <p:cNvSpPr>
            <a:spLocks noChangeShapeType="1"/>
          </p:cNvSpPr>
          <p:nvPr/>
        </p:nvSpPr>
        <p:spPr bwMode="auto">
          <a:xfrm>
            <a:off x="2057400" y="41910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6022" name="Line 11"/>
          <p:cNvSpPr>
            <a:spLocks noChangeShapeType="1"/>
          </p:cNvSpPr>
          <p:nvPr/>
        </p:nvSpPr>
        <p:spPr bwMode="auto">
          <a:xfrm>
            <a:off x="2514600" y="358140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6023" name="Line 12"/>
          <p:cNvSpPr>
            <a:spLocks noChangeShapeType="1"/>
          </p:cNvSpPr>
          <p:nvPr/>
        </p:nvSpPr>
        <p:spPr bwMode="auto">
          <a:xfrm>
            <a:off x="2971800" y="29718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6024" name="Line 13"/>
          <p:cNvSpPr>
            <a:spLocks noChangeShapeType="1"/>
          </p:cNvSpPr>
          <p:nvPr/>
        </p:nvSpPr>
        <p:spPr bwMode="auto">
          <a:xfrm>
            <a:off x="3352800" y="23622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80974" name="Text Box 14"/>
          <p:cNvSpPr txBox="1">
            <a:spLocks noChangeArrowheads="1"/>
          </p:cNvSpPr>
          <p:nvPr/>
        </p:nvSpPr>
        <p:spPr bwMode="auto">
          <a:xfrm>
            <a:off x="3581400" y="1447800"/>
            <a:ext cx="1981200" cy="827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defTabSz="762000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" sz="13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Necesidad de autorrealización</a:t>
            </a:r>
          </a:p>
          <a:p>
            <a:pPr algn="ctr" defTabSz="762000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" sz="13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(autodesarrollo y realización)</a:t>
            </a:r>
          </a:p>
        </p:txBody>
      </p:sp>
      <p:sp>
        <p:nvSpPr>
          <p:cNvPr id="680975" name="Text Box 15"/>
          <p:cNvSpPr txBox="1">
            <a:spLocks noChangeArrowheads="1"/>
          </p:cNvSpPr>
          <p:nvPr/>
        </p:nvSpPr>
        <p:spPr bwMode="auto">
          <a:xfrm>
            <a:off x="2971800" y="2362200"/>
            <a:ext cx="3657600" cy="785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         </a:t>
            </a:r>
            <a:r>
              <a:rPr lang="es-ES" sz="13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Necesidad de estima</a:t>
            </a:r>
          </a:p>
          <a:p>
            <a:pPr defTabSz="762000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" sz="13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(autoestima,reconocimiento,estatus)</a:t>
            </a:r>
          </a:p>
          <a:p>
            <a:pPr defTabSz="762000" eaLnBrk="0" hangingPunct="0">
              <a:lnSpc>
                <a:spcPct val="80000"/>
              </a:lnSpc>
              <a:spcBef>
                <a:spcPct val="50000"/>
              </a:spcBef>
              <a:defRPr/>
            </a:pPr>
            <a:endParaRPr lang="es-ES" sz="14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80976" name="Text Box 16"/>
          <p:cNvSpPr txBox="1">
            <a:spLocks noChangeArrowheads="1"/>
          </p:cNvSpPr>
          <p:nvPr/>
        </p:nvSpPr>
        <p:spPr bwMode="auto">
          <a:xfrm>
            <a:off x="2209800" y="3048000"/>
            <a:ext cx="4572000" cy="538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defTabSz="762000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 </a:t>
            </a:r>
            <a:r>
              <a:rPr lang="es-E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Necesidades sociales</a:t>
            </a:r>
          </a:p>
          <a:p>
            <a:pPr algn="ctr" defTabSz="762000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 (sentido de pertenencia, amor</a:t>
            </a:r>
            <a:r>
              <a:rPr lang="es-ES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)</a:t>
            </a:r>
          </a:p>
        </p:txBody>
      </p:sp>
      <p:sp>
        <p:nvSpPr>
          <p:cNvPr id="680977" name="Text Box 17"/>
          <p:cNvSpPr txBox="1">
            <a:spLocks noChangeArrowheads="1"/>
          </p:cNvSpPr>
          <p:nvPr/>
        </p:nvSpPr>
        <p:spPr bwMode="auto">
          <a:xfrm>
            <a:off x="2514600" y="3657600"/>
            <a:ext cx="4648200" cy="538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              </a:t>
            </a:r>
            <a:r>
              <a:rPr lang="es-E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Necesidad de seguridad</a:t>
            </a:r>
          </a:p>
          <a:p>
            <a:pPr defTabSz="762000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           (seguridad, protección)</a:t>
            </a:r>
            <a:endParaRPr lang="es-ES" sz="12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80978" name="Text Box 18"/>
          <p:cNvSpPr txBox="1">
            <a:spLocks noChangeArrowheads="1"/>
          </p:cNvSpPr>
          <p:nvPr/>
        </p:nvSpPr>
        <p:spPr bwMode="auto">
          <a:xfrm>
            <a:off x="2514600" y="4267200"/>
            <a:ext cx="4419600" cy="538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         </a:t>
            </a:r>
            <a:r>
              <a:rPr lang="es-E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Necesidades Fisiológicas </a:t>
            </a:r>
          </a:p>
          <a:p>
            <a:pPr defTabSz="762000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               (hambre,sed)</a:t>
            </a:r>
          </a:p>
        </p:txBody>
      </p:sp>
      <p:sp>
        <p:nvSpPr>
          <p:cNvPr id="680979" name="Rectangle 19"/>
          <p:cNvSpPr>
            <a:spLocks noChangeArrowheads="1"/>
          </p:cNvSpPr>
          <p:nvPr/>
        </p:nvSpPr>
        <p:spPr bwMode="auto">
          <a:xfrm>
            <a:off x="171450" y="333375"/>
            <a:ext cx="897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</a:rPr>
              <a:t>La motivación depende de la jerarquía de las Necesidades  (Pirámide de Maslow)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351838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3600">
                <a:solidFill>
                  <a:srgbClr val="FF9933"/>
                </a:solidFill>
                <a:latin typeface="Times New Roman" pitchFamily="18" charset="0"/>
              </a:rPr>
              <a:t>2ª ETAPA</a:t>
            </a:r>
          </a:p>
          <a:p>
            <a:pPr algn="ctr" eaLnBrk="0" hangingPunct="0"/>
            <a:r>
              <a:rPr lang="es-ES" sz="2800">
                <a:solidFill>
                  <a:srgbClr val="FF9933"/>
                </a:solidFill>
                <a:latin typeface="Times New Roman" pitchFamily="18" charset="0"/>
              </a:rPr>
              <a:t>Búsqueda de información y selección de alternativas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09575" y="2246313"/>
            <a:ext cx="3941763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s-ES" sz="2800">
                <a:latin typeface="Times New Roman" pitchFamily="18" charset="0"/>
              </a:rPr>
              <a:t>1. Fuentes Personales</a:t>
            </a:r>
          </a:p>
          <a:p>
            <a:pPr marL="457200" indent="-457200" eaLnBrk="0" hangingPunct="0"/>
            <a:endParaRPr lang="es-ES" sz="2800">
              <a:latin typeface="Times New Roman" pitchFamily="18" charset="0"/>
            </a:endParaRPr>
          </a:p>
          <a:p>
            <a:pPr marL="457200" indent="-457200" eaLnBrk="0" hangingPunct="0"/>
            <a:r>
              <a:rPr lang="es-ES" sz="2800">
                <a:latin typeface="Times New Roman" pitchFamily="18" charset="0"/>
              </a:rPr>
              <a:t>2. Fuentes Comerciales</a:t>
            </a:r>
          </a:p>
          <a:p>
            <a:pPr marL="457200" indent="-457200" eaLnBrk="0" hangingPunct="0"/>
            <a:endParaRPr lang="es-ES" sz="2800">
              <a:latin typeface="Times New Roman" pitchFamily="18" charset="0"/>
            </a:endParaRPr>
          </a:p>
          <a:p>
            <a:pPr marL="457200" indent="-457200" eaLnBrk="0" hangingPunct="0"/>
            <a:r>
              <a:rPr lang="es-ES" sz="2800">
                <a:latin typeface="Times New Roman" pitchFamily="18" charset="0"/>
              </a:rPr>
              <a:t>3. Fuentes Públicas</a:t>
            </a:r>
          </a:p>
          <a:p>
            <a:pPr marL="457200" indent="-457200" eaLnBrk="0" hangingPunct="0"/>
            <a:endParaRPr lang="es-ES" sz="2800">
              <a:latin typeface="Times New Roman" pitchFamily="18" charset="0"/>
            </a:endParaRPr>
          </a:p>
          <a:p>
            <a:pPr marL="457200" indent="-457200" eaLnBrk="0" hangingPunct="0"/>
            <a:r>
              <a:rPr lang="es-ES" sz="2800">
                <a:latin typeface="Times New Roman" pitchFamily="18" charset="0"/>
              </a:rPr>
              <a:t>4. Fuentes Experimentales</a:t>
            </a:r>
          </a:p>
        </p:txBody>
      </p:sp>
      <p:sp>
        <p:nvSpPr>
          <p:cNvPr id="87044" name="AutoShape 4"/>
          <p:cNvSpPr>
            <a:spLocks/>
          </p:cNvSpPr>
          <p:nvPr/>
        </p:nvSpPr>
        <p:spPr bwMode="auto">
          <a:xfrm>
            <a:off x="3995738" y="2060575"/>
            <a:ext cx="1223962" cy="3529013"/>
          </a:xfrm>
          <a:prstGeom prst="rightBrace">
            <a:avLst>
              <a:gd name="adj1" fmla="val 2402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VE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133975" y="3379788"/>
            <a:ext cx="2876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400" i="1">
                <a:latin typeface="Times New Roman" pitchFamily="18" charset="0"/>
              </a:rPr>
              <a:t>Buscar información </a:t>
            </a:r>
          </a:p>
          <a:p>
            <a:pPr algn="ctr" eaLnBrk="0" hangingPunct="0"/>
            <a:r>
              <a:rPr lang="es-ES" sz="2400" i="1">
                <a:latin typeface="Times New Roman" pitchFamily="18" charset="0"/>
              </a:rPr>
              <a:t>ocasiona costos</a:t>
            </a:r>
          </a:p>
          <a:p>
            <a:pPr algn="ctr" eaLnBrk="0" hangingPunct="0"/>
            <a:r>
              <a:rPr lang="es-ES" sz="2400" i="1">
                <a:latin typeface="Times New Roman" pitchFamily="18" charset="0"/>
              </a:rPr>
              <a:t>Hay que minimizarlos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351838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3600">
                <a:solidFill>
                  <a:srgbClr val="FF9933"/>
                </a:solidFill>
                <a:latin typeface="Times New Roman" pitchFamily="18" charset="0"/>
              </a:rPr>
              <a:t>2ª ETAPA</a:t>
            </a:r>
          </a:p>
          <a:p>
            <a:pPr algn="ctr" eaLnBrk="0" hangingPunct="0"/>
            <a:r>
              <a:rPr lang="es-ES" sz="2800">
                <a:solidFill>
                  <a:srgbClr val="FF9933"/>
                </a:solidFill>
                <a:latin typeface="Times New Roman" pitchFamily="18" charset="0"/>
              </a:rPr>
              <a:t>Búsqueda de información y selección de alternativas</a:t>
            </a:r>
          </a:p>
        </p:txBody>
      </p:sp>
      <p:sp>
        <p:nvSpPr>
          <p:cNvPr id="88067" name="Text Box 6"/>
          <p:cNvSpPr txBox="1">
            <a:spLocks noChangeArrowheads="1"/>
          </p:cNvSpPr>
          <p:nvPr/>
        </p:nvSpPr>
        <p:spPr bwMode="auto">
          <a:xfrm>
            <a:off x="611188" y="1628775"/>
            <a:ext cx="8494712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2400"/>
              <a:t>Esta búsqueda de información depende  de la importancia </a:t>
            </a:r>
          </a:p>
          <a:p>
            <a:r>
              <a:rPr lang="es-VE" sz="2400"/>
              <a:t>del riesgo percibido por el consumidor.</a:t>
            </a:r>
          </a:p>
          <a:p>
            <a:endParaRPr lang="es-VE" sz="2400"/>
          </a:p>
          <a:p>
            <a:r>
              <a:rPr lang="es-VE" sz="2400">
                <a:solidFill>
                  <a:srgbClr val="FF9933"/>
                </a:solidFill>
              </a:rPr>
              <a:t>Riesgo Elevado</a:t>
            </a:r>
            <a:r>
              <a:rPr lang="es-VE" sz="2400"/>
              <a:t>: Conducta resolutoria intensiva, donde se </a:t>
            </a:r>
          </a:p>
          <a:p>
            <a:r>
              <a:rPr lang="es-VE" sz="2400"/>
              <a:t>busca mucha información (la información tiene</a:t>
            </a:r>
          </a:p>
          <a:p>
            <a:r>
              <a:rPr lang="es-VE" sz="2400"/>
              <a:t>mucha importancia)</a:t>
            </a:r>
          </a:p>
          <a:p>
            <a:endParaRPr lang="es-VE" sz="2400"/>
          </a:p>
          <a:p>
            <a:r>
              <a:rPr lang="es-VE" sz="2400">
                <a:solidFill>
                  <a:srgbClr val="FF9933"/>
                </a:solidFill>
              </a:rPr>
              <a:t>Riesgo Medio</a:t>
            </a:r>
            <a:r>
              <a:rPr lang="es-VE" sz="2400"/>
              <a:t>:  Conducta resolutoria limitada, búsqueda </a:t>
            </a:r>
          </a:p>
          <a:p>
            <a:r>
              <a:rPr lang="es-VE" sz="2400"/>
              <a:t>limitada de información (la información tiene una importancia </a:t>
            </a:r>
          </a:p>
          <a:p>
            <a:r>
              <a:rPr lang="es-VE" sz="2400"/>
              <a:t>Limitada)</a:t>
            </a:r>
          </a:p>
          <a:p>
            <a:endParaRPr lang="es-VE" sz="2400"/>
          </a:p>
          <a:p>
            <a:r>
              <a:rPr lang="es-VE" sz="2400">
                <a:solidFill>
                  <a:srgbClr val="CC0000"/>
                </a:solidFill>
              </a:rPr>
              <a:t>Riesgo Bajo</a:t>
            </a:r>
            <a:r>
              <a:rPr lang="es-VE" sz="2400"/>
              <a:t>: Conducta resolutoria de rutina, donde </a:t>
            </a:r>
          </a:p>
          <a:p>
            <a:r>
              <a:rPr lang="es-VE" sz="2400"/>
              <a:t>prácticamente no se busca información (la información es </a:t>
            </a:r>
          </a:p>
          <a:p>
            <a:r>
              <a:rPr lang="es-VE" sz="2400"/>
              <a:t>Poco importante)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351838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3600">
                <a:solidFill>
                  <a:srgbClr val="FF9933"/>
                </a:solidFill>
                <a:latin typeface="Times New Roman" pitchFamily="18" charset="0"/>
              </a:rPr>
              <a:t>2ª ETAPA</a:t>
            </a:r>
          </a:p>
          <a:p>
            <a:pPr algn="ctr" eaLnBrk="0" hangingPunct="0"/>
            <a:r>
              <a:rPr lang="es-ES" sz="2800">
                <a:solidFill>
                  <a:srgbClr val="FF9933"/>
                </a:solidFill>
                <a:latin typeface="Times New Roman" pitchFamily="18" charset="0"/>
              </a:rPr>
              <a:t>Búsqueda de información y selección de alternativas</a:t>
            </a:r>
          </a:p>
        </p:txBody>
      </p:sp>
      <p:sp>
        <p:nvSpPr>
          <p:cNvPr id="89091" name="Oval 3"/>
          <p:cNvSpPr>
            <a:spLocks noChangeArrowheads="1"/>
          </p:cNvSpPr>
          <p:nvPr/>
        </p:nvSpPr>
        <p:spPr bwMode="auto">
          <a:xfrm>
            <a:off x="611188" y="2205038"/>
            <a:ext cx="2879725" cy="266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sz="1400" i="1">
              <a:latin typeface="Times New Roman" pitchFamily="18" charset="0"/>
            </a:endParaRPr>
          </a:p>
          <a:p>
            <a:pPr algn="ctr" eaLnBrk="0" hangingPunct="0"/>
            <a:endParaRPr lang="es-ES" sz="1400" i="1">
              <a:latin typeface="Times New Roman" pitchFamily="18" charset="0"/>
            </a:endParaRPr>
          </a:p>
          <a:p>
            <a:pPr algn="ctr" eaLnBrk="0" hangingPunct="0"/>
            <a:r>
              <a:rPr lang="es-ES" sz="1400" i="1">
                <a:latin typeface="Times New Roman" pitchFamily="18" charset="0"/>
              </a:rPr>
              <a:t>Ford  Chevrolet  Toyota Nisan</a:t>
            </a:r>
          </a:p>
          <a:p>
            <a:pPr algn="ctr" eaLnBrk="0" hangingPunct="0"/>
            <a:r>
              <a:rPr lang="es-ES" sz="1400" i="1">
                <a:latin typeface="Times New Roman" pitchFamily="18" charset="0"/>
              </a:rPr>
              <a:t> Wolkswagen Volvo  Opel</a:t>
            </a:r>
          </a:p>
          <a:p>
            <a:pPr algn="ctr" eaLnBrk="0" hangingPunct="0"/>
            <a:r>
              <a:rPr lang="es-ES" sz="1400" i="1">
                <a:latin typeface="Times New Roman" pitchFamily="18" charset="0"/>
              </a:rPr>
              <a:t>Renault Seat Fiat Ferrari </a:t>
            </a:r>
          </a:p>
          <a:p>
            <a:pPr algn="ctr" eaLnBrk="0" hangingPunct="0"/>
            <a:r>
              <a:rPr lang="es-ES" sz="1400" i="1">
                <a:latin typeface="Times New Roman" pitchFamily="18" charset="0"/>
              </a:rPr>
              <a:t>Rolls Royce Mercedes Chrysler</a:t>
            </a:r>
          </a:p>
          <a:p>
            <a:pPr algn="ctr" eaLnBrk="0" hangingPunct="0"/>
            <a:r>
              <a:rPr lang="es-ES" sz="1400" i="1">
                <a:latin typeface="Times New Roman" pitchFamily="18" charset="0"/>
              </a:rPr>
              <a:t>Lada Daewo Hyundai Alfa Romeo</a:t>
            </a:r>
          </a:p>
          <a:p>
            <a:pPr algn="ctr" eaLnBrk="0" hangingPunct="0"/>
            <a:r>
              <a:rPr lang="es-ES" sz="1400" i="1">
                <a:latin typeface="Times New Roman" pitchFamily="18" charset="0"/>
              </a:rPr>
              <a:t>Lamborghini </a:t>
            </a:r>
          </a:p>
          <a:p>
            <a:pPr algn="ctr" eaLnBrk="0" hangingPunct="0"/>
            <a:endParaRPr lang="es-ES" sz="1400" i="1">
              <a:latin typeface="Times New Roman" pitchFamily="18" charset="0"/>
            </a:endParaRPr>
          </a:p>
          <a:p>
            <a:pPr algn="ctr" eaLnBrk="0" hangingPunct="0"/>
            <a:endParaRPr lang="es-ES" sz="1400" i="1">
              <a:latin typeface="Times New Roman" pitchFamily="18" charset="0"/>
            </a:endParaRPr>
          </a:p>
          <a:p>
            <a:pPr algn="ctr" eaLnBrk="0" hangingPunct="0"/>
            <a:endParaRPr lang="es-ES" sz="1200" i="1">
              <a:latin typeface="Times New Roman" pitchFamily="18" charset="0"/>
            </a:endParaRPr>
          </a:p>
        </p:txBody>
      </p:sp>
      <p:sp>
        <p:nvSpPr>
          <p:cNvPr id="89092" name="Oval 4"/>
          <p:cNvSpPr>
            <a:spLocks noChangeArrowheads="1"/>
          </p:cNvSpPr>
          <p:nvPr/>
        </p:nvSpPr>
        <p:spPr bwMode="auto">
          <a:xfrm>
            <a:off x="4211638" y="2852738"/>
            <a:ext cx="1728787" cy="16557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400" i="1">
                <a:latin typeface="Times New Roman" pitchFamily="18" charset="0"/>
              </a:rPr>
              <a:t>Ford  Chevrolet </a:t>
            </a:r>
          </a:p>
          <a:p>
            <a:pPr algn="ctr" eaLnBrk="0" hangingPunct="0"/>
            <a:r>
              <a:rPr lang="es-ES" sz="1400" i="1">
                <a:latin typeface="Times New Roman" pitchFamily="18" charset="0"/>
              </a:rPr>
              <a:t> Toyota Renault Fiat </a:t>
            </a:r>
          </a:p>
          <a:p>
            <a:pPr algn="ctr" eaLnBrk="0" hangingPunct="0"/>
            <a:r>
              <a:rPr lang="es-ES" sz="1400" i="1">
                <a:latin typeface="Times New Roman" pitchFamily="18" charset="0"/>
              </a:rPr>
              <a:t>Mercedes Chrysler</a:t>
            </a:r>
          </a:p>
          <a:p>
            <a:pPr algn="ctr" eaLnBrk="0" hangingPunct="0"/>
            <a:r>
              <a:rPr lang="es-ES" sz="1400" i="1">
                <a:latin typeface="Times New Roman" pitchFamily="18" charset="0"/>
              </a:rPr>
              <a:t>Hyundai</a:t>
            </a:r>
          </a:p>
        </p:txBody>
      </p:sp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6804025" y="3068638"/>
            <a:ext cx="1152525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sz="1600" i="1">
              <a:latin typeface="Times New Roman" pitchFamily="18" charset="0"/>
            </a:endParaRPr>
          </a:p>
          <a:p>
            <a:pPr algn="ctr" eaLnBrk="0" hangingPunct="0"/>
            <a:r>
              <a:rPr lang="es-ES" sz="1600" i="1">
                <a:latin typeface="Times New Roman" pitchFamily="18" charset="0"/>
              </a:rPr>
              <a:t>Ford  </a:t>
            </a:r>
          </a:p>
          <a:p>
            <a:pPr algn="ctr" eaLnBrk="0" hangingPunct="0"/>
            <a:r>
              <a:rPr lang="es-ES" sz="1600" i="1">
                <a:latin typeface="Times New Roman" pitchFamily="18" charset="0"/>
              </a:rPr>
              <a:t>Chevrolet </a:t>
            </a:r>
          </a:p>
          <a:p>
            <a:pPr algn="ctr" eaLnBrk="0" hangingPunct="0"/>
            <a:r>
              <a:rPr lang="es-ES" sz="1600" i="1">
                <a:latin typeface="Times New Roman" pitchFamily="18" charset="0"/>
              </a:rPr>
              <a:t> Hyundai</a:t>
            </a:r>
          </a:p>
          <a:p>
            <a:pPr algn="ctr" eaLnBrk="0" hangingPunct="0"/>
            <a:endParaRPr lang="es-ES" sz="1600" i="1">
              <a:latin typeface="Times New Roman" pitchFamily="18" charset="0"/>
            </a:endParaRP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1187450" y="5157788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Conjunto Total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3851275" y="5084763"/>
            <a:ext cx="2081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Conjunto Evocado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6516688" y="5084763"/>
            <a:ext cx="219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Conjunto Decisorio</a:t>
            </a:r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>
            <a:off x="3563938" y="35734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>
            <a:off x="6011863" y="36449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2764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sz="4000" smtClean="0">
                <a:solidFill>
                  <a:schemeClr val="tx1"/>
                </a:solidFill>
              </a:rPr>
              <a:t>3ª ETAPA </a:t>
            </a:r>
            <a:br>
              <a:rPr lang="es-ES" sz="4000" smtClean="0">
                <a:solidFill>
                  <a:schemeClr val="tx1"/>
                </a:solidFill>
              </a:rPr>
            </a:br>
            <a:r>
              <a:rPr lang="es-ES" smtClean="0">
                <a:solidFill>
                  <a:schemeClr val="tx1"/>
                </a:solidFill>
              </a:rPr>
              <a:t>Evaluación de opciones o alternativas</a:t>
            </a: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smtClean="0">
                <a:solidFill>
                  <a:srgbClr val="FF9933"/>
                </a:solidFill>
              </a:rPr>
              <a:t>Procedimiento para realizar un modelo de medición de actitudes compensatorio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" sz="2800" smtClean="0"/>
              <a:t>1. Investigar las alternativas que forman parte del conjunto decisorio del consumidor</a:t>
            </a:r>
          </a:p>
          <a:p>
            <a:pPr eaLnBrk="1" hangingPunct="1">
              <a:buFontTx/>
              <a:buNone/>
            </a:pPr>
            <a:r>
              <a:rPr lang="es-ES" sz="2800" smtClean="0"/>
              <a:t>2. Identificar los atributos diferenciadores mas importantes para el consumidor</a:t>
            </a:r>
          </a:p>
          <a:p>
            <a:pPr eaLnBrk="1" hangingPunct="1">
              <a:buFontTx/>
              <a:buNone/>
            </a:pPr>
            <a:r>
              <a:rPr lang="es-ES" sz="2800" smtClean="0"/>
              <a:t>3. Clasificar los atributos en orden de importancia para el consumidor</a:t>
            </a:r>
          </a:p>
          <a:p>
            <a:pPr eaLnBrk="1" hangingPunct="1">
              <a:buFontTx/>
              <a:buNone/>
            </a:pPr>
            <a:r>
              <a:rPr lang="es-ES" sz="2800" smtClean="0"/>
              <a:t>4. Evaluar para cada alternativa las actitudes frente a cada uno de los atributos con una escala de valores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23850" y="0"/>
            <a:ext cx="8351838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3600">
                <a:solidFill>
                  <a:srgbClr val="FF9933"/>
                </a:solidFill>
                <a:latin typeface="Times New Roman" pitchFamily="18" charset="0"/>
              </a:rPr>
              <a:t>3ª ETAPA</a:t>
            </a:r>
          </a:p>
          <a:p>
            <a:pPr algn="ctr" eaLnBrk="0" hangingPunct="0"/>
            <a:r>
              <a:rPr lang="es-ES" sz="2800">
                <a:solidFill>
                  <a:srgbClr val="FF9933"/>
                </a:solidFill>
                <a:latin typeface="Times New Roman" pitchFamily="18" charset="0"/>
              </a:rPr>
              <a:t>Evaluación de alternativas </a:t>
            </a:r>
          </a:p>
          <a:p>
            <a:pPr algn="ctr" eaLnBrk="0" hangingPunct="0"/>
            <a:r>
              <a:rPr lang="es-ES" sz="2800">
                <a:solidFill>
                  <a:srgbClr val="FF9933"/>
                </a:solidFill>
                <a:latin typeface="Times New Roman" pitchFamily="18" charset="0"/>
              </a:rPr>
              <a:t>(Modelo de evaluación compensatorio) </a:t>
            </a:r>
          </a:p>
        </p:txBody>
      </p:sp>
      <p:graphicFrame>
        <p:nvGraphicFramePr>
          <p:cNvPr id="527452" name="Group 92"/>
          <p:cNvGraphicFramePr>
            <a:graphicFrameLocks noGrp="1"/>
          </p:cNvGraphicFramePr>
          <p:nvPr/>
        </p:nvGraphicFramePr>
        <p:xfrm>
          <a:off x="971550" y="1557338"/>
          <a:ext cx="7561263" cy="5102225"/>
        </p:xfrm>
        <a:graphic>
          <a:graphicData uri="http://schemas.openxmlformats.org/drawingml/2006/table">
            <a:tbl>
              <a:tblPr/>
              <a:tblGrid>
                <a:gridCol w="2447925"/>
                <a:gridCol w="1449388"/>
                <a:gridCol w="1077912"/>
                <a:gridCol w="1217613"/>
                <a:gridCol w="182562"/>
                <a:gridCol w="1185863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Atributos</a:t>
                      </a:r>
                      <a:endParaRPr kumimoji="0" lang="es-ES_tradn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Importancia</a:t>
                      </a:r>
                      <a:endParaRPr kumimoji="0" lang="es-ES_tradn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Ford</a:t>
                      </a:r>
                      <a:endParaRPr kumimoji="0" lang="es-ES_tradnl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Chevrolet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Hyundai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Precio y financiamiento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Seguridad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Garantía y servicio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Espacio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Comodidad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Resistencia y durabilidad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Potencia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Lujo y detalles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Color y estética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Disponibilidad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Puntuaciones: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234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191</a:t>
                      </a:r>
                      <a:endParaRPr kumimoji="0" lang="es-ES_tradnl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solidFill>
                  <a:srgbClr val="FF9933"/>
                </a:solidFill>
              </a:rPr>
              <a:t>4. Etapa Decisión de Compra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Decisión de Marca</a:t>
            </a:r>
          </a:p>
          <a:p>
            <a:pPr eaLnBrk="1" hangingPunct="1"/>
            <a:r>
              <a:rPr lang="es-ES" smtClean="0"/>
              <a:t>Decisión de Vendedor</a:t>
            </a:r>
          </a:p>
          <a:p>
            <a:pPr eaLnBrk="1" hangingPunct="1"/>
            <a:r>
              <a:rPr lang="es-ES" smtClean="0"/>
              <a:t>Decisión de Cantidad</a:t>
            </a:r>
          </a:p>
          <a:p>
            <a:pPr eaLnBrk="1" hangingPunct="1"/>
            <a:r>
              <a:rPr lang="es-ES" smtClean="0"/>
              <a:t>Decisión de Tiempo</a:t>
            </a:r>
          </a:p>
          <a:p>
            <a:pPr eaLnBrk="1" hangingPunct="1"/>
            <a:r>
              <a:rPr lang="es-ES" smtClean="0"/>
              <a:t>Decisión de Forma de Pago</a:t>
            </a:r>
          </a:p>
          <a:p>
            <a:pPr eaLnBrk="1" hangingPunct="1">
              <a:buFontTx/>
              <a:buNone/>
            </a:pPr>
            <a:r>
              <a:rPr lang="es-ES" smtClean="0"/>
              <a:t>   Estas decisiones están afectadas por factores situacionales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Oval 2"/>
          <p:cNvSpPr>
            <a:spLocks noChangeArrowheads="1"/>
          </p:cNvSpPr>
          <p:nvPr/>
        </p:nvSpPr>
        <p:spPr bwMode="auto">
          <a:xfrm>
            <a:off x="755650" y="2205038"/>
            <a:ext cx="2808288" cy="266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 i="1">
              <a:latin typeface="Times New Roman" pitchFamily="18" charset="0"/>
            </a:endParaRPr>
          </a:p>
        </p:txBody>
      </p:sp>
      <p:sp>
        <p:nvSpPr>
          <p:cNvPr id="53251" name="Oval 3"/>
          <p:cNvSpPr>
            <a:spLocks noChangeArrowheads="1"/>
          </p:cNvSpPr>
          <p:nvPr/>
        </p:nvSpPr>
        <p:spPr bwMode="auto">
          <a:xfrm>
            <a:off x="5364163" y="2133600"/>
            <a:ext cx="2808287" cy="266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 i="1">
              <a:latin typeface="Times New Roman" pitchFamily="18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479425" y="549275"/>
            <a:ext cx="3676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>
                <a:solidFill>
                  <a:srgbClr val="FF9933"/>
                </a:solidFill>
                <a:latin typeface="Times New Roman" pitchFamily="18" charset="0"/>
              </a:rPr>
              <a:t>Ventas Totales </a:t>
            </a:r>
          </a:p>
          <a:p>
            <a:pPr algn="ctr" eaLnBrk="0" hangingPunct="0"/>
            <a:r>
              <a:rPr lang="es-ES" sz="2000">
                <a:solidFill>
                  <a:srgbClr val="FF9933"/>
                </a:solidFill>
                <a:latin typeface="Times New Roman" pitchFamily="18" charset="0"/>
              </a:rPr>
              <a:t>Industria Cruceros en Miami 2005</a:t>
            </a:r>
          </a:p>
          <a:p>
            <a:pPr algn="ctr" eaLnBrk="0" hangingPunct="0"/>
            <a:r>
              <a:rPr lang="es-ES" sz="2000">
                <a:solidFill>
                  <a:srgbClr val="FF9933"/>
                </a:solidFill>
                <a:latin typeface="Times New Roman" pitchFamily="18" charset="0"/>
              </a:rPr>
              <a:t>200.000 millones (100%)</a:t>
            </a:r>
            <a:endParaRPr lang="es-ES_tradnl" sz="2000">
              <a:solidFill>
                <a:srgbClr val="FF9933"/>
              </a:solidFill>
              <a:latin typeface="Times New Roman" pitchFamily="18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4572000" y="476250"/>
            <a:ext cx="457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2000">
                <a:solidFill>
                  <a:srgbClr val="FF9933"/>
                </a:solidFill>
                <a:latin typeface="Times New Roman" pitchFamily="18" charset="0"/>
              </a:rPr>
              <a:t>Ventas Totales </a:t>
            </a:r>
          </a:p>
          <a:p>
            <a:pPr algn="ctr" eaLnBrk="0" hangingPunct="0"/>
            <a:r>
              <a:rPr lang="es-ES" sz="2000">
                <a:solidFill>
                  <a:srgbClr val="FF9933"/>
                </a:solidFill>
                <a:latin typeface="Times New Roman" pitchFamily="18" charset="0"/>
              </a:rPr>
              <a:t>Industria Crucero en Miami 2006</a:t>
            </a:r>
          </a:p>
          <a:p>
            <a:pPr algn="ctr" eaLnBrk="0" hangingPunct="0"/>
            <a:r>
              <a:rPr lang="es-ES" sz="2000">
                <a:solidFill>
                  <a:srgbClr val="FF9933"/>
                </a:solidFill>
                <a:latin typeface="Times New Roman" pitchFamily="18" charset="0"/>
              </a:rPr>
              <a:t>222.000 millones (100%)</a:t>
            </a:r>
            <a:endParaRPr lang="es-ES_tradnl" sz="2000">
              <a:solidFill>
                <a:srgbClr val="FF9933"/>
              </a:solidFill>
              <a:latin typeface="Times New Roman" pitchFamily="18" charset="0"/>
            </a:endParaRP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H="1">
            <a:off x="1979613" y="3500438"/>
            <a:ext cx="2159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2195513" y="3500438"/>
            <a:ext cx="12239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173163" y="2708275"/>
            <a:ext cx="1946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175.000 resto de 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competidores 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124075" y="3933825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25000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X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41325" y="5299075"/>
            <a:ext cx="1206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25000 (X)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14300" y="5805488"/>
            <a:ext cx="2355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175000 (Resto comp)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250825" y="5734050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2339975" y="5516563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=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2532063" y="5516563"/>
            <a:ext cx="2571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14,29 % (Participación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Relativa del Mercado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Emp X 2005)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6443663" y="3429000"/>
            <a:ext cx="360362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3264" name="Text Box 17"/>
          <p:cNvSpPr txBox="1">
            <a:spLocks noChangeArrowheads="1"/>
          </p:cNvSpPr>
          <p:nvPr/>
        </p:nvSpPr>
        <p:spPr bwMode="auto">
          <a:xfrm>
            <a:off x="6948488" y="3573463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55000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X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3265" name="Rectangle 18"/>
          <p:cNvSpPr>
            <a:spLocks noChangeArrowheads="1"/>
          </p:cNvSpPr>
          <p:nvPr/>
        </p:nvSpPr>
        <p:spPr bwMode="auto">
          <a:xfrm>
            <a:off x="5651500" y="2492375"/>
            <a:ext cx="1927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167.000 resto de competidores 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3266" name="Text Box 19"/>
          <p:cNvSpPr txBox="1">
            <a:spLocks noChangeArrowheads="1"/>
          </p:cNvSpPr>
          <p:nvPr/>
        </p:nvSpPr>
        <p:spPr bwMode="auto">
          <a:xfrm>
            <a:off x="5516563" y="5300663"/>
            <a:ext cx="1206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55000 (X)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3267" name="Rectangle 20"/>
          <p:cNvSpPr>
            <a:spLocks noChangeArrowheads="1"/>
          </p:cNvSpPr>
          <p:nvPr/>
        </p:nvSpPr>
        <p:spPr bwMode="auto">
          <a:xfrm>
            <a:off x="5092700" y="5949950"/>
            <a:ext cx="2355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167000 (Resto comp)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3268" name="Line 21"/>
          <p:cNvSpPr>
            <a:spLocks noChangeShapeType="1"/>
          </p:cNvSpPr>
          <p:nvPr/>
        </p:nvSpPr>
        <p:spPr bwMode="auto">
          <a:xfrm>
            <a:off x="5364163" y="5805488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3269" name="Text Box 22"/>
          <p:cNvSpPr txBox="1">
            <a:spLocks noChangeArrowheads="1"/>
          </p:cNvSpPr>
          <p:nvPr/>
        </p:nvSpPr>
        <p:spPr bwMode="auto">
          <a:xfrm>
            <a:off x="7308850" y="5589588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=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3270" name="Text Box 23"/>
          <p:cNvSpPr txBox="1">
            <a:spLocks noChangeArrowheads="1"/>
          </p:cNvSpPr>
          <p:nvPr/>
        </p:nvSpPr>
        <p:spPr bwMode="auto">
          <a:xfrm>
            <a:off x="7667625" y="5589588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32,93 %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3271" name="Text Box 24"/>
          <p:cNvSpPr txBox="1">
            <a:spLocks noChangeArrowheads="1"/>
          </p:cNvSpPr>
          <p:nvPr/>
        </p:nvSpPr>
        <p:spPr bwMode="auto">
          <a:xfrm>
            <a:off x="7451725" y="5851525"/>
            <a:ext cx="1692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Incremento  Partc. anual </a:t>
            </a:r>
          </a:p>
          <a:p>
            <a:pPr algn="ctr" eaLnBrk="0" hangingPunct="0"/>
            <a:r>
              <a:rPr lang="es-ES" sz="2000" i="1">
                <a:latin typeface="Times New Roman" pitchFamily="18" charset="0"/>
              </a:rPr>
              <a:t>De 18,64%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3272" name="Text Box 25"/>
          <p:cNvSpPr txBox="1">
            <a:spLocks noChangeArrowheads="1"/>
          </p:cNvSpPr>
          <p:nvPr/>
        </p:nvSpPr>
        <p:spPr bwMode="auto">
          <a:xfrm>
            <a:off x="2411413" y="1700213"/>
            <a:ext cx="436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latin typeface="Times New Roman" pitchFamily="18" charset="0"/>
              </a:rPr>
              <a:t>Incremento de la Industria anual de 11%</a:t>
            </a:r>
            <a:endParaRPr lang="es-ES_tradnl" sz="2000" i="1">
              <a:latin typeface="Times New Roman" pitchFamily="18" charset="0"/>
            </a:endParaRPr>
          </a:p>
        </p:txBody>
      </p:sp>
      <p:sp>
        <p:nvSpPr>
          <p:cNvPr id="53273" name="Line 26"/>
          <p:cNvSpPr>
            <a:spLocks noChangeShapeType="1"/>
          </p:cNvSpPr>
          <p:nvPr/>
        </p:nvSpPr>
        <p:spPr bwMode="auto">
          <a:xfrm>
            <a:off x="3779838" y="3500438"/>
            <a:ext cx="13684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3274" name="Line 29"/>
          <p:cNvSpPr>
            <a:spLocks noChangeShapeType="1"/>
          </p:cNvSpPr>
          <p:nvPr/>
        </p:nvSpPr>
        <p:spPr bwMode="auto">
          <a:xfrm flipV="1">
            <a:off x="6804025" y="2924175"/>
            <a:ext cx="12969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3275" name="Text Box 30"/>
          <p:cNvSpPr txBox="1">
            <a:spLocks noChangeArrowheads="1"/>
          </p:cNvSpPr>
          <p:nvPr/>
        </p:nvSpPr>
        <p:spPr bwMode="auto">
          <a:xfrm>
            <a:off x="4140200" y="3789363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>
                <a:solidFill>
                  <a:srgbClr val="CC0000"/>
                </a:solidFill>
                <a:latin typeface="Times New Roman" pitchFamily="18" charset="0"/>
              </a:rPr>
              <a:t>11%</a:t>
            </a:r>
            <a:endParaRPr lang="es-ES_tradnl" sz="2000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205038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sz="4800" smtClean="0">
                <a:solidFill>
                  <a:srgbClr val="CC0000"/>
                </a:solidFill>
              </a:rPr>
              <a:t>5ª Etapa. Comportamiento posterior a la compra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8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MEDICIÓN DEL COMPORTAMIENTO POSTCOMPRA</a:t>
            </a:r>
          </a:p>
        </p:txBody>
      </p:sp>
      <p:sp>
        <p:nvSpPr>
          <p:cNvPr id="96259" name="Line 3"/>
          <p:cNvSpPr>
            <a:spLocks noChangeShapeType="1"/>
          </p:cNvSpPr>
          <p:nvPr/>
        </p:nvSpPr>
        <p:spPr bwMode="auto">
          <a:xfrm flipV="1">
            <a:off x="5943600" y="1143000"/>
            <a:ext cx="0" cy="5029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 flipV="1">
            <a:off x="1295400" y="2362200"/>
            <a:ext cx="70104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flipV="1">
            <a:off x="1295400" y="3352800"/>
            <a:ext cx="4648200" cy="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>
            <a:off x="1371600" y="4724400"/>
            <a:ext cx="3124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3276600" y="4114800"/>
            <a:ext cx="2438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200" b="1">
                <a:latin typeface="Verdana" pitchFamily="34" charset="0"/>
              </a:rPr>
              <a:t>Insatisfacción</a:t>
            </a:r>
            <a:endParaRPr lang="es-ES" sz="2200" b="1">
              <a:latin typeface="Verdana" pitchFamily="34" charset="0"/>
            </a:endParaRP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6096000" y="2895600"/>
            <a:ext cx="2724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600" b="1">
                <a:latin typeface="Verdana" pitchFamily="34" charset="0"/>
              </a:rPr>
              <a:t>Satisfacción</a:t>
            </a:r>
            <a:endParaRPr lang="es-ES" sz="2600" b="1">
              <a:latin typeface="Verdana" pitchFamily="34" charset="0"/>
            </a:endParaRP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7392988" y="1700213"/>
            <a:ext cx="17510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600" b="1">
                <a:latin typeface="Verdana" pitchFamily="34" charset="0"/>
              </a:rPr>
              <a:t>Encanto</a:t>
            </a:r>
            <a:endParaRPr lang="es-ES" sz="2600" b="1">
              <a:latin typeface="Verdana" pitchFamily="34" charset="0"/>
            </a:endParaRP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1295400" y="5105400"/>
            <a:ext cx="4648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FFFF66"/>
                </a:solidFill>
                <a:latin typeface="Verdana" pitchFamily="34" charset="0"/>
              </a:rPr>
              <a:t>1.- Devolución del producto    (reclamos)</a:t>
            </a:r>
          </a:p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FFFF66"/>
                </a:solidFill>
                <a:latin typeface="Verdana" pitchFamily="34" charset="0"/>
              </a:rPr>
              <a:t>2.-Buscar información</a:t>
            </a:r>
          </a:p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FFFF66"/>
                </a:solidFill>
                <a:latin typeface="Verdana" pitchFamily="34" charset="0"/>
              </a:rPr>
              <a:t>3.- Abandonar el producto</a:t>
            </a:r>
            <a:endParaRPr lang="es-ES" sz="2000" b="1">
              <a:solidFill>
                <a:srgbClr val="FFFF6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800" b="1">
                <a:solidFill>
                  <a:srgbClr val="FFC931"/>
                </a:solidFill>
                <a:latin typeface="Arial Black" pitchFamily="34" charset="0"/>
              </a:rPr>
              <a:t>ANÁLISIS DEL COMPORTAMIENTO POSTCOMPRA</a:t>
            </a:r>
            <a:endParaRPr lang="es-ES" sz="2800" b="1">
              <a:solidFill>
                <a:srgbClr val="FFC931"/>
              </a:solidFill>
              <a:latin typeface="Arial Black" pitchFamily="34" charset="0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457200" y="2286000"/>
            <a:ext cx="815340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MX" sz="2800" b="1">
                <a:solidFill>
                  <a:srgbClr val="FFFF66"/>
                </a:solidFill>
                <a:latin typeface="Verdana" pitchFamily="34" charset="0"/>
              </a:rPr>
              <a:t> Sistema de quejas y sugerencias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MX" sz="2800" b="1">
                <a:solidFill>
                  <a:srgbClr val="FFFF66"/>
                </a:solidFill>
                <a:latin typeface="Verdana" pitchFamily="34" charset="0"/>
              </a:rPr>
              <a:t> Encuestas de satisfacción de los consumidores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MX" sz="2800" b="1">
                <a:solidFill>
                  <a:srgbClr val="FFFF66"/>
                </a:solidFill>
                <a:latin typeface="Verdana" pitchFamily="34" charset="0"/>
              </a:rPr>
              <a:t> Compradores disfrazados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MX" sz="2800" b="1">
                <a:solidFill>
                  <a:srgbClr val="FFFF66"/>
                </a:solidFill>
                <a:latin typeface="Verdana" pitchFamily="34" charset="0"/>
              </a:rPr>
              <a:t> Análisis de clientes perdidos</a:t>
            </a:r>
            <a:endParaRPr lang="es-ES" sz="2800" b="1">
              <a:solidFill>
                <a:srgbClr val="FFFF66"/>
              </a:solidFill>
              <a:latin typeface="Verdana" pitchFamily="34" charset="0"/>
            </a:endParaRPr>
          </a:p>
        </p:txBody>
      </p:sp>
      <p:pic>
        <p:nvPicPr>
          <p:cNvPr id="97284" name="Picture 4" descr="PE0161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962525"/>
            <a:ext cx="2020888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VE" sz="4000" smtClean="0">
                <a:solidFill>
                  <a:srgbClr val="CC0000"/>
                </a:solidFill>
              </a:rPr>
              <a:t>Los Mercados de negocios (Industriales u organizacionales)</a:t>
            </a:r>
            <a:r>
              <a:rPr lang="es-VE" sz="4000" smtClean="0"/>
              <a:t> </a:t>
            </a:r>
            <a:endParaRPr lang="en-US" sz="4000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VE" smtClean="0"/>
              <a:t>¿Cuales son sus características?</a:t>
            </a:r>
          </a:p>
          <a:p>
            <a:pPr eaLnBrk="1" hangingPunct="1">
              <a:lnSpc>
                <a:spcPct val="90000"/>
              </a:lnSpc>
            </a:pPr>
            <a:r>
              <a:rPr lang="es-VE" smtClean="0"/>
              <a:t>¿Cuáles son las situaciones de compra del cliente organizacional o industrial?</a:t>
            </a:r>
          </a:p>
          <a:p>
            <a:pPr eaLnBrk="1" hangingPunct="1">
              <a:lnSpc>
                <a:spcPct val="90000"/>
              </a:lnSpc>
            </a:pPr>
            <a:r>
              <a:rPr lang="es-VE" smtClean="0"/>
              <a:t>¿Cuáles son las etapas que conforman el proceso de compra de negocios?</a:t>
            </a:r>
          </a:p>
          <a:p>
            <a:pPr eaLnBrk="1" hangingPunct="1">
              <a:lnSpc>
                <a:spcPct val="90000"/>
              </a:lnSpc>
            </a:pPr>
            <a:r>
              <a:rPr lang="es-VE" smtClean="0"/>
              <a:t>¿Establecer similitudes y diferencias entre  los mercados de consumidores finales y los de negocios u organizacionales?</a:t>
            </a:r>
            <a:endParaRPr 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6000" smtClean="0"/>
              <a:t>La segmentación </a:t>
            </a:r>
            <a:br>
              <a:rPr lang="es-ES" sz="6000" smtClean="0"/>
            </a:br>
            <a:r>
              <a:rPr lang="es-ES" sz="6000" smtClean="0"/>
              <a:t>de mercados</a:t>
            </a:r>
          </a:p>
        </p:txBody>
      </p:sp>
      <p:pic>
        <p:nvPicPr>
          <p:cNvPr id="101379" name="Picture 3" descr="puzz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3716338"/>
            <a:ext cx="2843213" cy="227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Text Box 2"/>
          <p:cNvSpPr txBox="1">
            <a:spLocks noChangeArrowheads="1"/>
          </p:cNvSpPr>
          <p:nvPr/>
        </p:nvSpPr>
        <p:spPr bwMode="auto">
          <a:xfrm>
            <a:off x="1371600" y="4572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8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REQUISITOS DE UN MERCADO</a:t>
            </a:r>
            <a:endParaRPr lang="es-ES_tradnl" sz="2400">
              <a:solidFill>
                <a:srgbClr val="FF9933"/>
              </a:solidFill>
              <a:latin typeface="Times New Roman" pitchFamily="18" charset="0"/>
            </a:endParaRPr>
          </a:p>
        </p:txBody>
      </p:sp>
      <p:sp>
        <p:nvSpPr>
          <p:cNvPr id="102403" name="AutoShape 3"/>
          <p:cNvSpPr>
            <a:spLocks noChangeArrowheads="1"/>
          </p:cNvSpPr>
          <p:nvPr/>
        </p:nvSpPr>
        <p:spPr bwMode="auto">
          <a:xfrm>
            <a:off x="1295400" y="1371600"/>
            <a:ext cx="6477000" cy="4648200"/>
          </a:xfrm>
          <a:prstGeom prst="triangle">
            <a:avLst>
              <a:gd name="adj" fmla="val 50000"/>
            </a:avLst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s-VE"/>
          </a:p>
        </p:txBody>
      </p:sp>
      <p:sp>
        <p:nvSpPr>
          <p:cNvPr id="535556" name="Text Box 4"/>
          <p:cNvSpPr txBox="1">
            <a:spLocks noChangeArrowheads="1"/>
          </p:cNvSpPr>
          <p:nvPr/>
        </p:nvSpPr>
        <p:spPr bwMode="auto">
          <a:xfrm>
            <a:off x="2438400" y="5181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Número de personas</a:t>
            </a:r>
            <a:endParaRPr lang="es-ES_tradnl" sz="2400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405" name="Line 5"/>
          <p:cNvSpPr>
            <a:spLocks noChangeShapeType="1"/>
          </p:cNvSpPr>
          <p:nvPr/>
        </p:nvSpPr>
        <p:spPr bwMode="auto">
          <a:xfrm>
            <a:off x="3048000" y="3429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35558" name="Text Box 6"/>
          <p:cNvSpPr txBox="1">
            <a:spLocks noChangeArrowheads="1"/>
          </p:cNvSpPr>
          <p:nvPr/>
        </p:nvSpPr>
        <p:spPr bwMode="auto">
          <a:xfrm>
            <a:off x="2438400" y="29718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Deseos de gastar</a:t>
            </a:r>
            <a:endParaRPr lang="es-ES_tradnl" sz="2400" i="1">
              <a:latin typeface="Times New Roman" pitchFamily="18" charset="0"/>
            </a:endParaRPr>
          </a:p>
        </p:txBody>
      </p:sp>
      <p:sp>
        <p:nvSpPr>
          <p:cNvPr id="535559" name="Text Box 7"/>
          <p:cNvSpPr txBox="1">
            <a:spLocks noChangeArrowheads="1"/>
          </p:cNvSpPr>
          <p:nvPr/>
        </p:nvSpPr>
        <p:spPr bwMode="auto">
          <a:xfrm>
            <a:off x="2514600" y="4038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Capacidad de compra</a:t>
            </a:r>
            <a:endParaRPr lang="es-ES_tradnl" sz="2400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>
            <a:off x="2286000" y="45720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a-ES" sz="4800" smtClean="0"/>
              <a:t>La Segmentación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a-ES" smtClean="0"/>
              <a:t>Los mercados no son homogeneos, estan compuestos por personas y entidades con características y necesidades diferentes.</a:t>
            </a:r>
          </a:p>
          <a:p>
            <a:pPr eaLnBrk="1" hangingPunct="1"/>
            <a:r>
              <a:rPr lang="ca-ES" smtClean="0"/>
              <a:t>La segmentación pone de manifiesto estas diferencias y permite detectar cuales son relevantes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916113"/>
            <a:ext cx="7772400" cy="4114800"/>
          </a:xfrm>
        </p:spPr>
        <p:txBody>
          <a:bodyPr/>
          <a:lstStyle/>
          <a:p>
            <a:pPr eaLnBrk="1" hangingPunct="1"/>
            <a:r>
              <a:rPr lang="ca-ES" sz="2800" smtClean="0"/>
              <a:t>El objetivo de la segmentación es dividir el mercado en grupos homogeneos, o más bien identificar grupos homogeneos dentro del mercado, para llevar a cabo la estrategia de Marketing </a:t>
            </a:r>
            <a:r>
              <a:rPr lang="ca-ES" sz="2800" i="1" smtClean="0"/>
              <a:t>más adecuada</a:t>
            </a:r>
            <a:r>
              <a:rPr lang="ca-ES" sz="2800" smtClean="0"/>
              <a:t> sobre cada uno de ellos a fin de:</a:t>
            </a:r>
          </a:p>
          <a:p>
            <a:pPr lvl="1" eaLnBrk="1" hangingPunct="1"/>
            <a:r>
              <a:rPr lang="ca-ES" sz="2400" smtClean="0"/>
              <a:t>satisfacer de manera efectiva sus necesidades y </a:t>
            </a:r>
          </a:p>
          <a:p>
            <a:pPr lvl="1" eaLnBrk="1" hangingPunct="1"/>
            <a:r>
              <a:rPr lang="ca-ES" sz="2400" smtClean="0"/>
              <a:t>alcanzar los objetivos comerciales de la empresa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Text Box 2"/>
          <p:cNvSpPr txBox="1">
            <a:spLocks noChangeArrowheads="1"/>
          </p:cNvSpPr>
          <p:nvPr/>
        </p:nvSpPr>
        <p:spPr bwMode="auto">
          <a:xfrm>
            <a:off x="1219200" y="22860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32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TIPOS DE SEGMENTACIÓN</a:t>
            </a:r>
            <a:endParaRPr lang="es-ES_tradnl" sz="2400">
              <a:solidFill>
                <a:srgbClr val="FF9933"/>
              </a:solidFill>
              <a:latin typeface="Times New Roman" pitchFamily="18" charset="0"/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0" y="2743200"/>
            <a:ext cx="403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400">
                <a:solidFill>
                  <a:srgbClr val="000000"/>
                </a:solidFill>
                <a:latin typeface="Albertus Medium" pitchFamily="34" charset="0"/>
              </a:rPr>
              <a:t>Sin segmentación del mercado</a:t>
            </a:r>
            <a:endParaRPr lang="es-ES_tradnl" sz="24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6019800" y="5562600"/>
            <a:ext cx="3124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400">
                <a:solidFill>
                  <a:srgbClr val="000000"/>
                </a:solidFill>
                <a:latin typeface="Albertus Medium" pitchFamily="34" charset="0"/>
              </a:rPr>
              <a:t>Segmentación por categoría ingreso-edad</a:t>
            </a:r>
            <a:endParaRPr lang="es-ES_tradnl" sz="24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-304800" y="5562600"/>
            <a:ext cx="365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400">
                <a:solidFill>
                  <a:srgbClr val="000000"/>
                </a:solidFill>
                <a:latin typeface="Albertus Medium" pitchFamily="34" charset="0"/>
              </a:rPr>
              <a:t>Segmentación                 por clases de ingreso       1,2 y 3</a:t>
            </a:r>
            <a:endParaRPr lang="es-ES_tradnl" sz="2400" i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14400" y="838200"/>
            <a:ext cx="1905000" cy="1828800"/>
            <a:chOff x="336" y="768"/>
            <a:chExt cx="1200" cy="1152"/>
          </a:xfrm>
        </p:grpSpPr>
        <p:sp>
          <p:nvSpPr>
            <p:cNvPr id="105510" name="Oval 7"/>
            <p:cNvSpPr>
              <a:spLocks noChangeArrowheads="1"/>
            </p:cNvSpPr>
            <p:nvPr/>
          </p:nvSpPr>
          <p:spPr bwMode="auto">
            <a:xfrm>
              <a:off x="336" y="768"/>
              <a:ext cx="1200" cy="115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05511" name="Oval 8"/>
            <p:cNvSpPr>
              <a:spLocks noChangeArrowheads="1"/>
            </p:cNvSpPr>
            <p:nvPr/>
          </p:nvSpPr>
          <p:spPr bwMode="auto">
            <a:xfrm>
              <a:off x="624" y="110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05512" name="Oval 9"/>
            <p:cNvSpPr>
              <a:spLocks noChangeArrowheads="1"/>
            </p:cNvSpPr>
            <p:nvPr/>
          </p:nvSpPr>
          <p:spPr bwMode="auto">
            <a:xfrm>
              <a:off x="768" y="129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05513" name="Oval 10"/>
            <p:cNvSpPr>
              <a:spLocks noChangeArrowheads="1"/>
            </p:cNvSpPr>
            <p:nvPr/>
          </p:nvSpPr>
          <p:spPr bwMode="auto">
            <a:xfrm>
              <a:off x="672" y="15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05514" name="Oval 11"/>
            <p:cNvSpPr>
              <a:spLocks noChangeArrowheads="1"/>
            </p:cNvSpPr>
            <p:nvPr/>
          </p:nvSpPr>
          <p:spPr bwMode="auto">
            <a:xfrm>
              <a:off x="1152" y="15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05515" name="Oval 12"/>
            <p:cNvSpPr>
              <a:spLocks noChangeArrowheads="1"/>
            </p:cNvSpPr>
            <p:nvPr/>
          </p:nvSpPr>
          <p:spPr bwMode="auto">
            <a:xfrm>
              <a:off x="1392" y="134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05516" name="Oval 13"/>
            <p:cNvSpPr>
              <a:spLocks noChangeArrowheads="1"/>
            </p:cNvSpPr>
            <p:nvPr/>
          </p:nvSpPr>
          <p:spPr bwMode="auto">
            <a:xfrm>
              <a:off x="1200" y="105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715000" y="914400"/>
            <a:ext cx="1905000" cy="1828800"/>
            <a:chOff x="3408" y="768"/>
            <a:chExt cx="1200" cy="1152"/>
          </a:xfrm>
        </p:grpSpPr>
        <p:sp>
          <p:nvSpPr>
            <p:cNvPr id="105498" name="Oval 15"/>
            <p:cNvSpPr>
              <a:spLocks noChangeArrowheads="1"/>
            </p:cNvSpPr>
            <p:nvPr/>
          </p:nvSpPr>
          <p:spPr bwMode="auto">
            <a:xfrm>
              <a:off x="3408" y="768"/>
              <a:ext cx="1200" cy="115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05499" name="Oval 16"/>
            <p:cNvSpPr>
              <a:spLocks noChangeArrowheads="1"/>
            </p:cNvSpPr>
            <p:nvPr/>
          </p:nvSpPr>
          <p:spPr bwMode="auto">
            <a:xfrm>
              <a:off x="3696" y="110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05500" name="Oval 17"/>
            <p:cNvSpPr>
              <a:spLocks noChangeArrowheads="1"/>
            </p:cNvSpPr>
            <p:nvPr/>
          </p:nvSpPr>
          <p:spPr bwMode="auto">
            <a:xfrm>
              <a:off x="3840" y="129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05501" name="Oval 18"/>
            <p:cNvSpPr>
              <a:spLocks noChangeArrowheads="1"/>
            </p:cNvSpPr>
            <p:nvPr/>
          </p:nvSpPr>
          <p:spPr bwMode="auto">
            <a:xfrm>
              <a:off x="3744" y="16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05502" name="Oval 19"/>
            <p:cNvSpPr>
              <a:spLocks noChangeArrowheads="1"/>
            </p:cNvSpPr>
            <p:nvPr/>
          </p:nvSpPr>
          <p:spPr bwMode="auto">
            <a:xfrm>
              <a:off x="4224" y="15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05503" name="Oval 20"/>
            <p:cNvSpPr>
              <a:spLocks noChangeArrowheads="1"/>
            </p:cNvSpPr>
            <p:nvPr/>
          </p:nvSpPr>
          <p:spPr bwMode="auto">
            <a:xfrm>
              <a:off x="4464" y="134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05504" name="Oval 21"/>
            <p:cNvSpPr>
              <a:spLocks noChangeArrowheads="1"/>
            </p:cNvSpPr>
            <p:nvPr/>
          </p:nvSpPr>
          <p:spPr bwMode="auto">
            <a:xfrm>
              <a:off x="4128" y="9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05505" name="Freeform 22"/>
            <p:cNvSpPr>
              <a:spLocks/>
            </p:cNvSpPr>
            <p:nvPr/>
          </p:nvSpPr>
          <p:spPr bwMode="auto">
            <a:xfrm>
              <a:off x="3408" y="864"/>
              <a:ext cx="584" cy="480"/>
            </a:xfrm>
            <a:custGeom>
              <a:avLst/>
              <a:gdLst>
                <a:gd name="T0" fmla="*/ 336 w 584"/>
                <a:gd name="T1" fmla="*/ 0 h 480"/>
                <a:gd name="T2" fmla="*/ 528 w 584"/>
                <a:gd name="T3" fmla="*/ 288 h 480"/>
                <a:gd name="T4" fmla="*/ 0 w 584"/>
                <a:gd name="T5" fmla="*/ 480 h 480"/>
                <a:gd name="T6" fmla="*/ 0 60000 65536"/>
                <a:gd name="T7" fmla="*/ 0 60000 65536"/>
                <a:gd name="T8" fmla="*/ 0 60000 65536"/>
                <a:gd name="T9" fmla="*/ 0 w 584"/>
                <a:gd name="T10" fmla="*/ 0 h 480"/>
                <a:gd name="T11" fmla="*/ 584 w 584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4" h="480">
                  <a:moveTo>
                    <a:pt x="336" y="0"/>
                  </a:moveTo>
                  <a:cubicBezTo>
                    <a:pt x="460" y="104"/>
                    <a:pt x="584" y="208"/>
                    <a:pt x="528" y="288"/>
                  </a:cubicBezTo>
                  <a:cubicBezTo>
                    <a:pt x="472" y="368"/>
                    <a:pt x="88" y="448"/>
                    <a:pt x="0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506" name="Freeform 23"/>
            <p:cNvSpPr>
              <a:spLocks/>
            </p:cNvSpPr>
            <p:nvPr/>
          </p:nvSpPr>
          <p:spPr bwMode="auto">
            <a:xfrm>
              <a:off x="3456" y="1152"/>
              <a:ext cx="632" cy="432"/>
            </a:xfrm>
            <a:custGeom>
              <a:avLst/>
              <a:gdLst>
                <a:gd name="T0" fmla="*/ 881 w 584"/>
                <a:gd name="T1" fmla="*/ 0 h 480"/>
                <a:gd name="T2" fmla="*/ 1075 w 584"/>
                <a:gd name="T3" fmla="*/ 149 h 480"/>
                <a:gd name="T4" fmla="*/ 197 w 584"/>
                <a:gd name="T5" fmla="*/ 149 h 480"/>
                <a:gd name="T6" fmla="*/ 0 w 584"/>
                <a:gd name="T7" fmla="*/ 186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4"/>
                <a:gd name="T13" fmla="*/ 0 h 480"/>
                <a:gd name="T14" fmla="*/ 584 w 584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4" h="480">
                  <a:moveTo>
                    <a:pt x="432" y="0"/>
                  </a:moveTo>
                  <a:cubicBezTo>
                    <a:pt x="508" y="160"/>
                    <a:pt x="584" y="320"/>
                    <a:pt x="528" y="384"/>
                  </a:cubicBezTo>
                  <a:cubicBezTo>
                    <a:pt x="472" y="448"/>
                    <a:pt x="184" y="368"/>
                    <a:pt x="96" y="384"/>
                  </a:cubicBezTo>
                  <a:cubicBezTo>
                    <a:pt x="8" y="400"/>
                    <a:pt x="16" y="464"/>
                    <a:pt x="0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507" name="Freeform 24"/>
            <p:cNvSpPr>
              <a:spLocks/>
            </p:cNvSpPr>
            <p:nvPr/>
          </p:nvSpPr>
          <p:spPr bwMode="auto">
            <a:xfrm>
              <a:off x="4128" y="1008"/>
              <a:ext cx="384" cy="624"/>
            </a:xfrm>
            <a:custGeom>
              <a:avLst/>
              <a:gdLst>
                <a:gd name="T0" fmla="*/ 384 w 384"/>
                <a:gd name="T1" fmla="*/ 0 h 624"/>
                <a:gd name="T2" fmla="*/ 96 w 384"/>
                <a:gd name="T3" fmla="*/ 240 h 624"/>
                <a:gd name="T4" fmla="*/ 48 w 384"/>
                <a:gd name="T5" fmla="*/ 384 h 624"/>
                <a:gd name="T6" fmla="*/ 384 w 384"/>
                <a:gd name="T7" fmla="*/ 624 h 6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624"/>
                <a:gd name="T14" fmla="*/ 384 w 384"/>
                <a:gd name="T15" fmla="*/ 624 h 6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624">
                  <a:moveTo>
                    <a:pt x="384" y="0"/>
                  </a:moveTo>
                  <a:cubicBezTo>
                    <a:pt x="268" y="88"/>
                    <a:pt x="152" y="176"/>
                    <a:pt x="96" y="240"/>
                  </a:cubicBezTo>
                  <a:cubicBezTo>
                    <a:pt x="40" y="304"/>
                    <a:pt x="0" y="320"/>
                    <a:pt x="48" y="384"/>
                  </a:cubicBezTo>
                  <a:cubicBezTo>
                    <a:pt x="96" y="448"/>
                    <a:pt x="328" y="584"/>
                    <a:pt x="384" y="6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508" name="Line 25"/>
            <p:cNvSpPr>
              <a:spLocks noChangeShapeType="1"/>
            </p:cNvSpPr>
            <p:nvPr/>
          </p:nvSpPr>
          <p:spPr bwMode="auto">
            <a:xfrm flipH="1">
              <a:off x="4032" y="1344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509" name="Freeform 26"/>
            <p:cNvSpPr>
              <a:spLocks/>
            </p:cNvSpPr>
            <p:nvPr/>
          </p:nvSpPr>
          <p:spPr bwMode="auto">
            <a:xfrm>
              <a:off x="3888" y="1488"/>
              <a:ext cx="216" cy="384"/>
            </a:xfrm>
            <a:custGeom>
              <a:avLst/>
              <a:gdLst>
                <a:gd name="T0" fmla="*/ 144 w 216"/>
                <a:gd name="T1" fmla="*/ 0 h 384"/>
                <a:gd name="T2" fmla="*/ 192 w 216"/>
                <a:gd name="T3" fmla="*/ 192 h 384"/>
                <a:gd name="T4" fmla="*/ 0 w 216"/>
                <a:gd name="T5" fmla="*/ 384 h 384"/>
                <a:gd name="T6" fmla="*/ 0 60000 65536"/>
                <a:gd name="T7" fmla="*/ 0 60000 65536"/>
                <a:gd name="T8" fmla="*/ 0 60000 65536"/>
                <a:gd name="T9" fmla="*/ 0 w 216"/>
                <a:gd name="T10" fmla="*/ 0 h 384"/>
                <a:gd name="T11" fmla="*/ 216 w 216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" h="384">
                  <a:moveTo>
                    <a:pt x="144" y="0"/>
                  </a:moveTo>
                  <a:cubicBezTo>
                    <a:pt x="180" y="64"/>
                    <a:pt x="216" y="128"/>
                    <a:pt x="192" y="192"/>
                  </a:cubicBezTo>
                  <a:cubicBezTo>
                    <a:pt x="168" y="256"/>
                    <a:pt x="84" y="320"/>
                    <a:pt x="0" y="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5480" name="Text Box 27"/>
          <p:cNvSpPr txBox="1">
            <a:spLocks noChangeArrowheads="1"/>
          </p:cNvSpPr>
          <p:nvPr/>
        </p:nvSpPr>
        <p:spPr bwMode="auto">
          <a:xfrm>
            <a:off x="4800600" y="2819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400">
                <a:solidFill>
                  <a:srgbClr val="000000"/>
                </a:solidFill>
                <a:latin typeface="Albertus Medium" pitchFamily="34" charset="0"/>
              </a:rPr>
              <a:t>Segmentación completa</a:t>
            </a:r>
            <a:endParaRPr lang="es-ES_tradnl" sz="2400" i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304800" y="3581400"/>
            <a:ext cx="1905000" cy="1828800"/>
            <a:chOff x="624" y="2400"/>
            <a:chExt cx="1200" cy="1152"/>
          </a:xfrm>
        </p:grpSpPr>
        <p:sp>
          <p:nvSpPr>
            <p:cNvPr id="105494" name="Oval 29"/>
            <p:cNvSpPr>
              <a:spLocks noChangeArrowheads="1"/>
            </p:cNvSpPr>
            <p:nvPr/>
          </p:nvSpPr>
          <p:spPr bwMode="auto">
            <a:xfrm>
              <a:off x="624" y="2400"/>
              <a:ext cx="1200" cy="115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05495" name="Text Box 30"/>
            <p:cNvSpPr txBox="1">
              <a:spLocks noChangeArrowheads="1"/>
            </p:cNvSpPr>
            <p:nvPr/>
          </p:nvSpPr>
          <p:spPr bwMode="auto">
            <a:xfrm>
              <a:off x="624" y="2496"/>
              <a:ext cx="115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ctr" eaLnBrk="0" hangingPunct="0">
                <a:spcBef>
                  <a:spcPct val="50000"/>
                </a:spcBef>
                <a:buFontTx/>
                <a:buAutoNum type="arabicPlain"/>
              </a:pPr>
              <a:r>
                <a:rPr lang="es-VE" i="1">
                  <a:latin typeface="Times New Roman" pitchFamily="18" charset="0"/>
                </a:rPr>
                <a:t>     2</a:t>
              </a:r>
            </a:p>
            <a:p>
              <a:pPr marL="457200" indent="-457200" algn="ctr" eaLnBrk="0" hangingPunct="0">
                <a:spcBef>
                  <a:spcPct val="50000"/>
                </a:spcBef>
              </a:pPr>
              <a:r>
                <a:rPr lang="es-VE" i="1">
                  <a:latin typeface="Times New Roman" pitchFamily="18" charset="0"/>
                </a:rPr>
                <a:t>1</a:t>
              </a:r>
            </a:p>
            <a:p>
              <a:pPr marL="457200" indent="-457200" algn="ctr" eaLnBrk="0" hangingPunct="0">
                <a:spcBef>
                  <a:spcPct val="50000"/>
                </a:spcBef>
                <a:buFontTx/>
                <a:buAutoNum type="arabicPlain"/>
              </a:pPr>
              <a:r>
                <a:rPr lang="es-VE" i="1">
                  <a:latin typeface="Times New Roman" pitchFamily="18" charset="0"/>
                </a:rPr>
                <a:t>          3</a:t>
              </a:r>
            </a:p>
            <a:p>
              <a:pPr marL="457200" indent="-457200" algn="ctr" eaLnBrk="0" hangingPunct="0">
                <a:spcBef>
                  <a:spcPct val="50000"/>
                </a:spcBef>
              </a:pPr>
              <a:r>
                <a:rPr lang="es-VE" i="1">
                  <a:latin typeface="Times New Roman" pitchFamily="18" charset="0"/>
                </a:rPr>
                <a:t>3  </a:t>
              </a:r>
              <a:endParaRPr lang="es-ES" i="1">
                <a:latin typeface="Times New Roman" pitchFamily="18" charset="0"/>
              </a:endParaRPr>
            </a:p>
          </p:txBody>
        </p:sp>
        <p:sp>
          <p:nvSpPr>
            <p:cNvPr id="105496" name="Freeform 31"/>
            <p:cNvSpPr>
              <a:spLocks/>
            </p:cNvSpPr>
            <p:nvPr/>
          </p:nvSpPr>
          <p:spPr bwMode="auto">
            <a:xfrm>
              <a:off x="912" y="2944"/>
              <a:ext cx="912" cy="512"/>
            </a:xfrm>
            <a:custGeom>
              <a:avLst/>
              <a:gdLst>
                <a:gd name="T0" fmla="*/ 912 w 912"/>
                <a:gd name="T1" fmla="*/ 32 h 512"/>
                <a:gd name="T2" fmla="*/ 336 w 912"/>
                <a:gd name="T3" fmla="*/ 32 h 512"/>
                <a:gd name="T4" fmla="*/ 96 w 912"/>
                <a:gd name="T5" fmla="*/ 224 h 512"/>
                <a:gd name="T6" fmla="*/ 0 w 912"/>
                <a:gd name="T7" fmla="*/ 512 h 5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2"/>
                <a:gd name="T13" fmla="*/ 0 h 512"/>
                <a:gd name="T14" fmla="*/ 912 w 912"/>
                <a:gd name="T15" fmla="*/ 512 h 5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2" h="512">
                  <a:moveTo>
                    <a:pt x="912" y="32"/>
                  </a:moveTo>
                  <a:cubicBezTo>
                    <a:pt x="692" y="16"/>
                    <a:pt x="472" y="0"/>
                    <a:pt x="336" y="32"/>
                  </a:cubicBezTo>
                  <a:cubicBezTo>
                    <a:pt x="200" y="64"/>
                    <a:pt x="152" y="144"/>
                    <a:pt x="96" y="224"/>
                  </a:cubicBezTo>
                  <a:cubicBezTo>
                    <a:pt x="40" y="304"/>
                    <a:pt x="20" y="408"/>
                    <a:pt x="0" y="5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497" name="Freeform 32"/>
            <p:cNvSpPr>
              <a:spLocks/>
            </p:cNvSpPr>
            <p:nvPr/>
          </p:nvSpPr>
          <p:spPr bwMode="auto">
            <a:xfrm>
              <a:off x="1152" y="2400"/>
              <a:ext cx="240" cy="576"/>
            </a:xfrm>
            <a:custGeom>
              <a:avLst/>
              <a:gdLst>
                <a:gd name="T0" fmla="*/ 0 w 240"/>
                <a:gd name="T1" fmla="*/ 0 h 576"/>
                <a:gd name="T2" fmla="*/ 48 w 240"/>
                <a:gd name="T3" fmla="*/ 288 h 576"/>
                <a:gd name="T4" fmla="*/ 240 w 240"/>
                <a:gd name="T5" fmla="*/ 576 h 576"/>
                <a:gd name="T6" fmla="*/ 0 60000 65536"/>
                <a:gd name="T7" fmla="*/ 0 60000 65536"/>
                <a:gd name="T8" fmla="*/ 0 60000 65536"/>
                <a:gd name="T9" fmla="*/ 0 w 240"/>
                <a:gd name="T10" fmla="*/ 0 h 576"/>
                <a:gd name="T11" fmla="*/ 240 w 24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576">
                  <a:moveTo>
                    <a:pt x="0" y="0"/>
                  </a:moveTo>
                  <a:cubicBezTo>
                    <a:pt x="4" y="96"/>
                    <a:pt x="8" y="192"/>
                    <a:pt x="48" y="288"/>
                  </a:cubicBezTo>
                  <a:cubicBezTo>
                    <a:pt x="88" y="384"/>
                    <a:pt x="164" y="480"/>
                    <a:pt x="240" y="5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3505200" y="3581400"/>
            <a:ext cx="1905000" cy="1833563"/>
            <a:chOff x="2208" y="2448"/>
            <a:chExt cx="1200" cy="1155"/>
          </a:xfrm>
        </p:grpSpPr>
        <p:sp>
          <p:nvSpPr>
            <p:cNvPr id="105491" name="Oval 34"/>
            <p:cNvSpPr>
              <a:spLocks noChangeArrowheads="1"/>
            </p:cNvSpPr>
            <p:nvPr/>
          </p:nvSpPr>
          <p:spPr bwMode="auto">
            <a:xfrm>
              <a:off x="2208" y="2448"/>
              <a:ext cx="1200" cy="115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05492" name="Text Box 35"/>
            <p:cNvSpPr txBox="1">
              <a:spLocks noChangeArrowheads="1"/>
            </p:cNvSpPr>
            <p:nvPr/>
          </p:nvSpPr>
          <p:spPr bwMode="auto">
            <a:xfrm>
              <a:off x="2208" y="2592"/>
              <a:ext cx="115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ctr" eaLnBrk="0" hangingPunct="0">
                <a:spcBef>
                  <a:spcPct val="50000"/>
                </a:spcBef>
              </a:pPr>
              <a:r>
                <a:rPr lang="es-VE" i="1">
                  <a:latin typeface="Times New Roman" pitchFamily="18" charset="0"/>
                </a:rPr>
                <a:t>A          B</a:t>
              </a:r>
            </a:p>
            <a:p>
              <a:pPr marL="457200" indent="-457200" eaLnBrk="0" hangingPunct="0">
                <a:spcBef>
                  <a:spcPct val="50000"/>
                </a:spcBef>
              </a:pPr>
              <a:r>
                <a:rPr lang="es-VE" i="1">
                  <a:latin typeface="Times New Roman" pitchFamily="18" charset="0"/>
                </a:rPr>
                <a:t>         A</a:t>
              </a:r>
            </a:p>
            <a:p>
              <a:pPr marL="457200" indent="-457200" eaLnBrk="0" hangingPunct="0">
                <a:spcBef>
                  <a:spcPct val="50000"/>
                </a:spcBef>
              </a:pPr>
              <a:r>
                <a:rPr lang="es-VE" i="1">
                  <a:latin typeface="Times New Roman" pitchFamily="18" charset="0"/>
                </a:rPr>
                <a:t> B                      B</a:t>
              </a:r>
            </a:p>
            <a:p>
              <a:pPr marL="457200" indent="-457200" eaLnBrk="0" hangingPunct="0">
                <a:spcBef>
                  <a:spcPct val="50000"/>
                </a:spcBef>
              </a:pPr>
              <a:r>
                <a:rPr lang="es-VE" i="1">
                  <a:latin typeface="Times New Roman" pitchFamily="18" charset="0"/>
                </a:rPr>
                <a:t>                   A    </a:t>
              </a:r>
              <a:endParaRPr lang="es-ES" i="1">
                <a:latin typeface="Times New Roman" pitchFamily="18" charset="0"/>
              </a:endParaRPr>
            </a:p>
          </p:txBody>
        </p:sp>
        <p:sp>
          <p:nvSpPr>
            <p:cNvPr id="105493" name="Freeform 36"/>
            <p:cNvSpPr>
              <a:spLocks/>
            </p:cNvSpPr>
            <p:nvPr/>
          </p:nvSpPr>
          <p:spPr bwMode="auto">
            <a:xfrm>
              <a:off x="2416" y="2568"/>
              <a:ext cx="800" cy="984"/>
            </a:xfrm>
            <a:custGeom>
              <a:avLst/>
              <a:gdLst>
                <a:gd name="T0" fmla="*/ 224 w 800"/>
                <a:gd name="T1" fmla="*/ 984 h 984"/>
                <a:gd name="T2" fmla="*/ 32 w 800"/>
                <a:gd name="T3" fmla="*/ 360 h 984"/>
                <a:gd name="T4" fmla="*/ 32 w 800"/>
                <a:gd name="T5" fmla="*/ 72 h 984"/>
                <a:gd name="T6" fmla="*/ 224 w 800"/>
                <a:gd name="T7" fmla="*/ 72 h 984"/>
                <a:gd name="T8" fmla="*/ 416 w 800"/>
                <a:gd name="T9" fmla="*/ 504 h 984"/>
                <a:gd name="T10" fmla="*/ 800 w 800"/>
                <a:gd name="T11" fmla="*/ 840 h 9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0"/>
                <a:gd name="T19" fmla="*/ 0 h 984"/>
                <a:gd name="T20" fmla="*/ 800 w 800"/>
                <a:gd name="T21" fmla="*/ 984 h 9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0" h="984">
                  <a:moveTo>
                    <a:pt x="224" y="984"/>
                  </a:moveTo>
                  <a:cubicBezTo>
                    <a:pt x="144" y="748"/>
                    <a:pt x="64" y="512"/>
                    <a:pt x="32" y="360"/>
                  </a:cubicBezTo>
                  <a:cubicBezTo>
                    <a:pt x="0" y="208"/>
                    <a:pt x="0" y="120"/>
                    <a:pt x="32" y="72"/>
                  </a:cubicBezTo>
                  <a:cubicBezTo>
                    <a:pt x="64" y="24"/>
                    <a:pt x="160" y="0"/>
                    <a:pt x="224" y="72"/>
                  </a:cubicBezTo>
                  <a:cubicBezTo>
                    <a:pt x="288" y="144"/>
                    <a:pt x="320" y="376"/>
                    <a:pt x="416" y="504"/>
                  </a:cubicBezTo>
                  <a:cubicBezTo>
                    <a:pt x="512" y="632"/>
                    <a:pt x="656" y="736"/>
                    <a:pt x="800" y="8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6629400" y="3581400"/>
            <a:ext cx="1905000" cy="1828800"/>
            <a:chOff x="4128" y="2496"/>
            <a:chExt cx="1200" cy="1152"/>
          </a:xfrm>
        </p:grpSpPr>
        <p:sp>
          <p:nvSpPr>
            <p:cNvPr id="105485" name="Oval 38"/>
            <p:cNvSpPr>
              <a:spLocks noChangeArrowheads="1"/>
            </p:cNvSpPr>
            <p:nvPr/>
          </p:nvSpPr>
          <p:spPr bwMode="auto">
            <a:xfrm>
              <a:off x="4128" y="2496"/>
              <a:ext cx="1200" cy="115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05486" name="Text Box 39"/>
            <p:cNvSpPr txBox="1">
              <a:spLocks noChangeArrowheads="1"/>
            </p:cNvSpPr>
            <p:nvPr/>
          </p:nvSpPr>
          <p:spPr bwMode="auto">
            <a:xfrm>
              <a:off x="4128" y="2592"/>
              <a:ext cx="115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0" hangingPunct="0">
                <a:spcBef>
                  <a:spcPct val="50000"/>
                </a:spcBef>
              </a:pPr>
              <a:r>
                <a:rPr lang="es-VE" i="1">
                  <a:latin typeface="Times New Roman" pitchFamily="18" charset="0"/>
                </a:rPr>
                <a:t>         1A</a:t>
              </a:r>
            </a:p>
            <a:p>
              <a:pPr marL="457200" indent="-457200" eaLnBrk="0" hangingPunct="0">
                <a:spcBef>
                  <a:spcPct val="50000"/>
                </a:spcBef>
              </a:pPr>
              <a:r>
                <a:rPr lang="es-VE" i="1">
                  <a:latin typeface="Times New Roman" pitchFamily="18" charset="0"/>
                </a:rPr>
                <a:t>           1A       2B</a:t>
              </a:r>
            </a:p>
            <a:p>
              <a:pPr marL="457200" indent="-457200" eaLnBrk="0" hangingPunct="0">
                <a:spcBef>
                  <a:spcPct val="50000"/>
                </a:spcBef>
              </a:pPr>
              <a:r>
                <a:rPr lang="es-VE" i="1">
                  <a:latin typeface="Times New Roman" pitchFamily="18" charset="0"/>
                </a:rPr>
                <a:t>1B                 3B</a:t>
              </a:r>
            </a:p>
            <a:p>
              <a:pPr marL="457200" indent="-457200" eaLnBrk="0" hangingPunct="0">
                <a:spcBef>
                  <a:spcPct val="50000"/>
                </a:spcBef>
              </a:pPr>
              <a:r>
                <a:rPr lang="es-VE" i="1">
                  <a:latin typeface="Times New Roman" pitchFamily="18" charset="0"/>
                </a:rPr>
                <a:t>          3A</a:t>
              </a:r>
              <a:endParaRPr lang="es-ES" i="1">
                <a:latin typeface="Times New Roman" pitchFamily="18" charset="0"/>
              </a:endParaRPr>
            </a:p>
          </p:txBody>
        </p:sp>
        <p:sp>
          <p:nvSpPr>
            <p:cNvPr id="105487" name="Freeform 40"/>
            <p:cNvSpPr>
              <a:spLocks/>
            </p:cNvSpPr>
            <p:nvPr/>
          </p:nvSpPr>
          <p:spPr bwMode="auto">
            <a:xfrm>
              <a:off x="4224" y="2496"/>
              <a:ext cx="584" cy="760"/>
            </a:xfrm>
            <a:custGeom>
              <a:avLst/>
              <a:gdLst>
                <a:gd name="T0" fmla="*/ 480 w 584"/>
                <a:gd name="T1" fmla="*/ 0 h 760"/>
                <a:gd name="T2" fmla="*/ 576 w 584"/>
                <a:gd name="T3" fmla="*/ 576 h 760"/>
                <a:gd name="T4" fmla="*/ 432 w 584"/>
                <a:gd name="T5" fmla="*/ 672 h 760"/>
                <a:gd name="T6" fmla="*/ 336 w 584"/>
                <a:gd name="T7" fmla="*/ 720 h 760"/>
                <a:gd name="T8" fmla="*/ 192 w 584"/>
                <a:gd name="T9" fmla="*/ 432 h 760"/>
                <a:gd name="T10" fmla="*/ 0 w 584"/>
                <a:gd name="T11" fmla="*/ 288 h 7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4"/>
                <a:gd name="T19" fmla="*/ 0 h 760"/>
                <a:gd name="T20" fmla="*/ 584 w 584"/>
                <a:gd name="T21" fmla="*/ 760 h 7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4" h="760">
                  <a:moveTo>
                    <a:pt x="480" y="0"/>
                  </a:moveTo>
                  <a:cubicBezTo>
                    <a:pt x="532" y="232"/>
                    <a:pt x="584" y="464"/>
                    <a:pt x="576" y="576"/>
                  </a:cubicBezTo>
                  <a:cubicBezTo>
                    <a:pt x="568" y="688"/>
                    <a:pt x="472" y="648"/>
                    <a:pt x="432" y="672"/>
                  </a:cubicBezTo>
                  <a:cubicBezTo>
                    <a:pt x="392" y="696"/>
                    <a:pt x="376" y="760"/>
                    <a:pt x="336" y="720"/>
                  </a:cubicBezTo>
                  <a:cubicBezTo>
                    <a:pt x="296" y="680"/>
                    <a:pt x="248" y="504"/>
                    <a:pt x="192" y="432"/>
                  </a:cubicBezTo>
                  <a:cubicBezTo>
                    <a:pt x="136" y="360"/>
                    <a:pt x="68" y="324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488" name="Freeform 41"/>
            <p:cNvSpPr>
              <a:spLocks/>
            </p:cNvSpPr>
            <p:nvPr/>
          </p:nvSpPr>
          <p:spPr bwMode="auto">
            <a:xfrm>
              <a:off x="4800" y="2976"/>
              <a:ext cx="480" cy="160"/>
            </a:xfrm>
            <a:custGeom>
              <a:avLst/>
              <a:gdLst>
                <a:gd name="T0" fmla="*/ 480 w 480"/>
                <a:gd name="T1" fmla="*/ 0 h 160"/>
                <a:gd name="T2" fmla="*/ 240 w 480"/>
                <a:gd name="T3" fmla="*/ 144 h 160"/>
                <a:gd name="T4" fmla="*/ 0 w 480"/>
                <a:gd name="T5" fmla="*/ 96 h 160"/>
                <a:gd name="T6" fmla="*/ 0 60000 65536"/>
                <a:gd name="T7" fmla="*/ 0 60000 65536"/>
                <a:gd name="T8" fmla="*/ 0 60000 65536"/>
                <a:gd name="T9" fmla="*/ 0 w 480"/>
                <a:gd name="T10" fmla="*/ 0 h 160"/>
                <a:gd name="T11" fmla="*/ 480 w 480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160">
                  <a:moveTo>
                    <a:pt x="480" y="0"/>
                  </a:moveTo>
                  <a:cubicBezTo>
                    <a:pt x="400" y="64"/>
                    <a:pt x="320" y="128"/>
                    <a:pt x="240" y="144"/>
                  </a:cubicBezTo>
                  <a:cubicBezTo>
                    <a:pt x="160" y="160"/>
                    <a:pt x="80" y="128"/>
                    <a:pt x="0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489" name="Freeform 42"/>
            <p:cNvSpPr>
              <a:spLocks/>
            </p:cNvSpPr>
            <p:nvPr/>
          </p:nvSpPr>
          <p:spPr bwMode="auto">
            <a:xfrm>
              <a:off x="4368" y="3216"/>
              <a:ext cx="192" cy="288"/>
            </a:xfrm>
            <a:custGeom>
              <a:avLst/>
              <a:gdLst>
                <a:gd name="T0" fmla="*/ 0 w 192"/>
                <a:gd name="T1" fmla="*/ 288 h 288"/>
                <a:gd name="T2" fmla="*/ 48 w 192"/>
                <a:gd name="T3" fmla="*/ 96 h 288"/>
                <a:gd name="T4" fmla="*/ 192 w 192"/>
                <a:gd name="T5" fmla="*/ 0 h 288"/>
                <a:gd name="T6" fmla="*/ 0 60000 65536"/>
                <a:gd name="T7" fmla="*/ 0 60000 65536"/>
                <a:gd name="T8" fmla="*/ 0 60000 65536"/>
                <a:gd name="T9" fmla="*/ 0 w 192"/>
                <a:gd name="T10" fmla="*/ 0 h 288"/>
                <a:gd name="T11" fmla="*/ 192 w 19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288">
                  <a:moveTo>
                    <a:pt x="0" y="288"/>
                  </a:moveTo>
                  <a:cubicBezTo>
                    <a:pt x="8" y="216"/>
                    <a:pt x="16" y="144"/>
                    <a:pt x="48" y="96"/>
                  </a:cubicBezTo>
                  <a:cubicBezTo>
                    <a:pt x="80" y="48"/>
                    <a:pt x="136" y="24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490" name="Freeform 43"/>
            <p:cNvSpPr>
              <a:spLocks/>
            </p:cNvSpPr>
            <p:nvPr/>
          </p:nvSpPr>
          <p:spPr bwMode="auto">
            <a:xfrm>
              <a:off x="4752" y="3120"/>
              <a:ext cx="432" cy="296"/>
            </a:xfrm>
            <a:custGeom>
              <a:avLst/>
              <a:gdLst>
                <a:gd name="T0" fmla="*/ 432 w 432"/>
                <a:gd name="T1" fmla="*/ 288 h 296"/>
                <a:gd name="T2" fmla="*/ 192 w 432"/>
                <a:gd name="T3" fmla="*/ 288 h 296"/>
                <a:gd name="T4" fmla="*/ 96 w 432"/>
                <a:gd name="T5" fmla="*/ 240 h 296"/>
                <a:gd name="T6" fmla="*/ 0 w 432"/>
                <a:gd name="T7" fmla="*/ 0 h 2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296"/>
                <a:gd name="T14" fmla="*/ 432 w 432"/>
                <a:gd name="T15" fmla="*/ 296 h 2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296">
                  <a:moveTo>
                    <a:pt x="432" y="288"/>
                  </a:moveTo>
                  <a:cubicBezTo>
                    <a:pt x="340" y="292"/>
                    <a:pt x="248" y="296"/>
                    <a:pt x="192" y="288"/>
                  </a:cubicBezTo>
                  <a:cubicBezTo>
                    <a:pt x="136" y="280"/>
                    <a:pt x="128" y="288"/>
                    <a:pt x="96" y="240"/>
                  </a:cubicBezTo>
                  <a:cubicBezTo>
                    <a:pt x="64" y="192"/>
                    <a:pt x="32" y="9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5484" name="Text Box 44"/>
          <p:cNvSpPr txBox="1">
            <a:spLocks noChangeArrowheads="1"/>
          </p:cNvSpPr>
          <p:nvPr/>
        </p:nvSpPr>
        <p:spPr bwMode="auto">
          <a:xfrm>
            <a:off x="2819400" y="5562600"/>
            <a:ext cx="365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400">
                <a:solidFill>
                  <a:srgbClr val="000000"/>
                </a:solidFill>
                <a:latin typeface="Albertus Medium" pitchFamily="34" charset="0"/>
              </a:rPr>
              <a:t>Segmentación                 por clases de edad         A y B</a:t>
            </a:r>
            <a:endParaRPr lang="es-ES_tradnl" sz="2400" i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0" y="0"/>
            <a:ext cx="403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200" b="1">
                <a:solidFill>
                  <a:srgbClr val="FFC931"/>
                </a:solidFill>
                <a:latin typeface="Arial Black" pitchFamily="34" charset="0"/>
              </a:rPr>
              <a:t>SEGMENTACIÓN DE MERCADO</a:t>
            </a:r>
            <a:endParaRPr lang="es-ES" sz="3200" b="1">
              <a:solidFill>
                <a:srgbClr val="FFC931"/>
              </a:solidFill>
              <a:latin typeface="Arial Black" pitchFamily="34" charset="0"/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0" y="5426075"/>
            <a:ext cx="28194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200" b="1">
                <a:solidFill>
                  <a:srgbClr val="FFFF66"/>
                </a:solidFill>
                <a:latin typeface="Verdana" pitchFamily="34" charset="0"/>
              </a:rPr>
              <a:t> Estrategia indiferenciada (Agregación)</a:t>
            </a:r>
            <a:endParaRPr lang="es-ES" sz="2200" b="1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1066800" y="3140075"/>
            <a:ext cx="0" cy="2057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1066800" y="4206875"/>
            <a:ext cx="6934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6502" name="Line 6"/>
          <p:cNvSpPr>
            <a:spLocks noChangeShapeType="1"/>
          </p:cNvSpPr>
          <p:nvPr/>
        </p:nvSpPr>
        <p:spPr bwMode="auto">
          <a:xfrm>
            <a:off x="8001000" y="2987675"/>
            <a:ext cx="0" cy="2209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3505200" y="5426075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200" b="1">
                <a:solidFill>
                  <a:srgbClr val="FFFF66"/>
                </a:solidFill>
                <a:latin typeface="Verdana" pitchFamily="34" charset="0"/>
              </a:rPr>
              <a:t> Segmentación intermedia</a:t>
            </a:r>
            <a:endParaRPr lang="es-ES" sz="2200" b="1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6629400" y="5426075"/>
            <a:ext cx="2514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200" b="1">
                <a:solidFill>
                  <a:srgbClr val="FFFF66"/>
                </a:solidFill>
                <a:latin typeface="Verdana" pitchFamily="34" charset="0"/>
              </a:rPr>
              <a:t> M. Adaptada al cliente (nivel máximo)</a:t>
            </a:r>
            <a:endParaRPr lang="es-ES" sz="2200" b="1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106505" name="Line 9"/>
          <p:cNvSpPr>
            <a:spLocks noChangeShapeType="1"/>
          </p:cNvSpPr>
          <p:nvPr/>
        </p:nvSpPr>
        <p:spPr bwMode="auto">
          <a:xfrm>
            <a:off x="4419600" y="4435475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pic>
        <p:nvPicPr>
          <p:cNvPr id="106506" name="Picture 10" descr="BS0209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0"/>
            <a:ext cx="2133600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1095375" y="1350963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 sz="2400">
              <a:solidFill>
                <a:srgbClr val="FF9933"/>
              </a:solidFill>
              <a:latin typeface="Verdana" pitchFamily="34" charset="0"/>
            </a:endParaRPr>
          </a:p>
          <a:p>
            <a:endParaRPr lang="es-ES" sz="24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800" b="1">
                <a:solidFill>
                  <a:srgbClr val="FFC931"/>
                </a:solidFill>
                <a:latin typeface="Arial Black" pitchFamily="34" charset="0"/>
              </a:rPr>
              <a:t>ANALISIS DE CARTERA DE NEGOCIOS GRÁFICO MATRIZ B.C.G.</a:t>
            </a:r>
            <a:endParaRPr lang="es-ES" sz="2800" b="1">
              <a:solidFill>
                <a:srgbClr val="FFC931"/>
              </a:solidFill>
              <a:latin typeface="Arial Black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68538" y="1268413"/>
            <a:ext cx="5943600" cy="4800600"/>
            <a:chOff x="960" y="816"/>
            <a:chExt cx="2688" cy="2592"/>
          </a:xfrm>
        </p:grpSpPr>
        <p:sp>
          <p:nvSpPr>
            <p:cNvPr id="54286" name="Rectangle 4"/>
            <p:cNvSpPr>
              <a:spLocks noChangeArrowheads="1"/>
            </p:cNvSpPr>
            <p:nvPr/>
          </p:nvSpPr>
          <p:spPr bwMode="auto">
            <a:xfrm>
              <a:off x="960" y="816"/>
              <a:ext cx="1344" cy="1296"/>
            </a:xfrm>
            <a:prstGeom prst="rect">
              <a:avLst/>
            </a:prstGeom>
            <a:solidFill>
              <a:srgbClr val="3399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 i="1">
                <a:latin typeface="Times New Roman" pitchFamily="18" charset="0"/>
              </a:endParaRPr>
            </a:p>
          </p:txBody>
        </p:sp>
        <p:sp>
          <p:nvSpPr>
            <p:cNvPr id="54287" name="Rectangle 5"/>
            <p:cNvSpPr>
              <a:spLocks noChangeArrowheads="1"/>
            </p:cNvSpPr>
            <p:nvPr/>
          </p:nvSpPr>
          <p:spPr bwMode="auto">
            <a:xfrm>
              <a:off x="960" y="2112"/>
              <a:ext cx="1344" cy="1296"/>
            </a:xfrm>
            <a:prstGeom prst="rect">
              <a:avLst/>
            </a:prstGeom>
            <a:solidFill>
              <a:srgbClr val="3399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000" i="1">
                <a:latin typeface="Times New Roman" pitchFamily="18" charset="0"/>
              </a:endParaRPr>
            </a:p>
          </p:txBody>
        </p:sp>
        <p:sp>
          <p:nvSpPr>
            <p:cNvPr id="54288" name="Rectangle 6"/>
            <p:cNvSpPr>
              <a:spLocks noChangeArrowheads="1"/>
            </p:cNvSpPr>
            <p:nvPr/>
          </p:nvSpPr>
          <p:spPr bwMode="auto">
            <a:xfrm>
              <a:off x="2304" y="816"/>
              <a:ext cx="1344" cy="1296"/>
            </a:xfrm>
            <a:prstGeom prst="rect">
              <a:avLst/>
            </a:prstGeom>
            <a:solidFill>
              <a:srgbClr val="3399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800" i="1">
                <a:latin typeface="Times New Roman" pitchFamily="18" charset="0"/>
              </a:endParaRPr>
            </a:p>
          </p:txBody>
        </p:sp>
        <p:sp>
          <p:nvSpPr>
            <p:cNvPr id="54289" name="Rectangle 7"/>
            <p:cNvSpPr>
              <a:spLocks noChangeArrowheads="1"/>
            </p:cNvSpPr>
            <p:nvPr/>
          </p:nvSpPr>
          <p:spPr bwMode="auto">
            <a:xfrm>
              <a:off x="2304" y="2112"/>
              <a:ext cx="1344" cy="1296"/>
            </a:xfrm>
            <a:prstGeom prst="rect">
              <a:avLst/>
            </a:prstGeom>
            <a:solidFill>
              <a:srgbClr val="3399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s-ES" sz="2400" i="1">
                  <a:solidFill>
                    <a:srgbClr val="CC0000"/>
                  </a:solidFill>
                  <a:latin typeface="Times New Roman" pitchFamily="18" charset="0"/>
                </a:rPr>
                <a:t>Perros</a:t>
              </a:r>
            </a:p>
          </p:txBody>
        </p:sp>
      </p:grpSp>
      <p:sp>
        <p:nvSpPr>
          <p:cNvPr id="54276" name="Text Box 8"/>
          <p:cNvSpPr txBox="1">
            <a:spLocks noChangeArrowheads="1"/>
          </p:cNvSpPr>
          <p:nvPr/>
        </p:nvSpPr>
        <p:spPr bwMode="auto">
          <a:xfrm>
            <a:off x="2133600" y="6154738"/>
            <a:ext cx="70104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            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Participación relativa del mercado de las U.E.N.</a:t>
            </a:r>
            <a:endParaRPr lang="es-ES" sz="1600" b="1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54277" name="Text Box 9"/>
          <p:cNvSpPr txBox="1">
            <a:spLocks noChangeArrowheads="1"/>
          </p:cNvSpPr>
          <p:nvPr/>
        </p:nvSpPr>
        <p:spPr bwMode="auto">
          <a:xfrm>
            <a:off x="838200" y="1430338"/>
            <a:ext cx="1219200" cy="510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         </a:t>
            </a: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</a:t>
            </a: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%</a:t>
            </a: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      </a:t>
            </a:r>
            <a:endParaRPr lang="es-ES" sz="1600" b="1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54278" name="Text Box 10"/>
          <p:cNvSpPr txBox="1">
            <a:spLocks noChangeArrowheads="1"/>
          </p:cNvSpPr>
          <p:nvPr/>
        </p:nvSpPr>
        <p:spPr bwMode="auto">
          <a:xfrm>
            <a:off x="0" y="2209800"/>
            <a:ext cx="9906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Tasa de creci-miento del merca-do inter- anual</a:t>
            </a:r>
            <a:endParaRPr lang="es-ES" sz="1600" b="1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54279" name="Text Box 25"/>
          <p:cNvSpPr txBox="1">
            <a:spLocks noChangeArrowheads="1"/>
          </p:cNvSpPr>
          <p:nvPr/>
        </p:nvSpPr>
        <p:spPr bwMode="auto">
          <a:xfrm>
            <a:off x="3276600" y="4724400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400" i="1">
                <a:solidFill>
                  <a:srgbClr val="CC0000"/>
                </a:solidFill>
                <a:latin typeface="Times New Roman" pitchFamily="18" charset="0"/>
              </a:rPr>
              <a:t>Vacas</a:t>
            </a:r>
          </a:p>
        </p:txBody>
      </p:sp>
      <p:sp>
        <p:nvSpPr>
          <p:cNvPr id="54280" name="Text Box 26"/>
          <p:cNvSpPr txBox="1">
            <a:spLocks noChangeArrowheads="1"/>
          </p:cNvSpPr>
          <p:nvPr/>
        </p:nvSpPr>
        <p:spPr bwMode="auto">
          <a:xfrm>
            <a:off x="3241675" y="1793875"/>
            <a:ext cx="1231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400" i="1">
                <a:solidFill>
                  <a:srgbClr val="CC0000"/>
                </a:solidFill>
                <a:latin typeface="Times New Roman" pitchFamily="18" charset="0"/>
              </a:rPr>
              <a:t>Estrellla</a:t>
            </a:r>
          </a:p>
          <a:p>
            <a:pPr algn="ctr" eaLnBrk="0" hangingPunct="0"/>
            <a:endParaRPr lang="es-ES" sz="2400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54281" name="Text Box 27"/>
          <p:cNvSpPr txBox="1">
            <a:spLocks noChangeArrowheads="1"/>
          </p:cNvSpPr>
          <p:nvPr/>
        </p:nvSpPr>
        <p:spPr bwMode="auto">
          <a:xfrm>
            <a:off x="5872163" y="1844675"/>
            <a:ext cx="184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400" i="1">
                <a:solidFill>
                  <a:srgbClr val="CC0000"/>
                </a:solidFill>
                <a:latin typeface="Times New Roman" pitchFamily="18" charset="0"/>
              </a:rPr>
              <a:t>Interrogantes</a:t>
            </a:r>
          </a:p>
          <a:p>
            <a:pPr algn="ctr" eaLnBrk="0" hangingPunct="0"/>
            <a:r>
              <a:rPr lang="es-ES" sz="2400" i="1">
                <a:solidFill>
                  <a:srgbClr val="CC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4282" name="Text Box 45"/>
          <p:cNvSpPr txBox="1">
            <a:spLocks noChangeArrowheads="1"/>
          </p:cNvSpPr>
          <p:nvPr/>
        </p:nvSpPr>
        <p:spPr bwMode="auto">
          <a:xfrm>
            <a:off x="3276600" y="6165850"/>
            <a:ext cx="973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VE" sz="2000">
                <a:latin typeface="Times New Roman" pitchFamily="18" charset="0"/>
              </a:rPr>
              <a:t>Fuerzas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54283" name="Text Box 46"/>
          <p:cNvSpPr txBox="1">
            <a:spLocks noChangeArrowheads="1"/>
          </p:cNvSpPr>
          <p:nvPr/>
        </p:nvSpPr>
        <p:spPr bwMode="auto">
          <a:xfrm>
            <a:off x="6084888" y="6092825"/>
            <a:ext cx="139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VE" sz="2000">
                <a:latin typeface="Times New Roman" pitchFamily="18" charset="0"/>
              </a:rPr>
              <a:t>Debilidades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54284" name="Text Box 47"/>
          <p:cNvSpPr txBox="1">
            <a:spLocks noChangeArrowheads="1"/>
          </p:cNvSpPr>
          <p:nvPr/>
        </p:nvSpPr>
        <p:spPr bwMode="auto">
          <a:xfrm>
            <a:off x="250825" y="1628775"/>
            <a:ext cx="167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VE" sz="2000">
                <a:latin typeface="Times New Roman" pitchFamily="18" charset="0"/>
              </a:rPr>
              <a:t>Oportunidades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54285" name="Text Box 48"/>
          <p:cNvSpPr txBox="1">
            <a:spLocks noChangeArrowheads="1"/>
          </p:cNvSpPr>
          <p:nvPr/>
        </p:nvSpPr>
        <p:spPr bwMode="auto">
          <a:xfrm>
            <a:off x="539750" y="5229225"/>
            <a:ext cx="124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VE" sz="2000">
                <a:latin typeface="Times New Roman" pitchFamily="18" charset="0"/>
              </a:rPr>
              <a:t>Amenazas</a:t>
            </a: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8446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a-ES" smtClean="0"/>
              <a:t>Permite poner de manifiesto las oportunidades de negocio</a:t>
            </a:r>
          </a:p>
          <a:p>
            <a:pPr eaLnBrk="1" hangingPunct="1">
              <a:lnSpc>
                <a:spcPct val="90000"/>
              </a:lnSpc>
            </a:pPr>
            <a:r>
              <a:rPr lang="ca-ES" smtClean="0"/>
              <a:t>Contribuye a establecer prioridades en los mercados,</a:t>
            </a:r>
          </a:p>
          <a:p>
            <a:pPr eaLnBrk="1" hangingPunct="1">
              <a:lnSpc>
                <a:spcPct val="90000"/>
              </a:lnSpc>
            </a:pPr>
            <a:r>
              <a:rPr lang="ca-ES" smtClean="0"/>
              <a:t>Facilita el análisis de la competencia</a:t>
            </a:r>
          </a:p>
          <a:p>
            <a:pPr eaLnBrk="1" hangingPunct="1">
              <a:lnSpc>
                <a:spcPct val="90000"/>
              </a:lnSpc>
            </a:pPr>
            <a:r>
              <a:rPr lang="ca-ES" smtClean="0"/>
              <a:t>Permite ajustar las ofertas de productos, distribución,  precios y servicios a necesidades específicas de los segmentos.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Ventajas de la segmentación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/>
              <a:t>Requisitos de los segmentos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Para que un grupo pueda ser considerado un </a:t>
            </a:r>
            <a:r>
              <a:rPr lang="en-US" i="1" smtClean="0"/>
              <a:t>segmento</a:t>
            </a:r>
            <a:r>
              <a:rPr lang="en-US" smtClean="0"/>
              <a:t> debe cumplir algunos requisitos…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Debe ser identificado y medido especificamente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Debe evidenciar un potencial adecuado,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Debe reaccionar en forma unica, a los esfuerzos de marketing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Debe ser razonablemente estable a traves del tiempo.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400" b="1">
                <a:solidFill>
                  <a:srgbClr val="FFC931"/>
                </a:solidFill>
                <a:latin typeface="Arial Black" pitchFamily="34" charset="0"/>
              </a:rPr>
              <a:t>CATEGORIAS O VARIABLES DE SEGMENTACION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676400"/>
            <a:ext cx="4953000" cy="838200"/>
            <a:chOff x="144" y="864"/>
            <a:chExt cx="3120" cy="528"/>
          </a:xfrm>
        </p:grpSpPr>
        <p:sp>
          <p:nvSpPr>
            <p:cNvPr id="113686" name="Oval 4"/>
            <p:cNvSpPr>
              <a:spLocks noChangeArrowheads="1"/>
            </p:cNvSpPr>
            <p:nvPr/>
          </p:nvSpPr>
          <p:spPr bwMode="auto">
            <a:xfrm>
              <a:off x="144" y="864"/>
              <a:ext cx="1392" cy="52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000" b="1">
                  <a:solidFill>
                    <a:schemeClr val="accent2"/>
                  </a:solidFill>
                  <a:latin typeface="Albertus Medium" pitchFamily="34" charset="0"/>
                </a:rPr>
                <a:t>Geográfica</a:t>
              </a:r>
              <a:endParaRPr lang="es-ES_tradnl" sz="2000" b="1" i="1">
                <a:solidFill>
                  <a:schemeClr val="accent2"/>
                </a:solidFill>
                <a:latin typeface="Albertus Medium" pitchFamily="34" charset="0"/>
              </a:endParaRPr>
            </a:p>
          </p:txBody>
        </p:sp>
        <p:sp>
          <p:nvSpPr>
            <p:cNvPr id="113687" name="Oval 5"/>
            <p:cNvSpPr>
              <a:spLocks noChangeArrowheads="1"/>
            </p:cNvSpPr>
            <p:nvPr/>
          </p:nvSpPr>
          <p:spPr bwMode="auto">
            <a:xfrm>
              <a:off x="1872" y="864"/>
              <a:ext cx="1392" cy="52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000" b="1">
                  <a:solidFill>
                    <a:schemeClr val="accent2"/>
                  </a:solidFill>
                  <a:latin typeface="Albertus Medium" pitchFamily="34" charset="0"/>
                </a:rPr>
                <a:t>Variables de </a:t>
              </a:r>
            </a:p>
            <a:p>
              <a:pPr algn="ctr" eaLnBrk="0" hangingPunct="0"/>
              <a:r>
                <a:rPr lang="es-ES_tradnl" sz="2000" b="1">
                  <a:solidFill>
                    <a:schemeClr val="accent2"/>
                  </a:solidFill>
                  <a:latin typeface="Albertus Medium" pitchFamily="34" charset="0"/>
                </a:rPr>
                <a:t>segmentación</a:t>
              </a:r>
              <a:endParaRPr lang="es-ES_tradnl" sz="2000" b="1" i="1">
                <a:solidFill>
                  <a:schemeClr val="accent2"/>
                </a:solidFill>
                <a:latin typeface="Albertus Medium" pitchFamily="34" charset="0"/>
              </a:endParaRPr>
            </a:p>
          </p:txBody>
        </p:sp>
        <p:sp>
          <p:nvSpPr>
            <p:cNvPr id="113688" name="Line 6"/>
            <p:cNvSpPr>
              <a:spLocks noChangeShapeType="1"/>
            </p:cNvSpPr>
            <p:nvPr/>
          </p:nvSpPr>
          <p:spPr bwMode="auto">
            <a:xfrm>
              <a:off x="1584" y="1104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28600" y="5867400"/>
            <a:ext cx="4953000" cy="838200"/>
            <a:chOff x="144" y="3264"/>
            <a:chExt cx="3120" cy="528"/>
          </a:xfrm>
        </p:grpSpPr>
        <p:sp>
          <p:nvSpPr>
            <p:cNvPr id="113683" name="Oval 8"/>
            <p:cNvSpPr>
              <a:spLocks noChangeArrowheads="1"/>
            </p:cNvSpPr>
            <p:nvPr/>
          </p:nvSpPr>
          <p:spPr bwMode="auto">
            <a:xfrm>
              <a:off x="1872" y="3264"/>
              <a:ext cx="1392" cy="52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000" b="1">
                  <a:solidFill>
                    <a:schemeClr val="accent2"/>
                  </a:solidFill>
                  <a:latin typeface="Albertus Medium" pitchFamily="34" charset="0"/>
                </a:rPr>
                <a:t>Variables de </a:t>
              </a:r>
            </a:p>
            <a:p>
              <a:pPr algn="ctr" eaLnBrk="0" hangingPunct="0"/>
              <a:r>
                <a:rPr lang="es-ES_tradnl" sz="2000" b="1">
                  <a:solidFill>
                    <a:schemeClr val="accent2"/>
                  </a:solidFill>
                  <a:latin typeface="Albertus Medium" pitchFamily="34" charset="0"/>
                </a:rPr>
                <a:t>segmentación</a:t>
              </a:r>
              <a:endParaRPr lang="es-ES_tradnl" sz="1600" i="1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113684" name="Oval 9"/>
            <p:cNvSpPr>
              <a:spLocks noChangeArrowheads="1"/>
            </p:cNvSpPr>
            <p:nvPr/>
          </p:nvSpPr>
          <p:spPr bwMode="auto">
            <a:xfrm>
              <a:off x="144" y="3264"/>
              <a:ext cx="1392" cy="52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1600" b="1">
                  <a:solidFill>
                    <a:schemeClr val="accent2"/>
                  </a:solidFill>
                  <a:latin typeface="Albertus Medium" pitchFamily="34" charset="0"/>
                </a:rPr>
                <a:t>Relacionadas </a:t>
              </a:r>
            </a:p>
            <a:p>
              <a:pPr algn="ctr" eaLnBrk="0" hangingPunct="0"/>
              <a:r>
                <a:rPr lang="es-ES_tradnl" sz="1600" b="1">
                  <a:solidFill>
                    <a:schemeClr val="accent2"/>
                  </a:solidFill>
                  <a:latin typeface="Albertus Medium" pitchFamily="34" charset="0"/>
                </a:rPr>
                <a:t>con el producto</a:t>
              </a:r>
              <a:endParaRPr lang="es-ES_tradnl" sz="1600" i="1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113685" name="Line 10"/>
            <p:cNvSpPr>
              <a:spLocks noChangeShapeType="1"/>
            </p:cNvSpPr>
            <p:nvPr/>
          </p:nvSpPr>
          <p:spPr bwMode="auto">
            <a:xfrm>
              <a:off x="1584" y="355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28600" y="4648200"/>
            <a:ext cx="4953000" cy="914400"/>
            <a:chOff x="144" y="2496"/>
            <a:chExt cx="3120" cy="576"/>
          </a:xfrm>
        </p:grpSpPr>
        <p:sp>
          <p:nvSpPr>
            <p:cNvPr id="113680" name="Oval 12"/>
            <p:cNvSpPr>
              <a:spLocks noChangeArrowheads="1"/>
            </p:cNvSpPr>
            <p:nvPr/>
          </p:nvSpPr>
          <p:spPr bwMode="auto">
            <a:xfrm>
              <a:off x="144" y="2544"/>
              <a:ext cx="1392" cy="52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000" b="1">
                  <a:solidFill>
                    <a:schemeClr val="accent2"/>
                  </a:solidFill>
                  <a:latin typeface="Albertus Medium" pitchFamily="34" charset="0"/>
                </a:rPr>
                <a:t>Psicológicas</a:t>
              </a:r>
              <a:endParaRPr lang="es-ES_tradnl" sz="2000" b="1" i="1">
                <a:solidFill>
                  <a:schemeClr val="accent2"/>
                </a:solidFill>
                <a:latin typeface="Albertus Medium" pitchFamily="34" charset="0"/>
              </a:endParaRPr>
            </a:p>
          </p:txBody>
        </p:sp>
        <p:sp>
          <p:nvSpPr>
            <p:cNvPr id="113681" name="Oval 13"/>
            <p:cNvSpPr>
              <a:spLocks noChangeArrowheads="1"/>
            </p:cNvSpPr>
            <p:nvPr/>
          </p:nvSpPr>
          <p:spPr bwMode="auto">
            <a:xfrm>
              <a:off x="1872" y="2496"/>
              <a:ext cx="1392" cy="52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000" b="1">
                  <a:solidFill>
                    <a:schemeClr val="accent2"/>
                  </a:solidFill>
                  <a:latin typeface="Albertus Medium" pitchFamily="34" charset="0"/>
                </a:rPr>
                <a:t>Variables de </a:t>
              </a:r>
            </a:p>
            <a:p>
              <a:pPr algn="ctr" eaLnBrk="0" hangingPunct="0"/>
              <a:r>
                <a:rPr lang="es-ES_tradnl" sz="2000" b="1">
                  <a:solidFill>
                    <a:schemeClr val="accent2"/>
                  </a:solidFill>
                  <a:latin typeface="Albertus Medium" pitchFamily="34" charset="0"/>
                </a:rPr>
                <a:t>segmentación</a:t>
              </a:r>
              <a:endParaRPr lang="es-ES_tradnl" sz="2000" b="1" i="1">
                <a:solidFill>
                  <a:schemeClr val="accent2"/>
                </a:solidFill>
                <a:latin typeface="Albertus Medium" pitchFamily="34" charset="0"/>
              </a:endParaRPr>
            </a:p>
          </p:txBody>
        </p:sp>
        <p:sp>
          <p:nvSpPr>
            <p:cNvPr id="113682" name="Line 14"/>
            <p:cNvSpPr>
              <a:spLocks noChangeShapeType="1"/>
            </p:cNvSpPr>
            <p:nvPr/>
          </p:nvSpPr>
          <p:spPr bwMode="auto">
            <a:xfrm>
              <a:off x="1584" y="2784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8600" y="3200400"/>
            <a:ext cx="4953000" cy="838200"/>
            <a:chOff x="144" y="1824"/>
            <a:chExt cx="3120" cy="528"/>
          </a:xfrm>
        </p:grpSpPr>
        <p:sp>
          <p:nvSpPr>
            <p:cNvPr id="113677" name="Oval 16"/>
            <p:cNvSpPr>
              <a:spLocks noChangeArrowheads="1"/>
            </p:cNvSpPr>
            <p:nvPr/>
          </p:nvSpPr>
          <p:spPr bwMode="auto">
            <a:xfrm>
              <a:off x="144" y="1824"/>
              <a:ext cx="1392" cy="528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000" b="1">
                  <a:solidFill>
                    <a:schemeClr val="accent2"/>
                  </a:solidFill>
                  <a:latin typeface="Albertus Medium" pitchFamily="34" charset="0"/>
                </a:rPr>
                <a:t>Demográfica</a:t>
              </a:r>
              <a:endParaRPr lang="es-ES_tradnl" sz="2000" b="1" i="1">
                <a:latin typeface="Albertus Medium" pitchFamily="34" charset="0"/>
              </a:endParaRPr>
            </a:p>
          </p:txBody>
        </p:sp>
        <p:sp>
          <p:nvSpPr>
            <p:cNvPr id="113678" name="Oval 17"/>
            <p:cNvSpPr>
              <a:spLocks noChangeArrowheads="1"/>
            </p:cNvSpPr>
            <p:nvPr/>
          </p:nvSpPr>
          <p:spPr bwMode="auto">
            <a:xfrm>
              <a:off x="1872" y="1824"/>
              <a:ext cx="1392" cy="52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000" b="1">
                  <a:solidFill>
                    <a:schemeClr val="accent2"/>
                  </a:solidFill>
                  <a:latin typeface="Albertus Medium" pitchFamily="34" charset="0"/>
                </a:rPr>
                <a:t>Variables de </a:t>
              </a:r>
            </a:p>
            <a:p>
              <a:pPr algn="ctr" eaLnBrk="0" hangingPunct="0"/>
              <a:r>
                <a:rPr lang="es-ES_tradnl" sz="2000" b="1">
                  <a:solidFill>
                    <a:schemeClr val="accent2"/>
                  </a:solidFill>
                  <a:latin typeface="Albertus Medium" pitchFamily="34" charset="0"/>
                </a:rPr>
                <a:t>segmentación</a:t>
              </a:r>
              <a:endParaRPr lang="es-ES_tradnl" sz="2000" b="1">
                <a:latin typeface="Albertus Medium" pitchFamily="34" charset="0"/>
              </a:endParaRPr>
            </a:p>
          </p:txBody>
        </p:sp>
        <p:sp>
          <p:nvSpPr>
            <p:cNvPr id="113679" name="Line 18"/>
            <p:cNvSpPr>
              <a:spLocks noChangeShapeType="1"/>
            </p:cNvSpPr>
            <p:nvPr/>
          </p:nvSpPr>
          <p:spPr bwMode="auto">
            <a:xfrm>
              <a:off x="1584" y="2064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13671" name="Rectangle 19"/>
          <p:cNvSpPr>
            <a:spLocks noChangeArrowheads="1"/>
          </p:cNvSpPr>
          <p:nvPr/>
        </p:nvSpPr>
        <p:spPr bwMode="auto">
          <a:xfrm>
            <a:off x="5334000" y="1295400"/>
            <a:ext cx="1752600" cy="16002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regiones globales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naciones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400">
                <a:solidFill>
                  <a:srgbClr val="FF0000"/>
                </a:solidFill>
                <a:latin typeface="Albertus Medium" pitchFamily="34" charset="0"/>
              </a:rPr>
              <a:t>regiones nacionales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estados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municipios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ciudades</a:t>
            </a:r>
            <a:endParaRPr lang="es-ES_tradnl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3672" name="Rectangle 20"/>
          <p:cNvSpPr>
            <a:spLocks noChangeArrowheads="1"/>
          </p:cNvSpPr>
          <p:nvPr/>
        </p:nvSpPr>
        <p:spPr bwMode="auto">
          <a:xfrm>
            <a:off x="5334000" y="3124200"/>
            <a:ext cx="1752600" cy="12192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edad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sexo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poder de compra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educación</a:t>
            </a:r>
            <a:endParaRPr lang="es-ES_tradnl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3673" name="Rectangle 21"/>
          <p:cNvSpPr>
            <a:spLocks noChangeArrowheads="1"/>
          </p:cNvSpPr>
          <p:nvPr/>
        </p:nvSpPr>
        <p:spPr bwMode="auto">
          <a:xfrm>
            <a:off x="7086600" y="1285875"/>
            <a:ext cx="2057400" cy="16002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vecindarios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clima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terreno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densidad de población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densidad de mercado</a:t>
            </a:r>
            <a:endParaRPr lang="es-ES_tradnl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3674" name="Rectangle 22"/>
          <p:cNvSpPr>
            <a:spLocks noChangeArrowheads="1"/>
          </p:cNvSpPr>
          <p:nvPr/>
        </p:nvSpPr>
        <p:spPr bwMode="auto">
          <a:xfrm>
            <a:off x="7086600" y="3124200"/>
            <a:ext cx="2057400" cy="12192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Font typeface="Monotype Sorts" charset="2"/>
              <a:buNone/>
            </a:pPr>
            <a:endParaRPr lang="es-ES_tradnl" sz="1400">
              <a:latin typeface="Albertus Medium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ocupación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raza y nacionalidad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500">
                <a:solidFill>
                  <a:srgbClr val="FF0000"/>
                </a:solidFill>
                <a:latin typeface="Albertus Medium" pitchFamily="34" charset="0"/>
              </a:rPr>
              <a:t>ciclo de vida familiar</a:t>
            </a:r>
            <a:endParaRPr lang="es-ES_tradnl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3675" name="Rectangle 23"/>
          <p:cNvSpPr>
            <a:spLocks noChangeArrowheads="1"/>
          </p:cNvSpPr>
          <p:nvPr/>
        </p:nvSpPr>
        <p:spPr bwMode="auto">
          <a:xfrm>
            <a:off x="5334000" y="4572000"/>
            <a:ext cx="3810000" cy="9906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Font typeface="Wingdings" pitchFamily="2" charset="2"/>
              <a:buChar char="§"/>
            </a:pPr>
            <a:r>
              <a:rPr lang="es-ES_tradnl" sz="1600">
                <a:solidFill>
                  <a:srgbClr val="FF0000"/>
                </a:solidFill>
                <a:latin typeface="Albertus Medium" pitchFamily="34" charset="0"/>
              </a:rPr>
              <a:t>clase social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600">
                <a:solidFill>
                  <a:srgbClr val="FF0000"/>
                </a:solidFill>
                <a:latin typeface="Albertus Medium" pitchFamily="34" charset="0"/>
              </a:rPr>
              <a:t>personalidad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600">
                <a:solidFill>
                  <a:srgbClr val="FF0000"/>
                </a:solidFill>
                <a:latin typeface="Albertus Medium" pitchFamily="34" charset="0"/>
              </a:rPr>
              <a:t>estilo de de vida</a:t>
            </a:r>
            <a:endParaRPr lang="es-ES_tradnl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3676" name="Rectangle 24"/>
          <p:cNvSpPr>
            <a:spLocks noChangeArrowheads="1"/>
          </p:cNvSpPr>
          <p:nvPr/>
        </p:nvSpPr>
        <p:spPr bwMode="auto">
          <a:xfrm>
            <a:off x="5334000" y="5791200"/>
            <a:ext cx="3810000" cy="10668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Font typeface="Wingdings" pitchFamily="2" charset="2"/>
              <a:buChar char="§"/>
            </a:pPr>
            <a:r>
              <a:rPr lang="es-ES_tradnl" sz="1600">
                <a:solidFill>
                  <a:srgbClr val="FF0000"/>
                </a:solidFill>
                <a:latin typeface="Albertus Medium" pitchFamily="34" charset="0"/>
              </a:rPr>
              <a:t>frecuencia de uso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600">
                <a:solidFill>
                  <a:srgbClr val="FF0000"/>
                </a:solidFill>
                <a:latin typeface="Albertus Medium" pitchFamily="34" charset="0"/>
              </a:rPr>
              <a:t>tipo de uso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600">
                <a:solidFill>
                  <a:srgbClr val="FF0000"/>
                </a:solidFill>
                <a:latin typeface="Albertus Medium" pitchFamily="34" charset="0"/>
              </a:rPr>
              <a:t>lealtad a la marca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s-ES_tradnl" sz="1600">
                <a:solidFill>
                  <a:srgbClr val="FF0000"/>
                </a:solidFill>
                <a:latin typeface="Albertus Medium" pitchFamily="34" charset="0"/>
              </a:rPr>
              <a:t>beneficios buscados</a:t>
            </a:r>
            <a:endParaRPr lang="es-ES_tradnl" i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VE" sz="4000" smtClean="0">
                <a:solidFill>
                  <a:srgbClr val="CC0000"/>
                </a:solidFill>
              </a:rPr>
              <a:t>El Mercado Target, Meta u Objetivo</a:t>
            </a:r>
            <a:endParaRPr lang="en-US" sz="4000" smtClean="0">
              <a:solidFill>
                <a:srgbClr val="CC0000"/>
              </a:solidFill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VE" sz="2800" smtClean="0"/>
              <a:t>Es el segmento o los segmentos de mercado que elegimos servir. Esta selección se hace luego de analizarlos en profundidad al medir la demanda y  competencia existente en cada uno.</a:t>
            </a:r>
          </a:p>
          <a:p>
            <a:pPr eaLnBrk="1" hangingPunct="1"/>
            <a:r>
              <a:rPr lang="es-VE" sz="2800" smtClean="0"/>
              <a:t>Son los segmentos que  consideramos  son los mas atractivos para la organización.</a:t>
            </a:r>
          </a:p>
          <a:p>
            <a:pPr eaLnBrk="1" hangingPunct="1"/>
            <a:r>
              <a:rPr lang="es-VE" sz="2800" smtClean="0"/>
              <a:t>Es decir donde creemos que tenemos mayores oportunidades de éxito con las fuerzas existentes</a:t>
            </a:r>
            <a:endParaRPr lang="en-US" sz="280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800" b="1">
                <a:solidFill>
                  <a:srgbClr val="FFC931"/>
                </a:solidFill>
                <a:latin typeface="Arial Black" pitchFamily="34" charset="0"/>
              </a:rPr>
              <a:t>LA PLANIFICACIÓN ESTRATEGICA DE MARKETING IMPLICA:</a:t>
            </a:r>
            <a:endParaRPr lang="es-ES" sz="2800" b="1">
              <a:solidFill>
                <a:srgbClr val="FFC931"/>
              </a:solidFill>
              <a:latin typeface="Arial Black" pitchFamily="34" charset="0"/>
            </a:endParaRP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153400" cy="505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MX" sz="2600" b="1">
                <a:solidFill>
                  <a:srgbClr val="FFFF66"/>
                </a:solidFill>
                <a:latin typeface="Verdana" pitchFamily="34" charset="0"/>
              </a:rPr>
              <a:t>Análisis de la situación (F.O.D.A.)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MX" sz="2600" b="1">
                <a:solidFill>
                  <a:srgbClr val="FFFF66"/>
                </a:solidFill>
                <a:latin typeface="Verdana" pitchFamily="34" charset="0"/>
              </a:rPr>
              <a:t>Determinación de los objetivos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MX" sz="2600" b="1">
                <a:solidFill>
                  <a:srgbClr val="FFFF66"/>
                </a:solidFill>
                <a:latin typeface="Verdana" pitchFamily="34" charset="0"/>
              </a:rPr>
              <a:t>Definir el posicionamiento y la ventaja competitiva o diferencial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MX" sz="2600" b="1">
                <a:solidFill>
                  <a:srgbClr val="FFFF66"/>
                </a:solidFill>
                <a:latin typeface="Verdana" pitchFamily="34" charset="0"/>
              </a:rPr>
              <a:t>Seleccionar y medir los mercados meta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MX" sz="2600" b="1">
                <a:solidFill>
                  <a:srgbClr val="FFFF66"/>
                </a:solidFill>
                <a:latin typeface="Verdana" pitchFamily="34" charset="0"/>
              </a:rPr>
              <a:t>Diseño de la mezcla de mercadotecnia (estrategias)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MX" sz="2600" b="1">
                <a:solidFill>
                  <a:srgbClr val="FFFF66"/>
                </a:solidFill>
                <a:latin typeface="Verdana" pitchFamily="34" charset="0"/>
              </a:rPr>
              <a:t>Preparación del plan anual                        de mercadotecnia (tácticas y operaciones)</a:t>
            </a:r>
            <a:endParaRPr lang="es-ES" sz="2600" b="1">
              <a:solidFill>
                <a:srgbClr val="FFFF66"/>
              </a:solidFill>
              <a:latin typeface="Verdana" pitchFamily="34" charset="0"/>
            </a:endParaRPr>
          </a:p>
        </p:txBody>
      </p:sp>
      <p:pic>
        <p:nvPicPr>
          <p:cNvPr id="120836" name="Picture 4" descr="PE0156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105400"/>
            <a:ext cx="22098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-228600" y="1146175"/>
            <a:ext cx="9372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eaLnBrk="0" hangingPunct="0">
              <a:defRPr/>
            </a:pPr>
            <a:r>
              <a:rPr lang="es-E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El  Posicionamiento es la manera como queremos que nos recuerden  los consumidores.</a:t>
            </a:r>
          </a:p>
          <a:p>
            <a:pPr lvl="1" algn="just" eaLnBrk="0" hangingPunct="0">
              <a:defRPr/>
            </a:pPr>
            <a:endParaRPr lang="es-E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bertus Medium" pitchFamily="34" charset="0"/>
            </a:endParaRPr>
          </a:p>
          <a:p>
            <a:pPr lvl="1" algn="just" eaLnBrk="0" hangingPunct="0">
              <a:defRPr/>
            </a:pPr>
            <a:r>
              <a:rPr lang="es-E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Es decir como queremos ser vistos, cual es la imagen de nuestra marca que deseamos este presente en la mente</a:t>
            </a:r>
          </a:p>
        </p:txBody>
      </p:sp>
      <p:graphicFrame>
        <p:nvGraphicFramePr>
          <p:cNvPr id="121859" name="Object 1028"/>
          <p:cNvGraphicFramePr>
            <a:graphicFrameLocks noChangeAspect="1"/>
          </p:cNvGraphicFramePr>
          <p:nvPr/>
        </p:nvGraphicFramePr>
        <p:xfrm>
          <a:off x="457200" y="3429000"/>
          <a:ext cx="2995613" cy="2971800"/>
        </p:xfrm>
        <a:graphic>
          <a:graphicData uri="http://schemas.openxmlformats.org/presentationml/2006/ole">
            <p:oleObj spid="_x0000_s8194" name="Imagen" r:id="rId3" imgW="951890" imgH="1418234" progId="MS_ClipArt_Gallery.2">
              <p:embed/>
            </p:oleObj>
          </a:graphicData>
        </a:graphic>
      </p:graphicFrame>
      <p:sp>
        <p:nvSpPr>
          <p:cNvPr id="121860" name="AutoShape 1029"/>
          <p:cNvSpPr>
            <a:spLocks noChangeArrowheads="1"/>
          </p:cNvSpPr>
          <p:nvPr/>
        </p:nvSpPr>
        <p:spPr bwMode="auto">
          <a:xfrm>
            <a:off x="6019800" y="3810000"/>
            <a:ext cx="2743200" cy="2057400"/>
          </a:xfrm>
          <a:prstGeom prst="star16">
            <a:avLst>
              <a:gd name="adj" fmla="val 37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endParaRPr lang="es-ES" sz="1000">
              <a:latin typeface="Lucida Casual" pitchFamily="66" charset="0"/>
            </a:endParaRPr>
          </a:p>
          <a:p>
            <a:pPr eaLnBrk="0" hangingPunct="0"/>
            <a:endParaRPr lang="es-ES" sz="1500" b="1">
              <a:latin typeface="Lucida Casual" pitchFamily="66" charset="0"/>
            </a:endParaRPr>
          </a:p>
        </p:txBody>
      </p:sp>
      <p:sp>
        <p:nvSpPr>
          <p:cNvPr id="121861" name="Freeform 1030"/>
          <p:cNvSpPr>
            <a:spLocks/>
          </p:cNvSpPr>
          <p:nvPr/>
        </p:nvSpPr>
        <p:spPr bwMode="auto">
          <a:xfrm>
            <a:off x="3124200" y="4038600"/>
            <a:ext cx="3048000" cy="441325"/>
          </a:xfrm>
          <a:custGeom>
            <a:avLst/>
            <a:gdLst>
              <a:gd name="T0" fmla="*/ 0 w 3312"/>
              <a:gd name="T1" fmla="*/ 2147483647 h 456"/>
              <a:gd name="T2" fmla="*/ 2147483647 w 3312"/>
              <a:gd name="T3" fmla="*/ 2147483647 h 456"/>
              <a:gd name="T4" fmla="*/ 2147483647 w 3312"/>
              <a:gd name="T5" fmla="*/ 2147483647 h 456"/>
              <a:gd name="T6" fmla="*/ 0 60000 65536"/>
              <a:gd name="T7" fmla="*/ 0 60000 65536"/>
              <a:gd name="T8" fmla="*/ 0 60000 65536"/>
              <a:gd name="T9" fmla="*/ 0 w 3312"/>
              <a:gd name="T10" fmla="*/ 0 h 456"/>
              <a:gd name="T11" fmla="*/ 3312 w 3312"/>
              <a:gd name="T12" fmla="*/ 456 h 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12" h="456">
                <a:moveTo>
                  <a:pt x="0" y="312"/>
                </a:moveTo>
                <a:cubicBezTo>
                  <a:pt x="444" y="156"/>
                  <a:pt x="888" y="0"/>
                  <a:pt x="1440" y="24"/>
                </a:cubicBezTo>
                <a:cubicBezTo>
                  <a:pt x="1992" y="48"/>
                  <a:pt x="3024" y="384"/>
                  <a:pt x="3312" y="456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271" name="Text Box 1031"/>
          <p:cNvSpPr txBox="1">
            <a:spLocks noChangeArrowheads="1"/>
          </p:cNvSpPr>
          <p:nvPr/>
        </p:nvSpPr>
        <p:spPr bwMode="auto">
          <a:xfrm>
            <a:off x="1524000" y="3886200"/>
            <a:ext cx="1676400" cy="7762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s-ES" sz="2400" b="1">
                <a:solidFill>
                  <a:srgbClr val="FFFFFF"/>
                </a:solidFill>
                <a:effectLst>
                  <a:outerShdw blurRad="38100" dist="38100" dir="2700000" algn="tl">
                    <a:srgbClr val="463416"/>
                  </a:outerShdw>
                </a:effectLst>
                <a:latin typeface="Albertus Medium" pitchFamily="34" charset="0"/>
              </a:rPr>
              <a:t>Imagen </a:t>
            </a:r>
          </a:p>
          <a:p>
            <a:pPr eaLnBrk="0" hangingPunct="0">
              <a:defRPr/>
            </a:pPr>
            <a:r>
              <a:rPr lang="es-ES" sz="2400" b="1">
                <a:solidFill>
                  <a:srgbClr val="FFFFFF"/>
                </a:solidFill>
                <a:effectLst>
                  <a:outerShdw blurRad="38100" dist="38100" dir="2700000" algn="tl">
                    <a:srgbClr val="463416"/>
                  </a:outerShdw>
                </a:effectLst>
                <a:latin typeface="Albertus Medium" pitchFamily="34" charset="0"/>
              </a:rPr>
              <a:t>Fuerte</a:t>
            </a:r>
            <a:endParaRPr lang="es-ES" sz="1600">
              <a:latin typeface="Times New Roman" pitchFamily="18" charset="0"/>
            </a:endParaRPr>
          </a:p>
        </p:txBody>
      </p:sp>
      <p:sp>
        <p:nvSpPr>
          <p:cNvPr id="121863" name="WordArt 1032"/>
          <p:cNvSpPr>
            <a:spLocks noChangeArrowheads="1" noChangeShapeType="1"/>
          </p:cNvSpPr>
          <p:nvPr/>
        </p:nvSpPr>
        <p:spPr bwMode="auto">
          <a:xfrm rot="597566">
            <a:off x="3352800" y="3733800"/>
            <a:ext cx="2971800" cy="6715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0804"/>
              </a:avLst>
            </a:prstTxWarp>
          </a:bodyPr>
          <a:lstStyle/>
          <a:p>
            <a:pPr algn="ctr"/>
            <a:r>
              <a:rPr lang="es-ES" sz="16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latin typeface="Lucida Casual"/>
              </a:rPr>
              <a:t>Estrategia de posicionamiento</a:t>
            </a:r>
          </a:p>
        </p:txBody>
      </p:sp>
      <p:sp>
        <p:nvSpPr>
          <p:cNvPr id="11273" name="Text Box 1033"/>
          <p:cNvSpPr txBox="1">
            <a:spLocks noChangeArrowheads="1"/>
          </p:cNvSpPr>
          <p:nvPr/>
        </p:nvSpPr>
        <p:spPr bwMode="auto">
          <a:xfrm>
            <a:off x="685800" y="5486400"/>
            <a:ext cx="2057400" cy="685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s-ES" sz="2400" b="1">
                <a:solidFill>
                  <a:srgbClr val="FFFFFF"/>
                </a:solidFill>
                <a:effectLst>
                  <a:outerShdw blurRad="38100" dist="38100" dir="2700000" algn="tl">
                    <a:srgbClr val="463416"/>
                  </a:outerShdw>
                </a:effectLst>
                <a:latin typeface="Albertus Medium" pitchFamily="34" charset="0"/>
              </a:rPr>
              <a:t>Consumidor</a:t>
            </a:r>
            <a:endParaRPr lang="es-ES" sz="1000" b="1">
              <a:solidFill>
                <a:srgbClr val="FFFFFF"/>
              </a:solidFill>
              <a:latin typeface="Lucida Casual" pitchFamily="66" charset="0"/>
            </a:endParaRPr>
          </a:p>
        </p:txBody>
      </p:sp>
      <p:sp>
        <p:nvSpPr>
          <p:cNvPr id="11274" name="Text Box 1034"/>
          <p:cNvSpPr txBox="1">
            <a:spLocks noChangeArrowheads="1"/>
          </p:cNvSpPr>
          <p:nvPr/>
        </p:nvSpPr>
        <p:spPr bwMode="auto">
          <a:xfrm>
            <a:off x="6019800" y="45720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PRODUCTO</a:t>
            </a:r>
            <a:endParaRPr lang="es-ES_tradnl" sz="2400">
              <a:latin typeface="Times New Roman" pitchFamily="18" charset="0"/>
            </a:endParaRPr>
          </a:p>
        </p:txBody>
      </p:sp>
      <p:sp>
        <p:nvSpPr>
          <p:cNvPr id="11275" name="Text Box 1035"/>
          <p:cNvSpPr txBox="1">
            <a:spLocks noChangeArrowheads="1"/>
          </p:cNvSpPr>
          <p:nvPr/>
        </p:nvSpPr>
        <p:spPr bwMode="auto">
          <a:xfrm>
            <a:off x="2209800" y="304800"/>
            <a:ext cx="472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EL POSICIONAMIENTO  DEL PRODUCTO</a:t>
            </a:r>
            <a:endParaRPr lang="es-ES_tradnl" sz="2400">
              <a:solidFill>
                <a:srgbClr val="FF99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1026"/>
          <p:cNvSpPr txBox="1">
            <a:spLocks noChangeArrowheads="1"/>
          </p:cNvSpPr>
          <p:nvPr/>
        </p:nvSpPr>
        <p:spPr bwMode="auto">
          <a:xfrm>
            <a:off x="0" y="3048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800" b="1">
                <a:solidFill>
                  <a:srgbClr val="FFC931"/>
                </a:solidFill>
                <a:latin typeface="Arial Black" pitchFamily="34" charset="0"/>
              </a:rPr>
              <a:t>EL POSICIONAMIENTO Y LA VENTAJA DIFERENCIAL O COMPETITIVA</a:t>
            </a:r>
            <a:endParaRPr lang="es-ES" sz="2800" b="1">
              <a:solidFill>
                <a:srgbClr val="FFC931"/>
              </a:solidFill>
              <a:latin typeface="Arial Black" pitchFamily="34" charset="0"/>
            </a:endParaRPr>
          </a:p>
        </p:txBody>
      </p:sp>
      <p:sp>
        <p:nvSpPr>
          <p:cNvPr id="123907" name="Text Box 1027"/>
          <p:cNvSpPr txBox="1">
            <a:spLocks noChangeArrowheads="1"/>
          </p:cNvSpPr>
          <p:nvPr/>
        </p:nvSpPr>
        <p:spPr bwMode="auto">
          <a:xfrm>
            <a:off x="304800" y="1752600"/>
            <a:ext cx="70866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600" b="1">
                <a:solidFill>
                  <a:srgbClr val="FFFF66"/>
                </a:solidFill>
                <a:latin typeface="Verdana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es-MX" sz="2600" b="1">
                <a:solidFill>
                  <a:srgbClr val="FFFF66"/>
                </a:solidFill>
                <a:latin typeface="Verdana" pitchFamily="34" charset="0"/>
              </a:rPr>
              <a:t> </a:t>
            </a:r>
            <a:r>
              <a:rPr lang="es-MX" sz="2200" b="1">
                <a:solidFill>
                  <a:srgbClr val="FFFF66"/>
                </a:solidFill>
                <a:latin typeface="Verdana" pitchFamily="34" charset="0"/>
              </a:rPr>
              <a:t>Que sea claro y fácil de percibir</a:t>
            </a:r>
          </a:p>
          <a:p>
            <a:pPr>
              <a:buFontTx/>
              <a:buChar char="-"/>
            </a:pPr>
            <a:endParaRPr lang="es-MX" sz="22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buFontTx/>
              <a:buChar char="-"/>
            </a:pPr>
            <a:r>
              <a:rPr lang="es-MX" sz="2200" b="1">
                <a:solidFill>
                  <a:srgbClr val="FFFF66"/>
                </a:solidFill>
                <a:latin typeface="Verdana" pitchFamily="34" charset="0"/>
              </a:rPr>
              <a:t> ¿Somos fuertes? (FODA)</a:t>
            </a:r>
          </a:p>
          <a:p>
            <a:pPr>
              <a:buFontTx/>
              <a:buChar char="-"/>
            </a:pPr>
            <a:endParaRPr lang="es-MX" sz="22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buFontTx/>
              <a:buChar char="-"/>
            </a:pPr>
            <a:r>
              <a:rPr lang="es-MX" sz="2200" b="1">
                <a:solidFill>
                  <a:srgbClr val="FFFF66"/>
                </a:solidFill>
                <a:latin typeface="Verdana" pitchFamily="34" charset="0"/>
              </a:rPr>
              <a:t> ¿Cuál es nuestra gran ventaja?</a:t>
            </a:r>
          </a:p>
          <a:p>
            <a:pPr>
              <a:buFontTx/>
              <a:buChar char="-"/>
            </a:pPr>
            <a:endParaRPr lang="es-MX" sz="22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buFontTx/>
              <a:buChar char="-"/>
            </a:pPr>
            <a:r>
              <a:rPr lang="es-MX" sz="2200" b="1">
                <a:solidFill>
                  <a:srgbClr val="FFFF66"/>
                </a:solidFill>
                <a:latin typeface="Verdana" pitchFamily="34" charset="0"/>
              </a:rPr>
              <a:t> El posicionamiento debe poder            comunicar y motivar</a:t>
            </a:r>
          </a:p>
          <a:p>
            <a:endParaRPr lang="es-MX" sz="22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buFontTx/>
              <a:buChar char="-"/>
            </a:pPr>
            <a:r>
              <a:rPr lang="es-MX" sz="2200" b="1">
                <a:solidFill>
                  <a:srgbClr val="FFFF66"/>
                </a:solidFill>
                <a:latin typeface="Verdana" pitchFamily="34" charset="0"/>
              </a:rPr>
              <a:t> El elemento de posicionamiento debe ser importante para el mercado                                                       </a:t>
            </a:r>
          </a:p>
          <a:p>
            <a:pPr>
              <a:buFontTx/>
              <a:buChar char="-"/>
            </a:pPr>
            <a:endParaRPr lang="es-MX" sz="22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buFontTx/>
              <a:buChar char="-"/>
            </a:pPr>
            <a:r>
              <a:rPr lang="es-MX" sz="2200" b="1">
                <a:solidFill>
                  <a:srgbClr val="FFFF66"/>
                </a:solidFill>
                <a:latin typeface="Verdana" pitchFamily="34" charset="0"/>
              </a:rPr>
              <a:t> Debe ser sostenible (Defendible)</a:t>
            </a:r>
            <a:endParaRPr lang="es-ES" sz="2200" b="1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123908" name="Text Box 1028"/>
          <p:cNvSpPr txBox="1">
            <a:spLocks noChangeArrowheads="1"/>
          </p:cNvSpPr>
          <p:nvPr/>
        </p:nvSpPr>
        <p:spPr bwMode="auto">
          <a:xfrm>
            <a:off x="228600" y="1295400"/>
            <a:ext cx="891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>
                <a:solidFill>
                  <a:srgbClr val="FFFF66"/>
                </a:solidFill>
                <a:latin typeface="Verdana" pitchFamily="34" charset="0"/>
              </a:rPr>
              <a:t>Para elegir un buen posicionamiento debemos tener en cuenta:</a:t>
            </a:r>
            <a:endParaRPr lang="es-ES" sz="2400" b="1">
              <a:solidFill>
                <a:srgbClr val="FFFF66"/>
              </a:solidFill>
              <a:latin typeface="Verdana" pitchFamily="34" charset="0"/>
            </a:endParaRPr>
          </a:p>
        </p:txBody>
      </p:sp>
      <p:pic>
        <p:nvPicPr>
          <p:cNvPr id="123909" name="Picture 1029" descr="BD0495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124200"/>
            <a:ext cx="2590800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800" b="1">
                <a:solidFill>
                  <a:srgbClr val="FFC931"/>
                </a:solidFill>
                <a:latin typeface="Arial Black" pitchFamily="34" charset="0"/>
              </a:rPr>
              <a:t>GRÁFICO MATRIZ B.C.G.</a:t>
            </a:r>
            <a:endParaRPr lang="es-ES" sz="2800" b="1">
              <a:solidFill>
                <a:srgbClr val="FFC931"/>
              </a:solidFill>
              <a:latin typeface="Arial Black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68538" y="1268413"/>
            <a:ext cx="5943600" cy="4800600"/>
            <a:chOff x="960" y="816"/>
            <a:chExt cx="2688" cy="2592"/>
          </a:xfrm>
        </p:grpSpPr>
        <p:sp>
          <p:nvSpPr>
            <p:cNvPr id="55321" name="Rectangle 4"/>
            <p:cNvSpPr>
              <a:spLocks noChangeArrowheads="1"/>
            </p:cNvSpPr>
            <p:nvPr/>
          </p:nvSpPr>
          <p:spPr bwMode="auto">
            <a:xfrm>
              <a:off x="960" y="816"/>
              <a:ext cx="1344" cy="1296"/>
            </a:xfrm>
            <a:prstGeom prst="rect">
              <a:avLst/>
            </a:prstGeom>
            <a:solidFill>
              <a:srgbClr val="3399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 i="1">
                <a:latin typeface="Times New Roman" pitchFamily="18" charset="0"/>
              </a:endParaRPr>
            </a:p>
          </p:txBody>
        </p:sp>
        <p:sp>
          <p:nvSpPr>
            <p:cNvPr id="55322" name="Rectangle 5"/>
            <p:cNvSpPr>
              <a:spLocks noChangeArrowheads="1"/>
            </p:cNvSpPr>
            <p:nvPr/>
          </p:nvSpPr>
          <p:spPr bwMode="auto">
            <a:xfrm>
              <a:off x="960" y="2112"/>
              <a:ext cx="1344" cy="1296"/>
            </a:xfrm>
            <a:prstGeom prst="rect">
              <a:avLst/>
            </a:prstGeom>
            <a:solidFill>
              <a:srgbClr val="3399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000" i="1">
                <a:latin typeface="Times New Roman" pitchFamily="18" charset="0"/>
              </a:endParaRPr>
            </a:p>
          </p:txBody>
        </p:sp>
        <p:sp>
          <p:nvSpPr>
            <p:cNvPr id="55323" name="Rectangle 6"/>
            <p:cNvSpPr>
              <a:spLocks noChangeArrowheads="1"/>
            </p:cNvSpPr>
            <p:nvPr/>
          </p:nvSpPr>
          <p:spPr bwMode="auto">
            <a:xfrm>
              <a:off x="2304" y="816"/>
              <a:ext cx="1344" cy="1296"/>
            </a:xfrm>
            <a:prstGeom prst="rect">
              <a:avLst/>
            </a:prstGeom>
            <a:solidFill>
              <a:srgbClr val="3399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800" i="1">
                <a:latin typeface="Times New Roman" pitchFamily="18" charset="0"/>
              </a:endParaRPr>
            </a:p>
          </p:txBody>
        </p:sp>
        <p:sp>
          <p:nvSpPr>
            <p:cNvPr id="55324" name="Rectangle 7"/>
            <p:cNvSpPr>
              <a:spLocks noChangeArrowheads="1"/>
            </p:cNvSpPr>
            <p:nvPr/>
          </p:nvSpPr>
          <p:spPr bwMode="auto">
            <a:xfrm>
              <a:off x="2304" y="2112"/>
              <a:ext cx="1344" cy="1296"/>
            </a:xfrm>
            <a:prstGeom prst="rect">
              <a:avLst/>
            </a:prstGeom>
            <a:solidFill>
              <a:srgbClr val="3399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s-ES" sz="2400" i="1">
                  <a:solidFill>
                    <a:srgbClr val="CC0000"/>
                  </a:solidFill>
                  <a:latin typeface="Times New Roman" pitchFamily="18" charset="0"/>
                </a:rPr>
                <a:t>Perros</a:t>
              </a:r>
            </a:p>
          </p:txBody>
        </p:sp>
      </p:grpSp>
      <p:sp>
        <p:nvSpPr>
          <p:cNvPr id="55300" name="Text Box 8"/>
          <p:cNvSpPr txBox="1">
            <a:spLocks noChangeArrowheads="1"/>
          </p:cNvSpPr>
          <p:nvPr/>
        </p:nvSpPr>
        <p:spPr bwMode="auto">
          <a:xfrm>
            <a:off x="2133600" y="6154738"/>
            <a:ext cx="70104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            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Participación relativa del mercado de las U.E.N.</a:t>
            </a:r>
            <a:endParaRPr lang="es-ES" sz="1600" b="1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55301" name="Text Box 9"/>
          <p:cNvSpPr txBox="1">
            <a:spLocks noChangeArrowheads="1"/>
          </p:cNvSpPr>
          <p:nvPr/>
        </p:nvSpPr>
        <p:spPr bwMode="auto">
          <a:xfrm>
            <a:off x="838200" y="1430338"/>
            <a:ext cx="1219200" cy="510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         </a:t>
            </a: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</a:t>
            </a: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10%</a:t>
            </a: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     0 </a:t>
            </a:r>
            <a:endParaRPr lang="es-ES" sz="1600" b="1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55302" name="Text Box 10"/>
          <p:cNvSpPr txBox="1">
            <a:spLocks noChangeArrowheads="1"/>
          </p:cNvSpPr>
          <p:nvPr/>
        </p:nvSpPr>
        <p:spPr bwMode="auto">
          <a:xfrm>
            <a:off x="0" y="2209800"/>
            <a:ext cx="9906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Tasa de creci-miento del merca-do inter- anual</a:t>
            </a:r>
            <a:endParaRPr lang="es-ES" sz="1600" b="1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55303" name="Text Box 11"/>
          <p:cNvSpPr txBox="1">
            <a:spLocks noChangeArrowheads="1"/>
          </p:cNvSpPr>
          <p:nvPr/>
        </p:nvSpPr>
        <p:spPr bwMode="auto">
          <a:xfrm>
            <a:off x="3276600" y="4724400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400" i="1">
                <a:solidFill>
                  <a:srgbClr val="CC0000"/>
                </a:solidFill>
                <a:latin typeface="Times New Roman" pitchFamily="18" charset="0"/>
              </a:rPr>
              <a:t>Vacas</a:t>
            </a:r>
          </a:p>
        </p:txBody>
      </p:sp>
      <p:sp>
        <p:nvSpPr>
          <p:cNvPr id="55304" name="Text Box 12"/>
          <p:cNvSpPr txBox="1">
            <a:spLocks noChangeArrowheads="1"/>
          </p:cNvSpPr>
          <p:nvPr/>
        </p:nvSpPr>
        <p:spPr bwMode="auto">
          <a:xfrm>
            <a:off x="3241675" y="1793875"/>
            <a:ext cx="1231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400" i="1">
                <a:solidFill>
                  <a:srgbClr val="CC0000"/>
                </a:solidFill>
                <a:latin typeface="Times New Roman" pitchFamily="18" charset="0"/>
              </a:rPr>
              <a:t>Estrellla</a:t>
            </a:r>
          </a:p>
          <a:p>
            <a:pPr algn="ctr" eaLnBrk="0" hangingPunct="0"/>
            <a:endParaRPr lang="es-ES" sz="2400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55305" name="Text Box 13"/>
          <p:cNvSpPr txBox="1">
            <a:spLocks noChangeArrowheads="1"/>
          </p:cNvSpPr>
          <p:nvPr/>
        </p:nvSpPr>
        <p:spPr bwMode="auto">
          <a:xfrm>
            <a:off x="5872163" y="1844675"/>
            <a:ext cx="184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400" i="1">
                <a:solidFill>
                  <a:srgbClr val="CC0000"/>
                </a:solidFill>
                <a:latin typeface="Times New Roman" pitchFamily="18" charset="0"/>
              </a:rPr>
              <a:t>Interrogantes</a:t>
            </a:r>
          </a:p>
          <a:p>
            <a:pPr algn="ctr" eaLnBrk="0" hangingPunct="0"/>
            <a:r>
              <a:rPr lang="es-ES" sz="2400" i="1">
                <a:solidFill>
                  <a:srgbClr val="CC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56014" name="Text Box 14"/>
          <p:cNvSpPr txBox="1">
            <a:spLocks noChangeArrowheads="1"/>
          </p:cNvSpPr>
          <p:nvPr/>
        </p:nvSpPr>
        <p:spPr bwMode="auto">
          <a:xfrm>
            <a:off x="5940425" y="2636838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Flujo de efectivo</a:t>
            </a:r>
          </a:p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Negativo (-)</a:t>
            </a:r>
            <a:endParaRPr lang="en-US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15" name="Rectangle 15"/>
          <p:cNvSpPr>
            <a:spLocks noChangeArrowheads="1"/>
          </p:cNvSpPr>
          <p:nvPr/>
        </p:nvSpPr>
        <p:spPr bwMode="auto">
          <a:xfrm>
            <a:off x="2484438" y="2565400"/>
            <a:ext cx="25193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Flujo de efectivo</a:t>
            </a:r>
          </a:p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Cero (0)</a:t>
            </a:r>
          </a:p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(+, -)</a:t>
            </a:r>
            <a:endParaRPr lang="en-US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16" name="Rectangle 16"/>
          <p:cNvSpPr>
            <a:spLocks noChangeArrowheads="1"/>
          </p:cNvSpPr>
          <p:nvPr/>
        </p:nvSpPr>
        <p:spPr bwMode="auto">
          <a:xfrm>
            <a:off x="2411413" y="5229225"/>
            <a:ext cx="2663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Flujo de efectivo</a:t>
            </a:r>
          </a:p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Positivo (+)</a:t>
            </a:r>
          </a:p>
        </p:txBody>
      </p:sp>
      <p:sp>
        <p:nvSpPr>
          <p:cNvPr id="256017" name="Rectangle 17"/>
          <p:cNvSpPr>
            <a:spLocks noChangeArrowheads="1"/>
          </p:cNvSpPr>
          <p:nvPr/>
        </p:nvSpPr>
        <p:spPr bwMode="auto">
          <a:xfrm>
            <a:off x="5580063" y="5157788"/>
            <a:ext cx="2305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Flujo de efectivo</a:t>
            </a:r>
          </a:p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Negativo (-)</a:t>
            </a:r>
            <a:endParaRPr lang="en-US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18" name="Text Box 18"/>
          <p:cNvSpPr txBox="1">
            <a:spLocks noChangeArrowheads="1"/>
          </p:cNvSpPr>
          <p:nvPr/>
        </p:nvSpPr>
        <p:spPr bwMode="auto">
          <a:xfrm>
            <a:off x="6134100" y="1482725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solidFill>
                  <a:srgbClr val="000000"/>
                </a:solidFill>
                <a:latin typeface="Times New Roman" pitchFamily="18" charset="0"/>
              </a:rPr>
              <a:t>Financiar</a:t>
            </a:r>
            <a:endParaRPr lang="es-ES_tradnl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19" name="Text Box 19"/>
          <p:cNvSpPr txBox="1">
            <a:spLocks noChangeArrowheads="1"/>
          </p:cNvSpPr>
          <p:nvPr/>
        </p:nvSpPr>
        <p:spPr bwMode="auto">
          <a:xfrm>
            <a:off x="3221038" y="1412875"/>
            <a:ext cx="1211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solidFill>
                  <a:srgbClr val="000000"/>
                </a:solidFill>
                <a:latin typeface="Times New Roman" pitchFamily="18" charset="0"/>
              </a:rPr>
              <a:t>Reinvertir</a:t>
            </a:r>
            <a:endParaRPr lang="es-ES_tradnl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20" name="Text Box 20"/>
          <p:cNvSpPr txBox="1">
            <a:spLocks noChangeArrowheads="1"/>
          </p:cNvSpPr>
          <p:nvPr/>
        </p:nvSpPr>
        <p:spPr bwMode="auto">
          <a:xfrm>
            <a:off x="3203575" y="4076700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solidFill>
                  <a:srgbClr val="000000"/>
                </a:solidFill>
                <a:latin typeface="Times New Roman" pitchFamily="18" charset="0"/>
              </a:rPr>
              <a:t>Mantener</a:t>
            </a:r>
            <a:endParaRPr lang="es-ES_tradnl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21" name="Text Box 21"/>
          <p:cNvSpPr txBox="1">
            <a:spLocks noChangeArrowheads="1"/>
          </p:cNvSpPr>
          <p:nvPr/>
        </p:nvSpPr>
        <p:spPr bwMode="auto">
          <a:xfrm>
            <a:off x="5724525" y="3789363"/>
            <a:ext cx="1797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2000" i="1">
                <a:solidFill>
                  <a:srgbClr val="000000"/>
                </a:solidFill>
                <a:latin typeface="Times New Roman" pitchFamily="18" charset="0"/>
              </a:rPr>
              <a:t>Eliminar o </a:t>
            </a:r>
          </a:p>
          <a:p>
            <a:pPr algn="ctr" eaLnBrk="0" hangingPunct="0"/>
            <a:r>
              <a:rPr lang="es-ES" sz="2000" i="1">
                <a:solidFill>
                  <a:srgbClr val="000000"/>
                </a:solidFill>
                <a:latin typeface="Times New Roman" pitchFamily="18" charset="0"/>
              </a:rPr>
              <a:t>llevar a nuevos </a:t>
            </a:r>
          </a:p>
          <a:p>
            <a:pPr algn="ctr" eaLnBrk="0" hangingPunct="0"/>
            <a:r>
              <a:rPr lang="es-ES" sz="2000" i="1">
                <a:solidFill>
                  <a:srgbClr val="000000"/>
                </a:solidFill>
                <a:latin typeface="Times New Roman" pitchFamily="18" charset="0"/>
              </a:rPr>
              <a:t>mercados</a:t>
            </a:r>
            <a:endParaRPr lang="es-ES_tradnl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22" name="Line 22"/>
          <p:cNvSpPr>
            <a:spLocks noChangeShapeType="1"/>
          </p:cNvSpPr>
          <p:nvPr/>
        </p:nvSpPr>
        <p:spPr bwMode="auto">
          <a:xfrm flipV="1">
            <a:off x="4643438" y="3141663"/>
            <a:ext cx="1223962" cy="9350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56023" name="Line 23"/>
          <p:cNvSpPr>
            <a:spLocks noChangeShapeType="1"/>
          </p:cNvSpPr>
          <p:nvPr/>
        </p:nvSpPr>
        <p:spPr bwMode="auto">
          <a:xfrm>
            <a:off x="5580063" y="3860800"/>
            <a:ext cx="2305050" cy="1944688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024" name="Line 24"/>
          <p:cNvSpPr>
            <a:spLocks noChangeShapeType="1"/>
          </p:cNvSpPr>
          <p:nvPr/>
        </p:nvSpPr>
        <p:spPr bwMode="auto">
          <a:xfrm flipV="1">
            <a:off x="5580063" y="3933825"/>
            <a:ext cx="2087562" cy="1943100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025" name="Line 25"/>
          <p:cNvSpPr>
            <a:spLocks noChangeShapeType="1"/>
          </p:cNvSpPr>
          <p:nvPr/>
        </p:nvSpPr>
        <p:spPr bwMode="auto">
          <a:xfrm flipH="1">
            <a:off x="1908175" y="1125538"/>
            <a:ext cx="935038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026" name="Text Box 26"/>
          <p:cNvSpPr txBox="1">
            <a:spLocks noChangeArrowheads="1"/>
          </p:cNvSpPr>
          <p:nvPr/>
        </p:nvSpPr>
        <p:spPr bwMode="auto">
          <a:xfrm>
            <a:off x="877888" y="906463"/>
            <a:ext cx="1487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solidFill>
                  <a:srgbClr val="CC0000"/>
                </a:solidFill>
                <a:latin typeface="Times New Roman" pitchFamily="18" charset="0"/>
              </a:rPr>
              <a:t>Mejor Lugar</a:t>
            </a:r>
            <a:endParaRPr lang="es-ES_tradnl" sz="2000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027" name="Line 27"/>
          <p:cNvSpPr>
            <a:spLocks noChangeShapeType="1"/>
          </p:cNvSpPr>
          <p:nvPr/>
        </p:nvSpPr>
        <p:spPr bwMode="auto">
          <a:xfrm flipH="1">
            <a:off x="7740650" y="5516563"/>
            <a:ext cx="6477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028" name="Text Box 28"/>
          <p:cNvSpPr txBox="1">
            <a:spLocks noChangeArrowheads="1"/>
          </p:cNvSpPr>
          <p:nvPr/>
        </p:nvSpPr>
        <p:spPr bwMode="auto">
          <a:xfrm>
            <a:off x="7853363" y="6092825"/>
            <a:ext cx="1290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solidFill>
                  <a:srgbClr val="CC0000"/>
                </a:solidFill>
                <a:latin typeface="Times New Roman" pitchFamily="18" charset="0"/>
              </a:rPr>
              <a:t>Peor lugar</a:t>
            </a:r>
            <a:endParaRPr lang="es-ES_tradnl" sz="2000" i="1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5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5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5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5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5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5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5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4" grpId="0"/>
      <p:bldP spid="256015" grpId="0"/>
      <p:bldP spid="256016" grpId="0"/>
      <p:bldP spid="256017" grpId="0"/>
      <p:bldP spid="256018" grpId="0"/>
      <p:bldP spid="256019" grpId="0"/>
      <p:bldP spid="256020" grpId="0"/>
      <p:bldP spid="256021" grpId="0"/>
      <p:bldP spid="256022" grpId="0" animBg="1"/>
      <p:bldP spid="256023" grpId="0" animBg="1"/>
      <p:bldP spid="256024" grpId="0" animBg="1"/>
      <p:bldP spid="256025" grpId="0" animBg="1"/>
      <p:bldP spid="256026" grpId="0"/>
      <p:bldP spid="256027" grpId="0" animBg="1"/>
      <p:bldP spid="2560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50825" y="0"/>
            <a:ext cx="9144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800" b="1">
                <a:solidFill>
                  <a:srgbClr val="FFC931"/>
                </a:solidFill>
                <a:latin typeface="Arial Black" pitchFamily="34" charset="0"/>
              </a:rPr>
              <a:t>GRÁFICO MATRIZ B.C.G.</a:t>
            </a:r>
          </a:p>
          <a:p>
            <a:pPr algn="ctr">
              <a:spcBef>
                <a:spcPct val="50000"/>
              </a:spcBef>
            </a:pPr>
            <a:r>
              <a:rPr lang="es-MX" sz="2800" b="1">
                <a:solidFill>
                  <a:srgbClr val="FFC931"/>
                </a:solidFill>
                <a:latin typeface="Arial Black" pitchFamily="34" charset="0"/>
              </a:rPr>
              <a:t>TRAYECTORIA DESEADA</a:t>
            </a:r>
            <a:endParaRPr lang="es-ES" sz="2800" b="1">
              <a:solidFill>
                <a:srgbClr val="FFC931"/>
              </a:solidFill>
              <a:latin typeface="Arial Black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95513" y="1341438"/>
            <a:ext cx="5943600" cy="4800600"/>
            <a:chOff x="960" y="816"/>
            <a:chExt cx="2688" cy="2592"/>
          </a:xfrm>
        </p:grpSpPr>
        <p:sp>
          <p:nvSpPr>
            <p:cNvPr id="56342" name="Rectangle 4"/>
            <p:cNvSpPr>
              <a:spLocks noChangeArrowheads="1"/>
            </p:cNvSpPr>
            <p:nvPr/>
          </p:nvSpPr>
          <p:spPr bwMode="auto">
            <a:xfrm>
              <a:off x="960" y="816"/>
              <a:ext cx="1344" cy="1296"/>
            </a:xfrm>
            <a:prstGeom prst="rect">
              <a:avLst/>
            </a:prstGeom>
            <a:solidFill>
              <a:srgbClr val="3399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 i="1">
                <a:latin typeface="Times New Roman" pitchFamily="18" charset="0"/>
              </a:endParaRPr>
            </a:p>
          </p:txBody>
        </p:sp>
        <p:sp>
          <p:nvSpPr>
            <p:cNvPr id="56343" name="Rectangle 5"/>
            <p:cNvSpPr>
              <a:spLocks noChangeArrowheads="1"/>
            </p:cNvSpPr>
            <p:nvPr/>
          </p:nvSpPr>
          <p:spPr bwMode="auto">
            <a:xfrm>
              <a:off x="960" y="2112"/>
              <a:ext cx="1344" cy="1296"/>
            </a:xfrm>
            <a:prstGeom prst="rect">
              <a:avLst/>
            </a:prstGeom>
            <a:solidFill>
              <a:srgbClr val="3399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000" i="1">
                <a:latin typeface="Times New Roman" pitchFamily="18" charset="0"/>
              </a:endParaRPr>
            </a:p>
          </p:txBody>
        </p:sp>
        <p:sp>
          <p:nvSpPr>
            <p:cNvPr id="56344" name="Rectangle 6"/>
            <p:cNvSpPr>
              <a:spLocks noChangeArrowheads="1"/>
            </p:cNvSpPr>
            <p:nvPr/>
          </p:nvSpPr>
          <p:spPr bwMode="auto">
            <a:xfrm>
              <a:off x="2304" y="816"/>
              <a:ext cx="1344" cy="1296"/>
            </a:xfrm>
            <a:prstGeom prst="rect">
              <a:avLst/>
            </a:prstGeom>
            <a:solidFill>
              <a:srgbClr val="3399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800" i="1">
                <a:latin typeface="Times New Roman" pitchFamily="18" charset="0"/>
              </a:endParaRPr>
            </a:p>
          </p:txBody>
        </p:sp>
        <p:sp>
          <p:nvSpPr>
            <p:cNvPr id="56345" name="Rectangle 7"/>
            <p:cNvSpPr>
              <a:spLocks noChangeArrowheads="1"/>
            </p:cNvSpPr>
            <p:nvPr/>
          </p:nvSpPr>
          <p:spPr bwMode="auto">
            <a:xfrm>
              <a:off x="2304" y="2112"/>
              <a:ext cx="1344" cy="1296"/>
            </a:xfrm>
            <a:prstGeom prst="rect">
              <a:avLst/>
            </a:prstGeom>
            <a:solidFill>
              <a:srgbClr val="3399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s-ES" sz="2400" i="1">
                  <a:solidFill>
                    <a:srgbClr val="CC0000"/>
                  </a:solidFill>
                  <a:latin typeface="Times New Roman" pitchFamily="18" charset="0"/>
                </a:rPr>
                <a:t>Perros</a:t>
              </a:r>
            </a:p>
          </p:txBody>
        </p:sp>
      </p:grpSp>
      <p:sp>
        <p:nvSpPr>
          <p:cNvPr id="56324" name="Text Box 8"/>
          <p:cNvSpPr txBox="1">
            <a:spLocks noChangeArrowheads="1"/>
          </p:cNvSpPr>
          <p:nvPr/>
        </p:nvSpPr>
        <p:spPr bwMode="auto">
          <a:xfrm>
            <a:off x="2133600" y="6154738"/>
            <a:ext cx="70104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            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Participación relativa del mercado de las U.E.N.</a:t>
            </a:r>
            <a:endParaRPr lang="es-ES" sz="1600" b="1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56325" name="Text Box 9"/>
          <p:cNvSpPr txBox="1">
            <a:spLocks noChangeArrowheads="1"/>
          </p:cNvSpPr>
          <p:nvPr/>
        </p:nvSpPr>
        <p:spPr bwMode="auto">
          <a:xfrm>
            <a:off x="838200" y="1430338"/>
            <a:ext cx="1219200" cy="510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         </a:t>
            </a: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</a:t>
            </a: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10%</a:t>
            </a: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     0 </a:t>
            </a:r>
            <a:endParaRPr lang="es-ES" sz="1600" b="1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56326" name="Text Box 10"/>
          <p:cNvSpPr txBox="1">
            <a:spLocks noChangeArrowheads="1"/>
          </p:cNvSpPr>
          <p:nvPr/>
        </p:nvSpPr>
        <p:spPr bwMode="auto">
          <a:xfrm>
            <a:off x="0" y="2209800"/>
            <a:ext cx="9906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Tasa de creci-miento del merca-do inter- anual</a:t>
            </a:r>
            <a:endParaRPr lang="es-ES" sz="1600" b="1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56327" name="Text Box 11"/>
          <p:cNvSpPr txBox="1">
            <a:spLocks noChangeArrowheads="1"/>
          </p:cNvSpPr>
          <p:nvPr/>
        </p:nvSpPr>
        <p:spPr bwMode="auto">
          <a:xfrm>
            <a:off x="3276600" y="4724400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400" i="1">
                <a:solidFill>
                  <a:srgbClr val="CC0000"/>
                </a:solidFill>
                <a:latin typeface="Times New Roman" pitchFamily="18" charset="0"/>
              </a:rPr>
              <a:t>Vacas</a:t>
            </a:r>
          </a:p>
        </p:txBody>
      </p:sp>
      <p:sp>
        <p:nvSpPr>
          <p:cNvPr id="56328" name="Text Box 12"/>
          <p:cNvSpPr txBox="1">
            <a:spLocks noChangeArrowheads="1"/>
          </p:cNvSpPr>
          <p:nvPr/>
        </p:nvSpPr>
        <p:spPr bwMode="auto">
          <a:xfrm>
            <a:off x="3241675" y="1793875"/>
            <a:ext cx="1231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400" i="1">
                <a:solidFill>
                  <a:srgbClr val="CC0000"/>
                </a:solidFill>
                <a:latin typeface="Times New Roman" pitchFamily="18" charset="0"/>
              </a:rPr>
              <a:t>Estrellla</a:t>
            </a:r>
          </a:p>
          <a:p>
            <a:pPr algn="ctr" eaLnBrk="0" hangingPunct="0"/>
            <a:endParaRPr lang="es-ES" sz="2400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56329" name="Text Box 13"/>
          <p:cNvSpPr txBox="1">
            <a:spLocks noChangeArrowheads="1"/>
          </p:cNvSpPr>
          <p:nvPr/>
        </p:nvSpPr>
        <p:spPr bwMode="auto">
          <a:xfrm>
            <a:off x="5872163" y="1844675"/>
            <a:ext cx="184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400" i="1">
                <a:solidFill>
                  <a:srgbClr val="CC0000"/>
                </a:solidFill>
                <a:latin typeface="Times New Roman" pitchFamily="18" charset="0"/>
              </a:rPr>
              <a:t>Interrogantes</a:t>
            </a:r>
          </a:p>
          <a:p>
            <a:pPr algn="ctr" eaLnBrk="0" hangingPunct="0"/>
            <a:r>
              <a:rPr lang="es-ES" sz="2400" i="1">
                <a:solidFill>
                  <a:srgbClr val="CC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6330" name="Text Box 14"/>
          <p:cNvSpPr txBox="1">
            <a:spLocks noChangeArrowheads="1"/>
          </p:cNvSpPr>
          <p:nvPr/>
        </p:nvSpPr>
        <p:spPr bwMode="auto">
          <a:xfrm>
            <a:off x="5940425" y="2636838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Flujo de efectivo</a:t>
            </a:r>
          </a:p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Negativo (-)</a:t>
            </a:r>
            <a:endParaRPr lang="en-US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31" name="Rectangle 15"/>
          <p:cNvSpPr>
            <a:spLocks noChangeArrowheads="1"/>
          </p:cNvSpPr>
          <p:nvPr/>
        </p:nvSpPr>
        <p:spPr bwMode="auto">
          <a:xfrm>
            <a:off x="2484438" y="2565400"/>
            <a:ext cx="25193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Flujo de efectivo</a:t>
            </a:r>
          </a:p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Cero (0)</a:t>
            </a:r>
          </a:p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(+, -)</a:t>
            </a:r>
            <a:endParaRPr lang="en-US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32" name="Rectangle 16"/>
          <p:cNvSpPr>
            <a:spLocks noChangeArrowheads="1"/>
          </p:cNvSpPr>
          <p:nvPr/>
        </p:nvSpPr>
        <p:spPr bwMode="auto">
          <a:xfrm>
            <a:off x="2411413" y="5229225"/>
            <a:ext cx="2663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Flujo de efectivo</a:t>
            </a:r>
          </a:p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Positivo (+)</a:t>
            </a:r>
          </a:p>
        </p:txBody>
      </p:sp>
      <p:sp>
        <p:nvSpPr>
          <p:cNvPr id="56333" name="Rectangle 17"/>
          <p:cNvSpPr>
            <a:spLocks noChangeArrowheads="1"/>
          </p:cNvSpPr>
          <p:nvPr/>
        </p:nvSpPr>
        <p:spPr bwMode="auto">
          <a:xfrm>
            <a:off x="5580063" y="5157788"/>
            <a:ext cx="2305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Flujo de efectivo</a:t>
            </a:r>
          </a:p>
          <a:p>
            <a:pPr algn="ctr" eaLnBrk="0" hangingPunct="0"/>
            <a:r>
              <a:rPr lang="es-VE" sz="2000" i="1">
                <a:solidFill>
                  <a:srgbClr val="000000"/>
                </a:solidFill>
                <a:latin typeface="Times New Roman" pitchFamily="18" charset="0"/>
              </a:rPr>
              <a:t>Negativo (-)</a:t>
            </a:r>
            <a:endParaRPr lang="en-US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34" name="Text Box 18"/>
          <p:cNvSpPr txBox="1">
            <a:spLocks noChangeArrowheads="1"/>
          </p:cNvSpPr>
          <p:nvPr/>
        </p:nvSpPr>
        <p:spPr bwMode="auto">
          <a:xfrm>
            <a:off x="6134100" y="1482725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solidFill>
                  <a:srgbClr val="000000"/>
                </a:solidFill>
                <a:latin typeface="Times New Roman" pitchFamily="18" charset="0"/>
              </a:rPr>
              <a:t>Financiar</a:t>
            </a:r>
            <a:endParaRPr lang="es-ES_tradnl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35" name="Text Box 19"/>
          <p:cNvSpPr txBox="1">
            <a:spLocks noChangeArrowheads="1"/>
          </p:cNvSpPr>
          <p:nvPr/>
        </p:nvSpPr>
        <p:spPr bwMode="auto">
          <a:xfrm>
            <a:off x="3221038" y="1412875"/>
            <a:ext cx="1211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solidFill>
                  <a:srgbClr val="000000"/>
                </a:solidFill>
                <a:latin typeface="Times New Roman" pitchFamily="18" charset="0"/>
              </a:rPr>
              <a:t>Reinvertir</a:t>
            </a:r>
            <a:endParaRPr lang="es-ES_tradnl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36" name="Text Box 20"/>
          <p:cNvSpPr txBox="1">
            <a:spLocks noChangeArrowheads="1"/>
          </p:cNvSpPr>
          <p:nvPr/>
        </p:nvSpPr>
        <p:spPr bwMode="auto">
          <a:xfrm>
            <a:off x="3203575" y="4076700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 i="1">
                <a:solidFill>
                  <a:srgbClr val="000000"/>
                </a:solidFill>
                <a:latin typeface="Times New Roman" pitchFamily="18" charset="0"/>
              </a:rPr>
              <a:t>Mantener</a:t>
            </a:r>
            <a:endParaRPr lang="es-ES_tradnl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37" name="Text Box 21"/>
          <p:cNvSpPr txBox="1">
            <a:spLocks noChangeArrowheads="1"/>
          </p:cNvSpPr>
          <p:nvPr/>
        </p:nvSpPr>
        <p:spPr bwMode="auto">
          <a:xfrm>
            <a:off x="5724525" y="3789363"/>
            <a:ext cx="1797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2000" i="1">
                <a:solidFill>
                  <a:srgbClr val="000000"/>
                </a:solidFill>
                <a:latin typeface="Times New Roman" pitchFamily="18" charset="0"/>
              </a:rPr>
              <a:t>Eliminar o </a:t>
            </a:r>
          </a:p>
          <a:p>
            <a:pPr algn="ctr" eaLnBrk="0" hangingPunct="0"/>
            <a:r>
              <a:rPr lang="es-ES" sz="2000" i="1">
                <a:solidFill>
                  <a:srgbClr val="000000"/>
                </a:solidFill>
                <a:latin typeface="Times New Roman" pitchFamily="18" charset="0"/>
              </a:rPr>
              <a:t>llevar a nuevos </a:t>
            </a:r>
          </a:p>
          <a:p>
            <a:pPr algn="ctr" eaLnBrk="0" hangingPunct="0"/>
            <a:r>
              <a:rPr lang="es-ES" sz="2000" i="1">
                <a:solidFill>
                  <a:srgbClr val="000000"/>
                </a:solidFill>
                <a:latin typeface="Times New Roman" pitchFamily="18" charset="0"/>
              </a:rPr>
              <a:t>mercados</a:t>
            </a:r>
            <a:endParaRPr lang="es-ES_tradnl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38" name="Line 25"/>
          <p:cNvSpPr>
            <a:spLocks noChangeShapeType="1"/>
          </p:cNvSpPr>
          <p:nvPr/>
        </p:nvSpPr>
        <p:spPr bwMode="auto">
          <a:xfrm flipH="1">
            <a:off x="4500563" y="2420938"/>
            <a:ext cx="1439862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6339" name="Line 26"/>
          <p:cNvSpPr>
            <a:spLocks noChangeShapeType="1"/>
          </p:cNvSpPr>
          <p:nvPr/>
        </p:nvSpPr>
        <p:spPr bwMode="auto">
          <a:xfrm>
            <a:off x="4572000" y="3141663"/>
            <a:ext cx="0" cy="1223962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6340" name="Line 27"/>
          <p:cNvSpPr>
            <a:spLocks noChangeShapeType="1"/>
          </p:cNvSpPr>
          <p:nvPr/>
        </p:nvSpPr>
        <p:spPr bwMode="auto">
          <a:xfrm>
            <a:off x="4572000" y="4797425"/>
            <a:ext cx="1368425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6341" name="Line 29"/>
          <p:cNvSpPr>
            <a:spLocks noChangeShapeType="1"/>
          </p:cNvSpPr>
          <p:nvPr/>
        </p:nvSpPr>
        <p:spPr bwMode="auto">
          <a:xfrm>
            <a:off x="7524750" y="4868863"/>
            <a:ext cx="1223963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Text Box 2"/>
          <p:cNvSpPr txBox="1">
            <a:spLocks noChangeArrowheads="1"/>
          </p:cNvSpPr>
          <p:nvPr/>
        </p:nvSpPr>
        <p:spPr bwMode="auto">
          <a:xfrm>
            <a:off x="1371600" y="609600"/>
            <a:ext cx="6400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8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RELACIÓN DEL CICLO DE VIDA DEL PRODUCTO Y LA MATRIZ BCG</a:t>
            </a:r>
            <a:endParaRPr lang="es-ES_tradnl" sz="2400">
              <a:solidFill>
                <a:srgbClr val="FF9933"/>
              </a:solidFill>
              <a:latin typeface="Times New Roman" pitchFamily="18" charset="0"/>
            </a:endParaRP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1981200" y="1600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1981200" y="54864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349" name="Freeform 5"/>
          <p:cNvSpPr>
            <a:spLocks/>
          </p:cNvSpPr>
          <p:nvPr/>
        </p:nvSpPr>
        <p:spPr bwMode="auto">
          <a:xfrm>
            <a:off x="2057400" y="3581400"/>
            <a:ext cx="6172200" cy="1905000"/>
          </a:xfrm>
          <a:custGeom>
            <a:avLst/>
            <a:gdLst>
              <a:gd name="T0" fmla="*/ 0 w 3888"/>
              <a:gd name="T1" fmla="*/ 2147483647 h 1200"/>
              <a:gd name="T2" fmla="*/ 2147483647 w 3888"/>
              <a:gd name="T3" fmla="*/ 2147483647 h 1200"/>
              <a:gd name="T4" fmla="*/ 2147483647 w 3888"/>
              <a:gd name="T5" fmla="*/ 2147483647 h 1200"/>
              <a:gd name="T6" fmla="*/ 2147483647 w 3888"/>
              <a:gd name="T7" fmla="*/ 2147483647 h 1200"/>
              <a:gd name="T8" fmla="*/ 2147483647 w 3888"/>
              <a:gd name="T9" fmla="*/ 0 h 1200"/>
              <a:gd name="T10" fmla="*/ 2147483647 w 3888"/>
              <a:gd name="T11" fmla="*/ 2147483647 h 1200"/>
              <a:gd name="T12" fmla="*/ 2147483647 w 3888"/>
              <a:gd name="T13" fmla="*/ 2147483647 h 1200"/>
              <a:gd name="T14" fmla="*/ 2147483647 w 3888"/>
              <a:gd name="T15" fmla="*/ 2147483647 h 12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88"/>
              <a:gd name="T25" fmla="*/ 0 h 1200"/>
              <a:gd name="T26" fmla="*/ 3888 w 3888"/>
              <a:gd name="T27" fmla="*/ 1200 h 12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88" h="1200">
                <a:moveTo>
                  <a:pt x="0" y="1200"/>
                </a:moveTo>
                <a:cubicBezTo>
                  <a:pt x="136" y="1116"/>
                  <a:pt x="272" y="1032"/>
                  <a:pt x="432" y="912"/>
                </a:cubicBezTo>
                <a:cubicBezTo>
                  <a:pt x="592" y="792"/>
                  <a:pt x="840" y="600"/>
                  <a:pt x="960" y="480"/>
                </a:cubicBezTo>
                <a:cubicBezTo>
                  <a:pt x="1080" y="360"/>
                  <a:pt x="1048" y="272"/>
                  <a:pt x="1152" y="192"/>
                </a:cubicBezTo>
                <a:cubicBezTo>
                  <a:pt x="1256" y="112"/>
                  <a:pt x="1376" y="0"/>
                  <a:pt x="1584" y="0"/>
                </a:cubicBezTo>
                <a:cubicBezTo>
                  <a:pt x="1792" y="0"/>
                  <a:pt x="2176" y="104"/>
                  <a:pt x="2400" y="192"/>
                </a:cubicBezTo>
                <a:cubicBezTo>
                  <a:pt x="2624" y="280"/>
                  <a:pt x="2680" y="400"/>
                  <a:pt x="2928" y="528"/>
                </a:cubicBezTo>
                <a:cubicBezTo>
                  <a:pt x="3176" y="656"/>
                  <a:pt x="3720" y="896"/>
                  <a:pt x="3888" y="96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350" name="Freeform 6"/>
          <p:cNvSpPr>
            <a:spLocks/>
          </p:cNvSpPr>
          <p:nvPr/>
        </p:nvSpPr>
        <p:spPr bwMode="auto">
          <a:xfrm>
            <a:off x="1981200" y="4483100"/>
            <a:ext cx="5791200" cy="1384300"/>
          </a:xfrm>
          <a:custGeom>
            <a:avLst/>
            <a:gdLst>
              <a:gd name="T0" fmla="*/ 0 w 3648"/>
              <a:gd name="T1" fmla="*/ 2147483647 h 872"/>
              <a:gd name="T2" fmla="*/ 2147483647 w 3648"/>
              <a:gd name="T3" fmla="*/ 2147483647 h 872"/>
              <a:gd name="T4" fmla="*/ 2147483647 w 3648"/>
              <a:gd name="T5" fmla="*/ 2147483647 h 872"/>
              <a:gd name="T6" fmla="*/ 2147483647 w 3648"/>
              <a:gd name="T7" fmla="*/ 2147483647 h 872"/>
              <a:gd name="T8" fmla="*/ 0 60000 65536"/>
              <a:gd name="T9" fmla="*/ 0 60000 65536"/>
              <a:gd name="T10" fmla="*/ 0 60000 65536"/>
              <a:gd name="T11" fmla="*/ 0 60000 65536"/>
              <a:gd name="T12" fmla="*/ 0 w 3648"/>
              <a:gd name="T13" fmla="*/ 0 h 872"/>
              <a:gd name="T14" fmla="*/ 3648 w 3648"/>
              <a:gd name="T15" fmla="*/ 872 h 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48" h="872">
                <a:moveTo>
                  <a:pt x="0" y="872"/>
                </a:moveTo>
                <a:cubicBezTo>
                  <a:pt x="332" y="700"/>
                  <a:pt x="664" y="528"/>
                  <a:pt x="960" y="392"/>
                </a:cubicBezTo>
                <a:cubicBezTo>
                  <a:pt x="1256" y="256"/>
                  <a:pt x="1328" y="0"/>
                  <a:pt x="1776" y="56"/>
                </a:cubicBezTo>
                <a:cubicBezTo>
                  <a:pt x="2224" y="112"/>
                  <a:pt x="3336" y="608"/>
                  <a:pt x="3648" y="7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3048000" y="4800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3962400" y="3886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5486400" y="3733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36554" name="Text Box 10"/>
          <p:cNvSpPr txBox="1">
            <a:spLocks noChangeArrowheads="1"/>
          </p:cNvSpPr>
          <p:nvPr/>
        </p:nvSpPr>
        <p:spPr bwMode="auto">
          <a:xfrm>
            <a:off x="762000" y="3429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Ventas</a:t>
            </a:r>
            <a:endParaRPr lang="es-ES_tradnl" sz="2400">
              <a:solidFill>
                <a:srgbClr val="FF9933"/>
              </a:solidFill>
              <a:latin typeface="Albertus Medium" pitchFamily="34" charset="0"/>
            </a:endParaRPr>
          </a:p>
        </p:txBody>
      </p:sp>
      <p:sp>
        <p:nvSpPr>
          <p:cNvPr id="236555" name="Text Box 11"/>
          <p:cNvSpPr txBox="1">
            <a:spLocks noChangeArrowheads="1"/>
          </p:cNvSpPr>
          <p:nvPr/>
        </p:nvSpPr>
        <p:spPr bwMode="auto">
          <a:xfrm>
            <a:off x="3203575" y="594995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edium" pitchFamily="34" charset="0"/>
              </a:rPr>
              <a:t>Tiempo</a:t>
            </a:r>
            <a:endParaRPr lang="es-ES_tradnl" sz="2400" i="1">
              <a:latin typeface="Times New Roman" pitchFamily="18" charset="0"/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600200" y="43434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>
                <a:solidFill>
                  <a:schemeClr val="bg1"/>
                </a:solidFill>
                <a:latin typeface="Albertus Medium" pitchFamily="34" charset="0"/>
              </a:rPr>
              <a:t>Introducción</a:t>
            </a:r>
            <a:endParaRPr lang="es-ES_tradnl" sz="2400" i="1">
              <a:latin typeface="Times New Roman" pitchFamily="18" charset="0"/>
            </a:endParaRP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2438400" y="54864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>
                <a:solidFill>
                  <a:schemeClr val="bg1"/>
                </a:solidFill>
                <a:latin typeface="Albertus Medium" pitchFamily="34" charset="0"/>
              </a:rPr>
              <a:t>Crecimiento</a:t>
            </a:r>
            <a:endParaRPr lang="es-ES_tradnl" sz="2400" i="1">
              <a:latin typeface="Times New Roman" pitchFamily="18" charset="0"/>
            </a:endParaRP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3962400" y="54864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>
                <a:solidFill>
                  <a:schemeClr val="bg1"/>
                </a:solidFill>
                <a:latin typeface="Albertus Medium" pitchFamily="34" charset="0"/>
              </a:rPr>
              <a:t>Madurez</a:t>
            </a:r>
            <a:endParaRPr lang="es-ES_tradnl" sz="2400" i="1">
              <a:latin typeface="Times New Roman" pitchFamily="18" charset="0"/>
            </a:endParaRP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5791200" y="54864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>
                <a:solidFill>
                  <a:schemeClr val="bg1"/>
                </a:solidFill>
                <a:latin typeface="Albertus Medium" pitchFamily="34" charset="0"/>
              </a:rPr>
              <a:t>Decadencia</a:t>
            </a:r>
            <a:endParaRPr lang="es-ES_tradnl" sz="2400" i="1">
              <a:latin typeface="Times New Roman" pitchFamily="18" charset="0"/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7467600" y="4941888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 b="1">
                <a:solidFill>
                  <a:schemeClr val="bg1"/>
                </a:solidFill>
                <a:latin typeface="Albertus Medium" pitchFamily="34" charset="0"/>
              </a:rPr>
              <a:t>Ventas</a:t>
            </a:r>
            <a:endParaRPr lang="es-ES_tradnl" sz="2400" i="1">
              <a:latin typeface="Times New Roman" pitchFamily="18" charset="0"/>
            </a:endParaRP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7467600" y="5661025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 b="1">
                <a:solidFill>
                  <a:schemeClr val="bg1"/>
                </a:solidFill>
                <a:latin typeface="Albertus Medium" pitchFamily="34" charset="0"/>
              </a:rPr>
              <a:t>Utilidades</a:t>
            </a:r>
            <a:endParaRPr lang="es-ES_tradnl" sz="2400" i="1">
              <a:latin typeface="Times New Roman" pitchFamily="18" charset="0"/>
            </a:endParaRPr>
          </a:p>
        </p:txBody>
      </p:sp>
      <p:sp>
        <p:nvSpPr>
          <p:cNvPr id="57362" name="AutoShape 18"/>
          <p:cNvSpPr>
            <a:spLocks noChangeArrowheads="1"/>
          </p:cNvSpPr>
          <p:nvPr/>
        </p:nvSpPr>
        <p:spPr bwMode="auto">
          <a:xfrm>
            <a:off x="1258888" y="1844675"/>
            <a:ext cx="304800" cy="685800"/>
          </a:xfrm>
          <a:prstGeom prst="upArrow">
            <a:avLst>
              <a:gd name="adj1" fmla="val 50000"/>
              <a:gd name="adj2" fmla="val 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VE"/>
          </a:p>
        </p:txBody>
      </p:sp>
      <p:sp>
        <p:nvSpPr>
          <p:cNvPr id="57363" name="AutoShape 19"/>
          <p:cNvSpPr>
            <a:spLocks noChangeArrowheads="1"/>
          </p:cNvSpPr>
          <p:nvPr/>
        </p:nvSpPr>
        <p:spPr bwMode="auto">
          <a:xfrm>
            <a:off x="5724525" y="6021388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VE"/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1489075" y="2851150"/>
            <a:ext cx="142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>
                <a:solidFill>
                  <a:srgbClr val="CC0000"/>
                </a:solidFill>
                <a:latin typeface="Times New Roman" pitchFamily="18" charset="0"/>
              </a:rPr>
              <a:t>Interrogante</a:t>
            </a:r>
            <a:endParaRPr lang="es-ES_tradnl" sz="20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2843213" y="3284538"/>
            <a:ext cx="957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>
                <a:solidFill>
                  <a:srgbClr val="CC0000"/>
                </a:solidFill>
                <a:latin typeface="Times New Roman" pitchFamily="18" charset="0"/>
              </a:rPr>
              <a:t>Estrella</a:t>
            </a:r>
            <a:endParaRPr lang="es-ES_tradnl" sz="20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4284663" y="2708275"/>
            <a:ext cx="706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>
                <a:solidFill>
                  <a:srgbClr val="CC0000"/>
                </a:solidFill>
                <a:latin typeface="Times New Roman" pitchFamily="18" charset="0"/>
              </a:rPr>
              <a:t>Vaca</a:t>
            </a:r>
            <a:endParaRPr lang="es-ES_tradnl" sz="20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6080125" y="3209925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000">
                <a:solidFill>
                  <a:srgbClr val="CC0000"/>
                </a:solidFill>
                <a:latin typeface="Times New Roman" pitchFamily="18" charset="0"/>
              </a:rPr>
              <a:t>Perro</a:t>
            </a:r>
            <a:endParaRPr lang="es-ES_tradnl" sz="2000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800" b="1">
                <a:solidFill>
                  <a:srgbClr val="FFC931"/>
                </a:solidFill>
                <a:latin typeface="Arial Black" pitchFamily="34" charset="0"/>
              </a:rPr>
              <a:t>GRÁFICO MATRIZ B.C.G.</a:t>
            </a:r>
            <a:endParaRPr lang="es-ES" sz="2800" b="1">
              <a:solidFill>
                <a:srgbClr val="FFC931"/>
              </a:solidFill>
              <a:latin typeface="Arial Black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68538" y="1412875"/>
            <a:ext cx="5943600" cy="4800600"/>
            <a:chOff x="960" y="816"/>
            <a:chExt cx="2688" cy="2592"/>
          </a:xfrm>
        </p:grpSpPr>
        <p:sp>
          <p:nvSpPr>
            <p:cNvPr id="58392" name="Rectangle 4"/>
            <p:cNvSpPr>
              <a:spLocks noChangeArrowheads="1"/>
            </p:cNvSpPr>
            <p:nvPr/>
          </p:nvSpPr>
          <p:spPr bwMode="auto">
            <a:xfrm>
              <a:off x="960" y="816"/>
              <a:ext cx="1344" cy="1296"/>
            </a:xfrm>
            <a:prstGeom prst="rect">
              <a:avLst/>
            </a:prstGeom>
            <a:solidFill>
              <a:srgbClr val="3399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 i="1">
                <a:latin typeface="Times New Roman" pitchFamily="18" charset="0"/>
              </a:endParaRPr>
            </a:p>
          </p:txBody>
        </p:sp>
        <p:sp>
          <p:nvSpPr>
            <p:cNvPr id="58393" name="Rectangle 5"/>
            <p:cNvSpPr>
              <a:spLocks noChangeArrowheads="1"/>
            </p:cNvSpPr>
            <p:nvPr/>
          </p:nvSpPr>
          <p:spPr bwMode="auto">
            <a:xfrm>
              <a:off x="960" y="2112"/>
              <a:ext cx="1344" cy="1296"/>
            </a:xfrm>
            <a:prstGeom prst="rect">
              <a:avLst/>
            </a:prstGeom>
            <a:solidFill>
              <a:srgbClr val="3399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58394" name="Rectangle 6"/>
            <p:cNvSpPr>
              <a:spLocks noChangeArrowheads="1"/>
            </p:cNvSpPr>
            <p:nvPr/>
          </p:nvSpPr>
          <p:spPr bwMode="auto">
            <a:xfrm>
              <a:off x="2304" y="816"/>
              <a:ext cx="1344" cy="1296"/>
            </a:xfrm>
            <a:prstGeom prst="rect">
              <a:avLst/>
            </a:prstGeom>
            <a:solidFill>
              <a:srgbClr val="3399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800" i="1">
                <a:latin typeface="Times New Roman" pitchFamily="18" charset="0"/>
              </a:endParaRPr>
            </a:p>
          </p:txBody>
        </p:sp>
        <p:sp>
          <p:nvSpPr>
            <p:cNvPr id="58395" name="Rectangle 7"/>
            <p:cNvSpPr>
              <a:spLocks noChangeArrowheads="1"/>
            </p:cNvSpPr>
            <p:nvPr/>
          </p:nvSpPr>
          <p:spPr bwMode="auto">
            <a:xfrm>
              <a:off x="2304" y="2112"/>
              <a:ext cx="1344" cy="1296"/>
            </a:xfrm>
            <a:prstGeom prst="rect">
              <a:avLst/>
            </a:prstGeom>
            <a:solidFill>
              <a:srgbClr val="3399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s-ES" sz="2400" i="1">
                  <a:solidFill>
                    <a:srgbClr val="CC0000"/>
                  </a:solidFill>
                  <a:latin typeface="Times New Roman" pitchFamily="18" charset="0"/>
                </a:rPr>
                <a:t>Perros</a:t>
              </a:r>
            </a:p>
          </p:txBody>
        </p:sp>
      </p:grpSp>
      <p:sp>
        <p:nvSpPr>
          <p:cNvPr id="58372" name="Text Box 8"/>
          <p:cNvSpPr txBox="1">
            <a:spLocks noChangeArrowheads="1"/>
          </p:cNvSpPr>
          <p:nvPr/>
        </p:nvSpPr>
        <p:spPr bwMode="auto">
          <a:xfrm>
            <a:off x="2133600" y="6154738"/>
            <a:ext cx="70104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2X                                       1X                                 0X</a:t>
            </a: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Participación relativa del mercado de las U.E.N.</a:t>
            </a:r>
            <a:endParaRPr lang="es-ES" sz="1600" b="1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58373" name="Text Box 9"/>
          <p:cNvSpPr txBox="1">
            <a:spLocks noChangeArrowheads="1"/>
          </p:cNvSpPr>
          <p:nvPr/>
        </p:nvSpPr>
        <p:spPr bwMode="auto">
          <a:xfrm>
            <a:off x="838200" y="1430338"/>
            <a:ext cx="1219200" cy="510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         </a:t>
            </a: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16.55%</a:t>
            </a: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11,11%</a:t>
            </a: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</a:t>
            </a: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10%</a:t>
            </a: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MX" sz="1600" b="1">
              <a:solidFill>
                <a:srgbClr val="FFFF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           0 </a:t>
            </a:r>
            <a:endParaRPr lang="es-ES" sz="1600" b="1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58374" name="Text Box 10"/>
          <p:cNvSpPr txBox="1">
            <a:spLocks noChangeArrowheads="1"/>
          </p:cNvSpPr>
          <p:nvPr/>
        </p:nvSpPr>
        <p:spPr bwMode="auto">
          <a:xfrm>
            <a:off x="0" y="2209800"/>
            <a:ext cx="9906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FFFF66"/>
                </a:solidFill>
                <a:latin typeface="Verdana" pitchFamily="34" charset="0"/>
              </a:rPr>
              <a:t>Tasa de creci-miento del merca-do inter- anual</a:t>
            </a:r>
            <a:endParaRPr lang="es-ES" sz="1600" b="1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58375" name="Line 11"/>
          <p:cNvSpPr>
            <a:spLocks noChangeShapeType="1"/>
          </p:cNvSpPr>
          <p:nvPr/>
        </p:nvSpPr>
        <p:spPr bwMode="auto">
          <a:xfrm>
            <a:off x="2286000" y="1981200"/>
            <a:ext cx="6096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8376" name="Oval 12"/>
          <p:cNvSpPr>
            <a:spLocks noChangeArrowheads="1"/>
          </p:cNvSpPr>
          <p:nvPr/>
        </p:nvSpPr>
        <p:spPr bwMode="auto">
          <a:xfrm>
            <a:off x="7848600" y="1752600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500" b="1">
                <a:latin typeface="Verdana" pitchFamily="34" charset="0"/>
              </a:rPr>
              <a:t>D 96</a:t>
            </a:r>
            <a:endParaRPr lang="es-ES" sz="1500" b="1">
              <a:latin typeface="Verdana" pitchFamily="34" charset="0"/>
            </a:endParaRPr>
          </a:p>
        </p:txBody>
      </p:sp>
      <p:sp>
        <p:nvSpPr>
          <p:cNvPr id="58377" name="Oval 13"/>
          <p:cNvSpPr>
            <a:spLocks noChangeArrowheads="1"/>
          </p:cNvSpPr>
          <p:nvPr/>
        </p:nvSpPr>
        <p:spPr bwMode="auto">
          <a:xfrm>
            <a:off x="6781800" y="1676400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500" b="1">
                <a:latin typeface="Verdana" pitchFamily="34" charset="0"/>
              </a:rPr>
              <a:t>C 96</a:t>
            </a:r>
            <a:endParaRPr lang="es-ES" sz="1500" b="1">
              <a:latin typeface="Verdana" pitchFamily="34" charset="0"/>
            </a:endParaRPr>
          </a:p>
        </p:txBody>
      </p:sp>
      <p:sp>
        <p:nvSpPr>
          <p:cNvPr id="58378" name="Oval 14"/>
          <p:cNvSpPr>
            <a:spLocks noChangeArrowheads="1"/>
          </p:cNvSpPr>
          <p:nvPr/>
        </p:nvSpPr>
        <p:spPr bwMode="auto">
          <a:xfrm>
            <a:off x="5715000" y="1447800"/>
            <a:ext cx="1143000" cy="1066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500" b="1">
                <a:latin typeface="Verdana" pitchFamily="34" charset="0"/>
              </a:rPr>
              <a:t>B 96</a:t>
            </a:r>
            <a:endParaRPr lang="es-ES" sz="1500" b="1">
              <a:latin typeface="Verdana" pitchFamily="34" charset="0"/>
            </a:endParaRPr>
          </a:p>
        </p:txBody>
      </p:sp>
      <p:sp>
        <p:nvSpPr>
          <p:cNvPr id="58379" name="Oval 15"/>
          <p:cNvSpPr>
            <a:spLocks noChangeArrowheads="1"/>
          </p:cNvSpPr>
          <p:nvPr/>
        </p:nvSpPr>
        <p:spPr bwMode="auto">
          <a:xfrm>
            <a:off x="2057400" y="1371600"/>
            <a:ext cx="14478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500" b="1">
                <a:latin typeface="Verdana" pitchFamily="34" charset="0"/>
              </a:rPr>
              <a:t>A 96</a:t>
            </a:r>
            <a:endParaRPr lang="es-ES" sz="1500" b="1">
              <a:latin typeface="Verdana" pitchFamily="34" charset="0"/>
            </a:endParaRPr>
          </a:p>
        </p:txBody>
      </p:sp>
      <p:sp>
        <p:nvSpPr>
          <p:cNvPr id="58380" name="Line 16"/>
          <p:cNvSpPr>
            <a:spLocks noChangeShapeType="1"/>
          </p:cNvSpPr>
          <p:nvPr/>
        </p:nvSpPr>
        <p:spPr bwMode="auto">
          <a:xfrm>
            <a:off x="2286000" y="3124200"/>
            <a:ext cx="5943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8381" name="Oval 17"/>
          <p:cNvSpPr>
            <a:spLocks noChangeArrowheads="1"/>
          </p:cNvSpPr>
          <p:nvPr/>
        </p:nvSpPr>
        <p:spPr bwMode="auto">
          <a:xfrm>
            <a:off x="7391400" y="28194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500" b="1">
                <a:latin typeface="Verdana" pitchFamily="34" charset="0"/>
              </a:rPr>
              <a:t>D 97</a:t>
            </a:r>
            <a:endParaRPr lang="es-ES" sz="1500" b="1">
              <a:latin typeface="Verdana" pitchFamily="34" charset="0"/>
            </a:endParaRPr>
          </a:p>
        </p:txBody>
      </p:sp>
      <p:sp>
        <p:nvSpPr>
          <p:cNvPr id="58382" name="Oval 18"/>
          <p:cNvSpPr>
            <a:spLocks noChangeArrowheads="1"/>
          </p:cNvSpPr>
          <p:nvPr/>
        </p:nvSpPr>
        <p:spPr bwMode="auto">
          <a:xfrm>
            <a:off x="6629400" y="2743200"/>
            <a:ext cx="7620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500" b="1">
                <a:latin typeface="Verdana" pitchFamily="34" charset="0"/>
              </a:rPr>
              <a:t>C 97</a:t>
            </a:r>
            <a:endParaRPr lang="es-ES" sz="1500" b="1">
              <a:latin typeface="Verdana" pitchFamily="34" charset="0"/>
            </a:endParaRPr>
          </a:p>
        </p:txBody>
      </p:sp>
      <p:sp>
        <p:nvSpPr>
          <p:cNvPr id="58383" name="Oval 19"/>
          <p:cNvSpPr>
            <a:spLocks noChangeArrowheads="1"/>
          </p:cNvSpPr>
          <p:nvPr/>
        </p:nvSpPr>
        <p:spPr bwMode="auto">
          <a:xfrm>
            <a:off x="5715000" y="2667000"/>
            <a:ext cx="1143000" cy="1066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500" b="1">
                <a:latin typeface="Verdana" pitchFamily="34" charset="0"/>
              </a:rPr>
              <a:t>B 97</a:t>
            </a:r>
            <a:endParaRPr lang="es-ES" sz="1500" b="1">
              <a:latin typeface="Verdana" pitchFamily="34" charset="0"/>
            </a:endParaRPr>
          </a:p>
        </p:txBody>
      </p:sp>
      <p:sp>
        <p:nvSpPr>
          <p:cNvPr id="58384" name="Oval 20"/>
          <p:cNvSpPr>
            <a:spLocks noChangeArrowheads="1"/>
          </p:cNvSpPr>
          <p:nvPr/>
        </p:nvSpPr>
        <p:spPr bwMode="auto">
          <a:xfrm>
            <a:off x="2514600" y="2286000"/>
            <a:ext cx="1524000" cy="1447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500" b="1">
                <a:latin typeface="Verdana" pitchFamily="34" charset="0"/>
              </a:rPr>
              <a:t>A 97</a:t>
            </a:r>
            <a:endParaRPr lang="es-ES" sz="1500" b="1">
              <a:latin typeface="Verdana" pitchFamily="34" charset="0"/>
            </a:endParaRPr>
          </a:p>
        </p:txBody>
      </p:sp>
      <p:sp>
        <p:nvSpPr>
          <p:cNvPr id="58385" name="Line 21"/>
          <p:cNvSpPr>
            <a:spLocks noChangeShapeType="1"/>
          </p:cNvSpPr>
          <p:nvPr/>
        </p:nvSpPr>
        <p:spPr bwMode="auto">
          <a:xfrm>
            <a:off x="2743200" y="2286000"/>
            <a:ext cx="2286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8386" name="Line 22"/>
          <p:cNvSpPr>
            <a:spLocks noChangeShapeType="1"/>
          </p:cNvSpPr>
          <p:nvPr/>
        </p:nvSpPr>
        <p:spPr bwMode="auto">
          <a:xfrm>
            <a:off x="6248400" y="228600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8387" name="Line 23"/>
          <p:cNvSpPr>
            <a:spLocks noChangeShapeType="1"/>
          </p:cNvSpPr>
          <p:nvPr/>
        </p:nvSpPr>
        <p:spPr bwMode="auto">
          <a:xfrm flipH="1">
            <a:off x="7010400" y="2286000"/>
            <a:ext cx="1524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8388" name="Line 24"/>
          <p:cNvSpPr>
            <a:spLocks noChangeShapeType="1"/>
          </p:cNvSpPr>
          <p:nvPr/>
        </p:nvSpPr>
        <p:spPr bwMode="auto">
          <a:xfrm flipH="1">
            <a:off x="7772400" y="2209800"/>
            <a:ext cx="1524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8389" name="Text Box 25"/>
          <p:cNvSpPr txBox="1">
            <a:spLocks noChangeArrowheads="1"/>
          </p:cNvSpPr>
          <p:nvPr/>
        </p:nvSpPr>
        <p:spPr bwMode="auto">
          <a:xfrm>
            <a:off x="3276600" y="4724400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400" i="1">
                <a:solidFill>
                  <a:srgbClr val="CC0000"/>
                </a:solidFill>
                <a:latin typeface="Times New Roman" pitchFamily="18" charset="0"/>
              </a:rPr>
              <a:t>Vacas</a:t>
            </a:r>
          </a:p>
        </p:txBody>
      </p:sp>
      <p:sp>
        <p:nvSpPr>
          <p:cNvPr id="58390" name="Text Box 29"/>
          <p:cNvSpPr txBox="1">
            <a:spLocks noChangeArrowheads="1"/>
          </p:cNvSpPr>
          <p:nvPr/>
        </p:nvSpPr>
        <p:spPr bwMode="auto">
          <a:xfrm>
            <a:off x="3241675" y="1793875"/>
            <a:ext cx="1231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2400" i="1">
                <a:solidFill>
                  <a:srgbClr val="CC0000"/>
                </a:solidFill>
                <a:latin typeface="Times New Roman" pitchFamily="18" charset="0"/>
              </a:rPr>
              <a:t>Estrellla</a:t>
            </a:r>
          </a:p>
          <a:p>
            <a:pPr algn="ctr" eaLnBrk="0" hangingPunct="0"/>
            <a:endParaRPr lang="es-ES" sz="2400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58391" name="Text Box 31"/>
          <p:cNvSpPr txBox="1">
            <a:spLocks noChangeArrowheads="1"/>
          </p:cNvSpPr>
          <p:nvPr/>
        </p:nvSpPr>
        <p:spPr bwMode="auto">
          <a:xfrm>
            <a:off x="5241925" y="22701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sz="3200" i="1">
                <a:solidFill>
                  <a:srgbClr val="CC0000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re">
  <a:themeElements>
    <a:clrScheme name="Cumbre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Cumb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mbr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2370</Words>
  <Application>Microsoft Office PowerPoint</Application>
  <PresentationFormat>Presentación en pantalla (4:3)</PresentationFormat>
  <Paragraphs>883</Paragraphs>
  <Slides>56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56</vt:i4>
      </vt:variant>
    </vt:vector>
  </HeadingPairs>
  <TitlesOfParts>
    <vt:vector size="62" baseType="lpstr">
      <vt:lpstr>Cumbre</vt:lpstr>
      <vt:lpstr>Diseño predeterminado</vt:lpstr>
      <vt:lpstr>Brío</vt:lpstr>
      <vt:lpstr>Documento de Microsoft Word</vt:lpstr>
      <vt:lpstr>Microsoft ClipArt Gallery</vt:lpstr>
      <vt:lpstr>Galería de imágenes de Microsoft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La Planificación Estratégica de Mercadotecnia</vt:lpstr>
      <vt:lpstr>Diapositiva 13</vt:lpstr>
      <vt:lpstr>Diapositiva 14</vt:lpstr>
      <vt:lpstr>Diapositiva 15</vt:lpstr>
      <vt:lpstr>Diapositiva 16</vt:lpstr>
      <vt:lpstr>CAPITULO 4</vt:lpstr>
      <vt:lpstr>Diapositiva 18</vt:lpstr>
      <vt:lpstr>Diapositiva 19</vt:lpstr>
      <vt:lpstr>Diferencia entre los datos y la información</vt:lpstr>
      <vt:lpstr>Diapositiva 21</vt:lpstr>
      <vt:lpstr>DIFERENCIAS ENTRE EL S.I.M Y LA INVESTIGACION DE MERCADOS</vt:lpstr>
      <vt:lpstr>INVESTIGACIÓN DE MERCADOS</vt:lpstr>
      <vt:lpstr>Diapositiva 24</vt:lpstr>
      <vt:lpstr>LOS MERCADOS DEL CONSUMIDOR Y LA CONDUCTA DEL CONSUMIDOR FINAL</vt:lpstr>
      <vt:lpstr>Diapositiva 26</vt:lpstr>
      <vt:lpstr>Diapositiva 27</vt:lpstr>
      <vt:lpstr>Diapositiva 28</vt:lpstr>
      <vt:lpstr>Diapositiva 29</vt:lpstr>
      <vt:lpstr>Diapositiva 30</vt:lpstr>
      <vt:lpstr>Principales teorías que explican  la motivación del consumidor</vt:lpstr>
      <vt:lpstr>Diapositiva 32</vt:lpstr>
      <vt:lpstr>Diapositiva 33</vt:lpstr>
      <vt:lpstr>Diapositiva 34</vt:lpstr>
      <vt:lpstr>Diapositiva 35</vt:lpstr>
      <vt:lpstr>3ª ETAPA  Evaluación de opciones o alternativas</vt:lpstr>
      <vt:lpstr>Procedimiento para realizar un modelo de medición de actitudes compensatorio</vt:lpstr>
      <vt:lpstr>Diapositiva 38</vt:lpstr>
      <vt:lpstr>4. Etapa Decisión de Compra</vt:lpstr>
      <vt:lpstr>5ª Etapa. Comportamiento posterior a la compra</vt:lpstr>
      <vt:lpstr>Diapositiva 41</vt:lpstr>
      <vt:lpstr>Diapositiva 42</vt:lpstr>
      <vt:lpstr>Los Mercados de negocios (Industriales u organizacionales) </vt:lpstr>
      <vt:lpstr>La segmentación  de mercados</vt:lpstr>
      <vt:lpstr>Diapositiva 45</vt:lpstr>
      <vt:lpstr>La Segmentación</vt:lpstr>
      <vt:lpstr>Diapositiva 47</vt:lpstr>
      <vt:lpstr>Diapositiva 48</vt:lpstr>
      <vt:lpstr>Diapositiva 49</vt:lpstr>
      <vt:lpstr>Ventajas de la segmentación</vt:lpstr>
      <vt:lpstr>Requisitos de los segmentos</vt:lpstr>
      <vt:lpstr>Diapositiva 52</vt:lpstr>
      <vt:lpstr>El Mercado Target, Meta u Objetivo</vt:lpstr>
      <vt:lpstr>Diapositiva 54</vt:lpstr>
      <vt:lpstr>Diapositiva 55</vt:lpstr>
      <vt:lpstr>Diapositiva 56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Antonio</dc:creator>
  <cp:lastModifiedBy>Jose Antonio</cp:lastModifiedBy>
  <cp:revision>1</cp:revision>
  <dcterms:created xsi:type="dcterms:W3CDTF">2012-04-12T19:53:55Z</dcterms:created>
  <dcterms:modified xsi:type="dcterms:W3CDTF">2012-04-12T19:58:01Z</dcterms:modified>
</cp:coreProperties>
</file>