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0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18600" cy="6832600"/>
  <p:notesSz cx="9118600" cy="68326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200"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51288" cy="341313"/>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5165725" y="0"/>
            <a:ext cx="3951288" cy="341313"/>
          </a:xfrm>
          <a:prstGeom prst="rect">
            <a:avLst/>
          </a:prstGeom>
        </p:spPr>
        <p:txBody>
          <a:bodyPr vert="horz" lIns="91440" tIns="45720" rIns="91440" bIns="45720" rtlCol="0"/>
          <a:lstStyle>
            <a:lvl1pPr algn="r">
              <a:defRPr sz="1200"/>
            </a:lvl1pPr>
          </a:lstStyle>
          <a:p>
            <a:fld id="{E4D4D636-C39F-49ED-AFE6-46B6F379B349}" type="datetimeFigureOut">
              <a:rPr lang="es-VE" smtClean="0"/>
              <a:t>14/07/2016</a:t>
            </a:fld>
            <a:endParaRPr lang="es-VE"/>
          </a:p>
        </p:txBody>
      </p:sp>
      <p:sp>
        <p:nvSpPr>
          <p:cNvPr id="4" name="3 Marcador de imagen de diapositiva"/>
          <p:cNvSpPr>
            <a:spLocks noGrp="1" noRot="1" noChangeAspect="1"/>
          </p:cNvSpPr>
          <p:nvPr>
            <p:ph type="sldImg" idx="2"/>
          </p:nvPr>
        </p:nvSpPr>
        <p:spPr>
          <a:xfrm>
            <a:off x="2849563" y="512763"/>
            <a:ext cx="3419475" cy="2562225"/>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911225" y="3244850"/>
            <a:ext cx="7296150" cy="307498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6489700"/>
            <a:ext cx="3951288" cy="341313"/>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5165725" y="6489700"/>
            <a:ext cx="3951288" cy="341313"/>
          </a:xfrm>
          <a:prstGeom prst="rect">
            <a:avLst/>
          </a:prstGeom>
        </p:spPr>
        <p:txBody>
          <a:bodyPr vert="horz" lIns="91440" tIns="45720" rIns="91440" bIns="45720" rtlCol="0" anchor="b"/>
          <a:lstStyle>
            <a:lvl1pPr algn="r">
              <a:defRPr sz="1200"/>
            </a:lvl1pPr>
          </a:lstStyle>
          <a:p>
            <a:fld id="{F0F4594F-F99C-4CB9-923A-7B604E717523}" type="slidenum">
              <a:rPr lang="es-VE" smtClean="0"/>
              <a:t>‹Nº›</a:t>
            </a:fld>
            <a:endParaRPr lang="es-VE"/>
          </a:p>
        </p:txBody>
      </p:sp>
    </p:spTree>
    <p:extLst>
      <p:ext uri="{BB962C8B-B14F-4D97-AF65-F5344CB8AC3E}">
        <p14:creationId xmlns:p14="http://schemas.microsoft.com/office/powerpoint/2010/main" val="2697956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14E2DC6-BC34-4137-92A7-78A5441B8FBA}" type="slidenum">
              <a:rPr lang="es-ES" sz="1200" smtClean="0"/>
              <a:pPr eaLnBrk="1" hangingPunct="1"/>
              <a:t>1</a:t>
            </a:fld>
            <a:endParaRPr lang="es-E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3895" y="2118106"/>
            <a:ext cx="7750810" cy="143484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67790" y="3826256"/>
            <a:ext cx="6383020" cy="17081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33CC33"/>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3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33CC33"/>
                </a:solidFill>
                <a:latin typeface="Times New Roman"/>
                <a:cs typeface="Times New Roman"/>
              </a:defRPr>
            </a:lvl1pPr>
          </a:lstStyle>
          <a:p>
            <a:endParaRPr/>
          </a:p>
        </p:txBody>
      </p:sp>
      <p:sp>
        <p:nvSpPr>
          <p:cNvPr id="3" name="Holder 3"/>
          <p:cNvSpPr>
            <a:spLocks noGrp="1"/>
          </p:cNvSpPr>
          <p:nvPr>
            <p:ph sz="half" idx="2"/>
          </p:nvPr>
        </p:nvSpPr>
        <p:spPr>
          <a:xfrm>
            <a:off x="455930" y="1571498"/>
            <a:ext cx="3966591" cy="450951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696079" y="1571498"/>
            <a:ext cx="3966591" cy="450951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33CC33"/>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895" y="2122535"/>
            <a:ext cx="7750810" cy="1354217"/>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67790" y="3871807"/>
            <a:ext cx="6383020" cy="984885"/>
          </a:xfrm>
        </p:spPr>
        <p:txBody>
          <a:bodyPr/>
          <a:lstStyle>
            <a:lvl1pPr marL="0" indent="0" algn="ctr">
              <a:buNone/>
              <a:defRPr/>
            </a:lvl1pPr>
            <a:lvl2pPr marL="456103" indent="0" algn="ctr">
              <a:buNone/>
              <a:defRPr/>
            </a:lvl2pPr>
            <a:lvl3pPr marL="912205" indent="0" algn="ctr">
              <a:buNone/>
              <a:defRPr/>
            </a:lvl3pPr>
            <a:lvl4pPr marL="1368308" indent="0" algn="ctr">
              <a:buNone/>
              <a:defRPr/>
            </a:lvl4pPr>
            <a:lvl5pPr marL="1824411" indent="0" algn="ctr">
              <a:buNone/>
              <a:defRPr/>
            </a:lvl5pPr>
            <a:lvl6pPr marL="2280514" indent="0" algn="ctr">
              <a:buNone/>
              <a:defRPr/>
            </a:lvl6pPr>
            <a:lvl7pPr marL="2736616" indent="0" algn="ctr">
              <a:buNone/>
              <a:defRPr/>
            </a:lvl7pPr>
            <a:lvl8pPr marL="3192719" indent="0" algn="ctr">
              <a:buNone/>
              <a:defRPr/>
            </a:lvl8pPr>
            <a:lvl9pPr marL="3648822" indent="0" algn="ctr">
              <a:buNone/>
              <a:defRPr/>
            </a:lvl9pPr>
          </a:lstStyle>
          <a:p>
            <a:r>
              <a:rPr lang="es-ES" smtClean="0"/>
              <a:t>Haga clic para modificar el estilo de subtítulo del patrón</a:t>
            </a:r>
            <a:endParaRPr lang="es-CO"/>
          </a:p>
        </p:txBody>
      </p:sp>
      <p:sp>
        <p:nvSpPr>
          <p:cNvPr id="4" name="Rectangle 4"/>
          <p:cNvSpPr>
            <a:spLocks noGrp="1" noChangeArrowheads="1"/>
          </p:cNvSpPr>
          <p:nvPr>
            <p:ph type="dt" sz="half" idx="10"/>
          </p:nvPr>
        </p:nvSpPr>
        <p:spPr>
          <a:xfrm>
            <a:off x="455930" y="6354319"/>
            <a:ext cx="2097278" cy="276485"/>
          </a:xfrm>
          <a:ln/>
        </p:spPr>
        <p:txBody>
          <a:bodyPr/>
          <a:lstStyle>
            <a:lvl1pPr>
              <a:defRPr/>
            </a:lvl1pPr>
          </a:lstStyle>
          <a:p>
            <a:pPr>
              <a:defRPr/>
            </a:pPr>
            <a:endParaRPr lang="es-ES"/>
          </a:p>
        </p:txBody>
      </p:sp>
      <p:sp>
        <p:nvSpPr>
          <p:cNvPr id="5" name="Rectangle 5"/>
          <p:cNvSpPr>
            <a:spLocks noGrp="1" noChangeArrowheads="1"/>
          </p:cNvSpPr>
          <p:nvPr>
            <p:ph type="ftr" sz="quarter" idx="11"/>
          </p:nvPr>
        </p:nvSpPr>
        <p:spPr>
          <a:xfrm>
            <a:off x="3100324" y="6354319"/>
            <a:ext cx="2917952" cy="276485"/>
          </a:xfrm>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xfrm>
            <a:off x="6565392" y="6354319"/>
            <a:ext cx="2097278" cy="276485"/>
          </a:xfrm>
          <a:ln/>
        </p:spPr>
        <p:txBody>
          <a:bodyPr/>
          <a:lstStyle>
            <a:lvl1pPr>
              <a:defRPr/>
            </a:lvl1pPr>
          </a:lstStyle>
          <a:p>
            <a:pPr>
              <a:defRPr/>
            </a:pPr>
            <a:fld id="{90FDA04E-0D06-4831-8A47-2AC0CC9D7E1A}" type="slidenum">
              <a:rPr lang="es-ES"/>
              <a:pPr>
                <a:defRPr/>
              </a:pPr>
              <a:t>‹Nº›</a:t>
            </a:fld>
            <a:endParaRPr lang="es-ES"/>
          </a:p>
        </p:txBody>
      </p:sp>
    </p:spTree>
    <p:extLst>
      <p:ext uri="{BB962C8B-B14F-4D97-AF65-F5344CB8AC3E}">
        <p14:creationId xmlns:p14="http://schemas.microsoft.com/office/powerpoint/2010/main" val="437881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73100" y="368300"/>
            <a:ext cx="7772400" cy="1143000"/>
          </a:xfrm>
          <a:prstGeom prst="rect">
            <a:avLst/>
          </a:prstGeom>
        </p:spPr>
        <p:txBody>
          <a:bodyPr wrap="square" lIns="0" tIns="0" rIns="0" bIns="0">
            <a:spAutoFit/>
          </a:bodyPr>
          <a:lstStyle>
            <a:lvl1pPr>
              <a:defRPr sz="4400" b="0" i="0">
                <a:solidFill>
                  <a:srgbClr val="33CC33"/>
                </a:solidFill>
                <a:latin typeface="Times New Roman"/>
                <a:cs typeface="Times New Roman"/>
              </a:defRPr>
            </a:lvl1pPr>
          </a:lstStyle>
          <a:p>
            <a:endParaRPr/>
          </a:p>
        </p:txBody>
      </p:sp>
      <p:sp>
        <p:nvSpPr>
          <p:cNvPr id="3" name="Holder 3"/>
          <p:cNvSpPr>
            <a:spLocks noGrp="1"/>
          </p:cNvSpPr>
          <p:nvPr>
            <p:ph type="body" idx="1"/>
          </p:nvPr>
        </p:nvSpPr>
        <p:spPr>
          <a:xfrm>
            <a:off x="766063" y="1819087"/>
            <a:ext cx="7586472" cy="4634230"/>
          </a:xfrm>
          <a:prstGeom prst="rect">
            <a:avLst/>
          </a:prstGeom>
        </p:spPr>
        <p:txBody>
          <a:bodyPr wrap="square" lIns="0" tIns="0" rIns="0" bIns="0">
            <a:spAutoFit/>
          </a:bodyPr>
          <a:lstStyle>
            <a:lvl1pPr>
              <a:defRPr sz="3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0324" y="6354318"/>
            <a:ext cx="2917952" cy="3416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5930" y="6354318"/>
            <a:ext cx="2097278" cy="3416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7/14/2016</a:t>
            </a:fld>
            <a:endParaRPr lang="en-US"/>
          </a:p>
        </p:txBody>
      </p:sp>
      <p:sp>
        <p:nvSpPr>
          <p:cNvPr id="6" name="Holder 6"/>
          <p:cNvSpPr>
            <a:spLocks noGrp="1"/>
          </p:cNvSpPr>
          <p:nvPr>
            <p:ph type="sldNum" sz="quarter" idx="7"/>
          </p:nvPr>
        </p:nvSpPr>
        <p:spPr>
          <a:xfrm>
            <a:off x="6565392" y="6354318"/>
            <a:ext cx="2097278" cy="3416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027"/>
          <p:cNvSpPr>
            <a:spLocks noGrp="1" noChangeArrowheads="1"/>
          </p:cNvSpPr>
          <p:nvPr>
            <p:ph type="subTitle" idx="1"/>
          </p:nvPr>
        </p:nvSpPr>
        <p:spPr>
          <a:xfrm>
            <a:off x="394190" y="332141"/>
            <a:ext cx="8401460" cy="6204776"/>
          </a:xfrm>
          <a:ln>
            <a:solidFill>
              <a:schemeClr val="tx1"/>
            </a:solidFill>
            <a:miter lim="800000"/>
            <a:headEnd/>
            <a:tailEnd/>
          </a:ln>
        </p:spPr>
        <p:txBody>
          <a:bodyPr/>
          <a:lstStyle/>
          <a:p>
            <a:pPr eaLnBrk="1" hangingPunct="1">
              <a:lnSpc>
                <a:spcPct val="80000"/>
              </a:lnSpc>
              <a:defRPr/>
            </a:pPr>
            <a:r>
              <a:rPr lang="es-CO" sz="2000" b="1" dirty="0">
                <a:solidFill>
                  <a:srgbClr val="0A0EC0"/>
                </a:solidFill>
                <a:latin typeface="Times New Roman" pitchFamily="18" charset="0"/>
                <a:cs typeface="Times New Roman" pitchFamily="18" charset="0"/>
              </a:rPr>
              <a:t>Universidad de Los Andes</a:t>
            </a:r>
          </a:p>
          <a:p>
            <a:pPr eaLnBrk="1" hangingPunct="1">
              <a:lnSpc>
                <a:spcPct val="80000"/>
              </a:lnSpc>
              <a:defRPr/>
            </a:pPr>
            <a:r>
              <a:rPr lang="es-CO" sz="2000" b="1" dirty="0">
                <a:solidFill>
                  <a:srgbClr val="0A0EC0"/>
                </a:solidFill>
                <a:latin typeface="Times New Roman" pitchFamily="18" charset="0"/>
                <a:cs typeface="Times New Roman" pitchFamily="18" charset="0"/>
              </a:rPr>
              <a:t>Facultad de Ciencias Económicas y </a:t>
            </a:r>
            <a:r>
              <a:rPr lang="es-CO" sz="2000" b="1" dirty="0" smtClean="0">
                <a:solidFill>
                  <a:srgbClr val="0A0EC0"/>
                </a:solidFill>
                <a:latin typeface="Times New Roman" pitchFamily="18" charset="0"/>
                <a:cs typeface="Times New Roman" pitchFamily="18" charset="0"/>
              </a:rPr>
              <a:t>Sociales</a:t>
            </a:r>
          </a:p>
          <a:p>
            <a:pPr eaLnBrk="1" hangingPunct="1">
              <a:lnSpc>
                <a:spcPct val="80000"/>
              </a:lnSpc>
              <a:defRPr/>
            </a:pPr>
            <a:r>
              <a:rPr lang="es-CO" sz="2000" b="1" dirty="0" smtClean="0">
                <a:solidFill>
                  <a:srgbClr val="0A0EC0"/>
                </a:solidFill>
                <a:latin typeface="Times New Roman" pitchFamily="18" charset="0"/>
                <a:cs typeface="Times New Roman" pitchFamily="18" charset="0"/>
              </a:rPr>
              <a:t>Escuela de Administración y Contaduría Pública</a:t>
            </a:r>
            <a:r>
              <a:rPr lang="es-CO" sz="2000" b="1" dirty="0">
                <a:solidFill>
                  <a:srgbClr val="0A0EC0"/>
                </a:solidFill>
                <a:latin typeface="Times New Roman" pitchFamily="18" charset="0"/>
                <a:cs typeface="Times New Roman" pitchFamily="18" charset="0"/>
              </a:rPr>
              <a:t/>
            </a:r>
            <a:br>
              <a:rPr lang="es-CO" sz="2000" b="1" dirty="0">
                <a:solidFill>
                  <a:srgbClr val="0A0EC0"/>
                </a:solidFill>
                <a:latin typeface="Times New Roman" pitchFamily="18" charset="0"/>
                <a:cs typeface="Times New Roman" pitchFamily="18" charset="0"/>
              </a:rPr>
            </a:br>
            <a:r>
              <a:rPr lang="es-CO" sz="2000" b="1" dirty="0" smtClean="0">
                <a:solidFill>
                  <a:srgbClr val="0A0EC0"/>
                </a:solidFill>
                <a:latin typeface="Times New Roman" pitchFamily="18" charset="0"/>
                <a:cs typeface="Times New Roman" pitchFamily="18" charset="0"/>
              </a:rPr>
              <a:t>Departamento de Ciencias Administrativas</a:t>
            </a:r>
          </a:p>
          <a:p>
            <a:pPr eaLnBrk="1" hangingPunct="1">
              <a:lnSpc>
                <a:spcPct val="80000"/>
              </a:lnSpc>
              <a:defRPr/>
            </a:pPr>
            <a:r>
              <a:rPr lang="es-CO" sz="2000" b="1" dirty="0" smtClean="0">
                <a:solidFill>
                  <a:srgbClr val="0A0EC0"/>
                </a:solidFill>
                <a:latin typeface="Times New Roman" pitchFamily="18" charset="0"/>
                <a:cs typeface="Times New Roman" pitchFamily="18" charset="0"/>
              </a:rPr>
              <a:t>Cátedra de Operaciones y Análisis Cuantitativo</a:t>
            </a:r>
            <a:endParaRPr lang="es-CO" sz="2000" b="1" dirty="0" smtClean="0">
              <a:solidFill>
                <a:srgbClr val="0A0EC0"/>
              </a:solidFill>
              <a:latin typeface="Times New Roman" pitchFamily="18" charset="0"/>
              <a:cs typeface="Times New Roman" pitchFamily="18" charset="0"/>
            </a:endParaRPr>
          </a:p>
          <a:p>
            <a:pPr eaLnBrk="1" hangingPunct="1">
              <a:lnSpc>
                <a:spcPct val="80000"/>
              </a:lnSpc>
              <a:defRPr/>
            </a:pPr>
            <a:r>
              <a:rPr lang="es-CO" sz="2000" b="1" dirty="0" smtClean="0">
                <a:solidFill>
                  <a:srgbClr val="0A0EC0"/>
                </a:solidFill>
                <a:latin typeface="Times New Roman" pitchFamily="18" charset="0"/>
                <a:cs typeface="Times New Roman" pitchFamily="18" charset="0"/>
              </a:rPr>
              <a:t>Mérida-Venezuela</a:t>
            </a:r>
            <a:r>
              <a:rPr lang="es-CO" sz="2000" b="1" dirty="0">
                <a:solidFill>
                  <a:schemeClr val="accent2">
                    <a:lumMod val="75000"/>
                  </a:schemeClr>
                </a:solidFill>
              </a:rPr>
              <a:t/>
            </a:r>
            <a:br>
              <a:rPr lang="es-CO" sz="2000" b="1" dirty="0">
                <a:solidFill>
                  <a:schemeClr val="accent2">
                    <a:lumMod val="75000"/>
                  </a:schemeClr>
                </a:solidFill>
              </a:rPr>
            </a:br>
            <a:endParaRPr lang="es-CO" sz="2000" b="1" dirty="0">
              <a:solidFill>
                <a:schemeClr val="accent2">
                  <a:lumMod val="75000"/>
                </a:schemeClr>
              </a:solidFill>
            </a:endParaRPr>
          </a:p>
          <a:p>
            <a:pPr eaLnBrk="1" hangingPunct="1">
              <a:lnSpc>
                <a:spcPct val="80000"/>
              </a:lnSpc>
              <a:defRPr/>
            </a:pPr>
            <a:endParaRPr lang="es-CO" sz="2000" b="1" dirty="0" smtClean="0"/>
          </a:p>
          <a:p>
            <a:pPr eaLnBrk="1" hangingPunct="1">
              <a:lnSpc>
                <a:spcPct val="80000"/>
              </a:lnSpc>
              <a:defRPr/>
            </a:pPr>
            <a:endParaRPr lang="es-CO" sz="2000" b="1" dirty="0"/>
          </a:p>
          <a:p>
            <a:pPr eaLnBrk="1" hangingPunct="1">
              <a:lnSpc>
                <a:spcPct val="80000"/>
              </a:lnSpc>
              <a:defRPr/>
            </a:pPr>
            <a:endParaRPr lang="es-CO" sz="2000" b="1" dirty="0"/>
          </a:p>
          <a:p>
            <a:pPr eaLnBrk="1" hangingPunct="1">
              <a:lnSpc>
                <a:spcPct val="80000"/>
              </a:lnSpc>
              <a:defRPr/>
            </a:pPr>
            <a:r>
              <a:rPr lang="es-CO" sz="2000" b="1" dirty="0"/>
              <a:t/>
            </a:r>
            <a:br>
              <a:rPr lang="es-CO" sz="2000" b="1" dirty="0"/>
            </a:br>
            <a:r>
              <a:rPr lang="es-CO" sz="2000" b="1" dirty="0"/>
              <a:t/>
            </a:r>
            <a:br>
              <a:rPr lang="es-CO" sz="2000" b="1" dirty="0"/>
            </a:br>
            <a:r>
              <a:rPr lang="en-US" sz="2000" b="1" dirty="0"/>
              <a:t/>
            </a:r>
            <a:br>
              <a:rPr lang="en-US" sz="2000" b="1" dirty="0"/>
            </a:br>
            <a:r>
              <a:rPr lang="en-US" sz="3200" b="1" dirty="0" err="1">
                <a:solidFill>
                  <a:srgbClr val="0A0EC0"/>
                </a:solidFill>
                <a:latin typeface="Times New Roman" pitchFamily="18" charset="0"/>
                <a:cs typeface="Times New Roman" pitchFamily="18" charset="0"/>
              </a:rPr>
              <a:t>A</a:t>
            </a:r>
            <a:r>
              <a:rPr lang="en-US" sz="3200" b="1" dirty="0" err="1" smtClean="0">
                <a:solidFill>
                  <a:srgbClr val="0A0EC0"/>
                </a:solidFill>
                <a:latin typeface="Times New Roman" pitchFamily="18" charset="0"/>
                <a:cs typeface="Times New Roman" pitchFamily="18" charset="0"/>
              </a:rPr>
              <a:t>dministración</a:t>
            </a:r>
            <a:r>
              <a:rPr lang="en-US" sz="3200" b="1" dirty="0" smtClean="0">
                <a:solidFill>
                  <a:srgbClr val="0A0EC0"/>
                </a:solidFill>
                <a:latin typeface="Times New Roman" pitchFamily="18" charset="0"/>
                <a:cs typeface="Times New Roman" pitchFamily="18" charset="0"/>
              </a:rPr>
              <a:t> de la </a:t>
            </a:r>
            <a:r>
              <a:rPr lang="en-US" sz="3200" b="1" dirty="0" err="1" smtClean="0">
                <a:solidFill>
                  <a:srgbClr val="0A0EC0"/>
                </a:solidFill>
                <a:latin typeface="Times New Roman" pitchFamily="18" charset="0"/>
                <a:cs typeface="Times New Roman" pitchFamily="18" charset="0"/>
              </a:rPr>
              <a:t>Producción</a:t>
            </a:r>
            <a:endParaRPr lang="en-US" sz="3200" b="1" dirty="0" smtClean="0">
              <a:solidFill>
                <a:srgbClr val="0A0EC0"/>
              </a:solidFill>
              <a:latin typeface="Times New Roman" pitchFamily="18" charset="0"/>
              <a:cs typeface="Times New Roman" pitchFamily="18" charset="0"/>
            </a:endParaRPr>
          </a:p>
          <a:p>
            <a:pPr eaLnBrk="1" hangingPunct="1">
              <a:lnSpc>
                <a:spcPct val="80000"/>
              </a:lnSpc>
              <a:defRPr/>
            </a:pPr>
            <a:r>
              <a:rPr lang="en-US" sz="3200" b="1" dirty="0" smtClean="0">
                <a:solidFill>
                  <a:srgbClr val="0A0EC0"/>
                </a:solidFill>
                <a:latin typeface="Times New Roman" pitchFamily="18" charset="0"/>
                <a:cs typeface="Times New Roman" pitchFamily="18" charset="0"/>
              </a:rPr>
              <a:t> y </a:t>
            </a:r>
            <a:r>
              <a:rPr lang="en-US" sz="3200" b="1" dirty="0" err="1" smtClean="0">
                <a:solidFill>
                  <a:srgbClr val="0A0EC0"/>
                </a:solidFill>
                <a:latin typeface="Times New Roman" pitchFamily="18" charset="0"/>
                <a:cs typeface="Times New Roman" pitchFamily="18" charset="0"/>
              </a:rPr>
              <a:t>Operaciones</a:t>
            </a:r>
            <a:r>
              <a:rPr lang="en-US" sz="3200" b="1" dirty="0" smtClean="0">
                <a:solidFill>
                  <a:srgbClr val="0A0EC0"/>
                </a:solidFill>
                <a:latin typeface="Times New Roman" pitchFamily="18" charset="0"/>
                <a:cs typeface="Times New Roman" pitchFamily="18" charset="0"/>
              </a:rPr>
              <a:t> </a:t>
            </a:r>
            <a:r>
              <a:rPr lang="en-US" sz="3200" b="1" dirty="0" smtClean="0">
                <a:solidFill>
                  <a:srgbClr val="0A0EC0"/>
                </a:solidFill>
                <a:latin typeface="Times New Roman" pitchFamily="18" charset="0"/>
                <a:cs typeface="Times New Roman" pitchFamily="18" charset="0"/>
              </a:rPr>
              <a:t>I</a:t>
            </a:r>
            <a:endParaRPr lang="en-US" sz="3200" b="1" dirty="0" smtClean="0">
              <a:solidFill>
                <a:srgbClr val="0A0EC0"/>
              </a:solidFill>
              <a:latin typeface="Times New Roman" pitchFamily="18" charset="0"/>
              <a:cs typeface="Times New Roman" pitchFamily="18" charset="0"/>
            </a:endParaRPr>
          </a:p>
          <a:p>
            <a:pPr eaLnBrk="1" hangingPunct="1">
              <a:lnSpc>
                <a:spcPct val="80000"/>
              </a:lnSpc>
              <a:defRPr/>
            </a:pPr>
            <a:endParaRPr lang="en-US" sz="2000" b="1" dirty="0">
              <a:solidFill>
                <a:schemeClr val="accent6"/>
              </a:solidFill>
            </a:endParaRPr>
          </a:p>
          <a:p>
            <a:pPr eaLnBrk="1" hangingPunct="1">
              <a:lnSpc>
                <a:spcPct val="80000"/>
              </a:lnSpc>
              <a:defRPr/>
            </a:pPr>
            <a:endParaRPr lang="en-US" sz="2000" b="1" dirty="0">
              <a:solidFill>
                <a:schemeClr val="accent6"/>
              </a:solidFill>
            </a:endParaRPr>
          </a:p>
          <a:p>
            <a:pPr eaLnBrk="1" hangingPunct="1">
              <a:lnSpc>
                <a:spcPct val="80000"/>
              </a:lnSpc>
              <a:defRPr/>
            </a:pPr>
            <a:r>
              <a:rPr lang="es-CO" sz="2400" b="1" dirty="0" smtClean="0">
                <a:solidFill>
                  <a:schemeClr val="accent6"/>
                </a:solidFill>
              </a:rPr>
              <a:t>                                                 </a:t>
            </a:r>
          </a:p>
          <a:p>
            <a:pPr eaLnBrk="1" hangingPunct="1">
              <a:lnSpc>
                <a:spcPct val="80000"/>
              </a:lnSpc>
              <a:defRPr/>
            </a:pPr>
            <a:endParaRPr lang="es-CO" sz="2400" b="1" dirty="0">
              <a:solidFill>
                <a:schemeClr val="accent6"/>
              </a:solidFill>
              <a:latin typeface="Times New Roman" pitchFamily="18" charset="0"/>
              <a:cs typeface="Times New Roman" pitchFamily="18" charset="0"/>
            </a:endParaRPr>
          </a:p>
          <a:p>
            <a:pPr eaLnBrk="1" hangingPunct="1">
              <a:lnSpc>
                <a:spcPct val="80000"/>
              </a:lnSpc>
              <a:defRPr/>
            </a:pPr>
            <a:endParaRPr lang="es-CO" sz="2400" b="1" dirty="0" smtClean="0">
              <a:solidFill>
                <a:schemeClr val="accent6"/>
              </a:solidFill>
              <a:latin typeface="Times New Roman" pitchFamily="18" charset="0"/>
              <a:cs typeface="Times New Roman" pitchFamily="18" charset="0"/>
            </a:endParaRPr>
          </a:p>
          <a:p>
            <a:pPr eaLnBrk="1" hangingPunct="1">
              <a:lnSpc>
                <a:spcPct val="80000"/>
              </a:lnSpc>
              <a:defRPr/>
            </a:pPr>
            <a:endParaRPr lang="es-CO" sz="2400" b="1" dirty="0">
              <a:solidFill>
                <a:srgbClr val="0A0EC0"/>
              </a:solidFill>
              <a:latin typeface="Times New Roman" pitchFamily="18" charset="0"/>
              <a:cs typeface="Times New Roman" pitchFamily="18" charset="0"/>
            </a:endParaRPr>
          </a:p>
          <a:p>
            <a:pPr algn="r" eaLnBrk="1" hangingPunct="1">
              <a:lnSpc>
                <a:spcPct val="80000"/>
              </a:lnSpc>
              <a:defRPr/>
            </a:pPr>
            <a:r>
              <a:rPr lang="es-CO" sz="2400" b="1" dirty="0" smtClean="0">
                <a:solidFill>
                  <a:srgbClr val="0A0EC0"/>
                </a:solidFill>
                <a:latin typeface="Times New Roman" pitchFamily="18" charset="0"/>
                <a:cs typeface="Times New Roman" pitchFamily="18" charset="0"/>
              </a:rPr>
              <a:t>Profesor </a:t>
            </a:r>
            <a:r>
              <a:rPr lang="es-CO" sz="2400" b="1" dirty="0">
                <a:solidFill>
                  <a:srgbClr val="0A0EC0"/>
                </a:solidFill>
                <a:latin typeface="Times New Roman" pitchFamily="18" charset="0"/>
                <a:cs typeface="Times New Roman" pitchFamily="18" charset="0"/>
              </a:rPr>
              <a:t>Dr. Francisco García S.</a:t>
            </a:r>
          </a:p>
          <a:p>
            <a:pPr eaLnBrk="1" hangingPunct="1">
              <a:lnSpc>
                <a:spcPct val="80000"/>
              </a:lnSpc>
              <a:defRPr/>
            </a:pPr>
            <a:endParaRPr lang="es-ES_tradnl" sz="2000" dirty="0"/>
          </a:p>
        </p:txBody>
      </p:sp>
    </p:spTree>
    <p:extLst>
      <p:ext uri="{BB962C8B-B14F-4D97-AF65-F5344CB8AC3E}">
        <p14:creationId xmlns:p14="http://schemas.microsoft.com/office/powerpoint/2010/main" val="2781615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212725" rIns="0" bIns="0" rtlCol="0">
            <a:spAutoFit/>
          </a:bodyPr>
          <a:lstStyle/>
          <a:p>
            <a:pPr marL="1447165">
              <a:lnSpc>
                <a:spcPct val="100000"/>
              </a:lnSpc>
              <a:spcBef>
                <a:spcPts val="1675"/>
              </a:spcBef>
            </a:pPr>
            <a:r>
              <a:rPr spc="-5" dirty="0"/>
              <a:t>¿Qué es un</a:t>
            </a:r>
            <a:r>
              <a:rPr spc="-40" dirty="0"/>
              <a:t> </a:t>
            </a:r>
            <a:r>
              <a:rPr spc="-5" dirty="0"/>
              <a:t>Sistema?</a:t>
            </a:r>
          </a:p>
        </p:txBody>
      </p:sp>
      <p:sp>
        <p:nvSpPr>
          <p:cNvPr id="3" name="object 3"/>
          <p:cNvSpPr/>
          <p:nvPr/>
        </p:nvSpPr>
        <p:spPr>
          <a:xfrm>
            <a:off x="901700" y="1892300"/>
            <a:ext cx="7543800" cy="4267200"/>
          </a:xfrm>
          <a:custGeom>
            <a:avLst/>
            <a:gdLst/>
            <a:ahLst/>
            <a:cxnLst/>
            <a:rect l="l" t="t" r="r" b="b"/>
            <a:pathLst>
              <a:path w="7543800" h="4267200">
                <a:moveTo>
                  <a:pt x="0" y="0"/>
                </a:moveTo>
                <a:lnTo>
                  <a:pt x="0" y="4267200"/>
                </a:lnTo>
                <a:lnTo>
                  <a:pt x="7543800" y="4267200"/>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85774" y="1931923"/>
            <a:ext cx="7343140" cy="4246880"/>
          </a:xfrm>
          <a:prstGeom prst="rect">
            <a:avLst/>
          </a:prstGeom>
        </p:spPr>
        <p:txBody>
          <a:bodyPr vert="horz" wrap="square" lIns="0" tIns="0" rIns="0" bIns="0" rtlCol="0">
            <a:spAutoFit/>
          </a:bodyPr>
          <a:lstStyle/>
          <a:p>
            <a:pPr marL="12700" marR="240665">
              <a:lnSpc>
                <a:spcPct val="100000"/>
              </a:lnSpc>
            </a:pPr>
            <a:r>
              <a:rPr sz="2400" b="1" spc="-5" dirty="0">
                <a:solidFill>
                  <a:srgbClr val="3333CC"/>
                </a:solidFill>
                <a:latin typeface="Times New Roman"/>
                <a:cs typeface="Times New Roman"/>
              </a:rPr>
              <a:t>Sistema: </a:t>
            </a:r>
            <a:r>
              <a:rPr sz="2400" spc="-5" dirty="0">
                <a:latin typeface="Times New Roman"/>
                <a:cs typeface="Times New Roman"/>
              </a:rPr>
              <a:t>Desde un punto de vista muy general un </a:t>
            </a:r>
            <a:r>
              <a:rPr sz="2400" spc="-10" dirty="0">
                <a:latin typeface="Times New Roman"/>
                <a:cs typeface="Times New Roman"/>
              </a:rPr>
              <a:t>sistema  </a:t>
            </a:r>
            <a:r>
              <a:rPr sz="2400" spc="-5" dirty="0">
                <a:latin typeface="Times New Roman"/>
                <a:cs typeface="Times New Roman"/>
              </a:rPr>
              <a:t>es una conjunto de objetos unidos por alguna forma </a:t>
            </a:r>
            <a:r>
              <a:rPr sz="2400" spc="-10" dirty="0">
                <a:latin typeface="Times New Roman"/>
                <a:cs typeface="Times New Roman"/>
              </a:rPr>
              <a:t>de  </a:t>
            </a:r>
            <a:r>
              <a:rPr sz="2400" spc="-5" dirty="0">
                <a:latin typeface="Times New Roman"/>
                <a:cs typeface="Times New Roman"/>
              </a:rPr>
              <a:t>interacción e interdependencias</a:t>
            </a:r>
            <a:r>
              <a:rPr sz="2400" spc="-105" dirty="0">
                <a:latin typeface="Times New Roman"/>
                <a:cs typeface="Times New Roman"/>
              </a:rPr>
              <a:t> </a:t>
            </a:r>
            <a:r>
              <a:rPr sz="2400" spc="-5" dirty="0">
                <a:latin typeface="Times New Roman"/>
                <a:cs typeface="Times New Roman"/>
              </a:rPr>
              <a:t>constantes.</a:t>
            </a:r>
            <a:endParaRPr sz="2400">
              <a:latin typeface="Times New Roman"/>
              <a:cs typeface="Times New Roman"/>
            </a:endParaRPr>
          </a:p>
          <a:p>
            <a:pPr marL="12700" marR="5080">
              <a:lnSpc>
                <a:spcPct val="100000"/>
              </a:lnSpc>
              <a:spcBef>
                <a:spcPts val="1725"/>
              </a:spcBef>
            </a:pPr>
            <a:r>
              <a:rPr sz="2400" spc="-5" dirty="0">
                <a:latin typeface="Times New Roman"/>
                <a:cs typeface="Times New Roman"/>
              </a:rPr>
              <a:t>Un modelo sistémico de la organización en sí identifica </a:t>
            </a:r>
            <a:r>
              <a:rPr sz="2400" dirty="0">
                <a:latin typeface="Times New Roman"/>
                <a:cs typeface="Times New Roman"/>
              </a:rPr>
              <a:t>a  </a:t>
            </a:r>
            <a:r>
              <a:rPr sz="2400" spc="-5" dirty="0">
                <a:latin typeface="Times New Roman"/>
                <a:cs typeface="Times New Roman"/>
              </a:rPr>
              <a:t>los subsistemas </a:t>
            </a:r>
            <a:r>
              <a:rPr sz="2400" dirty="0">
                <a:latin typeface="Times New Roman"/>
                <a:cs typeface="Times New Roman"/>
              </a:rPr>
              <a:t>o </a:t>
            </a:r>
            <a:r>
              <a:rPr sz="2400" spc="-5" dirty="0">
                <a:latin typeface="Times New Roman"/>
                <a:cs typeface="Times New Roman"/>
              </a:rPr>
              <a:t>subcomponentes que constituyen </a:t>
            </a:r>
            <a:r>
              <a:rPr sz="2400" dirty="0">
                <a:latin typeface="Times New Roman"/>
                <a:cs typeface="Times New Roman"/>
              </a:rPr>
              <a:t>a la  </a:t>
            </a:r>
            <a:r>
              <a:rPr sz="2400" spc="-5" dirty="0">
                <a:latin typeface="Times New Roman"/>
                <a:cs typeface="Times New Roman"/>
              </a:rPr>
              <a:t>empresa. Según la siguiente lámina, una empresa  determinada puede tener funciones de finanzas,  mercadotecnia, contabilidad, personal, ingeniería, compras,  </a:t>
            </a:r>
            <a:r>
              <a:rPr sz="2400" dirty="0">
                <a:latin typeface="Times New Roman"/>
                <a:cs typeface="Times New Roman"/>
              </a:rPr>
              <a:t>y </a:t>
            </a:r>
            <a:r>
              <a:rPr sz="2400" spc="-5" dirty="0">
                <a:latin typeface="Times New Roman"/>
                <a:cs typeface="Times New Roman"/>
              </a:rPr>
              <a:t>distribución además de las de producción. Estas funciones  no son interdependientes, sino que están interrelacionadas  </a:t>
            </a:r>
            <a:r>
              <a:rPr sz="2400" dirty="0">
                <a:latin typeface="Times New Roman"/>
                <a:cs typeface="Times New Roman"/>
              </a:rPr>
              <a:t>en forma más</a:t>
            </a:r>
            <a:r>
              <a:rPr sz="2400" spc="-114" dirty="0">
                <a:latin typeface="Times New Roman"/>
                <a:cs typeface="Times New Roman"/>
              </a:rPr>
              <a:t> </a:t>
            </a:r>
            <a:r>
              <a:rPr sz="2400" dirty="0">
                <a:latin typeface="Times New Roman"/>
                <a:cs typeface="Times New Roman"/>
              </a:rPr>
              <a:t>estrecha.</a:t>
            </a:r>
            <a:endParaRPr sz="24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368300"/>
            <a:ext cx="7772400" cy="1143000"/>
          </a:xfrm>
          <a:prstGeom prst="rect">
            <a:avLst/>
          </a:prstGeom>
          <a:ln w="9525">
            <a:solidFill>
              <a:srgbClr val="000000"/>
            </a:solidFill>
          </a:ln>
        </p:spPr>
        <p:txBody>
          <a:bodyPr vert="horz" wrap="square" lIns="0" tIns="64769" rIns="0" bIns="0" rtlCol="0">
            <a:spAutoFit/>
          </a:bodyPr>
          <a:lstStyle/>
          <a:p>
            <a:pPr marL="2559050" marR="167005" indent="-2383790">
              <a:lnSpc>
                <a:spcPct val="100000"/>
              </a:lnSpc>
              <a:spcBef>
                <a:spcPts val="509"/>
              </a:spcBef>
            </a:pPr>
            <a:r>
              <a:rPr sz="3200" spc="-5" dirty="0"/>
              <a:t>INTERDEPENDENCIA DEL SISTEMA DE  PRODUCCIÓN</a:t>
            </a:r>
            <a:endParaRPr sz="3200"/>
          </a:p>
        </p:txBody>
      </p:sp>
      <p:sp>
        <p:nvSpPr>
          <p:cNvPr id="3" name="object 3"/>
          <p:cNvSpPr/>
          <p:nvPr/>
        </p:nvSpPr>
        <p:spPr>
          <a:xfrm>
            <a:off x="749300" y="2806700"/>
            <a:ext cx="3124200" cy="3048000"/>
          </a:xfrm>
          <a:custGeom>
            <a:avLst/>
            <a:gdLst/>
            <a:ahLst/>
            <a:cxnLst/>
            <a:rect l="l" t="t" r="r" b="b"/>
            <a:pathLst>
              <a:path w="3124200" h="3048000">
                <a:moveTo>
                  <a:pt x="1562100" y="0"/>
                </a:moveTo>
                <a:lnTo>
                  <a:pt x="1513452" y="724"/>
                </a:lnTo>
                <a:lnTo>
                  <a:pt x="1465174" y="2885"/>
                </a:lnTo>
                <a:lnTo>
                  <a:pt x="1417288" y="6460"/>
                </a:lnTo>
                <a:lnTo>
                  <a:pt x="1369815" y="11429"/>
                </a:lnTo>
                <a:lnTo>
                  <a:pt x="1322776" y="17770"/>
                </a:lnTo>
                <a:lnTo>
                  <a:pt x="1276194" y="25463"/>
                </a:lnTo>
                <a:lnTo>
                  <a:pt x="1230091" y="34487"/>
                </a:lnTo>
                <a:lnTo>
                  <a:pt x="1184486" y="44820"/>
                </a:lnTo>
                <a:lnTo>
                  <a:pt x="1139403" y="56441"/>
                </a:lnTo>
                <a:lnTo>
                  <a:pt x="1094863" y="69330"/>
                </a:lnTo>
                <a:lnTo>
                  <a:pt x="1050888" y="83465"/>
                </a:lnTo>
                <a:lnTo>
                  <a:pt x="1007498" y="98825"/>
                </a:lnTo>
                <a:lnTo>
                  <a:pt x="964717" y="115390"/>
                </a:lnTo>
                <a:lnTo>
                  <a:pt x="922564" y="133138"/>
                </a:lnTo>
                <a:lnTo>
                  <a:pt x="881063" y="152048"/>
                </a:lnTo>
                <a:lnTo>
                  <a:pt x="840234" y="172100"/>
                </a:lnTo>
                <a:lnTo>
                  <a:pt x="800100" y="193271"/>
                </a:lnTo>
                <a:lnTo>
                  <a:pt x="760681" y="215542"/>
                </a:lnTo>
                <a:lnTo>
                  <a:pt x="722000" y="238890"/>
                </a:lnTo>
                <a:lnTo>
                  <a:pt x="684078" y="263296"/>
                </a:lnTo>
                <a:lnTo>
                  <a:pt x="646937" y="288738"/>
                </a:lnTo>
                <a:lnTo>
                  <a:pt x="610598" y="315194"/>
                </a:lnTo>
                <a:lnTo>
                  <a:pt x="575083" y="342645"/>
                </a:lnTo>
                <a:lnTo>
                  <a:pt x="540413" y="371069"/>
                </a:lnTo>
                <a:lnTo>
                  <a:pt x="506611" y="400444"/>
                </a:lnTo>
                <a:lnTo>
                  <a:pt x="473697" y="430750"/>
                </a:lnTo>
                <a:lnTo>
                  <a:pt x="441694" y="461966"/>
                </a:lnTo>
                <a:lnTo>
                  <a:pt x="410623" y="494071"/>
                </a:lnTo>
                <a:lnTo>
                  <a:pt x="380506" y="527043"/>
                </a:lnTo>
                <a:lnTo>
                  <a:pt x="351364" y="560862"/>
                </a:lnTo>
                <a:lnTo>
                  <a:pt x="323218" y="595507"/>
                </a:lnTo>
                <a:lnTo>
                  <a:pt x="296092" y="630956"/>
                </a:lnTo>
                <a:lnTo>
                  <a:pt x="270005" y="667189"/>
                </a:lnTo>
                <a:lnTo>
                  <a:pt x="244980" y="704185"/>
                </a:lnTo>
                <a:lnTo>
                  <a:pt x="221039" y="741922"/>
                </a:lnTo>
                <a:lnTo>
                  <a:pt x="198203" y="780379"/>
                </a:lnTo>
                <a:lnTo>
                  <a:pt x="176493" y="819536"/>
                </a:lnTo>
                <a:lnTo>
                  <a:pt x="155931" y="859371"/>
                </a:lnTo>
                <a:lnTo>
                  <a:pt x="136540" y="899863"/>
                </a:lnTo>
                <a:lnTo>
                  <a:pt x="118340" y="940992"/>
                </a:lnTo>
                <a:lnTo>
                  <a:pt x="101353" y="982736"/>
                </a:lnTo>
                <a:lnTo>
                  <a:pt x="85600" y="1025075"/>
                </a:lnTo>
                <a:lnTo>
                  <a:pt x="71104" y="1067986"/>
                </a:lnTo>
                <a:lnTo>
                  <a:pt x="57886" y="1111450"/>
                </a:lnTo>
                <a:lnTo>
                  <a:pt x="45968" y="1155445"/>
                </a:lnTo>
                <a:lnTo>
                  <a:pt x="35370" y="1199950"/>
                </a:lnTo>
                <a:lnTo>
                  <a:pt x="26116" y="1244944"/>
                </a:lnTo>
                <a:lnTo>
                  <a:pt x="18226" y="1290406"/>
                </a:lnTo>
                <a:lnTo>
                  <a:pt x="11722" y="1336315"/>
                </a:lnTo>
                <a:lnTo>
                  <a:pt x="6626" y="1382649"/>
                </a:lnTo>
                <a:lnTo>
                  <a:pt x="2959" y="1429389"/>
                </a:lnTo>
                <a:lnTo>
                  <a:pt x="743" y="1476513"/>
                </a:lnTo>
                <a:lnTo>
                  <a:pt x="0" y="1524000"/>
                </a:lnTo>
                <a:lnTo>
                  <a:pt x="743" y="1571486"/>
                </a:lnTo>
                <a:lnTo>
                  <a:pt x="2959" y="1618610"/>
                </a:lnTo>
                <a:lnTo>
                  <a:pt x="6626" y="1665350"/>
                </a:lnTo>
                <a:lnTo>
                  <a:pt x="11722" y="1711684"/>
                </a:lnTo>
                <a:lnTo>
                  <a:pt x="18226" y="1757593"/>
                </a:lnTo>
                <a:lnTo>
                  <a:pt x="26116" y="1803055"/>
                </a:lnTo>
                <a:lnTo>
                  <a:pt x="35370" y="1848049"/>
                </a:lnTo>
                <a:lnTo>
                  <a:pt x="45968" y="1892554"/>
                </a:lnTo>
                <a:lnTo>
                  <a:pt x="57886" y="1936549"/>
                </a:lnTo>
                <a:lnTo>
                  <a:pt x="71104" y="1980013"/>
                </a:lnTo>
                <a:lnTo>
                  <a:pt x="85600" y="2022924"/>
                </a:lnTo>
                <a:lnTo>
                  <a:pt x="101353" y="2065263"/>
                </a:lnTo>
                <a:lnTo>
                  <a:pt x="118340" y="2107007"/>
                </a:lnTo>
                <a:lnTo>
                  <a:pt x="136540" y="2148136"/>
                </a:lnTo>
                <a:lnTo>
                  <a:pt x="155931" y="2188628"/>
                </a:lnTo>
                <a:lnTo>
                  <a:pt x="176493" y="2228463"/>
                </a:lnTo>
                <a:lnTo>
                  <a:pt x="198203" y="2267620"/>
                </a:lnTo>
                <a:lnTo>
                  <a:pt x="221039" y="2306077"/>
                </a:lnTo>
                <a:lnTo>
                  <a:pt x="244980" y="2343814"/>
                </a:lnTo>
                <a:lnTo>
                  <a:pt x="270005" y="2380810"/>
                </a:lnTo>
                <a:lnTo>
                  <a:pt x="296092" y="2417043"/>
                </a:lnTo>
                <a:lnTo>
                  <a:pt x="323218" y="2452492"/>
                </a:lnTo>
                <a:lnTo>
                  <a:pt x="351364" y="2487137"/>
                </a:lnTo>
                <a:lnTo>
                  <a:pt x="380506" y="2520956"/>
                </a:lnTo>
                <a:lnTo>
                  <a:pt x="410623" y="2553928"/>
                </a:lnTo>
                <a:lnTo>
                  <a:pt x="441694" y="2586033"/>
                </a:lnTo>
                <a:lnTo>
                  <a:pt x="473697" y="2617249"/>
                </a:lnTo>
                <a:lnTo>
                  <a:pt x="506611" y="2647555"/>
                </a:lnTo>
                <a:lnTo>
                  <a:pt x="540413" y="2676930"/>
                </a:lnTo>
                <a:lnTo>
                  <a:pt x="575083" y="2705354"/>
                </a:lnTo>
                <a:lnTo>
                  <a:pt x="610598" y="2732805"/>
                </a:lnTo>
                <a:lnTo>
                  <a:pt x="646937" y="2759261"/>
                </a:lnTo>
                <a:lnTo>
                  <a:pt x="684078" y="2784703"/>
                </a:lnTo>
                <a:lnTo>
                  <a:pt x="722000" y="2809109"/>
                </a:lnTo>
                <a:lnTo>
                  <a:pt x="760681" y="2832457"/>
                </a:lnTo>
                <a:lnTo>
                  <a:pt x="800100" y="2854728"/>
                </a:lnTo>
                <a:lnTo>
                  <a:pt x="840234" y="2875899"/>
                </a:lnTo>
                <a:lnTo>
                  <a:pt x="881063" y="2895951"/>
                </a:lnTo>
                <a:lnTo>
                  <a:pt x="922564" y="2914861"/>
                </a:lnTo>
                <a:lnTo>
                  <a:pt x="964717" y="2932609"/>
                </a:lnTo>
                <a:lnTo>
                  <a:pt x="1007498" y="2949174"/>
                </a:lnTo>
                <a:lnTo>
                  <a:pt x="1050888" y="2964534"/>
                </a:lnTo>
                <a:lnTo>
                  <a:pt x="1094863" y="2978669"/>
                </a:lnTo>
                <a:lnTo>
                  <a:pt x="1139403" y="2991558"/>
                </a:lnTo>
                <a:lnTo>
                  <a:pt x="1184486" y="3003179"/>
                </a:lnTo>
                <a:lnTo>
                  <a:pt x="1230091" y="3013512"/>
                </a:lnTo>
                <a:lnTo>
                  <a:pt x="1276194" y="3022536"/>
                </a:lnTo>
                <a:lnTo>
                  <a:pt x="1322776" y="3030229"/>
                </a:lnTo>
                <a:lnTo>
                  <a:pt x="1369815" y="3036570"/>
                </a:lnTo>
                <a:lnTo>
                  <a:pt x="1417288" y="3041539"/>
                </a:lnTo>
                <a:lnTo>
                  <a:pt x="1465174" y="3045114"/>
                </a:lnTo>
                <a:lnTo>
                  <a:pt x="1513452" y="3047275"/>
                </a:lnTo>
                <a:lnTo>
                  <a:pt x="1562100" y="3048000"/>
                </a:lnTo>
                <a:lnTo>
                  <a:pt x="1610747" y="3047275"/>
                </a:lnTo>
                <a:lnTo>
                  <a:pt x="1659025" y="3045114"/>
                </a:lnTo>
                <a:lnTo>
                  <a:pt x="1706911" y="3041539"/>
                </a:lnTo>
                <a:lnTo>
                  <a:pt x="1754384" y="3036570"/>
                </a:lnTo>
                <a:lnTo>
                  <a:pt x="1801423" y="3030229"/>
                </a:lnTo>
                <a:lnTo>
                  <a:pt x="1848005" y="3022536"/>
                </a:lnTo>
                <a:lnTo>
                  <a:pt x="1894108" y="3013512"/>
                </a:lnTo>
                <a:lnTo>
                  <a:pt x="1939713" y="3003179"/>
                </a:lnTo>
                <a:lnTo>
                  <a:pt x="1984796" y="2991558"/>
                </a:lnTo>
                <a:lnTo>
                  <a:pt x="2029336" y="2978669"/>
                </a:lnTo>
                <a:lnTo>
                  <a:pt x="2073311" y="2964534"/>
                </a:lnTo>
                <a:lnTo>
                  <a:pt x="2116701" y="2949174"/>
                </a:lnTo>
                <a:lnTo>
                  <a:pt x="2159482" y="2932609"/>
                </a:lnTo>
                <a:lnTo>
                  <a:pt x="2201635" y="2914861"/>
                </a:lnTo>
                <a:lnTo>
                  <a:pt x="2243136" y="2895951"/>
                </a:lnTo>
                <a:lnTo>
                  <a:pt x="2283965" y="2875899"/>
                </a:lnTo>
                <a:lnTo>
                  <a:pt x="2324099" y="2854728"/>
                </a:lnTo>
                <a:lnTo>
                  <a:pt x="2363518" y="2832457"/>
                </a:lnTo>
                <a:lnTo>
                  <a:pt x="2402199" y="2809109"/>
                </a:lnTo>
                <a:lnTo>
                  <a:pt x="2440121" y="2784703"/>
                </a:lnTo>
                <a:lnTo>
                  <a:pt x="2477262" y="2759261"/>
                </a:lnTo>
                <a:lnTo>
                  <a:pt x="2513601" y="2732805"/>
                </a:lnTo>
                <a:lnTo>
                  <a:pt x="2549116" y="2705354"/>
                </a:lnTo>
                <a:lnTo>
                  <a:pt x="2583786" y="2676930"/>
                </a:lnTo>
                <a:lnTo>
                  <a:pt x="2617588" y="2647555"/>
                </a:lnTo>
                <a:lnTo>
                  <a:pt x="2650502" y="2617249"/>
                </a:lnTo>
                <a:lnTo>
                  <a:pt x="2682505" y="2586033"/>
                </a:lnTo>
                <a:lnTo>
                  <a:pt x="2713576" y="2553928"/>
                </a:lnTo>
                <a:lnTo>
                  <a:pt x="2743693" y="2520956"/>
                </a:lnTo>
                <a:lnTo>
                  <a:pt x="2772835" y="2487137"/>
                </a:lnTo>
                <a:lnTo>
                  <a:pt x="2800981" y="2452492"/>
                </a:lnTo>
                <a:lnTo>
                  <a:pt x="2828107" y="2417043"/>
                </a:lnTo>
                <a:lnTo>
                  <a:pt x="2854194" y="2380810"/>
                </a:lnTo>
                <a:lnTo>
                  <a:pt x="2879219" y="2343814"/>
                </a:lnTo>
                <a:lnTo>
                  <a:pt x="2903160" y="2306077"/>
                </a:lnTo>
                <a:lnTo>
                  <a:pt x="2925996" y="2267620"/>
                </a:lnTo>
                <a:lnTo>
                  <a:pt x="2947706" y="2228463"/>
                </a:lnTo>
                <a:lnTo>
                  <a:pt x="2968268" y="2188628"/>
                </a:lnTo>
                <a:lnTo>
                  <a:pt x="2987659" y="2148136"/>
                </a:lnTo>
                <a:lnTo>
                  <a:pt x="3005859" y="2107007"/>
                </a:lnTo>
                <a:lnTo>
                  <a:pt x="3022846" y="2065263"/>
                </a:lnTo>
                <a:lnTo>
                  <a:pt x="3038599" y="2022924"/>
                </a:lnTo>
                <a:lnTo>
                  <a:pt x="3053095" y="1980013"/>
                </a:lnTo>
                <a:lnTo>
                  <a:pt x="3066313" y="1936549"/>
                </a:lnTo>
                <a:lnTo>
                  <a:pt x="3078231" y="1892554"/>
                </a:lnTo>
                <a:lnTo>
                  <a:pt x="3088829" y="1848049"/>
                </a:lnTo>
                <a:lnTo>
                  <a:pt x="3098083" y="1803055"/>
                </a:lnTo>
                <a:lnTo>
                  <a:pt x="3105973" y="1757593"/>
                </a:lnTo>
                <a:lnTo>
                  <a:pt x="3112477" y="1711684"/>
                </a:lnTo>
                <a:lnTo>
                  <a:pt x="3117573" y="1665350"/>
                </a:lnTo>
                <a:lnTo>
                  <a:pt x="3121240" y="1618610"/>
                </a:lnTo>
                <a:lnTo>
                  <a:pt x="3123456" y="1571486"/>
                </a:lnTo>
                <a:lnTo>
                  <a:pt x="3124199" y="1524000"/>
                </a:lnTo>
                <a:lnTo>
                  <a:pt x="3123456" y="1476513"/>
                </a:lnTo>
                <a:lnTo>
                  <a:pt x="3121240" y="1429389"/>
                </a:lnTo>
                <a:lnTo>
                  <a:pt x="3117573" y="1382649"/>
                </a:lnTo>
                <a:lnTo>
                  <a:pt x="3112477" y="1336315"/>
                </a:lnTo>
                <a:lnTo>
                  <a:pt x="3105973" y="1290406"/>
                </a:lnTo>
                <a:lnTo>
                  <a:pt x="3098083" y="1244944"/>
                </a:lnTo>
                <a:lnTo>
                  <a:pt x="3088829" y="1199950"/>
                </a:lnTo>
                <a:lnTo>
                  <a:pt x="3078231" y="1155445"/>
                </a:lnTo>
                <a:lnTo>
                  <a:pt x="3066313" y="1111450"/>
                </a:lnTo>
                <a:lnTo>
                  <a:pt x="3053095" y="1067986"/>
                </a:lnTo>
                <a:lnTo>
                  <a:pt x="3038599" y="1025075"/>
                </a:lnTo>
                <a:lnTo>
                  <a:pt x="3022846" y="982736"/>
                </a:lnTo>
                <a:lnTo>
                  <a:pt x="3005859" y="940992"/>
                </a:lnTo>
                <a:lnTo>
                  <a:pt x="2987659" y="899863"/>
                </a:lnTo>
                <a:lnTo>
                  <a:pt x="2968268" y="859371"/>
                </a:lnTo>
                <a:lnTo>
                  <a:pt x="2947706" y="819536"/>
                </a:lnTo>
                <a:lnTo>
                  <a:pt x="2925996" y="780379"/>
                </a:lnTo>
                <a:lnTo>
                  <a:pt x="2903160" y="741922"/>
                </a:lnTo>
                <a:lnTo>
                  <a:pt x="2879219" y="704185"/>
                </a:lnTo>
                <a:lnTo>
                  <a:pt x="2854194" y="667189"/>
                </a:lnTo>
                <a:lnTo>
                  <a:pt x="2828107" y="630956"/>
                </a:lnTo>
                <a:lnTo>
                  <a:pt x="2800981" y="595507"/>
                </a:lnTo>
                <a:lnTo>
                  <a:pt x="2772835" y="560862"/>
                </a:lnTo>
                <a:lnTo>
                  <a:pt x="2743693" y="527043"/>
                </a:lnTo>
                <a:lnTo>
                  <a:pt x="2713576" y="494071"/>
                </a:lnTo>
                <a:lnTo>
                  <a:pt x="2682505" y="461966"/>
                </a:lnTo>
                <a:lnTo>
                  <a:pt x="2650502" y="430750"/>
                </a:lnTo>
                <a:lnTo>
                  <a:pt x="2617588" y="400444"/>
                </a:lnTo>
                <a:lnTo>
                  <a:pt x="2583786" y="371069"/>
                </a:lnTo>
                <a:lnTo>
                  <a:pt x="2549116" y="342645"/>
                </a:lnTo>
                <a:lnTo>
                  <a:pt x="2513601" y="315194"/>
                </a:lnTo>
                <a:lnTo>
                  <a:pt x="2477262" y="288738"/>
                </a:lnTo>
                <a:lnTo>
                  <a:pt x="2440121" y="263296"/>
                </a:lnTo>
                <a:lnTo>
                  <a:pt x="2402199" y="238890"/>
                </a:lnTo>
                <a:lnTo>
                  <a:pt x="2363518" y="215542"/>
                </a:lnTo>
                <a:lnTo>
                  <a:pt x="2324099" y="193271"/>
                </a:lnTo>
                <a:lnTo>
                  <a:pt x="2283965" y="172100"/>
                </a:lnTo>
                <a:lnTo>
                  <a:pt x="2243136" y="152048"/>
                </a:lnTo>
                <a:lnTo>
                  <a:pt x="2201635" y="133138"/>
                </a:lnTo>
                <a:lnTo>
                  <a:pt x="2159482" y="115390"/>
                </a:lnTo>
                <a:lnTo>
                  <a:pt x="2116701" y="98825"/>
                </a:lnTo>
                <a:lnTo>
                  <a:pt x="2073311" y="83465"/>
                </a:lnTo>
                <a:lnTo>
                  <a:pt x="2029336" y="69330"/>
                </a:lnTo>
                <a:lnTo>
                  <a:pt x="1984796" y="56441"/>
                </a:lnTo>
                <a:lnTo>
                  <a:pt x="1939713" y="44820"/>
                </a:lnTo>
                <a:lnTo>
                  <a:pt x="1894108" y="34487"/>
                </a:lnTo>
                <a:lnTo>
                  <a:pt x="1848005" y="25463"/>
                </a:lnTo>
                <a:lnTo>
                  <a:pt x="1801423" y="17770"/>
                </a:lnTo>
                <a:lnTo>
                  <a:pt x="1754384" y="11429"/>
                </a:lnTo>
                <a:lnTo>
                  <a:pt x="1706911" y="6460"/>
                </a:lnTo>
                <a:lnTo>
                  <a:pt x="1659025" y="2885"/>
                </a:lnTo>
                <a:lnTo>
                  <a:pt x="1610747" y="724"/>
                </a:lnTo>
                <a:lnTo>
                  <a:pt x="1562100" y="0"/>
                </a:lnTo>
                <a:close/>
              </a:path>
            </a:pathLst>
          </a:custGeom>
          <a:ln w="9525">
            <a:solidFill>
              <a:srgbClr val="000000"/>
            </a:solidFill>
          </a:ln>
        </p:spPr>
        <p:txBody>
          <a:bodyPr wrap="square" lIns="0" tIns="0" rIns="0" bIns="0" rtlCol="0"/>
          <a:lstStyle/>
          <a:p>
            <a:endParaRPr/>
          </a:p>
        </p:txBody>
      </p:sp>
      <p:sp>
        <p:nvSpPr>
          <p:cNvPr id="4" name="object 4"/>
          <p:cNvSpPr/>
          <p:nvPr/>
        </p:nvSpPr>
        <p:spPr>
          <a:xfrm>
            <a:off x="5321300" y="2806700"/>
            <a:ext cx="3124200" cy="3048000"/>
          </a:xfrm>
          <a:custGeom>
            <a:avLst/>
            <a:gdLst/>
            <a:ahLst/>
            <a:cxnLst/>
            <a:rect l="l" t="t" r="r" b="b"/>
            <a:pathLst>
              <a:path w="3124200" h="3048000">
                <a:moveTo>
                  <a:pt x="1562100" y="0"/>
                </a:moveTo>
                <a:lnTo>
                  <a:pt x="1513452" y="724"/>
                </a:lnTo>
                <a:lnTo>
                  <a:pt x="1465174" y="2885"/>
                </a:lnTo>
                <a:lnTo>
                  <a:pt x="1417288" y="6460"/>
                </a:lnTo>
                <a:lnTo>
                  <a:pt x="1369815" y="11429"/>
                </a:lnTo>
                <a:lnTo>
                  <a:pt x="1322776" y="17770"/>
                </a:lnTo>
                <a:lnTo>
                  <a:pt x="1276194" y="25463"/>
                </a:lnTo>
                <a:lnTo>
                  <a:pt x="1230091" y="34487"/>
                </a:lnTo>
                <a:lnTo>
                  <a:pt x="1184486" y="44820"/>
                </a:lnTo>
                <a:lnTo>
                  <a:pt x="1139403" y="56441"/>
                </a:lnTo>
                <a:lnTo>
                  <a:pt x="1094863" y="69330"/>
                </a:lnTo>
                <a:lnTo>
                  <a:pt x="1050888" y="83465"/>
                </a:lnTo>
                <a:lnTo>
                  <a:pt x="1007498" y="98825"/>
                </a:lnTo>
                <a:lnTo>
                  <a:pt x="964717" y="115390"/>
                </a:lnTo>
                <a:lnTo>
                  <a:pt x="922564" y="133138"/>
                </a:lnTo>
                <a:lnTo>
                  <a:pt x="881063" y="152048"/>
                </a:lnTo>
                <a:lnTo>
                  <a:pt x="840234" y="172100"/>
                </a:lnTo>
                <a:lnTo>
                  <a:pt x="800100" y="193271"/>
                </a:lnTo>
                <a:lnTo>
                  <a:pt x="760681" y="215542"/>
                </a:lnTo>
                <a:lnTo>
                  <a:pt x="722000" y="238890"/>
                </a:lnTo>
                <a:lnTo>
                  <a:pt x="684078" y="263296"/>
                </a:lnTo>
                <a:lnTo>
                  <a:pt x="646937" y="288738"/>
                </a:lnTo>
                <a:lnTo>
                  <a:pt x="610598" y="315194"/>
                </a:lnTo>
                <a:lnTo>
                  <a:pt x="575083" y="342645"/>
                </a:lnTo>
                <a:lnTo>
                  <a:pt x="540413" y="371069"/>
                </a:lnTo>
                <a:lnTo>
                  <a:pt x="506611" y="400444"/>
                </a:lnTo>
                <a:lnTo>
                  <a:pt x="473697" y="430750"/>
                </a:lnTo>
                <a:lnTo>
                  <a:pt x="441694" y="461966"/>
                </a:lnTo>
                <a:lnTo>
                  <a:pt x="410623" y="494071"/>
                </a:lnTo>
                <a:lnTo>
                  <a:pt x="380506" y="527043"/>
                </a:lnTo>
                <a:lnTo>
                  <a:pt x="351364" y="560862"/>
                </a:lnTo>
                <a:lnTo>
                  <a:pt x="323218" y="595507"/>
                </a:lnTo>
                <a:lnTo>
                  <a:pt x="296092" y="630956"/>
                </a:lnTo>
                <a:lnTo>
                  <a:pt x="270005" y="667189"/>
                </a:lnTo>
                <a:lnTo>
                  <a:pt x="244980" y="704185"/>
                </a:lnTo>
                <a:lnTo>
                  <a:pt x="221039" y="741922"/>
                </a:lnTo>
                <a:lnTo>
                  <a:pt x="198203" y="780379"/>
                </a:lnTo>
                <a:lnTo>
                  <a:pt x="176493" y="819536"/>
                </a:lnTo>
                <a:lnTo>
                  <a:pt x="155931" y="859371"/>
                </a:lnTo>
                <a:lnTo>
                  <a:pt x="136540" y="899863"/>
                </a:lnTo>
                <a:lnTo>
                  <a:pt x="118340" y="940992"/>
                </a:lnTo>
                <a:lnTo>
                  <a:pt x="101353" y="982736"/>
                </a:lnTo>
                <a:lnTo>
                  <a:pt x="85600" y="1025075"/>
                </a:lnTo>
                <a:lnTo>
                  <a:pt x="71104" y="1067986"/>
                </a:lnTo>
                <a:lnTo>
                  <a:pt x="57886" y="1111450"/>
                </a:lnTo>
                <a:lnTo>
                  <a:pt x="45968" y="1155445"/>
                </a:lnTo>
                <a:lnTo>
                  <a:pt x="35370" y="1199950"/>
                </a:lnTo>
                <a:lnTo>
                  <a:pt x="26116" y="1244944"/>
                </a:lnTo>
                <a:lnTo>
                  <a:pt x="18226" y="1290406"/>
                </a:lnTo>
                <a:lnTo>
                  <a:pt x="11722" y="1336315"/>
                </a:lnTo>
                <a:lnTo>
                  <a:pt x="6626" y="1382649"/>
                </a:lnTo>
                <a:lnTo>
                  <a:pt x="2959" y="1429389"/>
                </a:lnTo>
                <a:lnTo>
                  <a:pt x="743" y="1476513"/>
                </a:lnTo>
                <a:lnTo>
                  <a:pt x="0" y="1524000"/>
                </a:lnTo>
                <a:lnTo>
                  <a:pt x="743" y="1571486"/>
                </a:lnTo>
                <a:lnTo>
                  <a:pt x="2959" y="1618610"/>
                </a:lnTo>
                <a:lnTo>
                  <a:pt x="6626" y="1665350"/>
                </a:lnTo>
                <a:lnTo>
                  <a:pt x="11722" y="1711684"/>
                </a:lnTo>
                <a:lnTo>
                  <a:pt x="18226" y="1757593"/>
                </a:lnTo>
                <a:lnTo>
                  <a:pt x="26116" y="1803055"/>
                </a:lnTo>
                <a:lnTo>
                  <a:pt x="35370" y="1848049"/>
                </a:lnTo>
                <a:lnTo>
                  <a:pt x="45968" y="1892554"/>
                </a:lnTo>
                <a:lnTo>
                  <a:pt x="57886" y="1936549"/>
                </a:lnTo>
                <a:lnTo>
                  <a:pt x="71104" y="1980013"/>
                </a:lnTo>
                <a:lnTo>
                  <a:pt x="85600" y="2022924"/>
                </a:lnTo>
                <a:lnTo>
                  <a:pt x="101353" y="2065263"/>
                </a:lnTo>
                <a:lnTo>
                  <a:pt x="118340" y="2107007"/>
                </a:lnTo>
                <a:lnTo>
                  <a:pt x="136540" y="2148136"/>
                </a:lnTo>
                <a:lnTo>
                  <a:pt x="155931" y="2188628"/>
                </a:lnTo>
                <a:lnTo>
                  <a:pt x="176493" y="2228463"/>
                </a:lnTo>
                <a:lnTo>
                  <a:pt x="198203" y="2267620"/>
                </a:lnTo>
                <a:lnTo>
                  <a:pt x="221039" y="2306077"/>
                </a:lnTo>
                <a:lnTo>
                  <a:pt x="244980" y="2343814"/>
                </a:lnTo>
                <a:lnTo>
                  <a:pt x="270005" y="2380810"/>
                </a:lnTo>
                <a:lnTo>
                  <a:pt x="296092" y="2417043"/>
                </a:lnTo>
                <a:lnTo>
                  <a:pt x="323218" y="2452492"/>
                </a:lnTo>
                <a:lnTo>
                  <a:pt x="351364" y="2487137"/>
                </a:lnTo>
                <a:lnTo>
                  <a:pt x="380506" y="2520956"/>
                </a:lnTo>
                <a:lnTo>
                  <a:pt x="410623" y="2553928"/>
                </a:lnTo>
                <a:lnTo>
                  <a:pt x="441694" y="2586033"/>
                </a:lnTo>
                <a:lnTo>
                  <a:pt x="473697" y="2617249"/>
                </a:lnTo>
                <a:lnTo>
                  <a:pt x="506611" y="2647555"/>
                </a:lnTo>
                <a:lnTo>
                  <a:pt x="540413" y="2676930"/>
                </a:lnTo>
                <a:lnTo>
                  <a:pt x="575083" y="2705354"/>
                </a:lnTo>
                <a:lnTo>
                  <a:pt x="610598" y="2732805"/>
                </a:lnTo>
                <a:lnTo>
                  <a:pt x="646937" y="2759261"/>
                </a:lnTo>
                <a:lnTo>
                  <a:pt x="684078" y="2784703"/>
                </a:lnTo>
                <a:lnTo>
                  <a:pt x="722000" y="2809109"/>
                </a:lnTo>
                <a:lnTo>
                  <a:pt x="760681" y="2832457"/>
                </a:lnTo>
                <a:lnTo>
                  <a:pt x="800100" y="2854728"/>
                </a:lnTo>
                <a:lnTo>
                  <a:pt x="840234" y="2875899"/>
                </a:lnTo>
                <a:lnTo>
                  <a:pt x="881063" y="2895951"/>
                </a:lnTo>
                <a:lnTo>
                  <a:pt x="922564" y="2914861"/>
                </a:lnTo>
                <a:lnTo>
                  <a:pt x="964717" y="2932609"/>
                </a:lnTo>
                <a:lnTo>
                  <a:pt x="1007498" y="2949174"/>
                </a:lnTo>
                <a:lnTo>
                  <a:pt x="1050888" y="2964534"/>
                </a:lnTo>
                <a:lnTo>
                  <a:pt x="1094863" y="2978669"/>
                </a:lnTo>
                <a:lnTo>
                  <a:pt x="1139403" y="2991558"/>
                </a:lnTo>
                <a:lnTo>
                  <a:pt x="1184486" y="3003179"/>
                </a:lnTo>
                <a:lnTo>
                  <a:pt x="1230091" y="3013512"/>
                </a:lnTo>
                <a:lnTo>
                  <a:pt x="1276194" y="3022536"/>
                </a:lnTo>
                <a:lnTo>
                  <a:pt x="1322776" y="3030229"/>
                </a:lnTo>
                <a:lnTo>
                  <a:pt x="1369815" y="3036570"/>
                </a:lnTo>
                <a:lnTo>
                  <a:pt x="1417288" y="3041539"/>
                </a:lnTo>
                <a:lnTo>
                  <a:pt x="1465174" y="3045114"/>
                </a:lnTo>
                <a:lnTo>
                  <a:pt x="1513452" y="3047275"/>
                </a:lnTo>
                <a:lnTo>
                  <a:pt x="1562100" y="3048000"/>
                </a:lnTo>
                <a:lnTo>
                  <a:pt x="1610747" y="3047275"/>
                </a:lnTo>
                <a:lnTo>
                  <a:pt x="1659025" y="3045114"/>
                </a:lnTo>
                <a:lnTo>
                  <a:pt x="1706911" y="3041539"/>
                </a:lnTo>
                <a:lnTo>
                  <a:pt x="1754384" y="3036570"/>
                </a:lnTo>
                <a:lnTo>
                  <a:pt x="1801423" y="3030229"/>
                </a:lnTo>
                <a:lnTo>
                  <a:pt x="1848005" y="3022536"/>
                </a:lnTo>
                <a:lnTo>
                  <a:pt x="1894108" y="3013512"/>
                </a:lnTo>
                <a:lnTo>
                  <a:pt x="1939713" y="3003179"/>
                </a:lnTo>
                <a:lnTo>
                  <a:pt x="1984796" y="2991558"/>
                </a:lnTo>
                <a:lnTo>
                  <a:pt x="2029336" y="2978669"/>
                </a:lnTo>
                <a:lnTo>
                  <a:pt x="2073311" y="2964534"/>
                </a:lnTo>
                <a:lnTo>
                  <a:pt x="2116701" y="2949174"/>
                </a:lnTo>
                <a:lnTo>
                  <a:pt x="2159482" y="2932609"/>
                </a:lnTo>
                <a:lnTo>
                  <a:pt x="2201635" y="2914861"/>
                </a:lnTo>
                <a:lnTo>
                  <a:pt x="2243136" y="2895951"/>
                </a:lnTo>
                <a:lnTo>
                  <a:pt x="2283965" y="2875899"/>
                </a:lnTo>
                <a:lnTo>
                  <a:pt x="2324099" y="2854728"/>
                </a:lnTo>
                <a:lnTo>
                  <a:pt x="2363518" y="2832457"/>
                </a:lnTo>
                <a:lnTo>
                  <a:pt x="2402199" y="2809109"/>
                </a:lnTo>
                <a:lnTo>
                  <a:pt x="2440121" y="2784703"/>
                </a:lnTo>
                <a:lnTo>
                  <a:pt x="2477262" y="2759261"/>
                </a:lnTo>
                <a:lnTo>
                  <a:pt x="2513601" y="2732805"/>
                </a:lnTo>
                <a:lnTo>
                  <a:pt x="2549116" y="2705354"/>
                </a:lnTo>
                <a:lnTo>
                  <a:pt x="2583786" y="2676930"/>
                </a:lnTo>
                <a:lnTo>
                  <a:pt x="2617588" y="2647555"/>
                </a:lnTo>
                <a:lnTo>
                  <a:pt x="2650502" y="2617249"/>
                </a:lnTo>
                <a:lnTo>
                  <a:pt x="2682505" y="2586033"/>
                </a:lnTo>
                <a:lnTo>
                  <a:pt x="2713576" y="2553928"/>
                </a:lnTo>
                <a:lnTo>
                  <a:pt x="2743693" y="2520956"/>
                </a:lnTo>
                <a:lnTo>
                  <a:pt x="2772835" y="2487137"/>
                </a:lnTo>
                <a:lnTo>
                  <a:pt x="2800981" y="2452492"/>
                </a:lnTo>
                <a:lnTo>
                  <a:pt x="2828107" y="2417043"/>
                </a:lnTo>
                <a:lnTo>
                  <a:pt x="2854194" y="2380810"/>
                </a:lnTo>
                <a:lnTo>
                  <a:pt x="2879219" y="2343814"/>
                </a:lnTo>
                <a:lnTo>
                  <a:pt x="2903160" y="2306077"/>
                </a:lnTo>
                <a:lnTo>
                  <a:pt x="2925996" y="2267620"/>
                </a:lnTo>
                <a:lnTo>
                  <a:pt x="2947706" y="2228463"/>
                </a:lnTo>
                <a:lnTo>
                  <a:pt x="2968268" y="2188628"/>
                </a:lnTo>
                <a:lnTo>
                  <a:pt x="2987659" y="2148136"/>
                </a:lnTo>
                <a:lnTo>
                  <a:pt x="3005859" y="2107007"/>
                </a:lnTo>
                <a:lnTo>
                  <a:pt x="3022846" y="2065263"/>
                </a:lnTo>
                <a:lnTo>
                  <a:pt x="3038599" y="2022924"/>
                </a:lnTo>
                <a:lnTo>
                  <a:pt x="3053095" y="1980013"/>
                </a:lnTo>
                <a:lnTo>
                  <a:pt x="3066313" y="1936549"/>
                </a:lnTo>
                <a:lnTo>
                  <a:pt x="3078231" y="1892554"/>
                </a:lnTo>
                <a:lnTo>
                  <a:pt x="3088829" y="1848049"/>
                </a:lnTo>
                <a:lnTo>
                  <a:pt x="3098083" y="1803055"/>
                </a:lnTo>
                <a:lnTo>
                  <a:pt x="3105973" y="1757593"/>
                </a:lnTo>
                <a:lnTo>
                  <a:pt x="3112477" y="1711684"/>
                </a:lnTo>
                <a:lnTo>
                  <a:pt x="3117573" y="1665350"/>
                </a:lnTo>
                <a:lnTo>
                  <a:pt x="3121240" y="1618610"/>
                </a:lnTo>
                <a:lnTo>
                  <a:pt x="3123456" y="1571486"/>
                </a:lnTo>
                <a:lnTo>
                  <a:pt x="3124200" y="1524000"/>
                </a:lnTo>
                <a:lnTo>
                  <a:pt x="3123456" y="1476513"/>
                </a:lnTo>
                <a:lnTo>
                  <a:pt x="3121240" y="1429389"/>
                </a:lnTo>
                <a:lnTo>
                  <a:pt x="3117573" y="1382649"/>
                </a:lnTo>
                <a:lnTo>
                  <a:pt x="3112477" y="1336315"/>
                </a:lnTo>
                <a:lnTo>
                  <a:pt x="3105973" y="1290406"/>
                </a:lnTo>
                <a:lnTo>
                  <a:pt x="3098083" y="1244944"/>
                </a:lnTo>
                <a:lnTo>
                  <a:pt x="3088829" y="1199950"/>
                </a:lnTo>
                <a:lnTo>
                  <a:pt x="3078231" y="1155445"/>
                </a:lnTo>
                <a:lnTo>
                  <a:pt x="3066313" y="1111450"/>
                </a:lnTo>
                <a:lnTo>
                  <a:pt x="3053095" y="1067986"/>
                </a:lnTo>
                <a:lnTo>
                  <a:pt x="3038599" y="1025075"/>
                </a:lnTo>
                <a:lnTo>
                  <a:pt x="3022846" y="982736"/>
                </a:lnTo>
                <a:lnTo>
                  <a:pt x="3005859" y="940992"/>
                </a:lnTo>
                <a:lnTo>
                  <a:pt x="2987659" y="899863"/>
                </a:lnTo>
                <a:lnTo>
                  <a:pt x="2968268" y="859371"/>
                </a:lnTo>
                <a:lnTo>
                  <a:pt x="2947706" y="819536"/>
                </a:lnTo>
                <a:lnTo>
                  <a:pt x="2925996" y="780379"/>
                </a:lnTo>
                <a:lnTo>
                  <a:pt x="2903160" y="741922"/>
                </a:lnTo>
                <a:lnTo>
                  <a:pt x="2879219" y="704185"/>
                </a:lnTo>
                <a:lnTo>
                  <a:pt x="2854194" y="667189"/>
                </a:lnTo>
                <a:lnTo>
                  <a:pt x="2828107" y="630956"/>
                </a:lnTo>
                <a:lnTo>
                  <a:pt x="2800981" y="595507"/>
                </a:lnTo>
                <a:lnTo>
                  <a:pt x="2772835" y="560862"/>
                </a:lnTo>
                <a:lnTo>
                  <a:pt x="2743693" y="527043"/>
                </a:lnTo>
                <a:lnTo>
                  <a:pt x="2713576" y="494071"/>
                </a:lnTo>
                <a:lnTo>
                  <a:pt x="2682505" y="461966"/>
                </a:lnTo>
                <a:lnTo>
                  <a:pt x="2650502" y="430750"/>
                </a:lnTo>
                <a:lnTo>
                  <a:pt x="2617588" y="400444"/>
                </a:lnTo>
                <a:lnTo>
                  <a:pt x="2583786" y="371069"/>
                </a:lnTo>
                <a:lnTo>
                  <a:pt x="2549116" y="342645"/>
                </a:lnTo>
                <a:lnTo>
                  <a:pt x="2513601" y="315194"/>
                </a:lnTo>
                <a:lnTo>
                  <a:pt x="2477262" y="288738"/>
                </a:lnTo>
                <a:lnTo>
                  <a:pt x="2440121" y="263296"/>
                </a:lnTo>
                <a:lnTo>
                  <a:pt x="2402199" y="238890"/>
                </a:lnTo>
                <a:lnTo>
                  <a:pt x="2363518" y="215542"/>
                </a:lnTo>
                <a:lnTo>
                  <a:pt x="2324099" y="193271"/>
                </a:lnTo>
                <a:lnTo>
                  <a:pt x="2283965" y="172100"/>
                </a:lnTo>
                <a:lnTo>
                  <a:pt x="2243136" y="152048"/>
                </a:lnTo>
                <a:lnTo>
                  <a:pt x="2201635" y="133138"/>
                </a:lnTo>
                <a:lnTo>
                  <a:pt x="2159482" y="115390"/>
                </a:lnTo>
                <a:lnTo>
                  <a:pt x="2116701" y="98825"/>
                </a:lnTo>
                <a:lnTo>
                  <a:pt x="2073311" y="83465"/>
                </a:lnTo>
                <a:lnTo>
                  <a:pt x="2029336" y="69330"/>
                </a:lnTo>
                <a:lnTo>
                  <a:pt x="1984796" y="56441"/>
                </a:lnTo>
                <a:lnTo>
                  <a:pt x="1939713" y="44820"/>
                </a:lnTo>
                <a:lnTo>
                  <a:pt x="1894108" y="34487"/>
                </a:lnTo>
                <a:lnTo>
                  <a:pt x="1848005" y="25463"/>
                </a:lnTo>
                <a:lnTo>
                  <a:pt x="1801423" y="17770"/>
                </a:lnTo>
                <a:lnTo>
                  <a:pt x="1754384" y="11429"/>
                </a:lnTo>
                <a:lnTo>
                  <a:pt x="1706911" y="6460"/>
                </a:lnTo>
                <a:lnTo>
                  <a:pt x="1659025" y="2885"/>
                </a:lnTo>
                <a:lnTo>
                  <a:pt x="1610747" y="724"/>
                </a:lnTo>
                <a:lnTo>
                  <a:pt x="1562100" y="0"/>
                </a:lnTo>
                <a:close/>
              </a:path>
            </a:pathLst>
          </a:custGeom>
          <a:ln w="9525">
            <a:solidFill>
              <a:srgbClr val="000000"/>
            </a:solidFill>
          </a:ln>
        </p:spPr>
        <p:txBody>
          <a:bodyPr wrap="square" lIns="0" tIns="0" rIns="0" bIns="0" rtlCol="0"/>
          <a:lstStyle/>
          <a:p>
            <a:endParaRPr/>
          </a:p>
        </p:txBody>
      </p:sp>
      <p:sp>
        <p:nvSpPr>
          <p:cNvPr id="5" name="object 5"/>
          <p:cNvSpPr/>
          <p:nvPr/>
        </p:nvSpPr>
        <p:spPr>
          <a:xfrm>
            <a:off x="4025900" y="3797300"/>
            <a:ext cx="1143000" cy="1143000"/>
          </a:xfrm>
          <a:custGeom>
            <a:avLst/>
            <a:gdLst/>
            <a:ahLst/>
            <a:cxnLst/>
            <a:rect l="l" t="t" r="r" b="b"/>
            <a:pathLst>
              <a:path w="1143000" h="1143000">
                <a:moveTo>
                  <a:pt x="571500" y="0"/>
                </a:moveTo>
                <a:lnTo>
                  <a:pt x="524650" y="1895"/>
                </a:lnTo>
                <a:lnTo>
                  <a:pt x="478839" y="7484"/>
                </a:lnTo>
                <a:lnTo>
                  <a:pt x="434214" y="16618"/>
                </a:lnTo>
                <a:lnTo>
                  <a:pt x="390924" y="29151"/>
                </a:lnTo>
                <a:lnTo>
                  <a:pt x="349115" y="44934"/>
                </a:lnTo>
                <a:lnTo>
                  <a:pt x="308934" y="63820"/>
                </a:lnTo>
                <a:lnTo>
                  <a:pt x="270530" y="85662"/>
                </a:lnTo>
                <a:lnTo>
                  <a:pt x="234049" y="110313"/>
                </a:lnTo>
                <a:lnTo>
                  <a:pt x="199640" y="137624"/>
                </a:lnTo>
                <a:lnTo>
                  <a:pt x="167449" y="167449"/>
                </a:lnTo>
                <a:lnTo>
                  <a:pt x="137624" y="199640"/>
                </a:lnTo>
                <a:lnTo>
                  <a:pt x="110313" y="234049"/>
                </a:lnTo>
                <a:lnTo>
                  <a:pt x="85662" y="270530"/>
                </a:lnTo>
                <a:lnTo>
                  <a:pt x="63820" y="308934"/>
                </a:lnTo>
                <a:lnTo>
                  <a:pt x="44934" y="349115"/>
                </a:lnTo>
                <a:lnTo>
                  <a:pt x="29151" y="390924"/>
                </a:lnTo>
                <a:lnTo>
                  <a:pt x="16618" y="434214"/>
                </a:lnTo>
                <a:lnTo>
                  <a:pt x="7484" y="478839"/>
                </a:lnTo>
                <a:lnTo>
                  <a:pt x="1895" y="524650"/>
                </a:lnTo>
                <a:lnTo>
                  <a:pt x="0" y="571500"/>
                </a:lnTo>
                <a:lnTo>
                  <a:pt x="1895" y="618349"/>
                </a:lnTo>
                <a:lnTo>
                  <a:pt x="7484" y="664160"/>
                </a:lnTo>
                <a:lnTo>
                  <a:pt x="16618" y="708785"/>
                </a:lnTo>
                <a:lnTo>
                  <a:pt x="29151" y="752075"/>
                </a:lnTo>
                <a:lnTo>
                  <a:pt x="44934" y="793884"/>
                </a:lnTo>
                <a:lnTo>
                  <a:pt x="63820" y="834065"/>
                </a:lnTo>
                <a:lnTo>
                  <a:pt x="85662" y="872469"/>
                </a:lnTo>
                <a:lnTo>
                  <a:pt x="110313" y="908950"/>
                </a:lnTo>
                <a:lnTo>
                  <a:pt x="137624" y="943359"/>
                </a:lnTo>
                <a:lnTo>
                  <a:pt x="167449" y="975550"/>
                </a:lnTo>
                <a:lnTo>
                  <a:pt x="199640" y="1005375"/>
                </a:lnTo>
                <a:lnTo>
                  <a:pt x="234049" y="1032686"/>
                </a:lnTo>
                <a:lnTo>
                  <a:pt x="270530" y="1057337"/>
                </a:lnTo>
                <a:lnTo>
                  <a:pt x="308934" y="1079179"/>
                </a:lnTo>
                <a:lnTo>
                  <a:pt x="349115" y="1098065"/>
                </a:lnTo>
                <a:lnTo>
                  <a:pt x="390924" y="1113848"/>
                </a:lnTo>
                <a:lnTo>
                  <a:pt x="434214" y="1126381"/>
                </a:lnTo>
                <a:lnTo>
                  <a:pt x="478839" y="1135515"/>
                </a:lnTo>
                <a:lnTo>
                  <a:pt x="524650" y="1141104"/>
                </a:lnTo>
                <a:lnTo>
                  <a:pt x="571500" y="1143000"/>
                </a:lnTo>
                <a:lnTo>
                  <a:pt x="618349" y="1141104"/>
                </a:lnTo>
                <a:lnTo>
                  <a:pt x="664160" y="1135515"/>
                </a:lnTo>
                <a:lnTo>
                  <a:pt x="708785" y="1126381"/>
                </a:lnTo>
                <a:lnTo>
                  <a:pt x="752075" y="1113848"/>
                </a:lnTo>
                <a:lnTo>
                  <a:pt x="793884" y="1098065"/>
                </a:lnTo>
                <a:lnTo>
                  <a:pt x="834065" y="1079179"/>
                </a:lnTo>
                <a:lnTo>
                  <a:pt x="872469" y="1057337"/>
                </a:lnTo>
                <a:lnTo>
                  <a:pt x="908950" y="1032686"/>
                </a:lnTo>
                <a:lnTo>
                  <a:pt x="943359" y="1005375"/>
                </a:lnTo>
                <a:lnTo>
                  <a:pt x="975550" y="975550"/>
                </a:lnTo>
                <a:lnTo>
                  <a:pt x="1005375" y="943359"/>
                </a:lnTo>
                <a:lnTo>
                  <a:pt x="1032686" y="908950"/>
                </a:lnTo>
                <a:lnTo>
                  <a:pt x="1057337" y="872469"/>
                </a:lnTo>
                <a:lnTo>
                  <a:pt x="1079179" y="834065"/>
                </a:lnTo>
                <a:lnTo>
                  <a:pt x="1098065" y="793884"/>
                </a:lnTo>
                <a:lnTo>
                  <a:pt x="1113848" y="752075"/>
                </a:lnTo>
                <a:lnTo>
                  <a:pt x="1126381" y="708785"/>
                </a:lnTo>
                <a:lnTo>
                  <a:pt x="1135515" y="664160"/>
                </a:lnTo>
                <a:lnTo>
                  <a:pt x="1141104" y="618349"/>
                </a:lnTo>
                <a:lnTo>
                  <a:pt x="1143000" y="571500"/>
                </a:lnTo>
                <a:lnTo>
                  <a:pt x="1141104" y="524650"/>
                </a:lnTo>
                <a:lnTo>
                  <a:pt x="1135515" y="478839"/>
                </a:lnTo>
                <a:lnTo>
                  <a:pt x="1126381" y="434214"/>
                </a:lnTo>
                <a:lnTo>
                  <a:pt x="1113848" y="390924"/>
                </a:lnTo>
                <a:lnTo>
                  <a:pt x="1098065" y="349115"/>
                </a:lnTo>
                <a:lnTo>
                  <a:pt x="1079179" y="308934"/>
                </a:lnTo>
                <a:lnTo>
                  <a:pt x="1057337" y="270530"/>
                </a:lnTo>
                <a:lnTo>
                  <a:pt x="1032686" y="234049"/>
                </a:lnTo>
                <a:lnTo>
                  <a:pt x="1005375" y="199640"/>
                </a:lnTo>
                <a:lnTo>
                  <a:pt x="975550" y="167449"/>
                </a:lnTo>
                <a:lnTo>
                  <a:pt x="943359" y="137624"/>
                </a:lnTo>
                <a:lnTo>
                  <a:pt x="908950" y="110313"/>
                </a:lnTo>
                <a:lnTo>
                  <a:pt x="872469" y="85662"/>
                </a:lnTo>
                <a:lnTo>
                  <a:pt x="834065" y="63820"/>
                </a:lnTo>
                <a:lnTo>
                  <a:pt x="793884" y="44934"/>
                </a:lnTo>
                <a:lnTo>
                  <a:pt x="752075" y="29151"/>
                </a:lnTo>
                <a:lnTo>
                  <a:pt x="708785" y="16618"/>
                </a:lnTo>
                <a:lnTo>
                  <a:pt x="664160" y="7484"/>
                </a:lnTo>
                <a:lnTo>
                  <a:pt x="618349" y="1895"/>
                </a:lnTo>
                <a:lnTo>
                  <a:pt x="571500" y="0"/>
                </a:lnTo>
                <a:close/>
              </a:path>
            </a:pathLst>
          </a:custGeom>
          <a:ln w="9525">
            <a:solidFill>
              <a:srgbClr val="000000"/>
            </a:solidFill>
          </a:ln>
        </p:spPr>
        <p:txBody>
          <a:bodyPr wrap="square" lIns="0" tIns="0" rIns="0" bIns="0" rtlCol="0"/>
          <a:lstStyle/>
          <a:p>
            <a:endParaRPr/>
          </a:p>
        </p:txBody>
      </p:sp>
      <p:sp>
        <p:nvSpPr>
          <p:cNvPr id="6" name="object 6"/>
          <p:cNvSpPr/>
          <p:nvPr/>
        </p:nvSpPr>
        <p:spPr>
          <a:xfrm>
            <a:off x="1130300" y="2044700"/>
            <a:ext cx="6934200" cy="457200"/>
          </a:xfrm>
          <a:custGeom>
            <a:avLst/>
            <a:gdLst/>
            <a:ahLst/>
            <a:cxnLst/>
            <a:rect l="l" t="t" r="r" b="b"/>
            <a:pathLst>
              <a:path w="6934200" h="457200">
                <a:moveTo>
                  <a:pt x="0" y="0"/>
                </a:moveTo>
                <a:lnTo>
                  <a:pt x="0" y="457200"/>
                </a:lnTo>
                <a:lnTo>
                  <a:pt x="6934200" y="457199"/>
                </a:lnTo>
                <a:lnTo>
                  <a:pt x="6934200" y="0"/>
                </a:lnTo>
                <a:lnTo>
                  <a:pt x="0" y="0"/>
                </a:lnTo>
                <a:close/>
              </a:path>
            </a:pathLst>
          </a:custGeom>
          <a:solidFill>
            <a:srgbClr val="00CC99"/>
          </a:solidFill>
        </p:spPr>
        <p:txBody>
          <a:bodyPr wrap="square" lIns="0" tIns="0" rIns="0" bIns="0" rtlCol="0"/>
          <a:lstStyle/>
          <a:p>
            <a:endParaRPr/>
          </a:p>
        </p:txBody>
      </p:sp>
      <p:sp>
        <p:nvSpPr>
          <p:cNvPr id="7" name="object 7"/>
          <p:cNvSpPr/>
          <p:nvPr/>
        </p:nvSpPr>
        <p:spPr>
          <a:xfrm>
            <a:off x="1130300" y="2044700"/>
            <a:ext cx="6934200" cy="457200"/>
          </a:xfrm>
          <a:custGeom>
            <a:avLst/>
            <a:gdLst/>
            <a:ahLst/>
            <a:cxnLst/>
            <a:rect l="l" t="t" r="r" b="b"/>
            <a:pathLst>
              <a:path w="6934200" h="457200">
                <a:moveTo>
                  <a:pt x="0" y="0"/>
                </a:moveTo>
                <a:lnTo>
                  <a:pt x="0" y="457200"/>
                </a:lnTo>
                <a:lnTo>
                  <a:pt x="6934200" y="457199"/>
                </a:lnTo>
                <a:lnTo>
                  <a:pt x="6934200" y="0"/>
                </a:lnTo>
                <a:lnTo>
                  <a:pt x="0" y="0"/>
                </a:lnTo>
                <a:close/>
              </a:path>
            </a:pathLst>
          </a:custGeom>
          <a:ln w="9525">
            <a:solidFill>
              <a:srgbClr val="000000"/>
            </a:solidFill>
          </a:ln>
        </p:spPr>
        <p:txBody>
          <a:bodyPr wrap="square" lIns="0" tIns="0" rIns="0" bIns="0" rtlCol="0"/>
          <a:lstStyle/>
          <a:p>
            <a:endParaRPr/>
          </a:p>
        </p:txBody>
      </p:sp>
      <p:sp>
        <p:nvSpPr>
          <p:cNvPr id="8" name="object 8"/>
          <p:cNvSpPr/>
          <p:nvPr/>
        </p:nvSpPr>
        <p:spPr>
          <a:xfrm>
            <a:off x="7607300" y="1892300"/>
            <a:ext cx="914400" cy="762000"/>
          </a:xfrm>
          <a:custGeom>
            <a:avLst/>
            <a:gdLst/>
            <a:ahLst/>
            <a:cxnLst/>
            <a:rect l="l" t="t" r="r" b="b"/>
            <a:pathLst>
              <a:path w="914400" h="762000">
                <a:moveTo>
                  <a:pt x="685800" y="571499"/>
                </a:moveTo>
                <a:lnTo>
                  <a:pt x="685800" y="190499"/>
                </a:lnTo>
                <a:lnTo>
                  <a:pt x="0" y="190499"/>
                </a:lnTo>
                <a:lnTo>
                  <a:pt x="0" y="571499"/>
                </a:lnTo>
                <a:lnTo>
                  <a:pt x="685800" y="571499"/>
                </a:lnTo>
                <a:close/>
              </a:path>
              <a:path w="914400" h="762000">
                <a:moveTo>
                  <a:pt x="914400" y="380999"/>
                </a:moveTo>
                <a:lnTo>
                  <a:pt x="685800" y="0"/>
                </a:lnTo>
                <a:lnTo>
                  <a:pt x="685800" y="761999"/>
                </a:lnTo>
                <a:lnTo>
                  <a:pt x="914400" y="380999"/>
                </a:lnTo>
                <a:close/>
              </a:path>
            </a:pathLst>
          </a:custGeom>
          <a:solidFill>
            <a:srgbClr val="FFFF00"/>
          </a:solidFill>
        </p:spPr>
        <p:txBody>
          <a:bodyPr wrap="square" lIns="0" tIns="0" rIns="0" bIns="0" rtlCol="0"/>
          <a:lstStyle/>
          <a:p>
            <a:endParaRPr/>
          </a:p>
        </p:txBody>
      </p:sp>
      <p:sp>
        <p:nvSpPr>
          <p:cNvPr id="9" name="object 9"/>
          <p:cNvSpPr/>
          <p:nvPr/>
        </p:nvSpPr>
        <p:spPr>
          <a:xfrm>
            <a:off x="7607300" y="1892300"/>
            <a:ext cx="914400" cy="762000"/>
          </a:xfrm>
          <a:custGeom>
            <a:avLst/>
            <a:gdLst/>
            <a:ahLst/>
            <a:cxnLst/>
            <a:rect l="l" t="t" r="r" b="b"/>
            <a:pathLst>
              <a:path w="914400" h="762000">
                <a:moveTo>
                  <a:pt x="685800" y="0"/>
                </a:moveTo>
                <a:lnTo>
                  <a:pt x="685800" y="190499"/>
                </a:lnTo>
                <a:lnTo>
                  <a:pt x="0" y="190499"/>
                </a:lnTo>
                <a:lnTo>
                  <a:pt x="0" y="571499"/>
                </a:lnTo>
                <a:lnTo>
                  <a:pt x="685800" y="571499"/>
                </a:lnTo>
                <a:lnTo>
                  <a:pt x="685800" y="761999"/>
                </a:lnTo>
                <a:lnTo>
                  <a:pt x="914400" y="380999"/>
                </a:lnTo>
                <a:lnTo>
                  <a:pt x="685800" y="0"/>
                </a:lnTo>
                <a:close/>
              </a:path>
            </a:pathLst>
          </a:custGeom>
          <a:ln w="9525">
            <a:solidFill>
              <a:srgbClr val="000000"/>
            </a:solidFill>
          </a:ln>
        </p:spPr>
        <p:txBody>
          <a:bodyPr wrap="square" lIns="0" tIns="0" rIns="0" bIns="0" rtlCol="0"/>
          <a:lstStyle/>
          <a:p>
            <a:endParaRPr/>
          </a:p>
        </p:txBody>
      </p:sp>
      <p:sp>
        <p:nvSpPr>
          <p:cNvPr id="10" name="object 10"/>
          <p:cNvSpPr/>
          <p:nvPr/>
        </p:nvSpPr>
        <p:spPr>
          <a:xfrm>
            <a:off x="1130300" y="2501900"/>
            <a:ext cx="104775" cy="90805"/>
          </a:xfrm>
          <a:custGeom>
            <a:avLst/>
            <a:gdLst/>
            <a:ahLst/>
            <a:cxnLst/>
            <a:rect l="l" t="t" r="r" b="b"/>
            <a:pathLst>
              <a:path w="104775" h="90805">
                <a:moveTo>
                  <a:pt x="104394" y="0"/>
                </a:moveTo>
                <a:lnTo>
                  <a:pt x="0" y="0"/>
                </a:lnTo>
                <a:lnTo>
                  <a:pt x="52578" y="90677"/>
                </a:lnTo>
                <a:lnTo>
                  <a:pt x="104394" y="0"/>
                </a:lnTo>
                <a:close/>
              </a:path>
            </a:pathLst>
          </a:custGeom>
          <a:solidFill>
            <a:srgbClr val="000000"/>
          </a:solidFill>
        </p:spPr>
        <p:txBody>
          <a:bodyPr wrap="square" lIns="0" tIns="0" rIns="0" bIns="0" rtlCol="0"/>
          <a:lstStyle/>
          <a:p>
            <a:endParaRPr/>
          </a:p>
        </p:txBody>
      </p:sp>
      <p:sp>
        <p:nvSpPr>
          <p:cNvPr id="11" name="object 11"/>
          <p:cNvSpPr/>
          <p:nvPr/>
        </p:nvSpPr>
        <p:spPr>
          <a:xfrm>
            <a:off x="1130300" y="2501900"/>
            <a:ext cx="104775" cy="90805"/>
          </a:xfrm>
          <a:custGeom>
            <a:avLst/>
            <a:gdLst/>
            <a:ahLst/>
            <a:cxnLst/>
            <a:rect l="l" t="t" r="r" b="b"/>
            <a:pathLst>
              <a:path w="104775" h="90805">
                <a:moveTo>
                  <a:pt x="52578" y="90677"/>
                </a:moveTo>
                <a:lnTo>
                  <a:pt x="104394" y="0"/>
                </a:lnTo>
                <a:lnTo>
                  <a:pt x="0" y="0"/>
                </a:lnTo>
                <a:lnTo>
                  <a:pt x="52578" y="90677"/>
                </a:lnTo>
                <a:close/>
              </a:path>
            </a:pathLst>
          </a:custGeom>
          <a:ln w="9525">
            <a:solidFill>
              <a:srgbClr val="000000"/>
            </a:solidFill>
          </a:ln>
        </p:spPr>
        <p:txBody>
          <a:bodyPr wrap="square" lIns="0" tIns="0" rIns="0" bIns="0" rtlCol="0"/>
          <a:lstStyle/>
          <a:p>
            <a:endParaRPr/>
          </a:p>
        </p:txBody>
      </p:sp>
      <p:sp>
        <p:nvSpPr>
          <p:cNvPr id="12" name="object 12"/>
          <p:cNvSpPr/>
          <p:nvPr/>
        </p:nvSpPr>
        <p:spPr>
          <a:xfrm>
            <a:off x="1253744" y="2501900"/>
            <a:ext cx="105410" cy="90805"/>
          </a:xfrm>
          <a:custGeom>
            <a:avLst/>
            <a:gdLst/>
            <a:ahLst/>
            <a:cxnLst/>
            <a:rect l="l" t="t" r="r" b="b"/>
            <a:pathLst>
              <a:path w="105409" h="90805">
                <a:moveTo>
                  <a:pt x="105156" y="0"/>
                </a:moveTo>
                <a:lnTo>
                  <a:pt x="0" y="0"/>
                </a:lnTo>
                <a:lnTo>
                  <a:pt x="52578" y="90677"/>
                </a:lnTo>
                <a:lnTo>
                  <a:pt x="105156" y="0"/>
                </a:lnTo>
                <a:close/>
              </a:path>
            </a:pathLst>
          </a:custGeom>
          <a:solidFill>
            <a:srgbClr val="000000"/>
          </a:solidFill>
        </p:spPr>
        <p:txBody>
          <a:bodyPr wrap="square" lIns="0" tIns="0" rIns="0" bIns="0" rtlCol="0"/>
          <a:lstStyle/>
          <a:p>
            <a:endParaRPr/>
          </a:p>
        </p:txBody>
      </p:sp>
      <p:sp>
        <p:nvSpPr>
          <p:cNvPr id="13" name="object 13"/>
          <p:cNvSpPr/>
          <p:nvPr/>
        </p:nvSpPr>
        <p:spPr>
          <a:xfrm>
            <a:off x="1253744" y="2501900"/>
            <a:ext cx="105410" cy="90805"/>
          </a:xfrm>
          <a:custGeom>
            <a:avLst/>
            <a:gdLst/>
            <a:ahLst/>
            <a:cxnLst/>
            <a:rect l="l" t="t" r="r" b="b"/>
            <a:pathLst>
              <a:path w="105409" h="90805">
                <a:moveTo>
                  <a:pt x="52578" y="90677"/>
                </a:moveTo>
                <a:lnTo>
                  <a:pt x="105156" y="0"/>
                </a:lnTo>
                <a:lnTo>
                  <a:pt x="0" y="0"/>
                </a:lnTo>
                <a:lnTo>
                  <a:pt x="52578" y="90677"/>
                </a:lnTo>
                <a:close/>
              </a:path>
            </a:pathLst>
          </a:custGeom>
          <a:ln w="9525">
            <a:solidFill>
              <a:srgbClr val="000000"/>
            </a:solidFill>
          </a:ln>
        </p:spPr>
        <p:txBody>
          <a:bodyPr wrap="square" lIns="0" tIns="0" rIns="0" bIns="0" rtlCol="0"/>
          <a:lstStyle/>
          <a:p>
            <a:endParaRPr/>
          </a:p>
        </p:txBody>
      </p:sp>
      <p:sp>
        <p:nvSpPr>
          <p:cNvPr id="14" name="object 14"/>
          <p:cNvSpPr/>
          <p:nvPr/>
        </p:nvSpPr>
        <p:spPr>
          <a:xfrm>
            <a:off x="1358900" y="2501900"/>
            <a:ext cx="104775" cy="90805"/>
          </a:xfrm>
          <a:custGeom>
            <a:avLst/>
            <a:gdLst/>
            <a:ahLst/>
            <a:cxnLst/>
            <a:rect l="l" t="t" r="r" b="b"/>
            <a:pathLst>
              <a:path w="104775" h="90805">
                <a:moveTo>
                  <a:pt x="104393" y="0"/>
                </a:moveTo>
                <a:lnTo>
                  <a:pt x="0" y="0"/>
                </a:lnTo>
                <a:lnTo>
                  <a:pt x="52577" y="90677"/>
                </a:lnTo>
                <a:lnTo>
                  <a:pt x="104393" y="0"/>
                </a:lnTo>
                <a:close/>
              </a:path>
            </a:pathLst>
          </a:custGeom>
          <a:solidFill>
            <a:srgbClr val="000000"/>
          </a:solidFill>
        </p:spPr>
        <p:txBody>
          <a:bodyPr wrap="square" lIns="0" tIns="0" rIns="0" bIns="0" rtlCol="0"/>
          <a:lstStyle/>
          <a:p>
            <a:endParaRPr/>
          </a:p>
        </p:txBody>
      </p:sp>
      <p:sp>
        <p:nvSpPr>
          <p:cNvPr id="15" name="object 15"/>
          <p:cNvSpPr/>
          <p:nvPr/>
        </p:nvSpPr>
        <p:spPr>
          <a:xfrm>
            <a:off x="1358900" y="2501900"/>
            <a:ext cx="104775" cy="90805"/>
          </a:xfrm>
          <a:custGeom>
            <a:avLst/>
            <a:gdLst/>
            <a:ahLst/>
            <a:cxnLst/>
            <a:rect l="l" t="t" r="r" b="b"/>
            <a:pathLst>
              <a:path w="104775" h="90805">
                <a:moveTo>
                  <a:pt x="52577" y="90677"/>
                </a:moveTo>
                <a:lnTo>
                  <a:pt x="104393" y="0"/>
                </a:lnTo>
                <a:lnTo>
                  <a:pt x="0" y="0"/>
                </a:lnTo>
                <a:lnTo>
                  <a:pt x="52577" y="90677"/>
                </a:lnTo>
                <a:close/>
              </a:path>
            </a:pathLst>
          </a:custGeom>
          <a:ln w="9525">
            <a:solidFill>
              <a:srgbClr val="000000"/>
            </a:solidFill>
          </a:ln>
        </p:spPr>
        <p:txBody>
          <a:bodyPr wrap="square" lIns="0" tIns="0" rIns="0" bIns="0" rtlCol="0"/>
          <a:lstStyle/>
          <a:p>
            <a:endParaRPr/>
          </a:p>
        </p:txBody>
      </p:sp>
      <p:sp>
        <p:nvSpPr>
          <p:cNvPr id="16" name="object 16"/>
          <p:cNvSpPr/>
          <p:nvPr/>
        </p:nvSpPr>
        <p:spPr>
          <a:xfrm>
            <a:off x="1482344" y="2501900"/>
            <a:ext cx="105410" cy="90805"/>
          </a:xfrm>
          <a:custGeom>
            <a:avLst/>
            <a:gdLst/>
            <a:ahLst/>
            <a:cxnLst/>
            <a:rect l="l" t="t" r="r" b="b"/>
            <a:pathLst>
              <a:path w="105409" h="90805">
                <a:moveTo>
                  <a:pt x="105156" y="0"/>
                </a:moveTo>
                <a:lnTo>
                  <a:pt x="0" y="0"/>
                </a:lnTo>
                <a:lnTo>
                  <a:pt x="52578" y="90677"/>
                </a:lnTo>
                <a:lnTo>
                  <a:pt x="105156" y="0"/>
                </a:lnTo>
                <a:close/>
              </a:path>
            </a:pathLst>
          </a:custGeom>
          <a:solidFill>
            <a:srgbClr val="000000"/>
          </a:solidFill>
        </p:spPr>
        <p:txBody>
          <a:bodyPr wrap="square" lIns="0" tIns="0" rIns="0" bIns="0" rtlCol="0"/>
          <a:lstStyle/>
          <a:p>
            <a:endParaRPr/>
          </a:p>
        </p:txBody>
      </p:sp>
      <p:sp>
        <p:nvSpPr>
          <p:cNvPr id="17" name="object 17"/>
          <p:cNvSpPr/>
          <p:nvPr/>
        </p:nvSpPr>
        <p:spPr>
          <a:xfrm>
            <a:off x="1482344" y="2501900"/>
            <a:ext cx="105410" cy="90805"/>
          </a:xfrm>
          <a:custGeom>
            <a:avLst/>
            <a:gdLst/>
            <a:ahLst/>
            <a:cxnLst/>
            <a:rect l="l" t="t" r="r" b="b"/>
            <a:pathLst>
              <a:path w="105409" h="90805">
                <a:moveTo>
                  <a:pt x="52578" y="90677"/>
                </a:moveTo>
                <a:lnTo>
                  <a:pt x="105156" y="0"/>
                </a:lnTo>
                <a:lnTo>
                  <a:pt x="0" y="0"/>
                </a:lnTo>
                <a:lnTo>
                  <a:pt x="52578" y="90677"/>
                </a:lnTo>
                <a:close/>
              </a:path>
            </a:pathLst>
          </a:custGeom>
          <a:ln w="9525">
            <a:solidFill>
              <a:srgbClr val="000000"/>
            </a:solidFill>
          </a:ln>
        </p:spPr>
        <p:txBody>
          <a:bodyPr wrap="square" lIns="0" tIns="0" rIns="0" bIns="0" rtlCol="0"/>
          <a:lstStyle/>
          <a:p>
            <a:endParaRPr/>
          </a:p>
        </p:txBody>
      </p:sp>
      <p:sp>
        <p:nvSpPr>
          <p:cNvPr id="18" name="object 18"/>
          <p:cNvSpPr/>
          <p:nvPr/>
        </p:nvSpPr>
        <p:spPr>
          <a:xfrm>
            <a:off x="1587500" y="2501900"/>
            <a:ext cx="104775" cy="90805"/>
          </a:xfrm>
          <a:custGeom>
            <a:avLst/>
            <a:gdLst/>
            <a:ahLst/>
            <a:cxnLst/>
            <a:rect l="l" t="t" r="r" b="b"/>
            <a:pathLst>
              <a:path w="104775" h="90805">
                <a:moveTo>
                  <a:pt x="104393" y="0"/>
                </a:moveTo>
                <a:lnTo>
                  <a:pt x="0" y="0"/>
                </a:lnTo>
                <a:lnTo>
                  <a:pt x="52577" y="90677"/>
                </a:lnTo>
                <a:lnTo>
                  <a:pt x="104393" y="0"/>
                </a:lnTo>
                <a:close/>
              </a:path>
            </a:pathLst>
          </a:custGeom>
          <a:solidFill>
            <a:srgbClr val="000000"/>
          </a:solidFill>
        </p:spPr>
        <p:txBody>
          <a:bodyPr wrap="square" lIns="0" tIns="0" rIns="0" bIns="0" rtlCol="0"/>
          <a:lstStyle/>
          <a:p>
            <a:endParaRPr/>
          </a:p>
        </p:txBody>
      </p:sp>
      <p:sp>
        <p:nvSpPr>
          <p:cNvPr id="19" name="object 19"/>
          <p:cNvSpPr/>
          <p:nvPr/>
        </p:nvSpPr>
        <p:spPr>
          <a:xfrm>
            <a:off x="1587500" y="2501900"/>
            <a:ext cx="104775" cy="90805"/>
          </a:xfrm>
          <a:custGeom>
            <a:avLst/>
            <a:gdLst/>
            <a:ahLst/>
            <a:cxnLst/>
            <a:rect l="l" t="t" r="r" b="b"/>
            <a:pathLst>
              <a:path w="104775" h="90805">
                <a:moveTo>
                  <a:pt x="52577" y="90677"/>
                </a:moveTo>
                <a:lnTo>
                  <a:pt x="104393" y="0"/>
                </a:lnTo>
                <a:lnTo>
                  <a:pt x="0" y="0"/>
                </a:lnTo>
                <a:lnTo>
                  <a:pt x="52577" y="90677"/>
                </a:lnTo>
                <a:close/>
              </a:path>
            </a:pathLst>
          </a:custGeom>
          <a:ln w="9525">
            <a:solidFill>
              <a:srgbClr val="000000"/>
            </a:solidFill>
          </a:ln>
        </p:spPr>
        <p:txBody>
          <a:bodyPr wrap="square" lIns="0" tIns="0" rIns="0" bIns="0" rtlCol="0"/>
          <a:lstStyle/>
          <a:p>
            <a:endParaRPr/>
          </a:p>
        </p:txBody>
      </p:sp>
      <p:sp>
        <p:nvSpPr>
          <p:cNvPr id="20" name="object 20"/>
          <p:cNvSpPr/>
          <p:nvPr/>
        </p:nvSpPr>
        <p:spPr>
          <a:xfrm>
            <a:off x="1710944" y="2501900"/>
            <a:ext cx="105410" cy="90805"/>
          </a:xfrm>
          <a:custGeom>
            <a:avLst/>
            <a:gdLst/>
            <a:ahLst/>
            <a:cxnLst/>
            <a:rect l="l" t="t" r="r" b="b"/>
            <a:pathLst>
              <a:path w="105410" h="90805">
                <a:moveTo>
                  <a:pt x="105156" y="0"/>
                </a:moveTo>
                <a:lnTo>
                  <a:pt x="0" y="0"/>
                </a:lnTo>
                <a:lnTo>
                  <a:pt x="52578" y="90677"/>
                </a:lnTo>
                <a:lnTo>
                  <a:pt x="105156" y="0"/>
                </a:lnTo>
                <a:close/>
              </a:path>
            </a:pathLst>
          </a:custGeom>
          <a:solidFill>
            <a:srgbClr val="000000"/>
          </a:solidFill>
        </p:spPr>
        <p:txBody>
          <a:bodyPr wrap="square" lIns="0" tIns="0" rIns="0" bIns="0" rtlCol="0"/>
          <a:lstStyle/>
          <a:p>
            <a:endParaRPr/>
          </a:p>
        </p:txBody>
      </p:sp>
      <p:sp>
        <p:nvSpPr>
          <p:cNvPr id="21" name="object 21"/>
          <p:cNvSpPr/>
          <p:nvPr/>
        </p:nvSpPr>
        <p:spPr>
          <a:xfrm>
            <a:off x="1710944" y="2501900"/>
            <a:ext cx="105410" cy="90805"/>
          </a:xfrm>
          <a:custGeom>
            <a:avLst/>
            <a:gdLst/>
            <a:ahLst/>
            <a:cxnLst/>
            <a:rect l="l" t="t" r="r" b="b"/>
            <a:pathLst>
              <a:path w="105410" h="90805">
                <a:moveTo>
                  <a:pt x="52578" y="90677"/>
                </a:moveTo>
                <a:lnTo>
                  <a:pt x="105156" y="0"/>
                </a:lnTo>
                <a:lnTo>
                  <a:pt x="0" y="0"/>
                </a:lnTo>
                <a:lnTo>
                  <a:pt x="52578" y="90677"/>
                </a:lnTo>
                <a:close/>
              </a:path>
            </a:pathLst>
          </a:custGeom>
          <a:ln w="9525">
            <a:solidFill>
              <a:srgbClr val="000000"/>
            </a:solidFill>
          </a:ln>
        </p:spPr>
        <p:txBody>
          <a:bodyPr wrap="square" lIns="0" tIns="0" rIns="0" bIns="0" rtlCol="0"/>
          <a:lstStyle/>
          <a:p>
            <a:endParaRPr/>
          </a:p>
        </p:txBody>
      </p:sp>
      <p:sp>
        <p:nvSpPr>
          <p:cNvPr id="22" name="object 22"/>
          <p:cNvSpPr/>
          <p:nvPr/>
        </p:nvSpPr>
        <p:spPr>
          <a:xfrm>
            <a:off x="1816100" y="2501900"/>
            <a:ext cx="104775" cy="90805"/>
          </a:xfrm>
          <a:custGeom>
            <a:avLst/>
            <a:gdLst/>
            <a:ahLst/>
            <a:cxnLst/>
            <a:rect l="l" t="t" r="r" b="b"/>
            <a:pathLst>
              <a:path w="104775" h="90805">
                <a:moveTo>
                  <a:pt x="104393" y="0"/>
                </a:moveTo>
                <a:lnTo>
                  <a:pt x="0" y="0"/>
                </a:lnTo>
                <a:lnTo>
                  <a:pt x="52577" y="90677"/>
                </a:lnTo>
                <a:lnTo>
                  <a:pt x="104393" y="0"/>
                </a:lnTo>
                <a:close/>
              </a:path>
            </a:pathLst>
          </a:custGeom>
          <a:solidFill>
            <a:srgbClr val="000000"/>
          </a:solidFill>
        </p:spPr>
        <p:txBody>
          <a:bodyPr wrap="square" lIns="0" tIns="0" rIns="0" bIns="0" rtlCol="0"/>
          <a:lstStyle/>
          <a:p>
            <a:endParaRPr/>
          </a:p>
        </p:txBody>
      </p:sp>
      <p:sp>
        <p:nvSpPr>
          <p:cNvPr id="23" name="object 23"/>
          <p:cNvSpPr/>
          <p:nvPr/>
        </p:nvSpPr>
        <p:spPr>
          <a:xfrm>
            <a:off x="1816100" y="2501900"/>
            <a:ext cx="104775" cy="90805"/>
          </a:xfrm>
          <a:custGeom>
            <a:avLst/>
            <a:gdLst/>
            <a:ahLst/>
            <a:cxnLst/>
            <a:rect l="l" t="t" r="r" b="b"/>
            <a:pathLst>
              <a:path w="104775" h="90805">
                <a:moveTo>
                  <a:pt x="52577" y="90677"/>
                </a:moveTo>
                <a:lnTo>
                  <a:pt x="104393" y="0"/>
                </a:lnTo>
                <a:lnTo>
                  <a:pt x="0" y="0"/>
                </a:lnTo>
                <a:lnTo>
                  <a:pt x="52577" y="90677"/>
                </a:lnTo>
                <a:close/>
              </a:path>
            </a:pathLst>
          </a:custGeom>
          <a:ln w="9525">
            <a:solidFill>
              <a:srgbClr val="000000"/>
            </a:solidFill>
          </a:ln>
        </p:spPr>
        <p:txBody>
          <a:bodyPr wrap="square" lIns="0" tIns="0" rIns="0" bIns="0" rtlCol="0"/>
          <a:lstStyle/>
          <a:p>
            <a:endParaRPr/>
          </a:p>
        </p:txBody>
      </p:sp>
      <p:sp>
        <p:nvSpPr>
          <p:cNvPr id="24" name="object 24"/>
          <p:cNvSpPr/>
          <p:nvPr/>
        </p:nvSpPr>
        <p:spPr>
          <a:xfrm>
            <a:off x="1939544" y="2501900"/>
            <a:ext cx="105410" cy="90805"/>
          </a:xfrm>
          <a:custGeom>
            <a:avLst/>
            <a:gdLst/>
            <a:ahLst/>
            <a:cxnLst/>
            <a:rect l="l" t="t" r="r" b="b"/>
            <a:pathLst>
              <a:path w="105410" h="90805">
                <a:moveTo>
                  <a:pt x="105156" y="0"/>
                </a:moveTo>
                <a:lnTo>
                  <a:pt x="0" y="0"/>
                </a:lnTo>
                <a:lnTo>
                  <a:pt x="52578" y="90677"/>
                </a:lnTo>
                <a:lnTo>
                  <a:pt x="105156" y="0"/>
                </a:lnTo>
                <a:close/>
              </a:path>
            </a:pathLst>
          </a:custGeom>
          <a:solidFill>
            <a:srgbClr val="000000"/>
          </a:solidFill>
        </p:spPr>
        <p:txBody>
          <a:bodyPr wrap="square" lIns="0" tIns="0" rIns="0" bIns="0" rtlCol="0"/>
          <a:lstStyle/>
          <a:p>
            <a:endParaRPr/>
          </a:p>
        </p:txBody>
      </p:sp>
      <p:sp>
        <p:nvSpPr>
          <p:cNvPr id="25" name="object 25"/>
          <p:cNvSpPr/>
          <p:nvPr/>
        </p:nvSpPr>
        <p:spPr>
          <a:xfrm>
            <a:off x="1939544" y="2501900"/>
            <a:ext cx="105410" cy="90805"/>
          </a:xfrm>
          <a:custGeom>
            <a:avLst/>
            <a:gdLst/>
            <a:ahLst/>
            <a:cxnLst/>
            <a:rect l="l" t="t" r="r" b="b"/>
            <a:pathLst>
              <a:path w="105410" h="90805">
                <a:moveTo>
                  <a:pt x="52578" y="90677"/>
                </a:moveTo>
                <a:lnTo>
                  <a:pt x="105156" y="0"/>
                </a:lnTo>
                <a:lnTo>
                  <a:pt x="0" y="0"/>
                </a:lnTo>
                <a:lnTo>
                  <a:pt x="52578" y="90677"/>
                </a:lnTo>
                <a:close/>
              </a:path>
            </a:pathLst>
          </a:custGeom>
          <a:ln w="9525">
            <a:solidFill>
              <a:srgbClr val="000000"/>
            </a:solidFill>
          </a:ln>
        </p:spPr>
        <p:txBody>
          <a:bodyPr wrap="square" lIns="0" tIns="0" rIns="0" bIns="0" rtlCol="0"/>
          <a:lstStyle/>
          <a:p>
            <a:endParaRPr/>
          </a:p>
        </p:txBody>
      </p:sp>
      <p:sp>
        <p:nvSpPr>
          <p:cNvPr id="26" name="object 26"/>
          <p:cNvSpPr/>
          <p:nvPr/>
        </p:nvSpPr>
        <p:spPr>
          <a:xfrm>
            <a:off x="2044700" y="2501900"/>
            <a:ext cx="104775" cy="90805"/>
          </a:xfrm>
          <a:custGeom>
            <a:avLst/>
            <a:gdLst/>
            <a:ahLst/>
            <a:cxnLst/>
            <a:rect l="l" t="t" r="r" b="b"/>
            <a:pathLst>
              <a:path w="104775" h="90805">
                <a:moveTo>
                  <a:pt x="104393" y="0"/>
                </a:moveTo>
                <a:lnTo>
                  <a:pt x="0" y="0"/>
                </a:lnTo>
                <a:lnTo>
                  <a:pt x="52577" y="90677"/>
                </a:lnTo>
                <a:lnTo>
                  <a:pt x="104393" y="0"/>
                </a:lnTo>
                <a:close/>
              </a:path>
            </a:pathLst>
          </a:custGeom>
          <a:solidFill>
            <a:srgbClr val="000000"/>
          </a:solidFill>
        </p:spPr>
        <p:txBody>
          <a:bodyPr wrap="square" lIns="0" tIns="0" rIns="0" bIns="0" rtlCol="0"/>
          <a:lstStyle/>
          <a:p>
            <a:endParaRPr/>
          </a:p>
        </p:txBody>
      </p:sp>
      <p:sp>
        <p:nvSpPr>
          <p:cNvPr id="27" name="object 27"/>
          <p:cNvSpPr/>
          <p:nvPr/>
        </p:nvSpPr>
        <p:spPr>
          <a:xfrm>
            <a:off x="2044700" y="2501900"/>
            <a:ext cx="104775" cy="90805"/>
          </a:xfrm>
          <a:custGeom>
            <a:avLst/>
            <a:gdLst/>
            <a:ahLst/>
            <a:cxnLst/>
            <a:rect l="l" t="t" r="r" b="b"/>
            <a:pathLst>
              <a:path w="104775" h="90805">
                <a:moveTo>
                  <a:pt x="52577" y="90677"/>
                </a:moveTo>
                <a:lnTo>
                  <a:pt x="104393" y="0"/>
                </a:lnTo>
                <a:lnTo>
                  <a:pt x="0" y="0"/>
                </a:lnTo>
                <a:lnTo>
                  <a:pt x="52577" y="90677"/>
                </a:lnTo>
                <a:close/>
              </a:path>
            </a:pathLst>
          </a:custGeom>
          <a:ln w="9525">
            <a:solidFill>
              <a:srgbClr val="000000"/>
            </a:solidFill>
          </a:ln>
        </p:spPr>
        <p:txBody>
          <a:bodyPr wrap="square" lIns="0" tIns="0" rIns="0" bIns="0" rtlCol="0"/>
          <a:lstStyle/>
          <a:p>
            <a:endParaRPr/>
          </a:p>
        </p:txBody>
      </p:sp>
      <p:sp>
        <p:nvSpPr>
          <p:cNvPr id="28" name="object 28"/>
          <p:cNvSpPr/>
          <p:nvPr/>
        </p:nvSpPr>
        <p:spPr>
          <a:xfrm>
            <a:off x="2168144" y="2501900"/>
            <a:ext cx="105410" cy="90805"/>
          </a:xfrm>
          <a:custGeom>
            <a:avLst/>
            <a:gdLst/>
            <a:ahLst/>
            <a:cxnLst/>
            <a:rect l="l" t="t" r="r" b="b"/>
            <a:pathLst>
              <a:path w="105410" h="90805">
                <a:moveTo>
                  <a:pt x="105156" y="0"/>
                </a:moveTo>
                <a:lnTo>
                  <a:pt x="0" y="0"/>
                </a:lnTo>
                <a:lnTo>
                  <a:pt x="52578" y="90677"/>
                </a:lnTo>
                <a:lnTo>
                  <a:pt x="105156" y="0"/>
                </a:lnTo>
                <a:close/>
              </a:path>
            </a:pathLst>
          </a:custGeom>
          <a:solidFill>
            <a:srgbClr val="000000"/>
          </a:solidFill>
        </p:spPr>
        <p:txBody>
          <a:bodyPr wrap="square" lIns="0" tIns="0" rIns="0" bIns="0" rtlCol="0"/>
          <a:lstStyle/>
          <a:p>
            <a:endParaRPr/>
          </a:p>
        </p:txBody>
      </p:sp>
      <p:sp>
        <p:nvSpPr>
          <p:cNvPr id="29" name="object 29"/>
          <p:cNvSpPr/>
          <p:nvPr/>
        </p:nvSpPr>
        <p:spPr>
          <a:xfrm>
            <a:off x="2168144" y="2501900"/>
            <a:ext cx="105410" cy="90805"/>
          </a:xfrm>
          <a:custGeom>
            <a:avLst/>
            <a:gdLst/>
            <a:ahLst/>
            <a:cxnLst/>
            <a:rect l="l" t="t" r="r" b="b"/>
            <a:pathLst>
              <a:path w="105410" h="90805">
                <a:moveTo>
                  <a:pt x="52578" y="90677"/>
                </a:moveTo>
                <a:lnTo>
                  <a:pt x="105156" y="0"/>
                </a:lnTo>
                <a:lnTo>
                  <a:pt x="0" y="0"/>
                </a:lnTo>
                <a:lnTo>
                  <a:pt x="52578" y="90677"/>
                </a:lnTo>
                <a:close/>
              </a:path>
            </a:pathLst>
          </a:custGeom>
          <a:ln w="9525">
            <a:solidFill>
              <a:srgbClr val="000000"/>
            </a:solidFill>
          </a:ln>
        </p:spPr>
        <p:txBody>
          <a:bodyPr wrap="square" lIns="0" tIns="0" rIns="0" bIns="0" rtlCol="0"/>
          <a:lstStyle/>
          <a:p>
            <a:endParaRPr/>
          </a:p>
        </p:txBody>
      </p:sp>
      <p:sp>
        <p:nvSpPr>
          <p:cNvPr id="30" name="object 30"/>
          <p:cNvSpPr/>
          <p:nvPr/>
        </p:nvSpPr>
        <p:spPr>
          <a:xfrm>
            <a:off x="2273300" y="2501900"/>
            <a:ext cx="104775" cy="90805"/>
          </a:xfrm>
          <a:custGeom>
            <a:avLst/>
            <a:gdLst/>
            <a:ahLst/>
            <a:cxnLst/>
            <a:rect l="l" t="t" r="r" b="b"/>
            <a:pathLst>
              <a:path w="104775" h="90805">
                <a:moveTo>
                  <a:pt x="104393" y="0"/>
                </a:moveTo>
                <a:lnTo>
                  <a:pt x="0" y="0"/>
                </a:lnTo>
                <a:lnTo>
                  <a:pt x="52577" y="90677"/>
                </a:lnTo>
                <a:lnTo>
                  <a:pt x="104393" y="0"/>
                </a:lnTo>
                <a:close/>
              </a:path>
            </a:pathLst>
          </a:custGeom>
          <a:solidFill>
            <a:srgbClr val="000000"/>
          </a:solidFill>
        </p:spPr>
        <p:txBody>
          <a:bodyPr wrap="square" lIns="0" tIns="0" rIns="0" bIns="0" rtlCol="0"/>
          <a:lstStyle/>
          <a:p>
            <a:endParaRPr/>
          </a:p>
        </p:txBody>
      </p:sp>
      <p:sp>
        <p:nvSpPr>
          <p:cNvPr id="31" name="object 31"/>
          <p:cNvSpPr/>
          <p:nvPr/>
        </p:nvSpPr>
        <p:spPr>
          <a:xfrm>
            <a:off x="2273300" y="2501900"/>
            <a:ext cx="104775" cy="90805"/>
          </a:xfrm>
          <a:custGeom>
            <a:avLst/>
            <a:gdLst/>
            <a:ahLst/>
            <a:cxnLst/>
            <a:rect l="l" t="t" r="r" b="b"/>
            <a:pathLst>
              <a:path w="104775" h="90805">
                <a:moveTo>
                  <a:pt x="52577" y="90677"/>
                </a:moveTo>
                <a:lnTo>
                  <a:pt x="104393" y="0"/>
                </a:lnTo>
                <a:lnTo>
                  <a:pt x="0" y="0"/>
                </a:lnTo>
                <a:lnTo>
                  <a:pt x="52577" y="90677"/>
                </a:lnTo>
                <a:close/>
              </a:path>
            </a:pathLst>
          </a:custGeom>
          <a:ln w="9525">
            <a:solidFill>
              <a:srgbClr val="000000"/>
            </a:solidFill>
          </a:ln>
        </p:spPr>
        <p:txBody>
          <a:bodyPr wrap="square" lIns="0" tIns="0" rIns="0" bIns="0" rtlCol="0"/>
          <a:lstStyle/>
          <a:p>
            <a:endParaRPr/>
          </a:p>
        </p:txBody>
      </p:sp>
      <p:sp>
        <p:nvSpPr>
          <p:cNvPr id="32" name="object 32"/>
          <p:cNvSpPr/>
          <p:nvPr/>
        </p:nvSpPr>
        <p:spPr>
          <a:xfrm>
            <a:off x="2396744" y="2501900"/>
            <a:ext cx="105410" cy="90805"/>
          </a:xfrm>
          <a:custGeom>
            <a:avLst/>
            <a:gdLst/>
            <a:ahLst/>
            <a:cxnLst/>
            <a:rect l="l" t="t" r="r" b="b"/>
            <a:pathLst>
              <a:path w="105410" h="90805">
                <a:moveTo>
                  <a:pt x="105156" y="0"/>
                </a:moveTo>
                <a:lnTo>
                  <a:pt x="0" y="0"/>
                </a:lnTo>
                <a:lnTo>
                  <a:pt x="52578" y="90677"/>
                </a:lnTo>
                <a:lnTo>
                  <a:pt x="105156" y="0"/>
                </a:lnTo>
                <a:close/>
              </a:path>
            </a:pathLst>
          </a:custGeom>
          <a:solidFill>
            <a:srgbClr val="000000"/>
          </a:solidFill>
        </p:spPr>
        <p:txBody>
          <a:bodyPr wrap="square" lIns="0" tIns="0" rIns="0" bIns="0" rtlCol="0"/>
          <a:lstStyle/>
          <a:p>
            <a:endParaRPr/>
          </a:p>
        </p:txBody>
      </p:sp>
      <p:sp>
        <p:nvSpPr>
          <p:cNvPr id="33" name="object 33"/>
          <p:cNvSpPr/>
          <p:nvPr/>
        </p:nvSpPr>
        <p:spPr>
          <a:xfrm>
            <a:off x="2396744" y="2501900"/>
            <a:ext cx="105410" cy="90805"/>
          </a:xfrm>
          <a:custGeom>
            <a:avLst/>
            <a:gdLst/>
            <a:ahLst/>
            <a:cxnLst/>
            <a:rect l="l" t="t" r="r" b="b"/>
            <a:pathLst>
              <a:path w="105410" h="90805">
                <a:moveTo>
                  <a:pt x="52578" y="90677"/>
                </a:moveTo>
                <a:lnTo>
                  <a:pt x="105156" y="0"/>
                </a:lnTo>
                <a:lnTo>
                  <a:pt x="0" y="0"/>
                </a:lnTo>
                <a:lnTo>
                  <a:pt x="52578" y="90677"/>
                </a:lnTo>
                <a:close/>
              </a:path>
            </a:pathLst>
          </a:custGeom>
          <a:ln w="9524">
            <a:solidFill>
              <a:srgbClr val="000000"/>
            </a:solidFill>
          </a:ln>
        </p:spPr>
        <p:txBody>
          <a:bodyPr wrap="square" lIns="0" tIns="0" rIns="0" bIns="0" rtlCol="0"/>
          <a:lstStyle/>
          <a:p>
            <a:endParaRPr/>
          </a:p>
        </p:txBody>
      </p:sp>
      <p:sp>
        <p:nvSpPr>
          <p:cNvPr id="34" name="object 34"/>
          <p:cNvSpPr/>
          <p:nvPr/>
        </p:nvSpPr>
        <p:spPr>
          <a:xfrm>
            <a:off x="2501900" y="2501900"/>
            <a:ext cx="104775" cy="90805"/>
          </a:xfrm>
          <a:custGeom>
            <a:avLst/>
            <a:gdLst/>
            <a:ahLst/>
            <a:cxnLst/>
            <a:rect l="l" t="t" r="r" b="b"/>
            <a:pathLst>
              <a:path w="104775" h="90805">
                <a:moveTo>
                  <a:pt x="104393" y="0"/>
                </a:moveTo>
                <a:lnTo>
                  <a:pt x="0" y="0"/>
                </a:lnTo>
                <a:lnTo>
                  <a:pt x="52577" y="90677"/>
                </a:lnTo>
                <a:lnTo>
                  <a:pt x="104393" y="0"/>
                </a:lnTo>
                <a:close/>
              </a:path>
            </a:pathLst>
          </a:custGeom>
          <a:solidFill>
            <a:srgbClr val="000000"/>
          </a:solidFill>
        </p:spPr>
        <p:txBody>
          <a:bodyPr wrap="square" lIns="0" tIns="0" rIns="0" bIns="0" rtlCol="0"/>
          <a:lstStyle/>
          <a:p>
            <a:endParaRPr/>
          </a:p>
        </p:txBody>
      </p:sp>
      <p:sp>
        <p:nvSpPr>
          <p:cNvPr id="35" name="object 35"/>
          <p:cNvSpPr/>
          <p:nvPr/>
        </p:nvSpPr>
        <p:spPr>
          <a:xfrm>
            <a:off x="2501900" y="2501900"/>
            <a:ext cx="104775" cy="90805"/>
          </a:xfrm>
          <a:custGeom>
            <a:avLst/>
            <a:gdLst/>
            <a:ahLst/>
            <a:cxnLst/>
            <a:rect l="l" t="t" r="r" b="b"/>
            <a:pathLst>
              <a:path w="104775" h="90805">
                <a:moveTo>
                  <a:pt x="52577" y="90677"/>
                </a:moveTo>
                <a:lnTo>
                  <a:pt x="104393" y="0"/>
                </a:lnTo>
                <a:lnTo>
                  <a:pt x="0" y="0"/>
                </a:lnTo>
                <a:lnTo>
                  <a:pt x="52577" y="90677"/>
                </a:lnTo>
                <a:close/>
              </a:path>
            </a:pathLst>
          </a:custGeom>
          <a:ln w="9525">
            <a:solidFill>
              <a:srgbClr val="000000"/>
            </a:solidFill>
          </a:ln>
        </p:spPr>
        <p:txBody>
          <a:bodyPr wrap="square" lIns="0" tIns="0" rIns="0" bIns="0" rtlCol="0"/>
          <a:lstStyle/>
          <a:p>
            <a:endParaRPr/>
          </a:p>
        </p:txBody>
      </p:sp>
      <p:sp>
        <p:nvSpPr>
          <p:cNvPr id="36" name="object 36"/>
          <p:cNvSpPr/>
          <p:nvPr/>
        </p:nvSpPr>
        <p:spPr>
          <a:xfrm>
            <a:off x="2625344" y="2501900"/>
            <a:ext cx="105410" cy="90805"/>
          </a:xfrm>
          <a:custGeom>
            <a:avLst/>
            <a:gdLst/>
            <a:ahLst/>
            <a:cxnLst/>
            <a:rect l="l" t="t" r="r" b="b"/>
            <a:pathLst>
              <a:path w="105410" h="90805">
                <a:moveTo>
                  <a:pt x="105156" y="0"/>
                </a:moveTo>
                <a:lnTo>
                  <a:pt x="0" y="0"/>
                </a:lnTo>
                <a:lnTo>
                  <a:pt x="52578" y="90677"/>
                </a:lnTo>
                <a:lnTo>
                  <a:pt x="105156" y="0"/>
                </a:lnTo>
                <a:close/>
              </a:path>
            </a:pathLst>
          </a:custGeom>
          <a:solidFill>
            <a:srgbClr val="000000"/>
          </a:solidFill>
        </p:spPr>
        <p:txBody>
          <a:bodyPr wrap="square" lIns="0" tIns="0" rIns="0" bIns="0" rtlCol="0"/>
          <a:lstStyle/>
          <a:p>
            <a:endParaRPr/>
          </a:p>
        </p:txBody>
      </p:sp>
      <p:sp>
        <p:nvSpPr>
          <p:cNvPr id="37" name="object 37"/>
          <p:cNvSpPr/>
          <p:nvPr/>
        </p:nvSpPr>
        <p:spPr>
          <a:xfrm>
            <a:off x="2625344" y="2501900"/>
            <a:ext cx="105410" cy="90805"/>
          </a:xfrm>
          <a:custGeom>
            <a:avLst/>
            <a:gdLst/>
            <a:ahLst/>
            <a:cxnLst/>
            <a:rect l="l" t="t" r="r" b="b"/>
            <a:pathLst>
              <a:path w="105410" h="90805">
                <a:moveTo>
                  <a:pt x="52578" y="90677"/>
                </a:moveTo>
                <a:lnTo>
                  <a:pt x="105156" y="0"/>
                </a:lnTo>
                <a:lnTo>
                  <a:pt x="0" y="0"/>
                </a:lnTo>
                <a:lnTo>
                  <a:pt x="52578" y="90677"/>
                </a:lnTo>
                <a:close/>
              </a:path>
            </a:pathLst>
          </a:custGeom>
          <a:ln w="9525">
            <a:solidFill>
              <a:srgbClr val="000000"/>
            </a:solidFill>
          </a:ln>
        </p:spPr>
        <p:txBody>
          <a:bodyPr wrap="square" lIns="0" tIns="0" rIns="0" bIns="0" rtlCol="0"/>
          <a:lstStyle/>
          <a:p>
            <a:endParaRPr/>
          </a:p>
        </p:txBody>
      </p:sp>
      <p:sp>
        <p:nvSpPr>
          <p:cNvPr id="38" name="object 38"/>
          <p:cNvSpPr/>
          <p:nvPr/>
        </p:nvSpPr>
        <p:spPr>
          <a:xfrm>
            <a:off x="2730500" y="2501900"/>
            <a:ext cx="104775" cy="90805"/>
          </a:xfrm>
          <a:custGeom>
            <a:avLst/>
            <a:gdLst/>
            <a:ahLst/>
            <a:cxnLst/>
            <a:rect l="l" t="t" r="r" b="b"/>
            <a:pathLst>
              <a:path w="104775" h="90805">
                <a:moveTo>
                  <a:pt x="104393" y="0"/>
                </a:moveTo>
                <a:lnTo>
                  <a:pt x="0" y="0"/>
                </a:lnTo>
                <a:lnTo>
                  <a:pt x="52577" y="90677"/>
                </a:lnTo>
                <a:lnTo>
                  <a:pt x="104393" y="0"/>
                </a:lnTo>
                <a:close/>
              </a:path>
            </a:pathLst>
          </a:custGeom>
          <a:solidFill>
            <a:srgbClr val="000000"/>
          </a:solidFill>
        </p:spPr>
        <p:txBody>
          <a:bodyPr wrap="square" lIns="0" tIns="0" rIns="0" bIns="0" rtlCol="0"/>
          <a:lstStyle/>
          <a:p>
            <a:endParaRPr/>
          </a:p>
        </p:txBody>
      </p:sp>
      <p:sp>
        <p:nvSpPr>
          <p:cNvPr id="39" name="object 39"/>
          <p:cNvSpPr/>
          <p:nvPr/>
        </p:nvSpPr>
        <p:spPr>
          <a:xfrm>
            <a:off x="2730500" y="2501900"/>
            <a:ext cx="104775" cy="90805"/>
          </a:xfrm>
          <a:custGeom>
            <a:avLst/>
            <a:gdLst/>
            <a:ahLst/>
            <a:cxnLst/>
            <a:rect l="l" t="t" r="r" b="b"/>
            <a:pathLst>
              <a:path w="104775" h="90805">
                <a:moveTo>
                  <a:pt x="52577" y="90677"/>
                </a:moveTo>
                <a:lnTo>
                  <a:pt x="104393" y="0"/>
                </a:lnTo>
                <a:lnTo>
                  <a:pt x="0" y="0"/>
                </a:lnTo>
                <a:lnTo>
                  <a:pt x="52577" y="90677"/>
                </a:lnTo>
                <a:close/>
              </a:path>
            </a:pathLst>
          </a:custGeom>
          <a:ln w="9525">
            <a:solidFill>
              <a:srgbClr val="000000"/>
            </a:solidFill>
          </a:ln>
        </p:spPr>
        <p:txBody>
          <a:bodyPr wrap="square" lIns="0" tIns="0" rIns="0" bIns="0" rtlCol="0"/>
          <a:lstStyle/>
          <a:p>
            <a:endParaRPr/>
          </a:p>
        </p:txBody>
      </p:sp>
      <p:sp>
        <p:nvSpPr>
          <p:cNvPr id="40" name="object 40"/>
          <p:cNvSpPr/>
          <p:nvPr/>
        </p:nvSpPr>
        <p:spPr>
          <a:xfrm>
            <a:off x="28539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41" name="object 41"/>
          <p:cNvSpPr/>
          <p:nvPr/>
        </p:nvSpPr>
        <p:spPr>
          <a:xfrm>
            <a:off x="28539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42" name="object 42"/>
          <p:cNvSpPr/>
          <p:nvPr/>
        </p:nvSpPr>
        <p:spPr>
          <a:xfrm>
            <a:off x="29591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43" name="object 43"/>
          <p:cNvSpPr/>
          <p:nvPr/>
        </p:nvSpPr>
        <p:spPr>
          <a:xfrm>
            <a:off x="29591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44" name="object 44"/>
          <p:cNvSpPr/>
          <p:nvPr/>
        </p:nvSpPr>
        <p:spPr>
          <a:xfrm>
            <a:off x="30825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45" name="object 45"/>
          <p:cNvSpPr/>
          <p:nvPr/>
        </p:nvSpPr>
        <p:spPr>
          <a:xfrm>
            <a:off x="30825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46" name="object 46"/>
          <p:cNvSpPr/>
          <p:nvPr/>
        </p:nvSpPr>
        <p:spPr>
          <a:xfrm>
            <a:off x="31877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47" name="object 47"/>
          <p:cNvSpPr/>
          <p:nvPr/>
        </p:nvSpPr>
        <p:spPr>
          <a:xfrm>
            <a:off x="31877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48" name="object 48"/>
          <p:cNvSpPr/>
          <p:nvPr/>
        </p:nvSpPr>
        <p:spPr>
          <a:xfrm>
            <a:off x="33111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49" name="object 49"/>
          <p:cNvSpPr/>
          <p:nvPr/>
        </p:nvSpPr>
        <p:spPr>
          <a:xfrm>
            <a:off x="33111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50" name="object 50"/>
          <p:cNvSpPr/>
          <p:nvPr/>
        </p:nvSpPr>
        <p:spPr>
          <a:xfrm>
            <a:off x="34163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51" name="object 51"/>
          <p:cNvSpPr/>
          <p:nvPr/>
        </p:nvSpPr>
        <p:spPr>
          <a:xfrm>
            <a:off x="34163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52" name="object 52"/>
          <p:cNvSpPr/>
          <p:nvPr/>
        </p:nvSpPr>
        <p:spPr>
          <a:xfrm>
            <a:off x="35397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53" name="object 53"/>
          <p:cNvSpPr/>
          <p:nvPr/>
        </p:nvSpPr>
        <p:spPr>
          <a:xfrm>
            <a:off x="35397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54" name="object 54"/>
          <p:cNvSpPr/>
          <p:nvPr/>
        </p:nvSpPr>
        <p:spPr>
          <a:xfrm>
            <a:off x="36449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55" name="object 55"/>
          <p:cNvSpPr/>
          <p:nvPr/>
        </p:nvSpPr>
        <p:spPr>
          <a:xfrm>
            <a:off x="36449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56" name="object 56"/>
          <p:cNvSpPr/>
          <p:nvPr/>
        </p:nvSpPr>
        <p:spPr>
          <a:xfrm>
            <a:off x="37683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57" name="object 57"/>
          <p:cNvSpPr/>
          <p:nvPr/>
        </p:nvSpPr>
        <p:spPr>
          <a:xfrm>
            <a:off x="37683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58" name="object 58"/>
          <p:cNvSpPr/>
          <p:nvPr/>
        </p:nvSpPr>
        <p:spPr>
          <a:xfrm>
            <a:off x="38735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59" name="object 59"/>
          <p:cNvSpPr/>
          <p:nvPr/>
        </p:nvSpPr>
        <p:spPr>
          <a:xfrm>
            <a:off x="38735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60" name="object 60"/>
          <p:cNvSpPr/>
          <p:nvPr/>
        </p:nvSpPr>
        <p:spPr>
          <a:xfrm>
            <a:off x="39969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61" name="object 61"/>
          <p:cNvSpPr/>
          <p:nvPr/>
        </p:nvSpPr>
        <p:spPr>
          <a:xfrm>
            <a:off x="39969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62" name="object 62"/>
          <p:cNvSpPr/>
          <p:nvPr/>
        </p:nvSpPr>
        <p:spPr>
          <a:xfrm>
            <a:off x="41021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63" name="object 63"/>
          <p:cNvSpPr/>
          <p:nvPr/>
        </p:nvSpPr>
        <p:spPr>
          <a:xfrm>
            <a:off x="41021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64" name="object 64"/>
          <p:cNvSpPr/>
          <p:nvPr/>
        </p:nvSpPr>
        <p:spPr>
          <a:xfrm>
            <a:off x="42255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65" name="object 65"/>
          <p:cNvSpPr/>
          <p:nvPr/>
        </p:nvSpPr>
        <p:spPr>
          <a:xfrm>
            <a:off x="42255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66" name="object 66"/>
          <p:cNvSpPr/>
          <p:nvPr/>
        </p:nvSpPr>
        <p:spPr>
          <a:xfrm>
            <a:off x="43307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67" name="object 67"/>
          <p:cNvSpPr/>
          <p:nvPr/>
        </p:nvSpPr>
        <p:spPr>
          <a:xfrm>
            <a:off x="43307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68" name="object 68"/>
          <p:cNvSpPr/>
          <p:nvPr/>
        </p:nvSpPr>
        <p:spPr>
          <a:xfrm>
            <a:off x="44541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69" name="object 69"/>
          <p:cNvSpPr/>
          <p:nvPr/>
        </p:nvSpPr>
        <p:spPr>
          <a:xfrm>
            <a:off x="44541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70" name="object 70"/>
          <p:cNvSpPr/>
          <p:nvPr/>
        </p:nvSpPr>
        <p:spPr>
          <a:xfrm>
            <a:off x="45593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71" name="object 71"/>
          <p:cNvSpPr/>
          <p:nvPr/>
        </p:nvSpPr>
        <p:spPr>
          <a:xfrm>
            <a:off x="45593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72" name="object 72"/>
          <p:cNvSpPr/>
          <p:nvPr/>
        </p:nvSpPr>
        <p:spPr>
          <a:xfrm>
            <a:off x="46827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73" name="object 73"/>
          <p:cNvSpPr/>
          <p:nvPr/>
        </p:nvSpPr>
        <p:spPr>
          <a:xfrm>
            <a:off x="46827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74" name="object 74"/>
          <p:cNvSpPr/>
          <p:nvPr/>
        </p:nvSpPr>
        <p:spPr>
          <a:xfrm>
            <a:off x="47879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75" name="object 75"/>
          <p:cNvSpPr/>
          <p:nvPr/>
        </p:nvSpPr>
        <p:spPr>
          <a:xfrm>
            <a:off x="47879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76" name="object 76"/>
          <p:cNvSpPr/>
          <p:nvPr/>
        </p:nvSpPr>
        <p:spPr>
          <a:xfrm>
            <a:off x="49113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77" name="object 77"/>
          <p:cNvSpPr/>
          <p:nvPr/>
        </p:nvSpPr>
        <p:spPr>
          <a:xfrm>
            <a:off x="49113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78" name="object 78"/>
          <p:cNvSpPr/>
          <p:nvPr/>
        </p:nvSpPr>
        <p:spPr>
          <a:xfrm>
            <a:off x="50165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79" name="object 79"/>
          <p:cNvSpPr/>
          <p:nvPr/>
        </p:nvSpPr>
        <p:spPr>
          <a:xfrm>
            <a:off x="50165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80" name="object 80"/>
          <p:cNvSpPr/>
          <p:nvPr/>
        </p:nvSpPr>
        <p:spPr>
          <a:xfrm>
            <a:off x="51399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81" name="object 81"/>
          <p:cNvSpPr/>
          <p:nvPr/>
        </p:nvSpPr>
        <p:spPr>
          <a:xfrm>
            <a:off x="51399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82" name="object 82"/>
          <p:cNvSpPr/>
          <p:nvPr/>
        </p:nvSpPr>
        <p:spPr>
          <a:xfrm>
            <a:off x="52451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83" name="object 83"/>
          <p:cNvSpPr/>
          <p:nvPr/>
        </p:nvSpPr>
        <p:spPr>
          <a:xfrm>
            <a:off x="52451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84" name="object 84"/>
          <p:cNvSpPr/>
          <p:nvPr/>
        </p:nvSpPr>
        <p:spPr>
          <a:xfrm>
            <a:off x="53685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85" name="object 85"/>
          <p:cNvSpPr/>
          <p:nvPr/>
        </p:nvSpPr>
        <p:spPr>
          <a:xfrm>
            <a:off x="53685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86" name="object 86"/>
          <p:cNvSpPr/>
          <p:nvPr/>
        </p:nvSpPr>
        <p:spPr>
          <a:xfrm>
            <a:off x="54737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87" name="object 87"/>
          <p:cNvSpPr/>
          <p:nvPr/>
        </p:nvSpPr>
        <p:spPr>
          <a:xfrm>
            <a:off x="54737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88" name="object 88"/>
          <p:cNvSpPr/>
          <p:nvPr/>
        </p:nvSpPr>
        <p:spPr>
          <a:xfrm>
            <a:off x="55971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89" name="object 89"/>
          <p:cNvSpPr/>
          <p:nvPr/>
        </p:nvSpPr>
        <p:spPr>
          <a:xfrm>
            <a:off x="55971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90" name="object 90"/>
          <p:cNvSpPr/>
          <p:nvPr/>
        </p:nvSpPr>
        <p:spPr>
          <a:xfrm>
            <a:off x="57023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91" name="object 91"/>
          <p:cNvSpPr/>
          <p:nvPr/>
        </p:nvSpPr>
        <p:spPr>
          <a:xfrm>
            <a:off x="57023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92" name="object 92"/>
          <p:cNvSpPr/>
          <p:nvPr/>
        </p:nvSpPr>
        <p:spPr>
          <a:xfrm>
            <a:off x="58257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93" name="object 93"/>
          <p:cNvSpPr/>
          <p:nvPr/>
        </p:nvSpPr>
        <p:spPr>
          <a:xfrm>
            <a:off x="58257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94" name="object 94"/>
          <p:cNvSpPr/>
          <p:nvPr/>
        </p:nvSpPr>
        <p:spPr>
          <a:xfrm>
            <a:off x="59309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95" name="object 95"/>
          <p:cNvSpPr/>
          <p:nvPr/>
        </p:nvSpPr>
        <p:spPr>
          <a:xfrm>
            <a:off x="59309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96" name="object 96"/>
          <p:cNvSpPr/>
          <p:nvPr/>
        </p:nvSpPr>
        <p:spPr>
          <a:xfrm>
            <a:off x="60543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97" name="object 97"/>
          <p:cNvSpPr/>
          <p:nvPr/>
        </p:nvSpPr>
        <p:spPr>
          <a:xfrm>
            <a:off x="60543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98" name="object 98"/>
          <p:cNvSpPr/>
          <p:nvPr/>
        </p:nvSpPr>
        <p:spPr>
          <a:xfrm>
            <a:off x="61595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99" name="object 99"/>
          <p:cNvSpPr/>
          <p:nvPr/>
        </p:nvSpPr>
        <p:spPr>
          <a:xfrm>
            <a:off x="61595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00" name="object 100"/>
          <p:cNvSpPr/>
          <p:nvPr/>
        </p:nvSpPr>
        <p:spPr>
          <a:xfrm>
            <a:off x="6282944" y="2501900"/>
            <a:ext cx="105410" cy="90805"/>
          </a:xfrm>
          <a:custGeom>
            <a:avLst/>
            <a:gdLst/>
            <a:ahLst/>
            <a:cxnLst/>
            <a:rect l="l" t="t" r="r" b="b"/>
            <a:pathLst>
              <a:path w="105410"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01" name="object 101"/>
          <p:cNvSpPr/>
          <p:nvPr/>
        </p:nvSpPr>
        <p:spPr>
          <a:xfrm>
            <a:off x="6282944" y="2501900"/>
            <a:ext cx="105410" cy="90805"/>
          </a:xfrm>
          <a:custGeom>
            <a:avLst/>
            <a:gdLst/>
            <a:ahLst/>
            <a:cxnLst/>
            <a:rect l="l" t="t" r="r" b="b"/>
            <a:pathLst>
              <a:path w="105410"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02" name="object 102"/>
          <p:cNvSpPr/>
          <p:nvPr/>
        </p:nvSpPr>
        <p:spPr>
          <a:xfrm>
            <a:off x="63881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03" name="object 103"/>
          <p:cNvSpPr/>
          <p:nvPr/>
        </p:nvSpPr>
        <p:spPr>
          <a:xfrm>
            <a:off x="63881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04" name="object 104"/>
          <p:cNvSpPr/>
          <p:nvPr/>
        </p:nvSpPr>
        <p:spPr>
          <a:xfrm>
            <a:off x="6511543" y="2501900"/>
            <a:ext cx="105410" cy="90805"/>
          </a:xfrm>
          <a:custGeom>
            <a:avLst/>
            <a:gdLst/>
            <a:ahLst/>
            <a:cxnLst/>
            <a:rect l="l" t="t" r="r" b="b"/>
            <a:pathLst>
              <a:path w="105409"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05" name="object 105"/>
          <p:cNvSpPr/>
          <p:nvPr/>
        </p:nvSpPr>
        <p:spPr>
          <a:xfrm>
            <a:off x="6511543" y="2501900"/>
            <a:ext cx="105410" cy="90805"/>
          </a:xfrm>
          <a:custGeom>
            <a:avLst/>
            <a:gdLst/>
            <a:ahLst/>
            <a:cxnLst/>
            <a:rect l="l" t="t" r="r" b="b"/>
            <a:pathLst>
              <a:path w="105409"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06" name="object 106"/>
          <p:cNvSpPr/>
          <p:nvPr/>
        </p:nvSpPr>
        <p:spPr>
          <a:xfrm>
            <a:off x="66167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07" name="object 107"/>
          <p:cNvSpPr/>
          <p:nvPr/>
        </p:nvSpPr>
        <p:spPr>
          <a:xfrm>
            <a:off x="66167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08" name="object 108"/>
          <p:cNvSpPr/>
          <p:nvPr/>
        </p:nvSpPr>
        <p:spPr>
          <a:xfrm>
            <a:off x="6740143" y="2501900"/>
            <a:ext cx="105410" cy="90805"/>
          </a:xfrm>
          <a:custGeom>
            <a:avLst/>
            <a:gdLst/>
            <a:ahLst/>
            <a:cxnLst/>
            <a:rect l="l" t="t" r="r" b="b"/>
            <a:pathLst>
              <a:path w="105409"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09" name="object 109"/>
          <p:cNvSpPr/>
          <p:nvPr/>
        </p:nvSpPr>
        <p:spPr>
          <a:xfrm>
            <a:off x="6740143" y="2501900"/>
            <a:ext cx="105410" cy="90805"/>
          </a:xfrm>
          <a:custGeom>
            <a:avLst/>
            <a:gdLst/>
            <a:ahLst/>
            <a:cxnLst/>
            <a:rect l="l" t="t" r="r" b="b"/>
            <a:pathLst>
              <a:path w="105409"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10" name="object 110"/>
          <p:cNvSpPr/>
          <p:nvPr/>
        </p:nvSpPr>
        <p:spPr>
          <a:xfrm>
            <a:off x="68453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11" name="object 111"/>
          <p:cNvSpPr/>
          <p:nvPr/>
        </p:nvSpPr>
        <p:spPr>
          <a:xfrm>
            <a:off x="68453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12" name="object 112"/>
          <p:cNvSpPr/>
          <p:nvPr/>
        </p:nvSpPr>
        <p:spPr>
          <a:xfrm>
            <a:off x="6968743" y="2501900"/>
            <a:ext cx="105410" cy="90805"/>
          </a:xfrm>
          <a:custGeom>
            <a:avLst/>
            <a:gdLst/>
            <a:ahLst/>
            <a:cxnLst/>
            <a:rect l="l" t="t" r="r" b="b"/>
            <a:pathLst>
              <a:path w="105409"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13" name="object 113"/>
          <p:cNvSpPr/>
          <p:nvPr/>
        </p:nvSpPr>
        <p:spPr>
          <a:xfrm>
            <a:off x="6968743" y="2501900"/>
            <a:ext cx="105410" cy="90805"/>
          </a:xfrm>
          <a:custGeom>
            <a:avLst/>
            <a:gdLst/>
            <a:ahLst/>
            <a:cxnLst/>
            <a:rect l="l" t="t" r="r" b="b"/>
            <a:pathLst>
              <a:path w="105409"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14" name="object 114"/>
          <p:cNvSpPr/>
          <p:nvPr/>
        </p:nvSpPr>
        <p:spPr>
          <a:xfrm>
            <a:off x="70739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15" name="object 115"/>
          <p:cNvSpPr/>
          <p:nvPr/>
        </p:nvSpPr>
        <p:spPr>
          <a:xfrm>
            <a:off x="70739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16" name="object 116"/>
          <p:cNvSpPr/>
          <p:nvPr/>
        </p:nvSpPr>
        <p:spPr>
          <a:xfrm>
            <a:off x="7197343" y="2501900"/>
            <a:ext cx="105410" cy="90805"/>
          </a:xfrm>
          <a:custGeom>
            <a:avLst/>
            <a:gdLst/>
            <a:ahLst/>
            <a:cxnLst/>
            <a:rect l="l" t="t" r="r" b="b"/>
            <a:pathLst>
              <a:path w="105409"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17" name="object 117"/>
          <p:cNvSpPr/>
          <p:nvPr/>
        </p:nvSpPr>
        <p:spPr>
          <a:xfrm>
            <a:off x="7197343" y="2501900"/>
            <a:ext cx="105410" cy="90805"/>
          </a:xfrm>
          <a:custGeom>
            <a:avLst/>
            <a:gdLst/>
            <a:ahLst/>
            <a:cxnLst/>
            <a:rect l="l" t="t" r="r" b="b"/>
            <a:pathLst>
              <a:path w="105409"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18" name="object 118"/>
          <p:cNvSpPr/>
          <p:nvPr/>
        </p:nvSpPr>
        <p:spPr>
          <a:xfrm>
            <a:off x="73025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19" name="object 119"/>
          <p:cNvSpPr/>
          <p:nvPr/>
        </p:nvSpPr>
        <p:spPr>
          <a:xfrm>
            <a:off x="73025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20" name="object 120"/>
          <p:cNvSpPr/>
          <p:nvPr/>
        </p:nvSpPr>
        <p:spPr>
          <a:xfrm>
            <a:off x="7425943" y="2501900"/>
            <a:ext cx="105410" cy="90805"/>
          </a:xfrm>
          <a:custGeom>
            <a:avLst/>
            <a:gdLst/>
            <a:ahLst/>
            <a:cxnLst/>
            <a:rect l="l" t="t" r="r" b="b"/>
            <a:pathLst>
              <a:path w="105409"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21" name="object 121"/>
          <p:cNvSpPr/>
          <p:nvPr/>
        </p:nvSpPr>
        <p:spPr>
          <a:xfrm>
            <a:off x="7425943" y="2501900"/>
            <a:ext cx="105410" cy="90805"/>
          </a:xfrm>
          <a:custGeom>
            <a:avLst/>
            <a:gdLst/>
            <a:ahLst/>
            <a:cxnLst/>
            <a:rect l="l" t="t" r="r" b="b"/>
            <a:pathLst>
              <a:path w="105409"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22" name="object 122"/>
          <p:cNvSpPr/>
          <p:nvPr/>
        </p:nvSpPr>
        <p:spPr>
          <a:xfrm>
            <a:off x="79883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23" name="object 123"/>
          <p:cNvSpPr/>
          <p:nvPr/>
        </p:nvSpPr>
        <p:spPr>
          <a:xfrm>
            <a:off x="79883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24" name="object 124"/>
          <p:cNvSpPr/>
          <p:nvPr/>
        </p:nvSpPr>
        <p:spPr>
          <a:xfrm>
            <a:off x="75311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25" name="object 125"/>
          <p:cNvSpPr/>
          <p:nvPr/>
        </p:nvSpPr>
        <p:spPr>
          <a:xfrm>
            <a:off x="75311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26" name="object 126"/>
          <p:cNvSpPr/>
          <p:nvPr/>
        </p:nvSpPr>
        <p:spPr>
          <a:xfrm>
            <a:off x="7654543" y="2501900"/>
            <a:ext cx="105410" cy="90805"/>
          </a:xfrm>
          <a:custGeom>
            <a:avLst/>
            <a:gdLst/>
            <a:ahLst/>
            <a:cxnLst/>
            <a:rect l="l" t="t" r="r" b="b"/>
            <a:pathLst>
              <a:path w="105409"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27" name="object 127"/>
          <p:cNvSpPr/>
          <p:nvPr/>
        </p:nvSpPr>
        <p:spPr>
          <a:xfrm>
            <a:off x="7654543" y="2501900"/>
            <a:ext cx="105410" cy="90805"/>
          </a:xfrm>
          <a:custGeom>
            <a:avLst/>
            <a:gdLst/>
            <a:ahLst/>
            <a:cxnLst/>
            <a:rect l="l" t="t" r="r" b="b"/>
            <a:pathLst>
              <a:path w="105409"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28" name="object 128"/>
          <p:cNvSpPr/>
          <p:nvPr/>
        </p:nvSpPr>
        <p:spPr>
          <a:xfrm>
            <a:off x="7759700" y="2501900"/>
            <a:ext cx="104775" cy="90805"/>
          </a:xfrm>
          <a:custGeom>
            <a:avLst/>
            <a:gdLst/>
            <a:ahLst/>
            <a:cxnLst/>
            <a:rect l="l" t="t" r="r" b="b"/>
            <a:pathLst>
              <a:path w="104775" h="90805">
                <a:moveTo>
                  <a:pt x="104394" y="0"/>
                </a:moveTo>
                <a:lnTo>
                  <a:pt x="0" y="0"/>
                </a:lnTo>
                <a:lnTo>
                  <a:pt x="52577" y="90677"/>
                </a:lnTo>
                <a:lnTo>
                  <a:pt x="104394" y="0"/>
                </a:lnTo>
                <a:close/>
              </a:path>
            </a:pathLst>
          </a:custGeom>
          <a:solidFill>
            <a:srgbClr val="000000"/>
          </a:solidFill>
        </p:spPr>
        <p:txBody>
          <a:bodyPr wrap="square" lIns="0" tIns="0" rIns="0" bIns="0" rtlCol="0"/>
          <a:lstStyle/>
          <a:p>
            <a:endParaRPr/>
          </a:p>
        </p:txBody>
      </p:sp>
      <p:sp>
        <p:nvSpPr>
          <p:cNvPr id="129" name="object 129"/>
          <p:cNvSpPr/>
          <p:nvPr/>
        </p:nvSpPr>
        <p:spPr>
          <a:xfrm>
            <a:off x="7759700" y="2501900"/>
            <a:ext cx="104775" cy="90805"/>
          </a:xfrm>
          <a:custGeom>
            <a:avLst/>
            <a:gdLst/>
            <a:ahLst/>
            <a:cxnLst/>
            <a:rect l="l" t="t" r="r" b="b"/>
            <a:pathLst>
              <a:path w="104775" h="90805">
                <a:moveTo>
                  <a:pt x="52577" y="90677"/>
                </a:moveTo>
                <a:lnTo>
                  <a:pt x="104394" y="0"/>
                </a:lnTo>
                <a:lnTo>
                  <a:pt x="0" y="0"/>
                </a:lnTo>
                <a:lnTo>
                  <a:pt x="52577" y="90677"/>
                </a:lnTo>
                <a:close/>
              </a:path>
            </a:pathLst>
          </a:custGeom>
          <a:ln w="9525">
            <a:solidFill>
              <a:srgbClr val="000000"/>
            </a:solidFill>
          </a:ln>
        </p:spPr>
        <p:txBody>
          <a:bodyPr wrap="square" lIns="0" tIns="0" rIns="0" bIns="0" rtlCol="0"/>
          <a:lstStyle/>
          <a:p>
            <a:endParaRPr/>
          </a:p>
        </p:txBody>
      </p:sp>
      <p:sp>
        <p:nvSpPr>
          <p:cNvPr id="130" name="object 130"/>
          <p:cNvSpPr/>
          <p:nvPr/>
        </p:nvSpPr>
        <p:spPr>
          <a:xfrm>
            <a:off x="7883143" y="2501900"/>
            <a:ext cx="105410" cy="90805"/>
          </a:xfrm>
          <a:custGeom>
            <a:avLst/>
            <a:gdLst/>
            <a:ahLst/>
            <a:cxnLst/>
            <a:rect l="l" t="t" r="r" b="b"/>
            <a:pathLst>
              <a:path w="105409" h="90805">
                <a:moveTo>
                  <a:pt x="105155" y="0"/>
                </a:moveTo>
                <a:lnTo>
                  <a:pt x="0" y="0"/>
                </a:lnTo>
                <a:lnTo>
                  <a:pt x="52577" y="90677"/>
                </a:lnTo>
                <a:lnTo>
                  <a:pt x="105155" y="0"/>
                </a:lnTo>
                <a:close/>
              </a:path>
            </a:pathLst>
          </a:custGeom>
          <a:solidFill>
            <a:srgbClr val="000000"/>
          </a:solidFill>
        </p:spPr>
        <p:txBody>
          <a:bodyPr wrap="square" lIns="0" tIns="0" rIns="0" bIns="0" rtlCol="0"/>
          <a:lstStyle/>
          <a:p>
            <a:endParaRPr/>
          </a:p>
        </p:txBody>
      </p:sp>
      <p:sp>
        <p:nvSpPr>
          <p:cNvPr id="131" name="object 131"/>
          <p:cNvSpPr/>
          <p:nvPr/>
        </p:nvSpPr>
        <p:spPr>
          <a:xfrm>
            <a:off x="7883143" y="2501900"/>
            <a:ext cx="105410" cy="90805"/>
          </a:xfrm>
          <a:custGeom>
            <a:avLst/>
            <a:gdLst/>
            <a:ahLst/>
            <a:cxnLst/>
            <a:rect l="l" t="t" r="r" b="b"/>
            <a:pathLst>
              <a:path w="105409" h="90805">
                <a:moveTo>
                  <a:pt x="52577" y="90677"/>
                </a:moveTo>
                <a:lnTo>
                  <a:pt x="105155" y="0"/>
                </a:lnTo>
                <a:lnTo>
                  <a:pt x="0" y="0"/>
                </a:lnTo>
                <a:lnTo>
                  <a:pt x="52577" y="90677"/>
                </a:lnTo>
                <a:close/>
              </a:path>
            </a:pathLst>
          </a:custGeom>
          <a:ln w="9525">
            <a:solidFill>
              <a:srgbClr val="000000"/>
            </a:solidFill>
          </a:ln>
        </p:spPr>
        <p:txBody>
          <a:bodyPr wrap="square" lIns="0" tIns="0" rIns="0" bIns="0" rtlCol="0"/>
          <a:lstStyle/>
          <a:p>
            <a:endParaRPr/>
          </a:p>
        </p:txBody>
      </p:sp>
      <p:sp>
        <p:nvSpPr>
          <p:cNvPr id="132" name="object 132"/>
          <p:cNvSpPr/>
          <p:nvPr/>
        </p:nvSpPr>
        <p:spPr>
          <a:xfrm>
            <a:off x="749300" y="4102100"/>
            <a:ext cx="3124200" cy="0"/>
          </a:xfrm>
          <a:custGeom>
            <a:avLst/>
            <a:gdLst/>
            <a:ahLst/>
            <a:cxnLst/>
            <a:rect l="l" t="t" r="r" b="b"/>
            <a:pathLst>
              <a:path w="3124200">
                <a:moveTo>
                  <a:pt x="0" y="0"/>
                </a:moveTo>
                <a:lnTo>
                  <a:pt x="3124199" y="0"/>
                </a:lnTo>
              </a:path>
            </a:pathLst>
          </a:custGeom>
          <a:ln w="9525">
            <a:solidFill>
              <a:srgbClr val="000000"/>
            </a:solidFill>
          </a:ln>
        </p:spPr>
        <p:txBody>
          <a:bodyPr wrap="square" lIns="0" tIns="0" rIns="0" bIns="0" rtlCol="0"/>
          <a:lstStyle/>
          <a:p>
            <a:endParaRPr/>
          </a:p>
        </p:txBody>
      </p:sp>
      <p:sp>
        <p:nvSpPr>
          <p:cNvPr id="133" name="object 133"/>
          <p:cNvSpPr/>
          <p:nvPr/>
        </p:nvSpPr>
        <p:spPr>
          <a:xfrm>
            <a:off x="4102100" y="4102100"/>
            <a:ext cx="990600" cy="0"/>
          </a:xfrm>
          <a:custGeom>
            <a:avLst/>
            <a:gdLst/>
            <a:ahLst/>
            <a:cxnLst/>
            <a:rect l="l" t="t" r="r" b="b"/>
            <a:pathLst>
              <a:path w="990600">
                <a:moveTo>
                  <a:pt x="0" y="0"/>
                </a:moveTo>
                <a:lnTo>
                  <a:pt x="990600" y="0"/>
                </a:lnTo>
              </a:path>
            </a:pathLst>
          </a:custGeom>
          <a:ln w="9525">
            <a:solidFill>
              <a:srgbClr val="000000"/>
            </a:solidFill>
          </a:ln>
        </p:spPr>
        <p:txBody>
          <a:bodyPr wrap="square" lIns="0" tIns="0" rIns="0" bIns="0" rtlCol="0"/>
          <a:lstStyle/>
          <a:p>
            <a:endParaRPr/>
          </a:p>
        </p:txBody>
      </p:sp>
      <p:sp>
        <p:nvSpPr>
          <p:cNvPr id="134" name="object 134"/>
          <p:cNvSpPr/>
          <p:nvPr/>
        </p:nvSpPr>
        <p:spPr>
          <a:xfrm>
            <a:off x="5321300" y="4102100"/>
            <a:ext cx="3124200" cy="0"/>
          </a:xfrm>
          <a:custGeom>
            <a:avLst/>
            <a:gdLst/>
            <a:ahLst/>
            <a:cxnLst/>
            <a:rect l="l" t="t" r="r" b="b"/>
            <a:pathLst>
              <a:path w="3124200">
                <a:moveTo>
                  <a:pt x="0" y="0"/>
                </a:moveTo>
                <a:lnTo>
                  <a:pt x="3124200" y="0"/>
                </a:lnTo>
              </a:path>
            </a:pathLst>
          </a:custGeom>
          <a:ln w="9525">
            <a:solidFill>
              <a:srgbClr val="000000"/>
            </a:solidFill>
          </a:ln>
        </p:spPr>
        <p:txBody>
          <a:bodyPr wrap="square" lIns="0" tIns="0" rIns="0" bIns="0" rtlCol="0"/>
          <a:lstStyle/>
          <a:p>
            <a:endParaRPr/>
          </a:p>
        </p:txBody>
      </p:sp>
      <p:sp>
        <p:nvSpPr>
          <p:cNvPr id="135" name="object 135"/>
          <p:cNvSpPr/>
          <p:nvPr/>
        </p:nvSpPr>
        <p:spPr>
          <a:xfrm>
            <a:off x="2730500" y="3263900"/>
            <a:ext cx="838200" cy="838200"/>
          </a:xfrm>
          <a:custGeom>
            <a:avLst/>
            <a:gdLst/>
            <a:ahLst/>
            <a:cxnLst/>
            <a:rect l="l" t="t" r="r" b="b"/>
            <a:pathLst>
              <a:path w="838200" h="838200">
                <a:moveTo>
                  <a:pt x="419099" y="0"/>
                </a:moveTo>
                <a:lnTo>
                  <a:pt x="370189" y="2816"/>
                </a:lnTo>
                <a:lnTo>
                  <a:pt x="322945" y="11058"/>
                </a:lnTo>
                <a:lnTo>
                  <a:pt x="277681" y="24412"/>
                </a:lnTo>
                <a:lnTo>
                  <a:pt x="234709" y="42565"/>
                </a:lnTo>
                <a:lnTo>
                  <a:pt x="194343" y="65203"/>
                </a:lnTo>
                <a:lnTo>
                  <a:pt x="156896" y="92013"/>
                </a:lnTo>
                <a:lnTo>
                  <a:pt x="122681"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099" y="838200"/>
                </a:lnTo>
                <a:lnTo>
                  <a:pt x="468010" y="835383"/>
                </a:lnTo>
                <a:lnTo>
                  <a:pt x="515254" y="827141"/>
                </a:lnTo>
                <a:lnTo>
                  <a:pt x="560518" y="813787"/>
                </a:lnTo>
                <a:lnTo>
                  <a:pt x="603490" y="795634"/>
                </a:lnTo>
                <a:lnTo>
                  <a:pt x="643856" y="772996"/>
                </a:lnTo>
                <a:lnTo>
                  <a:pt x="681303" y="746186"/>
                </a:lnTo>
                <a:lnTo>
                  <a:pt x="715517" y="715518"/>
                </a:lnTo>
                <a:lnTo>
                  <a:pt x="746186" y="681303"/>
                </a:lnTo>
                <a:lnTo>
                  <a:pt x="772996" y="643856"/>
                </a:lnTo>
                <a:lnTo>
                  <a:pt x="795634" y="603490"/>
                </a:lnTo>
                <a:lnTo>
                  <a:pt x="813787" y="560518"/>
                </a:lnTo>
                <a:lnTo>
                  <a:pt x="827141" y="515254"/>
                </a:lnTo>
                <a:lnTo>
                  <a:pt x="835383" y="468010"/>
                </a:lnTo>
                <a:lnTo>
                  <a:pt x="838199"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099" y="0"/>
                </a:lnTo>
                <a:close/>
              </a:path>
            </a:pathLst>
          </a:custGeom>
          <a:ln w="9525">
            <a:solidFill>
              <a:srgbClr val="000000"/>
            </a:solidFill>
          </a:ln>
        </p:spPr>
        <p:txBody>
          <a:bodyPr wrap="square" lIns="0" tIns="0" rIns="0" bIns="0" rtlCol="0"/>
          <a:lstStyle/>
          <a:p>
            <a:endParaRPr/>
          </a:p>
        </p:txBody>
      </p:sp>
      <p:sp>
        <p:nvSpPr>
          <p:cNvPr id="136" name="object 136"/>
          <p:cNvSpPr/>
          <p:nvPr/>
        </p:nvSpPr>
        <p:spPr>
          <a:xfrm>
            <a:off x="1130300" y="31877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2"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2"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7"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7"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37" name="object 137"/>
          <p:cNvSpPr/>
          <p:nvPr/>
        </p:nvSpPr>
        <p:spPr>
          <a:xfrm>
            <a:off x="1968500" y="28829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2"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2"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7" y="715518"/>
                </a:lnTo>
                <a:lnTo>
                  <a:pt x="746186" y="681303"/>
                </a:lnTo>
                <a:lnTo>
                  <a:pt x="772996" y="643856"/>
                </a:lnTo>
                <a:lnTo>
                  <a:pt x="795634" y="603490"/>
                </a:lnTo>
                <a:lnTo>
                  <a:pt x="813787" y="560518"/>
                </a:lnTo>
                <a:lnTo>
                  <a:pt x="827141" y="515254"/>
                </a:lnTo>
                <a:lnTo>
                  <a:pt x="835383" y="468010"/>
                </a:lnTo>
                <a:lnTo>
                  <a:pt x="838199" y="419100"/>
                </a:lnTo>
                <a:lnTo>
                  <a:pt x="835383" y="370189"/>
                </a:lnTo>
                <a:lnTo>
                  <a:pt x="827141" y="322945"/>
                </a:lnTo>
                <a:lnTo>
                  <a:pt x="813787" y="277681"/>
                </a:lnTo>
                <a:lnTo>
                  <a:pt x="795634" y="234709"/>
                </a:lnTo>
                <a:lnTo>
                  <a:pt x="772996" y="194343"/>
                </a:lnTo>
                <a:lnTo>
                  <a:pt x="746186" y="156896"/>
                </a:lnTo>
                <a:lnTo>
                  <a:pt x="715517"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38" name="object 138"/>
          <p:cNvSpPr txBox="1"/>
          <p:nvPr/>
        </p:nvSpPr>
        <p:spPr>
          <a:xfrm>
            <a:off x="2073910" y="3075432"/>
            <a:ext cx="627380" cy="438150"/>
          </a:xfrm>
          <a:prstGeom prst="rect">
            <a:avLst/>
          </a:prstGeom>
        </p:spPr>
        <p:txBody>
          <a:bodyPr vert="horz" wrap="square" lIns="0" tIns="0" rIns="0" bIns="0" rtlCol="0">
            <a:spAutoFit/>
          </a:bodyPr>
          <a:lstStyle/>
          <a:p>
            <a:pPr marL="66675" marR="5080" indent="-54610">
              <a:lnSpc>
                <a:spcPct val="100000"/>
              </a:lnSpc>
            </a:pPr>
            <a:r>
              <a:rPr sz="1400" spc="-5" dirty="0">
                <a:latin typeface="Times New Roman"/>
                <a:cs typeface="Times New Roman"/>
              </a:rPr>
              <a:t>Procedi-  miento</a:t>
            </a:r>
            <a:endParaRPr sz="1400">
              <a:latin typeface="Times New Roman"/>
              <a:cs typeface="Times New Roman"/>
            </a:endParaRPr>
          </a:p>
        </p:txBody>
      </p:sp>
      <p:sp>
        <p:nvSpPr>
          <p:cNvPr id="139" name="object 139"/>
          <p:cNvSpPr txBox="1"/>
          <p:nvPr/>
        </p:nvSpPr>
        <p:spPr>
          <a:xfrm>
            <a:off x="1216012" y="3532606"/>
            <a:ext cx="668020" cy="225425"/>
          </a:xfrm>
          <a:prstGeom prst="rect">
            <a:avLst/>
          </a:prstGeom>
        </p:spPr>
        <p:txBody>
          <a:bodyPr vert="horz" wrap="square" lIns="0" tIns="0" rIns="0" bIns="0" rtlCol="0">
            <a:spAutoFit/>
          </a:bodyPr>
          <a:lstStyle/>
          <a:p>
            <a:pPr marL="12700">
              <a:lnSpc>
                <a:spcPct val="100000"/>
              </a:lnSpc>
            </a:pPr>
            <a:r>
              <a:rPr sz="1400" spc="-5" dirty="0">
                <a:latin typeface="Times New Roman"/>
                <a:cs typeface="Times New Roman"/>
              </a:rPr>
              <a:t>Producto</a:t>
            </a:r>
            <a:endParaRPr sz="1400">
              <a:latin typeface="Times New Roman"/>
              <a:cs typeface="Times New Roman"/>
            </a:endParaRPr>
          </a:p>
        </p:txBody>
      </p:sp>
      <p:sp>
        <p:nvSpPr>
          <p:cNvPr id="140" name="object 140"/>
          <p:cNvSpPr txBox="1"/>
          <p:nvPr/>
        </p:nvSpPr>
        <p:spPr>
          <a:xfrm>
            <a:off x="2761729" y="3532606"/>
            <a:ext cx="776605" cy="225425"/>
          </a:xfrm>
          <a:prstGeom prst="rect">
            <a:avLst/>
          </a:prstGeom>
        </p:spPr>
        <p:txBody>
          <a:bodyPr vert="horz" wrap="square" lIns="0" tIns="0" rIns="0" bIns="0" rtlCol="0">
            <a:spAutoFit/>
          </a:bodyPr>
          <a:lstStyle/>
          <a:p>
            <a:pPr marL="12700">
              <a:lnSpc>
                <a:spcPct val="100000"/>
              </a:lnSpc>
            </a:pPr>
            <a:r>
              <a:rPr sz="1400" spc="-5" dirty="0">
                <a:latin typeface="Times New Roman"/>
                <a:cs typeface="Times New Roman"/>
              </a:rPr>
              <a:t>Capacidad</a:t>
            </a:r>
            <a:endParaRPr sz="1400">
              <a:latin typeface="Times New Roman"/>
              <a:cs typeface="Times New Roman"/>
            </a:endParaRPr>
          </a:p>
        </p:txBody>
      </p:sp>
      <p:sp>
        <p:nvSpPr>
          <p:cNvPr id="141" name="object 141"/>
          <p:cNvSpPr/>
          <p:nvPr/>
        </p:nvSpPr>
        <p:spPr>
          <a:xfrm>
            <a:off x="2730500" y="4635500"/>
            <a:ext cx="838200" cy="838200"/>
          </a:xfrm>
          <a:custGeom>
            <a:avLst/>
            <a:gdLst/>
            <a:ahLst/>
            <a:cxnLst/>
            <a:rect l="l" t="t" r="r" b="b"/>
            <a:pathLst>
              <a:path w="838200" h="838200">
                <a:moveTo>
                  <a:pt x="419099" y="0"/>
                </a:moveTo>
                <a:lnTo>
                  <a:pt x="370189" y="2816"/>
                </a:lnTo>
                <a:lnTo>
                  <a:pt x="322945" y="11058"/>
                </a:lnTo>
                <a:lnTo>
                  <a:pt x="277681" y="24412"/>
                </a:lnTo>
                <a:lnTo>
                  <a:pt x="234709" y="42565"/>
                </a:lnTo>
                <a:lnTo>
                  <a:pt x="194343" y="65203"/>
                </a:lnTo>
                <a:lnTo>
                  <a:pt x="156896" y="92013"/>
                </a:lnTo>
                <a:lnTo>
                  <a:pt x="122681"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7" y="715518"/>
                </a:lnTo>
                <a:lnTo>
                  <a:pt x="746186" y="681303"/>
                </a:lnTo>
                <a:lnTo>
                  <a:pt x="772996" y="643856"/>
                </a:lnTo>
                <a:lnTo>
                  <a:pt x="795634" y="603490"/>
                </a:lnTo>
                <a:lnTo>
                  <a:pt x="813787" y="560518"/>
                </a:lnTo>
                <a:lnTo>
                  <a:pt x="827141" y="515254"/>
                </a:lnTo>
                <a:lnTo>
                  <a:pt x="835383" y="468010"/>
                </a:lnTo>
                <a:lnTo>
                  <a:pt x="838199"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099" y="0"/>
                </a:lnTo>
                <a:close/>
              </a:path>
            </a:pathLst>
          </a:custGeom>
          <a:ln w="9525">
            <a:solidFill>
              <a:srgbClr val="000000"/>
            </a:solidFill>
          </a:ln>
        </p:spPr>
        <p:txBody>
          <a:bodyPr wrap="square" lIns="0" tIns="0" rIns="0" bIns="0" rtlCol="0"/>
          <a:lstStyle/>
          <a:p>
            <a:endParaRPr/>
          </a:p>
        </p:txBody>
      </p:sp>
      <p:sp>
        <p:nvSpPr>
          <p:cNvPr id="142" name="object 142"/>
          <p:cNvSpPr/>
          <p:nvPr/>
        </p:nvSpPr>
        <p:spPr>
          <a:xfrm>
            <a:off x="1892300" y="49403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2"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2"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7"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7"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43" name="object 143"/>
          <p:cNvSpPr/>
          <p:nvPr/>
        </p:nvSpPr>
        <p:spPr>
          <a:xfrm>
            <a:off x="1054100" y="46355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2"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7"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7"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44" name="object 144"/>
          <p:cNvSpPr/>
          <p:nvPr/>
        </p:nvSpPr>
        <p:spPr>
          <a:xfrm>
            <a:off x="825500" y="4635500"/>
            <a:ext cx="2971800" cy="0"/>
          </a:xfrm>
          <a:custGeom>
            <a:avLst/>
            <a:gdLst/>
            <a:ahLst/>
            <a:cxnLst/>
            <a:rect l="l" t="t" r="r" b="b"/>
            <a:pathLst>
              <a:path w="2971800">
                <a:moveTo>
                  <a:pt x="0" y="0"/>
                </a:moveTo>
                <a:lnTo>
                  <a:pt x="2971799" y="0"/>
                </a:lnTo>
              </a:path>
            </a:pathLst>
          </a:custGeom>
          <a:ln w="9525">
            <a:solidFill>
              <a:srgbClr val="000000"/>
            </a:solidFill>
          </a:ln>
        </p:spPr>
        <p:txBody>
          <a:bodyPr wrap="square" lIns="0" tIns="0" rIns="0" bIns="0" rtlCol="0"/>
          <a:lstStyle/>
          <a:p>
            <a:endParaRPr/>
          </a:p>
        </p:txBody>
      </p:sp>
      <p:sp>
        <p:nvSpPr>
          <p:cNvPr id="145" name="object 145"/>
          <p:cNvSpPr txBox="1"/>
          <p:nvPr/>
        </p:nvSpPr>
        <p:spPr>
          <a:xfrm>
            <a:off x="1108455" y="4904232"/>
            <a:ext cx="696595" cy="438150"/>
          </a:xfrm>
          <a:prstGeom prst="rect">
            <a:avLst/>
          </a:prstGeom>
        </p:spPr>
        <p:txBody>
          <a:bodyPr vert="horz" wrap="square" lIns="0" tIns="0" rIns="0" bIns="0" rtlCol="0">
            <a:spAutoFit/>
          </a:bodyPr>
          <a:lstStyle/>
          <a:p>
            <a:pPr marL="173355" marR="5080" indent="-161290">
              <a:lnSpc>
                <a:spcPct val="100000"/>
              </a:lnSpc>
            </a:pPr>
            <a:r>
              <a:rPr sz="1400" spc="-5" dirty="0">
                <a:latin typeface="Times New Roman"/>
                <a:cs typeface="Times New Roman"/>
              </a:rPr>
              <a:t>Localiza-  ción</a:t>
            </a:r>
            <a:endParaRPr sz="1400">
              <a:latin typeface="Times New Roman"/>
              <a:cs typeface="Times New Roman"/>
            </a:endParaRPr>
          </a:p>
        </p:txBody>
      </p:sp>
      <p:sp>
        <p:nvSpPr>
          <p:cNvPr id="146" name="object 146"/>
          <p:cNvSpPr txBox="1"/>
          <p:nvPr/>
        </p:nvSpPr>
        <p:spPr>
          <a:xfrm>
            <a:off x="1932266" y="5148008"/>
            <a:ext cx="683260" cy="438784"/>
          </a:xfrm>
          <a:prstGeom prst="rect">
            <a:avLst/>
          </a:prstGeom>
        </p:spPr>
        <p:txBody>
          <a:bodyPr vert="horz" wrap="square" lIns="0" tIns="0" rIns="0" bIns="0" rtlCol="0">
            <a:spAutoFit/>
          </a:bodyPr>
          <a:lstStyle/>
          <a:p>
            <a:pPr marL="12700" marR="5080" indent="80645">
              <a:lnSpc>
                <a:spcPct val="100000"/>
              </a:lnSpc>
            </a:pPr>
            <a:r>
              <a:rPr sz="1400" spc="-5" dirty="0">
                <a:latin typeface="Times New Roman"/>
                <a:cs typeface="Times New Roman"/>
              </a:rPr>
              <a:t>Distrib.  de</a:t>
            </a:r>
            <a:r>
              <a:rPr sz="1400" spc="-70" dirty="0">
                <a:latin typeface="Times New Roman"/>
                <a:cs typeface="Times New Roman"/>
              </a:rPr>
              <a:t> </a:t>
            </a:r>
            <a:r>
              <a:rPr sz="1400" spc="-5" dirty="0">
                <a:latin typeface="Times New Roman"/>
                <a:cs typeface="Times New Roman"/>
              </a:rPr>
              <a:t>Planta</a:t>
            </a:r>
            <a:endParaRPr sz="1400">
              <a:latin typeface="Times New Roman"/>
              <a:cs typeface="Times New Roman"/>
            </a:endParaRPr>
          </a:p>
        </p:txBody>
      </p:sp>
      <p:sp>
        <p:nvSpPr>
          <p:cNvPr id="147" name="object 147"/>
          <p:cNvSpPr txBox="1"/>
          <p:nvPr/>
        </p:nvSpPr>
        <p:spPr>
          <a:xfrm>
            <a:off x="2829051" y="4904232"/>
            <a:ext cx="718185" cy="438150"/>
          </a:xfrm>
          <a:prstGeom prst="rect">
            <a:avLst/>
          </a:prstGeom>
        </p:spPr>
        <p:txBody>
          <a:bodyPr vert="horz" wrap="square" lIns="0" tIns="0" rIns="0" bIns="0" rtlCol="0">
            <a:spAutoFit/>
          </a:bodyPr>
          <a:lstStyle/>
          <a:p>
            <a:pPr marL="205104" marR="5080" indent="-193040">
              <a:lnSpc>
                <a:spcPct val="100000"/>
              </a:lnSpc>
            </a:pPr>
            <a:r>
              <a:rPr sz="1400" spc="-5" dirty="0">
                <a:latin typeface="Times New Roman"/>
                <a:cs typeface="Times New Roman"/>
              </a:rPr>
              <a:t>Manuten-  ción</a:t>
            </a:r>
            <a:endParaRPr sz="1400">
              <a:latin typeface="Times New Roman"/>
              <a:cs typeface="Times New Roman"/>
            </a:endParaRPr>
          </a:p>
        </p:txBody>
      </p:sp>
      <p:sp>
        <p:nvSpPr>
          <p:cNvPr id="148" name="object 148"/>
          <p:cNvSpPr/>
          <p:nvPr/>
        </p:nvSpPr>
        <p:spPr>
          <a:xfrm>
            <a:off x="5626100" y="31877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2"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8"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49" name="object 149"/>
          <p:cNvSpPr/>
          <p:nvPr/>
        </p:nvSpPr>
        <p:spPr>
          <a:xfrm>
            <a:off x="6464300" y="28829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1"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8"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50" name="object 150"/>
          <p:cNvSpPr/>
          <p:nvPr/>
        </p:nvSpPr>
        <p:spPr>
          <a:xfrm>
            <a:off x="7302500" y="32639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1"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8"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51" name="object 151"/>
          <p:cNvSpPr txBox="1"/>
          <p:nvPr/>
        </p:nvSpPr>
        <p:spPr>
          <a:xfrm>
            <a:off x="5632412" y="3380232"/>
            <a:ext cx="824865" cy="438150"/>
          </a:xfrm>
          <a:prstGeom prst="rect">
            <a:avLst/>
          </a:prstGeom>
        </p:spPr>
        <p:txBody>
          <a:bodyPr vert="horz" wrap="square" lIns="0" tIns="0" rIns="0" bIns="0" rtlCol="0">
            <a:spAutoFit/>
          </a:bodyPr>
          <a:lstStyle/>
          <a:p>
            <a:pPr marL="12700" marR="5080" indent="46355">
              <a:lnSpc>
                <a:spcPct val="100000"/>
              </a:lnSpc>
            </a:pPr>
            <a:r>
              <a:rPr sz="1400" spc="-5" dirty="0">
                <a:latin typeface="Times New Roman"/>
                <a:cs typeface="Times New Roman"/>
              </a:rPr>
              <a:t>Administ.  Inventarios</a:t>
            </a:r>
            <a:endParaRPr sz="1400">
              <a:latin typeface="Times New Roman"/>
              <a:cs typeface="Times New Roman"/>
            </a:endParaRPr>
          </a:p>
        </p:txBody>
      </p:sp>
      <p:sp>
        <p:nvSpPr>
          <p:cNvPr id="152" name="object 152"/>
          <p:cNvSpPr txBox="1"/>
          <p:nvPr/>
        </p:nvSpPr>
        <p:spPr>
          <a:xfrm>
            <a:off x="6525476" y="2999219"/>
            <a:ext cx="715010" cy="650240"/>
          </a:xfrm>
          <a:prstGeom prst="rect">
            <a:avLst/>
          </a:prstGeom>
        </p:spPr>
        <p:txBody>
          <a:bodyPr vert="horz" wrap="square" lIns="0" tIns="0" rIns="0" bIns="0" rtlCol="0">
            <a:spAutoFit/>
          </a:bodyPr>
          <a:lstStyle/>
          <a:p>
            <a:pPr marL="12065" marR="5080" algn="ctr">
              <a:lnSpc>
                <a:spcPct val="100000"/>
              </a:lnSpc>
            </a:pPr>
            <a:r>
              <a:rPr sz="1400" spc="-10" dirty="0">
                <a:latin typeface="Times New Roman"/>
                <a:cs typeface="Times New Roman"/>
              </a:rPr>
              <a:t>Planifica-  </a:t>
            </a:r>
            <a:r>
              <a:rPr sz="1400" spc="-5" dirty="0">
                <a:latin typeface="Times New Roman"/>
                <a:cs typeface="Times New Roman"/>
              </a:rPr>
              <a:t>ción y  Control</a:t>
            </a:r>
            <a:endParaRPr sz="1400">
              <a:latin typeface="Times New Roman"/>
              <a:cs typeface="Times New Roman"/>
            </a:endParaRPr>
          </a:p>
        </p:txBody>
      </p:sp>
      <p:sp>
        <p:nvSpPr>
          <p:cNvPr id="153" name="object 153"/>
          <p:cNvSpPr txBox="1"/>
          <p:nvPr/>
        </p:nvSpPr>
        <p:spPr>
          <a:xfrm>
            <a:off x="7355319" y="3381654"/>
            <a:ext cx="732155" cy="650240"/>
          </a:xfrm>
          <a:prstGeom prst="rect">
            <a:avLst/>
          </a:prstGeom>
        </p:spPr>
        <p:txBody>
          <a:bodyPr vert="horz" wrap="square" lIns="0" tIns="0" rIns="0" bIns="0" rtlCol="0">
            <a:spAutoFit/>
          </a:bodyPr>
          <a:lstStyle/>
          <a:p>
            <a:pPr marL="12700" marR="5080" algn="ctr">
              <a:lnSpc>
                <a:spcPct val="100000"/>
              </a:lnSpc>
            </a:pPr>
            <a:r>
              <a:rPr sz="1400" spc="-10" dirty="0">
                <a:latin typeface="Times New Roman"/>
                <a:cs typeface="Times New Roman"/>
              </a:rPr>
              <a:t>A</a:t>
            </a:r>
            <a:r>
              <a:rPr sz="1400" dirty="0">
                <a:latin typeface="Times New Roman"/>
                <a:cs typeface="Times New Roman"/>
              </a:rPr>
              <a:t>d</a:t>
            </a:r>
            <a:r>
              <a:rPr sz="1400" spc="-10" dirty="0">
                <a:latin typeface="Times New Roman"/>
                <a:cs typeface="Times New Roman"/>
              </a:rPr>
              <a:t>minist.  </a:t>
            </a:r>
            <a:r>
              <a:rPr sz="1400" spc="-5" dirty="0">
                <a:latin typeface="Times New Roman"/>
                <a:cs typeface="Times New Roman"/>
              </a:rPr>
              <a:t>de    Compras</a:t>
            </a:r>
            <a:endParaRPr sz="1400">
              <a:latin typeface="Times New Roman"/>
              <a:cs typeface="Times New Roman"/>
            </a:endParaRPr>
          </a:p>
        </p:txBody>
      </p:sp>
      <p:sp>
        <p:nvSpPr>
          <p:cNvPr id="154" name="object 154"/>
          <p:cNvSpPr/>
          <p:nvPr/>
        </p:nvSpPr>
        <p:spPr>
          <a:xfrm>
            <a:off x="7302500" y="46355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1"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8"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55" name="object 155"/>
          <p:cNvSpPr/>
          <p:nvPr/>
        </p:nvSpPr>
        <p:spPr>
          <a:xfrm>
            <a:off x="6464300" y="49403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1"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8"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56" name="object 156"/>
          <p:cNvSpPr/>
          <p:nvPr/>
        </p:nvSpPr>
        <p:spPr>
          <a:xfrm>
            <a:off x="5626100" y="4635500"/>
            <a:ext cx="838200" cy="838200"/>
          </a:xfrm>
          <a:custGeom>
            <a:avLst/>
            <a:gdLst/>
            <a:ahLst/>
            <a:cxnLst/>
            <a:rect l="l" t="t" r="r" b="b"/>
            <a:pathLst>
              <a:path w="838200" h="838200">
                <a:moveTo>
                  <a:pt x="419100" y="0"/>
                </a:moveTo>
                <a:lnTo>
                  <a:pt x="370189" y="2816"/>
                </a:lnTo>
                <a:lnTo>
                  <a:pt x="322945" y="11058"/>
                </a:lnTo>
                <a:lnTo>
                  <a:pt x="277681" y="24412"/>
                </a:lnTo>
                <a:lnTo>
                  <a:pt x="234709" y="42565"/>
                </a:lnTo>
                <a:lnTo>
                  <a:pt x="194343" y="65203"/>
                </a:lnTo>
                <a:lnTo>
                  <a:pt x="156896" y="92013"/>
                </a:lnTo>
                <a:lnTo>
                  <a:pt x="122682" y="122681"/>
                </a:lnTo>
                <a:lnTo>
                  <a:pt x="92013" y="156896"/>
                </a:lnTo>
                <a:lnTo>
                  <a:pt x="65203" y="194343"/>
                </a:lnTo>
                <a:lnTo>
                  <a:pt x="42565" y="234709"/>
                </a:lnTo>
                <a:lnTo>
                  <a:pt x="24412" y="277681"/>
                </a:lnTo>
                <a:lnTo>
                  <a:pt x="11058" y="322945"/>
                </a:lnTo>
                <a:lnTo>
                  <a:pt x="2816" y="370189"/>
                </a:lnTo>
                <a:lnTo>
                  <a:pt x="0" y="419100"/>
                </a:lnTo>
                <a:lnTo>
                  <a:pt x="2816" y="468010"/>
                </a:lnTo>
                <a:lnTo>
                  <a:pt x="11058" y="515254"/>
                </a:lnTo>
                <a:lnTo>
                  <a:pt x="24412" y="560518"/>
                </a:lnTo>
                <a:lnTo>
                  <a:pt x="42565" y="603490"/>
                </a:lnTo>
                <a:lnTo>
                  <a:pt x="65203" y="643856"/>
                </a:lnTo>
                <a:lnTo>
                  <a:pt x="92013" y="681303"/>
                </a:lnTo>
                <a:lnTo>
                  <a:pt x="122681" y="715517"/>
                </a:lnTo>
                <a:lnTo>
                  <a:pt x="156896" y="746186"/>
                </a:lnTo>
                <a:lnTo>
                  <a:pt x="194343" y="772996"/>
                </a:lnTo>
                <a:lnTo>
                  <a:pt x="234709" y="795634"/>
                </a:lnTo>
                <a:lnTo>
                  <a:pt x="277681" y="813787"/>
                </a:lnTo>
                <a:lnTo>
                  <a:pt x="322945" y="827141"/>
                </a:lnTo>
                <a:lnTo>
                  <a:pt x="370189" y="835383"/>
                </a:lnTo>
                <a:lnTo>
                  <a:pt x="419100" y="838200"/>
                </a:lnTo>
                <a:lnTo>
                  <a:pt x="468010" y="835383"/>
                </a:lnTo>
                <a:lnTo>
                  <a:pt x="515254" y="827141"/>
                </a:lnTo>
                <a:lnTo>
                  <a:pt x="560518" y="813787"/>
                </a:lnTo>
                <a:lnTo>
                  <a:pt x="603490" y="795634"/>
                </a:lnTo>
                <a:lnTo>
                  <a:pt x="643856" y="772996"/>
                </a:lnTo>
                <a:lnTo>
                  <a:pt x="681303" y="746186"/>
                </a:lnTo>
                <a:lnTo>
                  <a:pt x="715518" y="715518"/>
                </a:lnTo>
                <a:lnTo>
                  <a:pt x="746186" y="681303"/>
                </a:lnTo>
                <a:lnTo>
                  <a:pt x="772996" y="643856"/>
                </a:lnTo>
                <a:lnTo>
                  <a:pt x="795634" y="603490"/>
                </a:lnTo>
                <a:lnTo>
                  <a:pt x="813787" y="560518"/>
                </a:lnTo>
                <a:lnTo>
                  <a:pt x="827141" y="515254"/>
                </a:lnTo>
                <a:lnTo>
                  <a:pt x="835383" y="468010"/>
                </a:lnTo>
                <a:lnTo>
                  <a:pt x="838200" y="419100"/>
                </a:lnTo>
                <a:lnTo>
                  <a:pt x="835383" y="370189"/>
                </a:lnTo>
                <a:lnTo>
                  <a:pt x="827141" y="322945"/>
                </a:lnTo>
                <a:lnTo>
                  <a:pt x="813787" y="277681"/>
                </a:lnTo>
                <a:lnTo>
                  <a:pt x="795634" y="234709"/>
                </a:lnTo>
                <a:lnTo>
                  <a:pt x="772996" y="194343"/>
                </a:lnTo>
                <a:lnTo>
                  <a:pt x="746186" y="156896"/>
                </a:lnTo>
                <a:lnTo>
                  <a:pt x="715518" y="122682"/>
                </a:lnTo>
                <a:lnTo>
                  <a:pt x="681303" y="92013"/>
                </a:lnTo>
                <a:lnTo>
                  <a:pt x="643856" y="65203"/>
                </a:lnTo>
                <a:lnTo>
                  <a:pt x="603490" y="42565"/>
                </a:lnTo>
                <a:lnTo>
                  <a:pt x="560518" y="24412"/>
                </a:lnTo>
                <a:lnTo>
                  <a:pt x="515254" y="11058"/>
                </a:lnTo>
                <a:lnTo>
                  <a:pt x="468010" y="2816"/>
                </a:lnTo>
                <a:lnTo>
                  <a:pt x="419100" y="0"/>
                </a:lnTo>
                <a:close/>
              </a:path>
            </a:pathLst>
          </a:custGeom>
          <a:ln w="9525">
            <a:solidFill>
              <a:srgbClr val="000000"/>
            </a:solidFill>
          </a:ln>
        </p:spPr>
        <p:txBody>
          <a:bodyPr wrap="square" lIns="0" tIns="0" rIns="0" bIns="0" rtlCol="0"/>
          <a:lstStyle/>
          <a:p>
            <a:endParaRPr/>
          </a:p>
        </p:txBody>
      </p:sp>
      <p:sp>
        <p:nvSpPr>
          <p:cNvPr id="157" name="object 157"/>
          <p:cNvSpPr txBox="1"/>
          <p:nvPr/>
        </p:nvSpPr>
        <p:spPr>
          <a:xfrm>
            <a:off x="5643956" y="4843271"/>
            <a:ext cx="802005" cy="438784"/>
          </a:xfrm>
          <a:prstGeom prst="rect">
            <a:avLst/>
          </a:prstGeom>
        </p:spPr>
        <p:txBody>
          <a:bodyPr vert="horz" wrap="square" lIns="0" tIns="0" rIns="0" bIns="0" rtlCol="0">
            <a:spAutoFit/>
          </a:bodyPr>
          <a:lstStyle/>
          <a:p>
            <a:pPr marL="12700" marR="5080" indent="34925">
              <a:lnSpc>
                <a:spcPct val="100000"/>
              </a:lnSpc>
            </a:pPr>
            <a:r>
              <a:rPr sz="1400" spc="-5" dirty="0">
                <a:latin typeface="Times New Roman"/>
                <a:cs typeface="Times New Roman"/>
              </a:rPr>
              <a:t>Administ.  M</a:t>
            </a:r>
            <a:r>
              <a:rPr sz="1400" spc="-10" dirty="0">
                <a:latin typeface="Times New Roman"/>
                <a:cs typeface="Times New Roman"/>
              </a:rPr>
              <a:t>a</a:t>
            </a:r>
            <a:r>
              <a:rPr sz="1400" spc="-5" dirty="0">
                <a:latin typeface="Times New Roman"/>
                <a:cs typeface="Times New Roman"/>
              </a:rPr>
              <a:t>n</a:t>
            </a:r>
            <a:r>
              <a:rPr sz="1400" dirty="0">
                <a:latin typeface="Times New Roman"/>
                <a:cs typeface="Times New Roman"/>
              </a:rPr>
              <a:t>t</a:t>
            </a:r>
            <a:r>
              <a:rPr sz="1400" spc="-5" dirty="0">
                <a:latin typeface="Times New Roman"/>
                <a:cs typeface="Times New Roman"/>
              </a:rPr>
              <a:t>enim.</a:t>
            </a:r>
            <a:endParaRPr sz="1400">
              <a:latin typeface="Times New Roman"/>
              <a:cs typeface="Times New Roman"/>
            </a:endParaRPr>
          </a:p>
        </p:txBody>
      </p:sp>
      <p:sp>
        <p:nvSpPr>
          <p:cNvPr id="158" name="object 158"/>
          <p:cNvSpPr txBox="1"/>
          <p:nvPr/>
        </p:nvSpPr>
        <p:spPr>
          <a:xfrm>
            <a:off x="6520319" y="5056682"/>
            <a:ext cx="726440" cy="650240"/>
          </a:xfrm>
          <a:prstGeom prst="rect">
            <a:avLst/>
          </a:prstGeom>
        </p:spPr>
        <p:txBody>
          <a:bodyPr vert="horz" wrap="square" lIns="0" tIns="0" rIns="0" bIns="0" rtlCol="0">
            <a:spAutoFit/>
          </a:bodyPr>
          <a:lstStyle/>
          <a:p>
            <a:pPr marL="12700" marR="5080" indent="41910" algn="just">
              <a:lnSpc>
                <a:spcPct val="100000"/>
              </a:lnSpc>
            </a:pPr>
            <a:r>
              <a:rPr sz="1400" spc="-5" dirty="0">
                <a:latin typeface="Times New Roman"/>
                <a:cs typeface="Times New Roman"/>
              </a:rPr>
              <a:t>Organiz.  </a:t>
            </a:r>
            <a:r>
              <a:rPr sz="1400" spc="-10" dirty="0">
                <a:latin typeface="Times New Roman"/>
                <a:cs typeface="Times New Roman"/>
              </a:rPr>
              <a:t>C</a:t>
            </a:r>
            <a:r>
              <a:rPr sz="1400" dirty="0">
                <a:latin typeface="Times New Roman"/>
                <a:cs typeface="Times New Roman"/>
              </a:rPr>
              <a:t>i</a:t>
            </a:r>
            <a:r>
              <a:rPr sz="1400" spc="-10" dirty="0">
                <a:latin typeface="Times New Roman"/>
                <a:cs typeface="Times New Roman"/>
              </a:rPr>
              <a:t>entífica  </a:t>
            </a:r>
            <a:r>
              <a:rPr sz="1400" spc="-5" dirty="0">
                <a:latin typeface="Times New Roman"/>
                <a:cs typeface="Times New Roman"/>
              </a:rPr>
              <a:t>Trabajo</a:t>
            </a:r>
            <a:endParaRPr sz="1400">
              <a:latin typeface="Times New Roman"/>
              <a:cs typeface="Times New Roman"/>
            </a:endParaRPr>
          </a:p>
        </p:txBody>
      </p:sp>
      <p:sp>
        <p:nvSpPr>
          <p:cNvPr id="159" name="object 159"/>
          <p:cNvSpPr txBox="1"/>
          <p:nvPr/>
        </p:nvSpPr>
        <p:spPr>
          <a:xfrm>
            <a:off x="7355496" y="4828006"/>
            <a:ext cx="732155" cy="438150"/>
          </a:xfrm>
          <a:prstGeom prst="rect">
            <a:avLst/>
          </a:prstGeom>
        </p:spPr>
        <p:txBody>
          <a:bodyPr vert="horz" wrap="square" lIns="0" tIns="0" rIns="0" bIns="0" rtlCol="0">
            <a:spAutoFit/>
          </a:bodyPr>
          <a:lstStyle/>
          <a:p>
            <a:pPr marL="89535" marR="5080" indent="-77470">
              <a:lnSpc>
                <a:spcPct val="100000"/>
              </a:lnSpc>
            </a:pPr>
            <a:r>
              <a:rPr sz="1400" spc="-10" dirty="0">
                <a:latin typeface="Times New Roman"/>
                <a:cs typeface="Times New Roman"/>
              </a:rPr>
              <a:t>A</a:t>
            </a:r>
            <a:r>
              <a:rPr sz="1400" dirty="0">
                <a:latin typeface="Times New Roman"/>
                <a:cs typeface="Times New Roman"/>
              </a:rPr>
              <a:t>d</a:t>
            </a:r>
            <a:r>
              <a:rPr sz="1400" spc="-10" dirty="0">
                <a:latin typeface="Times New Roman"/>
                <a:cs typeface="Times New Roman"/>
              </a:rPr>
              <a:t>minist.  </a:t>
            </a:r>
            <a:r>
              <a:rPr sz="1400" spc="-5" dirty="0">
                <a:latin typeface="Times New Roman"/>
                <a:cs typeface="Times New Roman"/>
              </a:rPr>
              <a:t>Calidad</a:t>
            </a:r>
            <a:endParaRPr sz="1400">
              <a:latin typeface="Times New Roman"/>
              <a:cs typeface="Times New Roman"/>
            </a:endParaRPr>
          </a:p>
        </p:txBody>
      </p:sp>
      <p:sp>
        <p:nvSpPr>
          <p:cNvPr id="160" name="object 160"/>
          <p:cNvSpPr txBox="1"/>
          <p:nvPr/>
        </p:nvSpPr>
        <p:spPr>
          <a:xfrm>
            <a:off x="1237233" y="4307332"/>
            <a:ext cx="2193290" cy="210185"/>
          </a:xfrm>
          <a:prstGeom prst="rect">
            <a:avLst/>
          </a:prstGeom>
        </p:spPr>
        <p:txBody>
          <a:bodyPr vert="horz" wrap="square" lIns="0" tIns="0" rIns="0" bIns="0" rtlCol="0">
            <a:spAutoFit/>
          </a:bodyPr>
          <a:lstStyle/>
          <a:p>
            <a:pPr marL="12700">
              <a:lnSpc>
                <a:spcPct val="100000"/>
              </a:lnSpc>
            </a:pPr>
            <a:r>
              <a:rPr sz="1300" dirty="0">
                <a:latin typeface="Times New Roman"/>
                <a:cs typeface="Times New Roman"/>
              </a:rPr>
              <a:t>CONCEPCIÓN DEL</a:t>
            </a:r>
            <a:r>
              <a:rPr sz="1300" spc="-90" dirty="0">
                <a:latin typeface="Times New Roman"/>
                <a:cs typeface="Times New Roman"/>
              </a:rPr>
              <a:t> </a:t>
            </a:r>
            <a:r>
              <a:rPr sz="1300" dirty="0">
                <a:latin typeface="Times New Roman"/>
                <a:cs typeface="Times New Roman"/>
              </a:rPr>
              <a:t>SISTEMA</a:t>
            </a:r>
            <a:endParaRPr sz="1300">
              <a:latin typeface="Times New Roman"/>
              <a:cs typeface="Times New Roman"/>
            </a:endParaRPr>
          </a:p>
        </p:txBody>
      </p:sp>
      <p:sp>
        <p:nvSpPr>
          <p:cNvPr id="161" name="object 161"/>
          <p:cNvSpPr txBox="1"/>
          <p:nvPr/>
        </p:nvSpPr>
        <p:spPr>
          <a:xfrm>
            <a:off x="4077453" y="4307332"/>
            <a:ext cx="1082675" cy="210185"/>
          </a:xfrm>
          <a:prstGeom prst="rect">
            <a:avLst/>
          </a:prstGeom>
        </p:spPr>
        <p:txBody>
          <a:bodyPr vert="horz" wrap="square" lIns="0" tIns="0" rIns="0" bIns="0" rtlCol="0">
            <a:spAutoFit/>
          </a:bodyPr>
          <a:lstStyle/>
          <a:p>
            <a:pPr marL="12700">
              <a:lnSpc>
                <a:spcPct val="100000"/>
              </a:lnSpc>
            </a:pPr>
            <a:r>
              <a:rPr sz="1300" dirty="0">
                <a:latin typeface="Times New Roman"/>
                <a:cs typeface="Times New Roman"/>
              </a:rPr>
              <a:t>PREVISIONES</a:t>
            </a:r>
            <a:endParaRPr sz="1300">
              <a:latin typeface="Times New Roman"/>
              <a:cs typeface="Times New Roman"/>
            </a:endParaRPr>
          </a:p>
        </p:txBody>
      </p:sp>
      <p:sp>
        <p:nvSpPr>
          <p:cNvPr id="162" name="object 162"/>
          <p:cNvSpPr/>
          <p:nvPr/>
        </p:nvSpPr>
        <p:spPr>
          <a:xfrm>
            <a:off x="4102100" y="4635500"/>
            <a:ext cx="990600" cy="0"/>
          </a:xfrm>
          <a:custGeom>
            <a:avLst/>
            <a:gdLst/>
            <a:ahLst/>
            <a:cxnLst/>
            <a:rect l="l" t="t" r="r" b="b"/>
            <a:pathLst>
              <a:path w="990600">
                <a:moveTo>
                  <a:pt x="0" y="0"/>
                </a:moveTo>
                <a:lnTo>
                  <a:pt x="990600" y="0"/>
                </a:lnTo>
              </a:path>
            </a:pathLst>
          </a:custGeom>
          <a:ln w="9525">
            <a:solidFill>
              <a:srgbClr val="000000"/>
            </a:solidFill>
          </a:ln>
        </p:spPr>
        <p:txBody>
          <a:bodyPr wrap="square" lIns="0" tIns="0" rIns="0" bIns="0" rtlCol="0"/>
          <a:lstStyle/>
          <a:p>
            <a:endParaRPr/>
          </a:p>
        </p:txBody>
      </p:sp>
      <p:sp>
        <p:nvSpPr>
          <p:cNvPr id="163" name="object 163"/>
          <p:cNvSpPr txBox="1"/>
          <p:nvPr/>
        </p:nvSpPr>
        <p:spPr>
          <a:xfrm>
            <a:off x="5413755" y="4307332"/>
            <a:ext cx="2907030" cy="210185"/>
          </a:xfrm>
          <a:prstGeom prst="rect">
            <a:avLst/>
          </a:prstGeom>
        </p:spPr>
        <p:txBody>
          <a:bodyPr vert="horz" wrap="square" lIns="0" tIns="0" rIns="0" bIns="0" rtlCol="0">
            <a:spAutoFit/>
          </a:bodyPr>
          <a:lstStyle/>
          <a:p>
            <a:pPr marL="12700">
              <a:lnSpc>
                <a:spcPct val="100000"/>
              </a:lnSpc>
            </a:pPr>
            <a:r>
              <a:rPr sz="1300" spc="-5" dirty="0">
                <a:latin typeface="Times New Roman"/>
                <a:cs typeface="Times New Roman"/>
              </a:rPr>
              <a:t>ADMINISTRACIÓN DE</a:t>
            </a:r>
            <a:r>
              <a:rPr sz="1300" spc="-65" dirty="0">
                <a:latin typeface="Times New Roman"/>
                <a:cs typeface="Times New Roman"/>
              </a:rPr>
              <a:t> </a:t>
            </a:r>
            <a:r>
              <a:rPr sz="1300" spc="-5" dirty="0">
                <a:latin typeface="Times New Roman"/>
                <a:cs typeface="Times New Roman"/>
              </a:rPr>
              <a:t>OPERACIONES</a:t>
            </a:r>
            <a:endParaRPr sz="1300">
              <a:latin typeface="Times New Roman"/>
              <a:cs typeface="Times New Roman"/>
            </a:endParaRPr>
          </a:p>
        </p:txBody>
      </p:sp>
      <p:sp>
        <p:nvSpPr>
          <p:cNvPr id="164" name="object 164"/>
          <p:cNvSpPr/>
          <p:nvPr/>
        </p:nvSpPr>
        <p:spPr>
          <a:xfrm>
            <a:off x="5321300" y="4635500"/>
            <a:ext cx="3124200" cy="0"/>
          </a:xfrm>
          <a:custGeom>
            <a:avLst/>
            <a:gdLst/>
            <a:ahLst/>
            <a:cxnLst/>
            <a:rect l="l" t="t" r="r" b="b"/>
            <a:pathLst>
              <a:path w="3124200">
                <a:moveTo>
                  <a:pt x="0" y="0"/>
                </a:moveTo>
                <a:lnTo>
                  <a:pt x="3124200" y="0"/>
                </a:lnTo>
              </a:path>
            </a:pathLst>
          </a:custGeom>
          <a:ln w="9525">
            <a:solidFill>
              <a:srgbClr val="000000"/>
            </a:solidFill>
          </a:ln>
        </p:spPr>
        <p:txBody>
          <a:bodyPr wrap="square" lIns="0" tIns="0" rIns="0" bIns="0" rtlCol="0"/>
          <a:lstStyle/>
          <a:p>
            <a:endParaRPr/>
          </a:p>
        </p:txBody>
      </p:sp>
      <p:sp>
        <p:nvSpPr>
          <p:cNvPr id="165" name="object 165"/>
          <p:cNvSpPr txBox="1"/>
          <p:nvPr/>
        </p:nvSpPr>
        <p:spPr>
          <a:xfrm>
            <a:off x="3187700" y="2120900"/>
            <a:ext cx="3352800" cy="304800"/>
          </a:xfrm>
          <a:prstGeom prst="rect">
            <a:avLst/>
          </a:prstGeom>
          <a:solidFill>
            <a:srgbClr val="FFFFFF"/>
          </a:solidFill>
        </p:spPr>
        <p:txBody>
          <a:bodyPr vert="horz" wrap="square" lIns="0" tIns="40005" rIns="0" bIns="0" rtlCol="0">
            <a:spAutoFit/>
          </a:bodyPr>
          <a:lstStyle/>
          <a:p>
            <a:pPr marL="577215">
              <a:lnSpc>
                <a:spcPct val="100000"/>
              </a:lnSpc>
              <a:spcBef>
                <a:spcPts val="315"/>
              </a:spcBef>
            </a:pPr>
            <a:r>
              <a:rPr sz="1400" spc="-5" dirty="0">
                <a:latin typeface="Times New Roman"/>
                <a:cs typeface="Times New Roman"/>
              </a:rPr>
              <a:t>SISTEMA DE</a:t>
            </a:r>
            <a:r>
              <a:rPr sz="1400" spc="-40" dirty="0">
                <a:latin typeface="Times New Roman"/>
                <a:cs typeface="Times New Roman"/>
              </a:rPr>
              <a:t> </a:t>
            </a:r>
            <a:r>
              <a:rPr sz="1400" spc="-5" dirty="0">
                <a:latin typeface="Times New Roman"/>
                <a:cs typeface="Times New Roman"/>
              </a:rPr>
              <a:t>PRODUCCIÓN</a:t>
            </a:r>
            <a:endParaRPr sz="1400">
              <a:latin typeface="Times New Roman"/>
              <a:cs typeface="Times New Roman"/>
            </a:endParaRPr>
          </a:p>
        </p:txBody>
      </p:sp>
      <p:sp>
        <p:nvSpPr>
          <p:cNvPr id="166" name="object 166"/>
          <p:cNvSpPr/>
          <p:nvPr/>
        </p:nvSpPr>
        <p:spPr>
          <a:xfrm>
            <a:off x="520700" y="1892300"/>
            <a:ext cx="914400" cy="762000"/>
          </a:xfrm>
          <a:custGeom>
            <a:avLst/>
            <a:gdLst/>
            <a:ahLst/>
            <a:cxnLst/>
            <a:rect l="l" t="t" r="r" b="b"/>
            <a:pathLst>
              <a:path w="914400" h="762000">
                <a:moveTo>
                  <a:pt x="685799" y="571500"/>
                </a:moveTo>
                <a:lnTo>
                  <a:pt x="685799" y="190500"/>
                </a:lnTo>
                <a:lnTo>
                  <a:pt x="0" y="190500"/>
                </a:lnTo>
                <a:lnTo>
                  <a:pt x="0" y="571500"/>
                </a:lnTo>
                <a:lnTo>
                  <a:pt x="685799" y="571500"/>
                </a:lnTo>
                <a:close/>
              </a:path>
              <a:path w="914400" h="762000">
                <a:moveTo>
                  <a:pt x="914399" y="381000"/>
                </a:moveTo>
                <a:lnTo>
                  <a:pt x="685799" y="0"/>
                </a:lnTo>
                <a:lnTo>
                  <a:pt x="685800" y="762000"/>
                </a:lnTo>
                <a:lnTo>
                  <a:pt x="914399" y="381000"/>
                </a:lnTo>
                <a:close/>
              </a:path>
            </a:pathLst>
          </a:custGeom>
          <a:solidFill>
            <a:srgbClr val="FFFF00"/>
          </a:solidFill>
        </p:spPr>
        <p:txBody>
          <a:bodyPr wrap="square" lIns="0" tIns="0" rIns="0" bIns="0" rtlCol="0"/>
          <a:lstStyle/>
          <a:p>
            <a:endParaRPr/>
          </a:p>
        </p:txBody>
      </p:sp>
      <p:sp>
        <p:nvSpPr>
          <p:cNvPr id="167" name="object 167"/>
          <p:cNvSpPr/>
          <p:nvPr/>
        </p:nvSpPr>
        <p:spPr>
          <a:xfrm>
            <a:off x="520700" y="1892300"/>
            <a:ext cx="914400" cy="762000"/>
          </a:xfrm>
          <a:custGeom>
            <a:avLst/>
            <a:gdLst/>
            <a:ahLst/>
            <a:cxnLst/>
            <a:rect l="l" t="t" r="r" b="b"/>
            <a:pathLst>
              <a:path w="914400" h="762000">
                <a:moveTo>
                  <a:pt x="685799" y="0"/>
                </a:moveTo>
                <a:lnTo>
                  <a:pt x="685799" y="190500"/>
                </a:lnTo>
                <a:lnTo>
                  <a:pt x="0" y="190500"/>
                </a:lnTo>
                <a:lnTo>
                  <a:pt x="0" y="571500"/>
                </a:lnTo>
                <a:lnTo>
                  <a:pt x="685799" y="571500"/>
                </a:lnTo>
                <a:lnTo>
                  <a:pt x="685800" y="762000"/>
                </a:lnTo>
                <a:lnTo>
                  <a:pt x="914399" y="381000"/>
                </a:lnTo>
                <a:lnTo>
                  <a:pt x="685799" y="0"/>
                </a:lnTo>
                <a:close/>
              </a:path>
            </a:pathLst>
          </a:custGeom>
          <a:ln w="9525">
            <a:solidFill>
              <a:srgbClr val="000000"/>
            </a:solidFill>
          </a:ln>
        </p:spPr>
        <p:txBody>
          <a:bodyPr wrap="square" lIns="0" tIns="0" rIns="0" bIns="0" rtlCol="0"/>
          <a:lstStyle/>
          <a:p>
            <a:endParaRPr/>
          </a:p>
        </p:txBody>
      </p:sp>
      <p:sp>
        <p:nvSpPr>
          <p:cNvPr id="168" name="object 168"/>
          <p:cNvSpPr txBox="1"/>
          <p:nvPr/>
        </p:nvSpPr>
        <p:spPr>
          <a:xfrm>
            <a:off x="613155" y="2161794"/>
            <a:ext cx="577215" cy="179705"/>
          </a:xfrm>
          <a:prstGeom prst="rect">
            <a:avLst/>
          </a:prstGeom>
        </p:spPr>
        <p:txBody>
          <a:bodyPr vert="horz" wrap="square" lIns="0" tIns="0" rIns="0" bIns="0" rtlCol="0">
            <a:spAutoFit/>
          </a:bodyPr>
          <a:lstStyle/>
          <a:p>
            <a:pPr marL="12700">
              <a:lnSpc>
                <a:spcPct val="100000"/>
              </a:lnSpc>
            </a:pPr>
            <a:r>
              <a:rPr sz="1100" spc="-10" dirty="0">
                <a:latin typeface="Times New Roman"/>
                <a:cs typeface="Times New Roman"/>
              </a:rPr>
              <a:t>IN</a:t>
            </a:r>
            <a:r>
              <a:rPr sz="1100" dirty="0">
                <a:latin typeface="Times New Roman"/>
                <a:cs typeface="Times New Roman"/>
              </a:rPr>
              <a:t>S</a:t>
            </a:r>
            <a:r>
              <a:rPr sz="1100" spc="-10" dirty="0">
                <a:latin typeface="Times New Roman"/>
                <a:cs typeface="Times New Roman"/>
              </a:rPr>
              <a:t>U</a:t>
            </a:r>
            <a:r>
              <a:rPr sz="1100" dirty="0">
                <a:latin typeface="Times New Roman"/>
                <a:cs typeface="Times New Roman"/>
              </a:rPr>
              <a:t>M</a:t>
            </a:r>
            <a:r>
              <a:rPr sz="1100" spc="-5" dirty="0">
                <a:latin typeface="Times New Roman"/>
                <a:cs typeface="Times New Roman"/>
              </a:rPr>
              <a:t>O</a:t>
            </a:r>
            <a:endParaRPr sz="1100">
              <a:latin typeface="Times New Roman"/>
              <a:cs typeface="Times New Roman"/>
            </a:endParaRPr>
          </a:p>
        </p:txBody>
      </p:sp>
      <p:sp>
        <p:nvSpPr>
          <p:cNvPr id="169" name="object 169"/>
          <p:cNvSpPr txBox="1"/>
          <p:nvPr/>
        </p:nvSpPr>
        <p:spPr>
          <a:xfrm>
            <a:off x="7673022" y="2161794"/>
            <a:ext cx="782320" cy="17970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PRODUCTO</a:t>
            </a:r>
            <a:endParaRPr sz="1100">
              <a:latin typeface="Times New Roman"/>
              <a:cs typeface="Times New Roman"/>
            </a:endParaRPr>
          </a:p>
        </p:txBody>
      </p:sp>
      <p:sp>
        <p:nvSpPr>
          <p:cNvPr id="170" name="object 170"/>
          <p:cNvSpPr/>
          <p:nvPr/>
        </p:nvSpPr>
        <p:spPr>
          <a:xfrm>
            <a:off x="2501900" y="5854700"/>
            <a:ext cx="0" cy="381000"/>
          </a:xfrm>
          <a:custGeom>
            <a:avLst/>
            <a:gdLst/>
            <a:ahLst/>
            <a:cxnLst/>
            <a:rect l="l" t="t" r="r" b="b"/>
            <a:pathLst>
              <a:path h="381000">
                <a:moveTo>
                  <a:pt x="0" y="0"/>
                </a:moveTo>
                <a:lnTo>
                  <a:pt x="0" y="381000"/>
                </a:lnTo>
              </a:path>
            </a:pathLst>
          </a:custGeom>
          <a:ln w="9525">
            <a:solidFill>
              <a:srgbClr val="000000"/>
            </a:solidFill>
          </a:ln>
        </p:spPr>
        <p:txBody>
          <a:bodyPr wrap="square" lIns="0" tIns="0" rIns="0" bIns="0" rtlCol="0"/>
          <a:lstStyle/>
          <a:p>
            <a:endParaRPr/>
          </a:p>
        </p:txBody>
      </p:sp>
      <p:sp>
        <p:nvSpPr>
          <p:cNvPr id="171" name="object 171"/>
          <p:cNvSpPr/>
          <p:nvPr/>
        </p:nvSpPr>
        <p:spPr>
          <a:xfrm>
            <a:off x="6692900" y="5854700"/>
            <a:ext cx="0" cy="381000"/>
          </a:xfrm>
          <a:custGeom>
            <a:avLst/>
            <a:gdLst/>
            <a:ahLst/>
            <a:cxnLst/>
            <a:rect l="l" t="t" r="r" b="b"/>
            <a:pathLst>
              <a:path h="381000">
                <a:moveTo>
                  <a:pt x="0" y="0"/>
                </a:moveTo>
                <a:lnTo>
                  <a:pt x="0" y="381000"/>
                </a:lnTo>
              </a:path>
            </a:pathLst>
          </a:custGeom>
          <a:ln w="9525">
            <a:solidFill>
              <a:srgbClr val="000000"/>
            </a:solidFill>
          </a:ln>
        </p:spPr>
        <p:txBody>
          <a:bodyPr wrap="square" lIns="0" tIns="0" rIns="0" bIns="0" rtlCol="0"/>
          <a:lstStyle/>
          <a:p>
            <a:endParaRPr/>
          </a:p>
        </p:txBody>
      </p:sp>
      <p:sp>
        <p:nvSpPr>
          <p:cNvPr id="172" name="object 172"/>
          <p:cNvSpPr/>
          <p:nvPr/>
        </p:nvSpPr>
        <p:spPr>
          <a:xfrm>
            <a:off x="2501900" y="6235700"/>
            <a:ext cx="4191000" cy="0"/>
          </a:xfrm>
          <a:custGeom>
            <a:avLst/>
            <a:gdLst/>
            <a:ahLst/>
            <a:cxnLst/>
            <a:rect l="l" t="t" r="r" b="b"/>
            <a:pathLst>
              <a:path w="4191000">
                <a:moveTo>
                  <a:pt x="0" y="0"/>
                </a:moveTo>
                <a:lnTo>
                  <a:pt x="4191000" y="0"/>
                </a:lnTo>
              </a:path>
            </a:pathLst>
          </a:custGeom>
          <a:ln w="9525">
            <a:solidFill>
              <a:srgbClr val="000000"/>
            </a:solidFill>
          </a:ln>
        </p:spPr>
        <p:txBody>
          <a:bodyPr wrap="square" lIns="0" tIns="0" rIns="0" bIns="0" rtlCol="0"/>
          <a:lstStyle/>
          <a:p>
            <a:endParaRPr/>
          </a:p>
        </p:txBody>
      </p:sp>
      <p:sp>
        <p:nvSpPr>
          <p:cNvPr id="173" name="object 173"/>
          <p:cNvSpPr/>
          <p:nvPr/>
        </p:nvSpPr>
        <p:spPr>
          <a:xfrm>
            <a:off x="1968500" y="5854700"/>
            <a:ext cx="0" cy="762000"/>
          </a:xfrm>
          <a:custGeom>
            <a:avLst/>
            <a:gdLst/>
            <a:ahLst/>
            <a:cxnLst/>
            <a:rect l="l" t="t" r="r" b="b"/>
            <a:pathLst>
              <a:path h="762000">
                <a:moveTo>
                  <a:pt x="0" y="0"/>
                </a:moveTo>
                <a:lnTo>
                  <a:pt x="0" y="762000"/>
                </a:lnTo>
              </a:path>
            </a:pathLst>
          </a:custGeom>
          <a:ln w="9525">
            <a:solidFill>
              <a:srgbClr val="000000"/>
            </a:solidFill>
          </a:ln>
        </p:spPr>
        <p:txBody>
          <a:bodyPr wrap="square" lIns="0" tIns="0" rIns="0" bIns="0" rtlCol="0"/>
          <a:lstStyle/>
          <a:p>
            <a:endParaRPr/>
          </a:p>
        </p:txBody>
      </p:sp>
      <p:sp>
        <p:nvSpPr>
          <p:cNvPr id="174" name="object 174"/>
          <p:cNvSpPr/>
          <p:nvPr/>
        </p:nvSpPr>
        <p:spPr>
          <a:xfrm>
            <a:off x="1968500" y="6616700"/>
            <a:ext cx="5257800" cy="0"/>
          </a:xfrm>
          <a:custGeom>
            <a:avLst/>
            <a:gdLst/>
            <a:ahLst/>
            <a:cxnLst/>
            <a:rect l="l" t="t" r="r" b="b"/>
            <a:pathLst>
              <a:path w="5257800">
                <a:moveTo>
                  <a:pt x="0" y="0"/>
                </a:moveTo>
                <a:lnTo>
                  <a:pt x="5257800" y="0"/>
                </a:lnTo>
              </a:path>
            </a:pathLst>
          </a:custGeom>
          <a:ln w="9525">
            <a:solidFill>
              <a:srgbClr val="000000"/>
            </a:solidFill>
          </a:ln>
        </p:spPr>
        <p:txBody>
          <a:bodyPr wrap="square" lIns="0" tIns="0" rIns="0" bIns="0" rtlCol="0"/>
          <a:lstStyle/>
          <a:p>
            <a:endParaRPr/>
          </a:p>
        </p:txBody>
      </p:sp>
      <p:sp>
        <p:nvSpPr>
          <p:cNvPr id="175" name="object 175"/>
          <p:cNvSpPr/>
          <p:nvPr/>
        </p:nvSpPr>
        <p:spPr>
          <a:xfrm>
            <a:off x="7226300" y="5854700"/>
            <a:ext cx="0" cy="762000"/>
          </a:xfrm>
          <a:custGeom>
            <a:avLst/>
            <a:gdLst/>
            <a:ahLst/>
            <a:cxnLst/>
            <a:rect l="l" t="t" r="r" b="b"/>
            <a:pathLst>
              <a:path h="762000">
                <a:moveTo>
                  <a:pt x="0" y="0"/>
                </a:moveTo>
                <a:lnTo>
                  <a:pt x="0" y="762000"/>
                </a:lnTo>
              </a:path>
            </a:pathLst>
          </a:custGeom>
          <a:ln w="9525">
            <a:solidFill>
              <a:srgbClr val="000000"/>
            </a:solidFill>
          </a:ln>
        </p:spPr>
        <p:txBody>
          <a:bodyPr wrap="square" lIns="0" tIns="0" rIns="0" bIns="0" rtlCol="0"/>
          <a:lstStyle/>
          <a:p>
            <a:endParaRPr/>
          </a:p>
        </p:txBody>
      </p:sp>
      <p:sp>
        <p:nvSpPr>
          <p:cNvPr id="176" name="object 176"/>
          <p:cNvSpPr txBox="1"/>
          <p:nvPr/>
        </p:nvSpPr>
        <p:spPr>
          <a:xfrm>
            <a:off x="2083816" y="6337300"/>
            <a:ext cx="909319" cy="165100"/>
          </a:xfrm>
          <a:prstGeom prst="rect">
            <a:avLst/>
          </a:prstGeom>
        </p:spPr>
        <p:txBody>
          <a:bodyPr vert="horz" wrap="square" lIns="0" tIns="0" rIns="0" bIns="0" rtlCol="0">
            <a:spAutoFit/>
          </a:bodyPr>
          <a:lstStyle/>
          <a:p>
            <a:pPr marL="12700">
              <a:lnSpc>
                <a:spcPct val="100000"/>
              </a:lnSpc>
            </a:pPr>
            <a:r>
              <a:rPr sz="1000" spc="-5" dirty="0">
                <a:latin typeface="Times New Roman"/>
                <a:cs typeface="Times New Roman"/>
              </a:rPr>
              <a:t>INFORMÁTICA</a:t>
            </a:r>
            <a:endParaRPr sz="1000">
              <a:latin typeface="Times New Roman"/>
              <a:cs typeface="Times New Roman"/>
            </a:endParaRPr>
          </a:p>
        </p:txBody>
      </p:sp>
      <p:sp>
        <p:nvSpPr>
          <p:cNvPr id="177" name="object 177"/>
          <p:cNvSpPr txBox="1"/>
          <p:nvPr/>
        </p:nvSpPr>
        <p:spPr>
          <a:xfrm>
            <a:off x="3317111" y="6337300"/>
            <a:ext cx="2073910" cy="165100"/>
          </a:xfrm>
          <a:prstGeom prst="rect">
            <a:avLst/>
          </a:prstGeom>
        </p:spPr>
        <p:txBody>
          <a:bodyPr vert="horz" wrap="square" lIns="0" tIns="0" rIns="0" bIns="0" rtlCol="0">
            <a:spAutoFit/>
          </a:bodyPr>
          <a:lstStyle/>
          <a:p>
            <a:pPr marL="12700">
              <a:lnSpc>
                <a:spcPct val="100000"/>
              </a:lnSpc>
            </a:pPr>
            <a:r>
              <a:rPr sz="1000" dirty="0">
                <a:latin typeface="Times New Roman"/>
                <a:cs typeface="Times New Roman"/>
              </a:rPr>
              <a:t>INVESTIGACIÓN  Y</a:t>
            </a:r>
            <a:r>
              <a:rPr sz="1000" spc="180" dirty="0">
                <a:latin typeface="Times New Roman"/>
                <a:cs typeface="Times New Roman"/>
              </a:rPr>
              <a:t> </a:t>
            </a:r>
            <a:r>
              <a:rPr sz="1000" spc="-5" dirty="0">
                <a:latin typeface="Times New Roman"/>
                <a:cs typeface="Times New Roman"/>
              </a:rPr>
              <a:t>DESARROLLO</a:t>
            </a:r>
            <a:endParaRPr sz="1000">
              <a:latin typeface="Times New Roman"/>
              <a:cs typeface="Times New Roman"/>
            </a:endParaRPr>
          </a:p>
        </p:txBody>
      </p:sp>
      <p:sp>
        <p:nvSpPr>
          <p:cNvPr id="178" name="object 178"/>
          <p:cNvSpPr txBox="1"/>
          <p:nvPr/>
        </p:nvSpPr>
        <p:spPr>
          <a:xfrm>
            <a:off x="5588582" y="6337300"/>
            <a:ext cx="1522095" cy="165100"/>
          </a:xfrm>
          <a:prstGeom prst="rect">
            <a:avLst/>
          </a:prstGeom>
        </p:spPr>
        <p:txBody>
          <a:bodyPr vert="horz" wrap="square" lIns="0" tIns="0" rIns="0" bIns="0" rtlCol="0">
            <a:spAutoFit/>
          </a:bodyPr>
          <a:lstStyle/>
          <a:p>
            <a:pPr marL="12700">
              <a:lnSpc>
                <a:spcPct val="100000"/>
              </a:lnSpc>
            </a:pPr>
            <a:r>
              <a:rPr sz="1000" spc="-5" dirty="0">
                <a:latin typeface="Times New Roman"/>
                <a:cs typeface="Times New Roman"/>
              </a:rPr>
              <a:t>ENFOQUE</a:t>
            </a:r>
            <a:r>
              <a:rPr sz="1000" spc="215" dirty="0">
                <a:latin typeface="Times New Roman"/>
                <a:cs typeface="Times New Roman"/>
              </a:rPr>
              <a:t> </a:t>
            </a:r>
            <a:r>
              <a:rPr sz="1000" spc="-5" dirty="0">
                <a:latin typeface="Times New Roman"/>
                <a:cs typeface="Times New Roman"/>
              </a:rPr>
              <a:t>SISTEMÁTICO</a:t>
            </a:r>
            <a:endParaRPr sz="10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07975" rIns="0" bIns="0" rtlCol="0">
            <a:spAutoFit/>
          </a:bodyPr>
          <a:lstStyle/>
          <a:p>
            <a:pPr marL="897890">
              <a:lnSpc>
                <a:spcPct val="100000"/>
              </a:lnSpc>
              <a:spcBef>
                <a:spcPts val="2425"/>
              </a:spcBef>
            </a:pPr>
            <a:r>
              <a:rPr sz="3200" spc="-5" dirty="0"/>
              <a:t>La empresa, una visión de</a:t>
            </a:r>
            <a:r>
              <a:rPr sz="3200" spc="35" dirty="0"/>
              <a:t> </a:t>
            </a:r>
            <a:r>
              <a:rPr sz="3200" spc="-5" dirty="0"/>
              <a:t>sistemas</a:t>
            </a:r>
            <a:endParaRPr sz="3200"/>
          </a:p>
        </p:txBody>
      </p:sp>
      <p:sp>
        <p:nvSpPr>
          <p:cNvPr id="3" name="object 3"/>
          <p:cNvSpPr/>
          <p:nvPr/>
        </p:nvSpPr>
        <p:spPr>
          <a:xfrm>
            <a:off x="901700" y="1892300"/>
            <a:ext cx="7543800" cy="4267200"/>
          </a:xfrm>
          <a:custGeom>
            <a:avLst/>
            <a:gdLst/>
            <a:ahLst/>
            <a:cxnLst/>
            <a:rect l="l" t="t" r="r" b="b"/>
            <a:pathLst>
              <a:path w="7543800" h="4267200">
                <a:moveTo>
                  <a:pt x="0" y="0"/>
                </a:moveTo>
                <a:lnTo>
                  <a:pt x="0" y="4267200"/>
                </a:lnTo>
                <a:lnTo>
                  <a:pt x="7543800" y="4267200"/>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p:nvPr/>
        </p:nvSpPr>
        <p:spPr>
          <a:xfrm>
            <a:off x="4463344" y="2343248"/>
            <a:ext cx="2792730" cy="1891664"/>
          </a:xfrm>
          <a:custGeom>
            <a:avLst/>
            <a:gdLst/>
            <a:ahLst/>
            <a:cxnLst/>
            <a:rect l="l" t="t" r="r" b="b"/>
            <a:pathLst>
              <a:path w="2792729" h="1891664">
                <a:moveTo>
                  <a:pt x="2762955" y="69497"/>
                </a:moveTo>
                <a:lnTo>
                  <a:pt x="2731515" y="39893"/>
                </a:lnTo>
                <a:lnTo>
                  <a:pt x="2686211" y="18824"/>
                </a:lnTo>
                <a:lnTo>
                  <a:pt x="2628375" y="5758"/>
                </a:lnTo>
                <a:lnTo>
                  <a:pt x="2559340" y="162"/>
                </a:lnTo>
                <a:lnTo>
                  <a:pt x="2521040" y="0"/>
                </a:lnTo>
                <a:lnTo>
                  <a:pt x="2480441" y="1504"/>
                </a:lnTo>
                <a:lnTo>
                  <a:pt x="2437708" y="4611"/>
                </a:lnTo>
                <a:lnTo>
                  <a:pt x="2393009" y="9252"/>
                </a:lnTo>
                <a:lnTo>
                  <a:pt x="2346510" y="15361"/>
                </a:lnTo>
                <a:lnTo>
                  <a:pt x="2298378" y="22871"/>
                </a:lnTo>
                <a:lnTo>
                  <a:pt x="2248780" y="31717"/>
                </a:lnTo>
                <a:lnTo>
                  <a:pt x="2197882" y="41831"/>
                </a:lnTo>
                <a:lnTo>
                  <a:pt x="2145851" y="53146"/>
                </a:lnTo>
                <a:lnTo>
                  <a:pt x="2092853" y="65597"/>
                </a:lnTo>
                <a:lnTo>
                  <a:pt x="2039055" y="79117"/>
                </a:lnTo>
                <a:lnTo>
                  <a:pt x="1984624" y="93639"/>
                </a:lnTo>
                <a:lnTo>
                  <a:pt x="1929727" y="109096"/>
                </a:lnTo>
                <a:lnTo>
                  <a:pt x="1874529" y="125422"/>
                </a:lnTo>
                <a:lnTo>
                  <a:pt x="1819198" y="142551"/>
                </a:lnTo>
                <a:lnTo>
                  <a:pt x="1763901" y="160415"/>
                </a:lnTo>
                <a:lnTo>
                  <a:pt x="1708803" y="178949"/>
                </a:lnTo>
                <a:lnTo>
                  <a:pt x="1654072" y="198086"/>
                </a:lnTo>
                <a:lnTo>
                  <a:pt x="1599875" y="217758"/>
                </a:lnTo>
                <a:lnTo>
                  <a:pt x="1546377" y="237900"/>
                </a:lnTo>
                <a:lnTo>
                  <a:pt x="1493746" y="258445"/>
                </a:lnTo>
                <a:lnTo>
                  <a:pt x="1442148" y="279326"/>
                </a:lnTo>
                <a:lnTo>
                  <a:pt x="1391749" y="300477"/>
                </a:lnTo>
                <a:lnTo>
                  <a:pt x="1342718" y="321832"/>
                </a:lnTo>
                <a:lnTo>
                  <a:pt x="1295219" y="343322"/>
                </a:lnTo>
                <a:lnTo>
                  <a:pt x="1249420" y="364883"/>
                </a:lnTo>
                <a:lnTo>
                  <a:pt x="1205488" y="386448"/>
                </a:lnTo>
                <a:lnTo>
                  <a:pt x="1163588" y="407949"/>
                </a:lnTo>
                <a:lnTo>
                  <a:pt x="1123889" y="429321"/>
                </a:lnTo>
                <a:lnTo>
                  <a:pt x="1086555" y="450497"/>
                </a:lnTo>
                <a:lnTo>
                  <a:pt x="1047776" y="473789"/>
                </a:lnTo>
                <a:lnTo>
                  <a:pt x="1007742" y="499130"/>
                </a:lnTo>
                <a:lnTo>
                  <a:pt x="966611" y="526393"/>
                </a:lnTo>
                <a:lnTo>
                  <a:pt x="924539" y="555450"/>
                </a:lnTo>
                <a:lnTo>
                  <a:pt x="881683" y="586174"/>
                </a:lnTo>
                <a:lnTo>
                  <a:pt x="838200" y="618437"/>
                </a:lnTo>
                <a:lnTo>
                  <a:pt x="794246" y="652111"/>
                </a:lnTo>
                <a:lnTo>
                  <a:pt x="749979" y="687070"/>
                </a:lnTo>
                <a:lnTo>
                  <a:pt x="705555" y="723186"/>
                </a:lnTo>
                <a:lnTo>
                  <a:pt x="661131" y="760330"/>
                </a:lnTo>
                <a:lnTo>
                  <a:pt x="616864" y="798377"/>
                </a:lnTo>
                <a:lnTo>
                  <a:pt x="572911" y="837198"/>
                </a:lnTo>
                <a:lnTo>
                  <a:pt x="529427" y="876665"/>
                </a:lnTo>
                <a:lnTo>
                  <a:pt x="486572" y="916652"/>
                </a:lnTo>
                <a:lnTo>
                  <a:pt x="444500" y="957031"/>
                </a:lnTo>
                <a:lnTo>
                  <a:pt x="403368" y="997673"/>
                </a:lnTo>
                <a:lnTo>
                  <a:pt x="363334" y="1038453"/>
                </a:lnTo>
                <a:lnTo>
                  <a:pt x="324555" y="1079242"/>
                </a:lnTo>
                <a:lnTo>
                  <a:pt x="287187" y="1119913"/>
                </a:lnTo>
                <a:lnTo>
                  <a:pt x="251386" y="1160338"/>
                </a:lnTo>
                <a:lnTo>
                  <a:pt x="217311" y="1200390"/>
                </a:lnTo>
                <a:lnTo>
                  <a:pt x="185116" y="1239941"/>
                </a:lnTo>
                <a:lnTo>
                  <a:pt x="154960" y="1278864"/>
                </a:lnTo>
                <a:lnTo>
                  <a:pt x="127000" y="1317032"/>
                </a:lnTo>
                <a:lnTo>
                  <a:pt x="101390" y="1354316"/>
                </a:lnTo>
                <a:lnTo>
                  <a:pt x="78290" y="1390590"/>
                </a:lnTo>
                <a:lnTo>
                  <a:pt x="57855" y="1425726"/>
                </a:lnTo>
                <a:lnTo>
                  <a:pt x="40242" y="1459596"/>
                </a:lnTo>
                <a:lnTo>
                  <a:pt x="14111" y="1523029"/>
                </a:lnTo>
                <a:lnTo>
                  <a:pt x="1149" y="1579871"/>
                </a:lnTo>
                <a:lnTo>
                  <a:pt x="0" y="1605500"/>
                </a:lnTo>
                <a:lnTo>
                  <a:pt x="2613" y="1629100"/>
                </a:lnTo>
                <a:lnTo>
                  <a:pt x="19755" y="1669697"/>
                </a:lnTo>
                <a:lnTo>
                  <a:pt x="48718" y="1699204"/>
                </a:lnTo>
                <a:lnTo>
                  <a:pt x="92218" y="1727224"/>
                </a:lnTo>
                <a:lnTo>
                  <a:pt x="148967" y="1753597"/>
                </a:lnTo>
                <a:lnTo>
                  <a:pt x="217677" y="1778162"/>
                </a:lnTo>
                <a:lnTo>
                  <a:pt x="256115" y="1789716"/>
                </a:lnTo>
                <a:lnTo>
                  <a:pt x="297060" y="1800758"/>
                </a:lnTo>
                <a:lnTo>
                  <a:pt x="340352" y="1811266"/>
                </a:lnTo>
                <a:lnTo>
                  <a:pt x="385828" y="1821223"/>
                </a:lnTo>
                <a:lnTo>
                  <a:pt x="433328" y="1830606"/>
                </a:lnTo>
                <a:lnTo>
                  <a:pt x="482692" y="1839396"/>
                </a:lnTo>
                <a:lnTo>
                  <a:pt x="533758" y="1847573"/>
                </a:lnTo>
                <a:lnTo>
                  <a:pt x="586365" y="1855117"/>
                </a:lnTo>
                <a:lnTo>
                  <a:pt x="640352" y="1862008"/>
                </a:lnTo>
                <a:lnTo>
                  <a:pt x="695558" y="1868225"/>
                </a:lnTo>
                <a:lnTo>
                  <a:pt x="751822" y="1873748"/>
                </a:lnTo>
                <a:lnTo>
                  <a:pt x="808983" y="1878558"/>
                </a:lnTo>
                <a:lnTo>
                  <a:pt x="866881" y="1882634"/>
                </a:lnTo>
                <a:lnTo>
                  <a:pt x="925353" y="1885956"/>
                </a:lnTo>
                <a:lnTo>
                  <a:pt x="984239" y="1888503"/>
                </a:lnTo>
                <a:lnTo>
                  <a:pt x="1043379" y="1890257"/>
                </a:lnTo>
                <a:lnTo>
                  <a:pt x="1102610" y="1891196"/>
                </a:lnTo>
                <a:lnTo>
                  <a:pt x="1161773" y="1891300"/>
                </a:lnTo>
                <a:lnTo>
                  <a:pt x="1220705" y="1890550"/>
                </a:lnTo>
                <a:lnTo>
                  <a:pt x="1279246" y="1888926"/>
                </a:lnTo>
                <a:lnTo>
                  <a:pt x="1337236" y="1886406"/>
                </a:lnTo>
                <a:lnTo>
                  <a:pt x="1394512" y="1882971"/>
                </a:lnTo>
                <a:lnTo>
                  <a:pt x="1450914" y="1878601"/>
                </a:lnTo>
                <a:lnTo>
                  <a:pt x="1506281" y="1873276"/>
                </a:lnTo>
                <a:lnTo>
                  <a:pt x="1560452" y="1866976"/>
                </a:lnTo>
                <a:lnTo>
                  <a:pt x="1613266" y="1859680"/>
                </a:lnTo>
                <a:lnTo>
                  <a:pt x="1664562" y="1851368"/>
                </a:lnTo>
                <a:lnTo>
                  <a:pt x="1714179" y="1842021"/>
                </a:lnTo>
                <a:lnTo>
                  <a:pt x="1761955" y="1831617"/>
                </a:lnTo>
                <a:lnTo>
                  <a:pt x="1807731" y="1820138"/>
                </a:lnTo>
                <a:lnTo>
                  <a:pt x="1851344" y="1807563"/>
                </a:lnTo>
                <a:lnTo>
                  <a:pt x="1892634" y="1793871"/>
                </a:lnTo>
                <a:lnTo>
                  <a:pt x="1931440" y="1779043"/>
                </a:lnTo>
                <a:lnTo>
                  <a:pt x="1967601" y="1763058"/>
                </a:lnTo>
                <a:lnTo>
                  <a:pt x="2034400" y="1725658"/>
                </a:lnTo>
                <a:lnTo>
                  <a:pt x="2067792" y="1702189"/>
                </a:lnTo>
                <a:lnTo>
                  <a:pt x="2101077" y="1675658"/>
                </a:lnTo>
                <a:lnTo>
                  <a:pt x="2134204" y="1646235"/>
                </a:lnTo>
                <a:lnTo>
                  <a:pt x="2167118" y="1614089"/>
                </a:lnTo>
                <a:lnTo>
                  <a:pt x="2199767" y="1579388"/>
                </a:lnTo>
                <a:lnTo>
                  <a:pt x="2232097" y="1542302"/>
                </a:lnTo>
                <a:lnTo>
                  <a:pt x="2264056" y="1502999"/>
                </a:lnTo>
                <a:lnTo>
                  <a:pt x="2295590" y="1461650"/>
                </a:lnTo>
                <a:lnTo>
                  <a:pt x="2326647" y="1418423"/>
                </a:lnTo>
                <a:lnTo>
                  <a:pt x="2357173" y="1373487"/>
                </a:lnTo>
                <a:lnTo>
                  <a:pt x="2387115" y="1327011"/>
                </a:lnTo>
                <a:lnTo>
                  <a:pt x="2416420" y="1279165"/>
                </a:lnTo>
                <a:lnTo>
                  <a:pt x="2445036" y="1230117"/>
                </a:lnTo>
                <a:lnTo>
                  <a:pt x="2472908" y="1180036"/>
                </a:lnTo>
                <a:lnTo>
                  <a:pt x="2499985" y="1129093"/>
                </a:lnTo>
                <a:lnTo>
                  <a:pt x="2526212" y="1077454"/>
                </a:lnTo>
                <a:lnTo>
                  <a:pt x="2551537" y="1025291"/>
                </a:lnTo>
                <a:lnTo>
                  <a:pt x="2575907" y="972772"/>
                </a:lnTo>
                <a:lnTo>
                  <a:pt x="2599269" y="920065"/>
                </a:lnTo>
                <a:lnTo>
                  <a:pt x="2621569" y="867341"/>
                </a:lnTo>
                <a:lnTo>
                  <a:pt x="2642755" y="814768"/>
                </a:lnTo>
                <a:lnTo>
                  <a:pt x="2662773" y="762515"/>
                </a:lnTo>
                <a:lnTo>
                  <a:pt x="2681571" y="710752"/>
                </a:lnTo>
                <a:lnTo>
                  <a:pt x="2699095" y="659647"/>
                </a:lnTo>
                <a:lnTo>
                  <a:pt x="2715292" y="609369"/>
                </a:lnTo>
                <a:lnTo>
                  <a:pt x="2730109" y="560089"/>
                </a:lnTo>
                <a:lnTo>
                  <a:pt x="2743494" y="511973"/>
                </a:lnTo>
                <a:lnTo>
                  <a:pt x="2755393" y="465193"/>
                </a:lnTo>
                <a:lnTo>
                  <a:pt x="2765752" y="419917"/>
                </a:lnTo>
                <a:lnTo>
                  <a:pt x="2774520" y="376314"/>
                </a:lnTo>
                <a:lnTo>
                  <a:pt x="2781642" y="334552"/>
                </a:lnTo>
                <a:lnTo>
                  <a:pt x="2787066" y="294802"/>
                </a:lnTo>
                <a:lnTo>
                  <a:pt x="2792608" y="222012"/>
                </a:lnTo>
                <a:lnTo>
                  <a:pt x="2792619" y="189311"/>
                </a:lnTo>
                <a:lnTo>
                  <a:pt x="2790719" y="159296"/>
                </a:lnTo>
                <a:lnTo>
                  <a:pt x="2786856" y="132139"/>
                </a:lnTo>
                <a:lnTo>
                  <a:pt x="2780977" y="108007"/>
                </a:lnTo>
                <a:lnTo>
                  <a:pt x="2773027" y="87070"/>
                </a:lnTo>
                <a:lnTo>
                  <a:pt x="2762955" y="69497"/>
                </a:lnTo>
                <a:close/>
              </a:path>
            </a:pathLst>
          </a:custGeom>
          <a:ln w="9525">
            <a:solidFill>
              <a:srgbClr val="000000"/>
            </a:solidFill>
          </a:ln>
        </p:spPr>
        <p:txBody>
          <a:bodyPr wrap="square" lIns="0" tIns="0" rIns="0" bIns="0" rtlCol="0"/>
          <a:lstStyle/>
          <a:p>
            <a:endParaRPr/>
          </a:p>
        </p:txBody>
      </p:sp>
      <p:sp>
        <p:nvSpPr>
          <p:cNvPr id="5" name="object 5"/>
          <p:cNvSpPr/>
          <p:nvPr/>
        </p:nvSpPr>
        <p:spPr>
          <a:xfrm>
            <a:off x="1663599" y="2725398"/>
            <a:ext cx="4039235" cy="1910714"/>
          </a:xfrm>
          <a:custGeom>
            <a:avLst/>
            <a:gdLst/>
            <a:ahLst/>
            <a:cxnLst/>
            <a:rect l="l" t="t" r="r" b="b"/>
            <a:pathLst>
              <a:path w="4039235" h="1910714">
                <a:moveTo>
                  <a:pt x="100" y="462301"/>
                </a:moveTo>
                <a:lnTo>
                  <a:pt x="10744" y="420771"/>
                </a:lnTo>
                <a:lnTo>
                  <a:pt x="35314" y="380943"/>
                </a:lnTo>
                <a:lnTo>
                  <a:pt x="72826" y="342856"/>
                </a:lnTo>
                <a:lnTo>
                  <a:pt x="122296" y="306550"/>
                </a:lnTo>
                <a:lnTo>
                  <a:pt x="182740" y="272064"/>
                </a:lnTo>
                <a:lnTo>
                  <a:pt x="253173" y="239439"/>
                </a:lnTo>
                <a:lnTo>
                  <a:pt x="291828" y="223837"/>
                </a:lnTo>
                <a:lnTo>
                  <a:pt x="332611" y="208714"/>
                </a:lnTo>
                <a:lnTo>
                  <a:pt x="375399" y="194077"/>
                </a:lnTo>
                <a:lnTo>
                  <a:pt x="420070" y="179929"/>
                </a:lnTo>
                <a:lnTo>
                  <a:pt x="466500" y="166277"/>
                </a:lnTo>
                <a:lnTo>
                  <a:pt x="514566" y="153124"/>
                </a:lnTo>
                <a:lnTo>
                  <a:pt x="564145" y="140476"/>
                </a:lnTo>
                <a:lnTo>
                  <a:pt x="615115" y="128338"/>
                </a:lnTo>
                <a:lnTo>
                  <a:pt x="667351" y="116715"/>
                </a:lnTo>
                <a:lnTo>
                  <a:pt x="720732" y="105611"/>
                </a:lnTo>
                <a:lnTo>
                  <a:pt x="775134" y="95032"/>
                </a:lnTo>
                <a:lnTo>
                  <a:pt x="830433" y="84983"/>
                </a:lnTo>
                <a:lnTo>
                  <a:pt x="886508" y="75468"/>
                </a:lnTo>
                <a:lnTo>
                  <a:pt x="943235" y="66493"/>
                </a:lnTo>
                <a:lnTo>
                  <a:pt x="1000490" y="58063"/>
                </a:lnTo>
                <a:lnTo>
                  <a:pt x="1058152" y="50182"/>
                </a:lnTo>
                <a:lnTo>
                  <a:pt x="1116097" y="42856"/>
                </a:lnTo>
                <a:lnTo>
                  <a:pt x="1174201" y="36089"/>
                </a:lnTo>
                <a:lnTo>
                  <a:pt x="1232343" y="29886"/>
                </a:lnTo>
                <a:lnTo>
                  <a:pt x="1290398" y="24253"/>
                </a:lnTo>
                <a:lnTo>
                  <a:pt x="1348244" y="19195"/>
                </a:lnTo>
                <a:lnTo>
                  <a:pt x="1405758" y="14716"/>
                </a:lnTo>
                <a:lnTo>
                  <a:pt x="1462816" y="10821"/>
                </a:lnTo>
                <a:lnTo>
                  <a:pt x="1519297" y="7515"/>
                </a:lnTo>
                <a:lnTo>
                  <a:pt x="1575076" y="4803"/>
                </a:lnTo>
                <a:lnTo>
                  <a:pt x="1630031" y="2691"/>
                </a:lnTo>
                <a:lnTo>
                  <a:pt x="1684038" y="1183"/>
                </a:lnTo>
                <a:lnTo>
                  <a:pt x="1736975" y="284"/>
                </a:lnTo>
                <a:lnTo>
                  <a:pt x="1788719" y="0"/>
                </a:lnTo>
                <a:lnTo>
                  <a:pt x="1839147" y="334"/>
                </a:lnTo>
                <a:lnTo>
                  <a:pt x="1888135" y="1292"/>
                </a:lnTo>
                <a:lnTo>
                  <a:pt x="1935560" y="2880"/>
                </a:lnTo>
                <a:lnTo>
                  <a:pt x="1981300" y="5101"/>
                </a:lnTo>
                <a:lnTo>
                  <a:pt x="2024293" y="7859"/>
                </a:lnTo>
                <a:lnTo>
                  <a:pt x="2069087" y="11361"/>
                </a:lnTo>
                <a:lnTo>
                  <a:pt x="2115564" y="15590"/>
                </a:lnTo>
                <a:lnTo>
                  <a:pt x="2163606" y="20530"/>
                </a:lnTo>
                <a:lnTo>
                  <a:pt x="2213096" y="26164"/>
                </a:lnTo>
                <a:lnTo>
                  <a:pt x="2263916" y="32475"/>
                </a:lnTo>
                <a:lnTo>
                  <a:pt x="2315948" y="39447"/>
                </a:lnTo>
                <a:lnTo>
                  <a:pt x="2369074" y="47064"/>
                </a:lnTo>
                <a:lnTo>
                  <a:pt x="2423176" y="55309"/>
                </a:lnTo>
                <a:lnTo>
                  <a:pt x="2478137" y="64165"/>
                </a:lnTo>
                <a:lnTo>
                  <a:pt x="2533838" y="73616"/>
                </a:lnTo>
                <a:lnTo>
                  <a:pt x="2590162" y="83646"/>
                </a:lnTo>
                <a:lnTo>
                  <a:pt x="2646991" y="94238"/>
                </a:lnTo>
                <a:lnTo>
                  <a:pt x="2704208" y="105376"/>
                </a:lnTo>
                <a:lnTo>
                  <a:pt x="2761694" y="117043"/>
                </a:lnTo>
                <a:lnTo>
                  <a:pt x="2819331" y="129222"/>
                </a:lnTo>
                <a:lnTo>
                  <a:pt x="2877002" y="141898"/>
                </a:lnTo>
                <a:lnTo>
                  <a:pt x="2934589" y="155053"/>
                </a:lnTo>
                <a:lnTo>
                  <a:pt x="2991974" y="168671"/>
                </a:lnTo>
                <a:lnTo>
                  <a:pt x="3049040" y="182736"/>
                </a:lnTo>
                <a:lnTo>
                  <a:pt x="3105667" y="197230"/>
                </a:lnTo>
                <a:lnTo>
                  <a:pt x="3161740" y="212139"/>
                </a:lnTo>
                <a:lnTo>
                  <a:pt x="3217139" y="227444"/>
                </a:lnTo>
                <a:lnTo>
                  <a:pt x="3271747" y="243131"/>
                </a:lnTo>
                <a:lnTo>
                  <a:pt x="3325447" y="259181"/>
                </a:lnTo>
                <a:lnTo>
                  <a:pt x="3378119" y="275579"/>
                </a:lnTo>
                <a:lnTo>
                  <a:pt x="3429648" y="292308"/>
                </a:lnTo>
                <a:lnTo>
                  <a:pt x="3479914" y="309352"/>
                </a:lnTo>
                <a:lnTo>
                  <a:pt x="3528799" y="326694"/>
                </a:lnTo>
                <a:lnTo>
                  <a:pt x="3576187" y="344317"/>
                </a:lnTo>
                <a:lnTo>
                  <a:pt x="3621959" y="362206"/>
                </a:lnTo>
                <a:lnTo>
                  <a:pt x="3665998" y="380344"/>
                </a:lnTo>
                <a:lnTo>
                  <a:pt x="3708185" y="398713"/>
                </a:lnTo>
                <a:lnTo>
                  <a:pt x="3748402" y="417298"/>
                </a:lnTo>
                <a:lnTo>
                  <a:pt x="3786533" y="436083"/>
                </a:lnTo>
                <a:lnTo>
                  <a:pt x="3822459" y="455050"/>
                </a:lnTo>
                <a:lnTo>
                  <a:pt x="3856062" y="474183"/>
                </a:lnTo>
                <a:lnTo>
                  <a:pt x="3915829" y="512883"/>
                </a:lnTo>
                <a:lnTo>
                  <a:pt x="3964891" y="552049"/>
                </a:lnTo>
                <a:lnTo>
                  <a:pt x="4002306" y="591550"/>
                </a:lnTo>
                <a:lnTo>
                  <a:pt x="4027131" y="631253"/>
                </a:lnTo>
                <a:lnTo>
                  <a:pt x="4038423" y="671028"/>
                </a:lnTo>
                <a:lnTo>
                  <a:pt x="4038700" y="690901"/>
                </a:lnTo>
                <a:lnTo>
                  <a:pt x="4035789" y="709170"/>
                </a:lnTo>
                <a:lnTo>
                  <a:pt x="4021143" y="749230"/>
                </a:lnTo>
                <a:lnTo>
                  <a:pt x="3995324" y="793586"/>
                </a:lnTo>
                <a:lnTo>
                  <a:pt x="3959042" y="841765"/>
                </a:lnTo>
                <a:lnTo>
                  <a:pt x="3913006" y="893289"/>
                </a:lnTo>
                <a:lnTo>
                  <a:pt x="3857923" y="947684"/>
                </a:lnTo>
                <a:lnTo>
                  <a:pt x="3827211" y="975809"/>
                </a:lnTo>
                <a:lnTo>
                  <a:pt x="3794504" y="1004474"/>
                </a:lnTo>
                <a:lnTo>
                  <a:pt x="3759890" y="1033618"/>
                </a:lnTo>
                <a:lnTo>
                  <a:pt x="3723457" y="1063182"/>
                </a:lnTo>
                <a:lnTo>
                  <a:pt x="3685294" y="1093107"/>
                </a:lnTo>
                <a:lnTo>
                  <a:pt x="3645491" y="1123334"/>
                </a:lnTo>
                <a:lnTo>
                  <a:pt x="3604135" y="1153802"/>
                </a:lnTo>
                <a:lnTo>
                  <a:pt x="3561315" y="1184452"/>
                </a:lnTo>
                <a:lnTo>
                  <a:pt x="3517119" y="1215226"/>
                </a:lnTo>
                <a:lnTo>
                  <a:pt x="3471637" y="1246063"/>
                </a:lnTo>
                <a:lnTo>
                  <a:pt x="3424957" y="1276904"/>
                </a:lnTo>
                <a:lnTo>
                  <a:pt x="3377168" y="1307690"/>
                </a:lnTo>
                <a:lnTo>
                  <a:pt x="3328357" y="1338360"/>
                </a:lnTo>
                <a:lnTo>
                  <a:pt x="3278615" y="1368857"/>
                </a:lnTo>
                <a:lnTo>
                  <a:pt x="3228029" y="1399119"/>
                </a:lnTo>
                <a:lnTo>
                  <a:pt x="3176688" y="1429088"/>
                </a:lnTo>
                <a:lnTo>
                  <a:pt x="3124680" y="1458705"/>
                </a:lnTo>
                <a:lnTo>
                  <a:pt x="3072095" y="1487909"/>
                </a:lnTo>
                <a:lnTo>
                  <a:pt x="3019021" y="1516641"/>
                </a:lnTo>
                <a:lnTo>
                  <a:pt x="2965546" y="1544843"/>
                </a:lnTo>
                <a:lnTo>
                  <a:pt x="2911759" y="1572453"/>
                </a:lnTo>
                <a:lnTo>
                  <a:pt x="2857750" y="1599414"/>
                </a:lnTo>
                <a:lnTo>
                  <a:pt x="2803605" y="1625665"/>
                </a:lnTo>
                <a:lnTo>
                  <a:pt x="2749414" y="1651147"/>
                </a:lnTo>
                <a:lnTo>
                  <a:pt x="2695266" y="1675800"/>
                </a:lnTo>
                <a:lnTo>
                  <a:pt x="2641249" y="1699565"/>
                </a:lnTo>
                <a:lnTo>
                  <a:pt x="2587452" y="1722384"/>
                </a:lnTo>
                <a:lnTo>
                  <a:pt x="2533963" y="1744195"/>
                </a:lnTo>
                <a:lnTo>
                  <a:pt x="2480872" y="1764940"/>
                </a:lnTo>
                <a:lnTo>
                  <a:pt x="2428266" y="1784559"/>
                </a:lnTo>
                <a:lnTo>
                  <a:pt x="2376234" y="1802992"/>
                </a:lnTo>
                <a:lnTo>
                  <a:pt x="2324865" y="1820181"/>
                </a:lnTo>
                <a:lnTo>
                  <a:pt x="2274247" y="1836066"/>
                </a:lnTo>
                <a:lnTo>
                  <a:pt x="2224470" y="1850587"/>
                </a:lnTo>
                <a:lnTo>
                  <a:pt x="2175621" y="1863685"/>
                </a:lnTo>
                <a:lnTo>
                  <a:pt x="2127790" y="1875301"/>
                </a:lnTo>
                <a:lnTo>
                  <a:pt x="2081065" y="1885374"/>
                </a:lnTo>
                <a:lnTo>
                  <a:pt x="2035534" y="1893846"/>
                </a:lnTo>
                <a:lnTo>
                  <a:pt x="1991286" y="1900657"/>
                </a:lnTo>
                <a:lnTo>
                  <a:pt x="1948411" y="1905747"/>
                </a:lnTo>
                <a:lnTo>
                  <a:pt x="1906995" y="1909058"/>
                </a:lnTo>
                <a:lnTo>
                  <a:pt x="1867129" y="1910529"/>
                </a:lnTo>
                <a:lnTo>
                  <a:pt x="1828900" y="1910101"/>
                </a:lnTo>
                <a:lnTo>
                  <a:pt x="1788748" y="1907390"/>
                </a:lnTo>
                <a:lnTo>
                  <a:pt x="1747500" y="1902274"/>
                </a:lnTo>
                <a:lnTo>
                  <a:pt x="1705236" y="1894835"/>
                </a:lnTo>
                <a:lnTo>
                  <a:pt x="1662031" y="1885159"/>
                </a:lnTo>
                <a:lnTo>
                  <a:pt x="1617965" y="1873329"/>
                </a:lnTo>
                <a:lnTo>
                  <a:pt x="1573113" y="1859432"/>
                </a:lnTo>
                <a:lnTo>
                  <a:pt x="1527554" y="1843550"/>
                </a:lnTo>
                <a:lnTo>
                  <a:pt x="1481366" y="1825768"/>
                </a:lnTo>
                <a:lnTo>
                  <a:pt x="1434626" y="1806171"/>
                </a:lnTo>
                <a:lnTo>
                  <a:pt x="1387411" y="1784844"/>
                </a:lnTo>
                <a:lnTo>
                  <a:pt x="1339800" y="1761870"/>
                </a:lnTo>
                <a:lnTo>
                  <a:pt x="1291869" y="1737334"/>
                </a:lnTo>
                <a:lnTo>
                  <a:pt x="1243696" y="1711321"/>
                </a:lnTo>
                <a:lnTo>
                  <a:pt x="1195358" y="1683914"/>
                </a:lnTo>
                <a:lnTo>
                  <a:pt x="1146934" y="1655199"/>
                </a:lnTo>
                <a:lnTo>
                  <a:pt x="1098501" y="1625260"/>
                </a:lnTo>
                <a:lnTo>
                  <a:pt x="1050136" y="1594181"/>
                </a:lnTo>
                <a:lnTo>
                  <a:pt x="1001917" y="1562047"/>
                </a:lnTo>
                <a:lnTo>
                  <a:pt x="953922" y="1528942"/>
                </a:lnTo>
                <a:lnTo>
                  <a:pt x="906227" y="1494951"/>
                </a:lnTo>
                <a:lnTo>
                  <a:pt x="858911" y="1460158"/>
                </a:lnTo>
                <a:lnTo>
                  <a:pt x="812052" y="1424647"/>
                </a:lnTo>
                <a:lnTo>
                  <a:pt x="765725" y="1388504"/>
                </a:lnTo>
                <a:lnTo>
                  <a:pt x="720010" y="1351811"/>
                </a:lnTo>
                <a:lnTo>
                  <a:pt x="674984" y="1314655"/>
                </a:lnTo>
                <a:lnTo>
                  <a:pt x="630724" y="1277119"/>
                </a:lnTo>
                <a:lnTo>
                  <a:pt x="587308" y="1239287"/>
                </a:lnTo>
                <a:lnTo>
                  <a:pt x="544813" y="1201245"/>
                </a:lnTo>
                <a:lnTo>
                  <a:pt x="503317" y="1163076"/>
                </a:lnTo>
                <a:lnTo>
                  <a:pt x="462898" y="1124866"/>
                </a:lnTo>
                <a:lnTo>
                  <a:pt x="423633" y="1086697"/>
                </a:lnTo>
                <a:lnTo>
                  <a:pt x="385599" y="1048656"/>
                </a:lnTo>
                <a:lnTo>
                  <a:pt x="348874" y="1010826"/>
                </a:lnTo>
                <a:lnTo>
                  <a:pt x="313536" y="973292"/>
                </a:lnTo>
                <a:lnTo>
                  <a:pt x="279663" y="936139"/>
                </a:lnTo>
                <a:lnTo>
                  <a:pt x="247331" y="899450"/>
                </a:lnTo>
                <a:lnTo>
                  <a:pt x="216618" y="863310"/>
                </a:lnTo>
                <a:lnTo>
                  <a:pt x="187603" y="827804"/>
                </a:lnTo>
                <a:lnTo>
                  <a:pt x="160361" y="793015"/>
                </a:lnTo>
                <a:lnTo>
                  <a:pt x="134972" y="759030"/>
                </a:lnTo>
                <a:lnTo>
                  <a:pt x="111512" y="725931"/>
                </a:lnTo>
                <a:lnTo>
                  <a:pt x="90060" y="693803"/>
                </a:lnTo>
                <a:lnTo>
                  <a:pt x="53486" y="632800"/>
                </a:lnTo>
                <a:lnTo>
                  <a:pt x="25871" y="576696"/>
                </a:lnTo>
                <a:lnTo>
                  <a:pt x="7835" y="526166"/>
                </a:lnTo>
                <a:lnTo>
                  <a:pt x="0" y="481886"/>
                </a:lnTo>
                <a:lnTo>
                  <a:pt x="100" y="462301"/>
                </a:lnTo>
                <a:close/>
              </a:path>
            </a:pathLst>
          </a:custGeom>
          <a:ln w="9525">
            <a:solidFill>
              <a:srgbClr val="000000"/>
            </a:solidFill>
          </a:ln>
        </p:spPr>
        <p:txBody>
          <a:bodyPr wrap="square" lIns="0" tIns="0" rIns="0" bIns="0" rtlCol="0"/>
          <a:lstStyle/>
          <a:p>
            <a:endParaRPr/>
          </a:p>
        </p:txBody>
      </p:sp>
      <p:sp>
        <p:nvSpPr>
          <p:cNvPr id="6" name="object 6"/>
          <p:cNvSpPr/>
          <p:nvPr/>
        </p:nvSpPr>
        <p:spPr>
          <a:xfrm>
            <a:off x="4077099" y="3632258"/>
            <a:ext cx="1427480" cy="2374900"/>
          </a:xfrm>
          <a:custGeom>
            <a:avLst/>
            <a:gdLst/>
            <a:ahLst/>
            <a:cxnLst/>
            <a:rect l="l" t="t" r="r" b="b"/>
            <a:pathLst>
              <a:path w="1427479" h="2374900">
                <a:moveTo>
                  <a:pt x="787000" y="2374841"/>
                </a:moveTo>
                <a:lnTo>
                  <a:pt x="733225" y="2359044"/>
                </a:lnTo>
                <a:lnTo>
                  <a:pt x="672539" y="2324787"/>
                </a:lnTo>
                <a:lnTo>
                  <a:pt x="640125" y="2301451"/>
                </a:lnTo>
                <a:lnTo>
                  <a:pt x="606607" y="2274359"/>
                </a:lnTo>
                <a:lnTo>
                  <a:pt x="572194" y="2243795"/>
                </a:lnTo>
                <a:lnTo>
                  <a:pt x="537093" y="2210047"/>
                </a:lnTo>
                <a:lnTo>
                  <a:pt x="501514" y="2173401"/>
                </a:lnTo>
                <a:lnTo>
                  <a:pt x="465663" y="2134143"/>
                </a:lnTo>
                <a:lnTo>
                  <a:pt x="429749" y="2092559"/>
                </a:lnTo>
                <a:lnTo>
                  <a:pt x="393981" y="2048934"/>
                </a:lnTo>
                <a:lnTo>
                  <a:pt x="358566" y="2003556"/>
                </a:lnTo>
                <a:lnTo>
                  <a:pt x="323712" y="1956710"/>
                </a:lnTo>
                <a:lnTo>
                  <a:pt x="289627" y="1908683"/>
                </a:lnTo>
                <a:lnTo>
                  <a:pt x="256521" y="1859760"/>
                </a:lnTo>
                <a:lnTo>
                  <a:pt x="224599" y="1810229"/>
                </a:lnTo>
                <a:lnTo>
                  <a:pt x="194072" y="1760374"/>
                </a:lnTo>
                <a:lnTo>
                  <a:pt x="165146" y="1710482"/>
                </a:lnTo>
                <a:lnTo>
                  <a:pt x="138031" y="1660839"/>
                </a:lnTo>
                <a:lnTo>
                  <a:pt x="112933" y="1611732"/>
                </a:lnTo>
                <a:lnTo>
                  <a:pt x="90062" y="1563446"/>
                </a:lnTo>
                <a:lnTo>
                  <a:pt x="69625" y="1516268"/>
                </a:lnTo>
                <a:lnTo>
                  <a:pt x="51830" y="1470484"/>
                </a:lnTo>
                <a:lnTo>
                  <a:pt x="36886" y="1426379"/>
                </a:lnTo>
                <a:lnTo>
                  <a:pt x="25000" y="1384241"/>
                </a:lnTo>
                <a:lnTo>
                  <a:pt x="15162" y="1338742"/>
                </a:lnTo>
                <a:lnTo>
                  <a:pt x="7859" y="1291363"/>
                </a:lnTo>
                <a:lnTo>
                  <a:pt x="2975" y="1242334"/>
                </a:lnTo>
                <a:lnTo>
                  <a:pt x="394" y="1191889"/>
                </a:lnTo>
                <a:lnTo>
                  <a:pt x="0" y="1140256"/>
                </a:lnTo>
                <a:lnTo>
                  <a:pt x="1676" y="1087668"/>
                </a:lnTo>
                <a:lnTo>
                  <a:pt x="5307" y="1034355"/>
                </a:lnTo>
                <a:lnTo>
                  <a:pt x="10776" y="980550"/>
                </a:lnTo>
                <a:lnTo>
                  <a:pt x="17968" y="926482"/>
                </a:lnTo>
                <a:lnTo>
                  <a:pt x="26766" y="872384"/>
                </a:lnTo>
                <a:lnTo>
                  <a:pt x="37055" y="818487"/>
                </a:lnTo>
                <a:lnTo>
                  <a:pt x="48717" y="765020"/>
                </a:lnTo>
                <a:lnTo>
                  <a:pt x="61638" y="712217"/>
                </a:lnTo>
                <a:lnTo>
                  <a:pt x="75701" y="660308"/>
                </a:lnTo>
                <a:lnTo>
                  <a:pt x="90790" y="609523"/>
                </a:lnTo>
                <a:lnTo>
                  <a:pt x="106788" y="560095"/>
                </a:lnTo>
                <a:lnTo>
                  <a:pt x="123580" y="512255"/>
                </a:lnTo>
                <a:lnTo>
                  <a:pt x="141050" y="466233"/>
                </a:lnTo>
                <a:lnTo>
                  <a:pt x="159082" y="422261"/>
                </a:lnTo>
                <a:lnTo>
                  <a:pt x="177559" y="380570"/>
                </a:lnTo>
                <a:lnTo>
                  <a:pt x="196365" y="341391"/>
                </a:lnTo>
                <a:lnTo>
                  <a:pt x="215385" y="304956"/>
                </a:lnTo>
                <a:lnTo>
                  <a:pt x="234502" y="271496"/>
                </a:lnTo>
                <a:lnTo>
                  <a:pt x="284324" y="200583"/>
                </a:lnTo>
                <a:lnTo>
                  <a:pt x="319010" y="164222"/>
                </a:lnTo>
                <a:lnTo>
                  <a:pt x="357157" y="131991"/>
                </a:lnTo>
                <a:lnTo>
                  <a:pt x="398261" y="103723"/>
                </a:lnTo>
                <a:lnTo>
                  <a:pt x="441821" y="79250"/>
                </a:lnTo>
                <a:lnTo>
                  <a:pt x="487335" y="58405"/>
                </a:lnTo>
                <a:lnTo>
                  <a:pt x="534299" y="41020"/>
                </a:lnTo>
                <a:lnTo>
                  <a:pt x="582213" y="26928"/>
                </a:lnTo>
                <a:lnTo>
                  <a:pt x="630572" y="15961"/>
                </a:lnTo>
                <a:lnTo>
                  <a:pt x="678877" y="7953"/>
                </a:lnTo>
                <a:lnTo>
                  <a:pt x="726622" y="2734"/>
                </a:lnTo>
                <a:lnTo>
                  <a:pt x="773308" y="139"/>
                </a:lnTo>
                <a:lnTo>
                  <a:pt x="818431" y="0"/>
                </a:lnTo>
                <a:lnTo>
                  <a:pt x="861489" y="2148"/>
                </a:lnTo>
                <a:lnTo>
                  <a:pt x="901979" y="6418"/>
                </a:lnTo>
                <a:lnTo>
                  <a:pt x="980364" y="22738"/>
                </a:lnTo>
                <a:lnTo>
                  <a:pt x="1021390" y="36647"/>
                </a:lnTo>
                <a:lnTo>
                  <a:pt x="1062142" y="54281"/>
                </a:lnTo>
                <a:lnTo>
                  <a:pt x="1102286" y="75556"/>
                </a:lnTo>
                <a:lnTo>
                  <a:pt x="1141487" y="100386"/>
                </a:lnTo>
                <a:lnTo>
                  <a:pt x="1179410" y="128687"/>
                </a:lnTo>
                <a:lnTo>
                  <a:pt x="1215720" y="160373"/>
                </a:lnTo>
                <a:lnTo>
                  <a:pt x="1250083" y="195361"/>
                </a:lnTo>
                <a:lnTo>
                  <a:pt x="1282163" y="233564"/>
                </a:lnTo>
                <a:lnTo>
                  <a:pt x="1311625" y="274897"/>
                </a:lnTo>
                <a:lnTo>
                  <a:pt x="1338135" y="319277"/>
                </a:lnTo>
                <a:lnTo>
                  <a:pt x="1361357" y="366617"/>
                </a:lnTo>
                <a:lnTo>
                  <a:pt x="1380957" y="416834"/>
                </a:lnTo>
                <a:lnTo>
                  <a:pt x="1396600" y="469841"/>
                </a:lnTo>
                <a:lnTo>
                  <a:pt x="1404950" y="507688"/>
                </a:lnTo>
                <a:lnTo>
                  <a:pt x="1411946" y="548550"/>
                </a:lnTo>
                <a:lnTo>
                  <a:pt x="1417612" y="592156"/>
                </a:lnTo>
                <a:lnTo>
                  <a:pt x="1421973" y="638234"/>
                </a:lnTo>
                <a:lnTo>
                  <a:pt x="1425054" y="686512"/>
                </a:lnTo>
                <a:lnTo>
                  <a:pt x="1426880" y="736718"/>
                </a:lnTo>
                <a:lnTo>
                  <a:pt x="1427475" y="788582"/>
                </a:lnTo>
                <a:lnTo>
                  <a:pt x="1426864" y="841832"/>
                </a:lnTo>
                <a:lnTo>
                  <a:pt x="1425072" y="896196"/>
                </a:lnTo>
                <a:lnTo>
                  <a:pt x="1422123" y="951403"/>
                </a:lnTo>
                <a:lnTo>
                  <a:pt x="1418042" y="1007181"/>
                </a:lnTo>
                <a:lnTo>
                  <a:pt x="1412853" y="1063259"/>
                </a:lnTo>
                <a:lnTo>
                  <a:pt x="1406582" y="1119364"/>
                </a:lnTo>
                <a:lnTo>
                  <a:pt x="1399253" y="1175227"/>
                </a:lnTo>
                <a:lnTo>
                  <a:pt x="1390891" y="1230574"/>
                </a:lnTo>
                <a:lnTo>
                  <a:pt x="1381520" y="1285135"/>
                </a:lnTo>
                <a:lnTo>
                  <a:pt x="1371165" y="1338638"/>
                </a:lnTo>
                <a:lnTo>
                  <a:pt x="1359851" y="1390812"/>
                </a:lnTo>
                <a:lnTo>
                  <a:pt x="1347602" y="1441385"/>
                </a:lnTo>
                <a:lnTo>
                  <a:pt x="1334444" y="1490085"/>
                </a:lnTo>
                <a:lnTo>
                  <a:pt x="1320400" y="1536641"/>
                </a:lnTo>
                <a:lnTo>
                  <a:pt x="1305878" y="1581308"/>
                </a:lnTo>
                <a:lnTo>
                  <a:pt x="1289995" y="1628350"/>
                </a:lnTo>
                <a:lnTo>
                  <a:pt x="1272815" y="1677316"/>
                </a:lnTo>
                <a:lnTo>
                  <a:pt x="1254406" y="1727757"/>
                </a:lnTo>
                <a:lnTo>
                  <a:pt x="1234830" y="1779222"/>
                </a:lnTo>
                <a:lnTo>
                  <a:pt x="1214155" y="1831262"/>
                </a:lnTo>
                <a:lnTo>
                  <a:pt x="1192445" y="1883426"/>
                </a:lnTo>
                <a:lnTo>
                  <a:pt x="1169766" y="1935264"/>
                </a:lnTo>
                <a:lnTo>
                  <a:pt x="1146182" y="1986328"/>
                </a:lnTo>
                <a:lnTo>
                  <a:pt x="1121759" y="2036166"/>
                </a:lnTo>
                <a:lnTo>
                  <a:pt x="1096563" y="2084328"/>
                </a:lnTo>
                <a:lnTo>
                  <a:pt x="1070658" y="2130365"/>
                </a:lnTo>
                <a:lnTo>
                  <a:pt x="1044109" y="2173827"/>
                </a:lnTo>
                <a:lnTo>
                  <a:pt x="1016983" y="2214263"/>
                </a:lnTo>
                <a:lnTo>
                  <a:pt x="989344" y="2251224"/>
                </a:lnTo>
                <a:lnTo>
                  <a:pt x="961258" y="2284259"/>
                </a:lnTo>
                <a:lnTo>
                  <a:pt x="932790" y="2312920"/>
                </a:lnTo>
                <a:lnTo>
                  <a:pt x="874968" y="2355314"/>
                </a:lnTo>
                <a:lnTo>
                  <a:pt x="816400" y="2374807"/>
                </a:lnTo>
                <a:lnTo>
                  <a:pt x="787000" y="2374841"/>
                </a:lnTo>
                <a:close/>
              </a:path>
            </a:pathLst>
          </a:custGeom>
          <a:ln w="9524">
            <a:solidFill>
              <a:srgbClr val="000000"/>
            </a:solidFill>
          </a:ln>
        </p:spPr>
        <p:txBody>
          <a:bodyPr wrap="square" lIns="0" tIns="0" rIns="0" bIns="0" rtlCol="0"/>
          <a:lstStyle/>
          <a:p>
            <a:endParaRPr/>
          </a:p>
        </p:txBody>
      </p:sp>
      <p:sp>
        <p:nvSpPr>
          <p:cNvPr id="7" name="object 7"/>
          <p:cNvSpPr txBox="1"/>
          <p:nvPr/>
        </p:nvSpPr>
        <p:spPr>
          <a:xfrm>
            <a:off x="2517901" y="3070352"/>
            <a:ext cx="1083310" cy="364490"/>
          </a:xfrm>
          <a:prstGeom prst="rect">
            <a:avLst/>
          </a:prstGeom>
        </p:spPr>
        <p:txBody>
          <a:bodyPr vert="horz" wrap="square" lIns="0" tIns="0" rIns="0" bIns="0" rtlCol="0">
            <a:spAutoFit/>
          </a:bodyPr>
          <a:lstStyle/>
          <a:p>
            <a:pPr>
              <a:lnSpc>
                <a:spcPts val="2870"/>
              </a:lnSpc>
            </a:pPr>
            <a:r>
              <a:rPr sz="2400" spc="-5" dirty="0">
                <a:solidFill>
                  <a:srgbClr val="3333CC"/>
                </a:solidFill>
                <a:latin typeface="Times New Roman"/>
                <a:cs typeface="Times New Roman"/>
              </a:rPr>
              <a:t>Finanzas</a:t>
            </a:r>
            <a:endParaRPr sz="2400">
              <a:latin typeface="Times New Roman"/>
              <a:cs typeface="Times New Roman"/>
            </a:endParaRPr>
          </a:p>
        </p:txBody>
      </p:sp>
      <p:sp>
        <p:nvSpPr>
          <p:cNvPr id="8" name="object 8"/>
          <p:cNvSpPr txBox="1"/>
          <p:nvPr/>
        </p:nvSpPr>
        <p:spPr>
          <a:xfrm>
            <a:off x="5489702" y="2841752"/>
            <a:ext cx="1388745" cy="364490"/>
          </a:xfrm>
          <a:prstGeom prst="rect">
            <a:avLst/>
          </a:prstGeom>
        </p:spPr>
        <p:txBody>
          <a:bodyPr vert="horz" wrap="square" lIns="0" tIns="0" rIns="0" bIns="0" rtlCol="0">
            <a:spAutoFit/>
          </a:bodyPr>
          <a:lstStyle/>
          <a:p>
            <a:pPr>
              <a:lnSpc>
                <a:spcPts val="2870"/>
              </a:lnSpc>
            </a:pPr>
            <a:r>
              <a:rPr sz="2400" dirty="0">
                <a:solidFill>
                  <a:srgbClr val="3333CC"/>
                </a:solidFill>
                <a:latin typeface="Times New Roman"/>
                <a:cs typeface="Times New Roman"/>
              </a:rPr>
              <a:t>Producción</a:t>
            </a:r>
            <a:endParaRPr sz="2400">
              <a:latin typeface="Times New Roman"/>
              <a:cs typeface="Times New Roman"/>
            </a:endParaRPr>
          </a:p>
        </p:txBody>
      </p:sp>
      <p:sp>
        <p:nvSpPr>
          <p:cNvPr id="9" name="object 9"/>
          <p:cNvSpPr txBox="1"/>
          <p:nvPr/>
        </p:nvSpPr>
        <p:spPr>
          <a:xfrm>
            <a:off x="4194302" y="4594352"/>
            <a:ext cx="1219200" cy="364490"/>
          </a:xfrm>
          <a:prstGeom prst="rect">
            <a:avLst/>
          </a:prstGeom>
        </p:spPr>
        <p:txBody>
          <a:bodyPr vert="horz" wrap="square" lIns="0" tIns="0" rIns="0" bIns="0" rtlCol="0">
            <a:spAutoFit/>
          </a:bodyPr>
          <a:lstStyle/>
          <a:p>
            <a:pPr>
              <a:lnSpc>
                <a:spcPts val="2870"/>
              </a:lnSpc>
            </a:pPr>
            <a:r>
              <a:rPr sz="2400" dirty="0">
                <a:solidFill>
                  <a:srgbClr val="3333CC"/>
                </a:solidFill>
                <a:latin typeface="Times New Roman"/>
                <a:cs typeface="Times New Roman"/>
              </a:rPr>
              <a:t>Mercadeo</a:t>
            </a:r>
            <a:endParaRPr sz="24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596900"/>
            <a:ext cx="7772400" cy="1143000"/>
          </a:xfrm>
          <a:prstGeom prst="rect">
            <a:avLst/>
          </a:prstGeom>
          <a:ln w="9525">
            <a:solidFill>
              <a:srgbClr val="000000"/>
            </a:solidFill>
          </a:ln>
        </p:spPr>
        <p:txBody>
          <a:bodyPr vert="horz" wrap="square" lIns="0" tIns="307975" rIns="0" bIns="0" rtlCol="0">
            <a:spAutoFit/>
          </a:bodyPr>
          <a:lstStyle/>
          <a:p>
            <a:pPr marL="1089025">
              <a:lnSpc>
                <a:spcPct val="100000"/>
              </a:lnSpc>
              <a:spcBef>
                <a:spcPts val="2425"/>
              </a:spcBef>
            </a:pPr>
            <a:r>
              <a:rPr sz="3200" spc="-10" dirty="0"/>
              <a:t>ELEMENTOS </a:t>
            </a:r>
            <a:r>
              <a:rPr sz="3200" spc="-5" dirty="0"/>
              <a:t>DE UN</a:t>
            </a:r>
            <a:r>
              <a:rPr sz="3200" spc="-30" dirty="0"/>
              <a:t> </a:t>
            </a:r>
            <a:r>
              <a:rPr sz="3200" spc="-10" dirty="0"/>
              <a:t>SISTEMA</a:t>
            </a:r>
            <a:endParaRPr sz="3200"/>
          </a:p>
        </p:txBody>
      </p:sp>
      <p:sp>
        <p:nvSpPr>
          <p:cNvPr id="3" name="object 3"/>
          <p:cNvSpPr/>
          <p:nvPr/>
        </p:nvSpPr>
        <p:spPr>
          <a:xfrm>
            <a:off x="368300" y="2197100"/>
            <a:ext cx="8458200" cy="4191000"/>
          </a:xfrm>
          <a:custGeom>
            <a:avLst/>
            <a:gdLst/>
            <a:ahLst/>
            <a:cxnLst/>
            <a:rect l="l" t="t" r="r" b="b"/>
            <a:pathLst>
              <a:path w="8458200" h="4191000">
                <a:moveTo>
                  <a:pt x="0" y="0"/>
                </a:moveTo>
                <a:lnTo>
                  <a:pt x="0" y="4191000"/>
                </a:lnTo>
                <a:lnTo>
                  <a:pt x="8458200" y="4191000"/>
                </a:lnTo>
                <a:lnTo>
                  <a:pt x="84582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757173" y="2245837"/>
            <a:ext cx="7926705" cy="1982470"/>
          </a:xfrm>
          <a:prstGeom prst="rect">
            <a:avLst/>
          </a:prstGeom>
        </p:spPr>
        <p:txBody>
          <a:bodyPr vert="horz" wrap="square" lIns="0" tIns="0" rIns="0" bIns="0" rtlCol="0">
            <a:spAutoFit/>
          </a:bodyPr>
          <a:lstStyle/>
          <a:p>
            <a:pPr marL="50800" marR="5080" indent="-38100">
              <a:lnSpc>
                <a:spcPct val="89800"/>
              </a:lnSpc>
            </a:pPr>
            <a:r>
              <a:rPr sz="2400" dirty="0">
                <a:latin typeface="Times New Roman"/>
                <a:cs typeface="Times New Roman"/>
              </a:rPr>
              <a:t>Todo </a:t>
            </a:r>
            <a:r>
              <a:rPr sz="2400" spc="-5" dirty="0">
                <a:latin typeface="Times New Roman"/>
                <a:cs typeface="Times New Roman"/>
              </a:rPr>
              <a:t>sistema se crea para ejecutar una función cuyo  cumplimiento implica recursos (materiales, humanos, </a:t>
            </a:r>
            <a:r>
              <a:rPr sz="2400" dirty="0">
                <a:latin typeface="Times New Roman"/>
                <a:cs typeface="Times New Roman"/>
              </a:rPr>
              <a:t>y  </a:t>
            </a:r>
            <a:r>
              <a:rPr sz="2400" spc="-5" dirty="0">
                <a:latin typeface="Times New Roman"/>
                <a:cs typeface="Times New Roman"/>
              </a:rPr>
              <a:t>financieros), los cuales deben estar organizados de forma tal que  se </a:t>
            </a:r>
            <a:r>
              <a:rPr sz="2400" dirty="0">
                <a:latin typeface="Times New Roman"/>
                <a:cs typeface="Times New Roman"/>
              </a:rPr>
              <a:t>logre </a:t>
            </a:r>
            <a:r>
              <a:rPr sz="2400" spc="-5" dirty="0">
                <a:latin typeface="Times New Roman"/>
                <a:cs typeface="Times New Roman"/>
              </a:rPr>
              <a:t>un </a:t>
            </a:r>
            <a:r>
              <a:rPr sz="2400" dirty="0">
                <a:latin typeface="Times New Roman"/>
                <a:cs typeface="Times New Roman"/>
              </a:rPr>
              <a:t>conjunto coherente. </a:t>
            </a:r>
            <a:r>
              <a:rPr sz="2400" spc="-5" dirty="0">
                <a:latin typeface="Times New Roman"/>
                <a:cs typeface="Times New Roman"/>
              </a:rPr>
              <a:t>Un vez hecho </a:t>
            </a:r>
            <a:r>
              <a:rPr sz="2400" dirty="0">
                <a:latin typeface="Times New Roman"/>
                <a:cs typeface="Times New Roman"/>
              </a:rPr>
              <a:t>esto, </a:t>
            </a:r>
            <a:r>
              <a:rPr sz="2400" spc="-5" dirty="0">
                <a:latin typeface="Times New Roman"/>
                <a:cs typeface="Times New Roman"/>
              </a:rPr>
              <a:t>se habrá  </a:t>
            </a:r>
            <a:r>
              <a:rPr sz="2400" dirty="0">
                <a:latin typeface="Times New Roman"/>
                <a:cs typeface="Times New Roman"/>
              </a:rPr>
              <a:t>llegado a </a:t>
            </a:r>
            <a:r>
              <a:rPr sz="2400" spc="-5" dirty="0">
                <a:latin typeface="Times New Roman"/>
                <a:cs typeface="Times New Roman"/>
              </a:rPr>
              <a:t>un verdadero sistema cuyos elementos constitutivos  son los</a:t>
            </a:r>
            <a:r>
              <a:rPr sz="2400" spc="-90" dirty="0">
                <a:latin typeface="Times New Roman"/>
                <a:cs typeface="Times New Roman"/>
              </a:rPr>
              <a:t> </a:t>
            </a:r>
            <a:r>
              <a:rPr sz="2400" spc="-5" dirty="0">
                <a:latin typeface="Times New Roman"/>
                <a:cs typeface="Times New Roman"/>
              </a:rPr>
              <a:t>siguientes:</a:t>
            </a:r>
            <a:endParaRPr sz="2400">
              <a:latin typeface="Times New Roman"/>
              <a:cs typeface="Times New Roman"/>
            </a:endParaRPr>
          </a:p>
        </p:txBody>
      </p:sp>
      <p:sp>
        <p:nvSpPr>
          <p:cNvPr id="5" name="object 5"/>
          <p:cNvSpPr txBox="1"/>
          <p:nvPr/>
        </p:nvSpPr>
        <p:spPr>
          <a:xfrm>
            <a:off x="757173" y="4654550"/>
            <a:ext cx="2505710" cy="1583055"/>
          </a:xfrm>
          <a:prstGeom prst="rect">
            <a:avLst/>
          </a:prstGeom>
        </p:spPr>
        <p:txBody>
          <a:bodyPr vert="horz" wrap="square" lIns="0" tIns="0" rIns="0" bIns="0" rtlCol="0">
            <a:spAutoFit/>
          </a:bodyPr>
          <a:lstStyle/>
          <a:p>
            <a:pPr marL="12700">
              <a:lnSpc>
                <a:spcPct val="100000"/>
              </a:lnSpc>
            </a:pPr>
            <a:r>
              <a:rPr sz="2400" dirty="0">
                <a:latin typeface="Times New Roman"/>
                <a:cs typeface="Times New Roman"/>
              </a:rPr>
              <a:t>1.-</a:t>
            </a:r>
            <a:r>
              <a:rPr sz="2400" spc="-105" dirty="0">
                <a:latin typeface="Times New Roman"/>
                <a:cs typeface="Times New Roman"/>
              </a:rPr>
              <a:t> </a:t>
            </a:r>
            <a:r>
              <a:rPr sz="2400" dirty="0">
                <a:latin typeface="Times New Roman"/>
                <a:cs typeface="Times New Roman"/>
              </a:rPr>
              <a:t>Función</a:t>
            </a:r>
            <a:endParaRPr sz="2400">
              <a:latin typeface="Times New Roman"/>
              <a:cs typeface="Times New Roman"/>
            </a:endParaRPr>
          </a:p>
          <a:p>
            <a:pPr marL="12700">
              <a:lnSpc>
                <a:spcPct val="100000"/>
              </a:lnSpc>
              <a:spcBef>
                <a:spcPts val="280"/>
              </a:spcBef>
            </a:pPr>
            <a:r>
              <a:rPr sz="2400" dirty="0">
                <a:latin typeface="Times New Roman"/>
                <a:cs typeface="Times New Roman"/>
              </a:rPr>
              <a:t>3.- Agente</a:t>
            </a:r>
            <a:r>
              <a:rPr sz="2400" spc="-110" dirty="0">
                <a:latin typeface="Times New Roman"/>
                <a:cs typeface="Times New Roman"/>
              </a:rPr>
              <a:t> </a:t>
            </a:r>
            <a:r>
              <a:rPr sz="2400" dirty="0">
                <a:latin typeface="Times New Roman"/>
                <a:cs typeface="Times New Roman"/>
              </a:rPr>
              <a:t>Humano</a:t>
            </a:r>
            <a:endParaRPr sz="2400">
              <a:latin typeface="Times New Roman"/>
              <a:cs typeface="Times New Roman"/>
            </a:endParaRPr>
          </a:p>
          <a:p>
            <a:pPr marL="12700">
              <a:lnSpc>
                <a:spcPct val="100000"/>
              </a:lnSpc>
              <a:spcBef>
                <a:spcPts val="285"/>
              </a:spcBef>
            </a:pPr>
            <a:r>
              <a:rPr sz="2400" spc="-5" dirty="0">
                <a:latin typeface="Times New Roman"/>
                <a:cs typeface="Times New Roman"/>
              </a:rPr>
              <a:t>5.-</a:t>
            </a:r>
            <a:r>
              <a:rPr sz="2400" spc="-100" dirty="0">
                <a:latin typeface="Times New Roman"/>
                <a:cs typeface="Times New Roman"/>
              </a:rPr>
              <a:t> </a:t>
            </a:r>
            <a:r>
              <a:rPr sz="2400" spc="-5" dirty="0">
                <a:latin typeface="Times New Roman"/>
                <a:cs typeface="Times New Roman"/>
              </a:rPr>
              <a:t>Secuencia</a:t>
            </a:r>
            <a:endParaRPr sz="2400">
              <a:latin typeface="Times New Roman"/>
              <a:cs typeface="Times New Roman"/>
            </a:endParaRPr>
          </a:p>
          <a:p>
            <a:pPr marL="12700">
              <a:lnSpc>
                <a:spcPct val="100000"/>
              </a:lnSpc>
              <a:spcBef>
                <a:spcPts val="280"/>
              </a:spcBef>
            </a:pPr>
            <a:r>
              <a:rPr sz="2400" spc="-5" dirty="0">
                <a:latin typeface="Times New Roman"/>
                <a:cs typeface="Times New Roman"/>
              </a:rPr>
              <a:t>7.- Medio</a:t>
            </a:r>
            <a:r>
              <a:rPr sz="2400" spc="-90" dirty="0">
                <a:latin typeface="Times New Roman"/>
                <a:cs typeface="Times New Roman"/>
              </a:rPr>
              <a:t> </a:t>
            </a:r>
            <a:r>
              <a:rPr sz="2400" spc="-5" dirty="0">
                <a:latin typeface="Times New Roman"/>
                <a:cs typeface="Times New Roman"/>
              </a:rPr>
              <a:t>Ambiente</a:t>
            </a:r>
            <a:endParaRPr sz="2400">
              <a:latin typeface="Times New Roman"/>
              <a:cs typeface="Times New Roman"/>
            </a:endParaRPr>
          </a:p>
        </p:txBody>
      </p:sp>
      <p:sp>
        <p:nvSpPr>
          <p:cNvPr id="6" name="object 6"/>
          <p:cNvSpPr txBox="1"/>
          <p:nvPr/>
        </p:nvSpPr>
        <p:spPr>
          <a:xfrm>
            <a:off x="4295902" y="4654550"/>
            <a:ext cx="2512695" cy="1583055"/>
          </a:xfrm>
          <a:prstGeom prst="rect">
            <a:avLst/>
          </a:prstGeom>
        </p:spPr>
        <p:txBody>
          <a:bodyPr vert="horz" wrap="square" lIns="0" tIns="0" rIns="0" bIns="0" rtlCol="0">
            <a:spAutoFit/>
          </a:bodyPr>
          <a:lstStyle/>
          <a:p>
            <a:pPr marL="12700">
              <a:lnSpc>
                <a:spcPct val="100000"/>
              </a:lnSpc>
            </a:pPr>
            <a:r>
              <a:rPr sz="2400" dirty="0">
                <a:latin typeface="Times New Roman"/>
                <a:cs typeface="Times New Roman"/>
              </a:rPr>
              <a:t>2.-</a:t>
            </a:r>
            <a:r>
              <a:rPr sz="2400" spc="-105" dirty="0">
                <a:latin typeface="Times New Roman"/>
                <a:cs typeface="Times New Roman"/>
              </a:rPr>
              <a:t> </a:t>
            </a:r>
            <a:r>
              <a:rPr sz="2400" dirty="0">
                <a:latin typeface="Times New Roman"/>
                <a:cs typeface="Times New Roman"/>
              </a:rPr>
              <a:t>Insumo</a:t>
            </a:r>
            <a:endParaRPr sz="2400">
              <a:latin typeface="Times New Roman"/>
              <a:cs typeface="Times New Roman"/>
            </a:endParaRPr>
          </a:p>
          <a:p>
            <a:pPr marL="28575">
              <a:lnSpc>
                <a:spcPct val="100000"/>
              </a:lnSpc>
              <a:spcBef>
                <a:spcPts val="280"/>
              </a:spcBef>
            </a:pPr>
            <a:r>
              <a:rPr sz="2400" dirty="0">
                <a:latin typeface="Times New Roman"/>
                <a:cs typeface="Times New Roman"/>
              </a:rPr>
              <a:t>4.- Agente</a:t>
            </a:r>
            <a:r>
              <a:rPr sz="2400" spc="-80" dirty="0">
                <a:latin typeface="Times New Roman"/>
                <a:cs typeface="Times New Roman"/>
              </a:rPr>
              <a:t> </a:t>
            </a:r>
            <a:r>
              <a:rPr sz="2400" spc="-5" dirty="0">
                <a:latin typeface="Times New Roman"/>
                <a:cs typeface="Times New Roman"/>
              </a:rPr>
              <a:t>Físico</a:t>
            </a:r>
            <a:endParaRPr sz="2400">
              <a:latin typeface="Times New Roman"/>
              <a:cs typeface="Times New Roman"/>
            </a:endParaRPr>
          </a:p>
          <a:p>
            <a:pPr marL="19685">
              <a:lnSpc>
                <a:spcPct val="100000"/>
              </a:lnSpc>
              <a:spcBef>
                <a:spcPts val="285"/>
              </a:spcBef>
            </a:pPr>
            <a:r>
              <a:rPr sz="2400" spc="-5" dirty="0">
                <a:latin typeface="Times New Roman"/>
                <a:cs typeface="Times New Roman"/>
              </a:rPr>
              <a:t>6.- Medio</a:t>
            </a:r>
            <a:r>
              <a:rPr sz="2400" spc="-90" dirty="0">
                <a:latin typeface="Times New Roman"/>
                <a:cs typeface="Times New Roman"/>
              </a:rPr>
              <a:t> </a:t>
            </a:r>
            <a:r>
              <a:rPr sz="2400" spc="-5" dirty="0">
                <a:latin typeface="Times New Roman"/>
                <a:cs typeface="Times New Roman"/>
              </a:rPr>
              <a:t>Ambiente</a:t>
            </a:r>
            <a:endParaRPr sz="2400">
              <a:latin typeface="Times New Roman"/>
              <a:cs typeface="Times New Roman"/>
            </a:endParaRPr>
          </a:p>
          <a:p>
            <a:pPr marL="20320">
              <a:lnSpc>
                <a:spcPct val="100000"/>
              </a:lnSpc>
              <a:spcBef>
                <a:spcPts val="280"/>
              </a:spcBef>
            </a:pPr>
            <a:r>
              <a:rPr sz="2400" spc="-5" dirty="0">
                <a:latin typeface="Times New Roman"/>
                <a:cs typeface="Times New Roman"/>
              </a:rPr>
              <a:t>8.-</a:t>
            </a:r>
            <a:r>
              <a:rPr sz="2400" spc="-100" dirty="0">
                <a:latin typeface="Times New Roman"/>
                <a:cs typeface="Times New Roman"/>
              </a:rPr>
              <a:t> </a:t>
            </a:r>
            <a:r>
              <a:rPr sz="2400" spc="-5" dirty="0">
                <a:latin typeface="Times New Roman"/>
                <a:cs typeface="Times New Roman"/>
              </a:rPr>
              <a:t>Producto</a:t>
            </a:r>
            <a:endParaRPr sz="24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596900"/>
            <a:ext cx="7772400" cy="1143000"/>
          </a:xfrm>
          <a:prstGeom prst="rect">
            <a:avLst/>
          </a:prstGeom>
          <a:ln w="9525">
            <a:solidFill>
              <a:srgbClr val="000000"/>
            </a:solidFill>
          </a:ln>
        </p:spPr>
        <p:txBody>
          <a:bodyPr vert="horz" wrap="square" lIns="0" tIns="64769" rIns="0" bIns="0" rtlCol="0">
            <a:spAutoFit/>
          </a:bodyPr>
          <a:lstStyle/>
          <a:p>
            <a:pPr marL="467995" marR="461645" indent="133985">
              <a:lnSpc>
                <a:spcPct val="100000"/>
              </a:lnSpc>
              <a:spcBef>
                <a:spcPts val="509"/>
              </a:spcBef>
            </a:pPr>
            <a:r>
              <a:rPr sz="3200" spc="-5" dirty="0"/>
              <a:t>ETAPAS DE LA CONCEPCIÓN Y DE  </a:t>
            </a:r>
            <a:r>
              <a:rPr sz="3200" spc="-10" dirty="0"/>
              <a:t>IMPLEMENTACIÓN </a:t>
            </a:r>
            <a:r>
              <a:rPr sz="3200" spc="-5" dirty="0"/>
              <a:t>DE UN </a:t>
            </a:r>
            <a:r>
              <a:rPr sz="3200" spc="-10" dirty="0"/>
              <a:t>SISTEMA</a:t>
            </a:r>
            <a:endParaRPr sz="3200"/>
          </a:p>
        </p:txBody>
      </p:sp>
      <p:sp>
        <p:nvSpPr>
          <p:cNvPr id="3" name="object 3"/>
          <p:cNvSpPr/>
          <p:nvPr/>
        </p:nvSpPr>
        <p:spPr>
          <a:xfrm>
            <a:off x="673100" y="1968500"/>
            <a:ext cx="7772400" cy="4114800"/>
          </a:xfrm>
          <a:custGeom>
            <a:avLst/>
            <a:gdLst/>
            <a:ahLst/>
            <a:cxnLst/>
            <a:rect l="l" t="t" r="r" b="b"/>
            <a:pathLst>
              <a:path w="7772400" h="4114800">
                <a:moveTo>
                  <a:pt x="0" y="0"/>
                </a:moveTo>
                <a:lnTo>
                  <a:pt x="0" y="4114800"/>
                </a:lnTo>
                <a:lnTo>
                  <a:pt x="7772400" y="4114800"/>
                </a:lnTo>
                <a:lnTo>
                  <a:pt x="77724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757173" y="2008123"/>
            <a:ext cx="6017260" cy="3882390"/>
          </a:xfrm>
          <a:prstGeom prst="rect">
            <a:avLst/>
          </a:prstGeom>
        </p:spPr>
        <p:txBody>
          <a:bodyPr vert="horz" wrap="square" lIns="0" tIns="0" rIns="0" bIns="0" rtlCol="0">
            <a:spAutoFit/>
          </a:bodyPr>
          <a:lstStyle/>
          <a:p>
            <a:pPr marL="354965" indent="-342265">
              <a:lnSpc>
                <a:spcPct val="100000"/>
              </a:lnSpc>
              <a:buChar char="•"/>
              <a:tabLst>
                <a:tab pos="354965" algn="l"/>
                <a:tab pos="355600" algn="l"/>
              </a:tabLst>
            </a:pPr>
            <a:r>
              <a:rPr sz="2400" spc="-5" dirty="0">
                <a:latin typeface="Times New Roman"/>
                <a:cs typeface="Times New Roman"/>
              </a:rPr>
              <a:t>Definición de la</a:t>
            </a:r>
            <a:r>
              <a:rPr sz="2400" spc="-90" dirty="0">
                <a:latin typeface="Times New Roman"/>
                <a:cs typeface="Times New Roman"/>
              </a:rPr>
              <a:t> </a:t>
            </a:r>
            <a:r>
              <a:rPr sz="2400" spc="-5" dirty="0">
                <a:latin typeface="Times New Roman"/>
                <a:cs typeface="Times New Roman"/>
              </a:rPr>
              <a:t>función</a:t>
            </a:r>
            <a:endParaRPr sz="2400">
              <a:latin typeface="Times New Roman"/>
              <a:cs typeface="Times New Roman"/>
            </a:endParaRPr>
          </a:p>
          <a:p>
            <a:pPr marL="354965" indent="-342265">
              <a:lnSpc>
                <a:spcPct val="100000"/>
              </a:lnSpc>
              <a:spcBef>
                <a:spcPts val="570"/>
              </a:spcBef>
              <a:buChar char="•"/>
              <a:tabLst>
                <a:tab pos="354965" algn="l"/>
                <a:tab pos="355600" algn="l"/>
              </a:tabLst>
            </a:pPr>
            <a:r>
              <a:rPr sz="2400" spc="-5" dirty="0">
                <a:latin typeface="Times New Roman"/>
                <a:cs typeface="Times New Roman"/>
              </a:rPr>
              <a:t>Identificación de las</a:t>
            </a:r>
            <a:r>
              <a:rPr sz="2400" spc="-90" dirty="0">
                <a:latin typeface="Times New Roman"/>
                <a:cs typeface="Times New Roman"/>
              </a:rPr>
              <a:t> </a:t>
            </a:r>
            <a:r>
              <a:rPr sz="2400" spc="-5" dirty="0">
                <a:latin typeface="Times New Roman"/>
                <a:cs typeface="Times New Roman"/>
              </a:rPr>
              <a:t>restricciones</a:t>
            </a:r>
            <a:endParaRPr sz="2400">
              <a:latin typeface="Times New Roman"/>
              <a:cs typeface="Times New Roman"/>
            </a:endParaRPr>
          </a:p>
          <a:p>
            <a:pPr marL="354965" indent="-342265">
              <a:lnSpc>
                <a:spcPct val="100000"/>
              </a:lnSpc>
              <a:spcBef>
                <a:spcPts val="570"/>
              </a:spcBef>
              <a:buChar char="•"/>
              <a:tabLst>
                <a:tab pos="354965" algn="l"/>
                <a:tab pos="355600" algn="l"/>
              </a:tabLst>
            </a:pPr>
            <a:r>
              <a:rPr sz="2400" spc="-5" dirty="0">
                <a:latin typeface="Times New Roman"/>
                <a:cs typeface="Times New Roman"/>
              </a:rPr>
              <a:t>Descripción de los elementos</a:t>
            </a:r>
            <a:r>
              <a:rPr sz="2400" spc="-85" dirty="0">
                <a:latin typeface="Times New Roman"/>
                <a:cs typeface="Times New Roman"/>
              </a:rPr>
              <a:t> </a:t>
            </a:r>
            <a:r>
              <a:rPr sz="2400" spc="-5" dirty="0">
                <a:latin typeface="Times New Roman"/>
                <a:cs typeface="Times New Roman"/>
              </a:rPr>
              <a:t>constitutivos</a:t>
            </a:r>
            <a:endParaRPr sz="2400">
              <a:latin typeface="Times New Roman"/>
              <a:cs typeface="Times New Roman"/>
            </a:endParaRPr>
          </a:p>
          <a:p>
            <a:pPr marL="354965" indent="-342265">
              <a:lnSpc>
                <a:spcPct val="100000"/>
              </a:lnSpc>
              <a:spcBef>
                <a:spcPts val="570"/>
              </a:spcBef>
              <a:buChar char="•"/>
              <a:tabLst>
                <a:tab pos="354965" algn="l"/>
                <a:tab pos="355600" algn="l"/>
              </a:tabLst>
            </a:pPr>
            <a:r>
              <a:rPr sz="2400" spc="-5" dirty="0">
                <a:latin typeface="Times New Roman"/>
                <a:cs typeface="Times New Roman"/>
              </a:rPr>
              <a:t>Determinación de los</a:t>
            </a:r>
            <a:r>
              <a:rPr sz="2400" spc="-90" dirty="0">
                <a:latin typeface="Times New Roman"/>
                <a:cs typeface="Times New Roman"/>
              </a:rPr>
              <a:t> </a:t>
            </a:r>
            <a:r>
              <a:rPr sz="2400" spc="-5" dirty="0">
                <a:latin typeface="Times New Roman"/>
                <a:cs typeface="Times New Roman"/>
              </a:rPr>
              <a:t>controles</a:t>
            </a:r>
            <a:endParaRPr sz="2400">
              <a:latin typeface="Times New Roman"/>
              <a:cs typeface="Times New Roman"/>
            </a:endParaRPr>
          </a:p>
          <a:p>
            <a:pPr marL="354965" indent="-342265">
              <a:lnSpc>
                <a:spcPct val="100000"/>
              </a:lnSpc>
              <a:spcBef>
                <a:spcPts val="570"/>
              </a:spcBef>
              <a:buChar char="•"/>
              <a:tabLst>
                <a:tab pos="354965" algn="l"/>
                <a:tab pos="355600" algn="l"/>
              </a:tabLst>
            </a:pPr>
            <a:r>
              <a:rPr sz="2400" spc="-5" dirty="0">
                <a:latin typeface="Times New Roman"/>
                <a:cs typeface="Times New Roman"/>
              </a:rPr>
              <a:t>Análisis </a:t>
            </a:r>
            <a:r>
              <a:rPr sz="2400" dirty="0">
                <a:latin typeface="Times New Roman"/>
                <a:cs typeface="Times New Roman"/>
              </a:rPr>
              <a:t>y </a:t>
            </a:r>
            <a:r>
              <a:rPr sz="2400" spc="-5" dirty="0">
                <a:latin typeface="Times New Roman"/>
                <a:cs typeface="Times New Roman"/>
              </a:rPr>
              <a:t>elección del sistema</a:t>
            </a:r>
            <a:r>
              <a:rPr sz="2400" spc="-90" dirty="0">
                <a:latin typeface="Times New Roman"/>
                <a:cs typeface="Times New Roman"/>
              </a:rPr>
              <a:t> </a:t>
            </a:r>
            <a:r>
              <a:rPr sz="2400" spc="-5" dirty="0">
                <a:latin typeface="Times New Roman"/>
                <a:cs typeface="Times New Roman"/>
              </a:rPr>
              <a:t>global</a:t>
            </a:r>
            <a:endParaRPr sz="2400">
              <a:latin typeface="Times New Roman"/>
              <a:cs typeface="Times New Roman"/>
            </a:endParaRPr>
          </a:p>
          <a:p>
            <a:pPr marL="354965" indent="-342265">
              <a:lnSpc>
                <a:spcPct val="100000"/>
              </a:lnSpc>
              <a:spcBef>
                <a:spcPts val="570"/>
              </a:spcBef>
              <a:buChar char="•"/>
              <a:tabLst>
                <a:tab pos="354965" algn="l"/>
                <a:tab pos="355600" algn="l"/>
              </a:tabLst>
            </a:pPr>
            <a:r>
              <a:rPr sz="2400" spc="-5" dirty="0">
                <a:latin typeface="Times New Roman"/>
                <a:cs typeface="Times New Roman"/>
              </a:rPr>
              <a:t>Elaboración de los documentos</a:t>
            </a:r>
            <a:r>
              <a:rPr sz="2400" spc="-80" dirty="0">
                <a:latin typeface="Times New Roman"/>
                <a:cs typeface="Times New Roman"/>
              </a:rPr>
              <a:t> </a:t>
            </a:r>
            <a:r>
              <a:rPr sz="2400" spc="-5" dirty="0">
                <a:latin typeface="Times New Roman"/>
                <a:cs typeface="Times New Roman"/>
              </a:rPr>
              <a:t>concomitantes</a:t>
            </a:r>
            <a:endParaRPr sz="2400">
              <a:latin typeface="Times New Roman"/>
              <a:cs typeface="Times New Roman"/>
            </a:endParaRPr>
          </a:p>
          <a:p>
            <a:pPr marL="354965" indent="-342265">
              <a:lnSpc>
                <a:spcPct val="100000"/>
              </a:lnSpc>
              <a:spcBef>
                <a:spcPts val="570"/>
              </a:spcBef>
              <a:buChar char="•"/>
              <a:tabLst>
                <a:tab pos="354965" algn="l"/>
                <a:tab pos="355600" algn="l"/>
              </a:tabLst>
            </a:pPr>
            <a:r>
              <a:rPr sz="2400" spc="-5" dirty="0">
                <a:latin typeface="Times New Roman"/>
                <a:cs typeface="Times New Roman"/>
              </a:rPr>
              <a:t>Simulación </a:t>
            </a:r>
            <a:r>
              <a:rPr sz="2400" dirty="0">
                <a:latin typeface="Times New Roman"/>
                <a:cs typeface="Times New Roman"/>
              </a:rPr>
              <a:t>y </a:t>
            </a:r>
            <a:r>
              <a:rPr sz="2400" spc="-5" dirty="0">
                <a:latin typeface="Times New Roman"/>
                <a:cs typeface="Times New Roman"/>
              </a:rPr>
              <a:t>aprobación del</a:t>
            </a:r>
            <a:r>
              <a:rPr sz="2400" spc="-70" dirty="0">
                <a:latin typeface="Times New Roman"/>
                <a:cs typeface="Times New Roman"/>
              </a:rPr>
              <a:t> </a:t>
            </a:r>
            <a:r>
              <a:rPr sz="2400" spc="-10" dirty="0">
                <a:latin typeface="Times New Roman"/>
                <a:cs typeface="Times New Roman"/>
              </a:rPr>
              <a:t>sistema</a:t>
            </a:r>
            <a:endParaRPr sz="2400">
              <a:latin typeface="Times New Roman"/>
              <a:cs typeface="Times New Roman"/>
            </a:endParaRPr>
          </a:p>
          <a:p>
            <a:pPr marL="355600" indent="-342900">
              <a:lnSpc>
                <a:spcPct val="100000"/>
              </a:lnSpc>
              <a:spcBef>
                <a:spcPts val="570"/>
              </a:spcBef>
              <a:buChar char="•"/>
              <a:tabLst>
                <a:tab pos="355600" algn="l"/>
                <a:tab pos="356235" algn="l"/>
              </a:tabLst>
            </a:pPr>
            <a:r>
              <a:rPr sz="2400" spc="-5" dirty="0">
                <a:latin typeface="Times New Roman"/>
                <a:cs typeface="Times New Roman"/>
              </a:rPr>
              <a:t>Implementación</a:t>
            </a:r>
            <a:endParaRPr sz="2400">
              <a:latin typeface="Times New Roman"/>
              <a:cs typeface="Times New Roman"/>
            </a:endParaRPr>
          </a:p>
          <a:p>
            <a:pPr marL="354965" indent="-342265">
              <a:lnSpc>
                <a:spcPct val="100000"/>
              </a:lnSpc>
              <a:spcBef>
                <a:spcPts val="570"/>
              </a:spcBef>
              <a:buChar char="•"/>
              <a:tabLst>
                <a:tab pos="354965" algn="l"/>
                <a:tab pos="355600" algn="l"/>
              </a:tabLst>
            </a:pPr>
            <a:r>
              <a:rPr sz="2400" spc="-5" dirty="0">
                <a:latin typeface="Times New Roman"/>
                <a:cs typeface="Times New Roman"/>
              </a:rPr>
              <a:t>Medición </a:t>
            </a:r>
            <a:r>
              <a:rPr sz="2400" dirty="0">
                <a:latin typeface="Times New Roman"/>
                <a:cs typeface="Times New Roman"/>
              </a:rPr>
              <a:t>y </a:t>
            </a:r>
            <a:r>
              <a:rPr sz="2400" spc="-5" dirty="0">
                <a:latin typeface="Times New Roman"/>
                <a:cs typeface="Times New Roman"/>
              </a:rPr>
              <a:t>evaluación de la</a:t>
            </a:r>
            <a:r>
              <a:rPr sz="2400" spc="-95" dirty="0">
                <a:latin typeface="Times New Roman"/>
                <a:cs typeface="Times New Roman"/>
              </a:rPr>
              <a:t> </a:t>
            </a:r>
            <a:r>
              <a:rPr sz="2400" spc="-5" dirty="0">
                <a:latin typeface="Times New Roman"/>
                <a:cs typeface="Times New Roman"/>
              </a:rPr>
              <a:t>ejecución</a:t>
            </a:r>
            <a:endParaRPr sz="24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596900"/>
            <a:ext cx="7772400" cy="1143000"/>
          </a:xfrm>
          <a:prstGeom prst="rect">
            <a:avLst/>
          </a:prstGeom>
          <a:ln w="9525">
            <a:solidFill>
              <a:srgbClr val="000000"/>
            </a:solidFill>
          </a:ln>
        </p:spPr>
        <p:txBody>
          <a:bodyPr vert="horz" wrap="square" lIns="0" tIns="307975" rIns="0" bIns="0" rtlCol="0">
            <a:spAutoFit/>
          </a:bodyPr>
          <a:lstStyle/>
          <a:p>
            <a:pPr algn="ctr">
              <a:lnSpc>
                <a:spcPct val="100000"/>
              </a:lnSpc>
              <a:spcBef>
                <a:spcPts val="2425"/>
              </a:spcBef>
            </a:pPr>
            <a:r>
              <a:rPr sz="3200" spc="-5" dirty="0"/>
              <a:t>Pronósticos</a:t>
            </a:r>
            <a:endParaRPr sz="3200"/>
          </a:p>
        </p:txBody>
      </p:sp>
      <p:sp>
        <p:nvSpPr>
          <p:cNvPr id="3" name="object 3"/>
          <p:cNvSpPr/>
          <p:nvPr/>
        </p:nvSpPr>
        <p:spPr>
          <a:xfrm>
            <a:off x="673100" y="1816100"/>
            <a:ext cx="7772400" cy="4876800"/>
          </a:xfrm>
          <a:custGeom>
            <a:avLst/>
            <a:gdLst/>
            <a:ahLst/>
            <a:cxnLst/>
            <a:rect l="l" t="t" r="r" b="b"/>
            <a:pathLst>
              <a:path w="7772400" h="4876800">
                <a:moveTo>
                  <a:pt x="0" y="0"/>
                </a:moveTo>
                <a:lnTo>
                  <a:pt x="0" y="4876800"/>
                </a:lnTo>
                <a:lnTo>
                  <a:pt x="7772400" y="4876800"/>
                </a:lnTo>
                <a:lnTo>
                  <a:pt x="77724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757173" y="1827529"/>
            <a:ext cx="7388225" cy="1581785"/>
          </a:xfrm>
          <a:prstGeom prst="rect">
            <a:avLst/>
          </a:prstGeom>
        </p:spPr>
        <p:txBody>
          <a:bodyPr vert="horz" wrap="square" lIns="0" tIns="0" rIns="0" bIns="0" rtlCol="0">
            <a:spAutoFit/>
          </a:bodyPr>
          <a:lstStyle/>
          <a:p>
            <a:pPr marL="354965" indent="-342265">
              <a:lnSpc>
                <a:spcPct val="100000"/>
              </a:lnSpc>
              <a:buChar char="•"/>
              <a:tabLst>
                <a:tab pos="354965" algn="l"/>
                <a:tab pos="355600" algn="l"/>
              </a:tabLst>
            </a:pPr>
            <a:r>
              <a:rPr sz="2400" spc="-5" dirty="0">
                <a:latin typeface="Times New Roman"/>
                <a:cs typeface="Times New Roman"/>
              </a:rPr>
              <a:t>Concepto de</a:t>
            </a:r>
            <a:r>
              <a:rPr sz="2400" spc="-85" dirty="0">
                <a:latin typeface="Times New Roman"/>
                <a:cs typeface="Times New Roman"/>
              </a:rPr>
              <a:t> </a:t>
            </a:r>
            <a:r>
              <a:rPr sz="2400" spc="-5" dirty="0">
                <a:latin typeface="Times New Roman"/>
                <a:cs typeface="Times New Roman"/>
              </a:rPr>
              <a:t>pronóstico</a:t>
            </a:r>
            <a:endParaRPr sz="2400">
              <a:latin typeface="Times New Roman"/>
              <a:cs typeface="Times New Roman"/>
            </a:endParaRPr>
          </a:p>
          <a:p>
            <a:pPr marL="355600" indent="-342900">
              <a:lnSpc>
                <a:spcPct val="100000"/>
              </a:lnSpc>
              <a:spcBef>
                <a:spcPts val="280"/>
              </a:spcBef>
              <a:buChar char="•"/>
              <a:tabLst>
                <a:tab pos="355600" algn="l"/>
                <a:tab pos="356235" algn="l"/>
              </a:tabLst>
            </a:pPr>
            <a:r>
              <a:rPr sz="2400" spc="-5" dirty="0">
                <a:latin typeface="Times New Roman"/>
                <a:cs typeface="Times New Roman"/>
              </a:rPr>
              <a:t>Importancia </a:t>
            </a:r>
            <a:r>
              <a:rPr sz="2400" dirty="0">
                <a:latin typeface="Times New Roman"/>
                <a:cs typeface="Times New Roman"/>
              </a:rPr>
              <a:t>y </a:t>
            </a:r>
            <a:r>
              <a:rPr sz="2400" spc="-5" dirty="0">
                <a:latin typeface="Times New Roman"/>
                <a:cs typeface="Times New Roman"/>
              </a:rPr>
              <a:t>aplicabilidad del</a:t>
            </a:r>
            <a:r>
              <a:rPr sz="2400" spc="-90" dirty="0">
                <a:latin typeface="Times New Roman"/>
                <a:cs typeface="Times New Roman"/>
              </a:rPr>
              <a:t> </a:t>
            </a:r>
            <a:r>
              <a:rPr sz="2400" spc="-5" dirty="0">
                <a:latin typeface="Times New Roman"/>
                <a:cs typeface="Times New Roman"/>
              </a:rPr>
              <a:t>pronóstico</a:t>
            </a:r>
            <a:endParaRPr sz="2400">
              <a:latin typeface="Times New Roman"/>
              <a:cs typeface="Times New Roman"/>
            </a:endParaRPr>
          </a:p>
          <a:p>
            <a:pPr marL="354965" indent="-342265">
              <a:lnSpc>
                <a:spcPct val="100000"/>
              </a:lnSpc>
              <a:spcBef>
                <a:spcPts val="280"/>
              </a:spcBef>
              <a:buChar char="•"/>
              <a:tabLst>
                <a:tab pos="354965" algn="l"/>
                <a:tab pos="355600" algn="l"/>
              </a:tabLst>
            </a:pPr>
            <a:r>
              <a:rPr sz="2400" spc="-5" dirty="0">
                <a:latin typeface="Times New Roman"/>
                <a:cs typeface="Times New Roman"/>
              </a:rPr>
              <a:t>Tipos de</a:t>
            </a:r>
            <a:r>
              <a:rPr sz="2400" spc="-95" dirty="0">
                <a:latin typeface="Times New Roman"/>
                <a:cs typeface="Times New Roman"/>
              </a:rPr>
              <a:t> </a:t>
            </a:r>
            <a:r>
              <a:rPr sz="2400" spc="-5" dirty="0">
                <a:latin typeface="Times New Roman"/>
                <a:cs typeface="Times New Roman"/>
              </a:rPr>
              <a:t>pronósticos</a:t>
            </a:r>
            <a:endParaRPr sz="2400">
              <a:latin typeface="Times New Roman"/>
              <a:cs typeface="Times New Roman"/>
            </a:endParaRPr>
          </a:p>
          <a:p>
            <a:pPr marL="3670300">
              <a:lnSpc>
                <a:spcPct val="100000"/>
              </a:lnSpc>
              <a:spcBef>
                <a:spcPts val="280"/>
              </a:spcBef>
            </a:pPr>
            <a:r>
              <a:rPr sz="2400" dirty="0">
                <a:latin typeface="Times New Roman"/>
                <a:cs typeface="Times New Roman"/>
              </a:rPr>
              <a:t>- </a:t>
            </a:r>
            <a:r>
              <a:rPr sz="2400" spc="-5" dirty="0">
                <a:latin typeface="Times New Roman"/>
                <a:cs typeface="Times New Roman"/>
              </a:rPr>
              <a:t>Predicción en base</a:t>
            </a:r>
            <a:r>
              <a:rPr sz="2400" spc="-90" dirty="0">
                <a:latin typeface="Times New Roman"/>
                <a:cs typeface="Times New Roman"/>
              </a:rPr>
              <a:t> </a:t>
            </a:r>
            <a:r>
              <a:rPr sz="2400" spc="-5" dirty="0">
                <a:latin typeface="Times New Roman"/>
                <a:cs typeface="Times New Roman"/>
              </a:rPr>
              <a:t>históricas</a:t>
            </a:r>
            <a:endParaRPr sz="2400">
              <a:latin typeface="Times New Roman"/>
              <a:cs typeface="Times New Roman"/>
            </a:endParaRPr>
          </a:p>
        </p:txBody>
      </p:sp>
      <p:sp>
        <p:nvSpPr>
          <p:cNvPr id="5" name="object 5"/>
          <p:cNvSpPr txBox="1"/>
          <p:nvPr/>
        </p:nvSpPr>
        <p:spPr>
          <a:xfrm>
            <a:off x="1671573" y="3433216"/>
            <a:ext cx="1675130" cy="377190"/>
          </a:xfrm>
          <a:prstGeom prst="rect">
            <a:avLst/>
          </a:prstGeom>
        </p:spPr>
        <p:txBody>
          <a:bodyPr vert="horz" wrap="square" lIns="0" tIns="0" rIns="0" bIns="0" rtlCol="0">
            <a:spAutoFit/>
          </a:bodyPr>
          <a:lstStyle/>
          <a:p>
            <a:pPr marL="12700">
              <a:lnSpc>
                <a:spcPct val="100000"/>
              </a:lnSpc>
            </a:pPr>
            <a:r>
              <a:rPr sz="2400" dirty="0">
                <a:latin typeface="Times New Roman"/>
                <a:cs typeface="Times New Roman"/>
              </a:rPr>
              <a:t>-</a:t>
            </a:r>
            <a:r>
              <a:rPr sz="2400" spc="-105" dirty="0">
                <a:latin typeface="Times New Roman"/>
                <a:cs typeface="Times New Roman"/>
              </a:rPr>
              <a:t> </a:t>
            </a:r>
            <a:r>
              <a:rPr sz="2400" spc="-5" dirty="0">
                <a:latin typeface="Times New Roman"/>
                <a:cs typeface="Times New Roman"/>
              </a:rPr>
              <a:t>Cualitativos</a:t>
            </a:r>
            <a:endParaRPr sz="2400">
              <a:latin typeface="Times New Roman"/>
              <a:cs typeface="Times New Roman"/>
            </a:endParaRPr>
          </a:p>
        </p:txBody>
      </p:sp>
      <p:sp>
        <p:nvSpPr>
          <p:cNvPr id="6" name="object 6"/>
          <p:cNvSpPr txBox="1"/>
          <p:nvPr/>
        </p:nvSpPr>
        <p:spPr>
          <a:xfrm>
            <a:off x="1671573" y="5039817"/>
            <a:ext cx="1826895" cy="377190"/>
          </a:xfrm>
          <a:prstGeom prst="rect">
            <a:avLst/>
          </a:prstGeom>
        </p:spPr>
        <p:txBody>
          <a:bodyPr vert="horz" wrap="square" lIns="0" tIns="0" rIns="0" bIns="0" rtlCol="0">
            <a:spAutoFit/>
          </a:bodyPr>
          <a:lstStyle/>
          <a:p>
            <a:pPr marL="12700">
              <a:lnSpc>
                <a:spcPct val="100000"/>
              </a:lnSpc>
            </a:pPr>
            <a:r>
              <a:rPr sz="2400" dirty="0">
                <a:latin typeface="Times New Roman"/>
                <a:cs typeface="Times New Roman"/>
              </a:rPr>
              <a:t>-</a:t>
            </a:r>
            <a:r>
              <a:rPr sz="2400" spc="-105" dirty="0">
                <a:latin typeface="Times New Roman"/>
                <a:cs typeface="Times New Roman"/>
              </a:rPr>
              <a:t> </a:t>
            </a:r>
            <a:r>
              <a:rPr sz="2400" spc="-5" dirty="0">
                <a:latin typeface="Times New Roman"/>
                <a:cs typeface="Times New Roman"/>
              </a:rPr>
              <a:t>Cuantitativos</a:t>
            </a:r>
            <a:endParaRPr sz="2400">
              <a:latin typeface="Times New Roman"/>
              <a:cs typeface="Times New Roman"/>
            </a:endParaRPr>
          </a:p>
        </p:txBody>
      </p:sp>
      <p:sp>
        <p:nvSpPr>
          <p:cNvPr id="7" name="object 7"/>
          <p:cNvSpPr txBox="1"/>
          <p:nvPr/>
        </p:nvSpPr>
        <p:spPr>
          <a:xfrm>
            <a:off x="4414773" y="3433216"/>
            <a:ext cx="3611879" cy="3188335"/>
          </a:xfrm>
          <a:prstGeom prst="rect">
            <a:avLst/>
          </a:prstGeom>
        </p:spPr>
        <p:txBody>
          <a:bodyPr vert="horz" wrap="square" lIns="0" tIns="0" rIns="0" bIns="0" rtlCol="0">
            <a:spAutoFit/>
          </a:bodyPr>
          <a:lstStyle/>
          <a:p>
            <a:pPr marL="191770" indent="-177165">
              <a:lnSpc>
                <a:spcPct val="100000"/>
              </a:lnSpc>
              <a:buChar char="-"/>
              <a:tabLst>
                <a:tab pos="192405" algn="l"/>
              </a:tabLst>
            </a:pPr>
            <a:r>
              <a:rPr sz="2400" spc="-5" dirty="0">
                <a:latin typeface="Times New Roman"/>
                <a:cs typeface="Times New Roman"/>
              </a:rPr>
              <a:t>Método</a:t>
            </a:r>
            <a:r>
              <a:rPr sz="2400" spc="-100" dirty="0">
                <a:latin typeface="Times New Roman"/>
                <a:cs typeface="Times New Roman"/>
              </a:rPr>
              <a:t> </a:t>
            </a:r>
            <a:r>
              <a:rPr sz="2400" spc="-5" dirty="0">
                <a:latin typeface="Times New Roman"/>
                <a:cs typeface="Times New Roman"/>
              </a:rPr>
              <a:t>Delphy</a:t>
            </a:r>
            <a:endParaRPr sz="2400">
              <a:latin typeface="Times New Roman"/>
              <a:cs typeface="Times New Roman"/>
            </a:endParaRPr>
          </a:p>
          <a:p>
            <a:pPr marL="189865" indent="-177165">
              <a:lnSpc>
                <a:spcPct val="100000"/>
              </a:lnSpc>
              <a:spcBef>
                <a:spcPts val="280"/>
              </a:spcBef>
              <a:buChar char="-"/>
              <a:tabLst>
                <a:tab pos="190500" algn="l"/>
              </a:tabLst>
            </a:pPr>
            <a:r>
              <a:rPr sz="2400" spc="-5" dirty="0">
                <a:latin typeface="Times New Roman"/>
                <a:cs typeface="Times New Roman"/>
              </a:rPr>
              <a:t>Técnica del Grupo</a:t>
            </a:r>
            <a:r>
              <a:rPr sz="2400" spc="-95" dirty="0">
                <a:latin typeface="Times New Roman"/>
                <a:cs typeface="Times New Roman"/>
              </a:rPr>
              <a:t> </a:t>
            </a:r>
            <a:r>
              <a:rPr sz="2400" spc="-5" dirty="0">
                <a:latin typeface="Times New Roman"/>
                <a:cs typeface="Times New Roman"/>
              </a:rPr>
              <a:t>Nominal</a:t>
            </a:r>
            <a:endParaRPr sz="2400">
              <a:latin typeface="Times New Roman"/>
              <a:cs typeface="Times New Roman"/>
            </a:endParaRPr>
          </a:p>
          <a:p>
            <a:pPr marL="189865" indent="-177165">
              <a:lnSpc>
                <a:spcPct val="100000"/>
              </a:lnSpc>
              <a:spcBef>
                <a:spcPts val="280"/>
              </a:spcBef>
              <a:buChar char="-"/>
              <a:tabLst>
                <a:tab pos="190500" algn="l"/>
              </a:tabLst>
            </a:pPr>
            <a:r>
              <a:rPr sz="2400" spc="-5" dirty="0">
                <a:latin typeface="Times New Roman"/>
                <a:cs typeface="Times New Roman"/>
              </a:rPr>
              <a:t>Promedio</a:t>
            </a:r>
            <a:r>
              <a:rPr sz="2400" spc="-95" dirty="0">
                <a:latin typeface="Times New Roman"/>
                <a:cs typeface="Times New Roman"/>
              </a:rPr>
              <a:t> </a:t>
            </a:r>
            <a:r>
              <a:rPr sz="2400" spc="-5" dirty="0">
                <a:latin typeface="Times New Roman"/>
                <a:cs typeface="Times New Roman"/>
              </a:rPr>
              <a:t>Simple</a:t>
            </a:r>
            <a:endParaRPr sz="2400">
              <a:latin typeface="Times New Roman"/>
              <a:cs typeface="Times New Roman"/>
            </a:endParaRPr>
          </a:p>
          <a:p>
            <a:pPr marL="189865" indent="-177165">
              <a:lnSpc>
                <a:spcPct val="100000"/>
              </a:lnSpc>
              <a:spcBef>
                <a:spcPts val="285"/>
              </a:spcBef>
              <a:buChar char="-"/>
              <a:tabLst>
                <a:tab pos="190500" algn="l"/>
              </a:tabLst>
            </a:pPr>
            <a:r>
              <a:rPr sz="2400" spc="-5" dirty="0">
                <a:latin typeface="Times New Roman"/>
                <a:cs typeface="Times New Roman"/>
              </a:rPr>
              <a:t>Promedio Móvil</a:t>
            </a:r>
            <a:r>
              <a:rPr sz="2400" spc="-90" dirty="0">
                <a:latin typeface="Times New Roman"/>
                <a:cs typeface="Times New Roman"/>
              </a:rPr>
              <a:t> </a:t>
            </a:r>
            <a:r>
              <a:rPr sz="2400" spc="-5" dirty="0">
                <a:latin typeface="Times New Roman"/>
                <a:cs typeface="Times New Roman"/>
              </a:rPr>
              <a:t>Simple</a:t>
            </a:r>
            <a:endParaRPr sz="2400">
              <a:latin typeface="Times New Roman"/>
              <a:cs typeface="Times New Roman"/>
            </a:endParaRPr>
          </a:p>
          <a:p>
            <a:pPr marL="191770" indent="-177800">
              <a:lnSpc>
                <a:spcPct val="100000"/>
              </a:lnSpc>
              <a:spcBef>
                <a:spcPts val="280"/>
              </a:spcBef>
              <a:buChar char="-"/>
              <a:tabLst>
                <a:tab pos="192405" algn="l"/>
              </a:tabLst>
            </a:pPr>
            <a:r>
              <a:rPr sz="2400" spc="-5" dirty="0">
                <a:latin typeface="Times New Roman"/>
                <a:cs typeface="Times New Roman"/>
              </a:rPr>
              <a:t>Promedio Móvil</a:t>
            </a:r>
            <a:r>
              <a:rPr sz="2400" spc="-95" dirty="0">
                <a:latin typeface="Times New Roman"/>
                <a:cs typeface="Times New Roman"/>
              </a:rPr>
              <a:t> </a:t>
            </a:r>
            <a:r>
              <a:rPr sz="2400" spc="-5" dirty="0">
                <a:latin typeface="Times New Roman"/>
                <a:cs typeface="Times New Roman"/>
              </a:rPr>
              <a:t>Ponderado</a:t>
            </a:r>
            <a:endParaRPr sz="2400">
              <a:latin typeface="Times New Roman"/>
              <a:cs typeface="Times New Roman"/>
            </a:endParaRPr>
          </a:p>
          <a:p>
            <a:pPr marL="189865" indent="-177165">
              <a:lnSpc>
                <a:spcPct val="100000"/>
              </a:lnSpc>
              <a:spcBef>
                <a:spcPts val="280"/>
              </a:spcBef>
              <a:buChar char="-"/>
              <a:tabLst>
                <a:tab pos="190500" algn="l"/>
              </a:tabLst>
            </a:pPr>
            <a:r>
              <a:rPr sz="2400" spc="-5" dirty="0">
                <a:latin typeface="Times New Roman"/>
                <a:cs typeface="Times New Roman"/>
              </a:rPr>
              <a:t>Suavización</a:t>
            </a:r>
            <a:r>
              <a:rPr sz="2400" spc="-95" dirty="0">
                <a:latin typeface="Times New Roman"/>
                <a:cs typeface="Times New Roman"/>
              </a:rPr>
              <a:t> </a:t>
            </a:r>
            <a:r>
              <a:rPr sz="2400" spc="-5" dirty="0">
                <a:latin typeface="Times New Roman"/>
                <a:cs typeface="Times New Roman"/>
              </a:rPr>
              <a:t>Exponencial</a:t>
            </a:r>
            <a:endParaRPr sz="2400">
              <a:latin typeface="Times New Roman"/>
              <a:cs typeface="Times New Roman"/>
            </a:endParaRPr>
          </a:p>
          <a:p>
            <a:pPr marL="189865" indent="-177165">
              <a:lnSpc>
                <a:spcPct val="100000"/>
              </a:lnSpc>
              <a:spcBef>
                <a:spcPts val="280"/>
              </a:spcBef>
              <a:buChar char="-"/>
              <a:tabLst>
                <a:tab pos="190500" algn="l"/>
              </a:tabLst>
            </a:pPr>
            <a:r>
              <a:rPr sz="2400" spc="-5" dirty="0">
                <a:latin typeface="Times New Roman"/>
                <a:cs typeface="Times New Roman"/>
              </a:rPr>
              <a:t>Análisis de</a:t>
            </a:r>
            <a:r>
              <a:rPr sz="2400" spc="-95" dirty="0">
                <a:latin typeface="Times New Roman"/>
                <a:cs typeface="Times New Roman"/>
              </a:rPr>
              <a:t> </a:t>
            </a:r>
            <a:r>
              <a:rPr sz="2400" spc="-5" dirty="0">
                <a:latin typeface="Times New Roman"/>
                <a:cs typeface="Times New Roman"/>
              </a:rPr>
              <a:t>Regresión</a:t>
            </a:r>
            <a:endParaRPr sz="2400">
              <a:latin typeface="Times New Roman"/>
              <a:cs typeface="Times New Roman"/>
            </a:endParaRPr>
          </a:p>
          <a:p>
            <a:pPr marL="189865" indent="-177165">
              <a:lnSpc>
                <a:spcPct val="100000"/>
              </a:lnSpc>
              <a:spcBef>
                <a:spcPts val="280"/>
              </a:spcBef>
              <a:buChar char="-"/>
              <a:tabLst>
                <a:tab pos="190500" algn="l"/>
              </a:tabLst>
            </a:pPr>
            <a:r>
              <a:rPr sz="2400" spc="-5" dirty="0">
                <a:latin typeface="Times New Roman"/>
                <a:cs typeface="Times New Roman"/>
              </a:rPr>
              <a:t>Series de</a:t>
            </a:r>
            <a:r>
              <a:rPr sz="2400" spc="-70" dirty="0">
                <a:latin typeface="Times New Roman"/>
                <a:cs typeface="Times New Roman"/>
              </a:rPr>
              <a:t> </a:t>
            </a:r>
            <a:r>
              <a:rPr sz="2400" spc="-10" dirty="0">
                <a:latin typeface="Times New Roman"/>
                <a:cs typeface="Times New Roman"/>
              </a:rPr>
              <a:t>Tiempo</a:t>
            </a:r>
            <a:endParaRPr sz="2400">
              <a:latin typeface="Times New Roman"/>
              <a:cs typeface="Times New Roman"/>
            </a:endParaRPr>
          </a:p>
        </p:txBody>
      </p:sp>
      <p:sp>
        <p:nvSpPr>
          <p:cNvPr id="8" name="object 8"/>
          <p:cNvSpPr/>
          <p:nvPr/>
        </p:nvSpPr>
        <p:spPr>
          <a:xfrm>
            <a:off x="3873500" y="3263900"/>
            <a:ext cx="152400" cy="838200"/>
          </a:xfrm>
          <a:custGeom>
            <a:avLst/>
            <a:gdLst/>
            <a:ahLst/>
            <a:cxnLst/>
            <a:rect l="l" t="t" r="r" b="b"/>
            <a:pathLst>
              <a:path w="152400" h="838200">
                <a:moveTo>
                  <a:pt x="152400" y="0"/>
                </a:moveTo>
                <a:lnTo>
                  <a:pt x="122812" y="5488"/>
                </a:lnTo>
                <a:lnTo>
                  <a:pt x="98583" y="20478"/>
                </a:lnTo>
                <a:lnTo>
                  <a:pt x="82212" y="42755"/>
                </a:lnTo>
                <a:lnTo>
                  <a:pt x="76200" y="70103"/>
                </a:lnTo>
                <a:lnTo>
                  <a:pt x="76200" y="348996"/>
                </a:lnTo>
                <a:lnTo>
                  <a:pt x="70187" y="376344"/>
                </a:lnTo>
                <a:lnTo>
                  <a:pt x="53816" y="398621"/>
                </a:lnTo>
                <a:lnTo>
                  <a:pt x="29587" y="413611"/>
                </a:lnTo>
                <a:lnTo>
                  <a:pt x="0" y="419100"/>
                </a:lnTo>
                <a:lnTo>
                  <a:pt x="29587" y="424588"/>
                </a:lnTo>
                <a:lnTo>
                  <a:pt x="53816" y="439578"/>
                </a:lnTo>
                <a:lnTo>
                  <a:pt x="70187" y="461855"/>
                </a:lnTo>
                <a:lnTo>
                  <a:pt x="76200" y="489203"/>
                </a:lnTo>
                <a:lnTo>
                  <a:pt x="76200" y="768096"/>
                </a:lnTo>
                <a:lnTo>
                  <a:pt x="82212" y="795444"/>
                </a:lnTo>
                <a:lnTo>
                  <a:pt x="98583" y="817721"/>
                </a:lnTo>
                <a:lnTo>
                  <a:pt x="122812" y="832711"/>
                </a:lnTo>
                <a:lnTo>
                  <a:pt x="152400" y="838200"/>
                </a:lnTo>
              </a:path>
            </a:pathLst>
          </a:custGeom>
          <a:ln w="9525">
            <a:solidFill>
              <a:srgbClr val="000000"/>
            </a:solidFill>
          </a:ln>
        </p:spPr>
        <p:txBody>
          <a:bodyPr wrap="square" lIns="0" tIns="0" rIns="0" bIns="0" rtlCol="0"/>
          <a:lstStyle/>
          <a:p>
            <a:endParaRPr/>
          </a:p>
        </p:txBody>
      </p:sp>
      <p:sp>
        <p:nvSpPr>
          <p:cNvPr id="9" name="object 9"/>
          <p:cNvSpPr/>
          <p:nvPr/>
        </p:nvSpPr>
        <p:spPr>
          <a:xfrm>
            <a:off x="3949700" y="4406900"/>
            <a:ext cx="76200" cy="2133600"/>
          </a:xfrm>
          <a:custGeom>
            <a:avLst/>
            <a:gdLst/>
            <a:ahLst/>
            <a:cxnLst/>
            <a:rect l="l" t="t" r="r" b="b"/>
            <a:pathLst>
              <a:path w="76200" h="2133600">
                <a:moveTo>
                  <a:pt x="76199" y="0"/>
                </a:moveTo>
                <a:lnTo>
                  <a:pt x="61245" y="13918"/>
                </a:lnTo>
                <a:lnTo>
                  <a:pt x="49148" y="51911"/>
                </a:lnTo>
                <a:lnTo>
                  <a:pt x="41052" y="108334"/>
                </a:lnTo>
                <a:lnTo>
                  <a:pt x="38099" y="177546"/>
                </a:lnTo>
                <a:lnTo>
                  <a:pt x="38099" y="889253"/>
                </a:lnTo>
                <a:lnTo>
                  <a:pt x="35147" y="958143"/>
                </a:lnTo>
                <a:lnTo>
                  <a:pt x="27050" y="1014602"/>
                </a:lnTo>
                <a:lnTo>
                  <a:pt x="14954" y="1052774"/>
                </a:lnTo>
                <a:lnTo>
                  <a:pt x="0" y="1066800"/>
                </a:lnTo>
                <a:lnTo>
                  <a:pt x="14954" y="1080718"/>
                </a:lnTo>
                <a:lnTo>
                  <a:pt x="27050" y="1118711"/>
                </a:lnTo>
                <a:lnTo>
                  <a:pt x="35147" y="1175134"/>
                </a:lnTo>
                <a:lnTo>
                  <a:pt x="38100" y="1244346"/>
                </a:lnTo>
                <a:lnTo>
                  <a:pt x="38100" y="1956053"/>
                </a:lnTo>
                <a:lnTo>
                  <a:pt x="41052" y="2024943"/>
                </a:lnTo>
                <a:lnTo>
                  <a:pt x="49149" y="2081402"/>
                </a:lnTo>
                <a:lnTo>
                  <a:pt x="61245" y="2119574"/>
                </a:lnTo>
                <a:lnTo>
                  <a:pt x="76200" y="2133600"/>
                </a:lnTo>
              </a:path>
            </a:pathLst>
          </a:custGeom>
          <a:ln w="9525">
            <a:solidFill>
              <a:srgbClr val="000000"/>
            </a:solidFill>
          </a:ln>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14902" y="149859"/>
            <a:ext cx="1428750" cy="426720"/>
          </a:xfrm>
          <a:prstGeom prst="rect">
            <a:avLst/>
          </a:prstGeom>
        </p:spPr>
        <p:txBody>
          <a:bodyPr vert="horz" wrap="square" lIns="0" tIns="0" rIns="0" bIns="0" rtlCol="0">
            <a:spAutoFit/>
          </a:bodyPr>
          <a:lstStyle/>
          <a:p>
            <a:pPr marL="12700">
              <a:lnSpc>
                <a:spcPct val="100000"/>
              </a:lnSpc>
            </a:pPr>
            <a:r>
              <a:rPr sz="2800" b="1" dirty="0">
                <a:solidFill>
                  <a:srgbClr val="000000"/>
                </a:solidFill>
                <a:latin typeface="Times New Roman"/>
                <a:cs typeface="Times New Roman"/>
              </a:rPr>
              <a:t>Producto</a:t>
            </a:r>
            <a:endParaRPr sz="2800">
              <a:latin typeface="Times New Roman"/>
              <a:cs typeface="Times New Roman"/>
            </a:endParaRPr>
          </a:p>
        </p:txBody>
      </p:sp>
      <p:sp>
        <p:nvSpPr>
          <p:cNvPr id="3" name="object 3"/>
          <p:cNvSpPr txBox="1"/>
          <p:nvPr/>
        </p:nvSpPr>
        <p:spPr>
          <a:xfrm>
            <a:off x="317500" y="578358"/>
            <a:ext cx="8482330" cy="5861050"/>
          </a:xfrm>
          <a:prstGeom prst="rect">
            <a:avLst/>
          </a:prstGeom>
        </p:spPr>
        <p:txBody>
          <a:bodyPr vert="horz" wrap="square" lIns="0" tIns="0" rIns="0" bIns="0" rtlCol="0">
            <a:spAutoFit/>
          </a:bodyPr>
          <a:lstStyle/>
          <a:p>
            <a:pPr marL="140335" algn="ctr">
              <a:lnSpc>
                <a:spcPct val="100000"/>
              </a:lnSpc>
            </a:pPr>
            <a:r>
              <a:rPr sz="2000" b="1" spc="-5" dirty="0">
                <a:latin typeface="Times New Roman"/>
                <a:cs typeface="Times New Roman"/>
              </a:rPr>
              <a:t>Estrategia del</a:t>
            </a:r>
            <a:r>
              <a:rPr sz="2000" b="1" spc="-25" dirty="0">
                <a:latin typeface="Times New Roman"/>
                <a:cs typeface="Times New Roman"/>
              </a:rPr>
              <a:t> </a:t>
            </a:r>
            <a:r>
              <a:rPr sz="2000" b="1" spc="-5" dirty="0">
                <a:latin typeface="Times New Roman"/>
                <a:cs typeface="Times New Roman"/>
              </a:rPr>
              <a:t>producto</a:t>
            </a:r>
            <a:endParaRPr sz="2000">
              <a:latin typeface="Times New Roman"/>
              <a:cs typeface="Times New Roman"/>
            </a:endParaRPr>
          </a:p>
          <a:p>
            <a:pPr>
              <a:lnSpc>
                <a:spcPct val="100000"/>
              </a:lnSpc>
              <a:spcBef>
                <a:spcPts val="35"/>
              </a:spcBef>
            </a:pPr>
            <a:endParaRPr sz="1800">
              <a:latin typeface="Times New Roman"/>
              <a:cs typeface="Times New Roman"/>
            </a:endParaRPr>
          </a:p>
          <a:p>
            <a:pPr marL="12700" marR="346075">
              <a:lnSpc>
                <a:spcPct val="100000"/>
              </a:lnSpc>
            </a:pPr>
            <a:r>
              <a:rPr sz="1800" b="1" dirty="0">
                <a:solidFill>
                  <a:srgbClr val="009A00"/>
                </a:solidFill>
                <a:latin typeface="Times New Roman"/>
                <a:cs typeface="Times New Roman"/>
              </a:rPr>
              <a:t>Producto: </a:t>
            </a:r>
            <a:r>
              <a:rPr sz="1800" dirty="0">
                <a:latin typeface="Times New Roman"/>
                <a:cs typeface="Times New Roman"/>
              </a:rPr>
              <a:t>Un producto </a:t>
            </a:r>
            <a:r>
              <a:rPr sz="1800" spc="-5" dirty="0">
                <a:latin typeface="Times New Roman"/>
                <a:cs typeface="Times New Roman"/>
              </a:rPr>
              <a:t>es </a:t>
            </a:r>
            <a:r>
              <a:rPr sz="1800" dirty="0">
                <a:latin typeface="Times New Roman"/>
                <a:cs typeface="Times New Roman"/>
              </a:rPr>
              <a:t>el resultado útil del proceso de transformación y puede </a:t>
            </a:r>
            <a:r>
              <a:rPr sz="1800" spc="-5" dirty="0">
                <a:latin typeface="Times New Roman"/>
                <a:cs typeface="Times New Roman"/>
              </a:rPr>
              <a:t>ser</a:t>
            </a:r>
            <a:r>
              <a:rPr sz="1800" spc="-80" dirty="0">
                <a:latin typeface="Times New Roman"/>
                <a:cs typeface="Times New Roman"/>
              </a:rPr>
              <a:t> </a:t>
            </a:r>
            <a:r>
              <a:rPr sz="1800" dirty="0">
                <a:latin typeface="Times New Roman"/>
                <a:cs typeface="Times New Roman"/>
              </a:rPr>
              <a:t>un  </a:t>
            </a:r>
            <a:r>
              <a:rPr sz="1800" spc="-5" dirty="0">
                <a:latin typeface="Times New Roman"/>
                <a:cs typeface="Times New Roman"/>
              </a:rPr>
              <a:t>bien </a:t>
            </a:r>
            <a:r>
              <a:rPr sz="1800" dirty="0">
                <a:latin typeface="Times New Roman"/>
                <a:cs typeface="Times New Roman"/>
              </a:rPr>
              <a:t>tangible o </a:t>
            </a:r>
            <a:r>
              <a:rPr sz="1800" spc="-5" dirty="0">
                <a:latin typeface="Times New Roman"/>
                <a:cs typeface="Times New Roman"/>
              </a:rPr>
              <a:t>un servicio</a:t>
            </a:r>
            <a:r>
              <a:rPr sz="1800" spc="-75" dirty="0">
                <a:latin typeface="Times New Roman"/>
                <a:cs typeface="Times New Roman"/>
              </a:rPr>
              <a:t> </a:t>
            </a:r>
            <a:r>
              <a:rPr sz="1800" dirty="0">
                <a:latin typeface="Times New Roman"/>
                <a:cs typeface="Times New Roman"/>
              </a:rPr>
              <a:t>intangible.</a:t>
            </a:r>
            <a:endParaRPr sz="1800">
              <a:latin typeface="Times New Roman"/>
              <a:cs typeface="Times New Roman"/>
            </a:endParaRPr>
          </a:p>
          <a:p>
            <a:pPr>
              <a:lnSpc>
                <a:spcPct val="100000"/>
              </a:lnSpc>
              <a:spcBef>
                <a:spcPts val="15"/>
              </a:spcBef>
            </a:pPr>
            <a:endParaRPr sz="2250">
              <a:latin typeface="Times New Roman"/>
              <a:cs typeface="Times New Roman"/>
            </a:endParaRPr>
          </a:p>
          <a:p>
            <a:pPr marL="12700" marR="109855" algn="just">
              <a:lnSpc>
                <a:spcPct val="100000"/>
              </a:lnSpc>
            </a:pPr>
            <a:r>
              <a:rPr sz="1800" b="1" spc="-5" dirty="0">
                <a:solidFill>
                  <a:srgbClr val="009A00"/>
                </a:solidFill>
                <a:latin typeface="Times New Roman"/>
                <a:cs typeface="Times New Roman"/>
              </a:rPr>
              <a:t>Opciones del producto: </a:t>
            </a:r>
            <a:r>
              <a:rPr sz="1800" dirty="0">
                <a:latin typeface="Times New Roman"/>
                <a:cs typeface="Times New Roman"/>
              </a:rPr>
              <a:t>La dirección tiene diferentes </a:t>
            </a:r>
            <a:r>
              <a:rPr sz="1800" spc="-5" dirty="0">
                <a:latin typeface="Times New Roman"/>
                <a:cs typeface="Times New Roman"/>
              </a:rPr>
              <a:t>opciones </a:t>
            </a:r>
            <a:r>
              <a:rPr sz="1800" dirty="0">
                <a:latin typeface="Times New Roman"/>
                <a:cs typeface="Times New Roman"/>
              </a:rPr>
              <a:t>en la selección, definición,  y diseño de productos. La selección de un producto consiste en elegir el bien o servicio</a:t>
            </a:r>
            <a:r>
              <a:rPr sz="1800" spc="-105" dirty="0">
                <a:latin typeface="Times New Roman"/>
                <a:cs typeface="Times New Roman"/>
              </a:rPr>
              <a:t> </a:t>
            </a:r>
            <a:r>
              <a:rPr sz="1800" dirty="0">
                <a:latin typeface="Times New Roman"/>
                <a:cs typeface="Times New Roman"/>
              </a:rPr>
              <a:t>que  </a:t>
            </a:r>
            <a:r>
              <a:rPr sz="1800" spc="-5" dirty="0">
                <a:latin typeface="Times New Roman"/>
                <a:cs typeface="Times New Roman"/>
              </a:rPr>
              <a:t>se </a:t>
            </a:r>
            <a:r>
              <a:rPr sz="1800" dirty="0">
                <a:latin typeface="Times New Roman"/>
                <a:cs typeface="Times New Roman"/>
              </a:rPr>
              <a:t>requiere proporcionar a </a:t>
            </a:r>
            <a:r>
              <a:rPr sz="1800" spc="-5" dirty="0">
                <a:latin typeface="Times New Roman"/>
                <a:cs typeface="Times New Roman"/>
              </a:rPr>
              <a:t>los</a:t>
            </a:r>
            <a:r>
              <a:rPr sz="1800" spc="-75" dirty="0">
                <a:latin typeface="Times New Roman"/>
                <a:cs typeface="Times New Roman"/>
              </a:rPr>
              <a:t> </a:t>
            </a:r>
            <a:r>
              <a:rPr sz="1800" dirty="0">
                <a:latin typeface="Times New Roman"/>
                <a:cs typeface="Times New Roman"/>
              </a:rPr>
              <a:t>clientes.</a:t>
            </a:r>
            <a:endParaRPr sz="1800">
              <a:latin typeface="Times New Roman"/>
              <a:cs typeface="Times New Roman"/>
            </a:endParaRPr>
          </a:p>
          <a:p>
            <a:pPr>
              <a:lnSpc>
                <a:spcPct val="100000"/>
              </a:lnSpc>
              <a:spcBef>
                <a:spcPts val="15"/>
              </a:spcBef>
            </a:pPr>
            <a:endParaRPr sz="2250">
              <a:latin typeface="Times New Roman"/>
              <a:cs typeface="Times New Roman"/>
            </a:endParaRPr>
          </a:p>
          <a:p>
            <a:pPr marL="12700" marR="5080">
              <a:lnSpc>
                <a:spcPct val="100000"/>
              </a:lnSpc>
            </a:pPr>
            <a:r>
              <a:rPr sz="1800" b="1" spc="-5" dirty="0">
                <a:solidFill>
                  <a:srgbClr val="009A00"/>
                </a:solidFill>
                <a:latin typeface="Times New Roman"/>
                <a:cs typeface="Times New Roman"/>
              </a:rPr>
              <a:t>Identificación de nuevas oportunidades de productos: </a:t>
            </a:r>
            <a:r>
              <a:rPr sz="1800" spc="-5" dirty="0">
                <a:latin typeface="Times New Roman"/>
                <a:cs typeface="Times New Roman"/>
              </a:rPr>
              <a:t>Una </a:t>
            </a:r>
            <a:r>
              <a:rPr sz="1800" dirty="0">
                <a:latin typeface="Times New Roman"/>
                <a:cs typeface="Times New Roman"/>
              </a:rPr>
              <a:t>organización no puede  sobrevivir </a:t>
            </a:r>
            <a:r>
              <a:rPr sz="1800" spc="-5" dirty="0">
                <a:latin typeface="Times New Roman"/>
                <a:cs typeface="Times New Roman"/>
              </a:rPr>
              <a:t>sin </a:t>
            </a:r>
            <a:r>
              <a:rPr sz="1800" dirty="0">
                <a:latin typeface="Times New Roman"/>
                <a:cs typeface="Times New Roman"/>
              </a:rPr>
              <a:t>la introducción de nuevos productos. Los viejos que están madurando y </a:t>
            </a:r>
            <a:r>
              <a:rPr sz="1800" spc="-5" dirty="0">
                <a:latin typeface="Times New Roman"/>
                <a:cs typeface="Times New Roman"/>
              </a:rPr>
              <a:t>los  </a:t>
            </a:r>
            <a:r>
              <a:rPr sz="1800" dirty="0">
                <a:latin typeface="Times New Roman"/>
                <a:cs typeface="Times New Roman"/>
              </a:rPr>
              <a:t>que están en periodo de declive deben </a:t>
            </a:r>
            <a:r>
              <a:rPr sz="1800" spc="-5" dirty="0">
                <a:latin typeface="Times New Roman"/>
                <a:cs typeface="Times New Roman"/>
              </a:rPr>
              <a:t>reemplazarse. </a:t>
            </a:r>
            <a:r>
              <a:rPr sz="1800" dirty="0">
                <a:latin typeface="Times New Roman"/>
                <a:cs typeface="Times New Roman"/>
              </a:rPr>
              <a:t>Esto requiere de la introducción  permanente de nuevos productos que tengan éxito una participación constante de la</a:t>
            </a:r>
            <a:r>
              <a:rPr sz="1800" spc="-114" dirty="0">
                <a:latin typeface="Times New Roman"/>
                <a:cs typeface="Times New Roman"/>
              </a:rPr>
              <a:t> </a:t>
            </a:r>
            <a:r>
              <a:rPr sz="1800" dirty="0">
                <a:latin typeface="Times New Roman"/>
                <a:cs typeface="Times New Roman"/>
              </a:rPr>
              <a:t>gerencia  de</a:t>
            </a:r>
            <a:r>
              <a:rPr sz="1800" spc="-100" dirty="0">
                <a:latin typeface="Times New Roman"/>
                <a:cs typeface="Times New Roman"/>
              </a:rPr>
              <a:t> </a:t>
            </a:r>
            <a:r>
              <a:rPr sz="1800" dirty="0">
                <a:latin typeface="Times New Roman"/>
                <a:cs typeface="Times New Roman"/>
              </a:rPr>
              <a:t>operaciones.</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a:lnSpc>
                <a:spcPct val="100000"/>
              </a:lnSpc>
            </a:pPr>
            <a:r>
              <a:rPr sz="1800" b="1" spc="-5" dirty="0">
                <a:solidFill>
                  <a:srgbClr val="009A00"/>
                </a:solidFill>
                <a:latin typeface="Times New Roman"/>
                <a:cs typeface="Times New Roman"/>
              </a:rPr>
              <a:t>Ciclo de vida del producto: </a:t>
            </a:r>
            <a:r>
              <a:rPr sz="1800" dirty="0">
                <a:latin typeface="Times New Roman"/>
                <a:cs typeface="Times New Roman"/>
              </a:rPr>
              <a:t>Introducción, crecimiento, madurez,</a:t>
            </a:r>
            <a:r>
              <a:rPr sz="1800" spc="-65" dirty="0">
                <a:latin typeface="Times New Roman"/>
                <a:cs typeface="Times New Roman"/>
              </a:rPr>
              <a:t> </a:t>
            </a:r>
            <a:r>
              <a:rPr sz="1800" dirty="0">
                <a:latin typeface="Times New Roman"/>
                <a:cs typeface="Times New Roman"/>
              </a:rPr>
              <a:t>declive.</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marR="116839">
              <a:lnSpc>
                <a:spcPct val="100000"/>
              </a:lnSpc>
            </a:pPr>
            <a:r>
              <a:rPr sz="1800" b="1" dirty="0">
                <a:solidFill>
                  <a:srgbClr val="009A00"/>
                </a:solidFill>
                <a:latin typeface="Times New Roman"/>
                <a:cs typeface="Times New Roman"/>
              </a:rPr>
              <a:t>Sistema </a:t>
            </a:r>
            <a:r>
              <a:rPr sz="1800" b="1" spc="-5" dirty="0">
                <a:solidFill>
                  <a:srgbClr val="009A00"/>
                </a:solidFill>
                <a:latin typeface="Times New Roman"/>
                <a:cs typeface="Times New Roman"/>
              </a:rPr>
              <a:t>de </a:t>
            </a:r>
            <a:r>
              <a:rPr sz="1800" b="1" dirty="0">
                <a:solidFill>
                  <a:srgbClr val="009A00"/>
                </a:solidFill>
                <a:latin typeface="Times New Roman"/>
                <a:cs typeface="Times New Roman"/>
              </a:rPr>
              <a:t>desarrollo </a:t>
            </a:r>
            <a:r>
              <a:rPr sz="1800" b="1" spc="-5" dirty="0">
                <a:solidFill>
                  <a:srgbClr val="009A00"/>
                </a:solidFill>
                <a:latin typeface="Times New Roman"/>
                <a:cs typeface="Times New Roman"/>
              </a:rPr>
              <a:t>de nuevos productos: </a:t>
            </a:r>
            <a:r>
              <a:rPr sz="1800" dirty="0">
                <a:latin typeface="Times New Roman"/>
                <a:cs typeface="Times New Roman"/>
              </a:rPr>
              <a:t>En este sistema, el desarrollo del producto  pasa por ocho fases, comenzando por la generación de ideas, las cuales pueden proceder</a:t>
            </a:r>
            <a:r>
              <a:rPr sz="1800" spc="-105" dirty="0">
                <a:latin typeface="Times New Roman"/>
                <a:cs typeface="Times New Roman"/>
              </a:rPr>
              <a:t> </a:t>
            </a:r>
            <a:r>
              <a:rPr sz="1800" dirty="0">
                <a:latin typeface="Times New Roman"/>
                <a:cs typeface="Times New Roman"/>
              </a:rPr>
              <a:t>de  </a:t>
            </a:r>
            <a:r>
              <a:rPr sz="1800" spc="-5" dirty="0">
                <a:latin typeface="Times New Roman"/>
                <a:cs typeface="Times New Roman"/>
              </a:rPr>
              <a:t>fuentes </a:t>
            </a:r>
            <a:r>
              <a:rPr sz="1800" dirty="0">
                <a:latin typeface="Times New Roman"/>
                <a:cs typeface="Times New Roman"/>
              </a:rPr>
              <a:t>externas como internas, terminando con la evaluación del nuevo</a:t>
            </a:r>
            <a:r>
              <a:rPr sz="1800" spc="-90" dirty="0">
                <a:latin typeface="Times New Roman"/>
                <a:cs typeface="Times New Roman"/>
              </a:rPr>
              <a:t> </a:t>
            </a:r>
            <a:r>
              <a:rPr sz="1800" dirty="0">
                <a:latin typeface="Times New Roman"/>
                <a:cs typeface="Times New Roman"/>
              </a:rPr>
              <a:t>producto.</a:t>
            </a:r>
            <a:endParaRPr sz="180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5702" rIns="0" bIns="0" rtlCol="0">
            <a:spAutoFit/>
          </a:bodyPr>
          <a:lstStyle/>
          <a:p>
            <a:pPr marL="2021205">
              <a:lnSpc>
                <a:spcPct val="100000"/>
              </a:lnSpc>
            </a:pPr>
            <a:r>
              <a:rPr sz="2800" b="1" spc="-5" dirty="0">
                <a:solidFill>
                  <a:srgbClr val="000000"/>
                </a:solidFill>
                <a:latin typeface="Times New Roman"/>
                <a:cs typeface="Times New Roman"/>
              </a:rPr>
              <a:t>Ciclo de vida del</a:t>
            </a:r>
            <a:r>
              <a:rPr sz="2800" b="1" spc="-70" dirty="0">
                <a:solidFill>
                  <a:srgbClr val="000000"/>
                </a:solidFill>
                <a:latin typeface="Times New Roman"/>
                <a:cs typeface="Times New Roman"/>
              </a:rPr>
              <a:t> </a:t>
            </a:r>
            <a:r>
              <a:rPr sz="2800" b="1" spc="-5" dirty="0">
                <a:solidFill>
                  <a:srgbClr val="000000"/>
                </a:solidFill>
                <a:latin typeface="Times New Roman"/>
                <a:cs typeface="Times New Roman"/>
              </a:rPr>
              <a:t>Producto</a:t>
            </a:r>
            <a:endParaRPr sz="2800">
              <a:latin typeface="Times New Roman"/>
              <a:cs typeface="Times New Roman"/>
            </a:endParaRPr>
          </a:p>
        </p:txBody>
      </p:sp>
      <p:sp>
        <p:nvSpPr>
          <p:cNvPr id="3" name="object 3"/>
          <p:cNvSpPr/>
          <p:nvPr/>
        </p:nvSpPr>
        <p:spPr>
          <a:xfrm>
            <a:off x="1390903" y="1615694"/>
            <a:ext cx="0" cy="3458210"/>
          </a:xfrm>
          <a:custGeom>
            <a:avLst/>
            <a:gdLst/>
            <a:ahLst/>
            <a:cxnLst/>
            <a:rect l="l" t="t" r="r" b="b"/>
            <a:pathLst>
              <a:path h="3458210">
                <a:moveTo>
                  <a:pt x="0" y="0"/>
                </a:moveTo>
                <a:lnTo>
                  <a:pt x="0" y="3457955"/>
                </a:lnTo>
              </a:path>
            </a:pathLst>
          </a:custGeom>
          <a:ln w="9525">
            <a:solidFill>
              <a:srgbClr val="000000"/>
            </a:solidFill>
          </a:ln>
        </p:spPr>
        <p:txBody>
          <a:bodyPr wrap="square" lIns="0" tIns="0" rIns="0" bIns="0" rtlCol="0"/>
          <a:lstStyle/>
          <a:p>
            <a:endParaRPr/>
          </a:p>
        </p:txBody>
      </p:sp>
      <p:sp>
        <p:nvSpPr>
          <p:cNvPr id="4" name="object 4"/>
          <p:cNvSpPr/>
          <p:nvPr/>
        </p:nvSpPr>
        <p:spPr>
          <a:xfrm>
            <a:off x="1390903" y="3776726"/>
            <a:ext cx="6480175" cy="0"/>
          </a:xfrm>
          <a:custGeom>
            <a:avLst/>
            <a:gdLst/>
            <a:ahLst/>
            <a:cxnLst/>
            <a:rect l="l" t="t" r="r" b="b"/>
            <a:pathLst>
              <a:path w="6480175">
                <a:moveTo>
                  <a:pt x="0" y="0"/>
                </a:moveTo>
                <a:lnTo>
                  <a:pt x="6480047" y="0"/>
                </a:lnTo>
              </a:path>
            </a:pathLst>
          </a:custGeom>
          <a:ln w="9525">
            <a:solidFill>
              <a:srgbClr val="000000"/>
            </a:solidFill>
            <a:prstDash val="dash"/>
          </a:ln>
        </p:spPr>
        <p:txBody>
          <a:bodyPr wrap="square" lIns="0" tIns="0" rIns="0" bIns="0" rtlCol="0"/>
          <a:lstStyle/>
          <a:p>
            <a:endParaRPr/>
          </a:p>
        </p:txBody>
      </p:sp>
      <p:sp>
        <p:nvSpPr>
          <p:cNvPr id="5" name="object 5"/>
          <p:cNvSpPr/>
          <p:nvPr/>
        </p:nvSpPr>
        <p:spPr>
          <a:xfrm>
            <a:off x="2543048" y="1615694"/>
            <a:ext cx="0" cy="4105910"/>
          </a:xfrm>
          <a:custGeom>
            <a:avLst/>
            <a:gdLst/>
            <a:ahLst/>
            <a:cxnLst/>
            <a:rect l="l" t="t" r="r" b="b"/>
            <a:pathLst>
              <a:path h="4105910">
                <a:moveTo>
                  <a:pt x="0" y="0"/>
                </a:moveTo>
                <a:lnTo>
                  <a:pt x="0" y="4105656"/>
                </a:lnTo>
              </a:path>
            </a:pathLst>
          </a:custGeom>
          <a:ln w="9525">
            <a:solidFill>
              <a:srgbClr val="000000"/>
            </a:solidFill>
            <a:prstDash val="dash"/>
          </a:ln>
        </p:spPr>
        <p:txBody>
          <a:bodyPr wrap="square" lIns="0" tIns="0" rIns="0" bIns="0" rtlCol="0"/>
          <a:lstStyle/>
          <a:p>
            <a:endParaRPr/>
          </a:p>
        </p:txBody>
      </p:sp>
      <p:sp>
        <p:nvSpPr>
          <p:cNvPr id="6" name="object 6"/>
          <p:cNvSpPr/>
          <p:nvPr/>
        </p:nvSpPr>
        <p:spPr>
          <a:xfrm>
            <a:off x="3911600" y="1544827"/>
            <a:ext cx="0" cy="4177029"/>
          </a:xfrm>
          <a:custGeom>
            <a:avLst/>
            <a:gdLst/>
            <a:ahLst/>
            <a:cxnLst/>
            <a:rect l="l" t="t" r="r" b="b"/>
            <a:pathLst>
              <a:path h="4177029">
                <a:moveTo>
                  <a:pt x="0" y="0"/>
                </a:moveTo>
                <a:lnTo>
                  <a:pt x="0" y="4176522"/>
                </a:lnTo>
              </a:path>
            </a:pathLst>
          </a:custGeom>
          <a:ln w="9525">
            <a:solidFill>
              <a:srgbClr val="000000"/>
            </a:solidFill>
            <a:prstDash val="dash"/>
          </a:ln>
        </p:spPr>
        <p:txBody>
          <a:bodyPr wrap="square" lIns="0" tIns="0" rIns="0" bIns="0" rtlCol="0"/>
          <a:lstStyle/>
          <a:p>
            <a:endParaRPr/>
          </a:p>
        </p:txBody>
      </p:sp>
      <p:sp>
        <p:nvSpPr>
          <p:cNvPr id="7" name="object 7"/>
          <p:cNvSpPr/>
          <p:nvPr/>
        </p:nvSpPr>
        <p:spPr>
          <a:xfrm>
            <a:off x="5351779" y="1471675"/>
            <a:ext cx="0" cy="4250055"/>
          </a:xfrm>
          <a:custGeom>
            <a:avLst/>
            <a:gdLst/>
            <a:ahLst/>
            <a:cxnLst/>
            <a:rect l="l" t="t" r="r" b="b"/>
            <a:pathLst>
              <a:path h="4250055">
                <a:moveTo>
                  <a:pt x="0" y="0"/>
                </a:moveTo>
                <a:lnTo>
                  <a:pt x="0" y="4249674"/>
                </a:lnTo>
              </a:path>
            </a:pathLst>
          </a:custGeom>
          <a:ln w="9525">
            <a:solidFill>
              <a:srgbClr val="000000"/>
            </a:solidFill>
            <a:prstDash val="dash"/>
          </a:ln>
        </p:spPr>
        <p:txBody>
          <a:bodyPr wrap="square" lIns="0" tIns="0" rIns="0" bIns="0" rtlCol="0"/>
          <a:lstStyle/>
          <a:p>
            <a:endParaRPr/>
          </a:p>
        </p:txBody>
      </p:sp>
      <p:sp>
        <p:nvSpPr>
          <p:cNvPr id="8" name="object 8"/>
          <p:cNvSpPr/>
          <p:nvPr/>
        </p:nvSpPr>
        <p:spPr>
          <a:xfrm>
            <a:off x="1390903" y="2356235"/>
            <a:ext cx="6556375" cy="1444625"/>
          </a:xfrm>
          <a:custGeom>
            <a:avLst/>
            <a:gdLst/>
            <a:ahLst/>
            <a:cxnLst/>
            <a:rect l="l" t="t" r="r" b="b"/>
            <a:pathLst>
              <a:path w="6556375" h="1444625">
                <a:moveTo>
                  <a:pt x="0" y="1444112"/>
                </a:moveTo>
                <a:lnTo>
                  <a:pt x="17844" y="1389445"/>
                </a:lnTo>
                <a:lnTo>
                  <a:pt x="35731" y="1334861"/>
                </a:lnTo>
                <a:lnTo>
                  <a:pt x="53678" y="1280443"/>
                </a:lnTo>
                <a:lnTo>
                  <a:pt x="71704" y="1226274"/>
                </a:lnTo>
                <a:lnTo>
                  <a:pt x="89830" y="1172438"/>
                </a:lnTo>
                <a:lnTo>
                  <a:pt x="108075" y="1119017"/>
                </a:lnTo>
                <a:lnTo>
                  <a:pt x="126457" y="1066095"/>
                </a:lnTo>
                <a:lnTo>
                  <a:pt x="144996" y="1013755"/>
                </a:lnTo>
                <a:lnTo>
                  <a:pt x="163712" y="962079"/>
                </a:lnTo>
                <a:lnTo>
                  <a:pt x="182623" y="911151"/>
                </a:lnTo>
                <a:lnTo>
                  <a:pt x="201750" y="861054"/>
                </a:lnTo>
                <a:lnTo>
                  <a:pt x="221111" y="811872"/>
                </a:lnTo>
                <a:lnTo>
                  <a:pt x="240726" y="763686"/>
                </a:lnTo>
                <a:lnTo>
                  <a:pt x="260613" y="716581"/>
                </a:lnTo>
                <a:lnTo>
                  <a:pt x="280793" y="670640"/>
                </a:lnTo>
                <a:lnTo>
                  <a:pt x="301285" y="625944"/>
                </a:lnTo>
                <a:lnTo>
                  <a:pt x="322108" y="582579"/>
                </a:lnTo>
                <a:lnTo>
                  <a:pt x="343280" y="540626"/>
                </a:lnTo>
                <a:lnTo>
                  <a:pt x="364823" y="500169"/>
                </a:lnTo>
                <a:lnTo>
                  <a:pt x="386754" y="461291"/>
                </a:lnTo>
                <a:lnTo>
                  <a:pt x="409094" y="424075"/>
                </a:lnTo>
                <a:lnTo>
                  <a:pt x="431861" y="388604"/>
                </a:lnTo>
                <a:lnTo>
                  <a:pt x="455074" y="354961"/>
                </a:lnTo>
                <a:lnTo>
                  <a:pt x="478754" y="323229"/>
                </a:lnTo>
                <a:lnTo>
                  <a:pt x="502919" y="293492"/>
                </a:lnTo>
                <a:lnTo>
                  <a:pt x="542032" y="250953"/>
                </a:lnTo>
                <a:lnTo>
                  <a:pt x="582931" y="213137"/>
                </a:lnTo>
                <a:lnTo>
                  <a:pt x="625404" y="179733"/>
                </a:lnTo>
                <a:lnTo>
                  <a:pt x="669238" y="150427"/>
                </a:lnTo>
                <a:lnTo>
                  <a:pt x="714219" y="124907"/>
                </a:lnTo>
                <a:lnTo>
                  <a:pt x="760135" y="102861"/>
                </a:lnTo>
                <a:lnTo>
                  <a:pt x="806771" y="83977"/>
                </a:lnTo>
                <a:lnTo>
                  <a:pt x="853916" y="67940"/>
                </a:lnTo>
                <a:lnTo>
                  <a:pt x="901355" y="54440"/>
                </a:lnTo>
                <a:lnTo>
                  <a:pt x="948876" y="43163"/>
                </a:lnTo>
                <a:lnTo>
                  <a:pt x="996264" y="33798"/>
                </a:lnTo>
                <a:lnTo>
                  <a:pt x="1043308" y="26030"/>
                </a:lnTo>
                <a:lnTo>
                  <a:pt x="1089794" y="19549"/>
                </a:lnTo>
                <a:lnTo>
                  <a:pt x="1135509" y="14041"/>
                </a:lnTo>
                <a:lnTo>
                  <a:pt x="1180239" y="9193"/>
                </a:lnTo>
                <a:lnTo>
                  <a:pt x="1223771" y="4694"/>
                </a:lnTo>
                <a:lnTo>
                  <a:pt x="1275884" y="739"/>
                </a:lnTo>
                <a:lnTo>
                  <a:pt x="1326851" y="0"/>
                </a:lnTo>
                <a:lnTo>
                  <a:pt x="1376883" y="2281"/>
                </a:lnTo>
                <a:lnTo>
                  <a:pt x="1426185" y="7391"/>
                </a:lnTo>
                <a:lnTo>
                  <a:pt x="1474968" y="15136"/>
                </a:lnTo>
                <a:lnTo>
                  <a:pt x="1523438" y="25321"/>
                </a:lnTo>
                <a:lnTo>
                  <a:pt x="1571805" y="37754"/>
                </a:lnTo>
                <a:lnTo>
                  <a:pt x="1620275" y="52241"/>
                </a:lnTo>
                <a:lnTo>
                  <a:pt x="1669058" y="68589"/>
                </a:lnTo>
                <a:lnTo>
                  <a:pt x="1718360" y="86603"/>
                </a:lnTo>
                <a:lnTo>
                  <a:pt x="1768392" y="106091"/>
                </a:lnTo>
                <a:lnTo>
                  <a:pt x="1819359" y="126858"/>
                </a:lnTo>
                <a:lnTo>
                  <a:pt x="1871471" y="148712"/>
                </a:lnTo>
                <a:lnTo>
                  <a:pt x="1910874" y="166504"/>
                </a:lnTo>
                <a:lnTo>
                  <a:pt x="1948665" y="185667"/>
                </a:lnTo>
                <a:lnTo>
                  <a:pt x="1985242" y="206118"/>
                </a:lnTo>
                <a:lnTo>
                  <a:pt x="2021002" y="227774"/>
                </a:lnTo>
                <a:lnTo>
                  <a:pt x="2056341" y="250549"/>
                </a:lnTo>
                <a:lnTo>
                  <a:pt x="2091659" y="274362"/>
                </a:lnTo>
                <a:lnTo>
                  <a:pt x="2127352" y="299127"/>
                </a:lnTo>
                <a:lnTo>
                  <a:pt x="2163816" y="324762"/>
                </a:lnTo>
                <a:lnTo>
                  <a:pt x="2201451" y="351182"/>
                </a:lnTo>
                <a:lnTo>
                  <a:pt x="2240653" y="378303"/>
                </a:lnTo>
                <a:lnTo>
                  <a:pt x="2281819" y="406043"/>
                </a:lnTo>
                <a:lnTo>
                  <a:pt x="2325347" y="434317"/>
                </a:lnTo>
                <a:lnTo>
                  <a:pt x="2371635" y="463041"/>
                </a:lnTo>
                <a:lnTo>
                  <a:pt x="2421079" y="492132"/>
                </a:lnTo>
                <a:lnTo>
                  <a:pt x="2474077" y="521505"/>
                </a:lnTo>
                <a:lnTo>
                  <a:pt x="2531026" y="551078"/>
                </a:lnTo>
                <a:lnTo>
                  <a:pt x="2592323" y="580766"/>
                </a:lnTo>
                <a:lnTo>
                  <a:pt x="2627503" y="597462"/>
                </a:lnTo>
                <a:lnTo>
                  <a:pt x="2663292" y="614910"/>
                </a:lnTo>
                <a:lnTo>
                  <a:pt x="2699705" y="633047"/>
                </a:lnTo>
                <a:lnTo>
                  <a:pt x="2736756" y="651808"/>
                </a:lnTo>
                <a:lnTo>
                  <a:pt x="2774461" y="671127"/>
                </a:lnTo>
                <a:lnTo>
                  <a:pt x="2812832" y="690940"/>
                </a:lnTo>
                <a:lnTo>
                  <a:pt x="2851886" y="711182"/>
                </a:lnTo>
                <a:lnTo>
                  <a:pt x="2891637" y="731788"/>
                </a:lnTo>
                <a:lnTo>
                  <a:pt x="2932099" y="752693"/>
                </a:lnTo>
                <a:lnTo>
                  <a:pt x="2973287" y="773831"/>
                </a:lnTo>
                <a:lnTo>
                  <a:pt x="3015216" y="795139"/>
                </a:lnTo>
                <a:lnTo>
                  <a:pt x="3057900" y="816551"/>
                </a:lnTo>
                <a:lnTo>
                  <a:pt x="3101353" y="838002"/>
                </a:lnTo>
                <a:lnTo>
                  <a:pt x="3145590" y="859428"/>
                </a:lnTo>
                <a:lnTo>
                  <a:pt x="3190627" y="880763"/>
                </a:lnTo>
                <a:lnTo>
                  <a:pt x="3236476" y="901943"/>
                </a:lnTo>
                <a:lnTo>
                  <a:pt x="3283154" y="922902"/>
                </a:lnTo>
                <a:lnTo>
                  <a:pt x="3330674" y="943576"/>
                </a:lnTo>
                <a:lnTo>
                  <a:pt x="3379051" y="963900"/>
                </a:lnTo>
                <a:lnTo>
                  <a:pt x="3428300" y="983809"/>
                </a:lnTo>
                <a:lnTo>
                  <a:pt x="3478436" y="1003237"/>
                </a:lnTo>
                <a:lnTo>
                  <a:pt x="3529472" y="1022121"/>
                </a:lnTo>
                <a:lnTo>
                  <a:pt x="3581423" y="1040394"/>
                </a:lnTo>
                <a:lnTo>
                  <a:pt x="3634305" y="1057993"/>
                </a:lnTo>
                <a:lnTo>
                  <a:pt x="3688131" y="1074853"/>
                </a:lnTo>
                <a:lnTo>
                  <a:pt x="3742916" y="1090907"/>
                </a:lnTo>
                <a:lnTo>
                  <a:pt x="3798676" y="1106092"/>
                </a:lnTo>
                <a:lnTo>
                  <a:pt x="3855423" y="1120343"/>
                </a:lnTo>
                <a:lnTo>
                  <a:pt x="3913174" y="1133594"/>
                </a:lnTo>
                <a:lnTo>
                  <a:pt x="3971941" y="1145781"/>
                </a:lnTo>
                <a:lnTo>
                  <a:pt x="4031741" y="1156838"/>
                </a:lnTo>
                <a:lnTo>
                  <a:pt x="4073345" y="1163676"/>
                </a:lnTo>
                <a:lnTo>
                  <a:pt x="4116692" y="1170084"/>
                </a:lnTo>
                <a:lnTo>
                  <a:pt x="4161689" y="1176075"/>
                </a:lnTo>
                <a:lnTo>
                  <a:pt x="4208243" y="1181664"/>
                </a:lnTo>
                <a:lnTo>
                  <a:pt x="4256261" y="1186862"/>
                </a:lnTo>
                <a:lnTo>
                  <a:pt x="4305649" y="1191685"/>
                </a:lnTo>
                <a:lnTo>
                  <a:pt x="4356315" y="1196144"/>
                </a:lnTo>
                <a:lnTo>
                  <a:pt x="4408166" y="1200253"/>
                </a:lnTo>
                <a:lnTo>
                  <a:pt x="4461107" y="1204025"/>
                </a:lnTo>
                <a:lnTo>
                  <a:pt x="4515046" y="1207475"/>
                </a:lnTo>
                <a:lnTo>
                  <a:pt x="4569890" y="1210614"/>
                </a:lnTo>
                <a:lnTo>
                  <a:pt x="4625545" y="1213456"/>
                </a:lnTo>
                <a:lnTo>
                  <a:pt x="4681919" y="1216015"/>
                </a:lnTo>
                <a:lnTo>
                  <a:pt x="4738917" y="1218304"/>
                </a:lnTo>
                <a:lnTo>
                  <a:pt x="4796448" y="1220337"/>
                </a:lnTo>
                <a:lnTo>
                  <a:pt x="4854417" y="1222125"/>
                </a:lnTo>
                <a:lnTo>
                  <a:pt x="4912732" y="1223683"/>
                </a:lnTo>
                <a:lnTo>
                  <a:pt x="4971299" y="1225025"/>
                </a:lnTo>
                <a:lnTo>
                  <a:pt x="5030025" y="1226163"/>
                </a:lnTo>
                <a:lnTo>
                  <a:pt x="5088817" y="1227110"/>
                </a:lnTo>
                <a:lnTo>
                  <a:pt x="5147582" y="1227880"/>
                </a:lnTo>
                <a:lnTo>
                  <a:pt x="5206227" y="1228487"/>
                </a:lnTo>
                <a:lnTo>
                  <a:pt x="5264657" y="1228943"/>
                </a:lnTo>
                <a:lnTo>
                  <a:pt x="5322782" y="1229261"/>
                </a:lnTo>
                <a:lnTo>
                  <a:pt x="5380506" y="1229456"/>
                </a:lnTo>
                <a:lnTo>
                  <a:pt x="5437736" y="1229540"/>
                </a:lnTo>
                <a:lnTo>
                  <a:pt x="5494381" y="1229527"/>
                </a:lnTo>
                <a:lnTo>
                  <a:pt x="5550346" y="1229430"/>
                </a:lnTo>
                <a:lnTo>
                  <a:pt x="5605538" y="1229262"/>
                </a:lnTo>
                <a:lnTo>
                  <a:pt x="5659864" y="1229037"/>
                </a:lnTo>
                <a:lnTo>
                  <a:pt x="5713231" y="1228767"/>
                </a:lnTo>
                <a:lnTo>
                  <a:pt x="5765546" y="1228467"/>
                </a:lnTo>
                <a:lnTo>
                  <a:pt x="5816715" y="1228149"/>
                </a:lnTo>
                <a:lnTo>
                  <a:pt x="5866645" y="1227827"/>
                </a:lnTo>
                <a:lnTo>
                  <a:pt x="5915244" y="1227514"/>
                </a:lnTo>
                <a:lnTo>
                  <a:pt x="5962417" y="1227223"/>
                </a:lnTo>
                <a:lnTo>
                  <a:pt x="6008072" y="1226968"/>
                </a:lnTo>
                <a:lnTo>
                  <a:pt x="6052116" y="1226762"/>
                </a:lnTo>
                <a:lnTo>
                  <a:pt x="6094455" y="1226617"/>
                </a:lnTo>
                <a:lnTo>
                  <a:pt x="6134996" y="1226549"/>
                </a:lnTo>
                <a:lnTo>
                  <a:pt x="6173645" y="1226569"/>
                </a:lnTo>
                <a:lnTo>
                  <a:pt x="6244899" y="1226929"/>
                </a:lnTo>
                <a:lnTo>
                  <a:pt x="6307471" y="1227803"/>
                </a:lnTo>
                <a:lnTo>
                  <a:pt x="6412507" y="1230437"/>
                </a:lnTo>
                <a:lnTo>
                  <a:pt x="6470650" y="1231825"/>
                </a:lnTo>
                <a:lnTo>
                  <a:pt x="6511898" y="1232700"/>
                </a:lnTo>
                <a:lnTo>
                  <a:pt x="6538453" y="1233132"/>
                </a:lnTo>
                <a:lnTo>
                  <a:pt x="6552514" y="1233190"/>
                </a:lnTo>
                <a:lnTo>
                  <a:pt x="6556283" y="1232945"/>
                </a:lnTo>
                <a:lnTo>
                  <a:pt x="6512460" y="1230332"/>
                </a:lnTo>
                <a:lnTo>
                  <a:pt x="6497785" y="1229621"/>
                </a:lnTo>
                <a:lnTo>
                  <a:pt x="6486024" y="1229026"/>
                </a:lnTo>
                <a:lnTo>
                  <a:pt x="6479377" y="1228618"/>
                </a:lnTo>
                <a:lnTo>
                  <a:pt x="6480047" y="1228466"/>
                </a:lnTo>
              </a:path>
            </a:pathLst>
          </a:custGeom>
          <a:ln w="9525">
            <a:solidFill>
              <a:srgbClr val="008000"/>
            </a:solidFill>
          </a:ln>
        </p:spPr>
        <p:txBody>
          <a:bodyPr wrap="square" lIns="0" tIns="0" rIns="0" bIns="0" rtlCol="0"/>
          <a:lstStyle/>
          <a:p>
            <a:endParaRPr/>
          </a:p>
        </p:txBody>
      </p:sp>
      <p:sp>
        <p:nvSpPr>
          <p:cNvPr id="9" name="object 9"/>
          <p:cNvSpPr/>
          <p:nvPr/>
        </p:nvSpPr>
        <p:spPr>
          <a:xfrm>
            <a:off x="1390903" y="5072126"/>
            <a:ext cx="6840855" cy="0"/>
          </a:xfrm>
          <a:custGeom>
            <a:avLst/>
            <a:gdLst/>
            <a:ahLst/>
            <a:cxnLst/>
            <a:rect l="l" t="t" r="r" b="b"/>
            <a:pathLst>
              <a:path w="6840855">
                <a:moveTo>
                  <a:pt x="0" y="0"/>
                </a:moveTo>
                <a:lnTo>
                  <a:pt x="6840473" y="0"/>
                </a:lnTo>
              </a:path>
            </a:pathLst>
          </a:custGeom>
          <a:ln w="9525">
            <a:solidFill>
              <a:srgbClr val="000000"/>
            </a:solidFill>
          </a:ln>
        </p:spPr>
        <p:txBody>
          <a:bodyPr wrap="square" lIns="0" tIns="0" rIns="0" bIns="0" rtlCol="0"/>
          <a:lstStyle/>
          <a:p>
            <a:endParaRPr/>
          </a:p>
        </p:txBody>
      </p:sp>
      <p:sp>
        <p:nvSpPr>
          <p:cNvPr id="10" name="object 10"/>
          <p:cNvSpPr/>
          <p:nvPr/>
        </p:nvSpPr>
        <p:spPr>
          <a:xfrm>
            <a:off x="1390903" y="2803603"/>
            <a:ext cx="6553200" cy="1465580"/>
          </a:xfrm>
          <a:custGeom>
            <a:avLst/>
            <a:gdLst/>
            <a:ahLst/>
            <a:cxnLst/>
            <a:rect l="l" t="t" r="r" b="b"/>
            <a:pathLst>
              <a:path w="6553200" h="1465579">
                <a:moveTo>
                  <a:pt x="0" y="960168"/>
                </a:moveTo>
                <a:lnTo>
                  <a:pt x="34201" y="996177"/>
                </a:lnTo>
                <a:lnTo>
                  <a:pt x="68506" y="1032033"/>
                </a:lnTo>
                <a:lnTo>
                  <a:pt x="103007" y="1067570"/>
                </a:lnTo>
                <a:lnTo>
                  <a:pt x="137797" y="1102624"/>
                </a:lnTo>
                <a:lnTo>
                  <a:pt x="172968" y="1137031"/>
                </a:lnTo>
                <a:lnTo>
                  <a:pt x="208614" y="1170626"/>
                </a:lnTo>
                <a:lnTo>
                  <a:pt x="244827" y="1203246"/>
                </a:lnTo>
                <a:lnTo>
                  <a:pt x="281700" y="1234725"/>
                </a:lnTo>
                <a:lnTo>
                  <a:pt x="319326" y="1264899"/>
                </a:lnTo>
                <a:lnTo>
                  <a:pt x="357798" y="1293604"/>
                </a:lnTo>
                <a:lnTo>
                  <a:pt x="397208" y="1320675"/>
                </a:lnTo>
                <a:lnTo>
                  <a:pt x="437650" y="1345949"/>
                </a:lnTo>
                <a:lnTo>
                  <a:pt x="479215" y="1369260"/>
                </a:lnTo>
                <a:lnTo>
                  <a:pt x="521998" y="1390444"/>
                </a:lnTo>
                <a:lnTo>
                  <a:pt x="566090" y="1409337"/>
                </a:lnTo>
                <a:lnTo>
                  <a:pt x="611585" y="1425774"/>
                </a:lnTo>
                <a:lnTo>
                  <a:pt x="658575" y="1439592"/>
                </a:lnTo>
                <a:lnTo>
                  <a:pt x="707153" y="1450625"/>
                </a:lnTo>
                <a:lnTo>
                  <a:pt x="757413" y="1458709"/>
                </a:lnTo>
                <a:lnTo>
                  <a:pt x="809446" y="1463680"/>
                </a:lnTo>
                <a:lnTo>
                  <a:pt x="863345" y="1465374"/>
                </a:lnTo>
                <a:lnTo>
                  <a:pt x="901246" y="1464484"/>
                </a:lnTo>
                <a:lnTo>
                  <a:pt x="940559" y="1461865"/>
                </a:lnTo>
                <a:lnTo>
                  <a:pt x="981196" y="1457587"/>
                </a:lnTo>
                <a:lnTo>
                  <a:pt x="1023070" y="1451725"/>
                </a:lnTo>
                <a:lnTo>
                  <a:pt x="1066095" y="1444350"/>
                </a:lnTo>
                <a:lnTo>
                  <a:pt x="1110184" y="1435537"/>
                </a:lnTo>
                <a:lnTo>
                  <a:pt x="1155249" y="1425356"/>
                </a:lnTo>
                <a:lnTo>
                  <a:pt x="1201204" y="1413882"/>
                </a:lnTo>
                <a:lnTo>
                  <a:pt x="1247961" y="1401186"/>
                </a:lnTo>
                <a:lnTo>
                  <a:pt x="1295433" y="1387342"/>
                </a:lnTo>
                <a:lnTo>
                  <a:pt x="1343534" y="1372423"/>
                </a:lnTo>
                <a:lnTo>
                  <a:pt x="1392177" y="1356500"/>
                </a:lnTo>
                <a:lnTo>
                  <a:pt x="1441274" y="1339648"/>
                </a:lnTo>
                <a:lnTo>
                  <a:pt x="1490738" y="1321937"/>
                </a:lnTo>
                <a:lnTo>
                  <a:pt x="1540483" y="1303443"/>
                </a:lnTo>
                <a:lnTo>
                  <a:pt x="1590421" y="1284236"/>
                </a:lnTo>
                <a:lnTo>
                  <a:pt x="1640465" y="1264390"/>
                </a:lnTo>
                <a:lnTo>
                  <a:pt x="1690529" y="1243978"/>
                </a:lnTo>
                <a:lnTo>
                  <a:pt x="1740525" y="1223071"/>
                </a:lnTo>
                <a:lnTo>
                  <a:pt x="1790367" y="1201744"/>
                </a:lnTo>
                <a:lnTo>
                  <a:pt x="1839967" y="1180069"/>
                </a:lnTo>
                <a:lnTo>
                  <a:pt x="1889237" y="1158118"/>
                </a:lnTo>
                <a:lnTo>
                  <a:pt x="1938093" y="1135965"/>
                </a:lnTo>
                <a:lnTo>
                  <a:pt x="1986445" y="1113681"/>
                </a:lnTo>
                <a:lnTo>
                  <a:pt x="2034208" y="1091341"/>
                </a:lnTo>
                <a:lnTo>
                  <a:pt x="2081294" y="1069015"/>
                </a:lnTo>
                <a:lnTo>
                  <a:pt x="2127616" y="1046778"/>
                </a:lnTo>
                <a:lnTo>
                  <a:pt x="2173087" y="1024702"/>
                </a:lnTo>
                <a:lnTo>
                  <a:pt x="2217620" y="1002860"/>
                </a:lnTo>
                <a:lnTo>
                  <a:pt x="2261129" y="981324"/>
                </a:lnTo>
                <a:lnTo>
                  <a:pt x="2303525" y="960168"/>
                </a:lnTo>
                <a:lnTo>
                  <a:pt x="2349602" y="936300"/>
                </a:lnTo>
                <a:lnTo>
                  <a:pt x="2395406" y="910992"/>
                </a:lnTo>
                <a:lnTo>
                  <a:pt x="2440926" y="884372"/>
                </a:lnTo>
                <a:lnTo>
                  <a:pt x="2486152" y="856569"/>
                </a:lnTo>
                <a:lnTo>
                  <a:pt x="2531073" y="827711"/>
                </a:lnTo>
                <a:lnTo>
                  <a:pt x="2575679" y="797928"/>
                </a:lnTo>
                <a:lnTo>
                  <a:pt x="2619958" y="767346"/>
                </a:lnTo>
                <a:lnTo>
                  <a:pt x="2663900" y="736095"/>
                </a:lnTo>
                <a:lnTo>
                  <a:pt x="2707496" y="704304"/>
                </a:lnTo>
                <a:lnTo>
                  <a:pt x="2750733" y="672100"/>
                </a:lnTo>
                <a:lnTo>
                  <a:pt x="2793601" y="639613"/>
                </a:lnTo>
                <a:lnTo>
                  <a:pt x="2836090" y="606971"/>
                </a:lnTo>
                <a:lnTo>
                  <a:pt x="2878189" y="574302"/>
                </a:lnTo>
                <a:lnTo>
                  <a:pt x="2919888" y="541734"/>
                </a:lnTo>
                <a:lnTo>
                  <a:pt x="2961176" y="509398"/>
                </a:lnTo>
                <a:lnTo>
                  <a:pt x="3002042" y="477420"/>
                </a:lnTo>
                <a:lnTo>
                  <a:pt x="3042475" y="445929"/>
                </a:lnTo>
                <a:lnTo>
                  <a:pt x="3082466" y="415054"/>
                </a:lnTo>
                <a:lnTo>
                  <a:pt x="3122003" y="384924"/>
                </a:lnTo>
                <a:lnTo>
                  <a:pt x="3161075" y="355666"/>
                </a:lnTo>
                <a:lnTo>
                  <a:pt x="3199673" y="327410"/>
                </a:lnTo>
                <a:lnTo>
                  <a:pt x="3237786" y="300284"/>
                </a:lnTo>
                <a:lnTo>
                  <a:pt x="3275402" y="274416"/>
                </a:lnTo>
                <a:lnTo>
                  <a:pt x="3312511" y="249935"/>
                </a:lnTo>
                <a:lnTo>
                  <a:pt x="3349103" y="226969"/>
                </a:lnTo>
                <a:lnTo>
                  <a:pt x="3385168" y="205647"/>
                </a:lnTo>
                <a:lnTo>
                  <a:pt x="3420693" y="186098"/>
                </a:lnTo>
                <a:lnTo>
                  <a:pt x="3455669" y="168450"/>
                </a:lnTo>
                <a:lnTo>
                  <a:pt x="3511034" y="142014"/>
                </a:lnTo>
                <a:lnTo>
                  <a:pt x="3563117" y="117839"/>
                </a:lnTo>
                <a:lnTo>
                  <a:pt x="3612358" y="95922"/>
                </a:lnTo>
                <a:lnTo>
                  <a:pt x="3659193" y="76262"/>
                </a:lnTo>
                <a:lnTo>
                  <a:pt x="3704060" y="58857"/>
                </a:lnTo>
                <a:lnTo>
                  <a:pt x="3747396" y="43705"/>
                </a:lnTo>
                <a:lnTo>
                  <a:pt x="3789639" y="30804"/>
                </a:lnTo>
                <a:lnTo>
                  <a:pt x="3831226" y="20152"/>
                </a:lnTo>
                <a:lnTo>
                  <a:pt x="3872593" y="11747"/>
                </a:lnTo>
                <a:lnTo>
                  <a:pt x="3914180" y="5588"/>
                </a:lnTo>
                <a:lnTo>
                  <a:pt x="3956423" y="1673"/>
                </a:lnTo>
                <a:lnTo>
                  <a:pt x="3999759" y="0"/>
                </a:lnTo>
                <a:lnTo>
                  <a:pt x="4044626" y="566"/>
                </a:lnTo>
                <a:lnTo>
                  <a:pt x="4091461" y="3370"/>
                </a:lnTo>
                <a:lnTo>
                  <a:pt x="4140702" y="8411"/>
                </a:lnTo>
                <a:lnTo>
                  <a:pt x="4192785" y="15686"/>
                </a:lnTo>
                <a:lnTo>
                  <a:pt x="4248149" y="25194"/>
                </a:lnTo>
                <a:lnTo>
                  <a:pt x="4288024" y="33537"/>
                </a:lnTo>
                <a:lnTo>
                  <a:pt x="4329802" y="44020"/>
                </a:lnTo>
                <a:lnTo>
                  <a:pt x="4373304" y="56490"/>
                </a:lnTo>
                <a:lnTo>
                  <a:pt x="4418347" y="70799"/>
                </a:lnTo>
                <a:lnTo>
                  <a:pt x="4464753" y="86794"/>
                </a:lnTo>
                <a:lnTo>
                  <a:pt x="4512339" y="104325"/>
                </a:lnTo>
                <a:lnTo>
                  <a:pt x="4560924" y="123242"/>
                </a:lnTo>
                <a:lnTo>
                  <a:pt x="4610329" y="143394"/>
                </a:lnTo>
                <a:lnTo>
                  <a:pt x="4660372" y="164629"/>
                </a:lnTo>
                <a:lnTo>
                  <a:pt x="4710872" y="186799"/>
                </a:lnTo>
                <a:lnTo>
                  <a:pt x="4761649" y="209751"/>
                </a:lnTo>
                <a:lnTo>
                  <a:pt x="4812522" y="233335"/>
                </a:lnTo>
                <a:lnTo>
                  <a:pt x="4863309" y="257400"/>
                </a:lnTo>
                <a:lnTo>
                  <a:pt x="4913831" y="281796"/>
                </a:lnTo>
                <a:lnTo>
                  <a:pt x="4963905" y="306372"/>
                </a:lnTo>
                <a:lnTo>
                  <a:pt x="5013352" y="330977"/>
                </a:lnTo>
                <a:lnTo>
                  <a:pt x="5061991" y="355461"/>
                </a:lnTo>
                <a:lnTo>
                  <a:pt x="5109640" y="379672"/>
                </a:lnTo>
                <a:lnTo>
                  <a:pt x="5156119" y="403461"/>
                </a:lnTo>
                <a:lnTo>
                  <a:pt x="5201247" y="426676"/>
                </a:lnTo>
                <a:lnTo>
                  <a:pt x="5244843" y="449167"/>
                </a:lnTo>
                <a:lnTo>
                  <a:pt x="5286727" y="470784"/>
                </a:lnTo>
                <a:lnTo>
                  <a:pt x="5326717" y="491374"/>
                </a:lnTo>
                <a:lnTo>
                  <a:pt x="5364633" y="510788"/>
                </a:lnTo>
                <a:lnTo>
                  <a:pt x="5400294" y="528876"/>
                </a:lnTo>
                <a:lnTo>
                  <a:pt x="5459041" y="559721"/>
                </a:lnTo>
                <a:lnTo>
                  <a:pt x="5512581" y="590427"/>
                </a:lnTo>
                <a:lnTo>
                  <a:pt x="5561539" y="620829"/>
                </a:lnTo>
                <a:lnTo>
                  <a:pt x="5606540" y="650765"/>
                </a:lnTo>
                <a:lnTo>
                  <a:pt x="5648209" y="680071"/>
                </a:lnTo>
                <a:lnTo>
                  <a:pt x="5687170" y="708583"/>
                </a:lnTo>
                <a:lnTo>
                  <a:pt x="5724048" y="736140"/>
                </a:lnTo>
                <a:lnTo>
                  <a:pt x="5759469" y="762576"/>
                </a:lnTo>
                <a:lnTo>
                  <a:pt x="5794056" y="787730"/>
                </a:lnTo>
                <a:lnTo>
                  <a:pt x="5828435" y="811438"/>
                </a:lnTo>
                <a:lnTo>
                  <a:pt x="5863231" y="833536"/>
                </a:lnTo>
                <a:lnTo>
                  <a:pt x="5899068" y="853861"/>
                </a:lnTo>
                <a:lnTo>
                  <a:pt x="5936571" y="872250"/>
                </a:lnTo>
                <a:lnTo>
                  <a:pt x="5976366" y="888540"/>
                </a:lnTo>
                <a:lnTo>
                  <a:pt x="6026206" y="904792"/>
                </a:lnTo>
                <a:lnTo>
                  <a:pt x="6079049" y="917976"/>
                </a:lnTo>
                <a:lnTo>
                  <a:pt x="6133897" y="928449"/>
                </a:lnTo>
                <a:lnTo>
                  <a:pt x="6189754" y="936574"/>
                </a:lnTo>
                <a:lnTo>
                  <a:pt x="6245621" y="942709"/>
                </a:lnTo>
                <a:lnTo>
                  <a:pt x="6300501" y="947214"/>
                </a:lnTo>
                <a:lnTo>
                  <a:pt x="6353397" y="950449"/>
                </a:lnTo>
                <a:lnTo>
                  <a:pt x="6403311" y="952774"/>
                </a:lnTo>
                <a:lnTo>
                  <a:pt x="6449246" y="954548"/>
                </a:lnTo>
                <a:lnTo>
                  <a:pt x="6490204" y="956132"/>
                </a:lnTo>
                <a:lnTo>
                  <a:pt x="6525188" y="957885"/>
                </a:lnTo>
                <a:lnTo>
                  <a:pt x="6553200" y="960168"/>
                </a:lnTo>
              </a:path>
            </a:pathLst>
          </a:custGeom>
          <a:ln w="9525">
            <a:solidFill>
              <a:srgbClr val="0000FF"/>
            </a:solidFill>
          </a:ln>
        </p:spPr>
        <p:txBody>
          <a:bodyPr wrap="square" lIns="0" tIns="0" rIns="0" bIns="0" rtlCol="0"/>
          <a:lstStyle/>
          <a:p>
            <a:endParaRPr/>
          </a:p>
        </p:txBody>
      </p:sp>
      <p:sp>
        <p:nvSpPr>
          <p:cNvPr id="11" name="object 11"/>
          <p:cNvSpPr/>
          <p:nvPr/>
        </p:nvSpPr>
        <p:spPr>
          <a:xfrm>
            <a:off x="1390903" y="2002098"/>
            <a:ext cx="6553200" cy="1785620"/>
          </a:xfrm>
          <a:custGeom>
            <a:avLst/>
            <a:gdLst/>
            <a:ahLst/>
            <a:cxnLst/>
            <a:rect l="l" t="t" r="r" b="b"/>
            <a:pathLst>
              <a:path w="6553200" h="1785620">
                <a:moveTo>
                  <a:pt x="0" y="1785295"/>
                </a:moveTo>
                <a:lnTo>
                  <a:pt x="46153" y="1782121"/>
                </a:lnTo>
                <a:lnTo>
                  <a:pt x="92370" y="1778797"/>
                </a:lnTo>
                <a:lnTo>
                  <a:pt x="138732" y="1775192"/>
                </a:lnTo>
                <a:lnTo>
                  <a:pt x="185320" y="1771174"/>
                </a:lnTo>
                <a:lnTo>
                  <a:pt x="232217" y="1766612"/>
                </a:lnTo>
                <a:lnTo>
                  <a:pt x="279503" y="1761372"/>
                </a:lnTo>
                <a:lnTo>
                  <a:pt x="327260" y="1755325"/>
                </a:lnTo>
                <a:lnTo>
                  <a:pt x="375570" y="1748338"/>
                </a:lnTo>
                <a:lnTo>
                  <a:pt x="424514" y="1740279"/>
                </a:lnTo>
                <a:lnTo>
                  <a:pt x="474173" y="1731017"/>
                </a:lnTo>
                <a:lnTo>
                  <a:pt x="524630" y="1720421"/>
                </a:lnTo>
                <a:lnTo>
                  <a:pt x="575964" y="1708357"/>
                </a:lnTo>
                <a:lnTo>
                  <a:pt x="628259" y="1694695"/>
                </a:lnTo>
                <a:lnTo>
                  <a:pt x="681595" y="1679303"/>
                </a:lnTo>
                <a:lnTo>
                  <a:pt x="736054" y="1662049"/>
                </a:lnTo>
                <a:lnTo>
                  <a:pt x="791718" y="1642801"/>
                </a:lnTo>
                <a:lnTo>
                  <a:pt x="833303" y="1627384"/>
                </a:lnTo>
                <a:lnTo>
                  <a:pt x="876100" y="1610699"/>
                </a:lnTo>
                <a:lnTo>
                  <a:pt x="919987" y="1592828"/>
                </a:lnTo>
                <a:lnTo>
                  <a:pt x="964842" y="1573854"/>
                </a:lnTo>
                <a:lnTo>
                  <a:pt x="1010545" y="1553858"/>
                </a:lnTo>
                <a:lnTo>
                  <a:pt x="1056974" y="1532924"/>
                </a:lnTo>
                <a:lnTo>
                  <a:pt x="1104009" y="1511133"/>
                </a:lnTo>
                <a:lnTo>
                  <a:pt x="1151528" y="1488569"/>
                </a:lnTo>
                <a:lnTo>
                  <a:pt x="1199410" y="1465314"/>
                </a:lnTo>
                <a:lnTo>
                  <a:pt x="1247535" y="1441449"/>
                </a:lnTo>
                <a:lnTo>
                  <a:pt x="1295780" y="1417059"/>
                </a:lnTo>
                <a:lnTo>
                  <a:pt x="1344026" y="1392224"/>
                </a:lnTo>
                <a:lnTo>
                  <a:pt x="1392151" y="1367028"/>
                </a:lnTo>
                <a:lnTo>
                  <a:pt x="1440033" y="1341552"/>
                </a:lnTo>
                <a:lnTo>
                  <a:pt x="1487552" y="1315880"/>
                </a:lnTo>
                <a:lnTo>
                  <a:pt x="1534587" y="1290094"/>
                </a:lnTo>
                <a:lnTo>
                  <a:pt x="1581016" y="1264276"/>
                </a:lnTo>
                <a:lnTo>
                  <a:pt x="1626719" y="1238509"/>
                </a:lnTo>
                <a:lnTo>
                  <a:pt x="1671574" y="1212875"/>
                </a:lnTo>
                <a:lnTo>
                  <a:pt x="1715461" y="1187456"/>
                </a:lnTo>
                <a:lnTo>
                  <a:pt x="1758258" y="1162335"/>
                </a:lnTo>
                <a:lnTo>
                  <a:pt x="1799843" y="1137595"/>
                </a:lnTo>
                <a:lnTo>
                  <a:pt x="1846668" y="1109015"/>
                </a:lnTo>
                <a:lnTo>
                  <a:pt x="1892396" y="1079868"/>
                </a:lnTo>
                <a:lnTo>
                  <a:pt x="1937119" y="1050220"/>
                </a:lnTo>
                <a:lnTo>
                  <a:pt x="1980933" y="1020136"/>
                </a:lnTo>
                <a:lnTo>
                  <a:pt x="2023929" y="989683"/>
                </a:lnTo>
                <a:lnTo>
                  <a:pt x="2066201" y="958927"/>
                </a:lnTo>
                <a:lnTo>
                  <a:pt x="2107842" y="927934"/>
                </a:lnTo>
                <a:lnTo>
                  <a:pt x="2148946" y="896769"/>
                </a:lnTo>
                <a:lnTo>
                  <a:pt x="2189607" y="865499"/>
                </a:lnTo>
                <a:lnTo>
                  <a:pt x="2229916" y="834189"/>
                </a:lnTo>
                <a:lnTo>
                  <a:pt x="2269969" y="802907"/>
                </a:lnTo>
                <a:lnTo>
                  <a:pt x="2309857" y="771716"/>
                </a:lnTo>
                <a:lnTo>
                  <a:pt x="2349675" y="740685"/>
                </a:lnTo>
                <a:lnTo>
                  <a:pt x="2389515" y="709878"/>
                </a:lnTo>
                <a:lnTo>
                  <a:pt x="2429472" y="679362"/>
                </a:lnTo>
                <a:lnTo>
                  <a:pt x="2469637" y="649202"/>
                </a:lnTo>
                <a:lnTo>
                  <a:pt x="2510106" y="619465"/>
                </a:lnTo>
                <a:lnTo>
                  <a:pt x="2550970" y="590217"/>
                </a:lnTo>
                <a:lnTo>
                  <a:pt x="2592323" y="561523"/>
                </a:lnTo>
                <a:lnTo>
                  <a:pt x="2634151" y="532774"/>
                </a:lnTo>
                <a:lnTo>
                  <a:pt x="2676331" y="503202"/>
                </a:lnTo>
                <a:lnTo>
                  <a:pt x="2718798" y="472996"/>
                </a:lnTo>
                <a:lnTo>
                  <a:pt x="2761487" y="442347"/>
                </a:lnTo>
                <a:lnTo>
                  <a:pt x="2804333" y="411445"/>
                </a:lnTo>
                <a:lnTo>
                  <a:pt x="2847270" y="380479"/>
                </a:lnTo>
                <a:lnTo>
                  <a:pt x="2890234" y="349641"/>
                </a:lnTo>
                <a:lnTo>
                  <a:pt x="2933157" y="319118"/>
                </a:lnTo>
                <a:lnTo>
                  <a:pt x="2975977" y="289103"/>
                </a:lnTo>
                <a:lnTo>
                  <a:pt x="3018626" y="259784"/>
                </a:lnTo>
                <a:lnTo>
                  <a:pt x="3061040" y="231351"/>
                </a:lnTo>
                <a:lnTo>
                  <a:pt x="3103153" y="203995"/>
                </a:lnTo>
                <a:lnTo>
                  <a:pt x="3144900" y="177906"/>
                </a:lnTo>
                <a:lnTo>
                  <a:pt x="3186216" y="153273"/>
                </a:lnTo>
                <a:lnTo>
                  <a:pt x="3227036" y="130286"/>
                </a:lnTo>
                <a:lnTo>
                  <a:pt x="3267294" y="109136"/>
                </a:lnTo>
                <a:lnTo>
                  <a:pt x="3306924" y="90012"/>
                </a:lnTo>
                <a:lnTo>
                  <a:pt x="3345862" y="73104"/>
                </a:lnTo>
                <a:lnTo>
                  <a:pt x="3384041" y="58603"/>
                </a:lnTo>
                <a:lnTo>
                  <a:pt x="3437240" y="40798"/>
                </a:lnTo>
                <a:lnTo>
                  <a:pt x="3486641" y="26349"/>
                </a:lnTo>
                <a:lnTo>
                  <a:pt x="3533126" y="15151"/>
                </a:lnTo>
                <a:lnTo>
                  <a:pt x="3577578" y="7098"/>
                </a:lnTo>
                <a:lnTo>
                  <a:pt x="3620879" y="2083"/>
                </a:lnTo>
                <a:lnTo>
                  <a:pt x="3663912" y="0"/>
                </a:lnTo>
                <a:lnTo>
                  <a:pt x="3707558" y="742"/>
                </a:lnTo>
                <a:lnTo>
                  <a:pt x="3752701" y="4205"/>
                </a:lnTo>
                <a:lnTo>
                  <a:pt x="3800223" y="10282"/>
                </a:lnTo>
                <a:lnTo>
                  <a:pt x="3851005" y="18866"/>
                </a:lnTo>
                <a:lnTo>
                  <a:pt x="3905931" y="29852"/>
                </a:lnTo>
                <a:lnTo>
                  <a:pt x="3965882" y="43133"/>
                </a:lnTo>
                <a:lnTo>
                  <a:pt x="4031741" y="58603"/>
                </a:lnTo>
                <a:lnTo>
                  <a:pt x="4069946" y="67869"/>
                </a:lnTo>
                <a:lnTo>
                  <a:pt x="4109462" y="77770"/>
                </a:lnTo>
                <a:lnTo>
                  <a:pt x="4150227" y="88324"/>
                </a:lnTo>
                <a:lnTo>
                  <a:pt x="4192178" y="99546"/>
                </a:lnTo>
                <a:lnTo>
                  <a:pt x="4235253" y="111454"/>
                </a:lnTo>
                <a:lnTo>
                  <a:pt x="4279392" y="124064"/>
                </a:lnTo>
                <a:lnTo>
                  <a:pt x="4324530" y="137391"/>
                </a:lnTo>
                <a:lnTo>
                  <a:pt x="4370606" y="151454"/>
                </a:lnTo>
                <a:lnTo>
                  <a:pt x="4417558" y="166268"/>
                </a:lnTo>
                <a:lnTo>
                  <a:pt x="4465323" y="181850"/>
                </a:lnTo>
                <a:lnTo>
                  <a:pt x="4513840" y="198217"/>
                </a:lnTo>
                <a:lnTo>
                  <a:pt x="4563046" y="215385"/>
                </a:lnTo>
                <a:lnTo>
                  <a:pt x="4612879" y="233370"/>
                </a:lnTo>
                <a:lnTo>
                  <a:pt x="4663277" y="252189"/>
                </a:lnTo>
                <a:lnTo>
                  <a:pt x="4714178" y="271859"/>
                </a:lnTo>
                <a:lnTo>
                  <a:pt x="4765519" y="292396"/>
                </a:lnTo>
                <a:lnTo>
                  <a:pt x="4817239" y="313817"/>
                </a:lnTo>
                <a:lnTo>
                  <a:pt x="4869275" y="336138"/>
                </a:lnTo>
                <a:lnTo>
                  <a:pt x="4921565" y="359376"/>
                </a:lnTo>
                <a:lnTo>
                  <a:pt x="4974046" y="383547"/>
                </a:lnTo>
                <a:lnTo>
                  <a:pt x="5026658" y="408668"/>
                </a:lnTo>
                <a:lnTo>
                  <a:pt x="5079336" y="434755"/>
                </a:lnTo>
                <a:lnTo>
                  <a:pt x="5132020" y="461825"/>
                </a:lnTo>
                <a:lnTo>
                  <a:pt x="5184647" y="489895"/>
                </a:lnTo>
                <a:lnTo>
                  <a:pt x="5223029" y="511020"/>
                </a:lnTo>
                <a:lnTo>
                  <a:pt x="5261693" y="532816"/>
                </a:lnTo>
                <a:lnTo>
                  <a:pt x="5300628" y="555263"/>
                </a:lnTo>
                <a:lnTo>
                  <a:pt x="5339828" y="578340"/>
                </a:lnTo>
                <a:lnTo>
                  <a:pt x="5379284" y="602026"/>
                </a:lnTo>
                <a:lnTo>
                  <a:pt x="5418986" y="626299"/>
                </a:lnTo>
                <a:lnTo>
                  <a:pt x="5458927" y="651140"/>
                </a:lnTo>
                <a:lnTo>
                  <a:pt x="5499098" y="676526"/>
                </a:lnTo>
                <a:lnTo>
                  <a:pt x="5539491" y="702436"/>
                </a:lnTo>
                <a:lnTo>
                  <a:pt x="5580097" y="728851"/>
                </a:lnTo>
                <a:lnTo>
                  <a:pt x="5620907" y="755748"/>
                </a:lnTo>
                <a:lnTo>
                  <a:pt x="5661913" y="783108"/>
                </a:lnTo>
                <a:lnTo>
                  <a:pt x="5703106" y="810908"/>
                </a:lnTo>
                <a:lnTo>
                  <a:pt x="5744478" y="839128"/>
                </a:lnTo>
                <a:lnTo>
                  <a:pt x="5786021" y="867746"/>
                </a:lnTo>
                <a:lnTo>
                  <a:pt x="5827725" y="896743"/>
                </a:lnTo>
                <a:lnTo>
                  <a:pt x="5869583" y="926096"/>
                </a:lnTo>
                <a:lnTo>
                  <a:pt x="5911585" y="955786"/>
                </a:lnTo>
                <a:lnTo>
                  <a:pt x="5953724" y="985790"/>
                </a:lnTo>
                <a:lnTo>
                  <a:pt x="5995990" y="1016088"/>
                </a:lnTo>
                <a:lnTo>
                  <a:pt x="6038376" y="1046659"/>
                </a:lnTo>
                <a:lnTo>
                  <a:pt x="6080872" y="1077482"/>
                </a:lnTo>
                <a:lnTo>
                  <a:pt x="6123471" y="1108536"/>
                </a:lnTo>
                <a:lnTo>
                  <a:pt x="6166163" y="1139799"/>
                </a:lnTo>
                <a:lnTo>
                  <a:pt x="6208940" y="1171252"/>
                </a:lnTo>
                <a:lnTo>
                  <a:pt x="6251794" y="1202872"/>
                </a:lnTo>
                <a:lnTo>
                  <a:pt x="6294716" y="1234640"/>
                </a:lnTo>
                <a:lnTo>
                  <a:pt x="6337697" y="1266533"/>
                </a:lnTo>
                <a:lnTo>
                  <a:pt x="6380730" y="1298532"/>
                </a:lnTo>
                <a:lnTo>
                  <a:pt x="6423805" y="1330614"/>
                </a:lnTo>
                <a:lnTo>
                  <a:pt x="6466914" y="1362759"/>
                </a:lnTo>
                <a:lnTo>
                  <a:pt x="6510048" y="1394947"/>
                </a:lnTo>
                <a:lnTo>
                  <a:pt x="6553200" y="1427155"/>
                </a:lnTo>
              </a:path>
            </a:pathLst>
          </a:custGeom>
          <a:ln w="9524">
            <a:solidFill>
              <a:srgbClr val="FF0000"/>
            </a:solidFill>
          </a:ln>
        </p:spPr>
        <p:txBody>
          <a:bodyPr wrap="square" lIns="0" tIns="0" rIns="0" bIns="0" rtlCol="0"/>
          <a:lstStyle/>
          <a:p>
            <a:endParaRPr/>
          </a:p>
        </p:txBody>
      </p:sp>
      <p:sp>
        <p:nvSpPr>
          <p:cNvPr id="12" name="object 12"/>
          <p:cNvSpPr txBox="1"/>
          <p:nvPr/>
        </p:nvSpPr>
        <p:spPr>
          <a:xfrm>
            <a:off x="1471930" y="5184647"/>
            <a:ext cx="991869"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Introducción</a:t>
            </a:r>
            <a:endParaRPr sz="1400">
              <a:latin typeface="Arial"/>
              <a:cs typeface="Arial"/>
            </a:endParaRPr>
          </a:p>
        </p:txBody>
      </p:sp>
      <p:sp>
        <p:nvSpPr>
          <p:cNvPr id="13" name="object 13"/>
          <p:cNvSpPr txBox="1"/>
          <p:nvPr/>
        </p:nvSpPr>
        <p:spPr>
          <a:xfrm>
            <a:off x="2741561" y="5184647"/>
            <a:ext cx="971550"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Crecimiento</a:t>
            </a:r>
            <a:endParaRPr sz="1400">
              <a:latin typeface="Arial"/>
              <a:cs typeface="Arial"/>
            </a:endParaRPr>
          </a:p>
        </p:txBody>
      </p:sp>
      <p:sp>
        <p:nvSpPr>
          <p:cNvPr id="14" name="object 14"/>
          <p:cNvSpPr txBox="1"/>
          <p:nvPr/>
        </p:nvSpPr>
        <p:spPr>
          <a:xfrm>
            <a:off x="4345423" y="5184647"/>
            <a:ext cx="715645"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Madurez</a:t>
            </a:r>
            <a:endParaRPr sz="1400">
              <a:latin typeface="Arial"/>
              <a:cs typeface="Arial"/>
            </a:endParaRPr>
          </a:p>
        </p:txBody>
      </p:sp>
      <p:sp>
        <p:nvSpPr>
          <p:cNvPr id="15" name="object 15"/>
          <p:cNvSpPr txBox="1"/>
          <p:nvPr/>
        </p:nvSpPr>
        <p:spPr>
          <a:xfrm>
            <a:off x="6164643" y="5184647"/>
            <a:ext cx="607060"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Declive</a:t>
            </a:r>
            <a:endParaRPr sz="1400">
              <a:latin typeface="Arial"/>
              <a:cs typeface="Arial"/>
            </a:endParaRPr>
          </a:p>
        </p:txBody>
      </p:sp>
      <p:sp>
        <p:nvSpPr>
          <p:cNvPr id="16" name="object 16"/>
          <p:cNvSpPr txBox="1"/>
          <p:nvPr/>
        </p:nvSpPr>
        <p:spPr>
          <a:xfrm>
            <a:off x="3072866" y="3239985"/>
            <a:ext cx="597535" cy="436880"/>
          </a:xfrm>
          <a:prstGeom prst="rect">
            <a:avLst/>
          </a:prstGeom>
        </p:spPr>
        <p:txBody>
          <a:bodyPr vert="horz" wrap="square" lIns="0" tIns="0" rIns="0" bIns="0" rtlCol="0">
            <a:spAutoFit/>
          </a:bodyPr>
          <a:lstStyle/>
          <a:p>
            <a:pPr marL="12700" marR="5080" indent="92710">
              <a:lnSpc>
                <a:spcPct val="100000"/>
              </a:lnSpc>
            </a:pPr>
            <a:r>
              <a:rPr sz="1400" spc="-5" dirty="0">
                <a:latin typeface="Arial"/>
                <a:cs typeface="Arial"/>
              </a:rPr>
              <a:t>Flujo  de</a:t>
            </a:r>
            <a:r>
              <a:rPr sz="1400" spc="-85" dirty="0">
                <a:latin typeface="Arial"/>
                <a:cs typeface="Arial"/>
              </a:rPr>
              <a:t> </a:t>
            </a:r>
            <a:r>
              <a:rPr sz="1400" spc="-10" dirty="0">
                <a:latin typeface="Arial"/>
                <a:cs typeface="Arial"/>
              </a:rPr>
              <a:t>caja</a:t>
            </a:r>
            <a:endParaRPr sz="1400">
              <a:latin typeface="Arial"/>
              <a:cs typeface="Arial"/>
            </a:endParaRPr>
          </a:p>
        </p:txBody>
      </p:sp>
      <p:sp>
        <p:nvSpPr>
          <p:cNvPr id="17" name="object 17"/>
          <p:cNvSpPr/>
          <p:nvPr/>
        </p:nvSpPr>
        <p:spPr>
          <a:xfrm>
            <a:off x="3612134" y="3400297"/>
            <a:ext cx="226695" cy="161290"/>
          </a:xfrm>
          <a:custGeom>
            <a:avLst/>
            <a:gdLst/>
            <a:ahLst/>
            <a:cxnLst/>
            <a:rect l="l" t="t" r="r" b="b"/>
            <a:pathLst>
              <a:path w="226695" h="161289">
                <a:moveTo>
                  <a:pt x="142052" y="80927"/>
                </a:moveTo>
                <a:lnTo>
                  <a:pt x="21336" y="0"/>
                </a:lnTo>
                <a:lnTo>
                  <a:pt x="0" y="32003"/>
                </a:lnTo>
                <a:lnTo>
                  <a:pt x="120656" y="112891"/>
                </a:lnTo>
                <a:lnTo>
                  <a:pt x="142052" y="80927"/>
                </a:lnTo>
                <a:close/>
              </a:path>
              <a:path w="226695" h="161289">
                <a:moveTo>
                  <a:pt x="157733" y="151693"/>
                </a:moveTo>
                <a:lnTo>
                  <a:pt x="157733" y="91439"/>
                </a:lnTo>
                <a:lnTo>
                  <a:pt x="136398" y="123443"/>
                </a:lnTo>
                <a:lnTo>
                  <a:pt x="120656" y="112891"/>
                </a:lnTo>
                <a:lnTo>
                  <a:pt x="99821" y="144017"/>
                </a:lnTo>
                <a:lnTo>
                  <a:pt x="157733" y="151693"/>
                </a:lnTo>
                <a:close/>
              </a:path>
              <a:path w="226695" h="161289">
                <a:moveTo>
                  <a:pt x="157733" y="91439"/>
                </a:moveTo>
                <a:lnTo>
                  <a:pt x="142052" y="80927"/>
                </a:lnTo>
                <a:lnTo>
                  <a:pt x="120656" y="112891"/>
                </a:lnTo>
                <a:lnTo>
                  <a:pt x="136398" y="123443"/>
                </a:lnTo>
                <a:lnTo>
                  <a:pt x="157733" y="91439"/>
                </a:lnTo>
                <a:close/>
              </a:path>
              <a:path w="226695" h="161289">
                <a:moveTo>
                  <a:pt x="226313" y="160781"/>
                </a:moveTo>
                <a:lnTo>
                  <a:pt x="163067" y="49529"/>
                </a:lnTo>
                <a:lnTo>
                  <a:pt x="142052" y="80927"/>
                </a:lnTo>
                <a:lnTo>
                  <a:pt x="157733" y="91439"/>
                </a:lnTo>
                <a:lnTo>
                  <a:pt x="157733" y="151693"/>
                </a:lnTo>
                <a:lnTo>
                  <a:pt x="226313" y="160781"/>
                </a:lnTo>
                <a:close/>
              </a:path>
            </a:pathLst>
          </a:custGeom>
          <a:solidFill>
            <a:srgbClr val="000000"/>
          </a:solidFill>
        </p:spPr>
        <p:txBody>
          <a:bodyPr wrap="square" lIns="0" tIns="0" rIns="0" bIns="0" rtlCol="0"/>
          <a:lstStyle/>
          <a:p>
            <a:endParaRPr/>
          </a:p>
        </p:txBody>
      </p:sp>
      <p:sp>
        <p:nvSpPr>
          <p:cNvPr id="18" name="object 18"/>
          <p:cNvSpPr txBox="1"/>
          <p:nvPr/>
        </p:nvSpPr>
        <p:spPr>
          <a:xfrm>
            <a:off x="1991614" y="3890517"/>
            <a:ext cx="742950" cy="316865"/>
          </a:xfrm>
          <a:prstGeom prst="rect">
            <a:avLst/>
          </a:prstGeom>
        </p:spPr>
        <p:txBody>
          <a:bodyPr vert="horz" wrap="square" lIns="0" tIns="0" rIns="0" bIns="0" rtlCol="0">
            <a:spAutoFit/>
          </a:bodyPr>
          <a:lstStyle/>
          <a:p>
            <a:pPr marL="132080" marR="5080" indent="-120014">
              <a:lnSpc>
                <a:spcPct val="100000"/>
              </a:lnSpc>
            </a:pPr>
            <a:r>
              <a:rPr sz="1000" spc="-5" dirty="0">
                <a:latin typeface="Arial"/>
                <a:cs typeface="Arial"/>
              </a:rPr>
              <a:t>Flujo de</a:t>
            </a:r>
            <a:r>
              <a:rPr sz="1000" spc="-75" dirty="0">
                <a:latin typeface="Arial"/>
                <a:cs typeface="Arial"/>
              </a:rPr>
              <a:t> </a:t>
            </a:r>
            <a:r>
              <a:rPr sz="1000" spc="-5" dirty="0">
                <a:latin typeface="Arial"/>
                <a:cs typeface="Arial"/>
              </a:rPr>
              <a:t>caja  negativo</a:t>
            </a:r>
            <a:endParaRPr sz="1000">
              <a:latin typeface="Arial"/>
              <a:cs typeface="Arial"/>
            </a:endParaRPr>
          </a:p>
        </p:txBody>
      </p:sp>
      <p:sp>
        <p:nvSpPr>
          <p:cNvPr id="19" name="object 19"/>
          <p:cNvSpPr txBox="1"/>
          <p:nvPr/>
        </p:nvSpPr>
        <p:spPr>
          <a:xfrm>
            <a:off x="5384076" y="2954058"/>
            <a:ext cx="509270" cy="316865"/>
          </a:xfrm>
          <a:prstGeom prst="rect">
            <a:avLst/>
          </a:prstGeom>
        </p:spPr>
        <p:txBody>
          <a:bodyPr vert="horz" wrap="square" lIns="0" tIns="0" rIns="0" bIns="0" rtlCol="0">
            <a:spAutoFit/>
          </a:bodyPr>
          <a:lstStyle/>
          <a:p>
            <a:pPr marL="100965" marR="5080" indent="-88900">
              <a:lnSpc>
                <a:spcPct val="100000"/>
              </a:lnSpc>
            </a:pPr>
            <a:r>
              <a:rPr sz="1000" spc="-5" dirty="0">
                <a:latin typeface="Arial"/>
                <a:cs typeface="Arial"/>
              </a:rPr>
              <a:t>Ingresos  </a:t>
            </a:r>
            <a:r>
              <a:rPr sz="1000" spc="-10" dirty="0">
                <a:latin typeface="Arial"/>
                <a:cs typeface="Arial"/>
              </a:rPr>
              <a:t>netos</a:t>
            </a:r>
            <a:endParaRPr sz="1000">
              <a:latin typeface="Arial"/>
              <a:cs typeface="Arial"/>
            </a:endParaRPr>
          </a:p>
        </p:txBody>
      </p:sp>
      <p:sp>
        <p:nvSpPr>
          <p:cNvPr id="20" name="object 20"/>
          <p:cNvSpPr txBox="1"/>
          <p:nvPr/>
        </p:nvSpPr>
        <p:spPr>
          <a:xfrm>
            <a:off x="5299583" y="3335058"/>
            <a:ext cx="680085" cy="163830"/>
          </a:xfrm>
          <a:prstGeom prst="rect">
            <a:avLst/>
          </a:prstGeom>
        </p:spPr>
        <p:txBody>
          <a:bodyPr vert="horz" wrap="square" lIns="0" tIns="0" rIns="0" bIns="0" rtlCol="0">
            <a:spAutoFit/>
          </a:bodyPr>
          <a:lstStyle/>
          <a:p>
            <a:pPr marL="12700">
              <a:lnSpc>
                <a:spcPct val="100000"/>
              </a:lnSpc>
            </a:pPr>
            <a:r>
              <a:rPr sz="1000" spc="-5" dirty="0">
                <a:latin typeface="Arial"/>
                <a:cs typeface="Arial"/>
              </a:rPr>
              <a:t>(beneficios)</a:t>
            </a:r>
            <a:endParaRPr sz="1000">
              <a:latin typeface="Arial"/>
              <a:cs typeface="Arial"/>
            </a:endParaRPr>
          </a:p>
        </p:txBody>
      </p:sp>
      <p:sp>
        <p:nvSpPr>
          <p:cNvPr id="21" name="object 21"/>
          <p:cNvSpPr txBox="1"/>
          <p:nvPr/>
        </p:nvSpPr>
        <p:spPr>
          <a:xfrm>
            <a:off x="7681645" y="3603307"/>
            <a:ext cx="523240" cy="163830"/>
          </a:xfrm>
          <a:prstGeom prst="rect">
            <a:avLst/>
          </a:prstGeom>
        </p:spPr>
        <p:txBody>
          <a:bodyPr vert="horz" wrap="square" lIns="0" tIns="0" rIns="0" bIns="0" rtlCol="0">
            <a:spAutoFit/>
          </a:bodyPr>
          <a:lstStyle/>
          <a:p>
            <a:pPr marL="12700">
              <a:lnSpc>
                <a:spcPct val="100000"/>
              </a:lnSpc>
            </a:pPr>
            <a:r>
              <a:rPr sz="1000" spc="-10" dirty="0">
                <a:latin typeface="Arial"/>
                <a:cs typeface="Arial"/>
              </a:rPr>
              <a:t>Pérdidas</a:t>
            </a:r>
            <a:endParaRPr sz="1000">
              <a:latin typeface="Arial"/>
              <a:cs typeface="Arial"/>
            </a:endParaRPr>
          </a:p>
        </p:txBody>
      </p:sp>
      <p:sp>
        <p:nvSpPr>
          <p:cNvPr id="22" name="object 22"/>
          <p:cNvSpPr txBox="1"/>
          <p:nvPr/>
        </p:nvSpPr>
        <p:spPr>
          <a:xfrm>
            <a:off x="7375906" y="2087879"/>
            <a:ext cx="705485" cy="649605"/>
          </a:xfrm>
          <a:prstGeom prst="rect">
            <a:avLst/>
          </a:prstGeom>
        </p:spPr>
        <p:txBody>
          <a:bodyPr vert="horz" wrap="square" lIns="0" tIns="0" rIns="0" bIns="0" rtlCol="0">
            <a:spAutoFit/>
          </a:bodyPr>
          <a:lstStyle/>
          <a:p>
            <a:pPr marL="12065" marR="5080" algn="ctr">
              <a:lnSpc>
                <a:spcPct val="100000"/>
              </a:lnSpc>
            </a:pPr>
            <a:r>
              <a:rPr sz="1400" spc="-10" dirty="0">
                <a:latin typeface="Arial"/>
                <a:cs typeface="Arial"/>
              </a:rPr>
              <a:t>Ingresos  por  ventas</a:t>
            </a:r>
            <a:endParaRPr sz="1400">
              <a:latin typeface="Arial"/>
              <a:cs typeface="Arial"/>
            </a:endParaRPr>
          </a:p>
        </p:txBody>
      </p:sp>
      <p:sp>
        <p:nvSpPr>
          <p:cNvPr id="23" name="object 23"/>
          <p:cNvSpPr/>
          <p:nvPr/>
        </p:nvSpPr>
        <p:spPr>
          <a:xfrm>
            <a:off x="7079995" y="2394457"/>
            <a:ext cx="300990" cy="300990"/>
          </a:xfrm>
          <a:custGeom>
            <a:avLst/>
            <a:gdLst/>
            <a:ahLst/>
            <a:cxnLst/>
            <a:rect l="l" t="t" r="r" b="b"/>
            <a:pathLst>
              <a:path w="300990" h="300989">
                <a:moveTo>
                  <a:pt x="67436" y="206883"/>
                </a:moveTo>
                <a:lnTo>
                  <a:pt x="40385" y="179831"/>
                </a:lnTo>
                <a:lnTo>
                  <a:pt x="0" y="300990"/>
                </a:lnTo>
                <a:lnTo>
                  <a:pt x="54101" y="282956"/>
                </a:lnTo>
                <a:lnTo>
                  <a:pt x="54101" y="220218"/>
                </a:lnTo>
                <a:lnTo>
                  <a:pt x="67436" y="206883"/>
                </a:lnTo>
                <a:close/>
              </a:path>
              <a:path w="300990" h="300989">
                <a:moveTo>
                  <a:pt x="94130" y="233576"/>
                </a:moveTo>
                <a:lnTo>
                  <a:pt x="67436" y="206883"/>
                </a:lnTo>
                <a:lnTo>
                  <a:pt x="54101" y="220218"/>
                </a:lnTo>
                <a:lnTo>
                  <a:pt x="80772" y="246887"/>
                </a:lnTo>
                <a:lnTo>
                  <a:pt x="94130" y="233576"/>
                </a:lnTo>
                <a:close/>
              </a:path>
              <a:path w="300990" h="300989">
                <a:moveTo>
                  <a:pt x="121157" y="260604"/>
                </a:moveTo>
                <a:lnTo>
                  <a:pt x="94130" y="233576"/>
                </a:lnTo>
                <a:lnTo>
                  <a:pt x="80772" y="246887"/>
                </a:lnTo>
                <a:lnTo>
                  <a:pt x="54101" y="220218"/>
                </a:lnTo>
                <a:lnTo>
                  <a:pt x="54101" y="282956"/>
                </a:lnTo>
                <a:lnTo>
                  <a:pt x="121157" y="260604"/>
                </a:lnTo>
                <a:close/>
              </a:path>
              <a:path w="300990" h="300989">
                <a:moveTo>
                  <a:pt x="300989" y="27431"/>
                </a:moveTo>
                <a:lnTo>
                  <a:pt x="274320" y="0"/>
                </a:lnTo>
                <a:lnTo>
                  <a:pt x="67436" y="206883"/>
                </a:lnTo>
                <a:lnTo>
                  <a:pt x="94130" y="233576"/>
                </a:lnTo>
                <a:lnTo>
                  <a:pt x="300989" y="27431"/>
                </a:lnTo>
                <a:close/>
              </a:path>
            </a:pathLst>
          </a:custGeom>
          <a:solidFill>
            <a:srgbClr val="000000"/>
          </a:solidFill>
        </p:spPr>
        <p:txBody>
          <a:bodyPr wrap="square" lIns="0" tIns="0" rIns="0" bIns="0" rtlCol="0"/>
          <a:lstStyle/>
          <a:p>
            <a:endParaRPr/>
          </a:p>
        </p:txBody>
      </p:sp>
      <p:sp>
        <p:nvSpPr>
          <p:cNvPr id="24" name="object 24"/>
          <p:cNvSpPr txBox="1"/>
          <p:nvPr/>
        </p:nvSpPr>
        <p:spPr>
          <a:xfrm>
            <a:off x="2827439" y="1655826"/>
            <a:ext cx="942975" cy="649605"/>
          </a:xfrm>
          <a:prstGeom prst="rect">
            <a:avLst/>
          </a:prstGeom>
        </p:spPr>
        <p:txBody>
          <a:bodyPr vert="horz" wrap="square" lIns="0" tIns="0" rIns="0" bIns="0" rtlCol="0">
            <a:spAutoFit/>
          </a:bodyPr>
          <a:lstStyle/>
          <a:p>
            <a:pPr marL="12065" marR="5080" indent="-1270" algn="ctr">
              <a:lnSpc>
                <a:spcPct val="100000"/>
              </a:lnSpc>
            </a:pPr>
            <a:r>
              <a:rPr sz="1400" spc="-5" dirty="0">
                <a:latin typeface="Arial"/>
                <a:cs typeface="Arial"/>
              </a:rPr>
              <a:t>Costos de  </a:t>
            </a:r>
            <a:r>
              <a:rPr sz="1400" spc="-10" dirty="0">
                <a:latin typeface="Arial"/>
                <a:cs typeface="Arial"/>
              </a:rPr>
              <a:t>desarrollo</a:t>
            </a:r>
            <a:r>
              <a:rPr sz="1400" spc="-50" dirty="0">
                <a:latin typeface="Arial"/>
                <a:cs typeface="Arial"/>
              </a:rPr>
              <a:t> </a:t>
            </a:r>
            <a:r>
              <a:rPr sz="1400" spc="-5" dirty="0">
                <a:latin typeface="Arial"/>
                <a:cs typeface="Arial"/>
              </a:rPr>
              <a:t>y  </a:t>
            </a:r>
            <a:r>
              <a:rPr sz="1400" spc="-10" dirty="0">
                <a:latin typeface="Arial"/>
                <a:cs typeface="Arial"/>
              </a:rPr>
              <a:t>producción</a:t>
            </a:r>
            <a:endParaRPr sz="1400">
              <a:latin typeface="Arial"/>
              <a:cs typeface="Arial"/>
            </a:endParaRPr>
          </a:p>
        </p:txBody>
      </p:sp>
      <p:sp>
        <p:nvSpPr>
          <p:cNvPr id="25" name="object 25"/>
          <p:cNvSpPr/>
          <p:nvPr/>
        </p:nvSpPr>
        <p:spPr>
          <a:xfrm>
            <a:off x="3422396" y="2263394"/>
            <a:ext cx="114300" cy="289560"/>
          </a:xfrm>
          <a:custGeom>
            <a:avLst/>
            <a:gdLst/>
            <a:ahLst/>
            <a:cxnLst/>
            <a:rect l="l" t="t" r="r" b="b"/>
            <a:pathLst>
              <a:path w="114300" h="289560">
                <a:moveTo>
                  <a:pt x="114300" y="175260"/>
                </a:moveTo>
                <a:lnTo>
                  <a:pt x="0" y="175260"/>
                </a:lnTo>
                <a:lnTo>
                  <a:pt x="38100" y="251460"/>
                </a:lnTo>
                <a:lnTo>
                  <a:pt x="38100" y="194310"/>
                </a:lnTo>
                <a:lnTo>
                  <a:pt x="76200" y="194310"/>
                </a:lnTo>
                <a:lnTo>
                  <a:pt x="76200" y="251460"/>
                </a:lnTo>
                <a:lnTo>
                  <a:pt x="114300" y="175260"/>
                </a:lnTo>
                <a:close/>
              </a:path>
              <a:path w="114300" h="289560">
                <a:moveTo>
                  <a:pt x="76200" y="175260"/>
                </a:moveTo>
                <a:lnTo>
                  <a:pt x="76200" y="0"/>
                </a:lnTo>
                <a:lnTo>
                  <a:pt x="38100" y="0"/>
                </a:lnTo>
                <a:lnTo>
                  <a:pt x="38100" y="175260"/>
                </a:lnTo>
                <a:lnTo>
                  <a:pt x="76200" y="175260"/>
                </a:lnTo>
                <a:close/>
              </a:path>
              <a:path w="114300" h="289560">
                <a:moveTo>
                  <a:pt x="76200" y="251460"/>
                </a:moveTo>
                <a:lnTo>
                  <a:pt x="76200" y="194310"/>
                </a:lnTo>
                <a:lnTo>
                  <a:pt x="38100" y="194310"/>
                </a:lnTo>
                <a:lnTo>
                  <a:pt x="38100" y="251460"/>
                </a:lnTo>
                <a:lnTo>
                  <a:pt x="57150" y="289560"/>
                </a:lnTo>
                <a:lnTo>
                  <a:pt x="76200" y="251460"/>
                </a:lnTo>
                <a:close/>
              </a:path>
            </a:pathLst>
          </a:custGeom>
          <a:solidFill>
            <a:srgbClr val="000000"/>
          </a:solid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5984" rIns="0" bIns="0" rtlCol="0">
            <a:spAutoFit/>
          </a:bodyPr>
          <a:lstStyle/>
          <a:p>
            <a:pPr marL="3324860">
              <a:lnSpc>
                <a:spcPct val="100000"/>
              </a:lnSpc>
            </a:pPr>
            <a:r>
              <a:rPr sz="2800" b="1" dirty="0">
                <a:solidFill>
                  <a:srgbClr val="000000"/>
                </a:solidFill>
                <a:latin typeface="Times New Roman"/>
                <a:cs typeface="Times New Roman"/>
              </a:rPr>
              <a:t>Producto</a:t>
            </a:r>
            <a:endParaRPr sz="2800">
              <a:latin typeface="Times New Roman"/>
              <a:cs typeface="Times New Roman"/>
            </a:endParaRPr>
          </a:p>
        </p:txBody>
      </p:sp>
      <p:sp>
        <p:nvSpPr>
          <p:cNvPr id="3" name="object 3"/>
          <p:cNvSpPr txBox="1"/>
          <p:nvPr/>
        </p:nvSpPr>
        <p:spPr>
          <a:xfrm>
            <a:off x="2566161" y="1022603"/>
            <a:ext cx="4358005" cy="304800"/>
          </a:xfrm>
          <a:prstGeom prst="rect">
            <a:avLst/>
          </a:prstGeom>
        </p:spPr>
        <p:txBody>
          <a:bodyPr vert="horz" wrap="square" lIns="0" tIns="0" rIns="0" bIns="0" rtlCol="0">
            <a:spAutoFit/>
          </a:bodyPr>
          <a:lstStyle/>
          <a:p>
            <a:pPr marL="12700">
              <a:lnSpc>
                <a:spcPct val="100000"/>
              </a:lnSpc>
            </a:pPr>
            <a:r>
              <a:rPr sz="2000" spc="-10" dirty="0">
                <a:latin typeface="Times New Roman"/>
                <a:cs typeface="Times New Roman"/>
              </a:rPr>
              <a:t>Sistema </a:t>
            </a:r>
            <a:r>
              <a:rPr sz="2000" spc="-5" dirty="0">
                <a:latin typeface="Times New Roman"/>
                <a:cs typeface="Times New Roman"/>
              </a:rPr>
              <a:t>de </a:t>
            </a:r>
            <a:r>
              <a:rPr sz="2000" spc="-10" dirty="0">
                <a:latin typeface="Times New Roman"/>
                <a:cs typeface="Times New Roman"/>
              </a:rPr>
              <a:t>desarrollo </a:t>
            </a:r>
            <a:r>
              <a:rPr sz="2000" spc="-5" dirty="0">
                <a:latin typeface="Times New Roman"/>
                <a:cs typeface="Times New Roman"/>
              </a:rPr>
              <a:t>de </a:t>
            </a:r>
            <a:r>
              <a:rPr sz="2000" spc="-10" dirty="0">
                <a:latin typeface="Times New Roman"/>
                <a:cs typeface="Times New Roman"/>
              </a:rPr>
              <a:t>nuevos</a:t>
            </a:r>
            <a:r>
              <a:rPr sz="2000" spc="55" dirty="0">
                <a:latin typeface="Times New Roman"/>
                <a:cs typeface="Times New Roman"/>
              </a:rPr>
              <a:t> </a:t>
            </a:r>
            <a:r>
              <a:rPr sz="2000" spc="-10" dirty="0">
                <a:latin typeface="Times New Roman"/>
                <a:cs typeface="Times New Roman"/>
              </a:rPr>
              <a:t>productos</a:t>
            </a:r>
            <a:endParaRPr sz="2000">
              <a:latin typeface="Times New Roman"/>
              <a:cs typeface="Times New Roman"/>
            </a:endParaRPr>
          </a:p>
        </p:txBody>
      </p:sp>
      <p:sp>
        <p:nvSpPr>
          <p:cNvPr id="4" name="object 4"/>
          <p:cNvSpPr/>
          <p:nvPr/>
        </p:nvSpPr>
        <p:spPr>
          <a:xfrm>
            <a:off x="814069" y="1471675"/>
            <a:ext cx="1800860" cy="433705"/>
          </a:xfrm>
          <a:custGeom>
            <a:avLst/>
            <a:gdLst/>
            <a:ahLst/>
            <a:cxnLst/>
            <a:rect l="l" t="t" r="r" b="b"/>
            <a:pathLst>
              <a:path w="1800860" h="433705">
                <a:moveTo>
                  <a:pt x="1800605" y="361187"/>
                </a:moveTo>
                <a:lnTo>
                  <a:pt x="1800605" y="72389"/>
                </a:lnTo>
                <a:lnTo>
                  <a:pt x="1794867" y="44041"/>
                </a:lnTo>
                <a:lnTo>
                  <a:pt x="1779269" y="21050"/>
                </a:lnTo>
                <a:lnTo>
                  <a:pt x="1756243" y="5631"/>
                </a:lnTo>
                <a:lnTo>
                  <a:pt x="1728215" y="0"/>
                </a:lnTo>
                <a:lnTo>
                  <a:pt x="72390" y="0"/>
                </a:lnTo>
                <a:lnTo>
                  <a:pt x="44362" y="5631"/>
                </a:lnTo>
                <a:lnTo>
                  <a:pt x="21336" y="21050"/>
                </a:lnTo>
                <a:lnTo>
                  <a:pt x="5738" y="44041"/>
                </a:lnTo>
                <a:lnTo>
                  <a:pt x="0" y="72390"/>
                </a:lnTo>
                <a:lnTo>
                  <a:pt x="0" y="361188"/>
                </a:lnTo>
                <a:lnTo>
                  <a:pt x="5738" y="389215"/>
                </a:lnTo>
                <a:lnTo>
                  <a:pt x="21336" y="412242"/>
                </a:lnTo>
                <a:lnTo>
                  <a:pt x="44362" y="427839"/>
                </a:lnTo>
                <a:lnTo>
                  <a:pt x="72390" y="433578"/>
                </a:lnTo>
                <a:lnTo>
                  <a:pt x="1728215" y="433577"/>
                </a:lnTo>
                <a:lnTo>
                  <a:pt x="1756243" y="427839"/>
                </a:lnTo>
                <a:lnTo>
                  <a:pt x="1779269" y="412241"/>
                </a:lnTo>
                <a:lnTo>
                  <a:pt x="1794867" y="389215"/>
                </a:lnTo>
                <a:lnTo>
                  <a:pt x="1800605" y="361187"/>
                </a:lnTo>
                <a:close/>
              </a:path>
            </a:pathLst>
          </a:custGeom>
          <a:solidFill>
            <a:srgbClr val="00CC99"/>
          </a:solidFill>
        </p:spPr>
        <p:txBody>
          <a:bodyPr wrap="square" lIns="0" tIns="0" rIns="0" bIns="0" rtlCol="0"/>
          <a:lstStyle/>
          <a:p>
            <a:endParaRPr/>
          </a:p>
        </p:txBody>
      </p:sp>
      <p:sp>
        <p:nvSpPr>
          <p:cNvPr id="5" name="object 5"/>
          <p:cNvSpPr/>
          <p:nvPr/>
        </p:nvSpPr>
        <p:spPr>
          <a:xfrm>
            <a:off x="814069" y="1471675"/>
            <a:ext cx="1800860" cy="433705"/>
          </a:xfrm>
          <a:custGeom>
            <a:avLst/>
            <a:gdLst/>
            <a:ahLst/>
            <a:cxnLst/>
            <a:rect l="l" t="t" r="r" b="b"/>
            <a:pathLst>
              <a:path w="1800860" h="433705">
                <a:moveTo>
                  <a:pt x="72390" y="0"/>
                </a:moveTo>
                <a:lnTo>
                  <a:pt x="44362" y="5631"/>
                </a:lnTo>
                <a:lnTo>
                  <a:pt x="21336" y="21050"/>
                </a:lnTo>
                <a:lnTo>
                  <a:pt x="5738" y="44041"/>
                </a:lnTo>
                <a:lnTo>
                  <a:pt x="0" y="72390"/>
                </a:lnTo>
                <a:lnTo>
                  <a:pt x="0" y="361188"/>
                </a:lnTo>
                <a:lnTo>
                  <a:pt x="5738" y="389215"/>
                </a:lnTo>
                <a:lnTo>
                  <a:pt x="21336" y="412242"/>
                </a:lnTo>
                <a:lnTo>
                  <a:pt x="44362" y="427839"/>
                </a:lnTo>
                <a:lnTo>
                  <a:pt x="72390" y="433578"/>
                </a:lnTo>
                <a:lnTo>
                  <a:pt x="1728215" y="433577"/>
                </a:lnTo>
                <a:lnTo>
                  <a:pt x="1756243" y="427839"/>
                </a:lnTo>
                <a:lnTo>
                  <a:pt x="1779269" y="412241"/>
                </a:lnTo>
                <a:lnTo>
                  <a:pt x="1794867" y="389215"/>
                </a:lnTo>
                <a:lnTo>
                  <a:pt x="1800605" y="361187"/>
                </a:lnTo>
                <a:lnTo>
                  <a:pt x="1800605" y="72389"/>
                </a:lnTo>
                <a:lnTo>
                  <a:pt x="1794867" y="44041"/>
                </a:lnTo>
                <a:lnTo>
                  <a:pt x="1779269" y="21050"/>
                </a:lnTo>
                <a:lnTo>
                  <a:pt x="1756243" y="5631"/>
                </a:lnTo>
                <a:lnTo>
                  <a:pt x="1728215" y="0"/>
                </a:lnTo>
                <a:lnTo>
                  <a:pt x="72390" y="0"/>
                </a:lnTo>
                <a:close/>
              </a:path>
            </a:pathLst>
          </a:custGeom>
          <a:ln w="9525">
            <a:solidFill>
              <a:srgbClr val="000000"/>
            </a:solidFill>
          </a:ln>
        </p:spPr>
        <p:txBody>
          <a:bodyPr wrap="square" lIns="0" tIns="0" rIns="0" bIns="0" rtlCol="0"/>
          <a:lstStyle/>
          <a:p>
            <a:endParaRPr/>
          </a:p>
        </p:txBody>
      </p:sp>
      <p:sp>
        <p:nvSpPr>
          <p:cNvPr id="6" name="object 6"/>
          <p:cNvSpPr txBox="1"/>
          <p:nvPr/>
        </p:nvSpPr>
        <p:spPr>
          <a:xfrm>
            <a:off x="1409446" y="1544828"/>
            <a:ext cx="610235" cy="285115"/>
          </a:xfrm>
          <a:prstGeom prst="rect">
            <a:avLst/>
          </a:prstGeom>
        </p:spPr>
        <p:txBody>
          <a:bodyPr vert="horz" wrap="square" lIns="0" tIns="0" rIns="0" bIns="0" rtlCol="0">
            <a:spAutoFit/>
          </a:bodyPr>
          <a:lstStyle/>
          <a:p>
            <a:pPr marL="12700">
              <a:lnSpc>
                <a:spcPct val="100000"/>
              </a:lnSpc>
            </a:pPr>
            <a:r>
              <a:rPr sz="1800" b="1" spc="-5" dirty="0">
                <a:latin typeface="Arial"/>
                <a:cs typeface="Arial"/>
              </a:rPr>
              <a:t>Ideas</a:t>
            </a:r>
            <a:endParaRPr sz="1800">
              <a:latin typeface="Arial"/>
              <a:cs typeface="Arial"/>
            </a:endParaRPr>
          </a:p>
        </p:txBody>
      </p:sp>
      <p:sp>
        <p:nvSpPr>
          <p:cNvPr id="7" name="object 7"/>
          <p:cNvSpPr/>
          <p:nvPr/>
        </p:nvSpPr>
        <p:spPr>
          <a:xfrm>
            <a:off x="1174496" y="2120900"/>
            <a:ext cx="1800860" cy="433705"/>
          </a:xfrm>
          <a:custGeom>
            <a:avLst/>
            <a:gdLst/>
            <a:ahLst/>
            <a:cxnLst/>
            <a:rect l="l" t="t" r="r" b="b"/>
            <a:pathLst>
              <a:path w="1800860" h="433705">
                <a:moveTo>
                  <a:pt x="1800606" y="361187"/>
                </a:moveTo>
                <a:lnTo>
                  <a:pt x="1800606" y="72389"/>
                </a:lnTo>
                <a:lnTo>
                  <a:pt x="1794867" y="44041"/>
                </a:lnTo>
                <a:lnTo>
                  <a:pt x="1779270" y="21050"/>
                </a:lnTo>
                <a:lnTo>
                  <a:pt x="1756243" y="5631"/>
                </a:lnTo>
                <a:lnTo>
                  <a:pt x="1728216" y="0"/>
                </a:lnTo>
                <a:lnTo>
                  <a:pt x="72390" y="0"/>
                </a:lnTo>
                <a:lnTo>
                  <a:pt x="44362" y="5631"/>
                </a:lnTo>
                <a:lnTo>
                  <a:pt x="21336" y="21050"/>
                </a:lnTo>
                <a:lnTo>
                  <a:pt x="5738" y="44041"/>
                </a:lnTo>
                <a:lnTo>
                  <a:pt x="0" y="72389"/>
                </a:lnTo>
                <a:lnTo>
                  <a:pt x="0" y="361188"/>
                </a:lnTo>
                <a:lnTo>
                  <a:pt x="5738" y="389215"/>
                </a:lnTo>
                <a:lnTo>
                  <a:pt x="21336" y="412241"/>
                </a:lnTo>
                <a:lnTo>
                  <a:pt x="44362" y="427839"/>
                </a:lnTo>
                <a:lnTo>
                  <a:pt x="72390" y="433577"/>
                </a:lnTo>
                <a:lnTo>
                  <a:pt x="1728216" y="433577"/>
                </a:lnTo>
                <a:lnTo>
                  <a:pt x="1756243" y="427839"/>
                </a:lnTo>
                <a:lnTo>
                  <a:pt x="1779270" y="412241"/>
                </a:lnTo>
                <a:lnTo>
                  <a:pt x="1794867" y="389215"/>
                </a:lnTo>
                <a:lnTo>
                  <a:pt x="1800606" y="361187"/>
                </a:lnTo>
                <a:close/>
              </a:path>
            </a:pathLst>
          </a:custGeom>
          <a:solidFill>
            <a:srgbClr val="00CC99"/>
          </a:solidFill>
        </p:spPr>
        <p:txBody>
          <a:bodyPr wrap="square" lIns="0" tIns="0" rIns="0" bIns="0" rtlCol="0"/>
          <a:lstStyle/>
          <a:p>
            <a:endParaRPr/>
          </a:p>
        </p:txBody>
      </p:sp>
      <p:sp>
        <p:nvSpPr>
          <p:cNvPr id="8" name="object 8"/>
          <p:cNvSpPr/>
          <p:nvPr/>
        </p:nvSpPr>
        <p:spPr>
          <a:xfrm>
            <a:off x="1174496" y="2120900"/>
            <a:ext cx="1800860" cy="433705"/>
          </a:xfrm>
          <a:custGeom>
            <a:avLst/>
            <a:gdLst/>
            <a:ahLst/>
            <a:cxnLst/>
            <a:rect l="l" t="t" r="r" b="b"/>
            <a:pathLst>
              <a:path w="1800860" h="433705">
                <a:moveTo>
                  <a:pt x="72390" y="0"/>
                </a:moveTo>
                <a:lnTo>
                  <a:pt x="44362" y="5631"/>
                </a:lnTo>
                <a:lnTo>
                  <a:pt x="21336" y="21050"/>
                </a:lnTo>
                <a:lnTo>
                  <a:pt x="5738" y="44041"/>
                </a:lnTo>
                <a:lnTo>
                  <a:pt x="0" y="72389"/>
                </a:lnTo>
                <a:lnTo>
                  <a:pt x="0" y="361188"/>
                </a:lnTo>
                <a:lnTo>
                  <a:pt x="5738" y="389215"/>
                </a:lnTo>
                <a:lnTo>
                  <a:pt x="21336" y="412241"/>
                </a:lnTo>
                <a:lnTo>
                  <a:pt x="44362" y="427839"/>
                </a:lnTo>
                <a:lnTo>
                  <a:pt x="72390" y="433577"/>
                </a:lnTo>
                <a:lnTo>
                  <a:pt x="1728216" y="433577"/>
                </a:lnTo>
                <a:lnTo>
                  <a:pt x="1756243" y="427839"/>
                </a:lnTo>
                <a:lnTo>
                  <a:pt x="1779270" y="412241"/>
                </a:lnTo>
                <a:lnTo>
                  <a:pt x="1794867" y="389215"/>
                </a:lnTo>
                <a:lnTo>
                  <a:pt x="1800606" y="361187"/>
                </a:lnTo>
                <a:lnTo>
                  <a:pt x="1800606" y="72389"/>
                </a:lnTo>
                <a:lnTo>
                  <a:pt x="1794867" y="44041"/>
                </a:lnTo>
                <a:lnTo>
                  <a:pt x="1779270" y="21050"/>
                </a:lnTo>
                <a:lnTo>
                  <a:pt x="1756243" y="5631"/>
                </a:lnTo>
                <a:lnTo>
                  <a:pt x="1728216" y="0"/>
                </a:lnTo>
                <a:lnTo>
                  <a:pt x="72390" y="0"/>
                </a:lnTo>
                <a:close/>
              </a:path>
            </a:pathLst>
          </a:custGeom>
          <a:ln w="9525">
            <a:solidFill>
              <a:srgbClr val="000000"/>
            </a:solidFill>
          </a:ln>
        </p:spPr>
        <p:txBody>
          <a:bodyPr wrap="square" lIns="0" tIns="0" rIns="0" bIns="0" rtlCol="0"/>
          <a:lstStyle/>
          <a:p>
            <a:endParaRPr/>
          </a:p>
        </p:txBody>
      </p:sp>
      <p:sp>
        <p:nvSpPr>
          <p:cNvPr id="9" name="object 9"/>
          <p:cNvSpPr txBox="1"/>
          <p:nvPr/>
        </p:nvSpPr>
        <p:spPr>
          <a:xfrm>
            <a:off x="1465072" y="2152141"/>
            <a:ext cx="1176020" cy="377190"/>
          </a:xfrm>
          <a:prstGeom prst="rect">
            <a:avLst/>
          </a:prstGeom>
        </p:spPr>
        <p:txBody>
          <a:bodyPr vert="horz" wrap="square" lIns="0" tIns="0" rIns="0" bIns="0" rtlCol="0">
            <a:spAutoFit/>
          </a:bodyPr>
          <a:lstStyle/>
          <a:p>
            <a:pPr marL="160020" marR="5080" indent="-147955">
              <a:lnSpc>
                <a:spcPct val="100000"/>
              </a:lnSpc>
            </a:pPr>
            <a:r>
              <a:rPr sz="1200" b="1" spc="-5" dirty="0">
                <a:latin typeface="Arial"/>
                <a:cs typeface="Arial"/>
              </a:rPr>
              <a:t>Requerimientos  </a:t>
            </a:r>
            <a:r>
              <a:rPr sz="1200" b="1" dirty="0">
                <a:latin typeface="Arial"/>
                <a:cs typeface="Arial"/>
              </a:rPr>
              <a:t>del</a:t>
            </a:r>
            <a:r>
              <a:rPr sz="1200" b="1" spc="-100" dirty="0">
                <a:latin typeface="Arial"/>
                <a:cs typeface="Arial"/>
              </a:rPr>
              <a:t> </a:t>
            </a:r>
            <a:r>
              <a:rPr sz="1200" b="1" spc="-5" dirty="0">
                <a:latin typeface="Arial"/>
                <a:cs typeface="Arial"/>
              </a:rPr>
              <a:t>mercado</a:t>
            </a:r>
            <a:endParaRPr sz="1200">
              <a:latin typeface="Arial"/>
              <a:cs typeface="Arial"/>
            </a:endParaRPr>
          </a:p>
        </p:txBody>
      </p:sp>
      <p:sp>
        <p:nvSpPr>
          <p:cNvPr id="10" name="object 10"/>
          <p:cNvSpPr/>
          <p:nvPr/>
        </p:nvSpPr>
        <p:spPr>
          <a:xfrm>
            <a:off x="1679701" y="2768600"/>
            <a:ext cx="1800225" cy="433705"/>
          </a:xfrm>
          <a:custGeom>
            <a:avLst/>
            <a:gdLst/>
            <a:ahLst/>
            <a:cxnLst/>
            <a:rect l="l" t="t" r="r" b="b"/>
            <a:pathLst>
              <a:path w="1800225" h="433705">
                <a:moveTo>
                  <a:pt x="1799844" y="361188"/>
                </a:moveTo>
                <a:lnTo>
                  <a:pt x="1799844" y="72389"/>
                </a:lnTo>
                <a:lnTo>
                  <a:pt x="1794224" y="44041"/>
                </a:lnTo>
                <a:lnTo>
                  <a:pt x="1778888" y="21050"/>
                </a:lnTo>
                <a:lnTo>
                  <a:pt x="1756124" y="5631"/>
                </a:lnTo>
                <a:lnTo>
                  <a:pt x="1728215" y="0"/>
                </a:lnTo>
                <a:lnTo>
                  <a:pt x="72390" y="0"/>
                </a:lnTo>
                <a:lnTo>
                  <a:pt x="44041" y="5631"/>
                </a:lnTo>
                <a:lnTo>
                  <a:pt x="21050" y="21050"/>
                </a:lnTo>
                <a:lnTo>
                  <a:pt x="5631" y="44041"/>
                </a:lnTo>
                <a:lnTo>
                  <a:pt x="0" y="72389"/>
                </a:lnTo>
                <a:lnTo>
                  <a:pt x="0" y="361188"/>
                </a:lnTo>
                <a:lnTo>
                  <a:pt x="5631" y="389215"/>
                </a:lnTo>
                <a:lnTo>
                  <a:pt x="21050" y="412242"/>
                </a:lnTo>
                <a:lnTo>
                  <a:pt x="44041" y="427839"/>
                </a:lnTo>
                <a:lnTo>
                  <a:pt x="72390" y="433577"/>
                </a:lnTo>
                <a:lnTo>
                  <a:pt x="1728215" y="433577"/>
                </a:lnTo>
                <a:lnTo>
                  <a:pt x="1756124" y="427839"/>
                </a:lnTo>
                <a:lnTo>
                  <a:pt x="1778888" y="412242"/>
                </a:lnTo>
                <a:lnTo>
                  <a:pt x="1794224" y="389215"/>
                </a:lnTo>
                <a:lnTo>
                  <a:pt x="1799844" y="361188"/>
                </a:lnTo>
                <a:close/>
              </a:path>
            </a:pathLst>
          </a:custGeom>
          <a:solidFill>
            <a:srgbClr val="00CC99"/>
          </a:solidFill>
        </p:spPr>
        <p:txBody>
          <a:bodyPr wrap="square" lIns="0" tIns="0" rIns="0" bIns="0" rtlCol="0"/>
          <a:lstStyle/>
          <a:p>
            <a:endParaRPr/>
          </a:p>
        </p:txBody>
      </p:sp>
      <p:sp>
        <p:nvSpPr>
          <p:cNvPr id="11" name="object 11"/>
          <p:cNvSpPr/>
          <p:nvPr/>
        </p:nvSpPr>
        <p:spPr>
          <a:xfrm>
            <a:off x="1679701" y="2768600"/>
            <a:ext cx="1800225" cy="433705"/>
          </a:xfrm>
          <a:custGeom>
            <a:avLst/>
            <a:gdLst/>
            <a:ahLst/>
            <a:cxnLst/>
            <a:rect l="l" t="t" r="r" b="b"/>
            <a:pathLst>
              <a:path w="1800225" h="433705">
                <a:moveTo>
                  <a:pt x="72390" y="0"/>
                </a:moveTo>
                <a:lnTo>
                  <a:pt x="44041" y="5631"/>
                </a:lnTo>
                <a:lnTo>
                  <a:pt x="21050" y="21050"/>
                </a:lnTo>
                <a:lnTo>
                  <a:pt x="5631" y="44041"/>
                </a:lnTo>
                <a:lnTo>
                  <a:pt x="0" y="72389"/>
                </a:lnTo>
                <a:lnTo>
                  <a:pt x="0" y="361188"/>
                </a:lnTo>
                <a:lnTo>
                  <a:pt x="5631" y="389215"/>
                </a:lnTo>
                <a:lnTo>
                  <a:pt x="21050" y="412242"/>
                </a:lnTo>
                <a:lnTo>
                  <a:pt x="44041" y="427839"/>
                </a:lnTo>
                <a:lnTo>
                  <a:pt x="72390" y="433577"/>
                </a:lnTo>
                <a:lnTo>
                  <a:pt x="1728215" y="433577"/>
                </a:lnTo>
                <a:lnTo>
                  <a:pt x="1756124" y="427839"/>
                </a:lnTo>
                <a:lnTo>
                  <a:pt x="1778888" y="412242"/>
                </a:lnTo>
                <a:lnTo>
                  <a:pt x="1794224" y="389215"/>
                </a:lnTo>
                <a:lnTo>
                  <a:pt x="1799844" y="361188"/>
                </a:lnTo>
                <a:lnTo>
                  <a:pt x="1799844" y="72389"/>
                </a:lnTo>
                <a:lnTo>
                  <a:pt x="1794224" y="44041"/>
                </a:lnTo>
                <a:lnTo>
                  <a:pt x="1778888" y="21050"/>
                </a:lnTo>
                <a:lnTo>
                  <a:pt x="1756124" y="5631"/>
                </a:lnTo>
                <a:lnTo>
                  <a:pt x="1728215" y="0"/>
                </a:lnTo>
                <a:lnTo>
                  <a:pt x="72390" y="0"/>
                </a:lnTo>
                <a:close/>
              </a:path>
            </a:pathLst>
          </a:custGeom>
          <a:ln w="9525">
            <a:solidFill>
              <a:srgbClr val="000000"/>
            </a:solidFill>
          </a:ln>
        </p:spPr>
        <p:txBody>
          <a:bodyPr wrap="square" lIns="0" tIns="0" rIns="0" bIns="0" rtlCol="0"/>
          <a:lstStyle/>
          <a:p>
            <a:endParaRPr/>
          </a:p>
        </p:txBody>
      </p:sp>
      <p:sp>
        <p:nvSpPr>
          <p:cNvPr id="12" name="object 12"/>
          <p:cNvSpPr txBox="1"/>
          <p:nvPr/>
        </p:nvSpPr>
        <p:spPr>
          <a:xfrm>
            <a:off x="1927605" y="2799841"/>
            <a:ext cx="1261745" cy="377190"/>
          </a:xfrm>
          <a:prstGeom prst="rect">
            <a:avLst/>
          </a:prstGeom>
        </p:spPr>
        <p:txBody>
          <a:bodyPr vert="horz" wrap="square" lIns="0" tIns="0" rIns="0" bIns="0" rtlCol="0">
            <a:spAutoFit/>
          </a:bodyPr>
          <a:lstStyle/>
          <a:p>
            <a:pPr marL="227965" marR="5080" indent="-215900">
              <a:lnSpc>
                <a:spcPct val="100000"/>
              </a:lnSpc>
            </a:pPr>
            <a:r>
              <a:rPr sz="1200" b="1" spc="-5" dirty="0">
                <a:latin typeface="Arial"/>
                <a:cs typeface="Arial"/>
              </a:rPr>
              <a:t>Especificaci</a:t>
            </a:r>
            <a:r>
              <a:rPr sz="1200" b="1" spc="5" dirty="0">
                <a:latin typeface="Arial"/>
                <a:cs typeface="Arial"/>
              </a:rPr>
              <a:t>o</a:t>
            </a:r>
            <a:r>
              <a:rPr sz="1200" b="1" spc="-5" dirty="0">
                <a:latin typeface="Arial"/>
                <a:cs typeface="Arial"/>
              </a:rPr>
              <a:t>nes  </a:t>
            </a:r>
            <a:r>
              <a:rPr sz="1200" b="1" dirty="0">
                <a:latin typeface="Arial"/>
                <a:cs typeface="Arial"/>
              </a:rPr>
              <a:t>funcionales</a:t>
            </a:r>
            <a:endParaRPr sz="1200">
              <a:latin typeface="Arial"/>
              <a:cs typeface="Arial"/>
            </a:endParaRPr>
          </a:p>
        </p:txBody>
      </p:sp>
      <p:sp>
        <p:nvSpPr>
          <p:cNvPr id="13" name="object 13"/>
          <p:cNvSpPr/>
          <p:nvPr/>
        </p:nvSpPr>
        <p:spPr>
          <a:xfrm>
            <a:off x="2182622" y="3416300"/>
            <a:ext cx="1800860" cy="433705"/>
          </a:xfrm>
          <a:custGeom>
            <a:avLst/>
            <a:gdLst/>
            <a:ahLst/>
            <a:cxnLst/>
            <a:rect l="l" t="t" r="r" b="b"/>
            <a:pathLst>
              <a:path w="1800860" h="433704">
                <a:moveTo>
                  <a:pt x="1800605" y="361188"/>
                </a:moveTo>
                <a:lnTo>
                  <a:pt x="1800605" y="72389"/>
                </a:lnTo>
                <a:lnTo>
                  <a:pt x="1794867" y="44041"/>
                </a:lnTo>
                <a:lnTo>
                  <a:pt x="1779270" y="21050"/>
                </a:lnTo>
                <a:lnTo>
                  <a:pt x="1756243" y="5631"/>
                </a:lnTo>
                <a:lnTo>
                  <a:pt x="1728215" y="0"/>
                </a:lnTo>
                <a:lnTo>
                  <a:pt x="72389" y="0"/>
                </a:lnTo>
                <a:lnTo>
                  <a:pt x="44362" y="5631"/>
                </a:lnTo>
                <a:lnTo>
                  <a:pt x="21336" y="21050"/>
                </a:lnTo>
                <a:lnTo>
                  <a:pt x="5738" y="44041"/>
                </a:lnTo>
                <a:lnTo>
                  <a:pt x="0" y="72389"/>
                </a:lnTo>
                <a:lnTo>
                  <a:pt x="0" y="361188"/>
                </a:lnTo>
                <a:lnTo>
                  <a:pt x="5738" y="389215"/>
                </a:lnTo>
                <a:lnTo>
                  <a:pt x="21336" y="412242"/>
                </a:lnTo>
                <a:lnTo>
                  <a:pt x="44362" y="427839"/>
                </a:lnTo>
                <a:lnTo>
                  <a:pt x="72389" y="433577"/>
                </a:lnTo>
                <a:lnTo>
                  <a:pt x="1728215" y="433577"/>
                </a:lnTo>
                <a:lnTo>
                  <a:pt x="1756243" y="427839"/>
                </a:lnTo>
                <a:lnTo>
                  <a:pt x="1779270" y="412242"/>
                </a:lnTo>
                <a:lnTo>
                  <a:pt x="1794867" y="389215"/>
                </a:lnTo>
                <a:lnTo>
                  <a:pt x="1800605" y="361188"/>
                </a:lnTo>
                <a:close/>
              </a:path>
            </a:pathLst>
          </a:custGeom>
          <a:solidFill>
            <a:srgbClr val="00CC99"/>
          </a:solidFill>
        </p:spPr>
        <p:txBody>
          <a:bodyPr wrap="square" lIns="0" tIns="0" rIns="0" bIns="0" rtlCol="0"/>
          <a:lstStyle/>
          <a:p>
            <a:endParaRPr/>
          </a:p>
        </p:txBody>
      </p:sp>
      <p:sp>
        <p:nvSpPr>
          <p:cNvPr id="14" name="object 14"/>
          <p:cNvSpPr/>
          <p:nvPr/>
        </p:nvSpPr>
        <p:spPr>
          <a:xfrm>
            <a:off x="2182622" y="3416300"/>
            <a:ext cx="1800860" cy="433705"/>
          </a:xfrm>
          <a:custGeom>
            <a:avLst/>
            <a:gdLst/>
            <a:ahLst/>
            <a:cxnLst/>
            <a:rect l="l" t="t" r="r" b="b"/>
            <a:pathLst>
              <a:path w="1800860" h="433704">
                <a:moveTo>
                  <a:pt x="72389" y="0"/>
                </a:moveTo>
                <a:lnTo>
                  <a:pt x="44362" y="5631"/>
                </a:lnTo>
                <a:lnTo>
                  <a:pt x="21336" y="21050"/>
                </a:lnTo>
                <a:lnTo>
                  <a:pt x="5738" y="44041"/>
                </a:lnTo>
                <a:lnTo>
                  <a:pt x="0" y="72389"/>
                </a:lnTo>
                <a:lnTo>
                  <a:pt x="0" y="361188"/>
                </a:lnTo>
                <a:lnTo>
                  <a:pt x="5738" y="389215"/>
                </a:lnTo>
                <a:lnTo>
                  <a:pt x="21336" y="412242"/>
                </a:lnTo>
                <a:lnTo>
                  <a:pt x="44362" y="427839"/>
                </a:lnTo>
                <a:lnTo>
                  <a:pt x="72389" y="433577"/>
                </a:lnTo>
                <a:lnTo>
                  <a:pt x="1728215" y="433577"/>
                </a:lnTo>
                <a:lnTo>
                  <a:pt x="1756243" y="427839"/>
                </a:lnTo>
                <a:lnTo>
                  <a:pt x="1779270" y="412242"/>
                </a:lnTo>
                <a:lnTo>
                  <a:pt x="1794867" y="389215"/>
                </a:lnTo>
                <a:lnTo>
                  <a:pt x="1800605" y="361188"/>
                </a:lnTo>
                <a:lnTo>
                  <a:pt x="1800605" y="72389"/>
                </a:lnTo>
                <a:lnTo>
                  <a:pt x="1794867" y="44041"/>
                </a:lnTo>
                <a:lnTo>
                  <a:pt x="1779270" y="21050"/>
                </a:lnTo>
                <a:lnTo>
                  <a:pt x="1756243" y="5631"/>
                </a:lnTo>
                <a:lnTo>
                  <a:pt x="1728215" y="0"/>
                </a:lnTo>
                <a:lnTo>
                  <a:pt x="72389" y="0"/>
                </a:lnTo>
                <a:close/>
              </a:path>
            </a:pathLst>
          </a:custGeom>
          <a:ln w="9525">
            <a:solidFill>
              <a:srgbClr val="000000"/>
            </a:solidFill>
          </a:ln>
        </p:spPr>
        <p:txBody>
          <a:bodyPr wrap="square" lIns="0" tIns="0" rIns="0" bIns="0" rtlCol="0"/>
          <a:lstStyle/>
          <a:p>
            <a:endParaRPr/>
          </a:p>
        </p:txBody>
      </p:sp>
      <p:sp>
        <p:nvSpPr>
          <p:cNvPr id="15" name="object 15"/>
          <p:cNvSpPr txBox="1"/>
          <p:nvPr/>
        </p:nvSpPr>
        <p:spPr>
          <a:xfrm>
            <a:off x="2452623" y="3447542"/>
            <a:ext cx="1261745" cy="377190"/>
          </a:xfrm>
          <a:prstGeom prst="rect">
            <a:avLst/>
          </a:prstGeom>
        </p:spPr>
        <p:txBody>
          <a:bodyPr vert="horz" wrap="square" lIns="0" tIns="0" rIns="0" bIns="0" rtlCol="0">
            <a:spAutoFit/>
          </a:bodyPr>
          <a:lstStyle/>
          <a:p>
            <a:pPr marL="188595" marR="5080" indent="-176530">
              <a:lnSpc>
                <a:spcPct val="100000"/>
              </a:lnSpc>
            </a:pPr>
            <a:r>
              <a:rPr sz="1200" b="1" spc="-5" dirty="0">
                <a:latin typeface="Arial"/>
                <a:cs typeface="Arial"/>
              </a:rPr>
              <a:t>Especificaci</a:t>
            </a:r>
            <a:r>
              <a:rPr sz="1200" b="1" spc="5" dirty="0">
                <a:latin typeface="Arial"/>
                <a:cs typeface="Arial"/>
              </a:rPr>
              <a:t>o</a:t>
            </a:r>
            <a:r>
              <a:rPr sz="1200" b="1" spc="-5" dirty="0">
                <a:latin typeface="Arial"/>
                <a:cs typeface="Arial"/>
              </a:rPr>
              <a:t>nes  del</a:t>
            </a:r>
            <a:r>
              <a:rPr sz="1200" b="1" spc="-45" dirty="0">
                <a:latin typeface="Arial"/>
                <a:cs typeface="Arial"/>
              </a:rPr>
              <a:t> </a:t>
            </a:r>
            <a:r>
              <a:rPr sz="1200" b="1" spc="-5" dirty="0">
                <a:latin typeface="Arial"/>
                <a:cs typeface="Arial"/>
              </a:rPr>
              <a:t>producto</a:t>
            </a:r>
            <a:endParaRPr sz="1200">
              <a:latin typeface="Arial"/>
              <a:cs typeface="Arial"/>
            </a:endParaRPr>
          </a:p>
        </p:txBody>
      </p:sp>
      <p:sp>
        <p:nvSpPr>
          <p:cNvPr id="16" name="object 16"/>
          <p:cNvSpPr/>
          <p:nvPr/>
        </p:nvSpPr>
        <p:spPr>
          <a:xfrm>
            <a:off x="2614676" y="4064000"/>
            <a:ext cx="1800225" cy="433705"/>
          </a:xfrm>
          <a:custGeom>
            <a:avLst/>
            <a:gdLst/>
            <a:ahLst/>
            <a:cxnLst/>
            <a:rect l="l" t="t" r="r" b="b"/>
            <a:pathLst>
              <a:path w="1800225" h="433704">
                <a:moveTo>
                  <a:pt x="1799844" y="361188"/>
                </a:moveTo>
                <a:lnTo>
                  <a:pt x="1799844" y="72389"/>
                </a:lnTo>
                <a:lnTo>
                  <a:pt x="1794224" y="44041"/>
                </a:lnTo>
                <a:lnTo>
                  <a:pt x="1778888" y="21050"/>
                </a:lnTo>
                <a:lnTo>
                  <a:pt x="1756124" y="5631"/>
                </a:lnTo>
                <a:lnTo>
                  <a:pt x="1728215" y="0"/>
                </a:lnTo>
                <a:lnTo>
                  <a:pt x="72390" y="0"/>
                </a:lnTo>
                <a:lnTo>
                  <a:pt x="44041" y="5631"/>
                </a:lnTo>
                <a:lnTo>
                  <a:pt x="21050" y="21050"/>
                </a:lnTo>
                <a:lnTo>
                  <a:pt x="5631" y="44041"/>
                </a:lnTo>
                <a:lnTo>
                  <a:pt x="0" y="72389"/>
                </a:lnTo>
                <a:lnTo>
                  <a:pt x="0" y="361188"/>
                </a:lnTo>
                <a:lnTo>
                  <a:pt x="5631" y="389215"/>
                </a:lnTo>
                <a:lnTo>
                  <a:pt x="21050" y="412242"/>
                </a:lnTo>
                <a:lnTo>
                  <a:pt x="44041" y="427839"/>
                </a:lnTo>
                <a:lnTo>
                  <a:pt x="72390" y="433577"/>
                </a:lnTo>
                <a:lnTo>
                  <a:pt x="1728215" y="433577"/>
                </a:lnTo>
                <a:lnTo>
                  <a:pt x="1756124" y="427839"/>
                </a:lnTo>
                <a:lnTo>
                  <a:pt x="1778888" y="412242"/>
                </a:lnTo>
                <a:lnTo>
                  <a:pt x="1794224" y="389215"/>
                </a:lnTo>
                <a:lnTo>
                  <a:pt x="1799844" y="361188"/>
                </a:lnTo>
                <a:close/>
              </a:path>
            </a:pathLst>
          </a:custGeom>
          <a:solidFill>
            <a:srgbClr val="00CC99"/>
          </a:solidFill>
        </p:spPr>
        <p:txBody>
          <a:bodyPr wrap="square" lIns="0" tIns="0" rIns="0" bIns="0" rtlCol="0"/>
          <a:lstStyle/>
          <a:p>
            <a:endParaRPr/>
          </a:p>
        </p:txBody>
      </p:sp>
      <p:sp>
        <p:nvSpPr>
          <p:cNvPr id="17" name="object 17"/>
          <p:cNvSpPr/>
          <p:nvPr/>
        </p:nvSpPr>
        <p:spPr>
          <a:xfrm>
            <a:off x="2614676" y="4064000"/>
            <a:ext cx="1800225" cy="433705"/>
          </a:xfrm>
          <a:custGeom>
            <a:avLst/>
            <a:gdLst/>
            <a:ahLst/>
            <a:cxnLst/>
            <a:rect l="l" t="t" r="r" b="b"/>
            <a:pathLst>
              <a:path w="1800225" h="433704">
                <a:moveTo>
                  <a:pt x="72390" y="0"/>
                </a:moveTo>
                <a:lnTo>
                  <a:pt x="44041" y="5631"/>
                </a:lnTo>
                <a:lnTo>
                  <a:pt x="21050" y="21050"/>
                </a:lnTo>
                <a:lnTo>
                  <a:pt x="5631" y="44041"/>
                </a:lnTo>
                <a:lnTo>
                  <a:pt x="0" y="72389"/>
                </a:lnTo>
                <a:lnTo>
                  <a:pt x="0" y="361188"/>
                </a:lnTo>
                <a:lnTo>
                  <a:pt x="5631" y="389215"/>
                </a:lnTo>
                <a:lnTo>
                  <a:pt x="21050" y="412242"/>
                </a:lnTo>
                <a:lnTo>
                  <a:pt x="44041" y="427839"/>
                </a:lnTo>
                <a:lnTo>
                  <a:pt x="72390" y="433577"/>
                </a:lnTo>
                <a:lnTo>
                  <a:pt x="1728215" y="433577"/>
                </a:lnTo>
                <a:lnTo>
                  <a:pt x="1756124" y="427839"/>
                </a:lnTo>
                <a:lnTo>
                  <a:pt x="1778888" y="412242"/>
                </a:lnTo>
                <a:lnTo>
                  <a:pt x="1794224" y="389215"/>
                </a:lnTo>
                <a:lnTo>
                  <a:pt x="1799844" y="361188"/>
                </a:lnTo>
                <a:lnTo>
                  <a:pt x="1799844" y="72389"/>
                </a:lnTo>
                <a:lnTo>
                  <a:pt x="1794224" y="44041"/>
                </a:lnTo>
                <a:lnTo>
                  <a:pt x="1778888" y="21050"/>
                </a:lnTo>
                <a:lnTo>
                  <a:pt x="1756124" y="5631"/>
                </a:lnTo>
                <a:lnTo>
                  <a:pt x="1728215" y="0"/>
                </a:lnTo>
                <a:lnTo>
                  <a:pt x="72390" y="0"/>
                </a:lnTo>
                <a:close/>
              </a:path>
            </a:pathLst>
          </a:custGeom>
          <a:ln w="9525">
            <a:solidFill>
              <a:srgbClr val="000000"/>
            </a:solidFill>
          </a:ln>
        </p:spPr>
        <p:txBody>
          <a:bodyPr wrap="square" lIns="0" tIns="0" rIns="0" bIns="0" rtlCol="0"/>
          <a:lstStyle/>
          <a:p>
            <a:endParaRPr/>
          </a:p>
        </p:txBody>
      </p:sp>
      <p:sp>
        <p:nvSpPr>
          <p:cNvPr id="18" name="object 18"/>
          <p:cNvSpPr txBox="1"/>
          <p:nvPr/>
        </p:nvSpPr>
        <p:spPr>
          <a:xfrm>
            <a:off x="3123945" y="4095242"/>
            <a:ext cx="781685" cy="377190"/>
          </a:xfrm>
          <a:prstGeom prst="rect">
            <a:avLst/>
          </a:prstGeom>
        </p:spPr>
        <p:txBody>
          <a:bodyPr vert="horz" wrap="square" lIns="0" tIns="0" rIns="0" bIns="0" rtlCol="0">
            <a:spAutoFit/>
          </a:bodyPr>
          <a:lstStyle/>
          <a:p>
            <a:pPr marL="12700" marR="5080">
              <a:lnSpc>
                <a:spcPct val="100000"/>
              </a:lnSpc>
            </a:pPr>
            <a:r>
              <a:rPr sz="1200" b="1" spc="-5" dirty="0">
                <a:latin typeface="Arial"/>
                <a:cs typeface="Arial"/>
              </a:rPr>
              <a:t>Selección  </a:t>
            </a:r>
            <a:r>
              <a:rPr sz="1200" b="1" dirty="0">
                <a:latin typeface="Arial"/>
                <a:cs typeface="Arial"/>
              </a:rPr>
              <a:t>del</a:t>
            </a:r>
            <a:r>
              <a:rPr sz="1200" b="1" spc="-95" dirty="0">
                <a:latin typeface="Arial"/>
                <a:cs typeface="Arial"/>
              </a:rPr>
              <a:t> </a:t>
            </a:r>
            <a:r>
              <a:rPr sz="1200" b="1" dirty="0">
                <a:latin typeface="Arial"/>
                <a:cs typeface="Arial"/>
              </a:rPr>
              <a:t>diseño</a:t>
            </a:r>
            <a:endParaRPr sz="1200">
              <a:latin typeface="Arial"/>
              <a:cs typeface="Arial"/>
            </a:endParaRPr>
          </a:p>
        </p:txBody>
      </p:sp>
      <p:sp>
        <p:nvSpPr>
          <p:cNvPr id="19" name="object 19"/>
          <p:cNvSpPr/>
          <p:nvPr/>
        </p:nvSpPr>
        <p:spPr>
          <a:xfrm>
            <a:off x="4343653" y="6008623"/>
            <a:ext cx="1800225" cy="433705"/>
          </a:xfrm>
          <a:custGeom>
            <a:avLst/>
            <a:gdLst/>
            <a:ahLst/>
            <a:cxnLst/>
            <a:rect l="l" t="t" r="r" b="b"/>
            <a:pathLst>
              <a:path w="1800225" h="433704">
                <a:moveTo>
                  <a:pt x="1799843" y="361188"/>
                </a:moveTo>
                <a:lnTo>
                  <a:pt x="1799843" y="72390"/>
                </a:lnTo>
                <a:lnTo>
                  <a:pt x="1794212" y="44041"/>
                </a:lnTo>
                <a:lnTo>
                  <a:pt x="1778793" y="21050"/>
                </a:lnTo>
                <a:lnTo>
                  <a:pt x="1755802" y="5631"/>
                </a:lnTo>
                <a:lnTo>
                  <a:pt x="1727453" y="0"/>
                </a:lnTo>
                <a:lnTo>
                  <a:pt x="71628" y="0"/>
                </a:lnTo>
                <a:lnTo>
                  <a:pt x="43719" y="5631"/>
                </a:lnTo>
                <a:lnTo>
                  <a:pt x="20955" y="21050"/>
                </a:lnTo>
                <a:lnTo>
                  <a:pt x="5619" y="44041"/>
                </a:lnTo>
                <a:lnTo>
                  <a:pt x="0" y="72390"/>
                </a:lnTo>
                <a:lnTo>
                  <a:pt x="0" y="361188"/>
                </a:lnTo>
                <a:lnTo>
                  <a:pt x="5619" y="389215"/>
                </a:lnTo>
                <a:lnTo>
                  <a:pt x="20955" y="412241"/>
                </a:lnTo>
                <a:lnTo>
                  <a:pt x="43719" y="427839"/>
                </a:lnTo>
                <a:lnTo>
                  <a:pt x="71628" y="433578"/>
                </a:lnTo>
                <a:lnTo>
                  <a:pt x="1727453" y="433578"/>
                </a:lnTo>
                <a:lnTo>
                  <a:pt x="1755802" y="427839"/>
                </a:lnTo>
                <a:lnTo>
                  <a:pt x="1778793" y="412242"/>
                </a:lnTo>
                <a:lnTo>
                  <a:pt x="1794212" y="389215"/>
                </a:lnTo>
                <a:lnTo>
                  <a:pt x="1799843" y="361188"/>
                </a:lnTo>
                <a:close/>
              </a:path>
            </a:pathLst>
          </a:custGeom>
          <a:solidFill>
            <a:srgbClr val="00CC99"/>
          </a:solidFill>
        </p:spPr>
        <p:txBody>
          <a:bodyPr wrap="square" lIns="0" tIns="0" rIns="0" bIns="0" rtlCol="0"/>
          <a:lstStyle/>
          <a:p>
            <a:endParaRPr/>
          </a:p>
        </p:txBody>
      </p:sp>
      <p:sp>
        <p:nvSpPr>
          <p:cNvPr id="20" name="object 20"/>
          <p:cNvSpPr/>
          <p:nvPr/>
        </p:nvSpPr>
        <p:spPr>
          <a:xfrm>
            <a:off x="4343653" y="6008623"/>
            <a:ext cx="1800225" cy="433705"/>
          </a:xfrm>
          <a:custGeom>
            <a:avLst/>
            <a:gdLst/>
            <a:ahLst/>
            <a:cxnLst/>
            <a:rect l="l" t="t" r="r" b="b"/>
            <a:pathLst>
              <a:path w="1800225" h="433704">
                <a:moveTo>
                  <a:pt x="71628" y="0"/>
                </a:moveTo>
                <a:lnTo>
                  <a:pt x="43719" y="5631"/>
                </a:lnTo>
                <a:lnTo>
                  <a:pt x="20955" y="21050"/>
                </a:lnTo>
                <a:lnTo>
                  <a:pt x="5619" y="44041"/>
                </a:lnTo>
                <a:lnTo>
                  <a:pt x="0" y="72390"/>
                </a:lnTo>
                <a:lnTo>
                  <a:pt x="0" y="361188"/>
                </a:lnTo>
                <a:lnTo>
                  <a:pt x="5619" y="389215"/>
                </a:lnTo>
                <a:lnTo>
                  <a:pt x="20955" y="412241"/>
                </a:lnTo>
                <a:lnTo>
                  <a:pt x="43719" y="427839"/>
                </a:lnTo>
                <a:lnTo>
                  <a:pt x="71628" y="433578"/>
                </a:lnTo>
                <a:lnTo>
                  <a:pt x="1727453" y="433578"/>
                </a:lnTo>
                <a:lnTo>
                  <a:pt x="1755802" y="427839"/>
                </a:lnTo>
                <a:lnTo>
                  <a:pt x="1778793" y="412242"/>
                </a:lnTo>
                <a:lnTo>
                  <a:pt x="1794212" y="389215"/>
                </a:lnTo>
                <a:lnTo>
                  <a:pt x="1799843" y="361188"/>
                </a:lnTo>
                <a:lnTo>
                  <a:pt x="1799843" y="72390"/>
                </a:lnTo>
                <a:lnTo>
                  <a:pt x="1794212" y="44041"/>
                </a:lnTo>
                <a:lnTo>
                  <a:pt x="1778793" y="21050"/>
                </a:lnTo>
                <a:lnTo>
                  <a:pt x="1755802" y="5631"/>
                </a:lnTo>
                <a:lnTo>
                  <a:pt x="1727453" y="0"/>
                </a:lnTo>
                <a:lnTo>
                  <a:pt x="71628" y="0"/>
                </a:lnTo>
                <a:close/>
              </a:path>
            </a:pathLst>
          </a:custGeom>
          <a:ln w="9525">
            <a:solidFill>
              <a:srgbClr val="000000"/>
            </a:solidFill>
          </a:ln>
        </p:spPr>
        <p:txBody>
          <a:bodyPr wrap="square" lIns="0" tIns="0" rIns="0" bIns="0" rtlCol="0"/>
          <a:lstStyle/>
          <a:p>
            <a:endParaRPr/>
          </a:p>
        </p:txBody>
      </p:sp>
      <p:sp>
        <p:nvSpPr>
          <p:cNvPr id="21" name="object 21"/>
          <p:cNvSpPr txBox="1"/>
          <p:nvPr/>
        </p:nvSpPr>
        <p:spPr>
          <a:xfrm>
            <a:off x="4811776" y="6081776"/>
            <a:ext cx="864235" cy="285115"/>
          </a:xfrm>
          <a:prstGeom prst="rect">
            <a:avLst/>
          </a:prstGeom>
        </p:spPr>
        <p:txBody>
          <a:bodyPr vert="horz" wrap="square" lIns="0" tIns="0" rIns="0" bIns="0" rtlCol="0">
            <a:spAutoFit/>
          </a:bodyPr>
          <a:lstStyle/>
          <a:p>
            <a:pPr marL="12700">
              <a:lnSpc>
                <a:spcPct val="100000"/>
              </a:lnSpc>
            </a:pPr>
            <a:r>
              <a:rPr sz="1800" b="1" dirty="0">
                <a:latin typeface="Arial"/>
                <a:cs typeface="Arial"/>
              </a:rPr>
              <a:t>¿Éxito?</a:t>
            </a:r>
            <a:endParaRPr sz="1800">
              <a:latin typeface="Arial"/>
              <a:cs typeface="Arial"/>
            </a:endParaRPr>
          </a:p>
        </p:txBody>
      </p:sp>
      <p:sp>
        <p:nvSpPr>
          <p:cNvPr id="22" name="object 22"/>
          <p:cNvSpPr/>
          <p:nvPr/>
        </p:nvSpPr>
        <p:spPr>
          <a:xfrm>
            <a:off x="3695953" y="5360923"/>
            <a:ext cx="1800225" cy="433705"/>
          </a:xfrm>
          <a:custGeom>
            <a:avLst/>
            <a:gdLst/>
            <a:ahLst/>
            <a:cxnLst/>
            <a:rect l="l" t="t" r="r" b="b"/>
            <a:pathLst>
              <a:path w="1800225" h="433704">
                <a:moveTo>
                  <a:pt x="1799844" y="361187"/>
                </a:moveTo>
                <a:lnTo>
                  <a:pt x="1799844" y="72389"/>
                </a:lnTo>
                <a:lnTo>
                  <a:pt x="1794212" y="44041"/>
                </a:lnTo>
                <a:lnTo>
                  <a:pt x="1778793" y="21050"/>
                </a:lnTo>
                <a:lnTo>
                  <a:pt x="1755802" y="5631"/>
                </a:lnTo>
                <a:lnTo>
                  <a:pt x="1727453" y="0"/>
                </a:lnTo>
                <a:lnTo>
                  <a:pt x="71627" y="0"/>
                </a:lnTo>
                <a:lnTo>
                  <a:pt x="43719" y="5631"/>
                </a:lnTo>
                <a:lnTo>
                  <a:pt x="20954" y="21050"/>
                </a:lnTo>
                <a:lnTo>
                  <a:pt x="5619" y="44041"/>
                </a:lnTo>
                <a:lnTo>
                  <a:pt x="0" y="72389"/>
                </a:lnTo>
                <a:lnTo>
                  <a:pt x="0" y="361188"/>
                </a:lnTo>
                <a:lnTo>
                  <a:pt x="5619" y="389215"/>
                </a:lnTo>
                <a:lnTo>
                  <a:pt x="20955" y="412242"/>
                </a:lnTo>
                <a:lnTo>
                  <a:pt x="43719" y="427839"/>
                </a:lnTo>
                <a:lnTo>
                  <a:pt x="71628" y="433577"/>
                </a:lnTo>
                <a:lnTo>
                  <a:pt x="1727454" y="433577"/>
                </a:lnTo>
                <a:lnTo>
                  <a:pt x="1755802" y="427839"/>
                </a:lnTo>
                <a:lnTo>
                  <a:pt x="1778793" y="412241"/>
                </a:lnTo>
                <a:lnTo>
                  <a:pt x="1794212" y="389215"/>
                </a:lnTo>
                <a:lnTo>
                  <a:pt x="1799844" y="361187"/>
                </a:lnTo>
                <a:close/>
              </a:path>
            </a:pathLst>
          </a:custGeom>
          <a:solidFill>
            <a:srgbClr val="00CC99"/>
          </a:solidFill>
        </p:spPr>
        <p:txBody>
          <a:bodyPr wrap="square" lIns="0" tIns="0" rIns="0" bIns="0" rtlCol="0"/>
          <a:lstStyle/>
          <a:p>
            <a:endParaRPr/>
          </a:p>
        </p:txBody>
      </p:sp>
      <p:sp>
        <p:nvSpPr>
          <p:cNvPr id="23" name="object 23"/>
          <p:cNvSpPr/>
          <p:nvPr/>
        </p:nvSpPr>
        <p:spPr>
          <a:xfrm>
            <a:off x="3695953" y="5360923"/>
            <a:ext cx="1800225" cy="433705"/>
          </a:xfrm>
          <a:custGeom>
            <a:avLst/>
            <a:gdLst/>
            <a:ahLst/>
            <a:cxnLst/>
            <a:rect l="l" t="t" r="r" b="b"/>
            <a:pathLst>
              <a:path w="1800225" h="433704">
                <a:moveTo>
                  <a:pt x="71627" y="0"/>
                </a:moveTo>
                <a:lnTo>
                  <a:pt x="43719" y="5631"/>
                </a:lnTo>
                <a:lnTo>
                  <a:pt x="20954" y="21050"/>
                </a:lnTo>
                <a:lnTo>
                  <a:pt x="5619" y="44041"/>
                </a:lnTo>
                <a:lnTo>
                  <a:pt x="0" y="72389"/>
                </a:lnTo>
                <a:lnTo>
                  <a:pt x="0" y="361188"/>
                </a:lnTo>
                <a:lnTo>
                  <a:pt x="5619" y="389215"/>
                </a:lnTo>
                <a:lnTo>
                  <a:pt x="20955" y="412242"/>
                </a:lnTo>
                <a:lnTo>
                  <a:pt x="43719" y="427839"/>
                </a:lnTo>
                <a:lnTo>
                  <a:pt x="71628" y="433577"/>
                </a:lnTo>
                <a:lnTo>
                  <a:pt x="1727454" y="433577"/>
                </a:lnTo>
                <a:lnTo>
                  <a:pt x="1755802" y="427839"/>
                </a:lnTo>
                <a:lnTo>
                  <a:pt x="1778793" y="412241"/>
                </a:lnTo>
                <a:lnTo>
                  <a:pt x="1794212" y="389215"/>
                </a:lnTo>
                <a:lnTo>
                  <a:pt x="1799844" y="361187"/>
                </a:lnTo>
                <a:lnTo>
                  <a:pt x="1799844" y="72389"/>
                </a:lnTo>
                <a:lnTo>
                  <a:pt x="1794212" y="44041"/>
                </a:lnTo>
                <a:lnTo>
                  <a:pt x="1778793" y="21050"/>
                </a:lnTo>
                <a:lnTo>
                  <a:pt x="1755802" y="5631"/>
                </a:lnTo>
                <a:lnTo>
                  <a:pt x="1727453" y="0"/>
                </a:lnTo>
                <a:lnTo>
                  <a:pt x="71627" y="0"/>
                </a:lnTo>
                <a:close/>
              </a:path>
            </a:pathLst>
          </a:custGeom>
          <a:ln w="9525">
            <a:solidFill>
              <a:srgbClr val="000000"/>
            </a:solidFill>
          </a:ln>
        </p:spPr>
        <p:txBody>
          <a:bodyPr wrap="square" lIns="0" tIns="0" rIns="0" bIns="0" rtlCol="0"/>
          <a:lstStyle/>
          <a:p>
            <a:endParaRPr/>
          </a:p>
        </p:txBody>
      </p:sp>
      <p:sp>
        <p:nvSpPr>
          <p:cNvPr id="24" name="object 24"/>
          <p:cNvSpPr txBox="1"/>
          <p:nvPr/>
        </p:nvSpPr>
        <p:spPr>
          <a:xfrm>
            <a:off x="3891279" y="5434076"/>
            <a:ext cx="1409700" cy="285115"/>
          </a:xfrm>
          <a:prstGeom prst="rect">
            <a:avLst/>
          </a:prstGeom>
        </p:spPr>
        <p:txBody>
          <a:bodyPr vert="horz" wrap="square" lIns="0" tIns="0" rIns="0" bIns="0" rtlCol="0">
            <a:spAutoFit/>
          </a:bodyPr>
          <a:lstStyle/>
          <a:p>
            <a:pPr marL="12700">
              <a:lnSpc>
                <a:spcPct val="100000"/>
              </a:lnSpc>
            </a:pPr>
            <a:r>
              <a:rPr sz="1800" b="1" spc="-5" dirty="0">
                <a:latin typeface="Arial"/>
                <a:cs typeface="Arial"/>
              </a:rPr>
              <a:t>Introducción</a:t>
            </a:r>
            <a:endParaRPr sz="1800">
              <a:latin typeface="Arial"/>
              <a:cs typeface="Arial"/>
            </a:endParaRPr>
          </a:p>
        </p:txBody>
      </p:sp>
      <p:sp>
        <p:nvSpPr>
          <p:cNvPr id="25" name="object 25"/>
          <p:cNvSpPr/>
          <p:nvPr/>
        </p:nvSpPr>
        <p:spPr>
          <a:xfrm>
            <a:off x="3190748" y="4711700"/>
            <a:ext cx="1800860" cy="433705"/>
          </a:xfrm>
          <a:custGeom>
            <a:avLst/>
            <a:gdLst/>
            <a:ahLst/>
            <a:cxnLst/>
            <a:rect l="l" t="t" r="r" b="b"/>
            <a:pathLst>
              <a:path w="1800860" h="433704">
                <a:moveTo>
                  <a:pt x="1800605" y="361188"/>
                </a:moveTo>
                <a:lnTo>
                  <a:pt x="1800605" y="72389"/>
                </a:lnTo>
                <a:lnTo>
                  <a:pt x="1794867" y="44041"/>
                </a:lnTo>
                <a:lnTo>
                  <a:pt x="1779270" y="21050"/>
                </a:lnTo>
                <a:lnTo>
                  <a:pt x="1756243" y="5631"/>
                </a:lnTo>
                <a:lnTo>
                  <a:pt x="1728215" y="0"/>
                </a:lnTo>
                <a:lnTo>
                  <a:pt x="72389" y="0"/>
                </a:lnTo>
                <a:lnTo>
                  <a:pt x="44362" y="5631"/>
                </a:lnTo>
                <a:lnTo>
                  <a:pt x="21335" y="21050"/>
                </a:lnTo>
                <a:lnTo>
                  <a:pt x="5738" y="44041"/>
                </a:lnTo>
                <a:lnTo>
                  <a:pt x="0" y="72389"/>
                </a:lnTo>
                <a:lnTo>
                  <a:pt x="0" y="361188"/>
                </a:lnTo>
                <a:lnTo>
                  <a:pt x="5738" y="389215"/>
                </a:lnTo>
                <a:lnTo>
                  <a:pt x="21335" y="412242"/>
                </a:lnTo>
                <a:lnTo>
                  <a:pt x="44362" y="427839"/>
                </a:lnTo>
                <a:lnTo>
                  <a:pt x="72389" y="433577"/>
                </a:lnTo>
                <a:lnTo>
                  <a:pt x="1728215" y="433577"/>
                </a:lnTo>
                <a:lnTo>
                  <a:pt x="1756243" y="427839"/>
                </a:lnTo>
                <a:lnTo>
                  <a:pt x="1779270" y="412242"/>
                </a:lnTo>
                <a:lnTo>
                  <a:pt x="1794867" y="389215"/>
                </a:lnTo>
                <a:lnTo>
                  <a:pt x="1800605" y="361188"/>
                </a:lnTo>
                <a:close/>
              </a:path>
            </a:pathLst>
          </a:custGeom>
          <a:solidFill>
            <a:srgbClr val="00CC99"/>
          </a:solidFill>
        </p:spPr>
        <p:txBody>
          <a:bodyPr wrap="square" lIns="0" tIns="0" rIns="0" bIns="0" rtlCol="0"/>
          <a:lstStyle/>
          <a:p>
            <a:endParaRPr/>
          </a:p>
        </p:txBody>
      </p:sp>
      <p:sp>
        <p:nvSpPr>
          <p:cNvPr id="26" name="object 26"/>
          <p:cNvSpPr/>
          <p:nvPr/>
        </p:nvSpPr>
        <p:spPr>
          <a:xfrm>
            <a:off x="3190748" y="4711700"/>
            <a:ext cx="1800860" cy="433705"/>
          </a:xfrm>
          <a:custGeom>
            <a:avLst/>
            <a:gdLst/>
            <a:ahLst/>
            <a:cxnLst/>
            <a:rect l="l" t="t" r="r" b="b"/>
            <a:pathLst>
              <a:path w="1800860" h="433704">
                <a:moveTo>
                  <a:pt x="72389" y="0"/>
                </a:moveTo>
                <a:lnTo>
                  <a:pt x="44362" y="5631"/>
                </a:lnTo>
                <a:lnTo>
                  <a:pt x="21335" y="21050"/>
                </a:lnTo>
                <a:lnTo>
                  <a:pt x="5738" y="44041"/>
                </a:lnTo>
                <a:lnTo>
                  <a:pt x="0" y="72389"/>
                </a:lnTo>
                <a:lnTo>
                  <a:pt x="0" y="361188"/>
                </a:lnTo>
                <a:lnTo>
                  <a:pt x="5738" y="389215"/>
                </a:lnTo>
                <a:lnTo>
                  <a:pt x="21335" y="412242"/>
                </a:lnTo>
                <a:lnTo>
                  <a:pt x="44362" y="427839"/>
                </a:lnTo>
                <a:lnTo>
                  <a:pt x="72389" y="433577"/>
                </a:lnTo>
                <a:lnTo>
                  <a:pt x="1728215" y="433577"/>
                </a:lnTo>
                <a:lnTo>
                  <a:pt x="1756243" y="427839"/>
                </a:lnTo>
                <a:lnTo>
                  <a:pt x="1779270" y="412242"/>
                </a:lnTo>
                <a:lnTo>
                  <a:pt x="1794867" y="389215"/>
                </a:lnTo>
                <a:lnTo>
                  <a:pt x="1800605" y="361188"/>
                </a:lnTo>
                <a:lnTo>
                  <a:pt x="1800605" y="72389"/>
                </a:lnTo>
                <a:lnTo>
                  <a:pt x="1794867" y="44041"/>
                </a:lnTo>
                <a:lnTo>
                  <a:pt x="1779270" y="21050"/>
                </a:lnTo>
                <a:lnTo>
                  <a:pt x="1756243" y="5631"/>
                </a:lnTo>
                <a:lnTo>
                  <a:pt x="1728215" y="0"/>
                </a:lnTo>
                <a:lnTo>
                  <a:pt x="72389" y="0"/>
                </a:lnTo>
                <a:close/>
              </a:path>
            </a:pathLst>
          </a:custGeom>
          <a:ln w="9524">
            <a:solidFill>
              <a:srgbClr val="000000"/>
            </a:solidFill>
          </a:ln>
        </p:spPr>
        <p:txBody>
          <a:bodyPr wrap="square" lIns="0" tIns="0" rIns="0" bIns="0" rtlCol="0"/>
          <a:lstStyle/>
          <a:p>
            <a:endParaRPr/>
          </a:p>
        </p:txBody>
      </p:sp>
      <p:sp>
        <p:nvSpPr>
          <p:cNvPr id="27" name="object 27"/>
          <p:cNvSpPr txBox="1"/>
          <p:nvPr/>
        </p:nvSpPr>
        <p:spPr>
          <a:xfrm>
            <a:off x="3349497" y="4815078"/>
            <a:ext cx="1483995" cy="224790"/>
          </a:xfrm>
          <a:prstGeom prst="rect">
            <a:avLst/>
          </a:prstGeom>
        </p:spPr>
        <p:txBody>
          <a:bodyPr vert="horz" wrap="square" lIns="0" tIns="0" rIns="0" bIns="0" rtlCol="0">
            <a:spAutoFit/>
          </a:bodyPr>
          <a:lstStyle/>
          <a:p>
            <a:pPr marL="12700">
              <a:lnSpc>
                <a:spcPct val="100000"/>
              </a:lnSpc>
            </a:pPr>
            <a:r>
              <a:rPr sz="1400" b="1" spc="-5" dirty="0">
                <a:latin typeface="Arial"/>
                <a:cs typeface="Arial"/>
              </a:rPr>
              <a:t>Test del</a:t>
            </a:r>
            <a:r>
              <a:rPr sz="1400" b="1" spc="-90" dirty="0">
                <a:latin typeface="Arial"/>
                <a:cs typeface="Arial"/>
              </a:rPr>
              <a:t> </a:t>
            </a:r>
            <a:r>
              <a:rPr sz="1400" b="1" spc="-10" dirty="0">
                <a:latin typeface="Arial"/>
                <a:cs typeface="Arial"/>
              </a:rPr>
              <a:t>mercado</a:t>
            </a:r>
            <a:endParaRPr sz="1400">
              <a:latin typeface="Arial"/>
              <a:cs typeface="Arial"/>
            </a:endParaRPr>
          </a:p>
        </p:txBody>
      </p:sp>
      <p:sp>
        <p:nvSpPr>
          <p:cNvPr id="28" name="object 28"/>
          <p:cNvSpPr/>
          <p:nvPr/>
        </p:nvSpPr>
        <p:spPr>
          <a:xfrm>
            <a:off x="1675129" y="1898395"/>
            <a:ext cx="363855" cy="222885"/>
          </a:xfrm>
          <a:custGeom>
            <a:avLst/>
            <a:gdLst/>
            <a:ahLst/>
            <a:cxnLst/>
            <a:rect l="l" t="t" r="r" b="b"/>
            <a:pathLst>
              <a:path w="363855" h="222885">
                <a:moveTo>
                  <a:pt x="300603" y="178478"/>
                </a:moveTo>
                <a:lnTo>
                  <a:pt x="6857" y="761"/>
                </a:lnTo>
                <a:lnTo>
                  <a:pt x="3047" y="0"/>
                </a:lnTo>
                <a:lnTo>
                  <a:pt x="0" y="2285"/>
                </a:lnTo>
                <a:lnTo>
                  <a:pt x="0" y="6095"/>
                </a:lnTo>
                <a:lnTo>
                  <a:pt x="2286" y="9143"/>
                </a:lnTo>
                <a:lnTo>
                  <a:pt x="295471" y="186965"/>
                </a:lnTo>
                <a:lnTo>
                  <a:pt x="300603" y="178478"/>
                </a:lnTo>
                <a:close/>
              </a:path>
              <a:path w="363855" h="222885">
                <a:moveTo>
                  <a:pt x="313944" y="218523"/>
                </a:moveTo>
                <a:lnTo>
                  <a:pt x="313944" y="188213"/>
                </a:lnTo>
                <a:lnTo>
                  <a:pt x="313181" y="192023"/>
                </a:lnTo>
                <a:lnTo>
                  <a:pt x="310133" y="194309"/>
                </a:lnTo>
                <a:lnTo>
                  <a:pt x="306324" y="193547"/>
                </a:lnTo>
                <a:lnTo>
                  <a:pt x="295471" y="186965"/>
                </a:lnTo>
                <a:lnTo>
                  <a:pt x="278130" y="215645"/>
                </a:lnTo>
                <a:lnTo>
                  <a:pt x="313944" y="218523"/>
                </a:lnTo>
                <a:close/>
              </a:path>
              <a:path w="363855" h="222885">
                <a:moveTo>
                  <a:pt x="313944" y="188213"/>
                </a:moveTo>
                <a:lnTo>
                  <a:pt x="311657" y="185165"/>
                </a:lnTo>
                <a:lnTo>
                  <a:pt x="300603" y="178478"/>
                </a:lnTo>
                <a:lnTo>
                  <a:pt x="295471" y="186965"/>
                </a:lnTo>
                <a:lnTo>
                  <a:pt x="306324" y="193547"/>
                </a:lnTo>
                <a:lnTo>
                  <a:pt x="310133" y="194309"/>
                </a:lnTo>
                <a:lnTo>
                  <a:pt x="313181" y="192023"/>
                </a:lnTo>
                <a:lnTo>
                  <a:pt x="313944" y="188213"/>
                </a:lnTo>
                <a:close/>
              </a:path>
              <a:path w="363855" h="222885">
                <a:moveTo>
                  <a:pt x="363474" y="222503"/>
                </a:moveTo>
                <a:lnTo>
                  <a:pt x="317753" y="150113"/>
                </a:lnTo>
                <a:lnTo>
                  <a:pt x="300603" y="178478"/>
                </a:lnTo>
                <a:lnTo>
                  <a:pt x="311657" y="185165"/>
                </a:lnTo>
                <a:lnTo>
                  <a:pt x="313944" y="188213"/>
                </a:lnTo>
                <a:lnTo>
                  <a:pt x="313944" y="218523"/>
                </a:lnTo>
                <a:lnTo>
                  <a:pt x="363474" y="222503"/>
                </a:lnTo>
                <a:close/>
              </a:path>
            </a:pathLst>
          </a:custGeom>
          <a:solidFill>
            <a:srgbClr val="000000"/>
          </a:solidFill>
        </p:spPr>
        <p:txBody>
          <a:bodyPr wrap="square" lIns="0" tIns="0" rIns="0" bIns="0" rtlCol="0"/>
          <a:lstStyle/>
          <a:p>
            <a:endParaRPr/>
          </a:p>
        </p:txBody>
      </p:sp>
      <p:sp>
        <p:nvSpPr>
          <p:cNvPr id="29" name="object 29"/>
          <p:cNvSpPr/>
          <p:nvPr/>
        </p:nvSpPr>
        <p:spPr>
          <a:xfrm>
            <a:off x="2107183" y="2548382"/>
            <a:ext cx="436245" cy="220345"/>
          </a:xfrm>
          <a:custGeom>
            <a:avLst/>
            <a:gdLst/>
            <a:ahLst/>
            <a:cxnLst/>
            <a:rect l="l" t="t" r="r" b="b"/>
            <a:pathLst>
              <a:path w="436244" h="220344">
                <a:moveTo>
                  <a:pt x="369894" y="181899"/>
                </a:moveTo>
                <a:lnTo>
                  <a:pt x="6096" y="0"/>
                </a:lnTo>
                <a:lnTo>
                  <a:pt x="2286" y="0"/>
                </a:lnTo>
                <a:lnTo>
                  <a:pt x="0" y="2286"/>
                </a:lnTo>
                <a:lnTo>
                  <a:pt x="0" y="6096"/>
                </a:lnTo>
                <a:lnTo>
                  <a:pt x="2286" y="8382"/>
                </a:lnTo>
                <a:lnTo>
                  <a:pt x="365742" y="190110"/>
                </a:lnTo>
                <a:lnTo>
                  <a:pt x="369894" y="181899"/>
                </a:lnTo>
                <a:close/>
              </a:path>
              <a:path w="436244" h="220344">
                <a:moveTo>
                  <a:pt x="384048" y="220218"/>
                </a:moveTo>
                <a:lnTo>
                  <a:pt x="384048" y="190500"/>
                </a:lnTo>
                <a:lnTo>
                  <a:pt x="383286" y="194310"/>
                </a:lnTo>
                <a:lnTo>
                  <a:pt x="381000" y="196595"/>
                </a:lnTo>
                <a:lnTo>
                  <a:pt x="377190" y="195834"/>
                </a:lnTo>
                <a:lnTo>
                  <a:pt x="365742" y="190110"/>
                </a:lnTo>
                <a:lnTo>
                  <a:pt x="350520" y="220218"/>
                </a:lnTo>
                <a:lnTo>
                  <a:pt x="384048" y="220218"/>
                </a:lnTo>
                <a:close/>
              </a:path>
              <a:path w="436244" h="220344">
                <a:moveTo>
                  <a:pt x="384048" y="190500"/>
                </a:moveTo>
                <a:lnTo>
                  <a:pt x="381000" y="187451"/>
                </a:lnTo>
                <a:lnTo>
                  <a:pt x="369894" y="181899"/>
                </a:lnTo>
                <a:lnTo>
                  <a:pt x="365742" y="190110"/>
                </a:lnTo>
                <a:lnTo>
                  <a:pt x="377190" y="195834"/>
                </a:lnTo>
                <a:lnTo>
                  <a:pt x="381000" y="196595"/>
                </a:lnTo>
                <a:lnTo>
                  <a:pt x="383286" y="194310"/>
                </a:lnTo>
                <a:lnTo>
                  <a:pt x="384048" y="190500"/>
                </a:lnTo>
                <a:close/>
              </a:path>
              <a:path w="436244" h="220344">
                <a:moveTo>
                  <a:pt x="435864" y="220218"/>
                </a:moveTo>
                <a:lnTo>
                  <a:pt x="384810" y="152400"/>
                </a:lnTo>
                <a:lnTo>
                  <a:pt x="369894" y="181899"/>
                </a:lnTo>
                <a:lnTo>
                  <a:pt x="381000" y="187451"/>
                </a:lnTo>
                <a:lnTo>
                  <a:pt x="384048" y="190500"/>
                </a:lnTo>
                <a:lnTo>
                  <a:pt x="384048" y="220218"/>
                </a:lnTo>
                <a:lnTo>
                  <a:pt x="435864" y="220218"/>
                </a:lnTo>
                <a:close/>
              </a:path>
            </a:pathLst>
          </a:custGeom>
          <a:solidFill>
            <a:srgbClr val="000000"/>
          </a:solidFill>
        </p:spPr>
        <p:txBody>
          <a:bodyPr wrap="square" lIns="0" tIns="0" rIns="0" bIns="0" rtlCol="0"/>
          <a:lstStyle/>
          <a:p>
            <a:endParaRPr/>
          </a:p>
        </p:txBody>
      </p:sp>
      <p:sp>
        <p:nvSpPr>
          <p:cNvPr id="30" name="object 30"/>
          <p:cNvSpPr/>
          <p:nvPr/>
        </p:nvSpPr>
        <p:spPr>
          <a:xfrm>
            <a:off x="2538476" y="3196082"/>
            <a:ext cx="581025" cy="229870"/>
          </a:xfrm>
          <a:custGeom>
            <a:avLst/>
            <a:gdLst/>
            <a:ahLst/>
            <a:cxnLst/>
            <a:rect l="l" t="t" r="r" b="b"/>
            <a:pathLst>
              <a:path w="581025" h="229870">
                <a:moveTo>
                  <a:pt x="511120" y="188919"/>
                </a:moveTo>
                <a:lnTo>
                  <a:pt x="6096" y="0"/>
                </a:lnTo>
                <a:lnTo>
                  <a:pt x="3048" y="0"/>
                </a:lnTo>
                <a:lnTo>
                  <a:pt x="0" y="2285"/>
                </a:lnTo>
                <a:lnTo>
                  <a:pt x="0" y="6095"/>
                </a:lnTo>
                <a:lnTo>
                  <a:pt x="3048" y="9143"/>
                </a:lnTo>
                <a:lnTo>
                  <a:pt x="507668" y="198190"/>
                </a:lnTo>
                <a:lnTo>
                  <a:pt x="511120" y="188919"/>
                </a:lnTo>
                <a:close/>
              </a:path>
              <a:path w="581025" h="229870">
                <a:moveTo>
                  <a:pt x="525779" y="226149"/>
                </a:moveTo>
                <a:lnTo>
                  <a:pt x="525779" y="199643"/>
                </a:lnTo>
                <a:lnTo>
                  <a:pt x="523494" y="201929"/>
                </a:lnTo>
                <a:lnTo>
                  <a:pt x="519683" y="202691"/>
                </a:lnTo>
                <a:lnTo>
                  <a:pt x="507668" y="198190"/>
                </a:lnTo>
                <a:lnTo>
                  <a:pt x="496061" y="229362"/>
                </a:lnTo>
                <a:lnTo>
                  <a:pt x="525779" y="226149"/>
                </a:lnTo>
                <a:close/>
              </a:path>
              <a:path w="581025" h="229870">
                <a:moveTo>
                  <a:pt x="525779" y="199643"/>
                </a:moveTo>
                <a:lnTo>
                  <a:pt x="525779" y="195833"/>
                </a:lnTo>
                <a:lnTo>
                  <a:pt x="523494" y="193547"/>
                </a:lnTo>
                <a:lnTo>
                  <a:pt x="511120" y="188919"/>
                </a:lnTo>
                <a:lnTo>
                  <a:pt x="507668" y="198190"/>
                </a:lnTo>
                <a:lnTo>
                  <a:pt x="519683" y="202691"/>
                </a:lnTo>
                <a:lnTo>
                  <a:pt x="523494" y="201929"/>
                </a:lnTo>
                <a:lnTo>
                  <a:pt x="525779" y="199643"/>
                </a:lnTo>
                <a:close/>
              </a:path>
              <a:path w="581025" h="229870">
                <a:moveTo>
                  <a:pt x="580644" y="220217"/>
                </a:moveTo>
                <a:lnTo>
                  <a:pt x="522731" y="157733"/>
                </a:lnTo>
                <a:lnTo>
                  <a:pt x="511120" y="188919"/>
                </a:lnTo>
                <a:lnTo>
                  <a:pt x="523494" y="193547"/>
                </a:lnTo>
                <a:lnTo>
                  <a:pt x="525779" y="195833"/>
                </a:lnTo>
                <a:lnTo>
                  <a:pt x="525779" y="226149"/>
                </a:lnTo>
                <a:lnTo>
                  <a:pt x="580644" y="220217"/>
                </a:lnTo>
                <a:close/>
              </a:path>
            </a:pathLst>
          </a:custGeom>
          <a:solidFill>
            <a:srgbClr val="000000"/>
          </a:solidFill>
        </p:spPr>
        <p:txBody>
          <a:bodyPr wrap="square" lIns="0" tIns="0" rIns="0" bIns="0" rtlCol="0"/>
          <a:lstStyle/>
          <a:p>
            <a:endParaRPr/>
          </a:p>
        </p:txBody>
      </p:sp>
      <p:sp>
        <p:nvSpPr>
          <p:cNvPr id="31" name="object 31"/>
          <p:cNvSpPr/>
          <p:nvPr/>
        </p:nvSpPr>
        <p:spPr>
          <a:xfrm>
            <a:off x="3042157" y="3843782"/>
            <a:ext cx="581025" cy="229870"/>
          </a:xfrm>
          <a:custGeom>
            <a:avLst/>
            <a:gdLst/>
            <a:ahLst/>
            <a:cxnLst/>
            <a:rect l="l" t="t" r="r" b="b"/>
            <a:pathLst>
              <a:path w="581025" h="229870">
                <a:moveTo>
                  <a:pt x="511029" y="189163"/>
                </a:moveTo>
                <a:lnTo>
                  <a:pt x="6095" y="0"/>
                </a:lnTo>
                <a:lnTo>
                  <a:pt x="2286" y="0"/>
                </a:lnTo>
                <a:lnTo>
                  <a:pt x="0" y="2285"/>
                </a:lnTo>
                <a:lnTo>
                  <a:pt x="0" y="6095"/>
                </a:lnTo>
                <a:lnTo>
                  <a:pt x="2286" y="9143"/>
                </a:lnTo>
                <a:lnTo>
                  <a:pt x="507666" y="198196"/>
                </a:lnTo>
                <a:lnTo>
                  <a:pt x="511029" y="189163"/>
                </a:lnTo>
                <a:close/>
              </a:path>
              <a:path w="581025" h="229870">
                <a:moveTo>
                  <a:pt x="525779" y="226149"/>
                </a:moveTo>
                <a:lnTo>
                  <a:pt x="525779" y="199643"/>
                </a:lnTo>
                <a:lnTo>
                  <a:pt x="522731" y="201929"/>
                </a:lnTo>
                <a:lnTo>
                  <a:pt x="519683" y="202691"/>
                </a:lnTo>
                <a:lnTo>
                  <a:pt x="507666" y="198196"/>
                </a:lnTo>
                <a:lnTo>
                  <a:pt x="496062" y="229362"/>
                </a:lnTo>
                <a:lnTo>
                  <a:pt x="525779" y="226149"/>
                </a:lnTo>
                <a:close/>
              </a:path>
              <a:path w="581025" h="229870">
                <a:moveTo>
                  <a:pt x="525779" y="199643"/>
                </a:moveTo>
                <a:lnTo>
                  <a:pt x="525017" y="195833"/>
                </a:lnTo>
                <a:lnTo>
                  <a:pt x="522731" y="193547"/>
                </a:lnTo>
                <a:lnTo>
                  <a:pt x="511029" y="189163"/>
                </a:lnTo>
                <a:lnTo>
                  <a:pt x="507666" y="198196"/>
                </a:lnTo>
                <a:lnTo>
                  <a:pt x="519683" y="202691"/>
                </a:lnTo>
                <a:lnTo>
                  <a:pt x="522731" y="201929"/>
                </a:lnTo>
                <a:lnTo>
                  <a:pt x="525779" y="199643"/>
                </a:lnTo>
                <a:close/>
              </a:path>
              <a:path w="581025" h="229870">
                <a:moveTo>
                  <a:pt x="580643" y="220217"/>
                </a:moveTo>
                <a:lnTo>
                  <a:pt x="522731" y="157733"/>
                </a:lnTo>
                <a:lnTo>
                  <a:pt x="511029" y="189163"/>
                </a:lnTo>
                <a:lnTo>
                  <a:pt x="522731" y="193547"/>
                </a:lnTo>
                <a:lnTo>
                  <a:pt x="525017" y="195833"/>
                </a:lnTo>
                <a:lnTo>
                  <a:pt x="525779" y="199643"/>
                </a:lnTo>
                <a:lnTo>
                  <a:pt x="525779" y="226149"/>
                </a:lnTo>
                <a:lnTo>
                  <a:pt x="580643" y="220217"/>
                </a:lnTo>
                <a:close/>
              </a:path>
            </a:pathLst>
          </a:custGeom>
          <a:solidFill>
            <a:srgbClr val="000000"/>
          </a:solidFill>
        </p:spPr>
        <p:txBody>
          <a:bodyPr wrap="square" lIns="0" tIns="0" rIns="0" bIns="0" rtlCol="0"/>
          <a:lstStyle/>
          <a:p>
            <a:endParaRPr/>
          </a:p>
        </p:txBody>
      </p:sp>
      <p:sp>
        <p:nvSpPr>
          <p:cNvPr id="32" name="object 32"/>
          <p:cNvSpPr/>
          <p:nvPr/>
        </p:nvSpPr>
        <p:spPr>
          <a:xfrm>
            <a:off x="3474973" y="4491482"/>
            <a:ext cx="652780" cy="232410"/>
          </a:xfrm>
          <a:custGeom>
            <a:avLst/>
            <a:gdLst/>
            <a:ahLst/>
            <a:cxnLst/>
            <a:rect l="l" t="t" r="r" b="b"/>
            <a:pathLst>
              <a:path w="652779" h="232410">
                <a:moveTo>
                  <a:pt x="581683" y="191862"/>
                </a:moveTo>
                <a:lnTo>
                  <a:pt x="6096" y="0"/>
                </a:lnTo>
                <a:lnTo>
                  <a:pt x="3048" y="0"/>
                </a:lnTo>
                <a:lnTo>
                  <a:pt x="0" y="3047"/>
                </a:lnTo>
                <a:lnTo>
                  <a:pt x="762" y="6095"/>
                </a:lnTo>
                <a:lnTo>
                  <a:pt x="3048" y="9143"/>
                </a:lnTo>
                <a:lnTo>
                  <a:pt x="578693" y="201025"/>
                </a:lnTo>
                <a:lnTo>
                  <a:pt x="581683" y="191862"/>
                </a:lnTo>
                <a:close/>
              </a:path>
              <a:path w="652779" h="232410">
                <a:moveTo>
                  <a:pt x="596646" y="228309"/>
                </a:moveTo>
                <a:lnTo>
                  <a:pt x="596646" y="201929"/>
                </a:lnTo>
                <a:lnTo>
                  <a:pt x="594360" y="204215"/>
                </a:lnTo>
                <a:lnTo>
                  <a:pt x="590550" y="204977"/>
                </a:lnTo>
                <a:lnTo>
                  <a:pt x="578693" y="201025"/>
                </a:lnTo>
                <a:lnTo>
                  <a:pt x="568451" y="232409"/>
                </a:lnTo>
                <a:lnTo>
                  <a:pt x="596646" y="228309"/>
                </a:lnTo>
                <a:close/>
              </a:path>
              <a:path w="652779" h="232410">
                <a:moveTo>
                  <a:pt x="596646" y="201929"/>
                </a:moveTo>
                <a:lnTo>
                  <a:pt x="596646" y="198119"/>
                </a:lnTo>
                <a:lnTo>
                  <a:pt x="593598" y="195833"/>
                </a:lnTo>
                <a:lnTo>
                  <a:pt x="581683" y="191862"/>
                </a:lnTo>
                <a:lnTo>
                  <a:pt x="578693" y="201025"/>
                </a:lnTo>
                <a:lnTo>
                  <a:pt x="590550" y="204977"/>
                </a:lnTo>
                <a:lnTo>
                  <a:pt x="594360" y="204215"/>
                </a:lnTo>
                <a:lnTo>
                  <a:pt x="596646" y="201929"/>
                </a:lnTo>
                <a:close/>
              </a:path>
              <a:path w="652779" h="232410">
                <a:moveTo>
                  <a:pt x="652272" y="220217"/>
                </a:moveTo>
                <a:lnTo>
                  <a:pt x="592074" y="160019"/>
                </a:lnTo>
                <a:lnTo>
                  <a:pt x="581683" y="191862"/>
                </a:lnTo>
                <a:lnTo>
                  <a:pt x="593598" y="195833"/>
                </a:lnTo>
                <a:lnTo>
                  <a:pt x="596646" y="198119"/>
                </a:lnTo>
                <a:lnTo>
                  <a:pt x="596646" y="228309"/>
                </a:lnTo>
                <a:lnTo>
                  <a:pt x="652272" y="220217"/>
                </a:lnTo>
                <a:close/>
              </a:path>
            </a:pathLst>
          </a:custGeom>
          <a:solidFill>
            <a:srgbClr val="000000"/>
          </a:solidFill>
        </p:spPr>
        <p:txBody>
          <a:bodyPr wrap="square" lIns="0" tIns="0" rIns="0" bIns="0" rtlCol="0"/>
          <a:lstStyle/>
          <a:p>
            <a:endParaRPr/>
          </a:p>
        </p:txBody>
      </p:sp>
      <p:sp>
        <p:nvSpPr>
          <p:cNvPr id="33" name="object 33"/>
          <p:cNvSpPr/>
          <p:nvPr/>
        </p:nvSpPr>
        <p:spPr>
          <a:xfrm>
            <a:off x="4050284" y="5140705"/>
            <a:ext cx="581025" cy="229870"/>
          </a:xfrm>
          <a:custGeom>
            <a:avLst/>
            <a:gdLst/>
            <a:ahLst/>
            <a:cxnLst/>
            <a:rect l="l" t="t" r="r" b="b"/>
            <a:pathLst>
              <a:path w="581025" h="229870">
                <a:moveTo>
                  <a:pt x="511029" y="189163"/>
                </a:moveTo>
                <a:lnTo>
                  <a:pt x="6095" y="0"/>
                </a:lnTo>
                <a:lnTo>
                  <a:pt x="2286" y="0"/>
                </a:lnTo>
                <a:lnTo>
                  <a:pt x="0" y="3048"/>
                </a:lnTo>
                <a:lnTo>
                  <a:pt x="0" y="6096"/>
                </a:lnTo>
                <a:lnTo>
                  <a:pt x="2286" y="9144"/>
                </a:lnTo>
                <a:lnTo>
                  <a:pt x="507666" y="198196"/>
                </a:lnTo>
                <a:lnTo>
                  <a:pt x="511029" y="189163"/>
                </a:lnTo>
                <a:close/>
              </a:path>
              <a:path w="581025" h="229870">
                <a:moveTo>
                  <a:pt x="525779" y="226149"/>
                </a:moveTo>
                <a:lnTo>
                  <a:pt x="525779" y="199644"/>
                </a:lnTo>
                <a:lnTo>
                  <a:pt x="522731" y="202692"/>
                </a:lnTo>
                <a:lnTo>
                  <a:pt x="519683" y="202692"/>
                </a:lnTo>
                <a:lnTo>
                  <a:pt x="507666" y="198196"/>
                </a:lnTo>
                <a:lnTo>
                  <a:pt x="496062" y="229362"/>
                </a:lnTo>
                <a:lnTo>
                  <a:pt x="525779" y="226149"/>
                </a:lnTo>
                <a:close/>
              </a:path>
              <a:path w="581025" h="229870">
                <a:moveTo>
                  <a:pt x="525779" y="199644"/>
                </a:moveTo>
                <a:lnTo>
                  <a:pt x="525017" y="195834"/>
                </a:lnTo>
                <a:lnTo>
                  <a:pt x="522731" y="193548"/>
                </a:lnTo>
                <a:lnTo>
                  <a:pt x="511029" y="189163"/>
                </a:lnTo>
                <a:lnTo>
                  <a:pt x="507666" y="198196"/>
                </a:lnTo>
                <a:lnTo>
                  <a:pt x="519683" y="202692"/>
                </a:lnTo>
                <a:lnTo>
                  <a:pt x="522731" y="202692"/>
                </a:lnTo>
                <a:lnTo>
                  <a:pt x="525779" y="199644"/>
                </a:lnTo>
                <a:close/>
              </a:path>
              <a:path w="581025" h="229870">
                <a:moveTo>
                  <a:pt x="580643" y="220218"/>
                </a:moveTo>
                <a:lnTo>
                  <a:pt x="522731" y="157734"/>
                </a:lnTo>
                <a:lnTo>
                  <a:pt x="511029" y="189163"/>
                </a:lnTo>
                <a:lnTo>
                  <a:pt x="522731" y="193548"/>
                </a:lnTo>
                <a:lnTo>
                  <a:pt x="525017" y="195834"/>
                </a:lnTo>
                <a:lnTo>
                  <a:pt x="525779" y="199644"/>
                </a:lnTo>
                <a:lnTo>
                  <a:pt x="525779" y="226149"/>
                </a:lnTo>
                <a:lnTo>
                  <a:pt x="580643" y="220218"/>
                </a:lnTo>
                <a:close/>
              </a:path>
            </a:pathLst>
          </a:custGeom>
          <a:solidFill>
            <a:srgbClr val="000000"/>
          </a:solidFill>
        </p:spPr>
        <p:txBody>
          <a:bodyPr wrap="square" lIns="0" tIns="0" rIns="0" bIns="0" rtlCol="0"/>
          <a:lstStyle/>
          <a:p>
            <a:endParaRPr/>
          </a:p>
        </p:txBody>
      </p:sp>
      <p:sp>
        <p:nvSpPr>
          <p:cNvPr id="34" name="object 34"/>
          <p:cNvSpPr/>
          <p:nvPr/>
        </p:nvSpPr>
        <p:spPr>
          <a:xfrm>
            <a:off x="4626355" y="5788405"/>
            <a:ext cx="654050" cy="232410"/>
          </a:xfrm>
          <a:custGeom>
            <a:avLst/>
            <a:gdLst/>
            <a:ahLst/>
            <a:cxnLst/>
            <a:rect l="l" t="t" r="r" b="b"/>
            <a:pathLst>
              <a:path w="654050" h="232410">
                <a:moveTo>
                  <a:pt x="582902" y="191771"/>
                </a:moveTo>
                <a:lnTo>
                  <a:pt x="6096" y="0"/>
                </a:lnTo>
                <a:lnTo>
                  <a:pt x="2286" y="0"/>
                </a:lnTo>
                <a:lnTo>
                  <a:pt x="0" y="3048"/>
                </a:lnTo>
                <a:lnTo>
                  <a:pt x="0" y="6858"/>
                </a:lnTo>
                <a:lnTo>
                  <a:pt x="3048" y="9144"/>
                </a:lnTo>
                <a:lnTo>
                  <a:pt x="579825" y="200905"/>
                </a:lnTo>
                <a:lnTo>
                  <a:pt x="582902" y="191771"/>
                </a:lnTo>
                <a:close/>
              </a:path>
              <a:path w="654050" h="232410">
                <a:moveTo>
                  <a:pt x="598170" y="228236"/>
                </a:moveTo>
                <a:lnTo>
                  <a:pt x="598170" y="201930"/>
                </a:lnTo>
                <a:lnTo>
                  <a:pt x="595884" y="204216"/>
                </a:lnTo>
                <a:lnTo>
                  <a:pt x="592074" y="204978"/>
                </a:lnTo>
                <a:lnTo>
                  <a:pt x="579825" y="200905"/>
                </a:lnTo>
                <a:lnTo>
                  <a:pt x="569214" y="232410"/>
                </a:lnTo>
                <a:lnTo>
                  <a:pt x="598170" y="228236"/>
                </a:lnTo>
                <a:close/>
              </a:path>
              <a:path w="654050" h="232410">
                <a:moveTo>
                  <a:pt x="598170" y="201930"/>
                </a:moveTo>
                <a:lnTo>
                  <a:pt x="597408" y="198120"/>
                </a:lnTo>
                <a:lnTo>
                  <a:pt x="595122" y="195834"/>
                </a:lnTo>
                <a:lnTo>
                  <a:pt x="582902" y="191771"/>
                </a:lnTo>
                <a:lnTo>
                  <a:pt x="579825" y="200905"/>
                </a:lnTo>
                <a:lnTo>
                  <a:pt x="592074" y="204978"/>
                </a:lnTo>
                <a:lnTo>
                  <a:pt x="595884" y="204216"/>
                </a:lnTo>
                <a:lnTo>
                  <a:pt x="598170" y="201930"/>
                </a:lnTo>
                <a:close/>
              </a:path>
              <a:path w="654050" h="232410">
                <a:moveTo>
                  <a:pt x="653796" y="220218"/>
                </a:moveTo>
                <a:lnTo>
                  <a:pt x="593598" y="160020"/>
                </a:lnTo>
                <a:lnTo>
                  <a:pt x="582902" y="191771"/>
                </a:lnTo>
                <a:lnTo>
                  <a:pt x="595122" y="195834"/>
                </a:lnTo>
                <a:lnTo>
                  <a:pt x="597408" y="198120"/>
                </a:lnTo>
                <a:lnTo>
                  <a:pt x="598170" y="201930"/>
                </a:lnTo>
                <a:lnTo>
                  <a:pt x="598170" y="228236"/>
                </a:lnTo>
                <a:lnTo>
                  <a:pt x="653796" y="220218"/>
                </a:lnTo>
                <a:close/>
              </a:path>
            </a:pathLst>
          </a:custGeom>
          <a:solidFill>
            <a:srgbClr val="000000"/>
          </a:solidFill>
        </p:spPr>
        <p:txBody>
          <a:bodyPr wrap="square" lIns="0" tIns="0" rIns="0" bIns="0" rtlCol="0"/>
          <a:lstStyle/>
          <a:p>
            <a:endParaRPr/>
          </a:p>
        </p:txBody>
      </p:sp>
      <p:sp>
        <p:nvSpPr>
          <p:cNvPr id="35" name="object 35"/>
          <p:cNvSpPr txBox="1"/>
          <p:nvPr/>
        </p:nvSpPr>
        <p:spPr>
          <a:xfrm>
            <a:off x="2982976" y="1440179"/>
            <a:ext cx="4389120" cy="436880"/>
          </a:xfrm>
          <a:prstGeom prst="rect">
            <a:avLst/>
          </a:prstGeom>
        </p:spPr>
        <p:txBody>
          <a:bodyPr vert="horz" wrap="square" lIns="0" tIns="0" rIns="0" bIns="0" rtlCol="0">
            <a:spAutoFit/>
          </a:bodyPr>
          <a:lstStyle/>
          <a:p>
            <a:pPr marL="12700" marR="5080">
              <a:lnSpc>
                <a:spcPct val="100000"/>
              </a:lnSpc>
            </a:pPr>
            <a:r>
              <a:rPr sz="1400" spc="-10" dirty="0">
                <a:latin typeface="Arial"/>
                <a:cs typeface="Arial"/>
              </a:rPr>
              <a:t>Fuentes </a:t>
            </a:r>
            <a:r>
              <a:rPr sz="1400" spc="-5" dirty="0">
                <a:latin typeface="Arial"/>
                <a:cs typeface="Arial"/>
              </a:rPr>
              <a:t>de </a:t>
            </a:r>
            <a:r>
              <a:rPr sz="1400" spc="-10" dirty="0">
                <a:latin typeface="Arial"/>
                <a:cs typeface="Arial"/>
              </a:rPr>
              <a:t>ideas: cambios tecnológicos, demográficos,  </a:t>
            </a:r>
            <a:r>
              <a:rPr sz="1400" spc="-5" dirty="0">
                <a:latin typeface="Arial"/>
                <a:cs typeface="Arial"/>
              </a:rPr>
              <a:t>sociológicos, culturales, económicos, políticos,</a:t>
            </a:r>
            <a:r>
              <a:rPr sz="1400" spc="50" dirty="0">
                <a:latin typeface="Arial"/>
                <a:cs typeface="Arial"/>
              </a:rPr>
              <a:t> </a:t>
            </a:r>
            <a:r>
              <a:rPr sz="1400" spc="-5" dirty="0">
                <a:latin typeface="Arial"/>
                <a:cs typeface="Arial"/>
              </a:rPr>
              <a:t>etc.</a:t>
            </a:r>
            <a:endParaRPr sz="1400">
              <a:latin typeface="Arial"/>
              <a:cs typeface="Arial"/>
            </a:endParaRPr>
          </a:p>
        </p:txBody>
      </p:sp>
      <p:sp>
        <p:nvSpPr>
          <p:cNvPr id="36" name="object 36"/>
          <p:cNvSpPr txBox="1"/>
          <p:nvPr/>
        </p:nvSpPr>
        <p:spPr>
          <a:xfrm>
            <a:off x="3846385" y="2879547"/>
            <a:ext cx="2260600"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(Cómo funciona </a:t>
            </a:r>
            <a:r>
              <a:rPr sz="1400" spc="-5" dirty="0">
                <a:latin typeface="Arial"/>
                <a:cs typeface="Arial"/>
              </a:rPr>
              <a:t>el</a:t>
            </a:r>
            <a:r>
              <a:rPr sz="1400" spc="-20" dirty="0">
                <a:latin typeface="Arial"/>
                <a:cs typeface="Arial"/>
              </a:rPr>
              <a:t> </a:t>
            </a:r>
            <a:r>
              <a:rPr sz="1400" spc="-10" dirty="0">
                <a:latin typeface="Arial"/>
                <a:cs typeface="Arial"/>
              </a:rPr>
              <a:t>producto)</a:t>
            </a:r>
            <a:endParaRPr sz="1400">
              <a:latin typeface="Arial"/>
              <a:cs typeface="Arial"/>
            </a:endParaRPr>
          </a:p>
        </p:txBody>
      </p:sp>
      <p:sp>
        <p:nvSpPr>
          <p:cNvPr id="37" name="object 37"/>
          <p:cNvSpPr txBox="1"/>
          <p:nvPr/>
        </p:nvSpPr>
        <p:spPr>
          <a:xfrm>
            <a:off x="4351680" y="3527234"/>
            <a:ext cx="2870835"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(Cómo debería hacerse </a:t>
            </a:r>
            <a:r>
              <a:rPr sz="1400" spc="-5" dirty="0">
                <a:latin typeface="Arial"/>
                <a:cs typeface="Arial"/>
              </a:rPr>
              <a:t>el</a:t>
            </a:r>
            <a:r>
              <a:rPr sz="1400" spc="15" dirty="0">
                <a:latin typeface="Arial"/>
                <a:cs typeface="Arial"/>
              </a:rPr>
              <a:t> </a:t>
            </a:r>
            <a:r>
              <a:rPr sz="1400" spc="-10" dirty="0">
                <a:latin typeface="Arial"/>
                <a:cs typeface="Arial"/>
              </a:rPr>
              <a:t>producto)</a:t>
            </a:r>
            <a:endParaRPr sz="1400">
              <a:latin typeface="Arial"/>
              <a:cs typeface="Arial"/>
            </a:endParaRPr>
          </a:p>
        </p:txBody>
      </p:sp>
      <p:sp>
        <p:nvSpPr>
          <p:cNvPr id="38" name="object 38"/>
          <p:cNvSpPr txBox="1"/>
          <p:nvPr/>
        </p:nvSpPr>
        <p:spPr>
          <a:xfrm>
            <a:off x="3559289" y="2161019"/>
            <a:ext cx="3156585" cy="224790"/>
          </a:xfrm>
          <a:prstGeom prst="rect">
            <a:avLst/>
          </a:prstGeom>
        </p:spPr>
        <p:txBody>
          <a:bodyPr vert="horz" wrap="square" lIns="0" tIns="0" rIns="0" bIns="0" rtlCol="0">
            <a:spAutoFit/>
          </a:bodyPr>
          <a:lstStyle/>
          <a:p>
            <a:pPr marL="12700">
              <a:lnSpc>
                <a:spcPct val="100000"/>
              </a:lnSpc>
            </a:pPr>
            <a:r>
              <a:rPr sz="1400" spc="-5" dirty="0">
                <a:latin typeface="Arial"/>
                <a:cs typeface="Arial"/>
              </a:rPr>
              <a:t>(El </a:t>
            </a:r>
            <a:r>
              <a:rPr sz="1400" spc="-10" dirty="0">
                <a:latin typeface="Arial"/>
                <a:cs typeface="Arial"/>
              </a:rPr>
              <a:t>enfoque necesario </a:t>
            </a:r>
            <a:r>
              <a:rPr sz="1400" spc="-5" dirty="0">
                <a:latin typeface="Arial"/>
                <a:cs typeface="Arial"/>
              </a:rPr>
              <a:t>para</a:t>
            </a:r>
            <a:r>
              <a:rPr sz="1400" spc="20" dirty="0">
                <a:latin typeface="Arial"/>
                <a:cs typeface="Arial"/>
              </a:rPr>
              <a:t> </a:t>
            </a:r>
            <a:r>
              <a:rPr sz="1400" spc="-10" dirty="0">
                <a:latin typeface="Arial"/>
                <a:cs typeface="Arial"/>
              </a:rPr>
              <a:t>satisfacerlo)</a:t>
            </a:r>
            <a:endParaRPr sz="1400">
              <a:latin typeface="Arial"/>
              <a:cs typeface="Arial"/>
            </a:endParaRPr>
          </a:p>
        </p:txBody>
      </p:sp>
      <p:sp>
        <p:nvSpPr>
          <p:cNvPr id="39" name="object 39"/>
          <p:cNvSpPr txBox="1"/>
          <p:nvPr/>
        </p:nvSpPr>
        <p:spPr>
          <a:xfrm>
            <a:off x="4783111" y="3960799"/>
            <a:ext cx="3159125" cy="436880"/>
          </a:xfrm>
          <a:prstGeom prst="rect">
            <a:avLst/>
          </a:prstGeom>
        </p:spPr>
        <p:txBody>
          <a:bodyPr vert="horz" wrap="square" lIns="0" tIns="0" rIns="0" bIns="0" rtlCol="0">
            <a:spAutoFit/>
          </a:bodyPr>
          <a:lstStyle/>
          <a:p>
            <a:pPr marL="12700" marR="5080">
              <a:lnSpc>
                <a:spcPct val="100000"/>
              </a:lnSpc>
            </a:pPr>
            <a:r>
              <a:rPr sz="1400" spc="-10" dirty="0">
                <a:latin typeface="Arial"/>
                <a:cs typeface="Arial"/>
              </a:rPr>
              <a:t>(Cómo debería hacerse </a:t>
            </a:r>
            <a:r>
              <a:rPr sz="1400" spc="-5" dirty="0">
                <a:latin typeface="Arial"/>
                <a:cs typeface="Arial"/>
              </a:rPr>
              <a:t>el </a:t>
            </a:r>
            <a:r>
              <a:rPr sz="1400" spc="-10" dirty="0">
                <a:latin typeface="Arial"/>
                <a:cs typeface="Arial"/>
              </a:rPr>
              <a:t>producto  económicamente </a:t>
            </a:r>
            <a:r>
              <a:rPr sz="1400" spc="-5" dirty="0">
                <a:latin typeface="Arial"/>
                <a:cs typeface="Arial"/>
              </a:rPr>
              <a:t>y con </a:t>
            </a:r>
            <a:r>
              <a:rPr sz="1400" spc="-10" dirty="0">
                <a:latin typeface="Arial"/>
                <a:cs typeface="Arial"/>
              </a:rPr>
              <a:t>calidad</a:t>
            </a:r>
            <a:r>
              <a:rPr sz="1400" spc="5" dirty="0">
                <a:latin typeface="Arial"/>
                <a:cs typeface="Arial"/>
              </a:rPr>
              <a:t> </a:t>
            </a:r>
            <a:r>
              <a:rPr sz="1400" spc="-10" dirty="0">
                <a:latin typeface="Arial"/>
                <a:cs typeface="Arial"/>
              </a:rPr>
              <a:t>robusta)</a:t>
            </a:r>
            <a:endParaRPr sz="1400">
              <a:latin typeface="Arial"/>
              <a:cs typeface="Arial"/>
            </a:endParaRPr>
          </a:p>
        </p:txBody>
      </p:sp>
      <p:sp>
        <p:nvSpPr>
          <p:cNvPr id="40" name="object 40"/>
          <p:cNvSpPr txBox="1"/>
          <p:nvPr/>
        </p:nvSpPr>
        <p:spPr>
          <a:xfrm>
            <a:off x="5359958" y="4680039"/>
            <a:ext cx="2202815" cy="436880"/>
          </a:xfrm>
          <a:prstGeom prst="rect">
            <a:avLst/>
          </a:prstGeom>
        </p:spPr>
        <p:txBody>
          <a:bodyPr vert="horz" wrap="square" lIns="0" tIns="0" rIns="0" bIns="0" rtlCol="0">
            <a:spAutoFit/>
          </a:bodyPr>
          <a:lstStyle/>
          <a:p>
            <a:pPr marL="12700" marR="5080">
              <a:lnSpc>
                <a:spcPct val="100000"/>
              </a:lnSpc>
            </a:pPr>
            <a:r>
              <a:rPr sz="1400" spc="-10" dirty="0">
                <a:latin typeface="Arial"/>
                <a:cs typeface="Arial"/>
              </a:rPr>
              <a:t>(¿Satisface </a:t>
            </a:r>
            <a:r>
              <a:rPr sz="1400" spc="-5" dirty="0">
                <a:latin typeface="Arial"/>
                <a:cs typeface="Arial"/>
              </a:rPr>
              <a:t>el </a:t>
            </a:r>
            <a:r>
              <a:rPr sz="1400" spc="-10" dirty="0">
                <a:latin typeface="Arial"/>
                <a:cs typeface="Arial"/>
              </a:rPr>
              <a:t>producto las  necesidades </a:t>
            </a:r>
            <a:r>
              <a:rPr sz="1400" spc="-5" dirty="0">
                <a:latin typeface="Arial"/>
                <a:cs typeface="Arial"/>
              </a:rPr>
              <a:t>del</a:t>
            </a:r>
            <a:r>
              <a:rPr sz="1400" spc="-30" dirty="0">
                <a:latin typeface="Arial"/>
                <a:cs typeface="Arial"/>
              </a:rPr>
              <a:t> </a:t>
            </a:r>
            <a:r>
              <a:rPr sz="1400" spc="-10" dirty="0">
                <a:latin typeface="Arial"/>
                <a:cs typeface="Arial"/>
              </a:rPr>
              <a:t>mercado?)</a:t>
            </a:r>
            <a:endParaRPr sz="1400">
              <a:latin typeface="Arial"/>
              <a:cs typeface="Arial"/>
            </a:endParaRPr>
          </a:p>
        </p:txBody>
      </p:sp>
      <p:sp>
        <p:nvSpPr>
          <p:cNvPr id="41" name="object 41"/>
          <p:cNvSpPr txBox="1"/>
          <p:nvPr/>
        </p:nvSpPr>
        <p:spPr>
          <a:xfrm>
            <a:off x="5862954" y="5400878"/>
            <a:ext cx="763905"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(Entrega)</a:t>
            </a:r>
            <a:endParaRPr sz="1400">
              <a:latin typeface="Arial"/>
              <a:cs typeface="Arial"/>
            </a:endParaRPr>
          </a:p>
        </p:txBody>
      </p:sp>
      <p:sp>
        <p:nvSpPr>
          <p:cNvPr id="42" name="object 42"/>
          <p:cNvSpPr txBox="1"/>
          <p:nvPr/>
        </p:nvSpPr>
        <p:spPr>
          <a:xfrm>
            <a:off x="6510642" y="6048565"/>
            <a:ext cx="1010919" cy="224790"/>
          </a:xfrm>
          <a:prstGeom prst="rect">
            <a:avLst/>
          </a:prstGeom>
        </p:spPr>
        <p:txBody>
          <a:bodyPr vert="horz" wrap="square" lIns="0" tIns="0" rIns="0" bIns="0" rtlCol="0">
            <a:spAutoFit/>
          </a:bodyPr>
          <a:lstStyle/>
          <a:p>
            <a:pPr marL="12700">
              <a:lnSpc>
                <a:spcPct val="100000"/>
              </a:lnSpc>
            </a:pPr>
            <a:r>
              <a:rPr sz="1400" spc="-10" dirty="0">
                <a:latin typeface="Arial"/>
                <a:cs typeface="Arial"/>
              </a:rPr>
              <a:t>(Evaluación)</a:t>
            </a:r>
            <a:endParaRPr sz="14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69570" rIns="0" bIns="0" rtlCol="0">
            <a:spAutoFit/>
          </a:bodyPr>
          <a:lstStyle/>
          <a:p>
            <a:pPr marL="2131060">
              <a:lnSpc>
                <a:spcPct val="100000"/>
              </a:lnSpc>
            </a:pPr>
            <a:r>
              <a:rPr sz="2400" b="1" spc="-5" dirty="0">
                <a:solidFill>
                  <a:srgbClr val="000000"/>
                </a:solidFill>
                <a:latin typeface="Times New Roman"/>
                <a:cs typeface="Times New Roman"/>
              </a:rPr>
              <a:t>Localización de</a:t>
            </a:r>
            <a:r>
              <a:rPr sz="2400" b="1" spc="-25" dirty="0">
                <a:solidFill>
                  <a:srgbClr val="000000"/>
                </a:solidFill>
                <a:latin typeface="Times New Roman"/>
                <a:cs typeface="Times New Roman"/>
              </a:rPr>
              <a:t> </a:t>
            </a:r>
            <a:r>
              <a:rPr sz="2400" b="1" spc="-10" dirty="0">
                <a:solidFill>
                  <a:srgbClr val="000000"/>
                </a:solidFill>
                <a:latin typeface="Times New Roman"/>
                <a:cs typeface="Times New Roman"/>
              </a:rPr>
              <a:t>Instalaciones</a:t>
            </a:r>
            <a:endParaRPr sz="2400">
              <a:latin typeface="Times New Roman"/>
              <a:cs typeface="Times New Roman"/>
            </a:endParaRPr>
          </a:p>
        </p:txBody>
      </p:sp>
      <p:sp>
        <p:nvSpPr>
          <p:cNvPr id="3" name="object 3"/>
          <p:cNvSpPr txBox="1"/>
          <p:nvPr/>
        </p:nvSpPr>
        <p:spPr>
          <a:xfrm>
            <a:off x="758240" y="2133061"/>
            <a:ext cx="7675245" cy="3296285"/>
          </a:xfrm>
          <a:prstGeom prst="rect">
            <a:avLst/>
          </a:prstGeom>
        </p:spPr>
        <p:txBody>
          <a:bodyPr vert="horz" wrap="square" lIns="0" tIns="5080" rIns="0" bIns="0" rtlCol="0">
            <a:spAutoFit/>
          </a:bodyPr>
          <a:lstStyle/>
          <a:p>
            <a:pPr marL="66675" marR="58419" indent="-635" algn="ctr">
              <a:lnSpc>
                <a:spcPts val="2580"/>
              </a:lnSpc>
              <a:spcBef>
                <a:spcPts val="40"/>
              </a:spcBef>
            </a:pPr>
            <a:r>
              <a:rPr sz="2400" spc="-5" dirty="0">
                <a:latin typeface="Times New Roman"/>
                <a:cs typeface="Times New Roman"/>
              </a:rPr>
              <a:t>La localización de instalaciones ya sean industriales </a:t>
            </a:r>
            <a:r>
              <a:rPr sz="2400" dirty="0">
                <a:latin typeface="Times New Roman"/>
                <a:cs typeface="Times New Roman"/>
              </a:rPr>
              <a:t>o </a:t>
            </a:r>
            <a:r>
              <a:rPr sz="2400" spc="-5" dirty="0">
                <a:latin typeface="Times New Roman"/>
                <a:cs typeface="Times New Roman"/>
              </a:rPr>
              <a:t>de  servicios, representa un elemento fundamental que se</a:t>
            </a:r>
            <a:r>
              <a:rPr sz="2400" spc="-60" dirty="0">
                <a:latin typeface="Times New Roman"/>
                <a:cs typeface="Times New Roman"/>
              </a:rPr>
              <a:t> </a:t>
            </a:r>
            <a:r>
              <a:rPr sz="2400" spc="-5" dirty="0">
                <a:latin typeface="Times New Roman"/>
                <a:cs typeface="Times New Roman"/>
              </a:rPr>
              <a:t>debe</a:t>
            </a:r>
            <a:endParaRPr sz="2400">
              <a:latin typeface="Times New Roman"/>
              <a:cs typeface="Times New Roman"/>
            </a:endParaRPr>
          </a:p>
          <a:p>
            <a:pPr marL="53975" marR="45085" indent="-635" algn="ctr">
              <a:lnSpc>
                <a:spcPts val="2580"/>
              </a:lnSpc>
              <a:spcBef>
                <a:spcPts val="10"/>
              </a:spcBef>
            </a:pPr>
            <a:r>
              <a:rPr sz="2400" spc="-5" dirty="0">
                <a:latin typeface="Times New Roman"/>
                <a:cs typeface="Times New Roman"/>
              </a:rPr>
              <a:t>tomar en cuenta </a:t>
            </a:r>
            <a:r>
              <a:rPr sz="2400" dirty="0">
                <a:latin typeface="Times New Roman"/>
                <a:cs typeface="Times New Roman"/>
              </a:rPr>
              <a:t>a </a:t>
            </a:r>
            <a:r>
              <a:rPr sz="2400" spc="-5" dirty="0">
                <a:latin typeface="Times New Roman"/>
                <a:cs typeface="Times New Roman"/>
              </a:rPr>
              <a:t>la hora de planificar las futuras operaciones  de cualquier empresa. Es importante destacar que la extensión  del ciclo de vida de una organización depende ampliamente  del sitio </a:t>
            </a:r>
            <a:r>
              <a:rPr sz="2400" dirty="0">
                <a:latin typeface="Times New Roman"/>
                <a:cs typeface="Times New Roman"/>
              </a:rPr>
              <a:t>o </a:t>
            </a:r>
            <a:r>
              <a:rPr sz="2400" spc="-5" dirty="0">
                <a:latin typeface="Times New Roman"/>
                <a:cs typeface="Times New Roman"/>
              </a:rPr>
              <a:t>región donde se quiera instalar, ya que si</a:t>
            </a:r>
            <a:r>
              <a:rPr sz="2400" spc="-60" dirty="0">
                <a:latin typeface="Times New Roman"/>
                <a:cs typeface="Times New Roman"/>
              </a:rPr>
              <a:t> </a:t>
            </a:r>
            <a:r>
              <a:rPr sz="2400" spc="-5" dirty="0">
                <a:latin typeface="Times New Roman"/>
                <a:cs typeface="Times New Roman"/>
              </a:rPr>
              <a:t>algunos</a:t>
            </a:r>
            <a:endParaRPr sz="2400">
              <a:latin typeface="Times New Roman"/>
              <a:cs typeface="Times New Roman"/>
            </a:endParaRPr>
          </a:p>
          <a:p>
            <a:pPr marL="12700" marR="5080" indent="-1270" algn="ctr">
              <a:lnSpc>
                <a:spcPts val="2580"/>
              </a:lnSpc>
              <a:spcBef>
                <a:spcPts val="10"/>
              </a:spcBef>
            </a:pPr>
            <a:r>
              <a:rPr sz="2400" spc="-5" dirty="0">
                <a:latin typeface="Times New Roman"/>
                <a:cs typeface="Times New Roman"/>
              </a:rPr>
              <a:t>factores decisivos de localización fallan en el momento de la  concepción de la organización, esta tiende </a:t>
            </a:r>
            <a:r>
              <a:rPr sz="2400" dirty="0">
                <a:latin typeface="Times New Roman"/>
                <a:cs typeface="Times New Roman"/>
              </a:rPr>
              <a:t>a </a:t>
            </a:r>
            <a:r>
              <a:rPr sz="2400" spc="-5" dirty="0">
                <a:latin typeface="Times New Roman"/>
                <a:cs typeface="Times New Roman"/>
              </a:rPr>
              <a:t>acortar su ciclo de  vida </a:t>
            </a:r>
            <a:r>
              <a:rPr sz="2400" dirty="0">
                <a:latin typeface="Times New Roman"/>
                <a:cs typeface="Times New Roman"/>
              </a:rPr>
              <a:t>o </a:t>
            </a:r>
            <a:r>
              <a:rPr sz="2400" spc="-5" dirty="0">
                <a:latin typeface="Times New Roman"/>
                <a:cs typeface="Times New Roman"/>
              </a:rPr>
              <a:t>se tiende </a:t>
            </a:r>
            <a:r>
              <a:rPr sz="2400" dirty="0">
                <a:latin typeface="Times New Roman"/>
                <a:cs typeface="Times New Roman"/>
              </a:rPr>
              <a:t>a </a:t>
            </a:r>
            <a:r>
              <a:rPr sz="2400" spc="-5" dirty="0">
                <a:latin typeface="Times New Roman"/>
                <a:cs typeface="Times New Roman"/>
              </a:rPr>
              <a:t>recurrir en el reacomodo de </a:t>
            </a:r>
            <a:r>
              <a:rPr sz="2400" spc="-10" dirty="0">
                <a:latin typeface="Times New Roman"/>
                <a:cs typeface="Times New Roman"/>
              </a:rPr>
              <a:t>las  </a:t>
            </a:r>
            <a:r>
              <a:rPr sz="2400" spc="-5" dirty="0">
                <a:latin typeface="Times New Roman"/>
                <a:cs typeface="Times New Roman"/>
              </a:rPr>
              <a:t>instalaciones, decisión que </a:t>
            </a:r>
            <a:r>
              <a:rPr sz="2400" spc="-10" dirty="0">
                <a:latin typeface="Times New Roman"/>
                <a:cs typeface="Times New Roman"/>
              </a:rPr>
              <a:t>podría </a:t>
            </a:r>
            <a:r>
              <a:rPr sz="2400" spc="-5" dirty="0">
                <a:latin typeface="Times New Roman"/>
                <a:cs typeface="Times New Roman"/>
              </a:rPr>
              <a:t>resultar bastante</a:t>
            </a:r>
            <a:r>
              <a:rPr sz="2400" spc="-50" dirty="0">
                <a:latin typeface="Times New Roman"/>
                <a:cs typeface="Times New Roman"/>
              </a:rPr>
              <a:t> </a:t>
            </a:r>
            <a:r>
              <a:rPr sz="2400" spc="-5" dirty="0">
                <a:latin typeface="Times New Roman"/>
                <a:cs typeface="Times New Roman"/>
              </a:rPr>
              <a:t>onerosa.</a:t>
            </a:r>
            <a:endParaRPr sz="24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07975" rIns="0" bIns="0" rtlCol="0">
            <a:spAutoFit/>
          </a:bodyPr>
          <a:lstStyle/>
          <a:p>
            <a:pPr marL="810895">
              <a:lnSpc>
                <a:spcPct val="100000"/>
              </a:lnSpc>
              <a:spcBef>
                <a:spcPts val="2425"/>
              </a:spcBef>
            </a:pPr>
            <a:r>
              <a:rPr sz="3200" spc="-5" dirty="0">
                <a:solidFill>
                  <a:srgbClr val="009A00"/>
                </a:solidFill>
              </a:rPr>
              <a:t>ESTRATEGIA DE</a:t>
            </a:r>
            <a:r>
              <a:rPr sz="3200" spc="-30" dirty="0">
                <a:solidFill>
                  <a:srgbClr val="009A00"/>
                </a:solidFill>
              </a:rPr>
              <a:t> </a:t>
            </a:r>
            <a:r>
              <a:rPr sz="3200" spc="-5" dirty="0">
                <a:solidFill>
                  <a:srgbClr val="009A00"/>
                </a:solidFill>
              </a:rPr>
              <a:t>EVALUACIÓN</a:t>
            </a:r>
            <a:endParaRPr sz="3200"/>
          </a:p>
        </p:txBody>
      </p:sp>
      <p:sp>
        <p:nvSpPr>
          <p:cNvPr id="3" name="object 3"/>
          <p:cNvSpPr/>
          <p:nvPr/>
        </p:nvSpPr>
        <p:spPr>
          <a:xfrm>
            <a:off x="901700" y="1687322"/>
            <a:ext cx="7543800" cy="4929505"/>
          </a:xfrm>
          <a:custGeom>
            <a:avLst/>
            <a:gdLst/>
            <a:ahLst/>
            <a:cxnLst/>
            <a:rect l="l" t="t" r="r" b="b"/>
            <a:pathLst>
              <a:path w="7543800" h="4929505">
                <a:moveTo>
                  <a:pt x="0" y="0"/>
                </a:moveTo>
                <a:lnTo>
                  <a:pt x="0" y="4929378"/>
                </a:lnTo>
                <a:lnTo>
                  <a:pt x="7543800" y="4929378"/>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85774" y="1738883"/>
            <a:ext cx="7320280" cy="404495"/>
          </a:xfrm>
          <a:prstGeom prst="rect">
            <a:avLst/>
          </a:prstGeom>
        </p:spPr>
        <p:txBody>
          <a:bodyPr vert="horz" wrap="square" lIns="0" tIns="0" rIns="0" bIns="0" rtlCol="0">
            <a:spAutoFit/>
          </a:bodyPr>
          <a:lstStyle/>
          <a:p>
            <a:pPr marL="12700" marR="5080">
              <a:lnSpc>
                <a:spcPts val="1540"/>
              </a:lnSpc>
            </a:pPr>
            <a:r>
              <a:rPr sz="1600" dirty="0">
                <a:latin typeface="Times New Roman"/>
                <a:cs typeface="Times New Roman"/>
              </a:rPr>
              <a:t>Durante la primera semana se aplicará </a:t>
            </a:r>
            <a:r>
              <a:rPr sz="1600" spc="-5" dirty="0">
                <a:latin typeface="Times New Roman"/>
                <a:cs typeface="Times New Roman"/>
              </a:rPr>
              <a:t>una </a:t>
            </a:r>
            <a:r>
              <a:rPr sz="1600" dirty="0">
                <a:latin typeface="Times New Roman"/>
                <a:cs typeface="Times New Roman"/>
              </a:rPr>
              <a:t>prueba diagnóstica con el fin de medir el nivel  de</a:t>
            </a:r>
            <a:r>
              <a:rPr sz="1600" spc="-95" dirty="0">
                <a:latin typeface="Times New Roman"/>
                <a:cs typeface="Times New Roman"/>
              </a:rPr>
              <a:t> </a:t>
            </a:r>
            <a:r>
              <a:rPr sz="1600" dirty="0">
                <a:latin typeface="Times New Roman"/>
                <a:cs typeface="Times New Roman"/>
              </a:rPr>
              <a:t>entrada.</a:t>
            </a:r>
            <a:endParaRPr sz="1600">
              <a:latin typeface="Times New Roman"/>
              <a:cs typeface="Times New Roman"/>
            </a:endParaRPr>
          </a:p>
        </p:txBody>
      </p:sp>
      <p:graphicFrame>
        <p:nvGraphicFramePr>
          <p:cNvPr id="5" name="object 5"/>
          <p:cNvGraphicFramePr>
            <a:graphicFrameLocks noGrp="1"/>
          </p:cNvGraphicFramePr>
          <p:nvPr/>
        </p:nvGraphicFramePr>
        <p:xfrm>
          <a:off x="976249" y="2352409"/>
          <a:ext cx="5112106" cy="1308086"/>
        </p:xfrm>
        <a:graphic>
          <a:graphicData uri="http://schemas.openxmlformats.org/drawingml/2006/table">
            <a:tbl>
              <a:tblPr firstRow="1" bandRow="1">
                <a:tableStyleId>{2D5ABB26-0587-4C30-8999-92F81FD0307C}</a:tableStyleId>
              </a:tblPr>
              <a:tblGrid>
                <a:gridCol w="4445040"/>
                <a:gridCol w="667066"/>
              </a:tblGrid>
              <a:tr h="409829">
                <a:tc>
                  <a:txBody>
                    <a:bodyPr/>
                    <a:lstStyle/>
                    <a:p>
                      <a:pPr marL="22225">
                        <a:lnSpc>
                          <a:spcPct val="100000"/>
                        </a:lnSpc>
                        <a:spcBef>
                          <a:spcPts val="190"/>
                        </a:spcBef>
                      </a:pPr>
                      <a:r>
                        <a:rPr sz="1600" dirty="0">
                          <a:solidFill>
                            <a:srgbClr val="3333CC"/>
                          </a:solidFill>
                          <a:latin typeface="Times New Roman"/>
                          <a:cs typeface="Times New Roman"/>
                        </a:rPr>
                        <a:t>La evaluación </a:t>
                      </a:r>
                      <a:r>
                        <a:rPr sz="1600" spc="-5" dirty="0">
                          <a:solidFill>
                            <a:srgbClr val="3333CC"/>
                          </a:solidFill>
                          <a:latin typeface="Times New Roman"/>
                          <a:cs typeface="Times New Roman"/>
                        </a:rPr>
                        <a:t>sumativa </a:t>
                      </a:r>
                      <a:r>
                        <a:rPr sz="1600" dirty="0">
                          <a:solidFill>
                            <a:srgbClr val="3333CC"/>
                          </a:solidFill>
                          <a:latin typeface="Times New Roman"/>
                          <a:cs typeface="Times New Roman"/>
                        </a:rPr>
                        <a:t>considerará </a:t>
                      </a:r>
                      <a:r>
                        <a:rPr sz="1600" spc="-5" dirty="0">
                          <a:solidFill>
                            <a:srgbClr val="3333CC"/>
                          </a:solidFill>
                          <a:latin typeface="Times New Roman"/>
                          <a:cs typeface="Times New Roman"/>
                        </a:rPr>
                        <a:t>lo</a:t>
                      </a:r>
                      <a:r>
                        <a:rPr sz="1600" spc="-15" dirty="0">
                          <a:solidFill>
                            <a:srgbClr val="3333CC"/>
                          </a:solidFill>
                          <a:latin typeface="Times New Roman"/>
                          <a:cs typeface="Times New Roman"/>
                        </a:rPr>
                        <a:t> </a:t>
                      </a:r>
                      <a:r>
                        <a:rPr sz="1600" dirty="0">
                          <a:solidFill>
                            <a:srgbClr val="3333CC"/>
                          </a:solidFill>
                          <a:latin typeface="Times New Roman"/>
                          <a:cs typeface="Times New Roman"/>
                        </a:rPr>
                        <a:t>siguiente:</a:t>
                      </a:r>
                      <a:endParaRPr sz="1600">
                        <a:latin typeface="Times New Roman"/>
                        <a:cs typeface="Times New Roman"/>
                      </a:endParaRPr>
                    </a:p>
                  </a:txBody>
                  <a:tcPr marL="0" marR="0" marT="0" marB="0"/>
                </a:tc>
                <a:tc>
                  <a:txBody>
                    <a:bodyPr/>
                    <a:lstStyle/>
                    <a:p>
                      <a:endParaRPr sz="1600">
                        <a:latin typeface="Times New Roman"/>
                        <a:cs typeface="Times New Roman"/>
                      </a:endParaRPr>
                    </a:p>
                  </a:txBody>
                  <a:tcPr marL="0" marR="0" marT="0" marB="0"/>
                </a:tc>
              </a:tr>
              <a:tr h="366896">
                <a:tc>
                  <a:txBody>
                    <a:bodyPr/>
                    <a:lstStyle/>
                    <a:p>
                      <a:pPr marL="144780" indent="-122555">
                        <a:lnSpc>
                          <a:spcPct val="100000"/>
                        </a:lnSpc>
                        <a:spcBef>
                          <a:spcPts val="815"/>
                        </a:spcBef>
                        <a:buChar char="•"/>
                        <a:tabLst>
                          <a:tab pos="144780" algn="l"/>
                        </a:tabLst>
                      </a:pPr>
                      <a:r>
                        <a:rPr sz="1600" spc="-5" dirty="0">
                          <a:latin typeface="Times New Roman"/>
                          <a:cs typeface="Times New Roman"/>
                        </a:rPr>
                        <a:t>Cuatro </a:t>
                      </a:r>
                      <a:r>
                        <a:rPr sz="1600" dirty="0">
                          <a:latin typeface="Times New Roman"/>
                          <a:cs typeface="Times New Roman"/>
                        </a:rPr>
                        <a:t>exámenes</a:t>
                      </a:r>
                      <a:r>
                        <a:rPr sz="1600" spc="-60" dirty="0">
                          <a:latin typeface="Times New Roman"/>
                          <a:cs typeface="Times New Roman"/>
                        </a:rPr>
                        <a:t> </a:t>
                      </a:r>
                      <a:r>
                        <a:rPr sz="1600" dirty="0">
                          <a:latin typeface="Times New Roman"/>
                          <a:cs typeface="Times New Roman"/>
                        </a:rPr>
                        <a:t>escritos</a:t>
                      </a:r>
                      <a:endParaRPr sz="1600">
                        <a:latin typeface="Times New Roman"/>
                        <a:cs typeface="Times New Roman"/>
                      </a:endParaRPr>
                    </a:p>
                  </a:txBody>
                  <a:tcPr marL="0" marR="0" marT="0" marB="0"/>
                </a:tc>
                <a:tc>
                  <a:txBody>
                    <a:bodyPr/>
                    <a:lstStyle/>
                    <a:p>
                      <a:pPr marR="14604" algn="r">
                        <a:lnSpc>
                          <a:spcPct val="100000"/>
                        </a:lnSpc>
                        <a:spcBef>
                          <a:spcPts val="815"/>
                        </a:spcBef>
                      </a:pPr>
                      <a:r>
                        <a:rPr sz="1600" spc="-5" dirty="0">
                          <a:latin typeface="Times New Roman"/>
                          <a:cs typeface="Times New Roman"/>
                        </a:rPr>
                        <a:t>75%</a:t>
                      </a:r>
                      <a:endParaRPr sz="1600">
                        <a:latin typeface="Times New Roman"/>
                        <a:cs typeface="Times New Roman"/>
                      </a:endParaRPr>
                    </a:p>
                  </a:txBody>
                  <a:tcPr marL="0" marR="0" marT="0" marB="0"/>
                </a:tc>
              </a:tr>
              <a:tr h="244214">
                <a:tc>
                  <a:txBody>
                    <a:bodyPr/>
                    <a:lstStyle/>
                    <a:p>
                      <a:pPr marL="144780" indent="-122555">
                        <a:lnSpc>
                          <a:spcPts val="1770"/>
                        </a:lnSpc>
                        <a:buChar char="•"/>
                        <a:tabLst>
                          <a:tab pos="145415" algn="l"/>
                        </a:tabLst>
                      </a:pPr>
                      <a:r>
                        <a:rPr sz="1600" dirty="0">
                          <a:latin typeface="Times New Roman"/>
                          <a:cs typeface="Times New Roman"/>
                        </a:rPr>
                        <a:t>Clases y prácticas evaluadas por el preparador</a:t>
                      </a:r>
                      <a:r>
                        <a:rPr sz="1600" spc="-70" dirty="0">
                          <a:latin typeface="Times New Roman"/>
                          <a:cs typeface="Times New Roman"/>
                        </a:rPr>
                        <a:t> </a:t>
                      </a:r>
                      <a:r>
                        <a:rPr sz="1600" dirty="0">
                          <a:latin typeface="Times New Roman"/>
                          <a:cs typeface="Times New Roman"/>
                        </a:rPr>
                        <a:t>(a)</a:t>
                      </a:r>
                      <a:endParaRPr sz="1600">
                        <a:latin typeface="Times New Roman"/>
                        <a:cs typeface="Times New Roman"/>
                      </a:endParaRPr>
                    </a:p>
                  </a:txBody>
                  <a:tcPr marL="0" marR="0" marT="0" marB="0"/>
                </a:tc>
                <a:tc>
                  <a:txBody>
                    <a:bodyPr/>
                    <a:lstStyle/>
                    <a:p>
                      <a:pPr marR="31115" algn="r">
                        <a:lnSpc>
                          <a:spcPts val="1770"/>
                        </a:lnSpc>
                      </a:pPr>
                      <a:r>
                        <a:rPr sz="1600" dirty="0">
                          <a:latin typeface="Times New Roman"/>
                          <a:cs typeface="Times New Roman"/>
                        </a:rPr>
                        <a:t>10%</a:t>
                      </a:r>
                      <a:endParaRPr sz="1600">
                        <a:latin typeface="Times New Roman"/>
                        <a:cs typeface="Times New Roman"/>
                      </a:endParaRPr>
                    </a:p>
                  </a:txBody>
                  <a:tcPr marL="0" marR="0" marT="0" marB="0"/>
                </a:tc>
              </a:tr>
              <a:tr h="287147">
                <a:tc>
                  <a:txBody>
                    <a:bodyPr/>
                    <a:lstStyle/>
                    <a:p>
                      <a:pPr marL="144780" indent="-122555">
                        <a:lnSpc>
                          <a:spcPts val="1770"/>
                        </a:lnSpc>
                        <a:buChar char="•"/>
                        <a:tabLst>
                          <a:tab pos="145415" algn="l"/>
                        </a:tabLst>
                      </a:pPr>
                      <a:r>
                        <a:rPr sz="1600" dirty="0">
                          <a:latin typeface="Times New Roman"/>
                          <a:cs typeface="Times New Roman"/>
                        </a:rPr>
                        <a:t>Trabajo de</a:t>
                      </a:r>
                      <a:r>
                        <a:rPr sz="1600" spc="-95" dirty="0">
                          <a:latin typeface="Times New Roman"/>
                          <a:cs typeface="Times New Roman"/>
                        </a:rPr>
                        <a:t> </a:t>
                      </a:r>
                      <a:r>
                        <a:rPr sz="1600" dirty="0">
                          <a:latin typeface="Times New Roman"/>
                          <a:cs typeface="Times New Roman"/>
                        </a:rPr>
                        <a:t>campo</a:t>
                      </a:r>
                      <a:endParaRPr sz="1600">
                        <a:latin typeface="Times New Roman"/>
                        <a:cs typeface="Times New Roman"/>
                      </a:endParaRPr>
                    </a:p>
                  </a:txBody>
                  <a:tcPr marL="0" marR="0" marT="0" marB="0"/>
                </a:tc>
                <a:tc>
                  <a:txBody>
                    <a:bodyPr/>
                    <a:lstStyle/>
                    <a:p>
                      <a:pPr marR="17145" algn="r">
                        <a:lnSpc>
                          <a:spcPts val="1770"/>
                        </a:lnSpc>
                      </a:pPr>
                      <a:r>
                        <a:rPr sz="1600" dirty="0">
                          <a:latin typeface="Times New Roman"/>
                          <a:cs typeface="Times New Roman"/>
                        </a:rPr>
                        <a:t>15%</a:t>
                      </a:r>
                      <a:endParaRPr sz="1600">
                        <a:latin typeface="Times New Roman"/>
                        <a:cs typeface="Times New Roman"/>
                      </a:endParaRPr>
                    </a:p>
                  </a:txBody>
                  <a:tcPr marL="0" marR="0" marT="0" marB="0"/>
                </a:tc>
              </a:tr>
            </a:tbl>
          </a:graphicData>
        </a:graphic>
      </p:graphicFrame>
      <p:sp>
        <p:nvSpPr>
          <p:cNvPr id="6" name="object 6"/>
          <p:cNvSpPr txBox="1"/>
          <p:nvPr/>
        </p:nvSpPr>
        <p:spPr>
          <a:xfrm>
            <a:off x="985799" y="3882897"/>
            <a:ext cx="7135495" cy="2408555"/>
          </a:xfrm>
          <a:prstGeom prst="rect">
            <a:avLst/>
          </a:prstGeom>
        </p:spPr>
        <p:txBody>
          <a:bodyPr vert="horz" wrap="square" lIns="0" tIns="0" rIns="0" bIns="0" rtlCol="0">
            <a:spAutoFit/>
          </a:bodyPr>
          <a:lstStyle/>
          <a:p>
            <a:pPr marL="12700">
              <a:lnSpc>
                <a:spcPct val="100000"/>
              </a:lnSpc>
            </a:pPr>
            <a:r>
              <a:rPr sz="1600" dirty="0">
                <a:latin typeface="Times New Roman"/>
                <a:cs typeface="Times New Roman"/>
              </a:rPr>
              <a:t>El estudiante con más de un 25% de inasistencias reprobará </a:t>
            </a:r>
            <a:r>
              <a:rPr sz="1600" spc="-5" dirty="0">
                <a:latin typeface="Times New Roman"/>
                <a:cs typeface="Times New Roman"/>
              </a:rPr>
              <a:t>la</a:t>
            </a:r>
            <a:r>
              <a:rPr sz="1600" spc="-45" dirty="0">
                <a:latin typeface="Times New Roman"/>
                <a:cs typeface="Times New Roman"/>
              </a:rPr>
              <a:t> </a:t>
            </a:r>
            <a:r>
              <a:rPr sz="1600" dirty="0">
                <a:latin typeface="Times New Roman"/>
                <a:cs typeface="Times New Roman"/>
              </a:rPr>
              <a:t>materia.</a:t>
            </a:r>
            <a:endParaRPr sz="1600">
              <a:latin typeface="Times New Roman"/>
              <a:cs typeface="Times New Roman"/>
            </a:endParaRPr>
          </a:p>
          <a:p>
            <a:pPr>
              <a:lnSpc>
                <a:spcPct val="100000"/>
              </a:lnSpc>
            </a:pPr>
            <a:endParaRPr sz="2350">
              <a:latin typeface="Times New Roman"/>
              <a:cs typeface="Times New Roman"/>
            </a:endParaRPr>
          </a:p>
          <a:p>
            <a:pPr marL="12700" marR="5080">
              <a:lnSpc>
                <a:spcPct val="100000"/>
              </a:lnSpc>
            </a:pPr>
            <a:r>
              <a:rPr sz="1600" dirty="0">
                <a:latin typeface="Times New Roman"/>
                <a:cs typeface="Times New Roman"/>
              </a:rPr>
              <a:t>Para el desarrollo del trabajo de campo se exige que sea realizado en zonas ajenas al  casco urbano a la ciudad de Mérida, de ser posible en otro estado con la debida  comprobación del respectivo viaje individualmente. </a:t>
            </a:r>
            <a:r>
              <a:rPr sz="1600" spc="-5" dirty="0">
                <a:latin typeface="Times New Roman"/>
                <a:cs typeface="Times New Roman"/>
              </a:rPr>
              <a:t>Para </a:t>
            </a:r>
            <a:r>
              <a:rPr sz="1600" dirty="0">
                <a:latin typeface="Times New Roman"/>
                <a:cs typeface="Times New Roman"/>
              </a:rPr>
              <a:t>las personas que no puedan  viajar justificadamente, se les evaluará solamente con los exámenes escritos (80%) y el  desarrollo de problemas en </a:t>
            </a:r>
            <a:r>
              <a:rPr sz="1600" spc="-5" dirty="0">
                <a:latin typeface="Times New Roman"/>
                <a:cs typeface="Times New Roman"/>
              </a:rPr>
              <a:t>WinQSB </a:t>
            </a:r>
            <a:r>
              <a:rPr sz="1600" dirty="0">
                <a:latin typeface="Times New Roman"/>
                <a:cs typeface="Times New Roman"/>
              </a:rPr>
              <a:t>evaluados por el preparado</a:t>
            </a:r>
            <a:r>
              <a:rPr sz="1600" spc="-40" dirty="0">
                <a:latin typeface="Times New Roman"/>
                <a:cs typeface="Times New Roman"/>
              </a:rPr>
              <a:t> </a:t>
            </a:r>
            <a:r>
              <a:rPr sz="1600" dirty="0">
                <a:latin typeface="Times New Roman"/>
                <a:cs typeface="Times New Roman"/>
              </a:rPr>
              <a:t>(10%).</a:t>
            </a:r>
            <a:endParaRPr sz="1600">
              <a:latin typeface="Times New Roman"/>
              <a:cs typeface="Times New Roman"/>
            </a:endParaRPr>
          </a:p>
          <a:p>
            <a:pPr>
              <a:lnSpc>
                <a:spcPct val="100000"/>
              </a:lnSpc>
              <a:spcBef>
                <a:spcPts val="5"/>
              </a:spcBef>
            </a:pPr>
            <a:endParaRPr sz="2350">
              <a:latin typeface="Times New Roman"/>
              <a:cs typeface="Times New Roman"/>
            </a:endParaRPr>
          </a:p>
          <a:p>
            <a:pPr marL="12700">
              <a:lnSpc>
                <a:spcPct val="100000"/>
              </a:lnSpc>
            </a:pPr>
            <a:r>
              <a:rPr sz="1600" dirty="0">
                <a:latin typeface="Times New Roman"/>
                <a:cs typeface="Times New Roman"/>
              </a:rPr>
              <a:t>No hay recuperativo, solo diferido con el 100% de la</a:t>
            </a:r>
            <a:r>
              <a:rPr sz="1600" spc="-80" dirty="0">
                <a:latin typeface="Times New Roman"/>
                <a:cs typeface="Times New Roman"/>
              </a:rPr>
              <a:t> </a:t>
            </a:r>
            <a:r>
              <a:rPr sz="1600" dirty="0">
                <a:latin typeface="Times New Roman"/>
                <a:cs typeface="Times New Roman"/>
              </a:rPr>
              <a:t>materia.</a:t>
            </a:r>
            <a:endParaRPr sz="16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212725" rIns="0" bIns="0" rtlCol="0">
            <a:spAutoFit/>
          </a:bodyPr>
          <a:lstStyle/>
          <a:p>
            <a:pPr marL="2198370">
              <a:lnSpc>
                <a:spcPct val="100000"/>
              </a:lnSpc>
              <a:spcBef>
                <a:spcPts val="1675"/>
              </a:spcBef>
            </a:pPr>
            <a:r>
              <a:rPr spc="-5" dirty="0"/>
              <a:t>Productividad</a:t>
            </a:r>
          </a:p>
        </p:txBody>
      </p:sp>
      <p:sp>
        <p:nvSpPr>
          <p:cNvPr id="3" name="object 3"/>
          <p:cNvSpPr/>
          <p:nvPr/>
        </p:nvSpPr>
        <p:spPr>
          <a:xfrm>
            <a:off x="901700" y="1892300"/>
            <a:ext cx="7543800" cy="4267200"/>
          </a:xfrm>
          <a:custGeom>
            <a:avLst/>
            <a:gdLst/>
            <a:ahLst/>
            <a:cxnLst/>
            <a:rect l="l" t="t" r="r" b="b"/>
            <a:pathLst>
              <a:path w="7543800" h="4267200">
                <a:moveTo>
                  <a:pt x="0" y="0"/>
                </a:moveTo>
                <a:lnTo>
                  <a:pt x="0" y="4267200"/>
                </a:lnTo>
                <a:lnTo>
                  <a:pt x="7543800" y="4267200"/>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85774" y="1943353"/>
            <a:ext cx="7354570" cy="3833495"/>
          </a:xfrm>
          <a:prstGeom prst="rect">
            <a:avLst/>
          </a:prstGeom>
        </p:spPr>
        <p:txBody>
          <a:bodyPr vert="horz" wrap="square" lIns="0" tIns="0" rIns="0" bIns="0" rtlCol="0">
            <a:spAutoFit/>
          </a:bodyPr>
          <a:lstStyle/>
          <a:p>
            <a:pPr marL="12700" marR="278130">
              <a:lnSpc>
                <a:spcPts val="1950"/>
              </a:lnSpc>
            </a:pPr>
            <a:r>
              <a:rPr sz="1800" dirty="0">
                <a:latin typeface="Times New Roman"/>
                <a:cs typeface="Times New Roman"/>
              </a:rPr>
              <a:t>La creación de bienes y servicios requiere transformar </a:t>
            </a:r>
            <a:r>
              <a:rPr sz="1800" spc="-5" dirty="0">
                <a:latin typeface="Times New Roman"/>
                <a:cs typeface="Times New Roman"/>
              </a:rPr>
              <a:t>los </a:t>
            </a:r>
            <a:r>
              <a:rPr sz="1800" dirty="0">
                <a:latin typeface="Times New Roman"/>
                <a:cs typeface="Times New Roman"/>
              </a:rPr>
              <a:t>recursos en dichos  bienes y servicios. Cuanto más eficazmente realicemos esta transformación,  tanto más productivos seremos. La Productividad </a:t>
            </a:r>
            <a:r>
              <a:rPr sz="1800" spc="-5" dirty="0">
                <a:latin typeface="Times New Roman"/>
                <a:cs typeface="Times New Roman"/>
              </a:rPr>
              <a:t>es </a:t>
            </a:r>
            <a:r>
              <a:rPr sz="1800" dirty="0">
                <a:latin typeface="Times New Roman"/>
                <a:cs typeface="Times New Roman"/>
              </a:rPr>
              <a:t>la proporción de</a:t>
            </a:r>
            <a:r>
              <a:rPr sz="1800" spc="-85" dirty="0">
                <a:latin typeface="Times New Roman"/>
                <a:cs typeface="Times New Roman"/>
              </a:rPr>
              <a:t> </a:t>
            </a:r>
            <a:r>
              <a:rPr sz="1800" dirty="0">
                <a:latin typeface="Times New Roman"/>
                <a:cs typeface="Times New Roman"/>
              </a:rPr>
              <a:t>outputs  (bienes y servicios) dividida por </a:t>
            </a:r>
            <a:r>
              <a:rPr sz="1800" spc="-5" dirty="0">
                <a:latin typeface="Times New Roman"/>
                <a:cs typeface="Times New Roman"/>
              </a:rPr>
              <a:t>los </a:t>
            </a:r>
            <a:r>
              <a:rPr sz="1800" dirty="0">
                <a:latin typeface="Times New Roman"/>
                <a:cs typeface="Times New Roman"/>
              </a:rPr>
              <a:t>inputs (recursos como el trabajo o el  capital). El trabajo de un gerente de producción y operaciones </a:t>
            </a:r>
            <a:r>
              <a:rPr sz="1800" spc="-5" dirty="0">
                <a:latin typeface="Times New Roman"/>
                <a:cs typeface="Times New Roman"/>
              </a:rPr>
              <a:t>es </a:t>
            </a:r>
            <a:r>
              <a:rPr sz="1800" dirty="0">
                <a:latin typeface="Times New Roman"/>
                <a:cs typeface="Times New Roman"/>
              </a:rPr>
              <a:t>potenciar  (mejorar) la proporción entre </a:t>
            </a:r>
            <a:r>
              <a:rPr sz="1800" spc="-5" dirty="0">
                <a:latin typeface="Times New Roman"/>
                <a:cs typeface="Times New Roman"/>
              </a:rPr>
              <a:t>los outputs </a:t>
            </a:r>
            <a:r>
              <a:rPr sz="1800" dirty="0">
                <a:latin typeface="Times New Roman"/>
                <a:cs typeface="Times New Roman"/>
              </a:rPr>
              <a:t>e inputs. Mejorar la productividad  significa mejorar la</a:t>
            </a:r>
            <a:r>
              <a:rPr sz="1800" spc="-105" dirty="0">
                <a:latin typeface="Times New Roman"/>
                <a:cs typeface="Times New Roman"/>
              </a:rPr>
              <a:t> </a:t>
            </a:r>
            <a:r>
              <a:rPr sz="1800" dirty="0">
                <a:latin typeface="Times New Roman"/>
                <a:cs typeface="Times New Roman"/>
              </a:rPr>
              <a:t>eficiencia.</a:t>
            </a:r>
            <a:endParaRPr sz="1800">
              <a:latin typeface="Times New Roman"/>
              <a:cs typeface="Times New Roman"/>
            </a:endParaRPr>
          </a:p>
          <a:p>
            <a:pPr>
              <a:lnSpc>
                <a:spcPct val="100000"/>
              </a:lnSpc>
              <a:spcBef>
                <a:spcPts val="10"/>
              </a:spcBef>
            </a:pPr>
            <a:endParaRPr sz="2450">
              <a:latin typeface="Times New Roman"/>
              <a:cs typeface="Times New Roman"/>
            </a:endParaRPr>
          </a:p>
          <a:p>
            <a:pPr marL="12700" marR="5080">
              <a:lnSpc>
                <a:spcPts val="1950"/>
              </a:lnSpc>
            </a:pPr>
            <a:r>
              <a:rPr sz="1800" dirty="0">
                <a:latin typeface="Times New Roman"/>
                <a:cs typeface="Times New Roman"/>
              </a:rPr>
              <a:t>Medir la productividad en una excelente forma de evaluar la capacidad de un  país y de una empresa para proporcionar y mejorar el nivel de vida de </a:t>
            </a:r>
            <a:r>
              <a:rPr sz="1800" spc="-5" dirty="0">
                <a:latin typeface="Times New Roman"/>
                <a:cs typeface="Times New Roman"/>
              </a:rPr>
              <a:t>sus  </a:t>
            </a:r>
            <a:r>
              <a:rPr sz="1800" dirty="0">
                <a:latin typeface="Times New Roman"/>
                <a:cs typeface="Times New Roman"/>
              </a:rPr>
              <a:t>habitantes. Sólo mediante el aumento de la productividad </a:t>
            </a:r>
            <a:r>
              <a:rPr sz="1800" spc="-5" dirty="0">
                <a:latin typeface="Times New Roman"/>
                <a:cs typeface="Times New Roman"/>
              </a:rPr>
              <a:t>se </a:t>
            </a:r>
            <a:r>
              <a:rPr sz="1800" dirty="0">
                <a:latin typeface="Times New Roman"/>
                <a:cs typeface="Times New Roman"/>
              </a:rPr>
              <a:t>puede mejorar el  nivel de vida. </a:t>
            </a:r>
            <a:r>
              <a:rPr sz="1800" spc="-5" dirty="0">
                <a:latin typeface="Times New Roman"/>
                <a:cs typeface="Times New Roman"/>
              </a:rPr>
              <a:t>Si los </a:t>
            </a:r>
            <a:r>
              <a:rPr sz="1800" dirty="0">
                <a:latin typeface="Times New Roman"/>
                <a:cs typeface="Times New Roman"/>
              </a:rPr>
              <a:t>beneficios del </a:t>
            </a:r>
            <a:r>
              <a:rPr sz="1800" spc="-5" dirty="0">
                <a:latin typeface="Times New Roman"/>
                <a:cs typeface="Times New Roman"/>
              </a:rPr>
              <a:t>trabajo, </a:t>
            </a:r>
            <a:r>
              <a:rPr sz="1800" dirty="0">
                <a:latin typeface="Times New Roman"/>
                <a:cs typeface="Times New Roman"/>
              </a:rPr>
              <a:t>el capital, o la gestión aumentan </a:t>
            </a:r>
            <a:r>
              <a:rPr sz="1800" spc="-5" dirty="0">
                <a:latin typeface="Times New Roman"/>
                <a:cs typeface="Times New Roman"/>
              </a:rPr>
              <a:t>sin  </a:t>
            </a:r>
            <a:r>
              <a:rPr sz="1800" dirty="0">
                <a:latin typeface="Times New Roman"/>
                <a:cs typeface="Times New Roman"/>
              </a:rPr>
              <a:t>que aumente la productividad, </a:t>
            </a:r>
            <a:r>
              <a:rPr sz="1800" spc="-5" dirty="0">
                <a:latin typeface="Times New Roman"/>
                <a:cs typeface="Times New Roman"/>
              </a:rPr>
              <a:t>los </a:t>
            </a:r>
            <a:r>
              <a:rPr sz="1800" dirty="0">
                <a:latin typeface="Times New Roman"/>
                <a:cs typeface="Times New Roman"/>
              </a:rPr>
              <a:t>precios </a:t>
            </a:r>
            <a:r>
              <a:rPr sz="1800" spc="-5" dirty="0">
                <a:latin typeface="Times New Roman"/>
                <a:cs typeface="Times New Roman"/>
              </a:rPr>
              <a:t>se </a:t>
            </a:r>
            <a:r>
              <a:rPr sz="1800" dirty="0">
                <a:latin typeface="Times New Roman"/>
                <a:cs typeface="Times New Roman"/>
              </a:rPr>
              <a:t>incrementan. Por otro lado,</a:t>
            </a:r>
            <a:r>
              <a:rPr sz="1800" spc="-75" dirty="0">
                <a:latin typeface="Times New Roman"/>
                <a:cs typeface="Times New Roman"/>
              </a:rPr>
              <a:t> </a:t>
            </a:r>
            <a:r>
              <a:rPr sz="1800" dirty="0">
                <a:latin typeface="Times New Roman"/>
                <a:cs typeface="Times New Roman"/>
              </a:rPr>
              <a:t>cuando  </a:t>
            </a:r>
            <a:r>
              <a:rPr sz="1800" spc="-5" dirty="0">
                <a:latin typeface="Times New Roman"/>
                <a:cs typeface="Times New Roman"/>
              </a:rPr>
              <a:t>se </a:t>
            </a:r>
            <a:r>
              <a:rPr sz="1800" dirty="0">
                <a:latin typeface="Times New Roman"/>
                <a:cs typeface="Times New Roman"/>
              </a:rPr>
              <a:t>incrementa la productividad, lo precios tienden a bajar, porque </a:t>
            </a:r>
            <a:r>
              <a:rPr sz="1800" spc="-5" dirty="0">
                <a:latin typeface="Times New Roman"/>
                <a:cs typeface="Times New Roman"/>
              </a:rPr>
              <a:t>se </a:t>
            </a:r>
            <a:r>
              <a:rPr sz="1800" dirty="0">
                <a:latin typeface="Times New Roman"/>
                <a:cs typeface="Times New Roman"/>
              </a:rPr>
              <a:t>está  fabricando más con </a:t>
            </a:r>
            <a:r>
              <a:rPr sz="1800" spc="-5" dirty="0">
                <a:latin typeface="Times New Roman"/>
                <a:cs typeface="Times New Roman"/>
              </a:rPr>
              <a:t>los mismos</a:t>
            </a:r>
            <a:r>
              <a:rPr sz="1800" spc="-70" dirty="0">
                <a:latin typeface="Times New Roman"/>
                <a:cs typeface="Times New Roman"/>
              </a:rPr>
              <a:t> </a:t>
            </a:r>
            <a:r>
              <a:rPr sz="1800" dirty="0">
                <a:latin typeface="Times New Roman"/>
                <a:cs typeface="Times New Roman"/>
              </a:rPr>
              <a:t>recursos.</a:t>
            </a:r>
            <a:endParaRPr sz="18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212725" rIns="0" bIns="0" rtlCol="0">
            <a:spAutoFit/>
          </a:bodyPr>
          <a:lstStyle/>
          <a:p>
            <a:pPr marL="452755">
              <a:lnSpc>
                <a:spcPct val="100000"/>
              </a:lnSpc>
              <a:spcBef>
                <a:spcPts val="1675"/>
              </a:spcBef>
            </a:pPr>
            <a:r>
              <a:rPr spc="-5" dirty="0"/>
              <a:t>Medición de la</a:t>
            </a:r>
            <a:r>
              <a:rPr spc="10" dirty="0"/>
              <a:t> </a:t>
            </a:r>
            <a:r>
              <a:rPr spc="-5" dirty="0"/>
              <a:t>Productividad</a:t>
            </a:r>
          </a:p>
        </p:txBody>
      </p:sp>
      <p:sp>
        <p:nvSpPr>
          <p:cNvPr id="3" name="object 3"/>
          <p:cNvSpPr/>
          <p:nvPr/>
        </p:nvSpPr>
        <p:spPr>
          <a:xfrm>
            <a:off x="901700" y="1892300"/>
            <a:ext cx="7543800" cy="4267200"/>
          </a:xfrm>
          <a:custGeom>
            <a:avLst/>
            <a:gdLst/>
            <a:ahLst/>
            <a:cxnLst/>
            <a:rect l="l" t="t" r="r" b="b"/>
            <a:pathLst>
              <a:path w="7543800" h="4267200">
                <a:moveTo>
                  <a:pt x="0" y="0"/>
                </a:moveTo>
                <a:lnTo>
                  <a:pt x="0" y="4267200"/>
                </a:lnTo>
                <a:lnTo>
                  <a:pt x="7543800" y="4267200"/>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85748" y="1934971"/>
            <a:ext cx="7360920" cy="3860165"/>
          </a:xfrm>
          <a:prstGeom prst="rect">
            <a:avLst/>
          </a:prstGeom>
        </p:spPr>
        <p:txBody>
          <a:bodyPr vert="horz" wrap="square" lIns="0" tIns="0" rIns="0" bIns="0" rtlCol="0">
            <a:spAutoFit/>
          </a:bodyPr>
          <a:lstStyle/>
          <a:p>
            <a:pPr marL="12700" marR="5080">
              <a:lnSpc>
                <a:spcPct val="100000"/>
              </a:lnSpc>
            </a:pPr>
            <a:r>
              <a:rPr sz="1800" dirty="0">
                <a:latin typeface="Times New Roman"/>
                <a:cs typeface="Times New Roman"/>
              </a:rPr>
              <a:t>En algunos casos, la productividad </a:t>
            </a:r>
            <a:r>
              <a:rPr sz="1800" spc="-5" dirty="0">
                <a:latin typeface="Times New Roman"/>
                <a:cs typeface="Times New Roman"/>
              </a:rPr>
              <a:t>se </a:t>
            </a:r>
            <a:r>
              <a:rPr sz="1800" dirty="0">
                <a:latin typeface="Times New Roman"/>
                <a:cs typeface="Times New Roman"/>
              </a:rPr>
              <a:t>mide de forma inmediata. Por ejemplo,  puede </a:t>
            </a:r>
            <a:r>
              <a:rPr sz="1800" spc="-5" dirty="0">
                <a:latin typeface="Times New Roman"/>
                <a:cs typeface="Times New Roman"/>
              </a:rPr>
              <a:t>ser </a:t>
            </a:r>
            <a:r>
              <a:rPr sz="1800" dirty="0">
                <a:latin typeface="Times New Roman"/>
                <a:cs typeface="Times New Roman"/>
              </a:rPr>
              <a:t>medida como horas de trabajo necesarias para producir una tonelada  de acero específico o como la energía necesaria para generar un kilovatio de  electricidad. La productividad </a:t>
            </a:r>
            <a:r>
              <a:rPr sz="1800" spc="-5" dirty="0">
                <a:latin typeface="Times New Roman"/>
                <a:cs typeface="Times New Roman"/>
              </a:rPr>
              <a:t>se </a:t>
            </a:r>
            <a:r>
              <a:rPr sz="1800" dirty="0">
                <a:latin typeface="Times New Roman"/>
                <a:cs typeface="Times New Roman"/>
              </a:rPr>
              <a:t>mide por unidad de tiempo . Esto </a:t>
            </a:r>
            <a:r>
              <a:rPr sz="1800" spc="-5" dirty="0">
                <a:latin typeface="Times New Roman"/>
                <a:cs typeface="Times New Roman"/>
              </a:rPr>
              <a:t>se </a:t>
            </a:r>
            <a:r>
              <a:rPr sz="1800" dirty="0">
                <a:latin typeface="Times New Roman"/>
                <a:cs typeface="Times New Roman"/>
              </a:rPr>
              <a:t>resume</a:t>
            </a:r>
            <a:r>
              <a:rPr sz="1800" spc="-85" dirty="0">
                <a:latin typeface="Times New Roman"/>
                <a:cs typeface="Times New Roman"/>
              </a:rPr>
              <a:t> </a:t>
            </a:r>
            <a:r>
              <a:rPr sz="1800" dirty="0">
                <a:latin typeface="Times New Roman"/>
                <a:cs typeface="Times New Roman"/>
              </a:rPr>
              <a:t>de  la </a:t>
            </a:r>
            <a:r>
              <a:rPr sz="1800" spc="-5" dirty="0">
                <a:latin typeface="Times New Roman"/>
                <a:cs typeface="Times New Roman"/>
              </a:rPr>
              <a:t>siguiente</a:t>
            </a:r>
            <a:r>
              <a:rPr sz="1800" spc="-95" dirty="0">
                <a:latin typeface="Times New Roman"/>
                <a:cs typeface="Times New Roman"/>
              </a:rPr>
              <a:t> </a:t>
            </a:r>
            <a:r>
              <a:rPr sz="1800" dirty="0">
                <a:latin typeface="Times New Roman"/>
                <a:cs typeface="Times New Roman"/>
              </a:rPr>
              <a:t>manera:</a:t>
            </a:r>
            <a:endParaRPr sz="1800">
              <a:latin typeface="Times New Roman"/>
              <a:cs typeface="Times New Roman"/>
            </a:endParaRPr>
          </a:p>
          <a:p>
            <a:pPr marL="1447165" algn="ctr">
              <a:lnSpc>
                <a:spcPct val="100000"/>
              </a:lnSpc>
              <a:spcBef>
                <a:spcPts val="434"/>
              </a:spcBef>
            </a:pPr>
            <a:r>
              <a:rPr sz="1800" dirty="0">
                <a:solidFill>
                  <a:srgbClr val="3333CC"/>
                </a:solidFill>
                <a:latin typeface="Times New Roman"/>
                <a:cs typeface="Times New Roman"/>
              </a:rPr>
              <a:t>Unidades</a:t>
            </a:r>
            <a:r>
              <a:rPr sz="1800" spc="-105" dirty="0">
                <a:solidFill>
                  <a:srgbClr val="3333CC"/>
                </a:solidFill>
                <a:latin typeface="Times New Roman"/>
                <a:cs typeface="Times New Roman"/>
              </a:rPr>
              <a:t> </a:t>
            </a:r>
            <a:r>
              <a:rPr sz="1800" dirty="0">
                <a:solidFill>
                  <a:srgbClr val="3333CC"/>
                </a:solidFill>
                <a:latin typeface="Times New Roman"/>
                <a:cs typeface="Times New Roman"/>
              </a:rPr>
              <a:t>producidas</a:t>
            </a:r>
            <a:endParaRPr sz="1800">
              <a:latin typeface="Times New Roman"/>
              <a:cs typeface="Times New Roman"/>
            </a:endParaRPr>
          </a:p>
          <a:p>
            <a:pPr marL="1419225">
              <a:lnSpc>
                <a:spcPct val="100000"/>
              </a:lnSpc>
              <a:spcBef>
                <a:spcPts val="434"/>
              </a:spcBef>
            </a:pPr>
            <a:r>
              <a:rPr sz="1800" b="1" dirty="0">
                <a:solidFill>
                  <a:srgbClr val="3333CC"/>
                </a:solidFill>
                <a:latin typeface="Times New Roman"/>
                <a:cs typeface="Times New Roman"/>
              </a:rPr>
              <a:t>Productividad </a:t>
            </a:r>
            <a:r>
              <a:rPr sz="1800" b="1" dirty="0">
                <a:latin typeface="Times New Roman"/>
                <a:cs typeface="Times New Roman"/>
              </a:rPr>
              <a:t>=</a:t>
            </a:r>
            <a:r>
              <a:rPr sz="1800" b="1" spc="-110" dirty="0">
                <a:latin typeface="Times New Roman"/>
                <a:cs typeface="Times New Roman"/>
              </a:rPr>
              <a:t> </a:t>
            </a:r>
            <a:r>
              <a:rPr sz="1800" dirty="0">
                <a:latin typeface="Times New Roman"/>
                <a:cs typeface="Times New Roman"/>
              </a:rPr>
              <a:t>--------------------------------------</a:t>
            </a:r>
            <a:endParaRPr sz="1800">
              <a:latin typeface="Times New Roman"/>
              <a:cs typeface="Times New Roman"/>
            </a:endParaRPr>
          </a:p>
          <a:p>
            <a:pPr marL="1557655" algn="ctr">
              <a:lnSpc>
                <a:spcPct val="100000"/>
              </a:lnSpc>
              <a:spcBef>
                <a:spcPts val="445"/>
              </a:spcBef>
            </a:pPr>
            <a:r>
              <a:rPr sz="1800" dirty="0">
                <a:solidFill>
                  <a:srgbClr val="3333CC"/>
                </a:solidFill>
                <a:latin typeface="Times New Roman"/>
                <a:cs typeface="Times New Roman"/>
              </a:rPr>
              <a:t>Inputs</a:t>
            </a:r>
            <a:r>
              <a:rPr sz="1800" spc="-105" dirty="0">
                <a:solidFill>
                  <a:srgbClr val="3333CC"/>
                </a:solidFill>
                <a:latin typeface="Times New Roman"/>
                <a:cs typeface="Times New Roman"/>
              </a:rPr>
              <a:t> </a:t>
            </a:r>
            <a:r>
              <a:rPr sz="1800" dirty="0">
                <a:solidFill>
                  <a:srgbClr val="3333CC"/>
                </a:solidFill>
                <a:latin typeface="Times New Roman"/>
                <a:cs typeface="Times New Roman"/>
              </a:rPr>
              <a:t>empleados</a:t>
            </a:r>
            <a:endParaRPr sz="1800">
              <a:latin typeface="Times New Roman"/>
              <a:cs typeface="Times New Roman"/>
            </a:endParaRPr>
          </a:p>
          <a:p>
            <a:pPr>
              <a:lnSpc>
                <a:spcPct val="100000"/>
              </a:lnSpc>
              <a:spcBef>
                <a:spcPts val="45"/>
              </a:spcBef>
            </a:pPr>
            <a:endParaRPr sz="2600">
              <a:latin typeface="Times New Roman"/>
              <a:cs typeface="Times New Roman"/>
            </a:endParaRPr>
          </a:p>
          <a:p>
            <a:pPr marL="12700" marR="6350">
              <a:lnSpc>
                <a:spcPct val="100000"/>
              </a:lnSpc>
            </a:pPr>
            <a:r>
              <a:rPr sz="1800" dirty="0">
                <a:latin typeface="Times New Roman"/>
                <a:cs typeface="Times New Roman"/>
              </a:rPr>
              <a:t>La utilización de un sólo recurso de input para medir la productividad </a:t>
            </a:r>
            <a:r>
              <a:rPr sz="1800" spc="-5" dirty="0">
                <a:latin typeface="Times New Roman"/>
                <a:cs typeface="Times New Roman"/>
              </a:rPr>
              <a:t>se</a:t>
            </a:r>
            <a:r>
              <a:rPr sz="1800" spc="-95" dirty="0">
                <a:latin typeface="Times New Roman"/>
                <a:cs typeface="Times New Roman"/>
              </a:rPr>
              <a:t> </a:t>
            </a:r>
            <a:r>
              <a:rPr sz="1800" dirty="0">
                <a:latin typeface="Times New Roman"/>
                <a:cs typeface="Times New Roman"/>
              </a:rPr>
              <a:t>conoce  como la productividad </a:t>
            </a:r>
            <a:r>
              <a:rPr sz="1800" b="1" spc="-5" dirty="0">
                <a:solidFill>
                  <a:srgbClr val="3333CC"/>
                </a:solidFill>
                <a:latin typeface="Times New Roman"/>
                <a:cs typeface="Times New Roman"/>
              </a:rPr>
              <a:t>monofactorial</a:t>
            </a:r>
            <a:r>
              <a:rPr sz="1800" spc="-5" dirty="0">
                <a:latin typeface="Times New Roman"/>
                <a:cs typeface="Times New Roman"/>
              </a:rPr>
              <a:t>. </a:t>
            </a:r>
            <a:r>
              <a:rPr sz="1800" dirty="0">
                <a:latin typeface="Times New Roman"/>
                <a:cs typeface="Times New Roman"/>
              </a:rPr>
              <a:t>Sin embargo, la productividad  </a:t>
            </a:r>
            <a:r>
              <a:rPr sz="1800" b="1" spc="-5" dirty="0">
                <a:solidFill>
                  <a:srgbClr val="3333CC"/>
                </a:solidFill>
                <a:latin typeface="Times New Roman"/>
                <a:cs typeface="Times New Roman"/>
              </a:rPr>
              <a:t>multifactorial </a:t>
            </a:r>
            <a:r>
              <a:rPr sz="1800" dirty="0">
                <a:latin typeface="Times New Roman"/>
                <a:cs typeface="Times New Roman"/>
              </a:rPr>
              <a:t>supone una visión más amplia, que incluye todos </a:t>
            </a:r>
            <a:r>
              <a:rPr sz="1800" spc="-5" dirty="0">
                <a:latin typeface="Times New Roman"/>
                <a:cs typeface="Times New Roman"/>
              </a:rPr>
              <a:t>los </a:t>
            </a:r>
            <a:r>
              <a:rPr sz="1800" dirty="0">
                <a:latin typeface="Times New Roman"/>
                <a:cs typeface="Times New Roman"/>
              </a:rPr>
              <a:t>inputs (por  ejemplo, trabajo, material, energía, capital,</a:t>
            </a:r>
            <a:r>
              <a:rPr sz="1800" spc="-110" dirty="0">
                <a:latin typeface="Times New Roman"/>
                <a:cs typeface="Times New Roman"/>
              </a:rPr>
              <a:t> </a:t>
            </a:r>
            <a:r>
              <a:rPr sz="1800" dirty="0">
                <a:latin typeface="Times New Roman"/>
                <a:cs typeface="Times New Roman"/>
              </a:rPr>
              <a:t>etc.)</a:t>
            </a:r>
            <a:endParaRPr sz="18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01700" y="368300"/>
            <a:ext cx="7543800" cy="1143000"/>
          </a:xfrm>
          <a:custGeom>
            <a:avLst/>
            <a:gdLst/>
            <a:ahLst/>
            <a:cxnLst/>
            <a:rect l="l" t="t" r="r" b="b"/>
            <a:pathLst>
              <a:path w="7543800" h="1143000">
                <a:moveTo>
                  <a:pt x="0" y="0"/>
                </a:moveTo>
                <a:lnTo>
                  <a:pt x="0" y="1143000"/>
                </a:lnTo>
                <a:lnTo>
                  <a:pt x="7543800" y="1143000"/>
                </a:lnTo>
                <a:lnTo>
                  <a:pt x="7543800" y="0"/>
                </a:lnTo>
                <a:lnTo>
                  <a:pt x="0" y="0"/>
                </a:lnTo>
                <a:close/>
              </a:path>
            </a:pathLst>
          </a:custGeom>
          <a:ln w="9525">
            <a:solidFill>
              <a:srgbClr val="000000"/>
            </a:solidFill>
          </a:ln>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409702" rIns="0" bIns="0" rtlCol="0">
            <a:spAutoFit/>
          </a:bodyPr>
          <a:lstStyle/>
          <a:p>
            <a:pPr marL="2112010">
              <a:lnSpc>
                <a:spcPct val="100000"/>
              </a:lnSpc>
            </a:pPr>
            <a:r>
              <a:rPr sz="2000" b="1" spc="-5" dirty="0">
                <a:latin typeface="Times New Roman"/>
                <a:cs typeface="Times New Roman"/>
              </a:rPr>
              <a:t>CAPACIDAD DE</a:t>
            </a:r>
            <a:r>
              <a:rPr sz="2000" b="1" spc="-15" dirty="0">
                <a:latin typeface="Times New Roman"/>
                <a:cs typeface="Times New Roman"/>
              </a:rPr>
              <a:t> </a:t>
            </a:r>
            <a:r>
              <a:rPr sz="2000" b="1" spc="-5" dirty="0">
                <a:latin typeface="Times New Roman"/>
                <a:cs typeface="Times New Roman"/>
              </a:rPr>
              <a:t>PRODUCCIÓN</a:t>
            </a:r>
            <a:endParaRPr sz="2000">
              <a:latin typeface="Times New Roman"/>
              <a:cs typeface="Times New Roman"/>
            </a:endParaRPr>
          </a:p>
        </p:txBody>
      </p:sp>
      <p:sp>
        <p:nvSpPr>
          <p:cNvPr id="4" name="object 4"/>
          <p:cNvSpPr/>
          <p:nvPr/>
        </p:nvSpPr>
        <p:spPr>
          <a:xfrm>
            <a:off x="887222" y="1544827"/>
            <a:ext cx="7560309" cy="4966970"/>
          </a:xfrm>
          <a:custGeom>
            <a:avLst/>
            <a:gdLst/>
            <a:ahLst/>
            <a:cxnLst/>
            <a:rect l="l" t="t" r="r" b="b"/>
            <a:pathLst>
              <a:path w="7560309" h="4966970">
                <a:moveTo>
                  <a:pt x="0" y="0"/>
                </a:moveTo>
                <a:lnTo>
                  <a:pt x="0" y="4966716"/>
                </a:lnTo>
                <a:lnTo>
                  <a:pt x="7559802" y="4966716"/>
                </a:lnTo>
                <a:lnTo>
                  <a:pt x="7559802" y="0"/>
                </a:lnTo>
                <a:lnTo>
                  <a:pt x="0" y="0"/>
                </a:lnTo>
                <a:close/>
              </a:path>
            </a:pathLst>
          </a:custGeom>
          <a:ln w="9525">
            <a:solidFill>
              <a:srgbClr val="000000"/>
            </a:solidFill>
          </a:ln>
        </p:spPr>
        <p:txBody>
          <a:bodyPr wrap="square" lIns="0" tIns="0" rIns="0" bIns="0" rtlCol="0"/>
          <a:lstStyle/>
          <a:p>
            <a:endParaRPr/>
          </a:p>
        </p:txBody>
      </p:sp>
      <p:sp>
        <p:nvSpPr>
          <p:cNvPr id="5" name="object 5"/>
          <p:cNvSpPr txBox="1"/>
          <p:nvPr/>
        </p:nvSpPr>
        <p:spPr>
          <a:xfrm>
            <a:off x="971296" y="1531812"/>
            <a:ext cx="7042784" cy="4965065"/>
          </a:xfrm>
          <a:prstGeom prst="rect">
            <a:avLst/>
          </a:prstGeom>
        </p:spPr>
        <p:txBody>
          <a:bodyPr vert="horz" wrap="square" lIns="0" tIns="0" rIns="0" bIns="0" rtlCol="0">
            <a:spAutoFit/>
          </a:bodyPr>
          <a:lstStyle/>
          <a:p>
            <a:pPr marL="12700" marR="310515">
              <a:lnSpc>
                <a:spcPct val="120300"/>
              </a:lnSpc>
            </a:pPr>
            <a:r>
              <a:rPr sz="1800" dirty="0">
                <a:latin typeface="Times New Roman"/>
                <a:cs typeface="Times New Roman"/>
              </a:rPr>
              <a:t>La noción de capacidad de producción </a:t>
            </a:r>
            <a:r>
              <a:rPr sz="1800" spc="-5" dirty="0">
                <a:latin typeface="Times New Roman"/>
                <a:cs typeface="Times New Roman"/>
              </a:rPr>
              <a:t>es </a:t>
            </a:r>
            <a:r>
              <a:rPr sz="1800" dirty="0">
                <a:latin typeface="Times New Roman"/>
                <a:cs typeface="Times New Roman"/>
              </a:rPr>
              <a:t>un poco difícil de definir,</a:t>
            </a:r>
            <a:r>
              <a:rPr sz="1800" spc="-85" dirty="0">
                <a:latin typeface="Times New Roman"/>
                <a:cs typeface="Times New Roman"/>
              </a:rPr>
              <a:t> </a:t>
            </a:r>
            <a:r>
              <a:rPr sz="1800" dirty="0">
                <a:latin typeface="Times New Roman"/>
                <a:cs typeface="Times New Roman"/>
              </a:rPr>
              <a:t>sobre  todo en las empresas comerciales y de servicios y en ciertas</a:t>
            </a:r>
            <a:r>
              <a:rPr sz="1800" spc="-105" dirty="0">
                <a:latin typeface="Times New Roman"/>
                <a:cs typeface="Times New Roman"/>
              </a:rPr>
              <a:t> </a:t>
            </a:r>
            <a:r>
              <a:rPr sz="1800" dirty="0">
                <a:latin typeface="Times New Roman"/>
                <a:cs typeface="Times New Roman"/>
              </a:rPr>
              <a:t>empresas</a:t>
            </a:r>
            <a:endParaRPr sz="1800">
              <a:latin typeface="Times New Roman"/>
              <a:cs typeface="Times New Roman"/>
            </a:endParaRPr>
          </a:p>
          <a:p>
            <a:pPr marL="12700" marR="5080">
              <a:lnSpc>
                <a:spcPct val="120300"/>
              </a:lnSpc>
              <a:spcBef>
                <a:spcPts val="5"/>
              </a:spcBef>
            </a:pPr>
            <a:r>
              <a:rPr sz="1800" dirty="0">
                <a:latin typeface="Times New Roman"/>
                <a:cs typeface="Times New Roman"/>
              </a:rPr>
              <a:t>industriales. </a:t>
            </a:r>
            <a:r>
              <a:rPr sz="1800" b="1" spc="-5" dirty="0">
                <a:latin typeface="Times New Roman"/>
                <a:cs typeface="Times New Roman"/>
              </a:rPr>
              <a:t>Cuando se </a:t>
            </a:r>
            <a:r>
              <a:rPr sz="1800" b="1" dirty="0">
                <a:latin typeface="Times New Roman"/>
                <a:cs typeface="Times New Roman"/>
              </a:rPr>
              <a:t>trata </a:t>
            </a:r>
            <a:r>
              <a:rPr sz="1800" b="1" spc="-5" dirty="0">
                <a:latin typeface="Times New Roman"/>
                <a:cs typeface="Times New Roman"/>
              </a:rPr>
              <a:t>de una </a:t>
            </a:r>
            <a:r>
              <a:rPr sz="1800" b="1" dirty="0">
                <a:latin typeface="Times New Roman"/>
                <a:cs typeface="Times New Roman"/>
              </a:rPr>
              <a:t>empresa </a:t>
            </a:r>
            <a:r>
              <a:rPr sz="1800" b="1" spc="-5" dirty="0">
                <a:latin typeface="Times New Roman"/>
                <a:cs typeface="Times New Roman"/>
              </a:rPr>
              <a:t>que </a:t>
            </a:r>
            <a:r>
              <a:rPr sz="1800" b="1" dirty="0">
                <a:latin typeface="Times New Roman"/>
                <a:cs typeface="Times New Roman"/>
              </a:rPr>
              <a:t>fabrica </a:t>
            </a:r>
            <a:r>
              <a:rPr sz="1800" b="1" spc="-5" dirty="0">
                <a:latin typeface="Times New Roman"/>
                <a:cs typeface="Times New Roman"/>
              </a:rPr>
              <a:t>u </a:t>
            </a:r>
            <a:r>
              <a:rPr sz="1800" b="1" dirty="0">
                <a:latin typeface="Times New Roman"/>
                <a:cs typeface="Times New Roman"/>
              </a:rPr>
              <a:t>ofrece </a:t>
            </a:r>
            <a:r>
              <a:rPr sz="1800" b="1" spc="-5" dirty="0">
                <a:latin typeface="Times New Roman"/>
                <a:cs typeface="Times New Roman"/>
              </a:rPr>
              <a:t>un  producto </a:t>
            </a:r>
            <a:r>
              <a:rPr sz="1800" b="1" dirty="0">
                <a:latin typeface="Times New Roman"/>
                <a:cs typeface="Times New Roman"/>
              </a:rPr>
              <a:t>único, la capacidad </a:t>
            </a:r>
            <a:r>
              <a:rPr sz="1800" b="1" spc="-5" dirty="0">
                <a:latin typeface="Times New Roman"/>
                <a:cs typeface="Times New Roman"/>
              </a:rPr>
              <a:t>de se </a:t>
            </a:r>
            <a:r>
              <a:rPr sz="1800" b="1" dirty="0">
                <a:latin typeface="Times New Roman"/>
                <a:cs typeface="Times New Roman"/>
              </a:rPr>
              <a:t>define como el número </a:t>
            </a:r>
            <a:r>
              <a:rPr sz="1800" b="1" spc="-5" dirty="0">
                <a:latin typeface="Times New Roman"/>
                <a:cs typeface="Times New Roman"/>
              </a:rPr>
              <a:t>de unidades </a:t>
            </a:r>
            <a:r>
              <a:rPr sz="1800" b="1" dirty="0">
                <a:latin typeface="Times New Roman"/>
                <a:cs typeface="Times New Roman"/>
              </a:rPr>
              <a:t>a  </a:t>
            </a:r>
            <a:r>
              <a:rPr sz="1800" b="1" spc="-5" dirty="0">
                <a:latin typeface="Times New Roman"/>
                <a:cs typeface="Times New Roman"/>
              </a:rPr>
              <a:t>producir en un lapso de </a:t>
            </a:r>
            <a:r>
              <a:rPr sz="1800" b="1" dirty="0">
                <a:latin typeface="Times New Roman"/>
                <a:cs typeface="Times New Roman"/>
              </a:rPr>
              <a:t>tiempo</a:t>
            </a:r>
            <a:r>
              <a:rPr sz="1800" b="1" spc="10" dirty="0">
                <a:latin typeface="Times New Roman"/>
                <a:cs typeface="Times New Roman"/>
              </a:rPr>
              <a:t> </a:t>
            </a:r>
            <a:r>
              <a:rPr sz="1800" b="1" dirty="0">
                <a:latin typeface="Times New Roman"/>
                <a:cs typeface="Times New Roman"/>
              </a:rPr>
              <a:t>determinado.</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a:lnSpc>
                <a:spcPct val="100000"/>
              </a:lnSpc>
            </a:pPr>
            <a:r>
              <a:rPr sz="1800" dirty="0">
                <a:latin typeface="Times New Roman"/>
                <a:cs typeface="Times New Roman"/>
              </a:rPr>
              <a:t>La capacidad de producción </a:t>
            </a:r>
            <a:r>
              <a:rPr sz="1800" spc="-5" dirty="0">
                <a:latin typeface="Times New Roman"/>
                <a:cs typeface="Times New Roman"/>
              </a:rPr>
              <a:t>se </a:t>
            </a:r>
            <a:r>
              <a:rPr sz="1800" dirty="0">
                <a:latin typeface="Times New Roman"/>
                <a:cs typeface="Times New Roman"/>
              </a:rPr>
              <a:t>puede clasificar en dos</a:t>
            </a:r>
            <a:r>
              <a:rPr sz="1800" spc="-90" dirty="0">
                <a:latin typeface="Times New Roman"/>
                <a:cs typeface="Times New Roman"/>
              </a:rPr>
              <a:t> </a:t>
            </a:r>
            <a:r>
              <a:rPr sz="1800" dirty="0">
                <a:latin typeface="Times New Roman"/>
                <a:cs typeface="Times New Roman"/>
              </a:rPr>
              <a:t>clases:</a:t>
            </a:r>
            <a:endParaRPr sz="1800">
              <a:latin typeface="Times New Roman"/>
              <a:cs typeface="Times New Roman"/>
            </a:endParaRPr>
          </a:p>
          <a:p>
            <a:pPr>
              <a:lnSpc>
                <a:spcPct val="100000"/>
              </a:lnSpc>
              <a:spcBef>
                <a:spcPts val="15"/>
              </a:spcBef>
            </a:pPr>
            <a:endParaRPr sz="2250">
              <a:latin typeface="Times New Roman"/>
              <a:cs typeface="Times New Roman"/>
            </a:endParaRPr>
          </a:p>
          <a:p>
            <a:pPr marL="12700" marR="499745">
              <a:lnSpc>
                <a:spcPct val="120300"/>
              </a:lnSpc>
            </a:pPr>
            <a:r>
              <a:rPr sz="1800" b="1" spc="-5" dirty="0">
                <a:solidFill>
                  <a:srgbClr val="3333CC"/>
                </a:solidFill>
                <a:latin typeface="Times New Roman"/>
                <a:cs typeface="Times New Roman"/>
              </a:rPr>
              <a:t>Capacidad Teórica: </a:t>
            </a:r>
            <a:r>
              <a:rPr sz="1800" spc="-5" dirty="0">
                <a:latin typeface="Times New Roman"/>
                <a:cs typeface="Times New Roman"/>
              </a:rPr>
              <a:t>es </a:t>
            </a:r>
            <a:r>
              <a:rPr sz="1800" dirty="0">
                <a:latin typeface="Times New Roman"/>
                <a:cs typeface="Times New Roman"/>
              </a:rPr>
              <a:t>el periodo de tiempo que </a:t>
            </a:r>
            <a:r>
              <a:rPr sz="1800" spc="-5" dirty="0">
                <a:latin typeface="Times New Roman"/>
                <a:cs typeface="Times New Roman"/>
              </a:rPr>
              <a:t>se </a:t>
            </a:r>
            <a:r>
              <a:rPr sz="1800" dirty="0">
                <a:latin typeface="Times New Roman"/>
                <a:cs typeface="Times New Roman"/>
              </a:rPr>
              <a:t>puede utilizar  suponiendo que durante el mismo no existe inmovilización del</a:t>
            </a:r>
            <a:r>
              <a:rPr sz="1800" spc="-110" dirty="0">
                <a:latin typeface="Times New Roman"/>
                <a:cs typeface="Times New Roman"/>
              </a:rPr>
              <a:t> </a:t>
            </a:r>
            <a:r>
              <a:rPr sz="1800" dirty="0">
                <a:latin typeface="Times New Roman"/>
                <a:cs typeface="Times New Roman"/>
              </a:rPr>
              <a:t>trabajo.</a:t>
            </a:r>
            <a:endParaRPr sz="1800">
              <a:latin typeface="Times New Roman"/>
              <a:cs typeface="Times New Roman"/>
            </a:endParaRPr>
          </a:p>
          <a:p>
            <a:pPr>
              <a:lnSpc>
                <a:spcPct val="100000"/>
              </a:lnSpc>
              <a:spcBef>
                <a:spcPts val="10"/>
              </a:spcBef>
            </a:pPr>
            <a:endParaRPr sz="2250">
              <a:latin typeface="Times New Roman"/>
              <a:cs typeface="Times New Roman"/>
            </a:endParaRPr>
          </a:p>
          <a:p>
            <a:pPr marL="12700" marR="499745">
              <a:lnSpc>
                <a:spcPct val="120400"/>
              </a:lnSpc>
              <a:spcBef>
                <a:spcPts val="5"/>
              </a:spcBef>
            </a:pPr>
            <a:r>
              <a:rPr sz="1800" b="1" spc="-5" dirty="0">
                <a:solidFill>
                  <a:srgbClr val="3333CC"/>
                </a:solidFill>
                <a:latin typeface="Times New Roman"/>
                <a:cs typeface="Times New Roman"/>
              </a:rPr>
              <a:t>Capacidad Real: </a:t>
            </a:r>
            <a:r>
              <a:rPr sz="1800" spc="-5" dirty="0">
                <a:latin typeface="Times New Roman"/>
                <a:cs typeface="Times New Roman"/>
              </a:rPr>
              <a:t>es </a:t>
            </a:r>
            <a:r>
              <a:rPr sz="1800" dirty="0">
                <a:latin typeface="Times New Roman"/>
                <a:cs typeface="Times New Roman"/>
              </a:rPr>
              <a:t>aquella capacidad que tiene un valor menor que la  capacidad teórica y la diferencia </a:t>
            </a:r>
            <a:r>
              <a:rPr sz="1800" spc="-5" dirty="0">
                <a:latin typeface="Times New Roman"/>
                <a:cs typeface="Times New Roman"/>
              </a:rPr>
              <a:t>entre estas </a:t>
            </a:r>
            <a:r>
              <a:rPr sz="1800" dirty="0">
                <a:latin typeface="Times New Roman"/>
                <a:cs typeface="Times New Roman"/>
              </a:rPr>
              <a:t>dos </a:t>
            </a:r>
            <a:r>
              <a:rPr sz="1800" spc="-5" dirty="0">
                <a:latin typeface="Times New Roman"/>
                <a:cs typeface="Times New Roman"/>
              </a:rPr>
              <a:t>es </a:t>
            </a:r>
            <a:r>
              <a:rPr sz="1800" dirty="0">
                <a:latin typeface="Times New Roman"/>
                <a:cs typeface="Times New Roman"/>
              </a:rPr>
              <a:t>igual a la parte de la  capacidad que </a:t>
            </a:r>
            <a:r>
              <a:rPr sz="1800" spc="-5" dirty="0">
                <a:latin typeface="Times New Roman"/>
                <a:cs typeface="Times New Roman"/>
              </a:rPr>
              <a:t>se </a:t>
            </a:r>
            <a:r>
              <a:rPr sz="1800" dirty="0">
                <a:latin typeface="Times New Roman"/>
                <a:cs typeface="Times New Roman"/>
              </a:rPr>
              <a:t>destina para diferentes causas de inmovilización del  trabajo. Ejemplo: limpieza, </a:t>
            </a:r>
            <a:r>
              <a:rPr sz="1800" spc="-5" dirty="0">
                <a:latin typeface="Times New Roman"/>
                <a:cs typeface="Times New Roman"/>
              </a:rPr>
              <a:t>mantenimiento, </a:t>
            </a:r>
            <a:r>
              <a:rPr sz="1800" dirty="0">
                <a:latin typeface="Times New Roman"/>
                <a:cs typeface="Times New Roman"/>
              </a:rPr>
              <a:t>inspección,</a:t>
            </a:r>
            <a:r>
              <a:rPr sz="1800" spc="-40" dirty="0">
                <a:latin typeface="Times New Roman"/>
                <a:cs typeface="Times New Roman"/>
              </a:rPr>
              <a:t> </a:t>
            </a:r>
            <a:r>
              <a:rPr sz="1800" dirty="0">
                <a:latin typeface="Times New Roman"/>
                <a:cs typeface="Times New Roman"/>
              </a:rPr>
              <a:t>etc.</a:t>
            </a:r>
            <a:endParaRPr sz="18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175" rIns="0" bIns="0" rtlCol="0">
            <a:spAutoFit/>
          </a:bodyPr>
          <a:lstStyle/>
          <a:p>
            <a:pPr>
              <a:lnSpc>
                <a:spcPct val="100000"/>
              </a:lnSpc>
              <a:spcBef>
                <a:spcPts val="25"/>
              </a:spcBef>
            </a:pPr>
            <a:endParaRPr sz="2750"/>
          </a:p>
          <a:p>
            <a:pPr marL="1878330">
              <a:lnSpc>
                <a:spcPct val="100000"/>
              </a:lnSpc>
            </a:pPr>
            <a:r>
              <a:rPr sz="2000" b="1" spc="-5" dirty="0">
                <a:latin typeface="Times New Roman"/>
                <a:cs typeface="Times New Roman"/>
              </a:rPr>
              <a:t>CAPACIDAD DE</a:t>
            </a:r>
            <a:r>
              <a:rPr sz="2000" b="1" spc="-15" dirty="0">
                <a:latin typeface="Times New Roman"/>
                <a:cs typeface="Times New Roman"/>
              </a:rPr>
              <a:t> </a:t>
            </a:r>
            <a:r>
              <a:rPr sz="2000" b="1" spc="-5" dirty="0">
                <a:latin typeface="Times New Roman"/>
                <a:cs typeface="Times New Roman"/>
              </a:rPr>
              <a:t>PRODUCCIÓN</a:t>
            </a:r>
            <a:endParaRPr sz="2000">
              <a:latin typeface="Times New Roman"/>
              <a:cs typeface="Times New Roman"/>
            </a:endParaRPr>
          </a:p>
        </p:txBody>
      </p:sp>
      <p:sp>
        <p:nvSpPr>
          <p:cNvPr id="3" name="object 3"/>
          <p:cNvSpPr/>
          <p:nvPr/>
        </p:nvSpPr>
        <p:spPr>
          <a:xfrm>
            <a:off x="887222" y="1832101"/>
            <a:ext cx="7560309" cy="4679950"/>
          </a:xfrm>
          <a:custGeom>
            <a:avLst/>
            <a:gdLst/>
            <a:ahLst/>
            <a:cxnLst/>
            <a:rect l="l" t="t" r="r" b="b"/>
            <a:pathLst>
              <a:path w="7560309" h="4679950">
                <a:moveTo>
                  <a:pt x="0" y="0"/>
                </a:moveTo>
                <a:lnTo>
                  <a:pt x="0" y="4679442"/>
                </a:lnTo>
                <a:lnTo>
                  <a:pt x="7559802" y="4679442"/>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a:spLocks noGrp="1"/>
          </p:cNvSpPr>
          <p:nvPr>
            <p:ph type="body" idx="1"/>
          </p:nvPr>
        </p:nvSpPr>
        <p:spPr>
          <a:prstGeom prst="rect">
            <a:avLst/>
          </a:prstGeom>
        </p:spPr>
        <p:txBody>
          <a:bodyPr vert="horz" wrap="square" lIns="0" tIns="0" rIns="0" bIns="0" rtlCol="0">
            <a:spAutoFit/>
          </a:bodyPr>
          <a:lstStyle/>
          <a:p>
            <a:pPr marL="217804" marR="540385">
              <a:lnSpc>
                <a:spcPct val="120300"/>
              </a:lnSpc>
            </a:pPr>
            <a:r>
              <a:rPr sz="1800" b="1" dirty="0">
                <a:latin typeface="Times New Roman"/>
                <a:cs typeface="Times New Roman"/>
              </a:rPr>
              <a:t>Elementos constitutivos de </a:t>
            </a:r>
            <a:r>
              <a:rPr sz="1800" b="1" spc="-5" dirty="0">
                <a:latin typeface="Times New Roman"/>
                <a:cs typeface="Times New Roman"/>
              </a:rPr>
              <a:t>un </a:t>
            </a:r>
            <a:r>
              <a:rPr sz="1800" b="1" dirty="0">
                <a:latin typeface="Times New Roman"/>
                <a:cs typeface="Times New Roman"/>
              </a:rPr>
              <a:t>sistema </a:t>
            </a:r>
            <a:r>
              <a:rPr sz="1800" b="1" spc="-5" dirty="0">
                <a:latin typeface="Times New Roman"/>
                <a:cs typeface="Times New Roman"/>
              </a:rPr>
              <a:t>de decisión </a:t>
            </a:r>
            <a:r>
              <a:rPr sz="1800" b="1" dirty="0">
                <a:latin typeface="Times New Roman"/>
                <a:cs typeface="Times New Roman"/>
              </a:rPr>
              <a:t>y planificación </a:t>
            </a:r>
            <a:r>
              <a:rPr sz="1800" b="1" spc="-5" dirty="0">
                <a:latin typeface="Times New Roman"/>
                <a:cs typeface="Times New Roman"/>
              </a:rPr>
              <a:t>de</a:t>
            </a:r>
            <a:r>
              <a:rPr sz="1800" b="1" spc="-50" dirty="0">
                <a:latin typeface="Times New Roman"/>
                <a:cs typeface="Times New Roman"/>
              </a:rPr>
              <a:t> </a:t>
            </a:r>
            <a:r>
              <a:rPr sz="1800" b="1" dirty="0">
                <a:latin typeface="Times New Roman"/>
                <a:cs typeface="Times New Roman"/>
              </a:rPr>
              <a:t>la  capacidad </a:t>
            </a:r>
            <a:r>
              <a:rPr sz="1800" b="1" spc="-5" dirty="0">
                <a:latin typeface="Times New Roman"/>
                <a:cs typeface="Times New Roman"/>
              </a:rPr>
              <a:t>de</a:t>
            </a:r>
            <a:r>
              <a:rPr sz="1800" b="1" spc="-55" dirty="0">
                <a:latin typeface="Times New Roman"/>
                <a:cs typeface="Times New Roman"/>
              </a:rPr>
              <a:t> </a:t>
            </a:r>
            <a:r>
              <a:rPr sz="1800" b="1" spc="-10" dirty="0">
                <a:latin typeface="Times New Roman"/>
                <a:cs typeface="Times New Roman"/>
              </a:rPr>
              <a:t>producción</a:t>
            </a:r>
            <a:endParaRPr sz="1800">
              <a:latin typeface="Times New Roman"/>
              <a:cs typeface="Times New Roman"/>
            </a:endParaRPr>
          </a:p>
          <a:p>
            <a:pPr marL="205104">
              <a:lnSpc>
                <a:spcPct val="100000"/>
              </a:lnSpc>
              <a:spcBef>
                <a:spcPts val="50"/>
              </a:spcBef>
            </a:pPr>
            <a:endParaRPr sz="2600"/>
          </a:p>
          <a:p>
            <a:pPr marL="217804">
              <a:lnSpc>
                <a:spcPct val="100000"/>
              </a:lnSpc>
            </a:pPr>
            <a:r>
              <a:rPr sz="1800" dirty="0"/>
              <a:t>El sistema de decisión </a:t>
            </a:r>
            <a:r>
              <a:rPr sz="1800" spc="-5" dirty="0"/>
              <a:t>se </a:t>
            </a:r>
            <a:r>
              <a:rPr sz="1800" dirty="0"/>
              <a:t>establece en tres</a:t>
            </a:r>
            <a:r>
              <a:rPr sz="1800" spc="-90" dirty="0"/>
              <a:t> </a:t>
            </a:r>
            <a:r>
              <a:rPr sz="1800" dirty="0"/>
              <a:t>etapas</a:t>
            </a:r>
            <a:endParaRPr sz="1800"/>
          </a:p>
          <a:p>
            <a:pPr marL="205104">
              <a:lnSpc>
                <a:spcPct val="100000"/>
              </a:lnSpc>
              <a:spcBef>
                <a:spcPts val="10"/>
              </a:spcBef>
            </a:pPr>
            <a:endParaRPr sz="2250"/>
          </a:p>
          <a:p>
            <a:pPr marL="217804" marR="208279">
              <a:lnSpc>
                <a:spcPct val="120400"/>
              </a:lnSpc>
              <a:spcBef>
                <a:spcPts val="5"/>
              </a:spcBef>
            </a:pPr>
            <a:r>
              <a:rPr sz="1800" b="1" spc="-5" dirty="0">
                <a:solidFill>
                  <a:srgbClr val="3333CC"/>
                </a:solidFill>
                <a:latin typeface="Times New Roman"/>
                <a:cs typeface="Times New Roman"/>
              </a:rPr>
              <a:t>1ª. Etapa: </a:t>
            </a:r>
            <a:r>
              <a:rPr sz="1800" spc="-5" dirty="0"/>
              <a:t>Análisis </a:t>
            </a:r>
            <a:r>
              <a:rPr sz="1800" dirty="0"/>
              <a:t>de la demanda. El cálculo de la capacidad de producción  debe comenzar con el análisis de la demanda la cual </a:t>
            </a:r>
            <a:r>
              <a:rPr sz="1800" spc="-5" dirty="0"/>
              <a:t>se </a:t>
            </a:r>
            <a:r>
              <a:rPr sz="1800" dirty="0"/>
              <a:t>va a satisfacer, ya que  ella va a determinar la cantidad de producto que </a:t>
            </a:r>
            <a:r>
              <a:rPr sz="1800" spc="-5" dirty="0"/>
              <a:t>se </a:t>
            </a:r>
            <a:r>
              <a:rPr sz="1800" dirty="0"/>
              <a:t>quiere obtener del</a:t>
            </a:r>
            <a:r>
              <a:rPr sz="1800" spc="-85" dirty="0"/>
              <a:t> </a:t>
            </a:r>
            <a:r>
              <a:rPr sz="1800" dirty="0"/>
              <a:t>sistema.  En la mayoría de </a:t>
            </a:r>
            <a:r>
              <a:rPr sz="1800" spc="-5" dirty="0"/>
              <a:t>los casos </a:t>
            </a:r>
            <a:r>
              <a:rPr sz="1800" dirty="0"/>
              <a:t>la demanda estará expresada en unidades</a:t>
            </a:r>
            <a:r>
              <a:rPr sz="1800" spc="-65" dirty="0"/>
              <a:t> </a:t>
            </a:r>
            <a:r>
              <a:rPr sz="1800" dirty="0"/>
              <a:t>físicas.</a:t>
            </a:r>
            <a:endParaRPr sz="1800">
              <a:latin typeface="Times New Roman"/>
              <a:cs typeface="Times New Roman"/>
            </a:endParaRPr>
          </a:p>
          <a:p>
            <a:pPr marL="217804" marR="5080">
              <a:lnSpc>
                <a:spcPct val="120300"/>
              </a:lnSpc>
            </a:pPr>
            <a:r>
              <a:rPr sz="1800" dirty="0"/>
              <a:t>Para obtener la información necesaria para cumplir a cabalidad con esta etapa</a:t>
            </a:r>
            <a:r>
              <a:rPr sz="1800" spc="-110" dirty="0"/>
              <a:t> </a:t>
            </a:r>
            <a:r>
              <a:rPr sz="1800" dirty="0"/>
              <a:t>es  menester la utilización de los pronósticos, ya sean cualitativos o</a:t>
            </a:r>
            <a:r>
              <a:rPr sz="1800" spc="-120" dirty="0"/>
              <a:t> </a:t>
            </a:r>
            <a:r>
              <a:rPr sz="1800" dirty="0"/>
              <a:t>cuantitativos.</a:t>
            </a:r>
            <a:endParaRPr sz="1800"/>
          </a:p>
          <a:p>
            <a:pPr marL="205104">
              <a:lnSpc>
                <a:spcPct val="100000"/>
              </a:lnSpc>
              <a:spcBef>
                <a:spcPts val="15"/>
              </a:spcBef>
            </a:pPr>
            <a:endParaRPr sz="2250"/>
          </a:p>
          <a:p>
            <a:pPr marL="217804" marR="433705">
              <a:lnSpc>
                <a:spcPct val="120300"/>
              </a:lnSpc>
            </a:pPr>
            <a:r>
              <a:rPr sz="1800" b="1" spc="-5" dirty="0">
                <a:solidFill>
                  <a:srgbClr val="3333CC"/>
                </a:solidFill>
                <a:latin typeface="Times New Roman"/>
                <a:cs typeface="Times New Roman"/>
              </a:rPr>
              <a:t>2ª. Etapa: </a:t>
            </a:r>
            <a:r>
              <a:rPr sz="1800" dirty="0"/>
              <a:t>Determinación de la capacidad de producción. </a:t>
            </a:r>
            <a:r>
              <a:rPr sz="1800" spc="-5" dirty="0"/>
              <a:t>Después </a:t>
            </a:r>
            <a:r>
              <a:rPr sz="1800" dirty="0"/>
              <a:t>de haber  analizado el comportamiento </a:t>
            </a:r>
            <a:r>
              <a:rPr sz="1800" spc="-5" dirty="0"/>
              <a:t>de </a:t>
            </a:r>
            <a:r>
              <a:rPr sz="1800" dirty="0"/>
              <a:t>la demanda para un periodo de</a:t>
            </a:r>
            <a:r>
              <a:rPr sz="1800" spc="-95" dirty="0"/>
              <a:t> </a:t>
            </a:r>
            <a:r>
              <a:rPr sz="1800" dirty="0"/>
              <a:t>tiempo</a:t>
            </a:r>
            <a:endParaRPr sz="18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175" rIns="0" bIns="0" rtlCol="0">
            <a:spAutoFit/>
          </a:bodyPr>
          <a:lstStyle/>
          <a:p>
            <a:pPr>
              <a:lnSpc>
                <a:spcPct val="100000"/>
              </a:lnSpc>
              <a:spcBef>
                <a:spcPts val="25"/>
              </a:spcBef>
            </a:pPr>
            <a:endParaRPr sz="2750"/>
          </a:p>
          <a:p>
            <a:pPr marL="1878330">
              <a:lnSpc>
                <a:spcPct val="100000"/>
              </a:lnSpc>
            </a:pPr>
            <a:r>
              <a:rPr sz="2000" b="1" spc="-5" dirty="0">
                <a:latin typeface="Times New Roman"/>
                <a:cs typeface="Times New Roman"/>
              </a:rPr>
              <a:t>CAPACIDAD DE</a:t>
            </a:r>
            <a:r>
              <a:rPr sz="2000" b="1" spc="-15" dirty="0">
                <a:latin typeface="Times New Roman"/>
                <a:cs typeface="Times New Roman"/>
              </a:rPr>
              <a:t> </a:t>
            </a:r>
            <a:r>
              <a:rPr sz="2000" b="1" spc="-5" dirty="0">
                <a:latin typeface="Times New Roman"/>
                <a:cs typeface="Times New Roman"/>
              </a:rPr>
              <a:t>PRODUCCIÓN</a:t>
            </a:r>
            <a:endParaRPr sz="2000">
              <a:latin typeface="Times New Roman"/>
              <a:cs typeface="Times New Roman"/>
            </a:endParaRPr>
          </a:p>
        </p:txBody>
      </p:sp>
      <p:sp>
        <p:nvSpPr>
          <p:cNvPr id="3" name="object 3"/>
          <p:cNvSpPr/>
          <p:nvPr/>
        </p:nvSpPr>
        <p:spPr>
          <a:xfrm>
            <a:off x="887222" y="1615694"/>
            <a:ext cx="7560309" cy="5040630"/>
          </a:xfrm>
          <a:custGeom>
            <a:avLst/>
            <a:gdLst/>
            <a:ahLst/>
            <a:cxnLst/>
            <a:rect l="l" t="t" r="r" b="b"/>
            <a:pathLst>
              <a:path w="7560309" h="5040630">
                <a:moveTo>
                  <a:pt x="0" y="0"/>
                </a:moveTo>
                <a:lnTo>
                  <a:pt x="0" y="5040630"/>
                </a:lnTo>
                <a:lnTo>
                  <a:pt x="7559802" y="5040630"/>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03441"/>
            <a:ext cx="7379970" cy="4964430"/>
          </a:xfrm>
          <a:prstGeom prst="rect">
            <a:avLst/>
          </a:prstGeom>
        </p:spPr>
        <p:txBody>
          <a:bodyPr vert="horz" wrap="square" lIns="0" tIns="0" rIns="0" bIns="0" rtlCol="0">
            <a:spAutoFit/>
          </a:bodyPr>
          <a:lstStyle/>
          <a:p>
            <a:pPr marL="12700" marR="189865">
              <a:lnSpc>
                <a:spcPct val="120300"/>
              </a:lnSpc>
            </a:pPr>
            <a:r>
              <a:rPr sz="1800" dirty="0">
                <a:latin typeface="Times New Roman"/>
                <a:cs typeface="Times New Roman"/>
              </a:rPr>
              <a:t>determinado, </a:t>
            </a:r>
            <a:r>
              <a:rPr sz="1800" spc="-5" dirty="0">
                <a:latin typeface="Times New Roman"/>
                <a:cs typeface="Times New Roman"/>
              </a:rPr>
              <a:t>se </a:t>
            </a:r>
            <a:r>
              <a:rPr sz="1800" dirty="0">
                <a:latin typeface="Times New Roman"/>
                <a:cs typeface="Times New Roman"/>
              </a:rPr>
              <a:t>debe seguir una política de producción para satisfacer</a:t>
            </a:r>
            <a:r>
              <a:rPr sz="1800" spc="-85" dirty="0">
                <a:latin typeface="Times New Roman"/>
                <a:cs typeface="Times New Roman"/>
              </a:rPr>
              <a:t> </a:t>
            </a:r>
            <a:r>
              <a:rPr sz="1800" dirty="0">
                <a:latin typeface="Times New Roman"/>
                <a:cs typeface="Times New Roman"/>
              </a:rPr>
              <a:t>algunas  de las siguientes</a:t>
            </a:r>
            <a:r>
              <a:rPr sz="1800" spc="-100" dirty="0">
                <a:latin typeface="Times New Roman"/>
                <a:cs typeface="Times New Roman"/>
              </a:rPr>
              <a:t> </a:t>
            </a:r>
            <a:r>
              <a:rPr sz="1800" dirty="0">
                <a:latin typeface="Times New Roman"/>
                <a:cs typeface="Times New Roman"/>
              </a:rPr>
              <a:t>alternativas:</a:t>
            </a:r>
            <a:endParaRPr sz="1800">
              <a:latin typeface="Times New Roman"/>
              <a:cs typeface="Times New Roman"/>
            </a:endParaRPr>
          </a:p>
          <a:p>
            <a:pPr>
              <a:lnSpc>
                <a:spcPct val="100000"/>
              </a:lnSpc>
              <a:spcBef>
                <a:spcPts val="15"/>
              </a:spcBef>
            </a:pPr>
            <a:endParaRPr sz="2250">
              <a:latin typeface="Times New Roman"/>
              <a:cs typeface="Times New Roman"/>
            </a:endParaRPr>
          </a:p>
          <a:p>
            <a:pPr marL="12700" marR="609600">
              <a:lnSpc>
                <a:spcPct val="120300"/>
              </a:lnSpc>
              <a:buAutoNum type="alphaLcParenR"/>
              <a:tabLst>
                <a:tab pos="305435" algn="l"/>
              </a:tabLst>
            </a:pPr>
            <a:r>
              <a:rPr sz="1800" dirty="0">
                <a:latin typeface="Times New Roman"/>
                <a:cs typeface="Times New Roman"/>
              </a:rPr>
              <a:t>Establecer una capacidad de producción igual al comportamiento de</a:t>
            </a:r>
            <a:r>
              <a:rPr sz="1800" spc="-105" dirty="0">
                <a:latin typeface="Times New Roman"/>
                <a:cs typeface="Times New Roman"/>
              </a:rPr>
              <a:t> </a:t>
            </a:r>
            <a:r>
              <a:rPr sz="1800" dirty="0">
                <a:latin typeface="Times New Roman"/>
                <a:cs typeface="Times New Roman"/>
              </a:rPr>
              <a:t>la  Demanda.</a:t>
            </a:r>
            <a:endParaRPr sz="1800">
              <a:latin typeface="Times New Roman"/>
              <a:cs typeface="Times New Roman"/>
            </a:endParaRPr>
          </a:p>
          <a:p>
            <a:pPr marL="12700" marR="24130">
              <a:lnSpc>
                <a:spcPts val="2600"/>
              </a:lnSpc>
              <a:spcBef>
                <a:spcPts val="155"/>
              </a:spcBef>
              <a:buAutoNum type="alphaLcParenR"/>
              <a:tabLst>
                <a:tab pos="260985" algn="l"/>
              </a:tabLst>
            </a:pPr>
            <a:r>
              <a:rPr sz="1800" dirty="0">
                <a:latin typeface="Times New Roman"/>
                <a:cs typeface="Times New Roman"/>
              </a:rPr>
              <a:t>Establecimiento de la capacidad de producción igual al comportamiento de</a:t>
            </a:r>
            <a:r>
              <a:rPr sz="1800" spc="-110" dirty="0">
                <a:latin typeface="Times New Roman"/>
                <a:cs typeface="Times New Roman"/>
              </a:rPr>
              <a:t> </a:t>
            </a:r>
            <a:r>
              <a:rPr sz="1800" dirty="0">
                <a:latin typeface="Times New Roman"/>
                <a:cs typeface="Times New Roman"/>
              </a:rPr>
              <a:t>la  demanda</a:t>
            </a:r>
            <a:r>
              <a:rPr sz="1800" spc="-105" dirty="0">
                <a:latin typeface="Times New Roman"/>
                <a:cs typeface="Times New Roman"/>
              </a:rPr>
              <a:t> </a:t>
            </a:r>
            <a:r>
              <a:rPr sz="1800" dirty="0">
                <a:latin typeface="Times New Roman"/>
                <a:cs typeface="Times New Roman"/>
              </a:rPr>
              <a:t>promedio.</a:t>
            </a:r>
            <a:endParaRPr sz="1800">
              <a:latin typeface="Times New Roman"/>
              <a:cs typeface="Times New Roman"/>
            </a:endParaRPr>
          </a:p>
          <a:p>
            <a:pPr marL="247015" indent="-234315">
              <a:lnSpc>
                <a:spcPct val="100000"/>
              </a:lnSpc>
              <a:spcBef>
                <a:spcPts val="275"/>
              </a:spcBef>
              <a:buAutoNum type="alphaLcParenR"/>
              <a:tabLst>
                <a:tab pos="247650" algn="l"/>
              </a:tabLst>
            </a:pPr>
            <a:r>
              <a:rPr sz="1800" dirty="0">
                <a:latin typeface="Times New Roman"/>
                <a:cs typeface="Times New Roman"/>
              </a:rPr>
              <a:t>Establecimiento de la capacidad de producción igual a la demanda</a:t>
            </a:r>
            <a:r>
              <a:rPr sz="1800" spc="-105" dirty="0">
                <a:latin typeface="Times New Roman"/>
                <a:cs typeface="Times New Roman"/>
              </a:rPr>
              <a:t> </a:t>
            </a:r>
            <a:r>
              <a:rPr sz="1800" dirty="0">
                <a:latin typeface="Times New Roman"/>
                <a:cs typeface="Times New Roman"/>
              </a:rPr>
              <a:t>mínima</a:t>
            </a:r>
            <a:endParaRPr sz="1800">
              <a:latin typeface="Times New Roman"/>
              <a:cs typeface="Times New Roman"/>
            </a:endParaRPr>
          </a:p>
          <a:p>
            <a:pPr marL="12700">
              <a:lnSpc>
                <a:spcPct val="100000"/>
              </a:lnSpc>
              <a:spcBef>
                <a:spcPts val="434"/>
              </a:spcBef>
            </a:pPr>
            <a:r>
              <a:rPr sz="1800" dirty="0">
                <a:latin typeface="Times New Roman"/>
                <a:cs typeface="Times New Roman"/>
              </a:rPr>
              <a:t>observada para el periodo</a:t>
            </a:r>
            <a:r>
              <a:rPr sz="1800" spc="-105" dirty="0">
                <a:latin typeface="Times New Roman"/>
                <a:cs typeface="Times New Roman"/>
              </a:rPr>
              <a:t> </a:t>
            </a:r>
            <a:r>
              <a:rPr sz="1800" dirty="0">
                <a:latin typeface="Times New Roman"/>
                <a:cs typeface="Times New Roman"/>
              </a:rPr>
              <a:t>considerado.</a:t>
            </a:r>
            <a:endParaRPr sz="1800">
              <a:latin typeface="Times New Roman"/>
              <a:cs typeface="Times New Roman"/>
            </a:endParaRPr>
          </a:p>
          <a:p>
            <a:pPr>
              <a:lnSpc>
                <a:spcPct val="100000"/>
              </a:lnSpc>
              <a:spcBef>
                <a:spcPts val="15"/>
              </a:spcBef>
            </a:pPr>
            <a:endParaRPr sz="2250">
              <a:latin typeface="Times New Roman"/>
              <a:cs typeface="Times New Roman"/>
            </a:endParaRPr>
          </a:p>
          <a:p>
            <a:pPr marL="12700" marR="81915">
              <a:lnSpc>
                <a:spcPct val="120300"/>
              </a:lnSpc>
            </a:pPr>
            <a:r>
              <a:rPr sz="1800" b="1" spc="-5" dirty="0">
                <a:solidFill>
                  <a:srgbClr val="3333CC"/>
                </a:solidFill>
                <a:latin typeface="Times New Roman"/>
                <a:cs typeface="Times New Roman"/>
              </a:rPr>
              <a:t>3ª. Etapa: </a:t>
            </a:r>
            <a:r>
              <a:rPr sz="1800" dirty="0">
                <a:latin typeface="Times New Roman"/>
                <a:cs typeface="Times New Roman"/>
              </a:rPr>
              <a:t>Cálculo de </a:t>
            </a:r>
            <a:r>
              <a:rPr sz="1800" spc="-5" dirty="0">
                <a:latin typeface="Times New Roman"/>
                <a:cs typeface="Times New Roman"/>
              </a:rPr>
              <a:t>los </a:t>
            </a:r>
            <a:r>
              <a:rPr sz="1800" dirty="0">
                <a:latin typeface="Times New Roman"/>
                <a:cs typeface="Times New Roman"/>
              </a:rPr>
              <a:t>factores que influyen en el tamaño de la capacidad de  producción.</a:t>
            </a:r>
            <a:endParaRPr sz="1800">
              <a:latin typeface="Times New Roman"/>
              <a:cs typeface="Times New Roman"/>
            </a:endParaRPr>
          </a:p>
          <a:p>
            <a:pPr>
              <a:lnSpc>
                <a:spcPct val="100000"/>
              </a:lnSpc>
              <a:spcBef>
                <a:spcPts val="15"/>
              </a:spcBef>
            </a:pPr>
            <a:endParaRPr sz="2250">
              <a:latin typeface="Times New Roman"/>
              <a:cs typeface="Times New Roman"/>
            </a:endParaRPr>
          </a:p>
          <a:p>
            <a:pPr marL="12700" marR="5080">
              <a:lnSpc>
                <a:spcPct val="120300"/>
              </a:lnSpc>
            </a:pPr>
            <a:r>
              <a:rPr sz="1800" spc="-5" dirty="0">
                <a:latin typeface="Times New Roman"/>
                <a:cs typeface="Times New Roman"/>
              </a:rPr>
              <a:t>Una </a:t>
            </a:r>
            <a:r>
              <a:rPr sz="1800" dirty="0">
                <a:latin typeface="Times New Roman"/>
                <a:cs typeface="Times New Roman"/>
              </a:rPr>
              <a:t>vez decidida la política a seguir </a:t>
            </a:r>
            <a:r>
              <a:rPr sz="1800" spc="-5" dirty="0">
                <a:latin typeface="Times New Roman"/>
                <a:cs typeface="Times New Roman"/>
              </a:rPr>
              <a:t>se debe </a:t>
            </a:r>
            <a:r>
              <a:rPr sz="1800" dirty="0">
                <a:latin typeface="Times New Roman"/>
                <a:cs typeface="Times New Roman"/>
              </a:rPr>
              <a:t>de determinar las variables que</a:t>
            </a:r>
            <a:r>
              <a:rPr sz="1800" spc="-50" dirty="0">
                <a:latin typeface="Times New Roman"/>
                <a:cs typeface="Times New Roman"/>
              </a:rPr>
              <a:t> </a:t>
            </a:r>
            <a:r>
              <a:rPr sz="1800" dirty="0">
                <a:latin typeface="Times New Roman"/>
                <a:cs typeface="Times New Roman"/>
              </a:rPr>
              <a:t>van  a influir en el valor de la </a:t>
            </a:r>
            <a:r>
              <a:rPr sz="1800" spc="-5" dirty="0">
                <a:latin typeface="Times New Roman"/>
                <a:cs typeface="Times New Roman"/>
              </a:rPr>
              <a:t>capacidad </a:t>
            </a:r>
            <a:r>
              <a:rPr sz="1800" dirty="0">
                <a:latin typeface="Times New Roman"/>
                <a:cs typeface="Times New Roman"/>
              </a:rPr>
              <a:t>de producción, las cuales</a:t>
            </a:r>
            <a:r>
              <a:rPr sz="1800" spc="-65" dirty="0">
                <a:latin typeface="Times New Roman"/>
                <a:cs typeface="Times New Roman"/>
              </a:rPr>
              <a:t> </a:t>
            </a:r>
            <a:r>
              <a:rPr sz="1800" dirty="0">
                <a:latin typeface="Times New Roman"/>
                <a:cs typeface="Times New Roman"/>
              </a:rPr>
              <a:t>son:</a:t>
            </a:r>
            <a:endParaRPr sz="18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175" rIns="0" bIns="0" rtlCol="0">
            <a:spAutoFit/>
          </a:bodyPr>
          <a:lstStyle/>
          <a:p>
            <a:pPr>
              <a:lnSpc>
                <a:spcPct val="100000"/>
              </a:lnSpc>
              <a:spcBef>
                <a:spcPts val="25"/>
              </a:spcBef>
            </a:pPr>
            <a:endParaRPr sz="2750"/>
          </a:p>
          <a:p>
            <a:pPr marL="1878330">
              <a:lnSpc>
                <a:spcPct val="100000"/>
              </a:lnSpc>
            </a:pPr>
            <a:r>
              <a:rPr sz="2000" b="1" spc="-5" dirty="0">
                <a:latin typeface="Times New Roman"/>
                <a:cs typeface="Times New Roman"/>
              </a:rPr>
              <a:t>CAPACIDAD DE</a:t>
            </a:r>
            <a:r>
              <a:rPr sz="2000" b="1" spc="-15" dirty="0">
                <a:latin typeface="Times New Roman"/>
                <a:cs typeface="Times New Roman"/>
              </a:rPr>
              <a:t> </a:t>
            </a:r>
            <a:r>
              <a:rPr sz="2000" b="1" spc="-5" dirty="0">
                <a:latin typeface="Times New Roman"/>
                <a:cs typeface="Times New Roman"/>
              </a:rPr>
              <a:t>PRODUCCIÓN</a:t>
            </a:r>
            <a:endParaRPr sz="2000">
              <a:latin typeface="Times New Roman"/>
              <a:cs typeface="Times New Roman"/>
            </a:endParaRPr>
          </a:p>
        </p:txBody>
      </p:sp>
      <p:sp>
        <p:nvSpPr>
          <p:cNvPr id="3" name="object 3"/>
          <p:cNvSpPr/>
          <p:nvPr/>
        </p:nvSpPr>
        <p:spPr>
          <a:xfrm>
            <a:off x="887222" y="1832101"/>
            <a:ext cx="7560309" cy="4679950"/>
          </a:xfrm>
          <a:custGeom>
            <a:avLst/>
            <a:gdLst/>
            <a:ahLst/>
            <a:cxnLst/>
            <a:rect l="l" t="t" r="r" b="b"/>
            <a:pathLst>
              <a:path w="7560309" h="4679950">
                <a:moveTo>
                  <a:pt x="0" y="0"/>
                </a:moveTo>
                <a:lnTo>
                  <a:pt x="0" y="4679442"/>
                </a:lnTo>
                <a:lnTo>
                  <a:pt x="7559802" y="4679442"/>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818812"/>
            <a:ext cx="7387590" cy="4634865"/>
          </a:xfrm>
          <a:prstGeom prst="rect">
            <a:avLst/>
          </a:prstGeom>
        </p:spPr>
        <p:txBody>
          <a:bodyPr vert="horz" wrap="square" lIns="0" tIns="0" rIns="0" bIns="0" rtlCol="0">
            <a:spAutoFit/>
          </a:bodyPr>
          <a:lstStyle/>
          <a:p>
            <a:pPr marL="12700" marR="158750" algn="just">
              <a:lnSpc>
                <a:spcPct val="120400"/>
              </a:lnSpc>
            </a:pPr>
            <a:r>
              <a:rPr sz="1800" b="1" dirty="0">
                <a:solidFill>
                  <a:srgbClr val="3333CC"/>
                </a:solidFill>
                <a:latin typeface="Times New Roman"/>
                <a:cs typeface="Times New Roman"/>
              </a:rPr>
              <a:t>a) Cálculo del número </a:t>
            </a:r>
            <a:r>
              <a:rPr sz="1800" b="1" spc="-5" dirty="0">
                <a:solidFill>
                  <a:srgbClr val="3333CC"/>
                </a:solidFill>
                <a:latin typeface="Times New Roman"/>
                <a:cs typeface="Times New Roman"/>
              </a:rPr>
              <a:t>de máquinas: </a:t>
            </a:r>
            <a:r>
              <a:rPr sz="1800" dirty="0">
                <a:latin typeface="Times New Roman"/>
                <a:cs typeface="Times New Roman"/>
              </a:rPr>
              <a:t>El número de máquinas requeridas está  en función de la cantidad total por producir, del número de las horas de</a:t>
            </a:r>
            <a:r>
              <a:rPr sz="1800" spc="-105" dirty="0">
                <a:latin typeface="Times New Roman"/>
                <a:cs typeface="Times New Roman"/>
              </a:rPr>
              <a:t> </a:t>
            </a:r>
            <a:r>
              <a:rPr sz="1800" dirty="0">
                <a:latin typeface="Times New Roman"/>
                <a:cs typeface="Times New Roman"/>
              </a:rPr>
              <a:t>trabajo  y de la tasa de producción y utilización de las</a:t>
            </a:r>
            <a:r>
              <a:rPr sz="1800" spc="-105" dirty="0">
                <a:latin typeface="Times New Roman"/>
                <a:cs typeface="Times New Roman"/>
              </a:rPr>
              <a:t> </a:t>
            </a:r>
            <a:r>
              <a:rPr sz="1800" dirty="0">
                <a:latin typeface="Times New Roman"/>
                <a:cs typeface="Times New Roman"/>
              </a:rPr>
              <a:t>máquinas.</a:t>
            </a:r>
            <a:endParaRPr sz="1800">
              <a:latin typeface="Times New Roman"/>
              <a:cs typeface="Times New Roman"/>
            </a:endParaRPr>
          </a:p>
          <a:p>
            <a:pPr>
              <a:lnSpc>
                <a:spcPct val="100000"/>
              </a:lnSpc>
              <a:spcBef>
                <a:spcPts val="5"/>
              </a:spcBef>
            </a:pPr>
            <a:endParaRPr sz="2250">
              <a:latin typeface="Times New Roman"/>
              <a:cs typeface="Times New Roman"/>
            </a:endParaRPr>
          </a:p>
          <a:p>
            <a:pPr marL="12700" marR="278130" algn="just">
              <a:lnSpc>
                <a:spcPct val="120400"/>
              </a:lnSpc>
            </a:pPr>
            <a:r>
              <a:rPr sz="1800" b="1" spc="-5" dirty="0">
                <a:solidFill>
                  <a:srgbClr val="00CC9A"/>
                </a:solidFill>
                <a:latin typeface="Times New Roman"/>
                <a:cs typeface="Times New Roman"/>
              </a:rPr>
              <a:t>Cálculo de </a:t>
            </a:r>
            <a:r>
              <a:rPr sz="1800" b="1" dirty="0">
                <a:solidFill>
                  <a:srgbClr val="00CC9A"/>
                </a:solidFill>
                <a:latin typeface="Times New Roman"/>
                <a:cs typeface="Times New Roman"/>
              </a:rPr>
              <a:t>la </a:t>
            </a:r>
            <a:r>
              <a:rPr sz="1800" b="1" spc="-5" dirty="0">
                <a:solidFill>
                  <a:srgbClr val="00CC9A"/>
                </a:solidFill>
                <a:latin typeface="Times New Roman"/>
                <a:cs typeface="Times New Roman"/>
              </a:rPr>
              <a:t>cantidad </a:t>
            </a:r>
            <a:r>
              <a:rPr sz="1800" b="1" dirty="0">
                <a:solidFill>
                  <a:srgbClr val="00CC9A"/>
                </a:solidFill>
                <a:latin typeface="Times New Roman"/>
                <a:cs typeface="Times New Roman"/>
              </a:rPr>
              <a:t>a </a:t>
            </a:r>
            <a:r>
              <a:rPr sz="1800" b="1" spc="-5" dirty="0">
                <a:solidFill>
                  <a:srgbClr val="00CC9A"/>
                </a:solidFill>
                <a:latin typeface="Times New Roman"/>
                <a:cs typeface="Times New Roman"/>
              </a:rPr>
              <a:t>producir: </a:t>
            </a:r>
            <a:r>
              <a:rPr sz="1800" dirty="0">
                <a:latin typeface="Times New Roman"/>
                <a:cs typeface="Times New Roman"/>
              </a:rPr>
              <a:t>La cantidad total de piezas a producir </a:t>
            </a:r>
            <a:r>
              <a:rPr sz="1800" spc="-5" dirty="0">
                <a:latin typeface="Times New Roman"/>
                <a:cs typeface="Times New Roman"/>
              </a:rPr>
              <a:t>se  </a:t>
            </a:r>
            <a:r>
              <a:rPr sz="1800" dirty="0">
                <a:latin typeface="Times New Roman"/>
                <a:cs typeface="Times New Roman"/>
              </a:rPr>
              <a:t>calcula considerando la demanda anual del producto, el número de piezas</a:t>
            </a:r>
            <a:r>
              <a:rPr sz="1800" spc="-110" dirty="0">
                <a:latin typeface="Times New Roman"/>
                <a:cs typeface="Times New Roman"/>
              </a:rPr>
              <a:t> </a:t>
            </a:r>
            <a:r>
              <a:rPr sz="1800" dirty="0">
                <a:latin typeface="Times New Roman"/>
                <a:cs typeface="Times New Roman"/>
              </a:rPr>
              <a:t>por  </a:t>
            </a:r>
            <a:r>
              <a:rPr sz="1800" spc="-5" dirty="0">
                <a:latin typeface="Times New Roman"/>
                <a:cs typeface="Times New Roman"/>
              </a:rPr>
              <a:t>unidad </a:t>
            </a:r>
            <a:r>
              <a:rPr sz="1800" dirty="0">
                <a:latin typeface="Times New Roman"/>
                <a:cs typeface="Times New Roman"/>
              </a:rPr>
              <a:t>y la tasa </a:t>
            </a:r>
            <a:r>
              <a:rPr sz="1800" spc="-5" dirty="0">
                <a:latin typeface="Times New Roman"/>
                <a:cs typeface="Times New Roman"/>
              </a:rPr>
              <a:t>de</a:t>
            </a:r>
            <a:r>
              <a:rPr sz="1800" spc="-85" dirty="0">
                <a:latin typeface="Times New Roman"/>
                <a:cs typeface="Times New Roman"/>
              </a:rPr>
              <a:t> </a:t>
            </a:r>
            <a:r>
              <a:rPr sz="1800" spc="-5" dirty="0">
                <a:latin typeface="Times New Roman"/>
                <a:cs typeface="Times New Roman"/>
              </a:rPr>
              <a:t>desperdicio.</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algn="just">
              <a:lnSpc>
                <a:spcPct val="100000"/>
              </a:lnSpc>
            </a:pPr>
            <a:r>
              <a:rPr sz="1800" spc="-5" dirty="0">
                <a:latin typeface="Times New Roman"/>
                <a:cs typeface="Times New Roman"/>
              </a:rPr>
              <a:t>Qd </a:t>
            </a:r>
            <a:r>
              <a:rPr sz="1800" dirty="0">
                <a:latin typeface="Times New Roman"/>
                <a:cs typeface="Times New Roman"/>
              </a:rPr>
              <a:t>= cantidad del producto final</a:t>
            </a:r>
            <a:r>
              <a:rPr sz="1800" spc="-95" dirty="0">
                <a:latin typeface="Times New Roman"/>
                <a:cs typeface="Times New Roman"/>
              </a:rPr>
              <a:t> </a:t>
            </a:r>
            <a:r>
              <a:rPr sz="1800" dirty="0">
                <a:latin typeface="Times New Roman"/>
                <a:cs typeface="Times New Roman"/>
              </a:rPr>
              <a:t>demandada.</a:t>
            </a:r>
            <a:endParaRPr sz="1800">
              <a:latin typeface="Times New Roman"/>
              <a:cs typeface="Times New Roman"/>
            </a:endParaRPr>
          </a:p>
          <a:p>
            <a:pPr marL="12700" marR="5080">
              <a:lnSpc>
                <a:spcPct val="120300"/>
              </a:lnSpc>
            </a:pPr>
            <a:r>
              <a:rPr sz="1800" dirty="0">
                <a:latin typeface="Times New Roman"/>
                <a:cs typeface="Times New Roman"/>
              </a:rPr>
              <a:t>f = cantidad de la pieza que </a:t>
            </a:r>
            <a:r>
              <a:rPr sz="1800" spc="-5" dirty="0">
                <a:latin typeface="Times New Roman"/>
                <a:cs typeface="Times New Roman"/>
              </a:rPr>
              <a:t>se </a:t>
            </a:r>
            <a:r>
              <a:rPr sz="1800" dirty="0">
                <a:latin typeface="Times New Roman"/>
                <a:cs typeface="Times New Roman"/>
              </a:rPr>
              <a:t>quiere fabricar, que </a:t>
            </a:r>
            <a:r>
              <a:rPr sz="1800" spc="-5" dirty="0">
                <a:latin typeface="Times New Roman"/>
                <a:cs typeface="Times New Roman"/>
              </a:rPr>
              <a:t>se </a:t>
            </a:r>
            <a:r>
              <a:rPr sz="1800" dirty="0">
                <a:latin typeface="Times New Roman"/>
                <a:cs typeface="Times New Roman"/>
              </a:rPr>
              <a:t>utilizará en cada unidad</a:t>
            </a:r>
            <a:r>
              <a:rPr sz="1800" spc="-70" dirty="0">
                <a:latin typeface="Times New Roman"/>
                <a:cs typeface="Times New Roman"/>
              </a:rPr>
              <a:t> </a:t>
            </a:r>
            <a:r>
              <a:rPr sz="1800" dirty="0">
                <a:latin typeface="Times New Roman"/>
                <a:cs typeface="Times New Roman"/>
              </a:rPr>
              <a:t>de  </a:t>
            </a:r>
            <a:r>
              <a:rPr sz="1800" spc="-5" dirty="0">
                <a:latin typeface="Times New Roman"/>
                <a:cs typeface="Times New Roman"/>
              </a:rPr>
              <a:t>producto</a:t>
            </a:r>
            <a:r>
              <a:rPr sz="1800" spc="-95" dirty="0">
                <a:latin typeface="Times New Roman"/>
                <a:cs typeface="Times New Roman"/>
              </a:rPr>
              <a:t> </a:t>
            </a:r>
            <a:r>
              <a:rPr sz="1800" spc="-5" dirty="0">
                <a:latin typeface="Times New Roman"/>
                <a:cs typeface="Times New Roman"/>
              </a:rPr>
              <a:t>final.</a:t>
            </a:r>
            <a:endParaRPr sz="1800">
              <a:latin typeface="Times New Roman"/>
              <a:cs typeface="Times New Roman"/>
            </a:endParaRPr>
          </a:p>
          <a:p>
            <a:pPr marL="12700" marR="601980">
              <a:lnSpc>
                <a:spcPct val="120300"/>
              </a:lnSpc>
              <a:spcBef>
                <a:spcPts val="5"/>
              </a:spcBef>
            </a:pPr>
            <a:r>
              <a:rPr sz="1800" spc="-5" dirty="0">
                <a:latin typeface="Times New Roman"/>
                <a:cs typeface="Times New Roman"/>
              </a:rPr>
              <a:t>Qr </a:t>
            </a:r>
            <a:r>
              <a:rPr sz="1800" dirty="0">
                <a:latin typeface="Times New Roman"/>
                <a:cs typeface="Times New Roman"/>
              </a:rPr>
              <a:t>= Cantidad de piezas de buena calidad demandas por el producto</a:t>
            </a:r>
            <a:r>
              <a:rPr sz="1800" spc="-85" dirty="0">
                <a:latin typeface="Times New Roman"/>
                <a:cs typeface="Times New Roman"/>
              </a:rPr>
              <a:t> </a:t>
            </a:r>
            <a:r>
              <a:rPr sz="1800" dirty="0">
                <a:latin typeface="Times New Roman"/>
                <a:cs typeface="Times New Roman"/>
              </a:rPr>
              <a:t>final.  </a:t>
            </a:r>
            <a:r>
              <a:rPr sz="1800" spc="-5" dirty="0">
                <a:latin typeface="Times New Roman"/>
                <a:cs typeface="Times New Roman"/>
              </a:rPr>
              <a:t>Qt </a:t>
            </a:r>
            <a:r>
              <a:rPr sz="1800" dirty="0">
                <a:latin typeface="Times New Roman"/>
                <a:cs typeface="Times New Roman"/>
              </a:rPr>
              <a:t>= cantidad total de piezas a fabricar de buena calidad y</a:t>
            </a:r>
            <a:r>
              <a:rPr sz="1800" spc="-95" dirty="0">
                <a:latin typeface="Times New Roman"/>
                <a:cs typeface="Times New Roman"/>
              </a:rPr>
              <a:t> </a:t>
            </a:r>
            <a:r>
              <a:rPr sz="1800" dirty="0">
                <a:latin typeface="Times New Roman"/>
                <a:cs typeface="Times New Roman"/>
              </a:rPr>
              <a:t>defectuosas.</a:t>
            </a:r>
            <a:endParaRPr sz="1800">
              <a:latin typeface="Times New Roman"/>
              <a:cs typeface="Times New Roman"/>
            </a:endParaRPr>
          </a:p>
          <a:p>
            <a:pPr marL="12700" algn="just">
              <a:lnSpc>
                <a:spcPct val="100000"/>
              </a:lnSpc>
              <a:spcBef>
                <a:spcPts val="434"/>
              </a:spcBef>
            </a:pPr>
            <a:r>
              <a:rPr sz="1800" dirty="0">
                <a:latin typeface="Times New Roman"/>
                <a:cs typeface="Times New Roman"/>
              </a:rPr>
              <a:t>d = porcentaje de producción</a:t>
            </a:r>
            <a:r>
              <a:rPr sz="1800" spc="-100" dirty="0">
                <a:latin typeface="Times New Roman"/>
                <a:cs typeface="Times New Roman"/>
              </a:rPr>
              <a:t> </a:t>
            </a:r>
            <a:r>
              <a:rPr sz="1800" dirty="0">
                <a:latin typeface="Times New Roman"/>
                <a:cs typeface="Times New Roman"/>
              </a:rPr>
              <a:t>defectuosa.</a:t>
            </a:r>
            <a:endParaRPr sz="180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175" rIns="0" bIns="0" rtlCol="0">
            <a:spAutoFit/>
          </a:bodyPr>
          <a:lstStyle/>
          <a:p>
            <a:pPr>
              <a:lnSpc>
                <a:spcPct val="100000"/>
              </a:lnSpc>
              <a:spcBef>
                <a:spcPts val="25"/>
              </a:spcBef>
            </a:pPr>
            <a:endParaRPr sz="2750"/>
          </a:p>
          <a:p>
            <a:pPr marL="1878330">
              <a:lnSpc>
                <a:spcPct val="100000"/>
              </a:lnSpc>
            </a:pPr>
            <a:r>
              <a:rPr sz="2000" b="1" spc="-5" dirty="0">
                <a:latin typeface="Times New Roman"/>
                <a:cs typeface="Times New Roman"/>
              </a:rPr>
              <a:t>CAPACIDAD DE</a:t>
            </a:r>
            <a:r>
              <a:rPr sz="2000" b="1" spc="-15" dirty="0">
                <a:latin typeface="Times New Roman"/>
                <a:cs typeface="Times New Roman"/>
              </a:rPr>
              <a:t> </a:t>
            </a:r>
            <a:r>
              <a:rPr sz="2000" b="1" spc="-5" dirty="0">
                <a:latin typeface="Times New Roman"/>
                <a:cs typeface="Times New Roman"/>
              </a:rPr>
              <a:t>PRODUCCIÓN</a:t>
            </a:r>
            <a:endParaRPr sz="2000">
              <a:latin typeface="Times New Roman"/>
              <a:cs typeface="Times New Roman"/>
            </a:endParaRPr>
          </a:p>
        </p:txBody>
      </p:sp>
      <p:sp>
        <p:nvSpPr>
          <p:cNvPr id="3" name="object 3"/>
          <p:cNvSpPr/>
          <p:nvPr/>
        </p:nvSpPr>
        <p:spPr>
          <a:xfrm>
            <a:off x="887222" y="1615694"/>
            <a:ext cx="7560309" cy="5040630"/>
          </a:xfrm>
          <a:custGeom>
            <a:avLst/>
            <a:gdLst/>
            <a:ahLst/>
            <a:cxnLst/>
            <a:rect l="l" t="t" r="r" b="b"/>
            <a:pathLst>
              <a:path w="7560309" h="5040630">
                <a:moveTo>
                  <a:pt x="0" y="0"/>
                </a:moveTo>
                <a:lnTo>
                  <a:pt x="0" y="5040630"/>
                </a:lnTo>
                <a:lnTo>
                  <a:pt x="7559802" y="5040630"/>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03441"/>
            <a:ext cx="7341870" cy="4964430"/>
          </a:xfrm>
          <a:prstGeom prst="rect">
            <a:avLst/>
          </a:prstGeom>
        </p:spPr>
        <p:txBody>
          <a:bodyPr vert="horz" wrap="square" lIns="0" tIns="0" rIns="0" bIns="0" rtlCol="0">
            <a:spAutoFit/>
          </a:bodyPr>
          <a:lstStyle/>
          <a:p>
            <a:pPr marL="12700" marR="1456055">
              <a:lnSpc>
                <a:spcPct val="120300"/>
              </a:lnSpc>
              <a:tabLst>
                <a:tab pos="2337435" algn="l"/>
                <a:tab pos="4650105" algn="l"/>
              </a:tabLst>
            </a:pPr>
            <a:r>
              <a:rPr sz="1800" spc="-5" dirty="0">
                <a:latin typeface="Times New Roman"/>
                <a:cs typeface="Times New Roman"/>
              </a:rPr>
              <a:t>Qr </a:t>
            </a:r>
            <a:r>
              <a:rPr sz="1800" dirty="0">
                <a:latin typeface="Times New Roman"/>
                <a:cs typeface="Times New Roman"/>
              </a:rPr>
              <a:t>= </a:t>
            </a:r>
            <a:r>
              <a:rPr sz="1800" spc="-5" dirty="0">
                <a:latin typeface="Times New Roman"/>
                <a:cs typeface="Times New Roman"/>
              </a:rPr>
              <a:t>Qd</a:t>
            </a:r>
            <a:r>
              <a:rPr sz="1800" dirty="0">
                <a:latin typeface="Times New Roman"/>
                <a:cs typeface="Times New Roman"/>
              </a:rPr>
              <a:t> * f	</a:t>
            </a:r>
            <a:r>
              <a:rPr sz="1800" spc="-5" dirty="0">
                <a:latin typeface="Times New Roman"/>
                <a:cs typeface="Times New Roman"/>
              </a:rPr>
              <a:t>Qr </a:t>
            </a:r>
            <a:r>
              <a:rPr sz="1800" dirty="0">
                <a:latin typeface="Times New Roman"/>
                <a:cs typeface="Times New Roman"/>
              </a:rPr>
              <a:t>= </a:t>
            </a:r>
            <a:r>
              <a:rPr sz="1800" spc="-5" dirty="0">
                <a:latin typeface="Times New Roman"/>
                <a:cs typeface="Times New Roman"/>
              </a:rPr>
              <a:t>Qt </a:t>
            </a:r>
            <a:r>
              <a:rPr sz="1800" dirty="0">
                <a:latin typeface="Times New Roman"/>
                <a:cs typeface="Times New Roman"/>
              </a:rPr>
              <a:t>– </a:t>
            </a:r>
            <a:r>
              <a:rPr sz="1800" spc="-5" dirty="0">
                <a:latin typeface="Times New Roman"/>
                <a:cs typeface="Times New Roman"/>
              </a:rPr>
              <a:t>Qt</a:t>
            </a:r>
            <a:r>
              <a:rPr sz="1800" spc="15" dirty="0">
                <a:latin typeface="Times New Roman"/>
                <a:cs typeface="Times New Roman"/>
              </a:rPr>
              <a:t> </a:t>
            </a:r>
            <a:r>
              <a:rPr sz="1800" dirty="0">
                <a:latin typeface="Times New Roman"/>
                <a:cs typeface="Times New Roman"/>
              </a:rPr>
              <a:t>* d	</a:t>
            </a:r>
            <a:r>
              <a:rPr sz="1800" spc="-5" dirty="0">
                <a:latin typeface="Times New Roman"/>
                <a:cs typeface="Times New Roman"/>
              </a:rPr>
              <a:t>Qr </a:t>
            </a:r>
            <a:r>
              <a:rPr sz="1800" dirty="0">
                <a:latin typeface="Times New Roman"/>
                <a:cs typeface="Times New Roman"/>
              </a:rPr>
              <a:t>=</a:t>
            </a:r>
            <a:r>
              <a:rPr sz="1800" spc="-50" dirty="0">
                <a:latin typeface="Times New Roman"/>
                <a:cs typeface="Times New Roman"/>
              </a:rPr>
              <a:t> </a:t>
            </a:r>
            <a:r>
              <a:rPr sz="1800" spc="-5" dirty="0">
                <a:latin typeface="Times New Roman"/>
                <a:cs typeface="Times New Roman"/>
              </a:rPr>
              <a:t>Qt</a:t>
            </a:r>
            <a:r>
              <a:rPr sz="1800" spc="-30" dirty="0">
                <a:latin typeface="Times New Roman"/>
                <a:cs typeface="Times New Roman"/>
              </a:rPr>
              <a:t> </a:t>
            </a:r>
            <a:r>
              <a:rPr sz="1800" dirty="0">
                <a:latin typeface="Times New Roman"/>
                <a:cs typeface="Times New Roman"/>
              </a:rPr>
              <a:t>(1-d)  </a:t>
            </a:r>
            <a:r>
              <a:rPr sz="1800" spc="-5" dirty="0">
                <a:latin typeface="Times New Roman"/>
                <a:cs typeface="Times New Roman"/>
              </a:rPr>
              <a:t>Qt </a:t>
            </a:r>
            <a:r>
              <a:rPr sz="1800" dirty="0">
                <a:latin typeface="Times New Roman"/>
                <a:cs typeface="Times New Roman"/>
              </a:rPr>
              <a:t>= </a:t>
            </a:r>
            <a:r>
              <a:rPr sz="1800" spc="-5" dirty="0">
                <a:latin typeface="Times New Roman"/>
                <a:cs typeface="Times New Roman"/>
              </a:rPr>
              <a:t>Qr </a:t>
            </a:r>
            <a:r>
              <a:rPr sz="1800" dirty="0">
                <a:latin typeface="Times New Roman"/>
                <a:cs typeface="Times New Roman"/>
              </a:rPr>
              <a:t>/ (1 –</a:t>
            </a:r>
            <a:r>
              <a:rPr sz="1800" spc="-90" dirty="0">
                <a:latin typeface="Times New Roman"/>
                <a:cs typeface="Times New Roman"/>
              </a:rPr>
              <a:t> </a:t>
            </a:r>
            <a:r>
              <a:rPr sz="1800" dirty="0">
                <a:latin typeface="Times New Roman"/>
                <a:cs typeface="Times New Roman"/>
              </a:rPr>
              <a:t>d)</a:t>
            </a:r>
            <a:endParaRPr sz="1800">
              <a:latin typeface="Times New Roman"/>
              <a:cs typeface="Times New Roman"/>
            </a:endParaRPr>
          </a:p>
          <a:p>
            <a:pPr>
              <a:lnSpc>
                <a:spcPct val="100000"/>
              </a:lnSpc>
              <a:spcBef>
                <a:spcPts val="15"/>
              </a:spcBef>
            </a:pPr>
            <a:endParaRPr sz="2250">
              <a:latin typeface="Times New Roman"/>
              <a:cs typeface="Times New Roman"/>
            </a:endParaRPr>
          </a:p>
          <a:p>
            <a:pPr marL="12700" marR="31115">
              <a:lnSpc>
                <a:spcPct val="120300"/>
              </a:lnSpc>
            </a:pPr>
            <a:r>
              <a:rPr sz="1800" dirty="0">
                <a:latin typeface="Times New Roman"/>
                <a:cs typeface="Times New Roman"/>
              </a:rPr>
              <a:t>Ejemplo: La demanda anual para un camión de juguete </a:t>
            </a:r>
            <a:r>
              <a:rPr sz="1800" spc="-5" dirty="0">
                <a:latin typeface="Times New Roman"/>
                <a:cs typeface="Times New Roman"/>
              </a:rPr>
              <a:t>es </a:t>
            </a:r>
            <a:r>
              <a:rPr sz="1800" dirty="0">
                <a:latin typeface="Times New Roman"/>
                <a:cs typeface="Times New Roman"/>
              </a:rPr>
              <a:t>de 145.000</a:t>
            </a:r>
            <a:r>
              <a:rPr sz="1800" spc="-90" dirty="0">
                <a:latin typeface="Times New Roman"/>
                <a:cs typeface="Times New Roman"/>
              </a:rPr>
              <a:t> </a:t>
            </a:r>
            <a:r>
              <a:rPr sz="1800" dirty="0">
                <a:latin typeface="Times New Roman"/>
                <a:cs typeface="Times New Roman"/>
              </a:rPr>
              <a:t>unidades.  </a:t>
            </a:r>
            <a:r>
              <a:rPr sz="1800" spc="-5" dirty="0">
                <a:latin typeface="Times New Roman"/>
                <a:cs typeface="Times New Roman"/>
              </a:rPr>
              <a:t>Si </a:t>
            </a:r>
            <a:r>
              <a:rPr sz="1800" dirty="0">
                <a:latin typeface="Times New Roman"/>
                <a:cs typeface="Times New Roman"/>
              </a:rPr>
              <a:t>la tasa de desperdicio </a:t>
            </a:r>
            <a:r>
              <a:rPr sz="1800" spc="-5" dirty="0">
                <a:latin typeface="Times New Roman"/>
                <a:cs typeface="Times New Roman"/>
              </a:rPr>
              <a:t>es </a:t>
            </a:r>
            <a:r>
              <a:rPr sz="1800" dirty="0">
                <a:latin typeface="Times New Roman"/>
                <a:cs typeface="Times New Roman"/>
              </a:rPr>
              <a:t>del 1% ¿Cuál será la cantidad de ruedas y  carrocerías a</a:t>
            </a:r>
            <a:r>
              <a:rPr sz="1800" spc="-105" dirty="0">
                <a:latin typeface="Times New Roman"/>
                <a:cs typeface="Times New Roman"/>
              </a:rPr>
              <a:t> </a:t>
            </a:r>
            <a:r>
              <a:rPr sz="1800" dirty="0">
                <a:latin typeface="Times New Roman"/>
                <a:cs typeface="Times New Roman"/>
              </a:rPr>
              <a:t>producir?</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a:lnSpc>
                <a:spcPct val="100000"/>
              </a:lnSpc>
            </a:pPr>
            <a:r>
              <a:rPr sz="1800" b="1" spc="-5" dirty="0">
                <a:solidFill>
                  <a:srgbClr val="00CC9A"/>
                </a:solidFill>
                <a:latin typeface="Times New Roman"/>
                <a:cs typeface="Times New Roman"/>
              </a:rPr>
              <a:t>Número </a:t>
            </a:r>
            <a:r>
              <a:rPr sz="1800" b="1" dirty="0">
                <a:solidFill>
                  <a:srgbClr val="00CC9A"/>
                </a:solidFill>
                <a:latin typeface="Times New Roman"/>
                <a:cs typeface="Times New Roman"/>
              </a:rPr>
              <a:t>de horas de trabajo en el periodo</a:t>
            </a:r>
            <a:r>
              <a:rPr sz="1800" b="1" spc="-70" dirty="0">
                <a:solidFill>
                  <a:srgbClr val="00CC9A"/>
                </a:solidFill>
                <a:latin typeface="Times New Roman"/>
                <a:cs typeface="Times New Roman"/>
              </a:rPr>
              <a:t> </a:t>
            </a:r>
            <a:r>
              <a:rPr sz="1800" b="1" dirty="0">
                <a:solidFill>
                  <a:srgbClr val="00CC9A"/>
                </a:solidFill>
                <a:latin typeface="Times New Roman"/>
                <a:cs typeface="Times New Roman"/>
              </a:rPr>
              <a:t>considerado</a:t>
            </a:r>
            <a:endParaRPr sz="1800">
              <a:latin typeface="Times New Roman"/>
              <a:cs typeface="Times New Roman"/>
            </a:endParaRPr>
          </a:p>
          <a:p>
            <a:pPr marL="12700" marR="201295">
              <a:lnSpc>
                <a:spcPts val="2600"/>
              </a:lnSpc>
              <a:spcBef>
                <a:spcPts val="155"/>
              </a:spcBef>
            </a:pPr>
            <a:r>
              <a:rPr sz="1800" spc="-5" dirty="0">
                <a:latin typeface="Times New Roman"/>
                <a:cs typeface="Times New Roman"/>
              </a:rPr>
              <a:t>H </a:t>
            </a:r>
            <a:r>
              <a:rPr sz="1800" dirty="0">
                <a:latin typeface="Times New Roman"/>
                <a:cs typeface="Times New Roman"/>
              </a:rPr>
              <a:t>= Número de semanas trabajadas en el periodo * número de días</a:t>
            </a:r>
            <a:r>
              <a:rPr sz="1800" spc="-95" dirty="0">
                <a:latin typeface="Times New Roman"/>
                <a:cs typeface="Times New Roman"/>
              </a:rPr>
              <a:t> </a:t>
            </a:r>
            <a:r>
              <a:rPr sz="1800" dirty="0">
                <a:latin typeface="Times New Roman"/>
                <a:cs typeface="Times New Roman"/>
              </a:rPr>
              <a:t>laborables  en la </a:t>
            </a:r>
            <a:r>
              <a:rPr sz="1800" spc="-5" dirty="0">
                <a:latin typeface="Times New Roman"/>
                <a:cs typeface="Times New Roman"/>
              </a:rPr>
              <a:t>semana </a:t>
            </a:r>
            <a:r>
              <a:rPr sz="1800" dirty="0">
                <a:latin typeface="Times New Roman"/>
                <a:cs typeface="Times New Roman"/>
              </a:rPr>
              <a:t>* </a:t>
            </a:r>
            <a:r>
              <a:rPr sz="1800" spc="-5" dirty="0">
                <a:latin typeface="Times New Roman"/>
                <a:cs typeface="Times New Roman"/>
              </a:rPr>
              <a:t>número de horas diarias </a:t>
            </a:r>
            <a:r>
              <a:rPr sz="1800" dirty="0">
                <a:latin typeface="Times New Roman"/>
                <a:cs typeface="Times New Roman"/>
              </a:rPr>
              <a:t>* número de turnos de trabajo</a:t>
            </a:r>
            <a:r>
              <a:rPr sz="1800" spc="-60" dirty="0">
                <a:latin typeface="Times New Roman"/>
                <a:cs typeface="Times New Roman"/>
              </a:rPr>
              <a:t> </a:t>
            </a:r>
            <a:r>
              <a:rPr sz="1800" dirty="0">
                <a:latin typeface="Times New Roman"/>
                <a:cs typeface="Times New Roman"/>
              </a:rPr>
              <a:t>diario.</a:t>
            </a:r>
            <a:endParaRPr sz="1800">
              <a:latin typeface="Times New Roman"/>
              <a:cs typeface="Times New Roman"/>
            </a:endParaRPr>
          </a:p>
          <a:p>
            <a:pPr marL="12700">
              <a:lnSpc>
                <a:spcPct val="100000"/>
              </a:lnSpc>
              <a:spcBef>
                <a:spcPts val="275"/>
              </a:spcBef>
            </a:pPr>
            <a:r>
              <a:rPr sz="1800" b="1" spc="-5" dirty="0">
                <a:solidFill>
                  <a:srgbClr val="00CC9A"/>
                </a:solidFill>
                <a:latin typeface="Times New Roman"/>
                <a:cs typeface="Times New Roman"/>
              </a:rPr>
              <a:t>Tasa real de producción de la</a:t>
            </a:r>
            <a:r>
              <a:rPr sz="1800" b="1" spc="-75" dirty="0">
                <a:solidFill>
                  <a:srgbClr val="00CC9A"/>
                </a:solidFill>
                <a:latin typeface="Times New Roman"/>
                <a:cs typeface="Times New Roman"/>
              </a:rPr>
              <a:t> </a:t>
            </a:r>
            <a:r>
              <a:rPr sz="1800" b="1" spc="-5" dirty="0">
                <a:solidFill>
                  <a:srgbClr val="00CC9A"/>
                </a:solidFill>
                <a:latin typeface="Times New Roman"/>
                <a:cs typeface="Times New Roman"/>
              </a:rPr>
              <a:t>máquina</a:t>
            </a:r>
            <a:endParaRPr sz="1800">
              <a:latin typeface="Times New Roman"/>
              <a:cs typeface="Times New Roman"/>
            </a:endParaRPr>
          </a:p>
          <a:p>
            <a:pPr marL="12700">
              <a:lnSpc>
                <a:spcPct val="100000"/>
              </a:lnSpc>
              <a:spcBef>
                <a:spcPts val="434"/>
              </a:spcBef>
            </a:pPr>
            <a:r>
              <a:rPr sz="1800" spc="-5" dirty="0">
                <a:latin typeface="Times New Roman"/>
                <a:cs typeface="Times New Roman"/>
              </a:rPr>
              <a:t>Las </a:t>
            </a:r>
            <a:r>
              <a:rPr sz="1800" dirty="0">
                <a:latin typeface="Times New Roman"/>
                <a:cs typeface="Times New Roman"/>
              </a:rPr>
              <a:t>máquinas suelen detenerse por </a:t>
            </a:r>
            <a:r>
              <a:rPr sz="1800" spc="-5" dirty="0">
                <a:latin typeface="Times New Roman"/>
                <a:cs typeface="Times New Roman"/>
              </a:rPr>
              <a:t>diferentes </a:t>
            </a:r>
            <a:r>
              <a:rPr sz="1800" dirty="0">
                <a:latin typeface="Times New Roman"/>
                <a:cs typeface="Times New Roman"/>
              </a:rPr>
              <a:t>razones:</a:t>
            </a:r>
            <a:r>
              <a:rPr sz="1800" spc="-35" dirty="0">
                <a:latin typeface="Times New Roman"/>
                <a:cs typeface="Times New Roman"/>
              </a:rPr>
              <a:t> </a:t>
            </a:r>
            <a:r>
              <a:rPr sz="1800" dirty="0">
                <a:latin typeface="Times New Roman"/>
                <a:cs typeface="Times New Roman"/>
              </a:rPr>
              <a:t>mantenimiento</a:t>
            </a:r>
            <a:endParaRPr sz="1800">
              <a:latin typeface="Times New Roman"/>
              <a:cs typeface="Times New Roman"/>
            </a:endParaRPr>
          </a:p>
          <a:p>
            <a:pPr marL="12700" marR="5080">
              <a:lnSpc>
                <a:spcPct val="120300"/>
              </a:lnSpc>
              <a:spcBef>
                <a:spcPts val="5"/>
              </a:spcBef>
            </a:pPr>
            <a:r>
              <a:rPr sz="1800" dirty="0">
                <a:latin typeface="Times New Roman"/>
                <a:cs typeface="Times New Roman"/>
              </a:rPr>
              <a:t>preventivo, preparación y ajuste, ausencia de </a:t>
            </a:r>
            <a:r>
              <a:rPr sz="1800" spc="-5" dirty="0">
                <a:latin typeface="Times New Roman"/>
                <a:cs typeface="Times New Roman"/>
              </a:rPr>
              <a:t>los </a:t>
            </a:r>
            <a:r>
              <a:rPr sz="1800" dirty="0">
                <a:latin typeface="Times New Roman"/>
                <a:cs typeface="Times New Roman"/>
              </a:rPr>
              <a:t>empleados, falta de</a:t>
            </a:r>
            <a:r>
              <a:rPr sz="1800" spc="-80" dirty="0">
                <a:latin typeface="Times New Roman"/>
                <a:cs typeface="Times New Roman"/>
              </a:rPr>
              <a:t> </a:t>
            </a:r>
            <a:r>
              <a:rPr sz="1800" dirty="0">
                <a:latin typeface="Times New Roman"/>
                <a:cs typeface="Times New Roman"/>
              </a:rPr>
              <a:t>materiales,  descomposturas. Por lo tanto debe </a:t>
            </a:r>
            <a:r>
              <a:rPr sz="1800" spc="-5" dirty="0">
                <a:latin typeface="Times New Roman"/>
                <a:cs typeface="Times New Roman"/>
              </a:rPr>
              <a:t>evaluarse </a:t>
            </a:r>
            <a:r>
              <a:rPr sz="1800" dirty="0">
                <a:latin typeface="Times New Roman"/>
                <a:cs typeface="Times New Roman"/>
              </a:rPr>
              <a:t>la tasa de utilización de cada  máquina.</a:t>
            </a:r>
            <a:endParaRPr sz="18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175" rIns="0" bIns="0" rtlCol="0">
            <a:spAutoFit/>
          </a:bodyPr>
          <a:lstStyle/>
          <a:p>
            <a:pPr>
              <a:lnSpc>
                <a:spcPct val="100000"/>
              </a:lnSpc>
              <a:spcBef>
                <a:spcPts val="25"/>
              </a:spcBef>
            </a:pPr>
            <a:endParaRPr sz="2750"/>
          </a:p>
          <a:p>
            <a:pPr marL="1878330">
              <a:lnSpc>
                <a:spcPct val="100000"/>
              </a:lnSpc>
            </a:pPr>
            <a:r>
              <a:rPr sz="2000" b="1" spc="-5" dirty="0">
                <a:latin typeface="Times New Roman"/>
                <a:cs typeface="Times New Roman"/>
              </a:rPr>
              <a:t>CAPACIDAD DE</a:t>
            </a:r>
            <a:r>
              <a:rPr sz="2000" b="1" spc="-15" dirty="0">
                <a:latin typeface="Times New Roman"/>
                <a:cs typeface="Times New Roman"/>
              </a:rPr>
              <a:t> </a:t>
            </a:r>
            <a:r>
              <a:rPr sz="2000" b="1" spc="-5" dirty="0">
                <a:latin typeface="Times New Roman"/>
                <a:cs typeface="Times New Roman"/>
              </a:rPr>
              <a:t>PRODUCCIÓN</a:t>
            </a:r>
            <a:endParaRPr sz="2000">
              <a:latin typeface="Times New Roman"/>
              <a:cs typeface="Times New Roman"/>
            </a:endParaRPr>
          </a:p>
        </p:txBody>
      </p:sp>
      <p:sp>
        <p:nvSpPr>
          <p:cNvPr id="3" name="object 3"/>
          <p:cNvSpPr txBox="1"/>
          <p:nvPr/>
        </p:nvSpPr>
        <p:spPr>
          <a:xfrm>
            <a:off x="887222" y="1976120"/>
            <a:ext cx="7560309" cy="4177665"/>
          </a:xfrm>
          <a:prstGeom prst="rect">
            <a:avLst/>
          </a:prstGeom>
          <a:ln w="9525">
            <a:solidFill>
              <a:srgbClr val="000000"/>
            </a:solidFill>
          </a:ln>
        </p:spPr>
        <p:txBody>
          <a:bodyPr vert="horz" wrap="square" lIns="0" tIns="3175" rIns="0" bIns="0" rtlCol="0">
            <a:spAutoFit/>
          </a:bodyPr>
          <a:lstStyle/>
          <a:p>
            <a:pPr marL="91440" marR="3994150">
              <a:lnSpc>
                <a:spcPts val="2600"/>
              </a:lnSpc>
              <a:spcBef>
                <a:spcPts val="25"/>
              </a:spcBef>
            </a:pPr>
            <a:r>
              <a:rPr sz="1800" spc="-5" dirty="0">
                <a:latin typeface="Times New Roman"/>
                <a:cs typeface="Times New Roman"/>
              </a:rPr>
              <a:t>U </a:t>
            </a:r>
            <a:r>
              <a:rPr sz="1800" dirty="0">
                <a:latin typeface="Times New Roman"/>
                <a:cs typeface="Times New Roman"/>
              </a:rPr>
              <a:t>= tasa de utilización de la máquina.  T real = T reg *</a:t>
            </a:r>
            <a:r>
              <a:rPr sz="1800" spc="-100" dirty="0">
                <a:latin typeface="Times New Roman"/>
                <a:cs typeface="Times New Roman"/>
              </a:rPr>
              <a:t> </a:t>
            </a:r>
            <a:r>
              <a:rPr sz="1800" spc="-5" dirty="0">
                <a:latin typeface="Times New Roman"/>
                <a:cs typeface="Times New Roman"/>
              </a:rPr>
              <a:t>U</a:t>
            </a:r>
            <a:endParaRPr sz="1800">
              <a:latin typeface="Times New Roman"/>
              <a:cs typeface="Times New Roman"/>
            </a:endParaRPr>
          </a:p>
          <a:p>
            <a:pPr>
              <a:lnSpc>
                <a:spcPct val="100000"/>
              </a:lnSpc>
              <a:spcBef>
                <a:spcPts val="25"/>
              </a:spcBef>
            </a:pPr>
            <a:endParaRPr sz="2100">
              <a:latin typeface="Times New Roman"/>
              <a:cs typeface="Times New Roman"/>
            </a:endParaRPr>
          </a:p>
          <a:p>
            <a:pPr marL="91440" marR="135890">
              <a:lnSpc>
                <a:spcPct val="120300"/>
              </a:lnSpc>
            </a:pPr>
            <a:r>
              <a:rPr sz="1800" dirty="0">
                <a:latin typeface="Times New Roman"/>
                <a:cs typeface="Times New Roman"/>
              </a:rPr>
              <a:t>Ejemplo 1: La tasa regular de producción de una máquina de vaciado a presión  </a:t>
            </a:r>
            <a:r>
              <a:rPr sz="1800" spc="-5" dirty="0">
                <a:latin typeface="Times New Roman"/>
                <a:cs typeface="Times New Roman"/>
              </a:rPr>
              <a:t>es de 2.500 unidades por hora. Si se </a:t>
            </a:r>
            <a:r>
              <a:rPr sz="1800" dirty="0">
                <a:latin typeface="Times New Roman"/>
                <a:cs typeface="Times New Roman"/>
              </a:rPr>
              <a:t>estima que la tasa de utilización </a:t>
            </a:r>
            <a:r>
              <a:rPr sz="1800" spc="-5" dirty="0">
                <a:latin typeface="Times New Roman"/>
                <a:cs typeface="Times New Roman"/>
              </a:rPr>
              <a:t>es </a:t>
            </a:r>
            <a:r>
              <a:rPr sz="1800" dirty="0">
                <a:latin typeface="Times New Roman"/>
                <a:cs typeface="Times New Roman"/>
              </a:rPr>
              <a:t>del</a:t>
            </a:r>
            <a:r>
              <a:rPr sz="1800" spc="-30" dirty="0">
                <a:latin typeface="Times New Roman"/>
                <a:cs typeface="Times New Roman"/>
              </a:rPr>
              <a:t> </a:t>
            </a:r>
            <a:r>
              <a:rPr sz="1800" dirty="0">
                <a:latin typeface="Times New Roman"/>
                <a:cs typeface="Times New Roman"/>
              </a:rPr>
              <a:t>80%</a:t>
            </a:r>
            <a:endParaRPr sz="1800">
              <a:latin typeface="Times New Roman"/>
              <a:cs typeface="Times New Roman"/>
            </a:endParaRPr>
          </a:p>
          <a:p>
            <a:pPr marL="91440">
              <a:lnSpc>
                <a:spcPct val="100000"/>
              </a:lnSpc>
              <a:spcBef>
                <a:spcPts val="434"/>
              </a:spcBef>
            </a:pPr>
            <a:r>
              <a:rPr sz="1800" dirty="0">
                <a:latin typeface="Times New Roman"/>
                <a:cs typeface="Times New Roman"/>
              </a:rPr>
              <a:t>¿Cuál será la tasa de producción</a:t>
            </a:r>
            <a:r>
              <a:rPr sz="1800" spc="-110" dirty="0">
                <a:latin typeface="Times New Roman"/>
                <a:cs typeface="Times New Roman"/>
              </a:rPr>
              <a:t> </a:t>
            </a:r>
            <a:r>
              <a:rPr sz="1800" dirty="0">
                <a:latin typeface="Times New Roman"/>
                <a:cs typeface="Times New Roman"/>
              </a:rPr>
              <a:t>real?</a:t>
            </a:r>
            <a:endParaRPr sz="1800">
              <a:latin typeface="Times New Roman"/>
              <a:cs typeface="Times New Roman"/>
            </a:endParaRPr>
          </a:p>
          <a:p>
            <a:pPr>
              <a:lnSpc>
                <a:spcPct val="100000"/>
              </a:lnSpc>
              <a:spcBef>
                <a:spcPts val="10"/>
              </a:spcBef>
            </a:pPr>
            <a:endParaRPr sz="2250">
              <a:latin typeface="Times New Roman"/>
              <a:cs typeface="Times New Roman"/>
            </a:endParaRPr>
          </a:p>
          <a:p>
            <a:pPr marL="91440" marR="224154">
              <a:lnSpc>
                <a:spcPct val="120400"/>
              </a:lnSpc>
              <a:spcBef>
                <a:spcPts val="5"/>
              </a:spcBef>
            </a:pPr>
            <a:r>
              <a:rPr sz="1800" dirty="0">
                <a:latin typeface="Times New Roman"/>
                <a:cs typeface="Times New Roman"/>
              </a:rPr>
              <a:t>Ejemplo 2: El tiempo de fabricación de un producto </a:t>
            </a:r>
            <a:r>
              <a:rPr sz="1800" spc="-5" dirty="0">
                <a:latin typeface="Times New Roman"/>
                <a:cs typeface="Times New Roman"/>
              </a:rPr>
              <a:t>es </a:t>
            </a:r>
            <a:r>
              <a:rPr sz="1800" dirty="0">
                <a:latin typeface="Times New Roman"/>
                <a:cs typeface="Times New Roman"/>
              </a:rPr>
              <a:t>de 20 minutos por  </a:t>
            </a:r>
            <a:r>
              <a:rPr sz="1800" spc="-5" dirty="0">
                <a:latin typeface="Times New Roman"/>
                <a:cs typeface="Times New Roman"/>
              </a:rPr>
              <a:t>unidad. Se </a:t>
            </a:r>
            <a:r>
              <a:rPr sz="1800" dirty="0">
                <a:latin typeface="Times New Roman"/>
                <a:cs typeface="Times New Roman"/>
              </a:rPr>
              <a:t>estima </a:t>
            </a:r>
            <a:r>
              <a:rPr sz="1800" spc="-5" dirty="0">
                <a:latin typeface="Times New Roman"/>
                <a:cs typeface="Times New Roman"/>
              </a:rPr>
              <a:t>que </a:t>
            </a:r>
            <a:r>
              <a:rPr sz="1800" dirty="0">
                <a:latin typeface="Times New Roman"/>
                <a:cs typeface="Times New Roman"/>
              </a:rPr>
              <a:t>la tasa </a:t>
            </a:r>
            <a:r>
              <a:rPr sz="1800" spc="-5" dirty="0">
                <a:latin typeface="Times New Roman"/>
                <a:cs typeface="Times New Roman"/>
              </a:rPr>
              <a:t>de utilización </a:t>
            </a:r>
            <a:r>
              <a:rPr sz="1800" dirty="0">
                <a:latin typeface="Times New Roman"/>
                <a:cs typeface="Times New Roman"/>
              </a:rPr>
              <a:t>de la máquina </a:t>
            </a:r>
            <a:r>
              <a:rPr sz="1800" spc="-5" dirty="0">
                <a:latin typeface="Times New Roman"/>
                <a:cs typeface="Times New Roman"/>
              </a:rPr>
              <a:t>es </a:t>
            </a:r>
            <a:r>
              <a:rPr sz="1800" dirty="0">
                <a:latin typeface="Times New Roman"/>
                <a:cs typeface="Times New Roman"/>
              </a:rPr>
              <a:t>del 90%. Calcular  la tasa real de producción de esta</a:t>
            </a:r>
            <a:r>
              <a:rPr sz="1800" spc="-105" dirty="0">
                <a:latin typeface="Times New Roman"/>
                <a:cs typeface="Times New Roman"/>
              </a:rPr>
              <a:t> </a:t>
            </a:r>
            <a:r>
              <a:rPr sz="1800" dirty="0">
                <a:latin typeface="Times New Roman"/>
                <a:cs typeface="Times New Roman"/>
              </a:rPr>
              <a:t>máquina.</a:t>
            </a:r>
            <a:endParaRPr sz="180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175" rIns="0" bIns="0" rtlCol="0">
            <a:spAutoFit/>
          </a:bodyPr>
          <a:lstStyle/>
          <a:p>
            <a:pPr>
              <a:lnSpc>
                <a:spcPct val="100000"/>
              </a:lnSpc>
              <a:spcBef>
                <a:spcPts val="25"/>
              </a:spcBef>
            </a:pPr>
            <a:endParaRPr sz="2750"/>
          </a:p>
          <a:p>
            <a:pPr marL="1878330">
              <a:lnSpc>
                <a:spcPct val="100000"/>
              </a:lnSpc>
            </a:pPr>
            <a:r>
              <a:rPr sz="2000" b="1" spc="-5" dirty="0">
                <a:solidFill>
                  <a:srgbClr val="000000"/>
                </a:solidFill>
                <a:latin typeface="Times New Roman"/>
                <a:cs typeface="Times New Roman"/>
              </a:rPr>
              <a:t>CAPACIDAD DE</a:t>
            </a:r>
            <a:r>
              <a:rPr sz="2000" b="1" spc="-15" dirty="0">
                <a:solidFill>
                  <a:srgbClr val="000000"/>
                </a:solidFill>
                <a:latin typeface="Times New Roman"/>
                <a:cs typeface="Times New Roman"/>
              </a:rPr>
              <a:t> </a:t>
            </a:r>
            <a:r>
              <a:rPr sz="2000" b="1" spc="-5" dirty="0">
                <a:solidFill>
                  <a:srgbClr val="000000"/>
                </a:solidFill>
                <a:latin typeface="Times New Roman"/>
                <a:cs typeface="Times New Roman"/>
              </a:rPr>
              <a:t>PRODUCCIÓN</a:t>
            </a:r>
            <a:endParaRPr sz="2000">
              <a:latin typeface="Times New Roman"/>
              <a:cs typeface="Times New Roman"/>
            </a:endParaRPr>
          </a:p>
        </p:txBody>
      </p:sp>
      <p:sp>
        <p:nvSpPr>
          <p:cNvPr id="3" name="object 3"/>
          <p:cNvSpPr/>
          <p:nvPr/>
        </p:nvSpPr>
        <p:spPr>
          <a:xfrm>
            <a:off x="887222" y="2047748"/>
            <a:ext cx="7560309" cy="4177029"/>
          </a:xfrm>
          <a:custGeom>
            <a:avLst/>
            <a:gdLst/>
            <a:ahLst/>
            <a:cxnLst/>
            <a:rect l="l" t="t" r="r" b="b"/>
            <a:pathLst>
              <a:path w="7560309" h="4177029">
                <a:moveTo>
                  <a:pt x="0" y="0"/>
                </a:moveTo>
                <a:lnTo>
                  <a:pt x="0" y="4176522"/>
                </a:lnTo>
                <a:lnTo>
                  <a:pt x="7559802" y="4176522"/>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2090420"/>
            <a:ext cx="7341234" cy="3589020"/>
          </a:xfrm>
          <a:prstGeom prst="rect">
            <a:avLst/>
          </a:prstGeom>
        </p:spPr>
        <p:txBody>
          <a:bodyPr vert="horz" wrap="square" lIns="0" tIns="0" rIns="0" bIns="0" rtlCol="0">
            <a:spAutoFit/>
          </a:bodyPr>
          <a:lstStyle/>
          <a:p>
            <a:pPr marL="12700" algn="just">
              <a:lnSpc>
                <a:spcPct val="100000"/>
              </a:lnSpc>
            </a:pPr>
            <a:r>
              <a:rPr sz="1800" b="1" spc="-5" dirty="0">
                <a:solidFill>
                  <a:srgbClr val="3333CC"/>
                </a:solidFill>
                <a:latin typeface="Times New Roman"/>
                <a:cs typeface="Times New Roman"/>
              </a:rPr>
              <a:t>b) </a:t>
            </a:r>
            <a:r>
              <a:rPr sz="1800" b="1" dirty="0">
                <a:solidFill>
                  <a:srgbClr val="3333CC"/>
                </a:solidFill>
                <a:latin typeface="Times New Roman"/>
                <a:cs typeface="Times New Roman"/>
              </a:rPr>
              <a:t>Cálculo </a:t>
            </a:r>
            <a:r>
              <a:rPr sz="1800" b="1" spc="-5" dirty="0">
                <a:solidFill>
                  <a:srgbClr val="3333CC"/>
                </a:solidFill>
                <a:latin typeface="Times New Roman"/>
                <a:cs typeface="Times New Roman"/>
              </a:rPr>
              <a:t>de </a:t>
            </a:r>
            <a:r>
              <a:rPr sz="1800" b="1" dirty="0">
                <a:solidFill>
                  <a:srgbClr val="3333CC"/>
                </a:solidFill>
                <a:latin typeface="Times New Roman"/>
                <a:cs typeface="Times New Roman"/>
              </a:rPr>
              <a:t>la </a:t>
            </a:r>
            <a:r>
              <a:rPr sz="1800" b="1" spc="-5" dirty="0">
                <a:solidFill>
                  <a:srgbClr val="3333CC"/>
                </a:solidFill>
                <a:latin typeface="Times New Roman"/>
                <a:cs typeface="Times New Roman"/>
              </a:rPr>
              <a:t>cantidad de </a:t>
            </a:r>
            <a:r>
              <a:rPr sz="1800" b="1" dirty="0">
                <a:solidFill>
                  <a:srgbClr val="3333CC"/>
                </a:solidFill>
                <a:latin typeface="Times New Roman"/>
                <a:cs typeface="Times New Roman"/>
              </a:rPr>
              <a:t>materia</a:t>
            </a:r>
            <a:r>
              <a:rPr sz="1800" b="1" spc="-40" dirty="0">
                <a:solidFill>
                  <a:srgbClr val="3333CC"/>
                </a:solidFill>
                <a:latin typeface="Times New Roman"/>
                <a:cs typeface="Times New Roman"/>
              </a:rPr>
              <a:t> </a:t>
            </a:r>
            <a:r>
              <a:rPr sz="1800" b="1" dirty="0">
                <a:solidFill>
                  <a:srgbClr val="3333CC"/>
                </a:solidFill>
                <a:latin typeface="Times New Roman"/>
                <a:cs typeface="Times New Roman"/>
              </a:rPr>
              <a:t>prima</a:t>
            </a:r>
            <a:endParaRPr sz="1800">
              <a:latin typeface="Times New Roman"/>
              <a:cs typeface="Times New Roman"/>
            </a:endParaRPr>
          </a:p>
          <a:p>
            <a:pPr marL="12700" marR="62865" algn="just">
              <a:lnSpc>
                <a:spcPct val="120300"/>
              </a:lnSpc>
              <a:spcBef>
                <a:spcPts val="5"/>
              </a:spcBef>
            </a:pPr>
            <a:r>
              <a:rPr sz="1800" dirty="0">
                <a:latin typeface="Times New Roman"/>
                <a:cs typeface="Times New Roman"/>
              </a:rPr>
              <a:t>Esto es tan impórtate como en el caso de las máquinas y de la mano de obra.</a:t>
            </a:r>
            <a:r>
              <a:rPr sz="1800" spc="-114" dirty="0">
                <a:latin typeface="Times New Roman"/>
                <a:cs typeface="Times New Roman"/>
              </a:rPr>
              <a:t> </a:t>
            </a:r>
            <a:r>
              <a:rPr sz="1800" dirty="0">
                <a:latin typeface="Times New Roman"/>
                <a:cs typeface="Times New Roman"/>
              </a:rPr>
              <a:t>El  resultado sirve para evaluar el precio de costo del producto y para planificar</a:t>
            </a:r>
            <a:r>
              <a:rPr sz="1800" spc="-114" dirty="0">
                <a:latin typeface="Times New Roman"/>
                <a:cs typeface="Times New Roman"/>
              </a:rPr>
              <a:t> </a:t>
            </a:r>
            <a:r>
              <a:rPr sz="1800" dirty="0">
                <a:latin typeface="Times New Roman"/>
                <a:cs typeface="Times New Roman"/>
              </a:rPr>
              <a:t>las  compras.</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algn="just">
              <a:lnSpc>
                <a:spcPct val="100000"/>
              </a:lnSpc>
            </a:pPr>
            <a:r>
              <a:rPr sz="1800" spc="-5" dirty="0">
                <a:latin typeface="Times New Roman"/>
                <a:cs typeface="Times New Roman"/>
              </a:rPr>
              <a:t>Qm </a:t>
            </a:r>
            <a:r>
              <a:rPr sz="1800" dirty="0">
                <a:latin typeface="Times New Roman"/>
                <a:cs typeface="Times New Roman"/>
              </a:rPr>
              <a:t>= </a:t>
            </a:r>
            <a:r>
              <a:rPr sz="1800" spc="-5" dirty="0">
                <a:latin typeface="Times New Roman"/>
                <a:cs typeface="Times New Roman"/>
              </a:rPr>
              <a:t>(Qt </a:t>
            </a:r>
            <a:r>
              <a:rPr sz="1800" dirty="0">
                <a:latin typeface="Times New Roman"/>
                <a:cs typeface="Times New Roman"/>
              </a:rPr>
              <a:t>* requerimiento unitario) / (1 – </a:t>
            </a:r>
            <a:r>
              <a:rPr sz="1800" spc="-5" dirty="0">
                <a:latin typeface="Times New Roman"/>
                <a:cs typeface="Times New Roman"/>
              </a:rPr>
              <a:t>tasa </a:t>
            </a:r>
            <a:r>
              <a:rPr sz="1800" dirty="0">
                <a:latin typeface="Times New Roman"/>
                <a:cs typeface="Times New Roman"/>
              </a:rPr>
              <a:t>de</a:t>
            </a:r>
            <a:r>
              <a:rPr sz="1800" spc="-60" dirty="0">
                <a:latin typeface="Times New Roman"/>
                <a:cs typeface="Times New Roman"/>
              </a:rPr>
              <a:t> </a:t>
            </a:r>
            <a:r>
              <a:rPr sz="1800" dirty="0">
                <a:latin typeface="Times New Roman"/>
                <a:cs typeface="Times New Roman"/>
              </a:rPr>
              <a:t>desperdicio)</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algn="just">
              <a:lnSpc>
                <a:spcPct val="100000"/>
              </a:lnSpc>
            </a:pPr>
            <a:r>
              <a:rPr sz="1800" b="1" spc="-5" dirty="0">
                <a:solidFill>
                  <a:srgbClr val="3333CC"/>
                </a:solidFill>
                <a:latin typeface="Times New Roman"/>
                <a:cs typeface="Times New Roman"/>
              </a:rPr>
              <a:t>b) </a:t>
            </a:r>
            <a:r>
              <a:rPr sz="1800" b="1" dirty="0">
                <a:solidFill>
                  <a:srgbClr val="3333CC"/>
                </a:solidFill>
                <a:latin typeface="Times New Roman"/>
                <a:cs typeface="Times New Roman"/>
              </a:rPr>
              <a:t>Cálculo </a:t>
            </a:r>
            <a:r>
              <a:rPr sz="1800" b="1" spc="-5" dirty="0">
                <a:solidFill>
                  <a:srgbClr val="3333CC"/>
                </a:solidFill>
                <a:latin typeface="Times New Roman"/>
                <a:cs typeface="Times New Roman"/>
              </a:rPr>
              <a:t>de </a:t>
            </a:r>
            <a:r>
              <a:rPr sz="1800" b="1" dirty="0">
                <a:solidFill>
                  <a:srgbClr val="3333CC"/>
                </a:solidFill>
                <a:latin typeface="Times New Roman"/>
                <a:cs typeface="Times New Roman"/>
              </a:rPr>
              <a:t>la mano </a:t>
            </a:r>
            <a:r>
              <a:rPr sz="1800" b="1" spc="-5" dirty="0">
                <a:solidFill>
                  <a:srgbClr val="3333CC"/>
                </a:solidFill>
                <a:latin typeface="Times New Roman"/>
                <a:cs typeface="Times New Roman"/>
              </a:rPr>
              <a:t>de</a:t>
            </a:r>
            <a:r>
              <a:rPr sz="1800" b="1" spc="-65" dirty="0">
                <a:solidFill>
                  <a:srgbClr val="3333CC"/>
                </a:solidFill>
                <a:latin typeface="Times New Roman"/>
                <a:cs typeface="Times New Roman"/>
              </a:rPr>
              <a:t> </a:t>
            </a:r>
            <a:r>
              <a:rPr sz="1800" b="1" dirty="0">
                <a:solidFill>
                  <a:srgbClr val="3333CC"/>
                </a:solidFill>
                <a:latin typeface="Times New Roman"/>
                <a:cs typeface="Times New Roman"/>
              </a:rPr>
              <a:t>obra</a:t>
            </a:r>
            <a:endParaRPr sz="1800">
              <a:latin typeface="Times New Roman"/>
              <a:cs typeface="Times New Roman"/>
            </a:endParaRPr>
          </a:p>
          <a:p>
            <a:pPr marL="12700" marR="5080">
              <a:lnSpc>
                <a:spcPct val="120300"/>
              </a:lnSpc>
            </a:pPr>
            <a:r>
              <a:rPr sz="1800" dirty="0">
                <a:latin typeface="Times New Roman"/>
                <a:cs typeface="Times New Roman"/>
              </a:rPr>
              <a:t>El número de empleados que deberá contratarse está en función del grado de  automatización de la producción, de </a:t>
            </a:r>
            <a:r>
              <a:rPr sz="1800" spc="-5" dirty="0">
                <a:latin typeface="Times New Roman"/>
                <a:cs typeface="Times New Roman"/>
              </a:rPr>
              <a:t>los </a:t>
            </a:r>
            <a:r>
              <a:rPr sz="1800" dirty="0">
                <a:latin typeface="Times New Roman"/>
                <a:cs typeface="Times New Roman"/>
              </a:rPr>
              <a:t>empleados que </a:t>
            </a:r>
            <a:r>
              <a:rPr sz="1800" spc="-5" dirty="0">
                <a:latin typeface="Times New Roman"/>
                <a:cs typeface="Times New Roman"/>
              </a:rPr>
              <a:t>se </a:t>
            </a:r>
            <a:r>
              <a:rPr sz="1800" dirty="0">
                <a:latin typeface="Times New Roman"/>
                <a:cs typeface="Times New Roman"/>
              </a:rPr>
              <a:t>necesitaran para</a:t>
            </a:r>
            <a:r>
              <a:rPr sz="1800" spc="-80" dirty="0">
                <a:latin typeface="Times New Roman"/>
                <a:cs typeface="Times New Roman"/>
              </a:rPr>
              <a:t> </a:t>
            </a:r>
            <a:r>
              <a:rPr sz="1800" dirty="0">
                <a:latin typeface="Times New Roman"/>
                <a:cs typeface="Times New Roman"/>
              </a:rPr>
              <a:t>cada</a:t>
            </a:r>
            <a:endParaRPr sz="1800">
              <a:latin typeface="Times New Roman"/>
              <a:cs typeface="Times New Roman"/>
            </a:endParaRPr>
          </a:p>
          <a:p>
            <a:pPr marL="12700" algn="just">
              <a:lnSpc>
                <a:spcPct val="100000"/>
              </a:lnSpc>
              <a:spcBef>
                <a:spcPts val="445"/>
              </a:spcBef>
            </a:pPr>
            <a:r>
              <a:rPr sz="1800" dirty="0">
                <a:latin typeface="Times New Roman"/>
                <a:cs typeface="Times New Roman"/>
              </a:rPr>
              <a:t>operación o máquina y de la productividad de la mano de</a:t>
            </a:r>
            <a:r>
              <a:rPr sz="1800" spc="-105" dirty="0">
                <a:latin typeface="Times New Roman"/>
                <a:cs typeface="Times New Roman"/>
              </a:rPr>
              <a:t> </a:t>
            </a:r>
            <a:r>
              <a:rPr sz="1800" dirty="0">
                <a:latin typeface="Times New Roman"/>
                <a:cs typeface="Times New Roman"/>
              </a:rPr>
              <a:t>obra.</a:t>
            </a:r>
            <a:endParaRPr sz="18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3175" rIns="0" bIns="0" rtlCol="0">
            <a:spAutoFit/>
          </a:bodyPr>
          <a:lstStyle/>
          <a:p>
            <a:pPr>
              <a:lnSpc>
                <a:spcPct val="100000"/>
              </a:lnSpc>
              <a:spcBef>
                <a:spcPts val="25"/>
              </a:spcBef>
            </a:pPr>
            <a:endParaRPr sz="2750"/>
          </a:p>
          <a:p>
            <a:pPr marL="1878330">
              <a:lnSpc>
                <a:spcPct val="100000"/>
              </a:lnSpc>
            </a:pPr>
            <a:r>
              <a:rPr sz="2000" b="1" spc="-5" dirty="0">
                <a:latin typeface="Times New Roman"/>
                <a:cs typeface="Times New Roman"/>
              </a:rPr>
              <a:t>CAPACIDAD DE</a:t>
            </a:r>
            <a:r>
              <a:rPr sz="2000" b="1" spc="-15" dirty="0">
                <a:latin typeface="Times New Roman"/>
                <a:cs typeface="Times New Roman"/>
              </a:rPr>
              <a:t> </a:t>
            </a:r>
            <a:r>
              <a:rPr sz="2000" b="1" spc="-5" dirty="0">
                <a:latin typeface="Times New Roman"/>
                <a:cs typeface="Times New Roman"/>
              </a:rPr>
              <a:t>PRODUCCIÓN</a:t>
            </a:r>
            <a:endParaRPr sz="2000">
              <a:latin typeface="Times New Roman"/>
              <a:cs typeface="Times New Roman"/>
            </a:endParaRPr>
          </a:p>
        </p:txBody>
      </p:sp>
      <p:sp>
        <p:nvSpPr>
          <p:cNvPr id="3" name="object 3"/>
          <p:cNvSpPr/>
          <p:nvPr/>
        </p:nvSpPr>
        <p:spPr>
          <a:xfrm>
            <a:off x="887222" y="1903729"/>
            <a:ext cx="7560309" cy="4465320"/>
          </a:xfrm>
          <a:custGeom>
            <a:avLst/>
            <a:gdLst/>
            <a:ahLst/>
            <a:cxnLst/>
            <a:rect l="l" t="t" r="r" b="b"/>
            <a:pathLst>
              <a:path w="7560309" h="4465320">
                <a:moveTo>
                  <a:pt x="0" y="0"/>
                </a:moveTo>
                <a:lnTo>
                  <a:pt x="0" y="4465320"/>
                </a:lnTo>
                <a:lnTo>
                  <a:pt x="7559802" y="4465320"/>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a:spLocks noGrp="1"/>
          </p:cNvSpPr>
          <p:nvPr>
            <p:ph type="body" idx="1"/>
          </p:nvPr>
        </p:nvSpPr>
        <p:spPr>
          <a:prstGeom prst="rect">
            <a:avLst/>
          </a:prstGeom>
        </p:spPr>
        <p:txBody>
          <a:bodyPr vert="horz" wrap="square" lIns="0" tIns="71628" rIns="0" bIns="0" rtlCol="0">
            <a:spAutoFit/>
          </a:bodyPr>
          <a:lstStyle/>
          <a:p>
            <a:pPr marL="217804" marR="5080">
              <a:lnSpc>
                <a:spcPct val="120300"/>
              </a:lnSpc>
            </a:pPr>
            <a:r>
              <a:rPr sz="1800" b="1" spc="-5" dirty="0">
                <a:latin typeface="Times New Roman"/>
                <a:cs typeface="Times New Roman"/>
              </a:rPr>
              <a:t>Ejemplo global</a:t>
            </a:r>
            <a:r>
              <a:rPr sz="1800" spc="-5" dirty="0"/>
              <a:t>: </a:t>
            </a:r>
            <a:r>
              <a:rPr sz="1800" dirty="0"/>
              <a:t>Un fabricante de patines formados por un cuerpo y cuatro  ruedas, tiene una demanda anual de 2.000.000 de unidades. La máquina de  fabricar los cuerpos de los patines </a:t>
            </a:r>
            <a:r>
              <a:rPr sz="1800" spc="-5" dirty="0"/>
              <a:t>tiene </a:t>
            </a:r>
            <a:r>
              <a:rPr sz="1800" dirty="0"/>
              <a:t>una producción teórica de una pieza</a:t>
            </a:r>
            <a:r>
              <a:rPr sz="1800" spc="-90" dirty="0"/>
              <a:t> </a:t>
            </a:r>
            <a:r>
              <a:rPr sz="1800" dirty="0"/>
              <a:t>por</a:t>
            </a:r>
            <a:endParaRPr sz="1800">
              <a:latin typeface="Times New Roman"/>
              <a:cs typeface="Times New Roman"/>
            </a:endParaRPr>
          </a:p>
          <a:p>
            <a:pPr marL="217804" marR="5080">
              <a:lnSpc>
                <a:spcPct val="120300"/>
              </a:lnSpc>
              <a:spcBef>
                <a:spcPts val="5"/>
              </a:spcBef>
            </a:pPr>
            <a:r>
              <a:rPr sz="1800" dirty="0"/>
              <a:t>casa 150 segundos, su tasa de utilización es del </a:t>
            </a:r>
            <a:r>
              <a:rPr sz="1800" spc="-5" dirty="0"/>
              <a:t>88% </a:t>
            </a:r>
            <a:r>
              <a:rPr sz="1800" dirty="0"/>
              <a:t>y su producción</a:t>
            </a:r>
            <a:r>
              <a:rPr sz="1800" spc="-85" dirty="0"/>
              <a:t> </a:t>
            </a:r>
            <a:r>
              <a:rPr sz="1800" dirty="0"/>
              <a:t>defectuosa  </a:t>
            </a:r>
            <a:r>
              <a:rPr sz="1800" spc="-5" dirty="0"/>
              <a:t>histórica </a:t>
            </a:r>
            <a:r>
              <a:rPr sz="1800" dirty="0"/>
              <a:t>es </a:t>
            </a:r>
            <a:r>
              <a:rPr sz="1800" spc="-5" dirty="0"/>
              <a:t>del 4%. Cada </a:t>
            </a:r>
            <a:r>
              <a:rPr sz="1800" dirty="0"/>
              <a:t>cuerpo </a:t>
            </a:r>
            <a:r>
              <a:rPr sz="1800" spc="-5" dirty="0"/>
              <a:t>necesita </a:t>
            </a:r>
            <a:r>
              <a:rPr sz="1800" dirty="0"/>
              <a:t>de 650 gramos de material</a:t>
            </a:r>
            <a:r>
              <a:rPr sz="1800" spc="-60" dirty="0"/>
              <a:t> </a:t>
            </a:r>
            <a:r>
              <a:rPr sz="1800" dirty="0"/>
              <a:t>sintético.</a:t>
            </a:r>
            <a:endParaRPr sz="1800"/>
          </a:p>
          <a:p>
            <a:pPr marL="217804">
              <a:lnSpc>
                <a:spcPct val="100000"/>
              </a:lnSpc>
              <a:spcBef>
                <a:spcPts val="434"/>
              </a:spcBef>
            </a:pPr>
            <a:r>
              <a:rPr sz="1800" dirty="0"/>
              <a:t>La máquina fabrica teóricamente las ruedas una cada 75 segundos, </a:t>
            </a:r>
            <a:r>
              <a:rPr sz="1800" spc="-5" dirty="0"/>
              <a:t>su </a:t>
            </a:r>
            <a:r>
              <a:rPr sz="1800" dirty="0"/>
              <a:t>tasa</a:t>
            </a:r>
            <a:r>
              <a:rPr sz="1800" spc="-100" dirty="0"/>
              <a:t> </a:t>
            </a:r>
            <a:r>
              <a:rPr sz="1800" dirty="0"/>
              <a:t>de</a:t>
            </a:r>
            <a:endParaRPr sz="1800"/>
          </a:p>
          <a:p>
            <a:pPr marL="217804" marR="168910">
              <a:lnSpc>
                <a:spcPct val="120300"/>
              </a:lnSpc>
              <a:spcBef>
                <a:spcPts val="5"/>
              </a:spcBef>
            </a:pPr>
            <a:r>
              <a:rPr sz="1800" dirty="0"/>
              <a:t>utilización </a:t>
            </a:r>
            <a:r>
              <a:rPr sz="1800" spc="-5" dirty="0"/>
              <a:t>es </a:t>
            </a:r>
            <a:r>
              <a:rPr sz="1800" dirty="0"/>
              <a:t>del 92% del tiempo y </a:t>
            </a:r>
            <a:r>
              <a:rPr sz="1800" spc="-5" dirty="0"/>
              <a:t>su </a:t>
            </a:r>
            <a:r>
              <a:rPr sz="1800" dirty="0"/>
              <a:t>producción defectuosa generalmente </a:t>
            </a:r>
            <a:r>
              <a:rPr sz="1800" spc="-5" dirty="0"/>
              <a:t>es  </a:t>
            </a:r>
            <a:r>
              <a:rPr sz="1800" dirty="0"/>
              <a:t>del 3%. </a:t>
            </a:r>
            <a:r>
              <a:rPr sz="1800" spc="-5" dirty="0"/>
              <a:t>Se </a:t>
            </a:r>
            <a:r>
              <a:rPr sz="1800" dirty="0"/>
              <a:t>requiere 120 gramos de material sintético para cada rueda.</a:t>
            </a:r>
            <a:r>
              <a:rPr sz="1800" spc="-90" dirty="0"/>
              <a:t> </a:t>
            </a:r>
            <a:r>
              <a:rPr sz="1800" dirty="0"/>
              <a:t>Durante</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212725" rIns="0" bIns="0" rtlCol="0">
            <a:spAutoFit/>
          </a:bodyPr>
          <a:lstStyle/>
          <a:p>
            <a:pPr marL="1222375">
              <a:lnSpc>
                <a:spcPct val="100000"/>
              </a:lnSpc>
              <a:spcBef>
                <a:spcPts val="1675"/>
              </a:spcBef>
            </a:pPr>
            <a:r>
              <a:rPr spc="-5" dirty="0"/>
              <a:t>La gestión</a:t>
            </a:r>
            <a:r>
              <a:rPr spc="-20" dirty="0"/>
              <a:t> </a:t>
            </a:r>
            <a:r>
              <a:rPr spc="-5" dirty="0"/>
              <a:t>empresarial</a:t>
            </a:r>
          </a:p>
        </p:txBody>
      </p:sp>
      <p:sp>
        <p:nvSpPr>
          <p:cNvPr id="3" name="object 3"/>
          <p:cNvSpPr/>
          <p:nvPr/>
        </p:nvSpPr>
        <p:spPr>
          <a:xfrm>
            <a:off x="901700" y="1892300"/>
            <a:ext cx="7543800" cy="4267200"/>
          </a:xfrm>
          <a:custGeom>
            <a:avLst/>
            <a:gdLst/>
            <a:ahLst/>
            <a:cxnLst/>
            <a:rect l="l" t="t" r="r" b="b"/>
            <a:pathLst>
              <a:path w="7543800" h="4267200">
                <a:moveTo>
                  <a:pt x="0" y="0"/>
                </a:moveTo>
                <a:lnTo>
                  <a:pt x="0" y="4267200"/>
                </a:lnTo>
                <a:lnTo>
                  <a:pt x="7543800" y="4267200"/>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p:nvPr/>
        </p:nvSpPr>
        <p:spPr>
          <a:xfrm>
            <a:off x="4254500" y="2425700"/>
            <a:ext cx="1295400" cy="533400"/>
          </a:xfrm>
          <a:custGeom>
            <a:avLst/>
            <a:gdLst/>
            <a:ahLst/>
            <a:cxnLst/>
            <a:rect l="l" t="t" r="r" b="b"/>
            <a:pathLst>
              <a:path w="1295400" h="533400">
                <a:moveTo>
                  <a:pt x="0" y="0"/>
                </a:moveTo>
                <a:lnTo>
                  <a:pt x="0" y="533400"/>
                </a:lnTo>
                <a:lnTo>
                  <a:pt x="1295400" y="533399"/>
                </a:lnTo>
                <a:lnTo>
                  <a:pt x="1295400" y="0"/>
                </a:lnTo>
                <a:lnTo>
                  <a:pt x="0" y="0"/>
                </a:lnTo>
                <a:close/>
              </a:path>
            </a:pathLst>
          </a:custGeom>
          <a:ln w="9525">
            <a:solidFill>
              <a:srgbClr val="000000"/>
            </a:solidFill>
          </a:ln>
        </p:spPr>
        <p:txBody>
          <a:bodyPr wrap="square" lIns="0" tIns="0" rIns="0" bIns="0" rtlCol="0"/>
          <a:lstStyle/>
          <a:p>
            <a:endParaRPr/>
          </a:p>
        </p:txBody>
      </p:sp>
      <p:sp>
        <p:nvSpPr>
          <p:cNvPr id="5" name="object 5"/>
          <p:cNvSpPr/>
          <p:nvPr/>
        </p:nvSpPr>
        <p:spPr>
          <a:xfrm>
            <a:off x="1587500" y="3873500"/>
            <a:ext cx="1295400" cy="533400"/>
          </a:xfrm>
          <a:custGeom>
            <a:avLst/>
            <a:gdLst/>
            <a:ahLst/>
            <a:cxnLst/>
            <a:rect l="l" t="t" r="r" b="b"/>
            <a:pathLst>
              <a:path w="1295400" h="533400">
                <a:moveTo>
                  <a:pt x="0" y="0"/>
                </a:moveTo>
                <a:lnTo>
                  <a:pt x="0" y="533400"/>
                </a:lnTo>
                <a:lnTo>
                  <a:pt x="1295399" y="533400"/>
                </a:lnTo>
                <a:lnTo>
                  <a:pt x="1295399" y="0"/>
                </a:lnTo>
                <a:lnTo>
                  <a:pt x="0" y="0"/>
                </a:lnTo>
                <a:close/>
              </a:path>
            </a:pathLst>
          </a:custGeom>
          <a:ln w="9525">
            <a:solidFill>
              <a:srgbClr val="000000"/>
            </a:solidFill>
          </a:ln>
        </p:spPr>
        <p:txBody>
          <a:bodyPr wrap="square" lIns="0" tIns="0" rIns="0" bIns="0" rtlCol="0"/>
          <a:lstStyle/>
          <a:p>
            <a:endParaRPr/>
          </a:p>
        </p:txBody>
      </p:sp>
      <p:sp>
        <p:nvSpPr>
          <p:cNvPr id="6" name="object 6"/>
          <p:cNvSpPr/>
          <p:nvPr/>
        </p:nvSpPr>
        <p:spPr>
          <a:xfrm>
            <a:off x="3340100" y="3873500"/>
            <a:ext cx="1295400" cy="533400"/>
          </a:xfrm>
          <a:custGeom>
            <a:avLst/>
            <a:gdLst/>
            <a:ahLst/>
            <a:cxnLst/>
            <a:rect l="l" t="t" r="r" b="b"/>
            <a:pathLst>
              <a:path w="1295400" h="533400">
                <a:moveTo>
                  <a:pt x="0" y="0"/>
                </a:moveTo>
                <a:lnTo>
                  <a:pt x="0" y="533400"/>
                </a:lnTo>
                <a:lnTo>
                  <a:pt x="1295400" y="533400"/>
                </a:lnTo>
                <a:lnTo>
                  <a:pt x="1295400" y="0"/>
                </a:lnTo>
                <a:lnTo>
                  <a:pt x="0" y="0"/>
                </a:lnTo>
                <a:close/>
              </a:path>
            </a:pathLst>
          </a:custGeom>
          <a:ln w="9525">
            <a:solidFill>
              <a:srgbClr val="000000"/>
            </a:solidFill>
          </a:ln>
        </p:spPr>
        <p:txBody>
          <a:bodyPr wrap="square" lIns="0" tIns="0" rIns="0" bIns="0" rtlCol="0"/>
          <a:lstStyle/>
          <a:p>
            <a:endParaRPr/>
          </a:p>
        </p:txBody>
      </p:sp>
      <p:sp>
        <p:nvSpPr>
          <p:cNvPr id="7" name="object 7"/>
          <p:cNvSpPr/>
          <p:nvPr/>
        </p:nvSpPr>
        <p:spPr>
          <a:xfrm>
            <a:off x="6845300" y="3873500"/>
            <a:ext cx="1295400" cy="533400"/>
          </a:xfrm>
          <a:custGeom>
            <a:avLst/>
            <a:gdLst/>
            <a:ahLst/>
            <a:cxnLst/>
            <a:rect l="l" t="t" r="r" b="b"/>
            <a:pathLst>
              <a:path w="1295400" h="533400">
                <a:moveTo>
                  <a:pt x="0" y="0"/>
                </a:moveTo>
                <a:lnTo>
                  <a:pt x="0" y="533400"/>
                </a:lnTo>
                <a:lnTo>
                  <a:pt x="1295400" y="533400"/>
                </a:lnTo>
                <a:lnTo>
                  <a:pt x="1295400" y="0"/>
                </a:lnTo>
                <a:lnTo>
                  <a:pt x="0" y="0"/>
                </a:lnTo>
                <a:close/>
              </a:path>
            </a:pathLst>
          </a:custGeom>
          <a:ln w="9525">
            <a:solidFill>
              <a:srgbClr val="000000"/>
            </a:solidFill>
          </a:ln>
        </p:spPr>
        <p:txBody>
          <a:bodyPr wrap="square" lIns="0" tIns="0" rIns="0" bIns="0" rtlCol="0"/>
          <a:lstStyle/>
          <a:p>
            <a:endParaRPr/>
          </a:p>
        </p:txBody>
      </p:sp>
      <p:sp>
        <p:nvSpPr>
          <p:cNvPr id="8" name="object 8"/>
          <p:cNvSpPr/>
          <p:nvPr/>
        </p:nvSpPr>
        <p:spPr>
          <a:xfrm>
            <a:off x="5092700" y="3873500"/>
            <a:ext cx="1295400" cy="533400"/>
          </a:xfrm>
          <a:custGeom>
            <a:avLst/>
            <a:gdLst/>
            <a:ahLst/>
            <a:cxnLst/>
            <a:rect l="l" t="t" r="r" b="b"/>
            <a:pathLst>
              <a:path w="1295400" h="533400">
                <a:moveTo>
                  <a:pt x="0" y="0"/>
                </a:moveTo>
                <a:lnTo>
                  <a:pt x="0" y="533400"/>
                </a:lnTo>
                <a:lnTo>
                  <a:pt x="1295400" y="533400"/>
                </a:lnTo>
                <a:lnTo>
                  <a:pt x="1295400" y="0"/>
                </a:lnTo>
                <a:lnTo>
                  <a:pt x="0" y="0"/>
                </a:lnTo>
                <a:close/>
              </a:path>
            </a:pathLst>
          </a:custGeom>
          <a:ln w="9524">
            <a:solidFill>
              <a:srgbClr val="000000"/>
            </a:solidFill>
          </a:ln>
        </p:spPr>
        <p:txBody>
          <a:bodyPr wrap="square" lIns="0" tIns="0" rIns="0" bIns="0" rtlCol="0"/>
          <a:lstStyle/>
          <a:p>
            <a:endParaRPr/>
          </a:p>
        </p:txBody>
      </p:sp>
      <p:sp>
        <p:nvSpPr>
          <p:cNvPr id="9" name="object 9"/>
          <p:cNvSpPr/>
          <p:nvPr/>
        </p:nvSpPr>
        <p:spPr>
          <a:xfrm>
            <a:off x="2273300" y="3492500"/>
            <a:ext cx="5257800" cy="0"/>
          </a:xfrm>
          <a:custGeom>
            <a:avLst/>
            <a:gdLst/>
            <a:ahLst/>
            <a:cxnLst/>
            <a:rect l="l" t="t" r="r" b="b"/>
            <a:pathLst>
              <a:path w="5257800">
                <a:moveTo>
                  <a:pt x="0" y="0"/>
                </a:moveTo>
                <a:lnTo>
                  <a:pt x="5257800" y="0"/>
                </a:lnTo>
              </a:path>
            </a:pathLst>
          </a:custGeom>
          <a:ln w="9525">
            <a:solidFill>
              <a:srgbClr val="000000"/>
            </a:solidFill>
          </a:ln>
        </p:spPr>
        <p:txBody>
          <a:bodyPr wrap="square" lIns="0" tIns="0" rIns="0" bIns="0" rtlCol="0"/>
          <a:lstStyle/>
          <a:p>
            <a:endParaRPr/>
          </a:p>
        </p:txBody>
      </p:sp>
      <p:sp>
        <p:nvSpPr>
          <p:cNvPr id="10" name="object 10"/>
          <p:cNvSpPr/>
          <p:nvPr/>
        </p:nvSpPr>
        <p:spPr>
          <a:xfrm>
            <a:off x="2273300" y="3492500"/>
            <a:ext cx="0" cy="381000"/>
          </a:xfrm>
          <a:custGeom>
            <a:avLst/>
            <a:gdLst/>
            <a:ahLst/>
            <a:cxnLst/>
            <a:rect l="l" t="t" r="r" b="b"/>
            <a:pathLst>
              <a:path h="381000">
                <a:moveTo>
                  <a:pt x="0" y="0"/>
                </a:moveTo>
                <a:lnTo>
                  <a:pt x="0" y="381000"/>
                </a:lnTo>
              </a:path>
            </a:pathLst>
          </a:custGeom>
          <a:ln w="9525">
            <a:solidFill>
              <a:srgbClr val="000000"/>
            </a:solidFill>
          </a:ln>
        </p:spPr>
        <p:txBody>
          <a:bodyPr wrap="square" lIns="0" tIns="0" rIns="0" bIns="0" rtlCol="0"/>
          <a:lstStyle/>
          <a:p>
            <a:endParaRPr/>
          </a:p>
        </p:txBody>
      </p:sp>
      <p:sp>
        <p:nvSpPr>
          <p:cNvPr id="11" name="object 11"/>
          <p:cNvSpPr/>
          <p:nvPr/>
        </p:nvSpPr>
        <p:spPr>
          <a:xfrm>
            <a:off x="4025900" y="3492500"/>
            <a:ext cx="0" cy="381000"/>
          </a:xfrm>
          <a:custGeom>
            <a:avLst/>
            <a:gdLst/>
            <a:ahLst/>
            <a:cxnLst/>
            <a:rect l="l" t="t" r="r" b="b"/>
            <a:pathLst>
              <a:path h="381000">
                <a:moveTo>
                  <a:pt x="0" y="381000"/>
                </a:moveTo>
                <a:lnTo>
                  <a:pt x="0" y="0"/>
                </a:lnTo>
              </a:path>
            </a:pathLst>
          </a:custGeom>
          <a:ln w="9525">
            <a:solidFill>
              <a:srgbClr val="000000"/>
            </a:solidFill>
          </a:ln>
        </p:spPr>
        <p:txBody>
          <a:bodyPr wrap="square" lIns="0" tIns="0" rIns="0" bIns="0" rtlCol="0"/>
          <a:lstStyle/>
          <a:p>
            <a:endParaRPr/>
          </a:p>
        </p:txBody>
      </p:sp>
      <p:sp>
        <p:nvSpPr>
          <p:cNvPr id="12" name="object 12"/>
          <p:cNvSpPr/>
          <p:nvPr/>
        </p:nvSpPr>
        <p:spPr>
          <a:xfrm>
            <a:off x="5778500" y="3492500"/>
            <a:ext cx="0" cy="381000"/>
          </a:xfrm>
          <a:custGeom>
            <a:avLst/>
            <a:gdLst/>
            <a:ahLst/>
            <a:cxnLst/>
            <a:rect l="l" t="t" r="r" b="b"/>
            <a:pathLst>
              <a:path h="381000">
                <a:moveTo>
                  <a:pt x="0" y="381000"/>
                </a:moveTo>
                <a:lnTo>
                  <a:pt x="0" y="0"/>
                </a:lnTo>
              </a:path>
            </a:pathLst>
          </a:custGeom>
          <a:ln w="9525">
            <a:solidFill>
              <a:srgbClr val="000000"/>
            </a:solidFill>
          </a:ln>
        </p:spPr>
        <p:txBody>
          <a:bodyPr wrap="square" lIns="0" tIns="0" rIns="0" bIns="0" rtlCol="0"/>
          <a:lstStyle/>
          <a:p>
            <a:endParaRPr/>
          </a:p>
        </p:txBody>
      </p:sp>
      <p:sp>
        <p:nvSpPr>
          <p:cNvPr id="13" name="object 13"/>
          <p:cNvSpPr/>
          <p:nvPr/>
        </p:nvSpPr>
        <p:spPr>
          <a:xfrm>
            <a:off x="7531100" y="3492500"/>
            <a:ext cx="0" cy="381000"/>
          </a:xfrm>
          <a:custGeom>
            <a:avLst/>
            <a:gdLst/>
            <a:ahLst/>
            <a:cxnLst/>
            <a:rect l="l" t="t" r="r" b="b"/>
            <a:pathLst>
              <a:path h="381000">
                <a:moveTo>
                  <a:pt x="0" y="381000"/>
                </a:moveTo>
                <a:lnTo>
                  <a:pt x="0" y="0"/>
                </a:lnTo>
              </a:path>
            </a:pathLst>
          </a:custGeom>
          <a:ln w="9525">
            <a:solidFill>
              <a:srgbClr val="000000"/>
            </a:solidFill>
          </a:ln>
        </p:spPr>
        <p:txBody>
          <a:bodyPr wrap="square" lIns="0" tIns="0" rIns="0" bIns="0" rtlCol="0"/>
          <a:lstStyle/>
          <a:p>
            <a:endParaRPr/>
          </a:p>
        </p:txBody>
      </p:sp>
      <p:sp>
        <p:nvSpPr>
          <p:cNvPr id="14" name="object 14"/>
          <p:cNvSpPr/>
          <p:nvPr/>
        </p:nvSpPr>
        <p:spPr>
          <a:xfrm>
            <a:off x="4940300" y="2959100"/>
            <a:ext cx="0" cy="533400"/>
          </a:xfrm>
          <a:custGeom>
            <a:avLst/>
            <a:gdLst/>
            <a:ahLst/>
            <a:cxnLst/>
            <a:rect l="l" t="t" r="r" b="b"/>
            <a:pathLst>
              <a:path h="533400">
                <a:moveTo>
                  <a:pt x="0" y="0"/>
                </a:moveTo>
                <a:lnTo>
                  <a:pt x="0" y="533400"/>
                </a:lnTo>
              </a:path>
            </a:pathLst>
          </a:custGeom>
          <a:ln w="9525">
            <a:solidFill>
              <a:srgbClr val="000000"/>
            </a:solidFill>
          </a:ln>
        </p:spPr>
        <p:txBody>
          <a:bodyPr wrap="square" lIns="0" tIns="0" rIns="0" bIns="0" rtlCol="0"/>
          <a:lstStyle/>
          <a:p>
            <a:endParaRPr/>
          </a:p>
        </p:txBody>
      </p:sp>
      <p:sp>
        <p:nvSpPr>
          <p:cNvPr id="15" name="object 15"/>
          <p:cNvSpPr/>
          <p:nvPr/>
        </p:nvSpPr>
        <p:spPr>
          <a:xfrm>
            <a:off x="2273300" y="4406900"/>
            <a:ext cx="0" cy="1295400"/>
          </a:xfrm>
          <a:custGeom>
            <a:avLst/>
            <a:gdLst/>
            <a:ahLst/>
            <a:cxnLst/>
            <a:rect l="l" t="t" r="r" b="b"/>
            <a:pathLst>
              <a:path h="1295400">
                <a:moveTo>
                  <a:pt x="0" y="0"/>
                </a:moveTo>
                <a:lnTo>
                  <a:pt x="0" y="1295400"/>
                </a:lnTo>
              </a:path>
            </a:pathLst>
          </a:custGeom>
          <a:ln w="9525">
            <a:solidFill>
              <a:srgbClr val="000000"/>
            </a:solidFill>
          </a:ln>
        </p:spPr>
        <p:txBody>
          <a:bodyPr wrap="square" lIns="0" tIns="0" rIns="0" bIns="0" rtlCol="0"/>
          <a:lstStyle/>
          <a:p>
            <a:endParaRPr/>
          </a:p>
        </p:txBody>
      </p:sp>
      <p:sp>
        <p:nvSpPr>
          <p:cNvPr id="16" name="object 16"/>
          <p:cNvSpPr/>
          <p:nvPr/>
        </p:nvSpPr>
        <p:spPr>
          <a:xfrm>
            <a:off x="2273300" y="5321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17" name="object 17"/>
          <p:cNvSpPr/>
          <p:nvPr/>
        </p:nvSpPr>
        <p:spPr>
          <a:xfrm>
            <a:off x="2273300" y="4940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18" name="object 18"/>
          <p:cNvSpPr/>
          <p:nvPr/>
        </p:nvSpPr>
        <p:spPr>
          <a:xfrm>
            <a:off x="4025900" y="4406900"/>
            <a:ext cx="0" cy="1295400"/>
          </a:xfrm>
          <a:custGeom>
            <a:avLst/>
            <a:gdLst/>
            <a:ahLst/>
            <a:cxnLst/>
            <a:rect l="l" t="t" r="r" b="b"/>
            <a:pathLst>
              <a:path h="1295400">
                <a:moveTo>
                  <a:pt x="0" y="0"/>
                </a:moveTo>
                <a:lnTo>
                  <a:pt x="0" y="1295400"/>
                </a:lnTo>
              </a:path>
            </a:pathLst>
          </a:custGeom>
          <a:ln w="9525">
            <a:solidFill>
              <a:srgbClr val="000000"/>
            </a:solidFill>
          </a:ln>
        </p:spPr>
        <p:txBody>
          <a:bodyPr wrap="square" lIns="0" tIns="0" rIns="0" bIns="0" rtlCol="0"/>
          <a:lstStyle/>
          <a:p>
            <a:endParaRPr/>
          </a:p>
        </p:txBody>
      </p:sp>
      <p:sp>
        <p:nvSpPr>
          <p:cNvPr id="19" name="object 19"/>
          <p:cNvSpPr/>
          <p:nvPr/>
        </p:nvSpPr>
        <p:spPr>
          <a:xfrm>
            <a:off x="4025900" y="5321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20" name="object 20"/>
          <p:cNvSpPr/>
          <p:nvPr/>
        </p:nvSpPr>
        <p:spPr>
          <a:xfrm>
            <a:off x="4025900" y="4940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21" name="object 21"/>
          <p:cNvSpPr/>
          <p:nvPr/>
        </p:nvSpPr>
        <p:spPr>
          <a:xfrm>
            <a:off x="5778500" y="4406900"/>
            <a:ext cx="0" cy="1295400"/>
          </a:xfrm>
          <a:custGeom>
            <a:avLst/>
            <a:gdLst/>
            <a:ahLst/>
            <a:cxnLst/>
            <a:rect l="l" t="t" r="r" b="b"/>
            <a:pathLst>
              <a:path h="1295400">
                <a:moveTo>
                  <a:pt x="0" y="0"/>
                </a:moveTo>
                <a:lnTo>
                  <a:pt x="0" y="1295400"/>
                </a:lnTo>
              </a:path>
            </a:pathLst>
          </a:custGeom>
          <a:ln w="9525">
            <a:solidFill>
              <a:srgbClr val="000000"/>
            </a:solidFill>
          </a:ln>
        </p:spPr>
        <p:txBody>
          <a:bodyPr wrap="square" lIns="0" tIns="0" rIns="0" bIns="0" rtlCol="0"/>
          <a:lstStyle/>
          <a:p>
            <a:endParaRPr/>
          </a:p>
        </p:txBody>
      </p:sp>
      <p:sp>
        <p:nvSpPr>
          <p:cNvPr id="22" name="object 22"/>
          <p:cNvSpPr/>
          <p:nvPr/>
        </p:nvSpPr>
        <p:spPr>
          <a:xfrm>
            <a:off x="5778500" y="5321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23" name="object 23"/>
          <p:cNvSpPr/>
          <p:nvPr/>
        </p:nvSpPr>
        <p:spPr>
          <a:xfrm>
            <a:off x="5778500" y="4940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24" name="object 24"/>
          <p:cNvSpPr/>
          <p:nvPr/>
        </p:nvSpPr>
        <p:spPr>
          <a:xfrm>
            <a:off x="7531100" y="4406900"/>
            <a:ext cx="0" cy="1295400"/>
          </a:xfrm>
          <a:custGeom>
            <a:avLst/>
            <a:gdLst/>
            <a:ahLst/>
            <a:cxnLst/>
            <a:rect l="l" t="t" r="r" b="b"/>
            <a:pathLst>
              <a:path h="1295400">
                <a:moveTo>
                  <a:pt x="0" y="0"/>
                </a:moveTo>
                <a:lnTo>
                  <a:pt x="0" y="1295400"/>
                </a:lnTo>
              </a:path>
            </a:pathLst>
          </a:custGeom>
          <a:ln w="9525">
            <a:solidFill>
              <a:srgbClr val="000000"/>
            </a:solidFill>
          </a:ln>
        </p:spPr>
        <p:txBody>
          <a:bodyPr wrap="square" lIns="0" tIns="0" rIns="0" bIns="0" rtlCol="0"/>
          <a:lstStyle/>
          <a:p>
            <a:endParaRPr/>
          </a:p>
        </p:txBody>
      </p:sp>
      <p:sp>
        <p:nvSpPr>
          <p:cNvPr id="25" name="object 25"/>
          <p:cNvSpPr/>
          <p:nvPr/>
        </p:nvSpPr>
        <p:spPr>
          <a:xfrm>
            <a:off x="7531100" y="5321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26" name="object 26"/>
          <p:cNvSpPr/>
          <p:nvPr/>
        </p:nvSpPr>
        <p:spPr>
          <a:xfrm>
            <a:off x="7531100" y="4940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27" name="object 27"/>
          <p:cNvSpPr txBox="1"/>
          <p:nvPr/>
        </p:nvSpPr>
        <p:spPr>
          <a:xfrm>
            <a:off x="4530344" y="2465323"/>
            <a:ext cx="819150" cy="365125"/>
          </a:xfrm>
          <a:prstGeom prst="rect">
            <a:avLst/>
          </a:prstGeom>
        </p:spPr>
        <p:txBody>
          <a:bodyPr vert="horz" wrap="square" lIns="0" tIns="0" rIns="0" bIns="0" rtlCol="0">
            <a:spAutoFit/>
          </a:bodyPr>
          <a:lstStyle/>
          <a:p>
            <a:pPr marL="33020" indent="-33655">
              <a:lnSpc>
                <a:spcPct val="100000"/>
              </a:lnSpc>
            </a:pPr>
            <a:r>
              <a:rPr sz="1200" b="1" spc="-10" dirty="0">
                <a:solidFill>
                  <a:srgbClr val="3333CC"/>
                </a:solidFill>
                <a:latin typeface="Times New Roman"/>
                <a:cs typeface="Times New Roman"/>
              </a:rPr>
              <a:t>GERENCIA  GENERAL</a:t>
            </a:r>
            <a:endParaRPr sz="1200">
              <a:latin typeface="Times New Roman"/>
              <a:cs typeface="Times New Roman"/>
            </a:endParaRPr>
          </a:p>
        </p:txBody>
      </p:sp>
      <p:sp>
        <p:nvSpPr>
          <p:cNvPr id="28" name="object 28"/>
          <p:cNvSpPr txBox="1"/>
          <p:nvPr/>
        </p:nvSpPr>
        <p:spPr>
          <a:xfrm>
            <a:off x="1701038" y="3913123"/>
            <a:ext cx="1068705" cy="365125"/>
          </a:xfrm>
          <a:prstGeom prst="rect">
            <a:avLst/>
          </a:prstGeom>
        </p:spPr>
        <p:txBody>
          <a:bodyPr vert="horz" wrap="square" lIns="0" tIns="0" rIns="0" bIns="0" rtlCol="0">
            <a:spAutoFit/>
          </a:bodyPr>
          <a:lstStyle/>
          <a:p>
            <a:pPr marL="81280" indent="-81915">
              <a:lnSpc>
                <a:spcPct val="100000"/>
              </a:lnSpc>
            </a:pPr>
            <a:r>
              <a:rPr sz="1200" b="1" spc="-5" dirty="0">
                <a:solidFill>
                  <a:srgbClr val="3333CC"/>
                </a:solidFill>
                <a:latin typeface="Times New Roman"/>
                <a:cs typeface="Times New Roman"/>
              </a:rPr>
              <a:t>GERENCIA</a:t>
            </a:r>
            <a:r>
              <a:rPr sz="1200" b="1" spc="-85" dirty="0">
                <a:solidFill>
                  <a:srgbClr val="3333CC"/>
                </a:solidFill>
                <a:latin typeface="Times New Roman"/>
                <a:cs typeface="Times New Roman"/>
              </a:rPr>
              <a:t> </a:t>
            </a:r>
            <a:r>
              <a:rPr sz="1200" b="1" spc="-10" dirty="0">
                <a:solidFill>
                  <a:srgbClr val="3333CC"/>
                </a:solidFill>
                <a:latin typeface="Times New Roman"/>
                <a:cs typeface="Times New Roman"/>
              </a:rPr>
              <a:t>DE  MERCADEO</a:t>
            </a:r>
            <a:endParaRPr sz="1200">
              <a:latin typeface="Times New Roman"/>
              <a:cs typeface="Times New Roman"/>
            </a:endParaRPr>
          </a:p>
        </p:txBody>
      </p:sp>
      <p:sp>
        <p:nvSpPr>
          <p:cNvPr id="29" name="object 29"/>
          <p:cNvSpPr txBox="1"/>
          <p:nvPr/>
        </p:nvSpPr>
        <p:spPr>
          <a:xfrm>
            <a:off x="3432302" y="3913123"/>
            <a:ext cx="1068705" cy="365125"/>
          </a:xfrm>
          <a:prstGeom prst="rect">
            <a:avLst/>
          </a:prstGeom>
        </p:spPr>
        <p:txBody>
          <a:bodyPr vert="horz" wrap="square" lIns="0" tIns="0" rIns="0" bIns="0" rtlCol="0">
            <a:spAutoFit/>
          </a:bodyPr>
          <a:lstStyle/>
          <a:p>
            <a:pPr>
              <a:lnSpc>
                <a:spcPct val="100000"/>
              </a:lnSpc>
            </a:pPr>
            <a:r>
              <a:rPr sz="1200" b="1" spc="-5" dirty="0">
                <a:solidFill>
                  <a:srgbClr val="3333CC"/>
                </a:solidFill>
                <a:latin typeface="Times New Roman"/>
                <a:cs typeface="Times New Roman"/>
              </a:rPr>
              <a:t>GERENCIA</a:t>
            </a:r>
            <a:r>
              <a:rPr sz="1200" b="1" spc="-85" dirty="0">
                <a:solidFill>
                  <a:srgbClr val="3333CC"/>
                </a:solidFill>
                <a:latin typeface="Times New Roman"/>
                <a:cs typeface="Times New Roman"/>
              </a:rPr>
              <a:t> </a:t>
            </a:r>
            <a:r>
              <a:rPr sz="1200" b="1" spc="-10" dirty="0">
                <a:solidFill>
                  <a:srgbClr val="3333CC"/>
                </a:solidFill>
                <a:latin typeface="Times New Roman"/>
                <a:cs typeface="Times New Roman"/>
              </a:rPr>
              <a:t>DE  </a:t>
            </a:r>
            <a:r>
              <a:rPr sz="1200" b="1" spc="-5" dirty="0">
                <a:solidFill>
                  <a:srgbClr val="3333CC"/>
                </a:solidFill>
                <a:latin typeface="Times New Roman"/>
                <a:cs typeface="Times New Roman"/>
              </a:rPr>
              <a:t>RECUR.</a:t>
            </a:r>
            <a:r>
              <a:rPr sz="1200" b="1" spc="-105" dirty="0">
                <a:solidFill>
                  <a:srgbClr val="3333CC"/>
                </a:solidFill>
                <a:latin typeface="Times New Roman"/>
                <a:cs typeface="Times New Roman"/>
              </a:rPr>
              <a:t> </a:t>
            </a:r>
            <a:r>
              <a:rPr sz="1200" b="1" spc="-5" dirty="0">
                <a:solidFill>
                  <a:srgbClr val="3333CC"/>
                </a:solidFill>
                <a:latin typeface="Times New Roman"/>
                <a:cs typeface="Times New Roman"/>
              </a:rPr>
              <a:t>HUM.</a:t>
            </a:r>
            <a:endParaRPr sz="1200">
              <a:latin typeface="Times New Roman"/>
              <a:cs typeface="Times New Roman"/>
            </a:endParaRPr>
          </a:p>
        </p:txBody>
      </p:sp>
      <p:sp>
        <p:nvSpPr>
          <p:cNvPr id="30" name="object 30"/>
          <p:cNvSpPr txBox="1"/>
          <p:nvPr/>
        </p:nvSpPr>
        <p:spPr>
          <a:xfrm>
            <a:off x="5206238" y="3913123"/>
            <a:ext cx="1068705" cy="365125"/>
          </a:xfrm>
          <a:prstGeom prst="rect">
            <a:avLst/>
          </a:prstGeom>
        </p:spPr>
        <p:txBody>
          <a:bodyPr vert="horz" wrap="square" lIns="0" tIns="0" rIns="0" bIns="0" rtlCol="0">
            <a:spAutoFit/>
          </a:bodyPr>
          <a:lstStyle/>
          <a:p>
            <a:pPr marL="145415" indent="-146050">
              <a:lnSpc>
                <a:spcPct val="100000"/>
              </a:lnSpc>
            </a:pPr>
            <a:r>
              <a:rPr sz="1200" b="1" spc="-5" dirty="0">
                <a:solidFill>
                  <a:srgbClr val="3333CC"/>
                </a:solidFill>
                <a:latin typeface="Times New Roman"/>
                <a:cs typeface="Times New Roman"/>
              </a:rPr>
              <a:t>GERENCIA</a:t>
            </a:r>
            <a:r>
              <a:rPr sz="1200" b="1" spc="-85" dirty="0">
                <a:solidFill>
                  <a:srgbClr val="3333CC"/>
                </a:solidFill>
                <a:latin typeface="Times New Roman"/>
                <a:cs typeface="Times New Roman"/>
              </a:rPr>
              <a:t> </a:t>
            </a:r>
            <a:r>
              <a:rPr sz="1200" b="1" spc="-10" dirty="0">
                <a:solidFill>
                  <a:srgbClr val="3333CC"/>
                </a:solidFill>
                <a:latin typeface="Times New Roman"/>
                <a:cs typeface="Times New Roman"/>
              </a:rPr>
              <a:t>DE  FINANZAS</a:t>
            </a:r>
            <a:endParaRPr sz="1200">
              <a:latin typeface="Times New Roman"/>
              <a:cs typeface="Times New Roman"/>
            </a:endParaRPr>
          </a:p>
        </p:txBody>
      </p:sp>
      <p:sp>
        <p:nvSpPr>
          <p:cNvPr id="31" name="object 31"/>
          <p:cNvSpPr txBox="1"/>
          <p:nvPr/>
        </p:nvSpPr>
        <p:spPr>
          <a:xfrm>
            <a:off x="6958838" y="3913123"/>
            <a:ext cx="1068705" cy="365125"/>
          </a:xfrm>
          <a:prstGeom prst="rect">
            <a:avLst/>
          </a:prstGeom>
        </p:spPr>
        <p:txBody>
          <a:bodyPr vert="horz" wrap="square" lIns="0" tIns="0" rIns="0" bIns="0" rtlCol="0">
            <a:spAutoFit/>
          </a:bodyPr>
          <a:lstStyle/>
          <a:p>
            <a:pPr marL="9525" indent="-10160">
              <a:lnSpc>
                <a:spcPct val="100000"/>
              </a:lnSpc>
            </a:pPr>
            <a:r>
              <a:rPr sz="1200" b="1" spc="-5" dirty="0">
                <a:solidFill>
                  <a:srgbClr val="3333CC"/>
                </a:solidFill>
                <a:latin typeface="Times New Roman"/>
                <a:cs typeface="Times New Roman"/>
              </a:rPr>
              <a:t>GERENCIA</a:t>
            </a:r>
            <a:r>
              <a:rPr sz="1200" b="1" spc="-85" dirty="0">
                <a:solidFill>
                  <a:srgbClr val="3333CC"/>
                </a:solidFill>
                <a:latin typeface="Times New Roman"/>
                <a:cs typeface="Times New Roman"/>
              </a:rPr>
              <a:t> </a:t>
            </a:r>
            <a:r>
              <a:rPr sz="1200" b="1" spc="-10" dirty="0">
                <a:solidFill>
                  <a:srgbClr val="3333CC"/>
                </a:solidFill>
                <a:latin typeface="Times New Roman"/>
                <a:cs typeface="Times New Roman"/>
              </a:rPr>
              <a:t>DE  PRODUCCIÓN</a:t>
            </a:r>
            <a:endParaRPr sz="1200">
              <a:latin typeface="Times New Roman"/>
              <a:cs typeface="Times New Roman"/>
            </a:endParaRPr>
          </a:p>
        </p:txBody>
      </p:sp>
      <p:sp>
        <p:nvSpPr>
          <p:cNvPr id="32" name="object 32"/>
          <p:cNvSpPr/>
          <p:nvPr/>
        </p:nvSpPr>
        <p:spPr>
          <a:xfrm>
            <a:off x="2273300" y="5702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33" name="object 33"/>
          <p:cNvSpPr/>
          <p:nvPr/>
        </p:nvSpPr>
        <p:spPr>
          <a:xfrm>
            <a:off x="4025900" y="5702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
        <p:nvSpPr>
          <p:cNvPr id="34" name="object 34"/>
          <p:cNvSpPr/>
          <p:nvPr/>
        </p:nvSpPr>
        <p:spPr>
          <a:xfrm>
            <a:off x="5778500" y="5702300"/>
            <a:ext cx="304800" cy="0"/>
          </a:xfrm>
          <a:custGeom>
            <a:avLst/>
            <a:gdLst/>
            <a:ahLst/>
            <a:cxnLst/>
            <a:rect l="l" t="t" r="r" b="b"/>
            <a:pathLst>
              <a:path w="304800">
                <a:moveTo>
                  <a:pt x="0" y="0"/>
                </a:moveTo>
                <a:lnTo>
                  <a:pt x="304799" y="0"/>
                </a:lnTo>
              </a:path>
            </a:pathLst>
          </a:custGeom>
          <a:ln w="9525">
            <a:solidFill>
              <a:srgbClr val="000000"/>
            </a:solidFill>
          </a:ln>
        </p:spPr>
        <p:txBody>
          <a:bodyPr wrap="square" lIns="0" tIns="0" rIns="0" bIns="0" rtlCol="0"/>
          <a:lstStyle/>
          <a:p>
            <a:endParaRPr/>
          </a:p>
        </p:txBody>
      </p:sp>
      <p:sp>
        <p:nvSpPr>
          <p:cNvPr id="35" name="object 35"/>
          <p:cNvSpPr/>
          <p:nvPr/>
        </p:nvSpPr>
        <p:spPr>
          <a:xfrm>
            <a:off x="7531100" y="5702300"/>
            <a:ext cx="304800" cy="0"/>
          </a:xfrm>
          <a:custGeom>
            <a:avLst/>
            <a:gdLst/>
            <a:ahLst/>
            <a:cxnLst/>
            <a:rect l="l" t="t" r="r" b="b"/>
            <a:pathLst>
              <a:path w="304800">
                <a:moveTo>
                  <a:pt x="0" y="0"/>
                </a:moveTo>
                <a:lnTo>
                  <a:pt x="304800" y="0"/>
                </a:lnTo>
              </a:path>
            </a:pathLst>
          </a:custGeom>
          <a:ln w="9525">
            <a:solidFill>
              <a:srgbClr val="000000"/>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6985" rIns="0" bIns="0" rtlCol="0">
            <a:spAutoFit/>
          </a:bodyPr>
          <a:lstStyle/>
          <a:p>
            <a:pPr>
              <a:lnSpc>
                <a:spcPct val="100000"/>
              </a:lnSpc>
              <a:spcBef>
                <a:spcPts val="55"/>
              </a:spcBef>
            </a:pPr>
            <a:endParaRPr sz="2800"/>
          </a:p>
          <a:p>
            <a:pPr marL="262890">
              <a:lnSpc>
                <a:spcPct val="100000"/>
              </a:lnSpc>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71970"/>
            <a:ext cx="7200265" cy="4857115"/>
          </a:xfrm>
          <a:prstGeom prst="rect">
            <a:avLst/>
          </a:prstGeom>
        </p:spPr>
        <p:txBody>
          <a:bodyPr vert="horz" wrap="square" lIns="0" tIns="0" rIns="0" bIns="0" rtlCol="0">
            <a:spAutoFit/>
          </a:bodyPr>
          <a:lstStyle/>
          <a:p>
            <a:pPr marL="12700" marR="5080">
              <a:lnSpc>
                <a:spcPct val="119600"/>
              </a:lnSpc>
            </a:pPr>
            <a:r>
              <a:rPr sz="1900" spc="-5" dirty="0">
                <a:latin typeface="Times New Roman"/>
                <a:cs typeface="Times New Roman"/>
              </a:rPr>
              <a:t>La comprensión del funcionamiento del proceso de producción es esencial  para asegurar la competitividad de una compañía. Un proceso que no se  ajusta </a:t>
            </a:r>
            <a:r>
              <a:rPr sz="1900" dirty="0">
                <a:latin typeface="Times New Roman"/>
                <a:cs typeface="Times New Roman"/>
              </a:rPr>
              <a:t>a </a:t>
            </a:r>
            <a:r>
              <a:rPr sz="1900" spc="-5" dirty="0">
                <a:latin typeface="Times New Roman"/>
                <a:cs typeface="Times New Roman"/>
              </a:rPr>
              <a:t>las necesidades de la empresa la castigara </a:t>
            </a:r>
            <a:r>
              <a:rPr sz="1900" dirty="0">
                <a:latin typeface="Times New Roman"/>
                <a:cs typeface="Times New Roman"/>
              </a:rPr>
              <a:t>a </a:t>
            </a:r>
            <a:r>
              <a:rPr sz="1900" spc="-5" dirty="0">
                <a:latin typeface="Times New Roman"/>
                <a:cs typeface="Times New Roman"/>
              </a:rPr>
              <a:t>cada minuto que  opere.</a:t>
            </a:r>
            <a:endParaRPr sz="1900">
              <a:latin typeface="Times New Roman"/>
              <a:cs typeface="Times New Roman"/>
            </a:endParaRPr>
          </a:p>
          <a:p>
            <a:pPr>
              <a:lnSpc>
                <a:spcPct val="100000"/>
              </a:lnSpc>
              <a:spcBef>
                <a:spcPts val="20"/>
              </a:spcBef>
            </a:pPr>
            <a:endParaRPr sz="2350">
              <a:latin typeface="Times New Roman"/>
              <a:cs typeface="Times New Roman"/>
            </a:endParaRPr>
          </a:p>
          <a:p>
            <a:pPr marL="12700" marR="27305">
              <a:lnSpc>
                <a:spcPct val="119500"/>
              </a:lnSpc>
            </a:pPr>
            <a:r>
              <a:rPr sz="1900" spc="-5" dirty="0">
                <a:solidFill>
                  <a:srgbClr val="3333CC"/>
                </a:solidFill>
                <a:latin typeface="Times New Roman"/>
                <a:cs typeface="Times New Roman"/>
              </a:rPr>
              <a:t>¿Qué es un proceso? </a:t>
            </a:r>
            <a:r>
              <a:rPr sz="1900" spc="-5" dirty="0">
                <a:latin typeface="Times New Roman"/>
                <a:cs typeface="Times New Roman"/>
              </a:rPr>
              <a:t>Un proceso es cualquier parte de la organización que  recibe insumos </a:t>
            </a:r>
            <a:r>
              <a:rPr sz="1900" dirty="0">
                <a:latin typeface="Times New Roman"/>
                <a:cs typeface="Times New Roman"/>
              </a:rPr>
              <a:t>y </a:t>
            </a:r>
            <a:r>
              <a:rPr sz="1900" spc="-5" dirty="0">
                <a:latin typeface="Times New Roman"/>
                <a:cs typeface="Times New Roman"/>
              </a:rPr>
              <a:t>los transforma en bienes </a:t>
            </a:r>
            <a:r>
              <a:rPr sz="1900" dirty="0">
                <a:latin typeface="Times New Roman"/>
                <a:cs typeface="Times New Roman"/>
              </a:rPr>
              <a:t>o </a:t>
            </a:r>
            <a:r>
              <a:rPr sz="1900" spc="-5" dirty="0">
                <a:latin typeface="Times New Roman"/>
                <a:cs typeface="Times New Roman"/>
              </a:rPr>
              <a:t>servicios, mismos que se  esperan que sean de mayor valor para la organización que los insumos  originales. Por lo tanto, una </a:t>
            </a:r>
            <a:r>
              <a:rPr sz="1900" spc="-5" dirty="0">
                <a:solidFill>
                  <a:srgbClr val="3333CC"/>
                </a:solidFill>
                <a:latin typeface="Times New Roman"/>
                <a:cs typeface="Times New Roman"/>
              </a:rPr>
              <a:t>estrategia de proceso </a:t>
            </a:r>
            <a:r>
              <a:rPr sz="1900" spc="-5" dirty="0">
                <a:latin typeface="Times New Roman"/>
                <a:cs typeface="Times New Roman"/>
              </a:rPr>
              <a:t>(o de transformación) es  el enfoque que adopta una organización para transformar los insumos en  bienes </a:t>
            </a:r>
            <a:r>
              <a:rPr sz="1900" dirty="0">
                <a:latin typeface="Times New Roman"/>
                <a:cs typeface="Times New Roman"/>
              </a:rPr>
              <a:t>y </a:t>
            </a:r>
            <a:r>
              <a:rPr sz="1900" spc="-5" dirty="0">
                <a:latin typeface="Times New Roman"/>
                <a:cs typeface="Times New Roman"/>
              </a:rPr>
              <a:t>servicios. El objetivo de una estrategia de proceso es encontrar la  forma de producir bienes </a:t>
            </a:r>
            <a:r>
              <a:rPr sz="1900" dirty="0">
                <a:latin typeface="Times New Roman"/>
                <a:cs typeface="Times New Roman"/>
              </a:rPr>
              <a:t>y </a:t>
            </a:r>
            <a:r>
              <a:rPr sz="1900" spc="-5" dirty="0">
                <a:latin typeface="Times New Roman"/>
                <a:cs typeface="Times New Roman"/>
              </a:rPr>
              <a:t>servicios que cumplan con los requerimientos  del cliente </a:t>
            </a:r>
            <a:r>
              <a:rPr sz="1900" dirty="0">
                <a:latin typeface="Times New Roman"/>
                <a:cs typeface="Times New Roman"/>
              </a:rPr>
              <a:t>y </a:t>
            </a:r>
            <a:r>
              <a:rPr sz="1900" spc="-5" dirty="0">
                <a:latin typeface="Times New Roman"/>
                <a:cs typeface="Times New Roman"/>
              </a:rPr>
              <a:t>las </a:t>
            </a:r>
            <a:r>
              <a:rPr sz="1900" spc="-10" dirty="0">
                <a:latin typeface="Times New Roman"/>
                <a:cs typeface="Times New Roman"/>
              </a:rPr>
              <a:t>especificaciones </a:t>
            </a:r>
            <a:r>
              <a:rPr sz="1900" spc="-5" dirty="0">
                <a:latin typeface="Times New Roman"/>
                <a:cs typeface="Times New Roman"/>
              </a:rPr>
              <a:t>del producto dentro de los costos </a:t>
            </a:r>
            <a:r>
              <a:rPr sz="1900" dirty="0">
                <a:latin typeface="Times New Roman"/>
                <a:cs typeface="Times New Roman"/>
              </a:rPr>
              <a:t>y </a:t>
            </a:r>
            <a:r>
              <a:rPr sz="1900" spc="-5" dirty="0">
                <a:latin typeface="Times New Roman"/>
                <a:cs typeface="Times New Roman"/>
              </a:rPr>
              <a:t>otras  restricciones de la</a:t>
            </a:r>
            <a:r>
              <a:rPr sz="1900" spc="-75" dirty="0">
                <a:latin typeface="Times New Roman"/>
                <a:cs typeface="Times New Roman"/>
              </a:rPr>
              <a:t> </a:t>
            </a:r>
            <a:r>
              <a:rPr sz="1900" spc="-5" dirty="0">
                <a:latin typeface="Times New Roman"/>
                <a:cs typeface="Times New Roman"/>
              </a:rPr>
              <a:t>administración.</a:t>
            </a:r>
            <a:endParaRPr sz="190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368300"/>
            <a:ext cx="7543800" cy="1143000"/>
          </a:xfrm>
          <a:prstGeom prst="rect">
            <a:avLst/>
          </a:prstGeom>
          <a:ln w="9525">
            <a:solidFill>
              <a:srgbClr val="000000"/>
            </a:solidFill>
          </a:ln>
        </p:spPr>
        <p:txBody>
          <a:bodyPr vert="horz" wrap="square" lIns="0" tIns="8255" rIns="0" bIns="0" rtlCol="0">
            <a:spAutoFit/>
          </a:bodyPr>
          <a:lstStyle/>
          <a:p>
            <a:pPr algn="ctr">
              <a:lnSpc>
                <a:spcPct val="100000"/>
              </a:lnSpc>
              <a:spcBef>
                <a:spcPts val="65"/>
              </a:spcBef>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a:p>
            <a:pPr algn="ctr">
              <a:lnSpc>
                <a:spcPct val="100000"/>
              </a:lnSpc>
              <a:spcBef>
                <a:spcPts val="1535"/>
              </a:spcBef>
            </a:pPr>
            <a:r>
              <a:rPr sz="2800" b="1" spc="-5" dirty="0">
                <a:solidFill>
                  <a:srgbClr val="00CC9A"/>
                </a:solidFill>
                <a:latin typeface="Times New Roman"/>
                <a:cs typeface="Times New Roman"/>
              </a:rPr>
              <a:t>Estrategias de</a:t>
            </a:r>
            <a:r>
              <a:rPr sz="2800" b="1" spc="-75" dirty="0">
                <a:solidFill>
                  <a:srgbClr val="00CC9A"/>
                </a:solidFill>
                <a:latin typeface="Times New Roman"/>
                <a:cs typeface="Times New Roman"/>
              </a:rPr>
              <a:t> </a:t>
            </a:r>
            <a:r>
              <a:rPr sz="2800" b="1" spc="-5" dirty="0">
                <a:solidFill>
                  <a:srgbClr val="00CC9A"/>
                </a:solidFill>
                <a:latin typeface="Times New Roman"/>
                <a:cs typeface="Times New Roman"/>
              </a:rPr>
              <a:t>Proceso</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70" y="1672259"/>
            <a:ext cx="7305675" cy="4857115"/>
          </a:xfrm>
          <a:prstGeom prst="rect">
            <a:avLst/>
          </a:prstGeom>
        </p:spPr>
        <p:txBody>
          <a:bodyPr vert="horz" wrap="square" lIns="0" tIns="0" rIns="0" bIns="0" rtlCol="0">
            <a:spAutoFit/>
          </a:bodyPr>
          <a:lstStyle/>
          <a:p>
            <a:pPr marL="12700" marR="163830">
              <a:lnSpc>
                <a:spcPct val="119500"/>
              </a:lnSpc>
            </a:pPr>
            <a:r>
              <a:rPr sz="1900" spc="-5" dirty="0">
                <a:latin typeface="Times New Roman"/>
                <a:cs typeface="Times New Roman"/>
              </a:rPr>
              <a:t>Prácticamente, todo bien </a:t>
            </a:r>
            <a:r>
              <a:rPr sz="1900" dirty="0">
                <a:latin typeface="Times New Roman"/>
                <a:cs typeface="Times New Roman"/>
              </a:rPr>
              <a:t>o </a:t>
            </a:r>
            <a:r>
              <a:rPr sz="1900" spc="-5" dirty="0">
                <a:latin typeface="Times New Roman"/>
                <a:cs typeface="Times New Roman"/>
              </a:rPr>
              <a:t>servicio se realiza empleando una variación de  alguna de las siguientes</a:t>
            </a:r>
            <a:r>
              <a:rPr sz="1900" spc="-75" dirty="0">
                <a:latin typeface="Times New Roman"/>
                <a:cs typeface="Times New Roman"/>
              </a:rPr>
              <a:t> </a:t>
            </a:r>
            <a:r>
              <a:rPr sz="1900" spc="-5" dirty="0">
                <a:latin typeface="Times New Roman"/>
                <a:cs typeface="Times New Roman"/>
              </a:rPr>
              <a:t>estrategias:</a:t>
            </a:r>
            <a:endParaRPr sz="1900">
              <a:latin typeface="Times New Roman"/>
              <a:cs typeface="Times New Roman"/>
            </a:endParaRPr>
          </a:p>
          <a:p>
            <a:pPr>
              <a:lnSpc>
                <a:spcPct val="100000"/>
              </a:lnSpc>
              <a:spcBef>
                <a:spcPts val="25"/>
              </a:spcBef>
            </a:pPr>
            <a:endParaRPr sz="2350">
              <a:latin typeface="Times New Roman"/>
              <a:cs typeface="Times New Roman"/>
            </a:endParaRPr>
          </a:p>
          <a:p>
            <a:pPr marL="12700" marR="5080" indent="-635">
              <a:lnSpc>
                <a:spcPct val="119500"/>
              </a:lnSpc>
              <a:tabLst>
                <a:tab pos="4986020" algn="l"/>
              </a:tabLst>
            </a:pPr>
            <a:r>
              <a:rPr sz="1900" spc="-5" dirty="0">
                <a:solidFill>
                  <a:srgbClr val="3333CC"/>
                </a:solidFill>
                <a:latin typeface="Times New Roman"/>
                <a:cs typeface="Times New Roman"/>
              </a:rPr>
              <a:t>1.- Enfoque de Proceso</a:t>
            </a:r>
            <a:r>
              <a:rPr sz="1900" spc="-5" dirty="0">
                <a:latin typeface="Times New Roman"/>
                <a:cs typeface="Times New Roman"/>
              </a:rPr>
              <a:t>: Instalación de producción que se organiza en torno  </a:t>
            </a:r>
            <a:r>
              <a:rPr sz="1900" dirty="0">
                <a:latin typeface="Times New Roman"/>
                <a:cs typeface="Times New Roman"/>
              </a:rPr>
              <a:t>a </a:t>
            </a:r>
            <a:r>
              <a:rPr sz="1900" spc="-5" dirty="0">
                <a:latin typeface="Times New Roman"/>
                <a:cs typeface="Times New Roman"/>
              </a:rPr>
              <a:t>los procesos para facilitar la producción de bajo volumen </a:t>
            </a:r>
            <a:r>
              <a:rPr sz="1900" dirty="0">
                <a:latin typeface="Times New Roman"/>
                <a:cs typeface="Times New Roman"/>
              </a:rPr>
              <a:t>y </a:t>
            </a:r>
            <a:r>
              <a:rPr sz="1900" spc="-5" dirty="0">
                <a:latin typeface="Times New Roman"/>
                <a:cs typeface="Times New Roman"/>
              </a:rPr>
              <a:t>alta variedad.  En algunos casos el producto en proceso se desplaza por diferentes talleres  </a:t>
            </a:r>
            <a:r>
              <a:rPr sz="1900" dirty="0">
                <a:latin typeface="Times New Roman"/>
                <a:cs typeface="Times New Roman"/>
              </a:rPr>
              <a:t>o </a:t>
            </a:r>
            <a:r>
              <a:rPr sz="1900" spc="-5" dirty="0">
                <a:latin typeface="Times New Roman"/>
                <a:cs typeface="Times New Roman"/>
              </a:rPr>
              <a:t>departamentos </a:t>
            </a:r>
            <a:r>
              <a:rPr sz="1900" dirty="0">
                <a:latin typeface="Times New Roman"/>
                <a:cs typeface="Times New Roman"/>
              </a:rPr>
              <a:t>a </a:t>
            </a:r>
            <a:r>
              <a:rPr sz="1900" spc="-5" dirty="0">
                <a:latin typeface="Times New Roman"/>
                <a:cs typeface="Times New Roman"/>
              </a:rPr>
              <a:t>fin de obtener el</a:t>
            </a:r>
            <a:r>
              <a:rPr sz="1900" spc="15" dirty="0">
                <a:latin typeface="Times New Roman"/>
                <a:cs typeface="Times New Roman"/>
              </a:rPr>
              <a:t> </a:t>
            </a:r>
            <a:r>
              <a:rPr sz="1900" spc="-10" dirty="0">
                <a:latin typeface="Times New Roman"/>
                <a:cs typeface="Times New Roman"/>
              </a:rPr>
              <a:t>acabado</a:t>
            </a:r>
            <a:r>
              <a:rPr sz="1900" dirty="0">
                <a:latin typeface="Times New Roman"/>
                <a:cs typeface="Times New Roman"/>
              </a:rPr>
              <a:t> </a:t>
            </a:r>
            <a:r>
              <a:rPr sz="1900" spc="-5" dirty="0">
                <a:latin typeface="Times New Roman"/>
                <a:cs typeface="Times New Roman"/>
              </a:rPr>
              <a:t>final.	Este tipo de</a:t>
            </a:r>
            <a:r>
              <a:rPr sz="1900" spc="-80" dirty="0">
                <a:latin typeface="Times New Roman"/>
                <a:cs typeface="Times New Roman"/>
              </a:rPr>
              <a:t> </a:t>
            </a:r>
            <a:r>
              <a:rPr sz="1900" spc="-5" dirty="0">
                <a:latin typeface="Times New Roman"/>
                <a:cs typeface="Times New Roman"/>
              </a:rPr>
              <a:t>enfoque</a:t>
            </a:r>
            <a:endParaRPr sz="1900">
              <a:latin typeface="Times New Roman"/>
              <a:cs typeface="Times New Roman"/>
            </a:endParaRPr>
          </a:p>
          <a:p>
            <a:pPr marL="12700" marR="177165">
              <a:lnSpc>
                <a:spcPct val="119500"/>
              </a:lnSpc>
            </a:pPr>
            <a:r>
              <a:rPr sz="1900" spc="-5" dirty="0">
                <a:latin typeface="Times New Roman"/>
                <a:cs typeface="Times New Roman"/>
              </a:rPr>
              <a:t>se caracteriza por fabricar productos </a:t>
            </a:r>
            <a:r>
              <a:rPr sz="1900" dirty="0">
                <a:latin typeface="Times New Roman"/>
                <a:cs typeface="Times New Roman"/>
              </a:rPr>
              <a:t>a </a:t>
            </a:r>
            <a:r>
              <a:rPr sz="1900" spc="-5" dirty="0">
                <a:latin typeface="Times New Roman"/>
                <a:cs typeface="Times New Roman"/>
              </a:rPr>
              <a:t>bajo volúmenes </a:t>
            </a:r>
            <a:r>
              <a:rPr sz="1900" dirty="0">
                <a:latin typeface="Times New Roman"/>
                <a:cs typeface="Times New Roman"/>
              </a:rPr>
              <a:t>y </a:t>
            </a:r>
            <a:r>
              <a:rPr sz="1900" spc="-5" dirty="0">
                <a:latin typeface="Times New Roman"/>
                <a:cs typeface="Times New Roman"/>
              </a:rPr>
              <a:t>de una alta  variedad de los mismos. Ejemplo: Una carpintería, un </a:t>
            </a:r>
            <a:r>
              <a:rPr sz="1900" spc="-10" dirty="0">
                <a:latin typeface="Times New Roman"/>
                <a:cs typeface="Times New Roman"/>
              </a:rPr>
              <a:t>taller </a:t>
            </a:r>
            <a:r>
              <a:rPr sz="1900" spc="-5" dirty="0">
                <a:latin typeface="Times New Roman"/>
                <a:cs typeface="Times New Roman"/>
              </a:rPr>
              <a:t>de latonería </a:t>
            </a:r>
            <a:r>
              <a:rPr sz="1900" dirty="0">
                <a:latin typeface="Times New Roman"/>
                <a:cs typeface="Times New Roman"/>
              </a:rPr>
              <a:t>y</a:t>
            </a:r>
            <a:endParaRPr sz="1900">
              <a:latin typeface="Times New Roman"/>
              <a:cs typeface="Times New Roman"/>
            </a:endParaRPr>
          </a:p>
          <a:p>
            <a:pPr marL="12700">
              <a:lnSpc>
                <a:spcPct val="100000"/>
              </a:lnSpc>
              <a:spcBef>
                <a:spcPts val="450"/>
              </a:spcBef>
            </a:pPr>
            <a:r>
              <a:rPr sz="1900" spc="-5" dirty="0">
                <a:latin typeface="Times New Roman"/>
                <a:cs typeface="Times New Roman"/>
              </a:rPr>
              <a:t>pintura, una empresa de confección textil,</a:t>
            </a:r>
            <a:r>
              <a:rPr sz="1900" spc="-75" dirty="0">
                <a:latin typeface="Times New Roman"/>
                <a:cs typeface="Times New Roman"/>
              </a:rPr>
              <a:t> </a:t>
            </a:r>
            <a:r>
              <a:rPr sz="1900" spc="-5" dirty="0">
                <a:latin typeface="Times New Roman"/>
                <a:cs typeface="Times New Roman"/>
              </a:rPr>
              <a:t>etc.</a:t>
            </a:r>
            <a:endParaRPr sz="1900">
              <a:latin typeface="Times New Roman"/>
              <a:cs typeface="Times New Roman"/>
            </a:endParaRPr>
          </a:p>
          <a:p>
            <a:pPr>
              <a:lnSpc>
                <a:spcPct val="100000"/>
              </a:lnSpc>
              <a:spcBef>
                <a:spcPts val="20"/>
              </a:spcBef>
            </a:pPr>
            <a:endParaRPr sz="2350">
              <a:latin typeface="Times New Roman"/>
              <a:cs typeface="Times New Roman"/>
            </a:endParaRPr>
          </a:p>
          <a:p>
            <a:pPr marL="12700" marR="5080">
              <a:lnSpc>
                <a:spcPct val="119500"/>
              </a:lnSpc>
            </a:pPr>
            <a:r>
              <a:rPr sz="1900" spc="-5" dirty="0">
                <a:solidFill>
                  <a:srgbClr val="3333CC"/>
                </a:solidFill>
                <a:latin typeface="Times New Roman"/>
                <a:cs typeface="Times New Roman"/>
              </a:rPr>
              <a:t>2.- Enfoque Repetitivo (o en serie): </a:t>
            </a:r>
            <a:r>
              <a:rPr sz="1900" dirty="0">
                <a:latin typeface="Times New Roman"/>
                <a:cs typeface="Times New Roman"/>
              </a:rPr>
              <a:t>La </a:t>
            </a:r>
            <a:r>
              <a:rPr sz="1900" spc="-5" dirty="0">
                <a:latin typeface="Times New Roman"/>
                <a:cs typeface="Times New Roman"/>
              </a:rPr>
              <a:t>línea de un proceso repetitivo es la  clásica línea de ensamble. En estos tipos de proceso se suele organizar la  línea en módulos, que son partes </a:t>
            </a:r>
            <a:r>
              <a:rPr sz="1900" dirty="0">
                <a:latin typeface="Times New Roman"/>
                <a:cs typeface="Times New Roman"/>
              </a:rPr>
              <a:t>o </a:t>
            </a:r>
            <a:r>
              <a:rPr sz="1900" spc="-5" dirty="0">
                <a:latin typeface="Times New Roman"/>
                <a:cs typeface="Times New Roman"/>
              </a:rPr>
              <a:t>componentes de un producto</a:t>
            </a:r>
            <a:r>
              <a:rPr sz="1900" spc="-45" dirty="0">
                <a:latin typeface="Times New Roman"/>
                <a:cs typeface="Times New Roman"/>
              </a:rPr>
              <a:t> </a:t>
            </a:r>
            <a:r>
              <a:rPr sz="1900" spc="-5" dirty="0">
                <a:latin typeface="Times New Roman"/>
                <a:cs typeface="Times New Roman"/>
              </a:rPr>
              <a:t>preparados</a:t>
            </a:r>
            <a:endParaRPr sz="190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368300"/>
            <a:ext cx="7543800" cy="1143000"/>
          </a:xfrm>
          <a:prstGeom prst="rect">
            <a:avLst/>
          </a:prstGeom>
          <a:ln w="9525">
            <a:solidFill>
              <a:srgbClr val="000000"/>
            </a:solidFill>
          </a:ln>
        </p:spPr>
        <p:txBody>
          <a:bodyPr vert="horz" wrap="square" lIns="0" tIns="8255" rIns="0" bIns="0" rtlCol="0">
            <a:spAutoFit/>
          </a:bodyPr>
          <a:lstStyle/>
          <a:p>
            <a:pPr algn="ctr">
              <a:lnSpc>
                <a:spcPct val="100000"/>
              </a:lnSpc>
              <a:spcBef>
                <a:spcPts val="65"/>
              </a:spcBef>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a:p>
            <a:pPr algn="ctr">
              <a:lnSpc>
                <a:spcPct val="100000"/>
              </a:lnSpc>
              <a:spcBef>
                <a:spcPts val="1535"/>
              </a:spcBef>
            </a:pPr>
            <a:r>
              <a:rPr sz="2800" b="1" spc="-5" dirty="0">
                <a:solidFill>
                  <a:srgbClr val="00CC9A"/>
                </a:solidFill>
                <a:latin typeface="Times New Roman"/>
                <a:cs typeface="Times New Roman"/>
              </a:rPr>
              <a:t>Estrategias de</a:t>
            </a:r>
            <a:r>
              <a:rPr sz="2800" b="1" spc="-75" dirty="0">
                <a:solidFill>
                  <a:srgbClr val="00CC9A"/>
                </a:solidFill>
                <a:latin typeface="Times New Roman"/>
                <a:cs typeface="Times New Roman"/>
              </a:rPr>
              <a:t> </a:t>
            </a:r>
            <a:r>
              <a:rPr sz="2800" b="1" spc="-5" dirty="0">
                <a:solidFill>
                  <a:srgbClr val="00CC9A"/>
                </a:solidFill>
                <a:latin typeface="Times New Roman"/>
                <a:cs typeface="Times New Roman"/>
              </a:rPr>
              <a:t>Proceso</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71970"/>
            <a:ext cx="7359650" cy="4857115"/>
          </a:xfrm>
          <a:prstGeom prst="rect">
            <a:avLst/>
          </a:prstGeom>
        </p:spPr>
        <p:txBody>
          <a:bodyPr vert="horz" wrap="square" lIns="0" tIns="0" rIns="0" bIns="0" rtlCol="0">
            <a:spAutoFit/>
          </a:bodyPr>
          <a:lstStyle/>
          <a:p>
            <a:pPr marL="12700" marR="109220">
              <a:lnSpc>
                <a:spcPct val="119600"/>
              </a:lnSpc>
            </a:pPr>
            <a:r>
              <a:rPr sz="1900" spc="-5" dirty="0">
                <a:latin typeface="Times New Roman"/>
                <a:cs typeface="Times New Roman"/>
              </a:rPr>
              <a:t>previamente, </a:t>
            </a:r>
            <a:r>
              <a:rPr sz="1900" dirty="0">
                <a:latin typeface="Times New Roman"/>
                <a:cs typeface="Times New Roman"/>
              </a:rPr>
              <a:t>a </a:t>
            </a:r>
            <a:r>
              <a:rPr sz="1900" spc="-5" dirty="0">
                <a:latin typeface="Times New Roman"/>
                <a:cs typeface="Times New Roman"/>
              </a:rPr>
              <a:t>menudo en un proceso continuo. En otras palabras, en estos  tipos de procesos las piezas </a:t>
            </a:r>
            <a:r>
              <a:rPr sz="1900" dirty="0">
                <a:latin typeface="Times New Roman"/>
                <a:cs typeface="Times New Roman"/>
              </a:rPr>
              <a:t>o </a:t>
            </a:r>
            <a:r>
              <a:rPr sz="1900" spc="-5" dirty="0">
                <a:latin typeface="Times New Roman"/>
                <a:cs typeface="Times New Roman"/>
              </a:rPr>
              <a:t>partes se van uniendo para formar parte del  producto final. Ejemplo: La fabricación de automóviles </a:t>
            </a:r>
            <a:r>
              <a:rPr sz="1900" dirty="0">
                <a:latin typeface="Times New Roman"/>
                <a:cs typeface="Times New Roman"/>
              </a:rPr>
              <a:t>o </a:t>
            </a:r>
            <a:r>
              <a:rPr sz="1900" spc="-5" dirty="0">
                <a:latin typeface="Times New Roman"/>
                <a:cs typeface="Times New Roman"/>
              </a:rPr>
              <a:t>la elaboración de  una hamburguesa de una cadena de comida</a:t>
            </a:r>
            <a:r>
              <a:rPr sz="1900" spc="-65" dirty="0">
                <a:latin typeface="Times New Roman"/>
                <a:cs typeface="Times New Roman"/>
              </a:rPr>
              <a:t> </a:t>
            </a:r>
            <a:r>
              <a:rPr sz="1900" spc="-5" dirty="0">
                <a:latin typeface="Times New Roman"/>
                <a:cs typeface="Times New Roman"/>
              </a:rPr>
              <a:t>rápida.</a:t>
            </a:r>
            <a:endParaRPr sz="1900">
              <a:latin typeface="Times New Roman"/>
              <a:cs typeface="Times New Roman"/>
            </a:endParaRPr>
          </a:p>
          <a:p>
            <a:pPr>
              <a:lnSpc>
                <a:spcPct val="100000"/>
              </a:lnSpc>
              <a:spcBef>
                <a:spcPts val="20"/>
              </a:spcBef>
            </a:pPr>
            <a:endParaRPr sz="2350">
              <a:latin typeface="Times New Roman"/>
              <a:cs typeface="Times New Roman"/>
            </a:endParaRPr>
          </a:p>
          <a:p>
            <a:pPr marL="12700" marR="5080">
              <a:lnSpc>
                <a:spcPct val="119500"/>
              </a:lnSpc>
            </a:pPr>
            <a:r>
              <a:rPr sz="1900" spc="-5" dirty="0">
                <a:solidFill>
                  <a:srgbClr val="3333CC"/>
                </a:solidFill>
                <a:latin typeface="Times New Roman"/>
                <a:cs typeface="Times New Roman"/>
              </a:rPr>
              <a:t>3.- Enfoque en el Producto: </a:t>
            </a:r>
            <a:r>
              <a:rPr sz="1900" spc="-5" dirty="0">
                <a:latin typeface="Times New Roman"/>
                <a:cs typeface="Times New Roman"/>
              </a:rPr>
              <a:t>Son enfoques concentrados en el alto volumen  </a:t>
            </a:r>
            <a:r>
              <a:rPr sz="1900" dirty="0">
                <a:latin typeface="Times New Roman"/>
                <a:cs typeface="Times New Roman"/>
              </a:rPr>
              <a:t>y </a:t>
            </a:r>
            <a:r>
              <a:rPr sz="1900" spc="-5" dirty="0">
                <a:latin typeface="Times New Roman"/>
                <a:cs typeface="Times New Roman"/>
              </a:rPr>
              <a:t>la poca variedad, </a:t>
            </a:r>
            <a:r>
              <a:rPr sz="1900" dirty="0">
                <a:latin typeface="Times New Roman"/>
                <a:cs typeface="Times New Roman"/>
              </a:rPr>
              <a:t>y </a:t>
            </a:r>
            <a:r>
              <a:rPr sz="1900" spc="-5" dirty="0">
                <a:latin typeface="Times New Roman"/>
                <a:cs typeface="Times New Roman"/>
              </a:rPr>
              <a:t>las instalaciones se organizan en torno </a:t>
            </a:r>
            <a:r>
              <a:rPr sz="1900" dirty="0">
                <a:latin typeface="Times New Roman"/>
                <a:cs typeface="Times New Roman"/>
              </a:rPr>
              <a:t>a </a:t>
            </a:r>
            <a:r>
              <a:rPr sz="1900" spc="-5" dirty="0">
                <a:latin typeface="Times New Roman"/>
                <a:cs typeface="Times New Roman"/>
              </a:rPr>
              <a:t>los productos.  También se les conoce como procesos continuos porque tienen corridas de  producción grandes </a:t>
            </a:r>
            <a:r>
              <a:rPr sz="1900" dirty="0">
                <a:latin typeface="Times New Roman"/>
                <a:cs typeface="Times New Roman"/>
              </a:rPr>
              <a:t>y </a:t>
            </a:r>
            <a:r>
              <a:rPr sz="1900" spc="-5" dirty="0">
                <a:latin typeface="Times New Roman"/>
                <a:cs typeface="Times New Roman"/>
              </a:rPr>
              <a:t>continuas. Ejemplo: La industria del papel, vidrio,  petróleo, las cirugías de hernias,</a:t>
            </a:r>
            <a:r>
              <a:rPr sz="1900" spc="-80" dirty="0">
                <a:latin typeface="Times New Roman"/>
                <a:cs typeface="Times New Roman"/>
              </a:rPr>
              <a:t> </a:t>
            </a:r>
            <a:r>
              <a:rPr sz="1900" spc="-5" dirty="0">
                <a:latin typeface="Times New Roman"/>
                <a:cs typeface="Times New Roman"/>
              </a:rPr>
              <a:t>etc.</a:t>
            </a:r>
            <a:endParaRPr sz="1900">
              <a:latin typeface="Times New Roman"/>
              <a:cs typeface="Times New Roman"/>
            </a:endParaRPr>
          </a:p>
          <a:p>
            <a:pPr>
              <a:lnSpc>
                <a:spcPct val="100000"/>
              </a:lnSpc>
              <a:spcBef>
                <a:spcPts val="20"/>
              </a:spcBef>
            </a:pPr>
            <a:endParaRPr sz="2350">
              <a:latin typeface="Times New Roman"/>
              <a:cs typeface="Times New Roman"/>
            </a:endParaRPr>
          </a:p>
          <a:p>
            <a:pPr marL="12700" marR="236854">
              <a:lnSpc>
                <a:spcPct val="119500"/>
              </a:lnSpc>
            </a:pPr>
            <a:r>
              <a:rPr sz="1900" spc="-5" dirty="0">
                <a:solidFill>
                  <a:srgbClr val="3333CC"/>
                </a:solidFill>
                <a:latin typeface="Times New Roman"/>
                <a:cs typeface="Times New Roman"/>
              </a:rPr>
              <a:t>4.- Enfoque en la Personalización Masiva: </a:t>
            </a:r>
            <a:r>
              <a:rPr sz="1900" spc="-5" dirty="0">
                <a:latin typeface="Times New Roman"/>
                <a:cs typeface="Times New Roman"/>
              </a:rPr>
              <a:t>Producción rápida </a:t>
            </a:r>
            <a:r>
              <a:rPr sz="1900" dirty="0">
                <a:latin typeface="Times New Roman"/>
                <a:cs typeface="Times New Roman"/>
              </a:rPr>
              <a:t>y </a:t>
            </a:r>
            <a:r>
              <a:rPr sz="1900" spc="-5" dirty="0">
                <a:latin typeface="Times New Roman"/>
                <a:cs typeface="Times New Roman"/>
              </a:rPr>
              <a:t>de bajo  costo que atiende </a:t>
            </a:r>
            <a:r>
              <a:rPr sz="1900" dirty="0">
                <a:latin typeface="Times New Roman"/>
                <a:cs typeface="Times New Roman"/>
              </a:rPr>
              <a:t>a </a:t>
            </a:r>
            <a:r>
              <a:rPr sz="1900" spc="-5" dirty="0">
                <a:latin typeface="Times New Roman"/>
                <a:cs typeface="Times New Roman"/>
              </a:rPr>
              <a:t>los cambios constantes en los deseos personales del  cliente. Nuestro mundo cada vez más rico </a:t>
            </a:r>
            <a:r>
              <a:rPr sz="1900" dirty="0">
                <a:latin typeface="Times New Roman"/>
                <a:cs typeface="Times New Roman"/>
              </a:rPr>
              <a:t>y </a:t>
            </a:r>
            <a:r>
              <a:rPr sz="1900" spc="-5" dirty="0">
                <a:latin typeface="Times New Roman"/>
                <a:cs typeface="Times New Roman"/>
              </a:rPr>
              <a:t>sofisticado demanda bienes</a:t>
            </a:r>
            <a:r>
              <a:rPr sz="1900" spc="-60" dirty="0">
                <a:latin typeface="Times New Roman"/>
                <a:cs typeface="Times New Roman"/>
              </a:rPr>
              <a:t> </a:t>
            </a:r>
            <a:r>
              <a:rPr sz="1900" dirty="0">
                <a:latin typeface="Times New Roman"/>
                <a:cs typeface="Times New Roman"/>
              </a:rPr>
              <a:t>y</a:t>
            </a:r>
            <a:endParaRPr sz="190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368300"/>
            <a:ext cx="7543800" cy="1143000"/>
          </a:xfrm>
          <a:prstGeom prst="rect">
            <a:avLst/>
          </a:prstGeom>
          <a:ln w="9525">
            <a:solidFill>
              <a:srgbClr val="000000"/>
            </a:solidFill>
          </a:ln>
        </p:spPr>
        <p:txBody>
          <a:bodyPr vert="horz" wrap="square" lIns="0" tIns="8255" rIns="0" bIns="0" rtlCol="0">
            <a:spAutoFit/>
          </a:bodyPr>
          <a:lstStyle/>
          <a:p>
            <a:pPr algn="ctr">
              <a:lnSpc>
                <a:spcPct val="100000"/>
              </a:lnSpc>
              <a:spcBef>
                <a:spcPts val="65"/>
              </a:spcBef>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a:p>
            <a:pPr algn="ctr">
              <a:lnSpc>
                <a:spcPct val="100000"/>
              </a:lnSpc>
              <a:spcBef>
                <a:spcPts val="1535"/>
              </a:spcBef>
            </a:pPr>
            <a:r>
              <a:rPr sz="2800" b="1" spc="-5" dirty="0">
                <a:solidFill>
                  <a:srgbClr val="00CC9A"/>
                </a:solidFill>
                <a:latin typeface="Times New Roman"/>
                <a:cs typeface="Times New Roman"/>
              </a:rPr>
              <a:t>Tipos de Diagramas de</a:t>
            </a:r>
            <a:r>
              <a:rPr sz="2800" b="1" spc="-65" dirty="0">
                <a:solidFill>
                  <a:srgbClr val="00CC9A"/>
                </a:solidFill>
                <a:latin typeface="Times New Roman"/>
                <a:cs typeface="Times New Roman"/>
              </a:rPr>
              <a:t> </a:t>
            </a:r>
            <a:r>
              <a:rPr sz="2800" b="1" spc="-5" dirty="0">
                <a:solidFill>
                  <a:srgbClr val="00CC9A"/>
                </a:solidFill>
                <a:latin typeface="Times New Roman"/>
                <a:cs typeface="Times New Roman"/>
              </a:rPr>
              <a:t>Proceso</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72259"/>
            <a:ext cx="7264400" cy="4857115"/>
          </a:xfrm>
          <a:prstGeom prst="rect">
            <a:avLst/>
          </a:prstGeom>
        </p:spPr>
        <p:txBody>
          <a:bodyPr vert="horz" wrap="square" lIns="0" tIns="0" rIns="0" bIns="0" rtlCol="0">
            <a:spAutoFit/>
          </a:bodyPr>
          <a:lstStyle/>
          <a:p>
            <a:pPr marL="12700" marR="5080">
              <a:lnSpc>
                <a:spcPct val="119500"/>
              </a:lnSpc>
            </a:pPr>
            <a:r>
              <a:rPr sz="1900" spc="-5" dirty="0">
                <a:latin typeface="Times New Roman"/>
                <a:cs typeface="Times New Roman"/>
              </a:rPr>
              <a:t>servicios individualizados. La P. M. nos brinda la variedad de productos  que por tradición proporciona la manufactura de bajo volumen (enfoque en  el proceso) al costo de la producción estandarizada de alto</a:t>
            </a:r>
            <a:r>
              <a:rPr sz="1900" spc="-50" dirty="0">
                <a:latin typeface="Times New Roman"/>
                <a:cs typeface="Times New Roman"/>
              </a:rPr>
              <a:t> </a:t>
            </a:r>
            <a:r>
              <a:rPr sz="1900" spc="-5" dirty="0">
                <a:latin typeface="Times New Roman"/>
                <a:cs typeface="Times New Roman"/>
              </a:rPr>
              <a:t>volumen</a:t>
            </a:r>
            <a:endParaRPr sz="1900">
              <a:latin typeface="Times New Roman"/>
              <a:cs typeface="Times New Roman"/>
            </a:endParaRPr>
          </a:p>
          <a:p>
            <a:pPr marL="12700" marR="240665" algn="just">
              <a:lnSpc>
                <a:spcPct val="119500"/>
              </a:lnSpc>
              <a:spcBef>
                <a:spcPts val="5"/>
              </a:spcBef>
            </a:pPr>
            <a:r>
              <a:rPr sz="1900" spc="-5" dirty="0">
                <a:latin typeface="Times New Roman"/>
                <a:cs typeface="Times New Roman"/>
              </a:rPr>
              <a:t>(enfoque en el producto). Esta estrategia se logra ya que dichos procesos  incorporan controles electrónicos que permiten </a:t>
            </a:r>
            <a:r>
              <a:rPr sz="1900" dirty="0">
                <a:latin typeface="Times New Roman"/>
                <a:cs typeface="Times New Roman"/>
              </a:rPr>
              <a:t>a </a:t>
            </a:r>
            <a:r>
              <a:rPr sz="1900" spc="-5" dirty="0">
                <a:latin typeface="Times New Roman"/>
                <a:cs typeface="Times New Roman"/>
              </a:rPr>
              <a:t>los diseñadores ajustar  sus líneas con rapidez para responder </a:t>
            </a:r>
            <a:r>
              <a:rPr sz="1900" dirty="0">
                <a:latin typeface="Times New Roman"/>
                <a:cs typeface="Times New Roman"/>
              </a:rPr>
              <a:t>a </a:t>
            </a:r>
            <a:r>
              <a:rPr sz="1900" spc="-5" dirty="0">
                <a:latin typeface="Times New Roman"/>
                <a:cs typeface="Times New Roman"/>
              </a:rPr>
              <a:t>los cambios. Ejemplo: Títulos de  software, sitios web, nuevos títulos de libros, cereales para el desayuno,  lanzamiento de películas,</a:t>
            </a:r>
            <a:r>
              <a:rPr sz="1900" spc="390" dirty="0">
                <a:latin typeface="Times New Roman"/>
                <a:cs typeface="Times New Roman"/>
              </a:rPr>
              <a:t> </a:t>
            </a:r>
            <a:r>
              <a:rPr sz="1900" spc="-5" dirty="0">
                <a:latin typeface="Times New Roman"/>
                <a:cs typeface="Times New Roman"/>
              </a:rPr>
              <a:t>etc.</a:t>
            </a:r>
            <a:endParaRPr sz="1900">
              <a:latin typeface="Times New Roman"/>
              <a:cs typeface="Times New Roman"/>
            </a:endParaRPr>
          </a:p>
          <a:p>
            <a:pPr>
              <a:lnSpc>
                <a:spcPct val="100000"/>
              </a:lnSpc>
              <a:spcBef>
                <a:spcPts val="25"/>
              </a:spcBef>
            </a:pPr>
            <a:endParaRPr sz="2350">
              <a:latin typeface="Times New Roman"/>
              <a:cs typeface="Times New Roman"/>
            </a:endParaRPr>
          </a:p>
          <a:p>
            <a:pPr marL="12700" marR="553085">
              <a:lnSpc>
                <a:spcPct val="119500"/>
              </a:lnSpc>
            </a:pPr>
            <a:r>
              <a:rPr sz="1900" spc="-5" dirty="0">
                <a:solidFill>
                  <a:srgbClr val="3333CC"/>
                </a:solidFill>
                <a:latin typeface="Times New Roman"/>
                <a:cs typeface="Times New Roman"/>
              </a:rPr>
              <a:t>Análisis </a:t>
            </a:r>
            <a:r>
              <a:rPr sz="1900" dirty="0">
                <a:solidFill>
                  <a:srgbClr val="3333CC"/>
                </a:solidFill>
                <a:latin typeface="Times New Roman"/>
                <a:cs typeface="Times New Roman"/>
              </a:rPr>
              <a:t>y </a:t>
            </a:r>
            <a:r>
              <a:rPr sz="1900" spc="-5" dirty="0">
                <a:solidFill>
                  <a:srgbClr val="3333CC"/>
                </a:solidFill>
                <a:latin typeface="Times New Roman"/>
                <a:cs typeface="Times New Roman"/>
              </a:rPr>
              <a:t>diseño del proceso: </a:t>
            </a:r>
            <a:r>
              <a:rPr sz="1900" spc="-5" dirty="0">
                <a:latin typeface="Times New Roman"/>
                <a:cs typeface="Times New Roman"/>
              </a:rPr>
              <a:t>Ciertas herramientas nos ayudan </a:t>
            </a:r>
            <a:r>
              <a:rPr sz="1900" dirty="0">
                <a:latin typeface="Times New Roman"/>
                <a:cs typeface="Times New Roman"/>
              </a:rPr>
              <a:t>a  </a:t>
            </a:r>
            <a:r>
              <a:rPr sz="1900" spc="-5" dirty="0">
                <a:latin typeface="Times New Roman"/>
                <a:cs typeface="Times New Roman"/>
              </a:rPr>
              <a:t>comprender las complejidades del diseño </a:t>
            </a:r>
            <a:r>
              <a:rPr sz="1900" dirty="0">
                <a:latin typeface="Times New Roman"/>
                <a:cs typeface="Times New Roman"/>
              </a:rPr>
              <a:t>y </a:t>
            </a:r>
            <a:r>
              <a:rPr sz="1900" spc="-5" dirty="0">
                <a:latin typeface="Times New Roman"/>
                <a:cs typeface="Times New Roman"/>
              </a:rPr>
              <a:t>rediseño </a:t>
            </a:r>
            <a:r>
              <a:rPr sz="1900" dirty="0">
                <a:latin typeface="Times New Roman"/>
                <a:cs typeface="Times New Roman"/>
              </a:rPr>
              <a:t>del </a:t>
            </a:r>
            <a:r>
              <a:rPr sz="1900" spc="-5" dirty="0">
                <a:latin typeface="Times New Roman"/>
                <a:cs typeface="Times New Roman"/>
              </a:rPr>
              <a:t>proceso. </a:t>
            </a:r>
            <a:r>
              <a:rPr sz="1900" dirty="0">
                <a:latin typeface="Times New Roman"/>
                <a:cs typeface="Times New Roman"/>
              </a:rPr>
              <a:t>Son  </a:t>
            </a:r>
            <a:r>
              <a:rPr sz="1900" spc="-5" dirty="0">
                <a:latin typeface="Times New Roman"/>
                <a:cs typeface="Times New Roman"/>
              </a:rPr>
              <a:t>maneras sencillas para que tenga sentido lo que sucede </a:t>
            </a:r>
            <a:r>
              <a:rPr sz="1900" dirty="0">
                <a:latin typeface="Times New Roman"/>
                <a:cs typeface="Times New Roman"/>
              </a:rPr>
              <a:t>o </a:t>
            </a:r>
            <a:r>
              <a:rPr sz="1900" spc="-5" dirty="0">
                <a:latin typeface="Times New Roman"/>
                <a:cs typeface="Times New Roman"/>
              </a:rPr>
              <a:t>lo que debe  suceder en un proceso. Entre las más  importantes</a:t>
            </a:r>
            <a:r>
              <a:rPr sz="1900" spc="-40" dirty="0">
                <a:latin typeface="Times New Roman"/>
                <a:cs typeface="Times New Roman"/>
              </a:rPr>
              <a:t> </a:t>
            </a:r>
            <a:r>
              <a:rPr sz="1900" spc="-5" dirty="0">
                <a:latin typeface="Times New Roman"/>
                <a:cs typeface="Times New Roman"/>
              </a:rPr>
              <a:t>tenemos:</a:t>
            </a:r>
            <a:endParaRPr sz="1900">
              <a:latin typeface="Times New Roman"/>
              <a:cs typeface="Times New Roman"/>
            </a:endParaRPr>
          </a:p>
          <a:p>
            <a:pPr marL="12700">
              <a:lnSpc>
                <a:spcPct val="100000"/>
              </a:lnSpc>
              <a:spcBef>
                <a:spcPts val="445"/>
              </a:spcBef>
            </a:pPr>
            <a:r>
              <a:rPr sz="1900" dirty="0">
                <a:latin typeface="Times New Roman"/>
                <a:cs typeface="Times New Roman"/>
              </a:rPr>
              <a:t>* </a:t>
            </a:r>
            <a:r>
              <a:rPr sz="1900" spc="-5" dirty="0">
                <a:solidFill>
                  <a:srgbClr val="00CC9A"/>
                </a:solidFill>
                <a:latin typeface="Times New Roman"/>
                <a:cs typeface="Times New Roman"/>
              </a:rPr>
              <a:t>Diagrama de Flujo: </a:t>
            </a:r>
            <a:r>
              <a:rPr sz="1900" spc="-5" dirty="0">
                <a:latin typeface="Times New Roman"/>
                <a:cs typeface="Times New Roman"/>
              </a:rPr>
              <a:t>Dibujo empleado para analizar el movimiento</a:t>
            </a:r>
            <a:r>
              <a:rPr sz="1900" spc="-40" dirty="0">
                <a:latin typeface="Times New Roman"/>
                <a:cs typeface="Times New Roman"/>
              </a:rPr>
              <a:t> </a:t>
            </a:r>
            <a:r>
              <a:rPr sz="1900" spc="-5" dirty="0">
                <a:latin typeface="Times New Roman"/>
                <a:cs typeface="Times New Roman"/>
              </a:rPr>
              <a:t>de</a:t>
            </a:r>
            <a:endParaRPr sz="1900">
              <a:latin typeface="Times New Roman"/>
              <a:cs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368300"/>
            <a:ext cx="7543800" cy="1143000"/>
          </a:xfrm>
          <a:prstGeom prst="rect">
            <a:avLst/>
          </a:prstGeom>
          <a:ln w="9525">
            <a:solidFill>
              <a:srgbClr val="000000"/>
            </a:solidFill>
          </a:ln>
        </p:spPr>
        <p:txBody>
          <a:bodyPr vert="horz" wrap="square" lIns="0" tIns="8255" rIns="0" bIns="0" rtlCol="0">
            <a:spAutoFit/>
          </a:bodyPr>
          <a:lstStyle/>
          <a:p>
            <a:pPr algn="ctr">
              <a:lnSpc>
                <a:spcPct val="100000"/>
              </a:lnSpc>
              <a:spcBef>
                <a:spcPts val="65"/>
              </a:spcBef>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a:p>
            <a:pPr algn="ctr">
              <a:lnSpc>
                <a:spcPct val="100000"/>
              </a:lnSpc>
              <a:spcBef>
                <a:spcPts val="1535"/>
              </a:spcBef>
            </a:pPr>
            <a:r>
              <a:rPr sz="2800" b="1" spc="-5" dirty="0">
                <a:solidFill>
                  <a:srgbClr val="00CC9A"/>
                </a:solidFill>
                <a:latin typeface="Times New Roman"/>
                <a:cs typeface="Times New Roman"/>
              </a:rPr>
              <a:t>Estrategias de</a:t>
            </a:r>
            <a:r>
              <a:rPr sz="2800" b="1" spc="-75" dirty="0">
                <a:solidFill>
                  <a:srgbClr val="00CC9A"/>
                </a:solidFill>
                <a:latin typeface="Times New Roman"/>
                <a:cs typeface="Times New Roman"/>
              </a:rPr>
              <a:t> </a:t>
            </a:r>
            <a:r>
              <a:rPr sz="2800" b="1" spc="-5" dirty="0">
                <a:solidFill>
                  <a:srgbClr val="00CC9A"/>
                </a:solidFill>
                <a:latin typeface="Times New Roman"/>
                <a:cs typeface="Times New Roman"/>
              </a:rPr>
              <a:t>Proceso</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728723"/>
            <a:ext cx="7306945" cy="4800600"/>
          </a:xfrm>
          <a:prstGeom prst="rect">
            <a:avLst/>
          </a:prstGeom>
        </p:spPr>
        <p:txBody>
          <a:bodyPr vert="horz" wrap="square" lIns="0" tIns="0" rIns="0" bIns="0" rtlCol="0">
            <a:spAutoFit/>
          </a:bodyPr>
          <a:lstStyle/>
          <a:p>
            <a:pPr marL="12700">
              <a:lnSpc>
                <a:spcPct val="100000"/>
              </a:lnSpc>
            </a:pPr>
            <a:r>
              <a:rPr sz="1900" spc="-10" dirty="0">
                <a:latin typeface="Times New Roman"/>
                <a:cs typeface="Times New Roman"/>
              </a:rPr>
              <a:t>personas </a:t>
            </a:r>
            <a:r>
              <a:rPr sz="1900" dirty="0">
                <a:latin typeface="Times New Roman"/>
                <a:cs typeface="Times New Roman"/>
              </a:rPr>
              <a:t>y</a:t>
            </a:r>
            <a:r>
              <a:rPr sz="1900" spc="-60" dirty="0">
                <a:latin typeface="Times New Roman"/>
                <a:cs typeface="Times New Roman"/>
              </a:rPr>
              <a:t> </a:t>
            </a:r>
            <a:r>
              <a:rPr sz="1900" spc="-5" dirty="0">
                <a:latin typeface="Times New Roman"/>
                <a:cs typeface="Times New Roman"/>
              </a:rPr>
              <a:t>materiales.</a:t>
            </a:r>
            <a:endParaRPr sz="1900">
              <a:latin typeface="Times New Roman"/>
              <a:cs typeface="Times New Roman"/>
            </a:endParaRPr>
          </a:p>
          <a:p>
            <a:pPr marL="12700" marR="7620">
              <a:lnSpc>
                <a:spcPct val="119500"/>
              </a:lnSpc>
              <a:buChar char="*"/>
              <a:tabLst>
                <a:tab pos="193675" algn="l"/>
              </a:tabLst>
            </a:pPr>
            <a:r>
              <a:rPr sz="1900" spc="-5" dirty="0">
                <a:solidFill>
                  <a:srgbClr val="00CC9A"/>
                </a:solidFill>
                <a:latin typeface="Times New Roman"/>
                <a:cs typeface="Times New Roman"/>
              </a:rPr>
              <a:t>Gráfica de función-tiempo: </a:t>
            </a:r>
            <a:r>
              <a:rPr sz="1900" spc="-5" dirty="0">
                <a:latin typeface="Times New Roman"/>
                <a:cs typeface="Times New Roman"/>
              </a:rPr>
              <a:t>Diagrama de flujo al que se le agrega el  tiempo en el eje horizontal. Este tipo de diagramas permite que los</a:t>
            </a:r>
            <a:r>
              <a:rPr sz="1900" spc="-40" dirty="0">
                <a:latin typeface="Times New Roman"/>
                <a:cs typeface="Times New Roman"/>
              </a:rPr>
              <a:t> </a:t>
            </a:r>
            <a:r>
              <a:rPr sz="1900" spc="-5" dirty="0">
                <a:latin typeface="Times New Roman"/>
                <a:cs typeface="Times New Roman"/>
              </a:rPr>
              <a:t>usuarios</a:t>
            </a:r>
            <a:endParaRPr sz="1900">
              <a:latin typeface="Times New Roman"/>
              <a:cs typeface="Times New Roman"/>
            </a:endParaRPr>
          </a:p>
          <a:p>
            <a:pPr marL="12700" marR="271780">
              <a:lnSpc>
                <a:spcPct val="119500"/>
              </a:lnSpc>
              <a:spcBef>
                <a:spcPts val="5"/>
              </a:spcBef>
            </a:pPr>
            <a:r>
              <a:rPr sz="1900" spc="-5" dirty="0">
                <a:latin typeface="Times New Roman"/>
                <a:cs typeface="Times New Roman"/>
              </a:rPr>
              <a:t>identifiquen </a:t>
            </a:r>
            <a:r>
              <a:rPr sz="1900" dirty="0">
                <a:latin typeface="Times New Roman"/>
                <a:cs typeface="Times New Roman"/>
              </a:rPr>
              <a:t>y </a:t>
            </a:r>
            <a:r>
              <a:rPr sz="1900" spc="-5" dirty="0">
                <a:latin typeface="Times New Roman"/>
                <a:cs typeface="Times New Roman"/>
              </a:rPr>
              <a:t>eliminen desperdicios, como pasos de más, duplicidades </a:t>
            </a:r>
            <a:r>
              <a:rPr sz="1900" dirty="0">
                <a:latin typeface="Times New Roman"/>
                <a:cs typeface="Times New Roman"/>
              </a:rPr>
              <a:t>y  </a:t>
            </a:r>
            <a:r>
              <a:rPr sz="1900" spc="-5" dirty="0">
                <a:latin typeface="Times New Roman"/>
                <a:cs typeface="Times New Roman"/>
              </a:rPr>
              <a:t>demoras.</a:t>
            </a:r>
            <a:endParaRPr sz="1900">
              <a:latin typeface="Times New Roman"/>
              <a:cs typeface="Times New Roman"/>
            </a:endParaRPr>
          </a:p>
          <a:p>
            <a:pPr marL="12700" marR="5080">
              <a:lnSpc>
                <a:spcPct val="119500"/>
              </a:lnSpc>
              <a:buChar char="*"/>
              <a:tabLst>
                <a:tab pos="193675" algn="l"/>
              </a:tabLst>
            </a:pPr>
            <a:r>
              <a:rPr sz="1900" spc="-5" dirty="0">
                <a:solidFill>
                  <a:srgbClr val="00CC9A"/>
                </a:solidFill>
                <a:latin typeface="Times New Roman"/>
                <a:cs typeface="Times New Roman"/>
              </a:rPr>
              <a:t>Diagramas de Procesos: </a:t>
            </a:r>
            <a:r>
              <a:rPr sz="1900" spc="-5" dirty="0">
                <a:latin typeface="Times New Roman"/>
                <a:cs typeface="Times New Roman"/>
              </a:rPr>
              <a:t>Estos diagramas comprenden símbolos, tiempo </a:t>
            </a:r>
            <a:r>
              <a:rPr sz="1900" dirty="0">
                <a:latin typeface="Times New Roman"/>
                <a:cs typeface="Times New Roman"/>
              </a:rPr>
              <a:t>y  </a:t>
            </a:r>
            <a:r>
              <a:rPr sz="1900" spc="-5" dirty="0">
                <a:latin typeface="Times New Roman"/>
                <a:cs typeface="Times New Roman"/>
              </a:rPr>
              <a:t>distancia, con la finalidad de ofrecer una forma objetiva </a:t>
            </a:r>
            <a:r>
              <a:rPr sz="1900" dirty="0">
                <a:latin typeface="Times New Roman"/>
                <a:cs typeface="Times New Roman"/>
              </a:rPr>
              <a:t>y </a:t>
            </a:r>
            <a:r>
              <a:rPr sz="1900" spc="-5" dirty="0">
                <a:latin typeface="Times New Roman"/>
                <a:cs typeface="Times New Roman"/>
              </a:rPr>
              <a:t>estructurada para  analizar </a:t>
            </a:r>
            <a:r>
              <a:rPr sz="1900" dirty="0">
                <a:latin typeface="Times New Roman"/>
                <a:cs typeface="Times New Roman"/>
              </a:rPr>
              <a:t>y </a:t>
            </a:r>
            <a:r>
              <a:rPr sz="1900" spc="-5" dirty="0">
                <a:latin typeface="Times New Roman"/>
                <a:cs typeface="Times New Roman"/>
              </a:rPr>
              <a:t>registrar las actividades que </a:t>
            </a:r>
            <a:r>
              <a:rPr sz="1900" dirty="0">
                <a:latin typeface="Times New Roman"/>
                <a:cs typeface="Times New Roman"/>
              </a:rPr>
              <a:t>conforman </a:t>
            </a:r>
            <a:r>
              <a:rPr sz="1900" spc="-5" dirty="0">
                <a:latin typeface="Times New Roman"/>
                <a:cs typeface="Times New Roman"/>
              </a:rPr>
              <a:t>un proceso. Permiten  centrar la atención en las actividades que agregan</a:t>
            </a:r>
            <a:r>
              <a:rPr sz="1900" spc="-60" dirty="0">
                <a:latin typeface="Times New Roman"/>
                <a:cs typeface="Times New Roman"/>
              </a:rPr>
              <a:t> </a:t>
            </a:r>
            <a:r>
              <a:rPr sz="1900" spc="-5" dirty="0">
                <a:latin typeface="Times New Roman"/>
                <a:cs typeface="Times New Roman"/>
              </a:rPr>
              <a:t>valor.</a:t>
            </a:r>
            <a:endParaRPr sz="1900">
              <a:latin typeface="Times New Roman"/>
              <a:cs typeface="Times New Roman"/>
            </a:endParaRPr>
          </a:p>
          <a:p>
            <a:pPr>
              <a:lnSpc>
                <a:spcPct val="100000"/>
              </a:lnSpc>
              <a:spcBef>
                <a:spcPts val="25"/>
              </a:spcBef>
            </a:pPr>
            <a:endParaRPr sz="2350">
              <a:latin typeface="Times New Roman"/>
              <a:cs typeface="Times New Roman"/>
            </a:endParaRPr>
          </a:p>
          <a:p>
            <a:pPr marL="12700" marR="37465">
              <a:lnSpc>
                <a:spcPct val="119500"/>
              </a:lnSpc>
            </a:pPr>
            <a:r>
              <a:rPr sz="1900" spc="-5" dirty="0">
                <a:solidFill>
                  <a:srgbClr val="3333CC"/>
                </a:solidFill>
                <a:latin typeface="Times New Roman"/>
                <a:cs typeface="Times New Roman"/>
              </a:rPr>
              <a:t>Ejemplo 1: </a:t>
            </a:r>
            <a:r>
              <a:rPr sz="1900" spc="-10" dirty="0">
                <a:latin typeface="Times New Roman"/>
                <a:cs typeface="Times New Roman"/>
              </a:rPr>
              <a:t>María </a:t>
            </a:r>
            <a:r>
              <a:rPr sz="1900" spc="-5" dirty="0">
                <a:latin typeface="Times New Roman"/>
                <a:cs typeface="Times New Roman"/>
              </a:rPr>
              <a:t>Guevara, propietaria </a:t>
            </a:r>
            <a:r>
              <a:rPr sz="1900" dirty="0">
                <a:latin typeface="Times New Roman"/>
                <a:cs typeface="Times New Roman"/>
              </a:rPr>
              <a:t>y </a:t>
            </a:r>
            <a:r>
              <a:rPr sz="1900" spc="-5" dirty="0">
                <a:latin typeface="Times New Roman"/>
                <a:cs typeface="Times New Roman"/>
              </a:rPr>
              <a:t>administradora del Motel  Inolvidable, piensa contratar </a:t>
            </a:r>
            <a:r>
              <a:rPr sz="1900" dirty="0">
                <a:latin typeface="Times New Roman"/>
                <a:cs typeface="Times New Roman"/>
              </a:rPr>
              <a:t>a </a:t>
            </a:r>
            <a:r>
              <a:rPr sz="1900" spc="-5" dirty="0">
                <a:latin typeface="Times New Roman"/>
                <a:cs typeface="Times New Roman"/>
              </a:rPr>
              <a:t>Los Pulcros para el servicio de limpieza  diaria de su motel. María renta en promedio 50 habitaciones durante cada  una de las 365 noches (365 </a:t>
            </a:r>
            <a:r>
              <a:rPr sz="1900" dirty="0">
                <a:latin typeface="Times New Roman"/>
                <a:cs typeface="Times New Roman"/>
              </a:rPr>
              <a:t>x </a:t>
            </a:r>
            <a:r>
              <a:rPr sz="1900" spc="-5" dirty="0">
                <a:latin typeface="Times New Roman"/>
                <a:cs typeface="Times New Roman"/>
              </a:rPr>
              <a:t>50 es </a:t>
            </a:r>
            <a:r>
              <a:rPr sz="1900" spc="-10" dirty="0">
                <a:latin typeface="Times New Roman"/>
                <a:cs typeface="Times New Roman"/>
              </a:rPr>
              <a:t>igual </a:t>
            </a:r>
            <a:r>
              <a:rPr sz="1900" dirty="0">
                <a:latin typeface="Times New Roman"/>
                <a:cs typeface="Times New Roman"/>
              </a:rPr>
              <a:t>a </a:t>
            </a:r>
            <a:r>
              <a:rPr sz="1900" spc="-5" dirty="0">
                <a:latin typeface="Times New Roman"/>
                <a:cs typeface="Times New Roman"/>
              </a:rPr>
              <a:t>los cuartos totales rentados en</a:t>
            </a:r>
            <a:r>
              <a:rPr sz="1900" spc="-50" dirty="0">
                <a:latin typeface="Times New Roman"/>
                <a:cs typeface="Times New Roman"/>
              </a:rPr>
              <a:t> </a:t>
            </a:r>
            <a:r>
              <a:rPr sz="1900" spc="-5" dirty="0">
                <a:latin typeface="Times New Roman"/>
                <a:cs typeface="Times New Roman"/>
              </a:rPr>
              <a:t>el</a:t>
            </a:r>
            <a:endParaRPr sz="1900">
              <a:latin typeface="Times New Roman"/>
              <a:cs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368300"/>
            <a:ext cx="7543800" cy="1143000"/>
          </a:xfrm>
          <a:prstGeom prst="rect">
            <a:avLst/>
          </a:prstGeom>
          <a:ln w="9525">
            <a:solidFill>
              <a:srgbClr val="000000"/>
            </a:solidFill>
          </a:ln>
        </p:spPr>
        <p:txBody>
          <a:bodyPr vert="horz" wrap="square" lIns="0" tIns="8255" rIns="0" bIns="0" rtlCol="0">
            <a:spAutoFit/>
          </a:bodyPr>
          <a:lstStyle/>
          <a:p>
            <a:pPr algn="ctr">
              <a:lnSpc>
                <a:spcPct val="100000"/>
              </a:lnSpc>
              <a:spcBef>
                <a:spcPts val="65"/>
              </a:spcBef>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a:p>
            <a:pPr algn="ctr">
              <a:lnSpc>
                <a:spcPct val="100000"/>
              </a:lnSpc>
              <a:spcBef>
                <a:spcPts val="1535"/>
              </a:spcBef>
            </a:pPr>
            <a:r>
              <a:rPr sz="2800" b="1" spc="-5" dirty="0">
                <a:solidFill>
                  <a:srgbClr val="00CC9A"/>
                </a:solidFill>
                <a:latin typeface="Times New Roman"/>
                <a:cs typeface="Times New Roman"/>
              </a:rPr>
              <a:t>Estrategias de</a:t>
            </a:r>
            <a:r>
              <a:rPr sz="2800" b="1" spc="-75" dirty="0">
                <a:solidFill>
                  <a:srgbClr val="00CC9A"/>
                </a:solidFill>
                <a:latin typeface="Times New Roman"/>
                <a:cs typeface="Times New Roman"/>
              </a:rPr>
              <a:t> </a:t>
            </a:r>
            <a:r>
              <a:rPr sz="2800" b="1" spc="-5" dirty="0">
                <a:solidFill>
                  <a:srgbClr val="00CC9A"/>
                </a:solidFill>
                <a:latin typeface="Times New Roman"/>
                <a:cs typeface="Times New Roman"/>
              </a:rPr>
              <a:t>Proceso</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72259"/>
            <a:ext cx="7332980" cy="4164965"/>
          </a:xfrm>
          <a:prstGeom prst="rect">
            <a:avLst/>
          </a:prstGeom>
        </p:spPr>
        <p:txBody>
          <a:bodyPr vert="horz" wrap="square" lIns="0" tIns="0" rIns="0" bIns="0" rtlCol="0">
            <a:spAutoFit/>
          </a:bodyPr>
          <a:lstStyle/>
          <a:p>
            <a:pPr marL="12700" marR="68580">
              <a:lnSpc>
                <a:spcPct val="119500"/>
              </a:lnSpc>
            </a:pPr>
            <a:r>
              <a:rPr sz="1900" spc="-5" dirty="0">
                <a:latin typeface="Times New Roman"/>
                <a:cs typeface="Times New Roman"/>
              </a:rPr>
              <a:t>año). </a:t>
            </a:r>
            <a:r>
              <a:rPr sz="1900" dirty="0">
                <a:latin typeface="Times New Roman"/>
                <a:cs typeface="Times New Roman"/>
              </a:rPr>
              <a:t>A </a:t>
            </a:r>
            <a:r>
              <a:rPr sz="1900" spc="-5" dirty="0">
                <a:latin typeface="Times New Roman"/>
                <a:cs typeface="Times New Roman"/>
              </a:rPr>
              <a:t>María le cuesta $12.50 la limpieza de un cuarto. La tarifa de Los  </a:t>
            </a:r>
            <a:r>
              <a:rPr sz="1900" dirty="0">
                <a:latin typeface="Times New Roman"/>
                <a:cs typeface="Times New Roman"/>
              </a:rPr>
              <a:t>Pulcros es </a:t>
            </a:r>
            <a:r>
              <a:rPr sz="1900" spc="-5" dirty="0">
                <a:latin typeface="Times New Roman"/>
                <a:cs typeface="Times New Roman"/>
              </a:rPr>
              <a:t>$18.50 </a:t>
            </a:r>
            <a:r>
              <a:rPr sz="1900" dirty="0">
                <a:latin typeface="Times New Roman"/>
                <a:cs typeface="Times New Roman"/>
              </a:rPr>
              <a:t>por cuarto más un </a:t>
            </a:r>
            <a:r>
              <a:rPr sz="1900" spc="-5" dirty="0">
                <a:latin typeface="Times New Roman"/>
                <a:cs typeface="Times New Roman"/>
              </a:rPr>
              <a:t>costo </a:t>
            </a:r>
            <a:r>
              <a:rPr sz="1900" dirty="0">
                <a:latin typeface="Times New Roman"/>
                <a:cs typeface="Times New Roman"/>
              </a:rPr>
              <a:t>fijo de $25.000 por </a:t>
            </a:r>
            <a:r>
              <a:rPr sz="1900" spc="-5" dirty="0">
                <a:latin typeface="Times New Roman"/>
                <a:cs typeface="Times New Roman"/>
              </a:rPr>
              <a:t>artículos  varios como uniformes con el nombre del motel. El costo fijo anual</a:t>
            </a:r>
            <a:r>
              <a:rPr sz="1900" spc="-35" dirty="0">
                <a:latin typeface="Times New Roman"/>
                <a:cs typeface="Times New Roman"/>
              </a:rPr>
              <a:t> </a:t>
            </a:r>
            <a:r>
              <a:rPr sz="1900" spc="-5" dirty="0">
                <a:latin typeface="Times New Roman"/>
                <a:cs typeface="Times New Roman"/>
              </a:rPr>
              <a:t>de</a:t>
            </a:r>
            <a:endParaRPr sz="1900">
              <a:latin typeface="Times New Roman"/>
              <a:cs typeface="Times New Roman"/>
            </a:endParaRPr>
          </a:p>
          <a:p>
            <a:pPr marL="12700" marR="68580">
              <a:lnSpc>
                <a:spcPct val="119500"/>
              </a:lnSpc>
              <a:spcBef>
                <a:spcPts val="5"/>
              </a:spcBef>
            </a:pPr>
            <a:r>
              <a:rPr sz="1900" spc="-5" dirty="0">
                <a:latin typeface="Times New Roman"/>
                <a:cs typeface="Times New Roman"/>
              </a:rPr>
              <a:t>María por espacio, equipo </a:t>
            </a:r>
            <a:r>
              <a:rPr sz="1900" dirty="0">
                <a:latin typeface="Times New Roman"/>
                <a:cs typeface="Times New Roman"/>
              </a:rPr>
              <a:t>y </a:t>
            </a:r>
            <a:r>
              <a:rPr sz="1900" spc="-5" dirty="0">
                <a:latin typeface="Times New Roman"/>
                <a:cs typeface="Times New Roman"/>
              </a:rPr>
              <a:t>suministros es de $61.000. ¿Cuál es el proceso  más conveniente para María </a:t>
            </a:r>
            <a:r>
              <a:rPr sz="1900" dirty="0">
                <a:latin typeface="Times New Roman"/>
                <a:cs typeface="Times New Roman"/>
              </a:rPr>
              <a:t>y </a:t>
            </a:r>
            <a:r>
              <a:rPr sz="1900" spc="-5" dirty="0">
                <a:latin typeface="Times New Roman"/>
                <a:cs typeface="Times New Roman"/>
              </a:rPr>
              <a:t>por</a:t>
            </a:r>
            <a:r>
              <a:rPr sz="1900" spc="-80" dirty="0">
                <a:latin typeface="Times New Roman"/>
                <a:cs typeface="Times New Roman"/>
              </a:rPr>
              <a:t> </a:t>
            </a:r>
            <a:r>
              <a:rPr sz="1900" spc="-5" dirty="0">
                <a:latin typeface="Times New Roman"/>
                <a:cs typeface="Times New Roman"/>
              </a:rPr>
              <a:t>qué?</a:t>
            </a:r>
            <a:endParaRPr sz="1900">
              <a:latin typeface="Times New Roman"/>
              <a:cs typeface="Times New Roman"/>
            </a:endParaRPr>
          </a:p>
          <a:p>
            <a:pPr>
              <a:lnSpc>
                <a:spcPct val="100000"/>
              </a:lnSpc>
              <a:spcBef>
                <a:spcPts val="15"/>
              </a:spcBef>
            </a:pPr>
            <a:endParaRPr sz="2350">
              <a:latin typeface="Times New Roman"/>
              <a:cs typeface="Times New Roman"/>
            </a:endParaRPr>
          </a:p>
          <a:p>
            <a:pPr marL="12700" marR="5080" indent="-635">
              <a:lnSpc>
                <a:spcPct val="119600"/>
              </a:lnSpc>
            </a:pPr>
            <a:r>
              <a:rPr sz="1900" spc="-5" dirty="0">
                <a:solidFill>
                  <a:srgbClr val="3333CC"/>
                </a:solidFill>
                <a:latin typeface="Times New Roman"/>
                <a:cs typeface="Times New Roman"/>
              </a:rPr>
              <a:t>Ejemplo 2: </a:t>
            </a:r>
            <a:r>
              <a:rPr sz="1900" spc="-5" dirty="0">
                <a:latin typeface="Times New Roman"/>
                <a:cs typeface="Times New Roman"/>
              </a:rPr>
              <a:t>La compañía de Felipe Rodríguez considera la posibilidad de  producir </a:t>
            </a:r>
            <a:r>
              <a:rPr sz="1900" dirty="0">
                <a:latin typeface="Times New Roman"/>
                <a:cs typeface="Times New Roman"/>
              </a:rPr>
              <a:t>el </a:t>
            </a:r>
            <a:r>
              <a:rPr sz="1900" spc="-5" dirty="0">
                <a:latin typeface="Times New Roman"/>
                <a:cs typeface="Times New Roman"/>
              </a:rPr>
              <a:t>ensamble que por </a:t>
            </a:r>
            <a:r>
              <a:rPr sz="1900" dirty="0">
                <a:latin typeface="Times New Roman"/>
                <a:cs typeface="Times New Roman"/>
              </a:rPr>
              <a:t>ahora </a:t>
            </a:r>
            <a:r>
              <a:rPr sz="1900" spc="-5" dirty="0">
                <a:latin typeface="Times New Roman"/>
                <a:cs typeface="Times New Roman"/>
              </a:rPr>
              <a:t>compra </a:t>
            </a:r>
            <a:r>
              <a:rPr sz="1900" dirty="0">
                <a:latin typeface="Times New Roman"/>
                <a:cs typeface="Times New Roman"/>
              </a:rPr>
              <a:t>a </a:t>
            </a:r>
            <a:r>
              <a:rPr sz="1900" spc="-5" dirty="0">
                <a:latin typeface="Times New Roman"/>
                <a:cs typeface="Times New Roman"/>
              </a:rPr>
              <a:t>Repuestos La Mejor. Este  proveedor </a:t>
            </a:r>
            <a:r>
              <a:rPr sz="1900" dirty="0">
                <a:latin typeface="Times New Roman"/>
                <a:cs typeface="Times New Roman"/>
              </a:rPr>
              <a:t>cobra 4 </a:t>
            </a:r>
            <a:r>
              <a:rPr sz="1900" spc="-5" dirty="0">
                <a:latin typeface="Times New Roman"/>
                <a:cs typeface="Times New Roman"/>
              </a:rPr>
              <a:t>dólares por unidad en un pedido mínimo de 3.000  unidades. Felipe estima que le costará $15.000 instalar el proceso </a:t>
            </a:r>
            <a:r>
              <a:rPr sz="1900" dirty="0">
                <a:latin typeface="Times New Roman"/>
                <a:cs typeface="Times New Roman"/>
              </a:rPr>
              <a:t>y</a:t>
            </a:r>
            <a:r>
              <a:rPr sz="1900" spc="-35" dirty="0">
                <a:latin typeface="Times New Roman"/>
                <a:cs typeface="Times New Roman"/>
              </a:rPr>
              <a:t> </a:t>
            </a:r>
            <a:r>
              <a:rPr sz="1900" spc="-5" dirty="0">
                <a:latin typeface="Times New Roman"/>
                <a:cs typeface="Times New Roman"/>
              </a:rPr>
              <a:t>después</a:t>
            </a:r>
            <a:endParaRPr sz="1900">
              <a:latin typeface="Times New Roman"/>
              <a:cs typeface="Times New Roman"/>
            </a:endParaRPr>
          </a:p>
          <a:p>
            <a:pPr marL="12700" marR="377190">
              <a:lnSpc>
                <a:spcPct val="119500"/>
              </a:lnSpc>
            </a:pPr>
            <a:r>
              <a:rPr sz="1900" spc="-5" dirty="0">
                <a:latin typeface="Times New Roman"/>
                <a:cs typeface="Times New Roman"/>
              </a:rPr>
              <a:t>$1.82 cada unidad por mano de obra </a:t>
            </a:r>
            <a:r>
              <a:rPr sz="1900" dirty="0">
                <a:latin typeface="Times New Roman"/>
                <a:cs typeface="Times New Roman"/>
              </a:rPr>
              <a:t>y </a:t>
            </a:r>
            <a:r>
              <a:rPr sz="1900" spc="-5" dirty="0">
                <a:latin typeface="Times New Roman"/>
                <a:cs typeface="Times New Roman"/>
              </a:rPr>
              <a:t>materiales. ¿En cuántas unidades  tendrá </a:t>
            </a:r>
            <a:r>
              <a:rPr sz="1900" spc="-10" dirty="0">
                <a:latin typeface="Times New Roman"/>
                <a:cs typeface="Times New Roman"/>
              </a:rPr>
              <a:t>el </a:t>
            </a:r>
            <a:r>
              <a:rPr sz="1900" spc="-5" dirty="0">
                <a:latin typeface="Times New Roman"/>
                <a:cs typeface="Times New Roman"/>
              </a:rPr>
              <a:t>mismo costo aproximado </a:t>
            </a:r>
            <a:r>
              <a:rPr sz="1900" spc="-10" dirty="0">
                <a:latin typeface="Times New Roman"/>
                <a:cs typeface="Times New Roman"/>
              </a:rPr>
              <a:t>cualquiera </a:t>
            </a:r>
            <a:r>
              <a:rPr sz="1900" spc="-5" dirty="0">
                <a:latin typeface="Times New Roman"/>
                <a:cs typeface="Times New Roman"/>
              </a:rPr>
              <a:t>de los dos</a:t>
            </a:r>
            <a:r>
              <a:rPr sz="1900" spc="-10" dirty="0">
                <a:latin typeface="Times New Roman"/>
                <a:cs typeface="Times New Roman"/>
              </a:rPr>
              <a:t> </a:t>
            </a:r>
            <a:r>
              <a:rPr sz="1900" spc="-5" dirty="0">
                <a:latin typeface="Times New Roman"/>
                <a:cs typeface="Times New Roman"/>
              </a:rPr>
              <a:t>procesos?</a:t>
            </a:r>
            <a:endParaRPr sz="1900">
              <a:latin typeface="Times New Roman"/>
              <a:cs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368300"/>
            <a:ext cx="7543800" cy="1143000"/>
          </a:xfrm>
          <a:prstGeom prst="rect">
            <a:avLst/>
          </a:prstGeom>
          <a:ln w="9525">
            <a:solidFill>
              <a:srgbClr val="000000"/>
            </a:solidFill>
          </a:ln>
        </p:spPr>
        <p:txBody>
          <a:bodyPr vert="horz" wrap="square" lIns="0" tIns="8255" rIns="0" bIns="0" rtlCol="0">
            <a:spAutoFit/>
          </a:bodyPr>
          <a:lstStyle/>
          <a:p>
            <a:pPr algn="ctr">
              <a:lnSpc>
                <a:spcPct val="100000"/>
              </a:lnSpc>
              <a:spcBef>
                <a:spcPts val="65"/>
              </a:spcBef>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a:p>
            <a:pPr algn="ctr">
              <a:lnSpc>
                <a:spcPct val="100000"/>
              </a:lnSpc>
              <a:spcBef>
                <a:spcPts val="1535"/>
              </a:spcBef>
            </a:pPr>
            <a:r>
              <a:rPr sz="2800" b="1" spc="-5" dirty="0">
                <a:solidFill>
                  <a:srgbClr val="00CC9A"/>
                </a:solidFill>
                <a:latin typeface="Times New Roman"/>
                <a:cs typeface="Times New Roman"/>
              </a:rPr>
              <a:t>Estrategias de</a:t>
            </a:r>
            <a:r>
              <a:rPr sz="2800" b="1" spc="-75" dirty="0">
                <a:solidFill>
                  <a:srgbClr val="00CC9A"/>
                </a:solidFill>
                <a:latin typeface="Times New Roman"/>
                <a:cs typeface="Times New Roman"/>
              </a:rPr>
              <a:t> </a:t>
            </a:r>
            <a:r>
              <a:rPr sz="2800" b="1" spc="-5" dirty="0">
                <a:solidFill>
                  <a:srgbClr val="00CC9A"/>
                </a:solidFill>
                <a:latin typeface="Times New Roman"/>
                <a:cs typeface="Times New Roman"/>
              </a:rPr>
              <a:t>Proceso</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72259"/>
            <a:ext cx="7376795" cy="2780665"/>
          </a:xfrm>
          <a:prstGeom prst="rect">
            <a:avLst/>
          </a:prstGeom>
        </p:spPr>
        <p:txBody>
          <a:bodyPr vert="horz" wrap="square" lIns="0" tIns="0" rIns="0" bIns="0" rtlCol="0">
            <a:spAutoFit/>
          </a:bodyPr>
          <a:lstStyle/>
          <a:p>
            <a:pPr marL="12700" marR="5080" indent="-635">
              <a:lnSpc>
                <a:spcPct val="119500"/>
              </a:lnSpc>
            </a:pPr>
            <a:r>
              <a:rPr sz="1900" spc="-5" dirty="0">
                <a:solidFill>
                  <a:srgbClr val="3333CC"/>
                </a:solidFill>
                <a:latin typeface="Times New Roman"/>
                <a:cs typeface="Times New Roman"/>
              </a:rPr>
              <a:t>Ejemplo 3: </a:t>
            </a:r>
            <a:r>
              <a:rPr sz="1900" spc="-5" dirty="0">
                <a:latin typeface="Times New Roman"/>
                <a:cs typeface="Times New Roman"/>
              </a:rPr>
              <a:t>El diagrama que aparece </a:t>
            </a:r>
            <a:r>
              <a:rPr sz="1900" dirty="0">
                <a:latin typeface="Times New Roman"/>
                <a:cs typeface="Times New Roman"/>
              </a:rPr>
              <a:t>a </a:t>
            </a:r>
            <a:r>
              <a:rPr sz="1900" spc="-5" dirty="0">
                <a:latin typeface="Times New Roman"/>
                <a:cs typeface="Times New Roman"/>
              </a:rPr>
              <a:t>continuación representa un sistema  de producción que usa el </a:t>
            </a:r>
            <a:r>
              <a:rPr sz="1900" i="1" spc="-5" dirty="0">
                <a:latin typeface="Times New Roman"/>
                <a:cs typeface="Times New Roman"/>
              </a:rPr>
              <a:t>enfoque repetitivo </a:t>
            </a:r>
            <a:r>
              <a:rPr sz="1900" i="1" dirty="0">
                <a:latin typeface="Times New Roman"/>
                <a:cs typeface="Times New Roman"/>
              </a:rPr>
              <a:t>o </a:t>
            </a:r>
            <a:r>
              <a:rPr sz="1900" i="1" spc="-5" dirty="0">
                <a:latin typeface="Times New Roman"/>
                <a:cs typeface="Times New Roman"/>
              </a:rPr>
              <a:t>en serie </a:t>
            </a:r>
            <a:r>
              <a:rPr sz="1900" spc="-5" dirty="0">
                <a:latin typeface="Times New Roman"/>
                <a:cs typeface="Times New Roman"/>
              </a:rPr>
              <a:t>en el que se fabrican  dos componentes en las estaciones A1 </a:t>
            </a:r>
            <a:r>
              <a:rPr sz="1900" dirty="0">
                <a:latin typeface="Times New Roman"/>
                <a:cs typeface="Times New Roman"/>
              </a:rPr>
              <a:t>y </a:t>
            </a:r>
            <a:r>
              <a:rPr sz="1900" spc="-5" dirty="0">
                <a:latin typeface="Times New Roman"/>
                <a:cs typeface="Times New Roman"/>
              </a:rPr>
              <a:t>A2 (un componente se fabrica en</a:t>
            </a:r>
            <a:r>
              <a:rPr sz="1900" spc="-30" dirty="0">
                <a:latin typeface="Times New Roman"/>
                <a:cs typeface="Times New Roman"/>
              </a:rPr>
              <a:t> </a:t>
            </a:r>
            <a:r>
              <a:rPr sz="1900" spc="-5" dirty="0">
                <a:latin typeface="Times New Roman"/>
                <a:cs typeface="Times New Roman"/>
              </a:rPr>
              <a:t>la</a:t>
            </a:r>
            <a:endParaRPr sz="1900">
              <a:latin typeface="Times New Roman"/>
              <a:cs typeface="Times New Roman"/>
            </a:endParaRPr>
          </a:p>
          <a:p>
            <a:pPr marL="12700" marR="308610">
              <a:lnSpc>
                <a:spcPct val="119500"/>
              </a:lnSpc>
              <a:spcBef>
                <a:spcPts val="5"/>
              </a:spcBef>
            </a:pPr>
            <a:r>
              <a:rPr sz="1900" spc="-5" dirty="0">
                <a:latin typeface="Times New Roman"/>
                <a:cs typeface="Times New Roman"/>
              </a:rPr>
              <a:t>estación A1 </a:t>
            </a:r>
            <a:r>
              <a:rPr sz="1900" dirty="0">
                <a:latin typeface="Times New Roman"/>
                <a:cs typeface="Times New Roman"/>
              </a:rPr>
              <a:t>y </a:t>
            </a:r>
            <a:r>
              <a:rPr sz="1900" spc="-5" dirty="0">
                <a:latin typeface="Times New Roman"/>
                <a:cs typeface="Times New Roman"/>
              </a:rPr>
              <a:t>el otro en la A2)</a:t>
            </a:r>
            <a:r>
              <a:rPr sz="1900" spc="-5" dirty="0">
                <a:solidFill>
                  <a:srgbClr val="3333CC"/>
                </a:solidFill>
                <a:latin typeface="Times New Roman"/>
                <a:cs typeface="Times New Roman"/>
              </a:rPr>
              <a:t>. </a:t>
            </a:r>
            <a:r>
              <a:rPr sz="1900" spc="-5" dirty="0">
                <a:latin typeface="Times New Roman"/>
                <a:cs typeface="Times New Roman"/>
              </a:rPr>
              <a:t>Una vez fabricados, los componentes se  ensamblan en la estación </a:t>
            </a:r>
            <a:r>
              <a:rPr sz="1900" dirty="0">
                <a:latin typeface="Times New Roman"/>
                <a:cs typeface="Times New Roman"/>
              </a:rPr>
              <a:t>B y </a:t>
            </a:r>
            <a:r>
              <a:rPr sz="1900" spc="-5" dirty="0">
                <a:latin typeface="Times New Roman"/>
                <a:cs typeface="Times New Roman"/>
              </a:rPr>
              <a:t>siguen el resto del proceso, en donde se  termina algún trabajo adicional en las estaciones C, D, </a:t>
            </a:r>
            <a:r>
              <a:rPr sz="1900" dirty="0">
                <a:latin typeface="Times New Roman"/>
                <a:cs typeface="Times New Roman"/>
              </a:rPr>
              <a:t>y </a:t>
            </a:r>
            <a:r>
              <a:rPr sz="1900" spc="-5" dirty="0">
                <a:latin typeface="Times New Roman"/>
                <a:cs typeface="Times New Roman"/>
              </a:rPr>
              <a:t>E. Suponga que  sólo se permite que haya una persona en cada estación, </a:t>
            </a:r>
            <a:r>
              <a:rPr sz="1900" dirty="0">
                <a:latin typeface="Times New Roman"/>
                <a:cs typeface="Times New Roman"/>
              </a:rPr>
              <a:t>y </a:t>
            </a:r>
            <a:r>
              <a:rPr sz="1900" spc="-5" dirty="0">
                <a:latin typeface="Times New Roman"/>
                <a:cs typeface="Times New Roman"/>
              </a:rPr>
              <a:t>que los tiempos  representan las cantidad de trabajo asignado </a:t>
            </a:r>
            <a:r>
              <a:rPr sz="1900" dirty="0">
                <a:latin typeface="Times New Roman"/>
                <a:cs typeface="Times New Roman"/>
              </a:rPr>
              <a:t>a </a:t>
            </a:r>
            <a:r>
              <a:rPr sz="1900" spc="-5" dirty="0">
                <a:latin typeface="Times New Roman"/>
                <a:cs typeface="Times New Roman"/>
              </a:rPr>
              <a:t>cada estación de</a:t>
            </a:r>
            <a:r>
              <a:rPr sz="1900" spc="-70" dirty="0">
                <a:latin typeface="Times New Roman"/>
                <a:cs typeface="Times New Roman"/>
              </a:rPr>
              <a:t> </a:t>
            </a:r>
            <a:r>
              <a:rPr sz="1900" spc="-5" dirty="0">
                <a:latin typeface="Times New Roman"/>
                <a:cs typeface="Times New Roman"/>
              </a:rPr>
              <a:t>trabajo.</a:t>
            </a:r>
            <a:endParaRPr sz="1900">
              <a:latin typeface="Times New Roman"/>
              <a:cs typeface="Times New Roman"/>
            </a:endParaRPr>
          </a:p>
        </p:txBody>
      </p:sp>
      <p:sp>
        <p:nvSpPr>
          <p:cNvPr id="5" name="object 5"/>
          <p:cNvSpPr txBox="1"/>
          <p:nvPr/>
        </p:nvSpPr>
        <p:spPr>
          <a:xfrm>
            <a:off x="971296" y="6227597"/>
            <a:ext cx="5351780" cy="301625"/>
          </a:xfrm>
          <a:prstGeom prst="rect">
            <a:avLst/>
          </a:prstGeom>
        </p:spPr>
        <p:txBody>
          <a:bodyPr vert="horz" wrap="square" lIns="0" tIns="0" rIns="0" bIns="0" rtlCol="0">
            <a:spAutoFit/>
          </a:bodyPr>
          <a:lstStyle/>
          <a:p>
            <a:pPr marL="12700">
              <a:lnSpc>
                <a:spcPct val="100000"/>
              </a:lnSpc>
            </a:pPr>
            <a:r>
              <a:rPr sz="1900" spc="-5" dirty="0">
                <a:latin typeface="Times New Roman"/>
                <a:cs typeface="Times New Roman"/>
              </a:rPr>
              <a:t>¿Cuál es la producción promedio por hora del</a:t>
            </a:r>
            <a:r>
              <a:rPr sz="1900" spc="-30" dirty="0">
                <a:latin typeface="Times New Roman"/>
                <a:cs typeface="Times New Roman"/>
              </a:rPr>
              <a:t> </a:t>
            </a:r>
            <a:r>
              <a:rPr sz="1900" spc="-5" dirty="0">
                <a:latin typeface="Times New Roman"/>
                <a:cs typeface="Times New Roman"/>
              </a:rPr>
              <a:t>proceso?</a:t>
            </a:r>
            <a:endParaRPr sz="1900">
              <a:latin typeface="Times New Roman"/>
              <a:cs typeface="Times New Roman"/>
            </a:endParaRPr>
          </a:p>
        </p:txBody>
      </p:sp>
      <p:sp>
        <p:nvSpPr>
          <p:cNvPr id="6" name="object 6"/>
          <p:cNvSpPr/>
          <p:nvPr/>
        </p:nvSpPr>
        <p:spPr>
          <a:xfrm>
            <a:off x="1246124" y="4640071"/>
            <a:ext cx="6626859" cy="1224915"/>
          </a:xfrm>
          <a:custGeom>
            <a:avLst/>
            <a:gdLst/>
            <a:ahLst/>
            <a:cxnLst/>
            <a:rect l="l" t="t" r="r" b="b"/>
            <a:pathLst>
              <a:path w="6626859" h="1224914">
                <a:moveTo>
                  <a:pt x="0" y="0"/>
                </a:moveTo>
                <a:lnTo>
                  <a:pt x="0" y="1224534"/>
                </a:lnTo>
                <a:lnTo>
                  <a:pt x="6626352" y="1224534"/>
                </a:lnTo>
                <a:lnTo>
                  <a:pt x="6626352" y="0"/>
                </a:lnTo>
                <a:lnTo>
                  <a:pt x="0" y="0"/>
                </a:lnTo>
                <a:close/>
              </a:path>
            </a:pathLst>
          </a:custGeom>
          <a:solidFill>
            <a:srgbClr val="FF99FF"/>
          </a:solidFill>
        </p:spPr>
        <p:txBody>
          <a:bodyPr wrap="square" lIns="0" tIns="0" rIns="0" bIns="0" rtlCol="0"/>
          <a:lstStyle/>
          <a:p>
            <a:endParaRPr/>
          </a:p>
        </p:txBody>
      </p:sp>
      <p:sp>
        <p:nvSpPr>
          <p:cNvPr id="7" name="object 7"/>
          <p:cNvSpPr/>
          <p:nvPr/>
        </p:nvSpPr>
        <p:spPr>
          <a:xfrm>
            <a:off x="1246124" y="4640071"/>
            <a:ext cx="6626859" cy="1224280"/>
          </a:xfrm>
          <a:custGeom>
            <a:avLst/>
            <a:gdLst/>
            <a:ahLst/>
            <a:cxnLst/>
            <a:rect l="l" t="t" r="r" b="b"/>
            <a:pathLst>
              <a:path w="6626859" h="1224279">
                <a:moveTo>
                  <a:pt x="0" y="0"/>
                </a:moveTo>
                <a:lnTo>
                  <a:pt x="0" y="1223772"/>
                </a:lnTo>
                <a:lnTo>
                  <a:pt x="6626352" y="1223772"/>
                </a:lnTo>
                <a:lnTo>
                  <a:pt x="6626352" y="0"/>
                </a:lnTo>
                <a:lnTo>
                  <a:pt x="0" y="0"/>
                </a:lnTo>
                <a:close/>
              </a:path>
            </a:pathLst>
          </a:custGeom>
          <a:ln w="9524">
            <a:solidFill>
              <a:srgbClr val="000000"/>
            </a:solidFill>
          </a:ln>
        </p:spPr>
        <p:txBody>
          <a:bodyPr wrap="square" lIns="0" tIns="0" rIns="0" bIns="0" rtlCol="0"/>
          <a:lstStyle/>
          <a:p>
            <a:endParaRPr/>
          </a:p>
        </p:txBody>
      </p:sp>
      <p:sp>
        <p:nvSpPr>
          <p:cNvPr id="8" name="object 8"/>
          <p:cNvSpPr/>
          <p:nvPr/>
        </p:nvSpPr>
        <p:spPr>
          <a:xfrm>
            <a:off x="1822195" y="5360923"/>
            <a:ext cx="505459" cy="360680"/>
          </a:xfrm>
          <a:custGeom>
            <a:avLst/>
            <a:gdLst/>
            <a:ahLst/>
            <a:cxnLst/>
            <a:rect l="l" t="t" r="r" b="b"/>
            <a:pathLst>
              <a:path w="505460" h="360679">
                <a:moveTo>
                  <a:pt x="505206" y="180593"/>
                </a:moveTo>
                <a:lnTo>
                  <a:pt x="498552" y="139159"/>
                </a:lnTo>
                <a:lnTo>
                  <a:pt x="479595" y="101137"/>
                </a:lnTo>
                <a:lnTo>
                  <a:pt x="449842" y="67606"/>
                </a:lnTo>
                <a:lnTo>
                  <a:pt x="410797" y="39648"/>
                </a:lnTo>
                <a:lnTo>
                  <a:pt x="363969" y="18341"/>
                </a:lnTo>
                <a:lnTo>
                  <a:pt x="310862" y="4765"/>
                </a:lnTo>
                <a:lnTo>
                  <a:pt x="252984" y="0"/>
                </a:lnTo>
                <a:lnTo>
                  <a:pt x="195063" y="4765"/>
                </a:lnTo>
                <a:lnTo>
                  <a:pt x="141847" y="18341"/>
                </a:lnTo>
                <a:lnTo>
                  <a:pt x="94870" y="39648"/>
                </a:lnTo>
                <a:lnTo>
                  <a:pt x="55663" y="67606"/>
                </a:lnTo>
                <a:lnTo>
                  <a:pt x="25761" y="101137"/>
                </a:lnTo>
                <a:lnTo>
                  <a:pt x="6695" y="139159"/>
                </a:lnTo>
                <a:lnTo>
                  <a:pt x="0" y="180593"/>
                </a:lnTo>
                <a:lnTo>
                  <a:pt x="6695" y="221746"/>
                </a:lnTo>
                <a:lnTo>
                  <a:pt x="25761" y="259566"/>
                </a:lnTo>
                <a:lnTo>
                  <a:pt x="55663" y="292961"/>
                </a:lnTo>
                <a:lnTo>
                  <a:pt x="94870" y="320837"/>
                </a:lnTo>
                <a:lnTo>
                  <a:pt x="141847" y="342102"/>
                </a:lnTo>
                <a:lnTo>
                  <a:pt x="195063" y="355662"/>
                </a:lnTo>
                <a:lnTo>
                  <a:pt x="252984" y="360425"/>
                </a:lnTo>
                <a:lnTo>
                  <a:pt x="310862" y="355662"/>
                </a:lnTo>
                <a:lnTo>
                  <a:pt x="363969" y="342102"/>
                </a:lnTo>
                <a:lnTo>
                  <a:pt x="410797" y="320837"/>
                </a:lnTo>
                <a:lnTo>
                  <a:pt x="449842" y="292961"/>
                </a:lnTo>
                <a:lnTo>
                  <a:pt x="479595" y="259566"/>
                </a:lnTo>
                <a:lnTo>
                  <a:pt x="498552" y="221746"/>
                </a:lnTo>
                <a:lnTo>
                  <a:pt x="505206" y="180593"/>
                </a:lnTo>
                <a:close/>
              </a:path>
            </a:pathLst>
          </a:custGeom>
          <a:solidFill>
            <a:srgbClr val="66FFCC"/>
          </a:solidFill>
        </p:spPr>
        <p:txBody>
          <a:bodyPr wrap="square" lIns="0" tIns="0" rIns="0" bIns="0" rtlCol="0"/>
          <a:lstStyle/>
          <a:p>
            <a:endParaRPr/>
          </a:p>
        </p:txBody>
      </p:sp>
      <p:sp>
        <p:nvSpPr>
          <p:cNvPr id="9" name="object 9"/>
          <p:cNvSpPr/>
          <p:nvPr/>
        </p:nvSpPr>
        <p:spPr>
          <a:xfrm>
            <a:off x="1822195" y="5360923"/>
            <a:ext cx="505459" cy="360680"/>
          </a:xfrm>
          <a:custGeom>
            <a:avLst/>
            <a:gdLst/>
            <a:ahLst/>
            <a:cxnLst/>
            <a:rect l="l" t="t" r="r" b="b"/>
            <a:pathLst>
              <a:path w="505460" h="360679">
                <a:moveTo>
                  <a:pt x="252984" y="0"/>
                </a:moveTo>
                <a:lnTo>
                  <a:pt x="195063" y="4765"/>
                </a:lnTo>
                <a:lnTo>
                  <a:pt x="141847" y="18341"/>
                </a:lnTo>
                <a:lnTo>
                  <a:pt x="94870" y="39648"/>
                </a:lnTo>
                <a:lnTo>
                  <a:pt x="55663" y="67606"/>
                </a:lnTo>
                <a:lnTo>
                  <a:pt x="25761" y="101137"/>
                </a:lnTo>
                <a:lnTo>
                  <a:pt x="6695" y="139159"/>
                </a:lnTo>
                <a:lnTo>
                  <a:pt x="0" y="180593"/>
                </a:lnTo>
                <a:lnTo>
                  <a:pt x="6695" y="221746"/>
                </a:lnTo>
                <a:lnTo>
                  <a:pt x="25761" y="259566"/>
                </a:lnTo>
                <a:lnTo>
                  <a:pt x="55663" y="292961"/>
                </a:lnTo>
                <a:lnTo>
                  <a:pt x="94870" y="320837"/>
                </a:lnTo>
                <a:lnTo>
                  <a:pt x="141847" y="342102"/>
                </a:lnTo>
                <a:lnTo>
                  <a:pt x="195063" y="355662"/>
                </a:lnTo>
                <a:lnTo>
                  <a:pt x="252984" y="360425"/>
                </a:lnTo>
                <a:lnTo>
                  <a:pt x="310862" y="355662"/>
                </a:lnTo>
                <a:lnTo>
                  <a:pt x="363969" y="342102"/>
                </a:lnTo>
                <a:lnTo>
                  <a:pt x="410797" y="320837"/>
                </a:lnTo>
                <a:lnTo>
                  <a:pt x="449842" y="292961"/>
                </a:lnTo>
                <a:lnTo>
                  <a:pt x="479595" y="259566"/>
                </a:lnTo>
                <a:lnTo>
                  <a:pt x="498552" y="221746"/>
                </a:lnTo>
                <a:lnTo>
                  <a:pt x="505206" y="180593"/>
                </a:lnTo>
                <a:lnTo>
                  <a:pt x="498552" y="139159"/>
                </a:lnTo>
                <a:lnTo>
                  <a:pt x="479595" y="101137"/>
                </a:lnTo>
                <a:lnTo>
                  <a:pt x="449842" y="67606"/>
                </a:lnTo>
                <a:lnTo>
                  <a:pt x="410797" y="39648"/>
                </a:lnTo>
                <a:lnTo>
                  <a:pt x="363969" y="18341"/>
                </a:lnTo>
                <a:lnTo>
                  <a:pt x="310862" y="4765"/>
                </a:lnTo>
                <a:lnTo>
                  <a:pt x="252984" y="0"/>
                </a:lnTo>
                <a:close/>
              </a:path>
            </a:pathLst>
          </a:custGeom>
          <a:ln w="9525">
            <a:solidFill>
              <a:srgbClr val="000000"/>
            </a:solidFill>
          </a:ln>
        </p:spPr>
        <p:txBody>
          <a:bodyPr wrap="square" lIns="0" tIns="0" rIns="0" bIns="0" rtlCol="0"/>
          <a:lstStyle/>
          <a:p>
            <a:endParaRPr/>
          </a:p>
        </p:txBody>
      </p:sp>
      <p:sp>
        <p:nvSpPr>
          <p:cNvPr id="10" name="object 10"/>
          <p:cNvSpPr/>
          <p:nvPr/>
        </p:nvSpPr>
        <p:spPr>
          <a:xfrm>
            <a:off x="1822195" y="4784852"/>
            <a:ext cx="505459" cy="360680"/>
          </a:xfrm>
          <a:custGeom>
            <a:avLst/>
            <a:gdLst/>
            <a:ahLst/>
            <a:cxnLst/>
            <a:rect l="l" t="t" r="r" b="b"/>
            <a:pathLst>
              <a:path w="505460" h="360679">
                <a:moveTo>
                  <a:pt x="505206" y="179832"/>
                </a:moveTo>
                <a:lnTo>
                  <a:pt x="498552" y="138679"/>
                </a:lnTo>
                <a:lnTo>
                  <a:pt x="479595" y="100859"/>
                </a:lnTo>
                <a:lnTo>
                  <a:pt x="449842" y="67464"/>
                </a:lnTo>
                <a:lnTo>
                  <a:pt x="410797" y="39588"/>
                </a:lnTo>
                <a:lnTo>
                  <a:pt x="363969" y="18323"/>
                </a:lnTo>
                <a:lnTo>
                  <a:pt x="310862" y="4763"/>
                </a:lnTo>
                <a:lnTo>
                  <a:pt x="252984" y="0"/>
                </a:lnTo>
                <a:lnTo>
                  <a:pt x="195063" y="4763"/>
                </a:lnTo>
                <a:lnTo>
                  <a:pt x="141847" y="18323"/>
                </a:lnTo>
                <a:lnTo>
                  <a:pt x="94870" y="39588"/>
                </a:lnTo>
                <a:lnTo>
                  <a:pt x="55663" y="67464"/>
                </a:lnTo>
                <a:lnTo>
                  <a:pt x="25761" y="100859"/>
                </a:lnTo>
                <a:lnTo>
                  <a:pt x="6695" y="138679"/>
                </a:lnTo>
                <a:lnTo>
                  <a:pt x="0" y="179832"/>
                </a:lnTo>
                <a:lnTo>
                  <a:pt x="6695" y="221266"/>
                </a:lnTo>
                <a:lnTo>
                  <a:pt x="25761" y="259288"/>
                </a:lnTo>
                <a:lnTo>
                  <a:pt x="55663" y="292819"/>
                </a:lnTo>
                <a:lnTo>
                  <a:pt x="94870" y="320777"/>
                </a:lnTo>
                <a:lnTo>
                  <a:pt x="141847" y="342084"/>
                </a:lnTo>
                <a:lnTo>
                  <a:pt x="195063" y="355660"/>
                </a:lnTo>
                <a:lnTo>
                  <a:pt x="252984" y="360425"/>
                </a:lnTo>
                <a:lnTo>
                  <a:pt x="310862" y="355660"/>
                </a:lnTo>
                <a:lnTo>
                  <a:pt x="363969" y="342084"/>
                </a:lnTo>
                <a:lnTo>
                  <a:pt x="410797" y="320777"/>
                </a:lnTo>
                <a:lnTo>
                  <a:pt x="449842" y="292819"/>
                </a:lnTo>
                <a:lnTo>
                  <a:pt x="479595" y="259288"/>
                </a:lnTo>
                <a:lnTo>
                  <a:pt x="498552" y="221266"/>
                </a:lnTo>
                <a:lnTo>
                  <a:pt x="505206" y="179832"/>
                </a:lnTo>
                <a:close/>
              </a:path>
            </a:pathLst>
          </a:custGeom>
          <a:solidFill>
            <a:srgbClr val="66FFCC"/>
          </a:solidFill>
        </p:spPr>
        <p:txBody>
          <a:bodyPr wrap="square" lIns="0" tIns="0" rIns="0" bIns="0" rtlCol="0"/>
          <a:lstStyle/>
          <a:p>
            <a:endParaRPr/>
          </a:p>
        </p:txBody>
      </p:sp>
      <p:sp>
        <p:nvSpPr>
          <p:cNvPr id="11" name="object 11"/>
          <p:cNvSpPr/>
          <p:nvPr/>
        </p:nvSpPr>
        <p:spPr>
          <a:xfrm>
            <a:off x="1822195" y="4784852"/>
            <a:ext cx="505459" cy="360680"/>
          </a:xfrm>
          <a:custGeom>
            <a:avLst/>
            <a:gdLst/>
            <a:ahLst/>
            <a:cxnLst/>
            <a:rect l="l" t="t" r="r" b="b"/>
            <a:pathLst>
              <a:path w="505460" h="360679">
                <a:moveTo>
                  <a:pt x="252984" y="0"/>
                </a:moveTo>
                <a:lnTo>
                  <a:pt x="195063" y="4763"/>
                </a:lnTo>
                <a:lnTo>
                  <a:pt x="141847" y="18323"/>
                </a:lnTo>
                <a:lnTo>
                  <a:pt x="94870" y="39588"/>
                </a:lnTo>
                <a:lnTo>
                  <a:pt x="55663" y="67464"/>
                </a:lnTo>
                <a:lnTo>
                  <a:pt x="25761" y="100859"/>
                </a:lnTo>
                <a:lnTo>
                  <a:pt x="6695" y="138679"/>
                </a:lnTo>
                <a:lnTo>
                  <a:pt x="0" y="179832"/>
                </a:lnTo>
                <a:lnTo>
                  <a:pt x="6695" y="221266"/>
                </a:lnTo>
                <a:lnTo>
                  <a:pt x="25761" y="259288"/>
                </a:lnTo>
                <a:lnTo>
                  <a:pt x="55663" y="292819"/>
                </a:lnTo>
                <a:lnTo>
                  <a:pt x="94870" y="320777"/>
                </a:lnTo>
                <a:lnTo>
                  <a:pt x="141847" y="342084"/>
                </a:lnTo>
                <a:lnTo>
                  <a:pt x="195063" y="355660"/>
                </a:lnTo>
                <a:lnTo>
                  <a:pt x="252984" y="360425"/>
                </a:lnTo>
                <a:lnTo>
                  <a:pt x="310862" y="355660"/>
                </a:lnTo>
                <a:lnTo>
                  <a:pt x="363969" y="342084"/>
                </a:lnTo>
                <a:lnTo>
                  <a:pt x="410797" y="320777"/>
                </a:lnTo>
                <a:lnTo>
                  <a:pt x="449842" y="292819"/>
                </a:lnTo>
                <a:lnTo>
                  <a:pt x="479595" y="259288"/>
                </a:lnTo>
                <a:lnTo>
                  <a:pt x="498552" y="221266"/>
                </a:lnTo>
                <a:lnTo>
                  <a:pt x="505206" y="179832"/>
                </a:lnTo>
                <a:lnTo>
                  <a:pt x="498552" y="138679"/>
                </a:lnTo>
                <a:lnTo>
                  <a:pt x="479595" y="100859"/>
                </a:lnTo>
                <a:lnTo>
                  <a:pt x="449842" y="67464"/>
                </a:lnTo>
                <a:lnTo>
                  <a:pt x="410797" y="39588"/>
                </a:lnTo>
                <a:lnTo>
                  <a:pt x="363969" y="18323"/>
                </a:lnTo>
                <a:lnTo>
                  <a:pt x="310862" y="4763"/>
                </a:lnTo>
                <a:lnTo>
                  <a:pt x="252984" y="0"/>
                </a:lnTo>
                <a:close/>
              </a:path>
            </a:pathLst>
          </a:custGeom>
          <a:ln w="9525">
            <a:solidFill>
              <a:srgbClr val="000000"/>
            </a:solidFill>
          </a:ln>
        </p:spPr>
        <p:txBody>
          <a:bodyPr wrap="square" lIns="0" tIns="0" rIns="0" bIns="0" rtlCol="0"/>
          <a:lstStyle/>
          <a:p>
            <a:endParaRPr/>
          </a:p>
        </p:txBody>
      </p:sp>
      <p:sp>
        <p:nvSpPr>
          <p:cNvPr id="12" name="object 12"/>
          <p:cNvSpPr/>
          <p:nvPr/>
        </p:nvSpPr>
        <p:spPr>
          <a:xfrm>
            <a:off x="5422646" y="5072126"/>
            <a:ext cx="505459" cy="360680"/>
          </a:xfrm>
          <a:custGeom>
            <a:avLst/>
            <a:gdLst/>
            <a:ahLst/>
            <a:cxnLst/>
            <a:rect l="l" t="t" r="r" b="b"/>
            <a:pathLst>
              <a:path w="505460" h="360679">
                <a:moveTo>
                  <a:pt x="505205" y="179832"/>
                </a:moveTo>
                <a:lnTo>
                  <a:pt x="498552" y="138679"/>
                </a:lnTo>
                <a:lnTo>
                  <a:pt x="479595" y="100859"/>
                </a:lnTo>
                <a:lnTo>
                  <a:pt x="449842" y="67464"/>
                </a:lnTo>
                <a:lnTo>
                  <a:pt x="410797" y="39588"/>
                </a:lnTo>
                <a:lnTo>
                  <a:pt x="363969" y="18323"/>
                </a:lnTo>
                <a:lnTo>
                  <a:pt x="310862" y="4763"/>
                </a:lnTo>
                <a:lnTo>
                  <a:pt x="252983" y="0"/>
                </a:lnTo>
                <a:lnTo>
                  <a:pt x="195063" y="4763"/>
                </a:lnTo>
                <a:lnTo>
                  <a:pt x="141847" y="18323"/>
                </a:lnTo>
                <a:lnTo>
                  <a:pt x="94870" y="39588"/>
                </a:lnTo>
                <a:lnTo>
                  <a:pt x="55663" y="67464"/>
                </a:lnTo>
                <a:lnTo>
                  <a:pt x="25761" y="100859"/>
                </a:lnTo>
                <a:lnTo>
                  <a:pt x="6695" y="138679"/>
                </a:lnTo>
                <a:lnTo>
                  <a:pt x="0" y="179832"/>
                </a:lnTo>
                <a:lnTo>
                  <a:pt x="6695" y="221266"/>
                </a:lnTo>
                <a:lnTo>
                  <a:pt x="25761" y="259288"/>
                </a:lnTo>
                <a:lnTo>
                  <a:pt x="55663" y="292819"/>
                </a:lnTo>
                <a:lnTo>
                  <a:pt x="94870" y="320777"/>
                </a:lnTo>
                <a:lnTo>
                  <a:pt x="141847" y="342084"/>
                </a:lnTo>
                <a:lnTo>
                  <a:pt x="195063" y="355660"/>
                </a:lnTo>
                <a:lnTo>
                  <a:pt x="252984" y="360425"/>
                </a:lnTo>
                <a:lnTo>
                  <a:pt x="310862" y="355660"/>
                </a:lnTo>
                <a:lnTo>
                  <a:pt x="363969" y="342084"/>
                </a:lnTo>
                <a:lnTo>
                  <a:pt x="410797" y="320777"/>
                </a:lnTo>
                <a:lnTo>
                  <a:pt x="449842" y="292819"/>
                </a:lnTo>
                <a:lnTo>
                  <a:pt x="479595" y="259288"/>
                </a:lnTo>
                <a:lnTo>
                  <a:pt x="498552" y="221266"/>
                </a:lnTo>
                <a:lnTo>
                  <a:pt x="505205" y="179832"/>
                </a:lnTo>
                <a:close/>
              </a:path>
            </a:pathLst>
          </a:custGeom>
          <a:solidFill>
            <a:srgbClr val="66FFCC"/>
          </a:solidFill>
        </p:spPr>
        <p:txBody>
          <a:bodyPr wrap="square" lIns="0" tIns="0" rIns="0" bIns="0" rtlCol="0"/>
          <a:lstStyle/>
          <a:p>
            <a:endParaRPr/>
          </a:p>
        </p:txBody>
      </p:sp>
      <p:sp>
        <p:nvSpPr>
          <p:cNvPr id="13" name="object 13"/>
          <p:cNvSpPr/>
          <p:nvPr/>
        </p:nvSpPr>
        <p:spPr>
          <a:xfrm>
            <a:off x="5422646" y="5072126"/>
            <a:ext cx="505459" cy="360680"/>
          </a:xfrm>
          <a:custGeom>
            <a:avLst/>
            <a:gdLst/>
            <a:ahLst/>
            <a:cxnLst/>
            <a:rect l="l" t="t" r="r" b="b"/>
            <a:pathLst>
              <a:path w="505460" h="360679">
                <a:moveTo>
                  <a:pt x="252983" y="0"/>
                </a:moveTo>
                <a:lnTo>
                  <a:pt x="195063" y="4763"/>
                </a:lnTo>
                <a:lnTo>
                  <a:pt x="141847" y="18323"/>
                </a:lnTo>
                <a:lnTo>
                  <a:pt x="94870" y="39588"/>
                </a:lnTo>
                <a:lnTo>
                  <a:pt x="55663" y="67464"/>
                </a:lnTo>
                <a:lnTo>
                  <a:pt x="25761" y="100859"/>
                </a:lnTo>
                <a:lnTo>
                  <a:pt x="6695" y="138679"/>
                </a:lnTo>
                <a:lnTo>
                  <a:pt x="0" y="179832"/>
                </a:lnTo>
                <a:lnTo>
                  <a:pt x="6695" y="221266"/>
                </a:lnTo>
                <a:lnTo>
                  <a:pt x="25761" y="259288"/>
                </a:lnTo>
                <a:lnTo>
                  <a:pt x="55663" y="292819"/>
                </a:lnTo>
                <a:lnTo>
                  <a:pt x="94870" y="320777"/>
                </a:lnTo>
                <a:lnTo>
                  <a:pt x="141847" y="342084"/>
                </a:lnTo>
                <a:lnTo>
                  <a:pt x="195063" y="355660"/>
                </a:lnTo>
                <a:lnTo>
                  <a:pt x="252984" y="360425"/>
                </a:lnTo>
                <a:lnTo>
                  <a:pt x="310862" y="355660"/>
                </a:lnTo>
                <a:lnTo>
                  <a:pt x="363969" y="342084"/>
                </a:lnTo>
                <a:lnTo>
                  <a:pt x="410797" y="320777"/>
                </a:lnTo>
                <a:lnTo>
                  <a:pt x="449842" y="292819"/>
                </a:lnTo>
                <a:lnTo>
                  <a:pt x="479595" y="259288"/>
                </a:lnTo>
                <a:lnTo>
                  <a:pt x="498552" y="221266"/>
                </a:lnTo>
                <a:lnTo>
                  <a:pt x="505205" y="179832"/>
                </a:lnTo>
                <a:lnTo>
                  <a:pt x="498552" y="138679"/>
                </a:lnTo>
                <a:lnTo>
                  <a:pt x="479595" y="100859"/>
                </a:lnTo>
                <a:lnTo>
                  <a:pt x="449842" y="67464"/>
                </a:lnTo>
                <a:lnTo>
                  <a:pt x="410797" y="39588"/>
                </a:lnTo>
                <a:lnTo>
                  <a:pt x="363969" y="18323"/>
                </a:lnTo>
                <a:lnTo>
                  <a:pt x="310862" y="4763"/>
                </a:lnTo>
                <a:lnTo>
                  <a:pt x="252983" y="0"/>
                </a:lnTo>
                <a:close/>
              </a:path>
            </a:pathLst>
          </a:custGeom>
          <a:ln w="9525">
            <a:solidFill>
              <a:srgbClr val="000000"/>
            </a:solidFill>
          </a:ln>
        </p:spPr>
        <p:txBody>
          <a:bodyPr wrap="square" lIns="0" tIns="0" rIns="0" bIns="0" rtlCol="0"/>
          <a:lstStyle/>
          <a:p>
            <a:endParaRPr/>
          </a:p>
        </p:txBody>
      </p:sp>
      <p:sp>
        <p:nvSpPr>
          <p:cNvPr id="14" name="object 14"/>
          <p:cNvSpPr/>
          <p:nvPr/>
        </p:nvSpPr>
        <p:spPr>
          <a:xfrm>
            <a:off x="4272026" y="5072126"/>
            <a:ext cx="504825" cy="360680"/>
          </a:xfrm>
          <a:custGeom>
            <a:avLst/>
            <a:gdLst/>
            <a:ahLst/>
            <a:cxnLst/>
            <a:rect l="l" t="t" r="r" b="b"/>
            <a:pathLst>
              <a:path w="504825" h="360679">
                <a:moveTo>
                  <a:pt x="504444" y="179832"/>
                </a:moveTo>
                <a:lnTo>
                  <a:pt x="497790" y="138679"/>
                </a:lnTo>
                <a:lnTo>
                  <a:pt x="478833" y="100859"/>
                </a:lnTo>
                <a:lnTo>
                  <a:pt x="449080" y="67464"/>
                </a:lnTo>
                <a:lnTo>
                  <a:pt x="410035" y="39588"/>
                </a:lnTo>
                <a:lnTo>
                  <a:pt x="363207" y="18323"/>
                </a:lnTo>
                <a:lnTo>
                  <a:pt x="310100" y="4763"/>
                </a:lnTo>
                <a:lnTo>
                  <a:pt x="252222" y="0"/>
                </a:lnTo>
                <a:lnTo>
                  <a:pt x="194343" y="4763"/>
                </a:lnTo>
                <a:lnTo>
                  <a:pt x="141236" y="18323"/>
                </a:lnTo>
                <a:lnTo>
                  <a:pt x="94408" y="39588"/>
                </a:lnTo>
                <a:lnTo>
                  <a:pt x="55363" y="67464"/>
                </a:lnTo>
                <a:lnTo>
                  <a:pt x="25610" y="100859"/>
                </a:lnTo>
                <a:lnTo>
                  <a:pt x="6653" y="138679"/>
                </a:lnTo>
                <a:lnTo>
                  <a:pt x="0" y="179832"/>
                </a:lnTo>
                <a:lnTo>
                  <a:pt x="6653" y="221266"/>
                </a:lnTo>
                <a:lnTo>
                  <a:pt x="25610" y="259288"/>
                </a:lnTo>
                <a:lnTo>
                  <a:pt x="55363" y="292819"/>
                </a:lnTo>
                <a:lnTo>
                  <a:pt x="94408" y="320777"/>
                </a:lnTo>
                <a:lnTo>
                  <a:pt x="141236" y="342084"/>
                </a:lnTo>
                <a:lnTo>
                  <a:pt x="194343" y="355660"/>
                </a:lnTo>
                <a:lnTo>
                  <a:pt x="252222" y="360425"/>
                </a:lnTo>
                <a:lnTo>
                  <a:pt x="310100" y="355660"/>
                </a:lnTo>
                <a:lnTo>
                  <a:pt x="363207" y="342084"/>
                </a:lnTo>
                <a:lnTo>
                  <a:pt x="410035" y="320777"/>
                </a:lnTo>
                <a:lnTo>
                  <a:pt x="449080" y="292819"/>
                </a:lnTo>
                <a:lnTo>
                  <a:pt x="478833" y="259288"/>
                </a:lnTo>
                <a:lnTo>
                  <a:pt x="497790" y="221266"/>
                </a:lnTo>
                <a:lnTo>
                  <a:pt x="504444" y="179832"/>
                </a:lnTo>
                <a:close/>
              </a:path>
            </a:pathLst>
          </a:custGeom>
          <a:solidFill>
            <a:srgbClr val="66FFCC"/>
          </a:solidFill>
        </p:spPr>
        <p:txBody>
          <a:bodyPr wrap="square" lIns="0" tIns="0" rIns="0" bIns="0" rtlCol="0"/>
          <a:lstStyle/>
          <a:p>
            <a:endParaRPr/>
          </a:p>
        </p:txBody>
      </p:sp>
      <p:sp>
        <p:nvSpPr>
          <p:cNvPr id="15" name="object 15"/>
          <p:cNvSpPr/>
          <p:nvPr/>
        </p:nvSpPr>
        <p:spPr>
          <a:xfrm>
            <a:off x="4272026" y="5072126"/>
            <a:ext cx="504825" cy="360680"/>
          </a:xfrm>
          <a:custGeom>
            <a:avLst/>
            <a:gdLst/>
            <a:ahLst/>
            <a:cxnLst/>
            <a:rect l="l" t="t" r="r" b="b"/>
            <a:pathLst>
              <a:path w="504825" h="360679">
                <a:moveTo>
                  <a:pt x="252222" y="0"/>
                </a:moveTo>
                <a:lnTo>
                  <a:pt x="194343" y="4763"/>
                </a:lnTo>
                <a:lnTo>
                  <a:pt x="141236" y="18323"/>
                </a:lnTo>
                <a:lnTo>
                  <a:pt x="94408" y="39588"/>
                </a:lnTo>
                <a:lnTo>
                  <a:pt x="55363" y="67464"/>
                </a:lnTo>
                <a:lnTo>
                  <a:pt x="25610" y="100859"/>
                </a:lnTo>
                <a:lnTo>
                  <a:pt x="6653" y="138679"/>
                </a:lnTo>
                <a:lnTo>
                  <a:pt x="0" y="179832"/>
                </a:lnTo>
                <a:lnTo>
                  <a:pt x="6653" y="221266"/>
                </a:lnTo>
                <a:lnTo>
                  <a:pt x="25610" y="259288"/>
                </a:lnTo>
                <a:lnTo>
                  <a:pt x="55363" y="292819"/>
                </a:lnTo>
                <a:lnTo>
                  <a:pt x="94408" y="320777"/>
                </a:lnTo>
                <a:lnTo>
                  <a:pt x="141236" y="342084"/>
                </a:lnTo>
                <a:lnTo>
                  <a:pt x="194343" y="355660"/>
                </a:lnTo>
                <a:lnTo>
                  <a:pt x="252222" y="360425"/>
                </a:lnTo>
                <a:lnTo>
                  <a:pt x="310100" y="355660"/>
                </a:lnTo>
                <a:lnTo>
                  <a:pt x="363207" y="342084"/>
                </a:lnTo>
                <a:lnTo>
                  <a:pt x="410035" y="320777"/>
                </a:lnTo>
                <a:lnTo>
                  <a:pt x="449080" y="292819"/>
                </a:lnTo>
                <a:lnTo>
                  <a:pt x="478833" y="259288"/>
                </a:lnTo>
                <a:lnTo>
                  <a:pt x="497790" y="221266"/>
                </a:lnTo>
                <a:lnTo>
                  <a:pt x="504444" y="179832"/>
                </a:lnTo>
                <a:lnTo>
                  <a:pt x="497790" y="138679"/>
                </a:lnTo>
                <a:lnTo>
                  <a:pt x="478833" y="100859"/>
                </a:lnTo>
                <a:lnTo>
                  <a:pt x="449080" y="67464"/>
                </a:lnTo>
                <a:lnTo>
                  <a:pt x="410035" y="39588"/>
                </a:lnTo>
                <a:lnTo>
                  <a:pt x="363207" y="18323"/>
                </a:lnTo>
                <a:lnTo>
                  <a:pt x="310100" y="4763"/>
                </a:lnTo>
                <a:lnTo>
                  <a:pt x="252222" y="0"/>
                </a:lnTo>
                <a:close/>
              </a:path>
            </a:pathLst>
          </a:custGeom>
          <a:ln w="9525">
            <a:solidFill>
              <a:srgbClr val="000000"/>
            </a:solidFill>
          </a:ln>
        </p:spPr>
        <p:txBody>
          <a:bodyPr wrap="square" lIns="0" tIns="0" rIns="0" bIns="0" rtlCol="0"/>
          <a:lstStyle/>
          <a:p>
            <a:endParaRPr/>
          </a:p>
        </p:txBody>
      </p:sp>
      <p:sp>
        <p:nvSpPr>
          <p:cNvPr id="16" name="object 16"/>
          <p:cNvSpPr/>
          <p:nvPr/>
        </p:nvSpPr>
        <p:spPr>
          <a:xfrm>
            <a:off x="2975101" y="5072126"/>
            <a:ext cx="504825" cy="360680"/>
          </a:xfrm>
          <a:custGeom>
            <a:avLst/>
            <a:gdLst/>
            <a:ahLst/>
            <a:cxnLst/>
            <a:rect l="l" t="t" r="r" b="b"/>
            <a:pathLst>
              <a:path w="504825" h="360679">
                <a:moveTo>
                  <a:pt x="504444" y="179832"/>
                </a:moveTo>
                <a:lnTo>
                  <a:pt x="497790" y="138679"/>
                </a:lnTo>
                <a:lnTo>
                  <a:pt x="478833" y="100859"/>
                </a:lnTo>
                <a:lnTo>
                  <a:pt x="449080" y="67464"/>
                </a:lnTo>
                <a:lnTo>
                  <a:pt x="410035" y="39588"/>
                </a:lnTo>
                <a:lnTo>
                  <a:pt x="363207" y="18323"/>
                </a:lnTo>
                <a:lnTo>
                  <a:pt x="310100" y="4763"/>
                </a:lnTo>
                <a:lnTo>
                  <a:pt x="252222" y="0"/>
                </a:lnTo>
                <a:lnTo>
                  <a:pt x="194343" y="4763"/>
                </a:lnTo>
                <a:lnTo>
                  <a:pt x="141236" y="18323"/>
                </a:lnTo>
                <a:lnTo>
                  <a:pt x="94408" y="39588"/>
                </a:lnTo>
                <a:lnTo>
                  <a:pt x="55363" y="67464"/>
                </a:lnTo>
                <a:lnTo>
                  <a:pt x="25610" y="100859"/>
                </a:lnTo>
                <a:lnTo>
                  <a:pt x="6653" y="138679"/>
                </a:lnTo>
                <a:lnTo>
                  <a:pt x="0" y="179832"/>
                </a:lnTo>
                <a:lnTo>
                  <a:pt x="6653" y="221266"/>
                </a:lnTo>
                <a:lnTo>
                  <a:pt x="25610" y="259288"/>
                </a:lnTo>
                <a:lnTo>
                  <a:pt x="55363" y="292819"/>
                </a:lnTo>
                <a:lnTo>
                  <a:pt x="94408" y="320777"/>
                </a:lnTo>
                <a:lnTo>
                  <a:pt x="141236" y="342084"/>
                </a:lnTo>
                <a:lnTo>
                  <a:pt x="194343" y="355660"/>
                </a:lnTo>
                <a:lnTo>
                  <a:pt x="252222" y="360425"/>
                </a:lnTo>
                <a:lnTo>
                  <a:pt x="310100" y="355660"/>
                </a:lnTo>
                <a:lnTo>
                  <a:pt x="363207" y="342084"/>
                </a:lnTo>
                <a:lnTo>
                  <a:pt x="410035" y="320777"/>
                </a:lnTo>
                <a:lnTo>
                  <a:pt x="449080" y="292819"/>
                </a:lnTo>
                <a:lnTo>
                  <a:pt x="478833" y="259288"/>
                </a:lnTo>
                <a:lnTo>
                  <a:pt x="497790" y="221266"/>
                </a:lnTo>
                <a:lnTo>
                  <a:pt x="504444" y="179832"/>
                </a:lnTo>
                <a:close/>
              </a:path>
            </a:pathLst>
          </a:custGeom>
          <a:solidFill>
            <a:srgbClr val="66FFCC"/>
          </a:solidFill>
        </p:spPr>
        <p:txBody>
          <a:bodyPr wrap="square" lIns="0" tIns="0" rIns="0" bIns="0" rtlCol="0"/>
          <a:lstStyle/>
          <a:p>
            <a:endParaRPr/>
          </a:p>
        </p:txBody>
      </p:sp>
      <p:sp>
        <p:nvSpPr>
          <p:cNvPr id="17" name="object 17"/>
          <p:cNvSpPr/>
          <p:nvPr/>
        </p:nvSpPr>
        <p:spPr>
          <a:xfrm>
            <a:off x="2975101" y="5072126"/>
            <a:ext cx="504825" cy="360680"/>
          </a:xfrm>
          <a:custGeom>
            <a:avLst/>
            <a:gdLst/>
            <a:ahLst/>
            <a:cxnLst/>
            <a:rect l="l" t="t" r="r" b="b"/>
            <a:pathLst>
              <a:path w="504825" h="360679">
                <a:moveTo>
                  <a:pt x="252222" y="0"/>
                </a:moveTo>
                <a:lnTo>
                  <a:pt x="194343" y="4763"/>
                </a:lnTo>
                <a:lnTo>
                  <a:pt x="141236" y="18323"/>
                </a:lnTo>
                <a:lnTo>
                  <a:pt x="94408" y="39588"/>
                </a:lnTo>
                <a:lnTo>
                  <a:pt x="55363" y="67464"/>
                </a:lnTo>
                <a:lnTo>
                  <a:pt x="25610" y="100859"/>
                </a:lnTo>
                <a:lnTo>
                  <a:pt x="6653" y="138679"/>
                </a:lnTo>
                <a:lnTo>
                  <a:pt x="0" y="179832"/>
                </a:lnTo>
                <a:lnTo>
                  <a:pt x="6653" y="221266"/>
                </a:lnTo>
                <a:lnTo>
                  <a:pt x="25610" y="259288"/>
                </a:lnTo>
                <a:lnTo>
                  <a:pt x="55363" y="292819"/>
                </a:lnTo>
                <a:lnTo>
                  <a:pt x="94408" y="320777"/>
                </a:lnTo>
                <a:lnTo>
                  <a:pt x="141236" y="342084"/>
                </a:lnTo>
                <a:lnTo>
                  <a:pt x="194343" y="355660"/>
                </a:lnTo>
                <a:lnTo>
                  <a:pt x="252222" y="360425"/>
                </a:lnTo>
                <a:lnTo>
                  <a:pt x="310100" y="355660"/>
                </a:lnTo>
                <a:lnTo>
                  <a:pt x="363207" y="342084"/>
                </a:lnTo>
                <a:lnTo>
                  <a:pt x="410035" y="320777"/>
                </a:lnTo>
                <a:lnTo>
                  <a:pt x="449080" y="292819"/>
                </a:lnTo>
                <a:lnTo>
                  <a:pt x="478833" y="259288"/>
                </a:lnTo>
                <a:lnTo>
                  <a:pt x="497790" y="221266"/>
                </a:lnTo>
                <a:lnTo>
                  <a:pt x="504444" y="179832"/>
                </a:lnTo>
                <a:lnTo>
                  <a:pt x="497790" y="138679"/>
                </a:lnTo>
                <a:lnTo>
                  <a:pt x="478833" y="100859"/>
                </a:lnTo>
                <a:lnTo>
                  <a:pt x="449080" y="67464"/>
                </a:lnTo>
                <a:lnTo>
                  <a:pt x="410035" y="39588"/>
                </a:lnTo>
                <a:lnTo>
                  <a:pt x="363207" y="18323"/>
                </a:lnTo>
                <a:lnTo>
                  <a:pt x="310100" y="4763"/>
                </a:lnTo>
                <a:lnTo>
                  <a:pt x="252222" y="0"/>
                </a:lnTo>
                <a:close/>
              </a:path>
            </a:pathLst>
          </a:custGeom>
          <a:ln w="9525">
            <a:solidFill>
              <a:srgbClr val="000000"/>
            </a:solidFill>
          </a:ln>
        </p:spPr>
        <p:txBody>
          <a:bodyPr wrap="square" lIns="0" tIns="0" rIns="0" bIns="0" rtlCol="0"/>
          <a:lstStyle/>
          <a:p>
            <a:endParaRPr/>
          </a:p>
        </p:txBody>
      </p:sp>
      <p:sp>
        <p:nvSpPr>
          <p:cNvPr id="18" name="object 18"/>
          <p:cNvSpPr/>
          <p:nvPr/>
        </p:nvSpPr>
        <p:spPr>
          <a:xfrm>
            <a:off x="6647180" y="5072126"/>
            <a:ext cx="504825" cy="360680"/>
          </a:xfrm>
          <a:custGeom>
            <a:avLst/>
            <a:gdLst/>
            <a:ahLst/>
            <a:cxnLst/>
            <a:rect l="l" t="t" r="r" b="b"/>
            <a:pathLst>
              <a:path w="504825" h="360679">
                <a:moveTo>
                  <a:pt x="504444" y="179832"/>
                </a:moveTo>
                <a:lnTo>
                  <a:pt x="497790" y="138679"/>
                </a:lnTo>
                <a:lnTo>
                  <a:pt x="478833" y="100859"/>
                </a:lnTo>
                <a:lnTo>
                  <a:pt x="449080" y="67464"/>
                </a:lnTo>
                <a:lnTo>
                  <a:pt x="410035" y="39588"/>
                </a:lnTo>
                <a:lnTo>
                  <a:pt x="363207" y="18323"/>
                </a:lnTo>
                <a:lnTo>
                  <a:pt x="310100" y="4763"/>
                </a:lnTo>
                <a:lnTo>
                  <a:pt x="252222" y="0"/>
                </a:lnTo>
                <a:lnTo>
                  <a:pt x="194343" y="4763"/>
                </a:lnTo>
                <a:lnTo>
                  <a:pt x="141236" y="18323"/>
                </a:lnTo>
                <a:lnTo>
                  <a:pt x="94408" y="39588"/>
                </a:lnTo>
                <a:lnTo>
                  <a:pt x="55363" y="67464"/>
                </a:lnTo>
                <a:lnTo>
                  <a:pt x="25610" y="100859"/>
                </a:lnTo>
                <a:lnTo>
                  <a:pt x="6653" y="138679"/>
                </a:lnTo>
                <a:lnTo>
                  <a:pt x="0" y="179832"/>
                </a:lnTo>
                <a:lnTo>
                  <a:pt x="6653" y="221266"/>
                </a:lnTo>
                <a:lnTo>
                  <a:pt x="25610" y="259288"/>
                </a:lnTo>
                <a:lnTo>
                  <a:pt x="55363" y="292819"/>
                </a:lnTo>
                <a:lnTo>
                  <a:pt x="94408" y="320777"/>
                </a:lnTo>
                <a:lnTo>
                  <a:pt x="141236" y="342084"/>
                </a:lnTo>
                <a:lnTo>
                  <a:pt x="194343" y="355660"/>
                </a:lnTo>
                <a:lnTo>
                  <a:pt x="252222" y="360425"/>
                </a:lnTo>
                <a:lnTo>
                  <a:pt x="310100" y="355660"/>
                </a:lnTo>
                <a:lnTo>
                  <a:pt x="363207" y="342084"/>
                </a:lnTo>
                <a:lnTo>
                  <a:pt x="410035" y="320777"/>
                </a:lnTo>
                <a:lnTo>
                  <a:pt x="449080" y="292819"/>
                </a:lnTo>
                <a:lnTo>
                  <a:pt x="478833" y="259288"/>
                </a:lnTo>
                <a:lnTo>
                  <a:pt x="497790" y="221266"/>
                </a:lnTo>
                <a:lnTo>
                  <a:pt x="504444" y="179832"/>
                </a:lnTo>
                <a:close/>
              </a:path>
            </a:pathLst>
          </a:custGeom>
          <a:solidFill>
            <a:srgbClr val="66FFCC"/>
          </a:solidFill>
        </p:spPr>
        <p:txBody>
          <a:bodyPr wrap="square" lIns="0" tIns="0" rIns="0" bIns="0" rtlCol="0"/>
          <a:lstStyle/>
          <a:p>
            <a:endParaRPr/>
          </a:p>
        </p:txBody>
      </p:sp>
      <p:sp>
        <p:nvSpPr>
          <p:cNvPr id="19" name="object 19"/>
          <p:cNvSpPr/>
          <p:nvPr/>
        </p:nvSpPr>
        <p:spPr>
          <a:xfrm>
            <a:off x="6647180" y="5072126"/>
            <a:ext cx="504825" cy="360680"/>
          </a:xfrm>
          <a:custGeom>
            <a:avLst/>
            <a:gdLst/>
            <a:ahLst/>
            <a:cxnLst/>
            <a:rect l="l" t="t" r="r" b="b"/>
            <a:pathLst>
              <a:path w="504825" h="360679">
                <a:moveTo>
                  <a:pt x="252222" y="0"/>
                </a:moveTo>
                <a:lnTo>
                  <a:pt x="194343" y="4763"/>
                </a:lnTo>
                <a:lnTo>
                  <a:pt x="141236" y="18323"/>
                </a:lnTo>
                <a:lnTo>
                  <a:pt x="94408" y="39588"/>
                </a:lnTo>
                <a:lnTo>
                  <a:pt x="55363" y="67464"/>
                </a:lnTo>
                <a:lnTo>
                  <a:pt x="25610" y="100859"/>
                </a:lnTo>
                <a:lnTo>
                  <a:pt x="6653" y="138679"/>
                </a:lnTo>
                <a:lnTo>
                  <a:pt x="0" y="179832"/>
                </a:lnTo>
                <a:lnTo>
                  <a:pt x="6653" y="221266"/>
                </a:lnTo>
                <a:lnTo>
                  <a:pt x="25610" y="259288"/>
                </a:lnTo>
                <a:lnTo>
                  <a:pt x="55363" y="292819"/>
                </a:lnTo>
                <a:lnTo>
                  <a:pt x="94408" y="320777"/>
                </a:lnTo>
                <a:lnTo>
                  <a:pt x="141236" y="342084"/>
                </a:lnTo>
                <a:lnTo>
                  <a:pt x="194343" y="355660"/>
                </a:lnTo>
                <a:lnTo>
                  <a:pt x="252222" y="360425"/>
                </a:lnTo>
                <a:lnTo>
                  <a:pt x="310100" y="355660"/>
                </a:lnTo>
                <a:lnTo>
                  <a:pt x="363207" y="342084"/>
                </a:lnTo>
                <a:lnTo>
                  <a:pt x="410035" y="320777"/>
                </a:lnTo>
                <a:lnTo>
                  <a:pt x="449080" y="292819"/>
                </a:lnTo>
                <a:lnTo>
                  <a:pt x="478833" y="259288"/>
                </a:lnTo>
                <a:lnTo>
                  <a:pt x="497790" y="221266"/>
                </a:lnTo>
                <a:lnTo>
                  <a:pt x="504444" y="179832"/>
                </a:lnTo>
                <a:lnTo>
                  <a:pt x="497790" y="138679"/>
                </a:lnTo>
                <a:lnTo>
                  <a:pt x="478833" y="100859"/>
                </a:lnTo>
                <a:lnTo>
                  <a:pt x="449080" y="67464"/>
                </a:lnTo>
                <a:lnTo>
                  <a:pt x="410035" y="39588"/>
                </a:lnTo>
                <a:lnTo>
                  <a:pt x="363207" y="18323"/>
                </a:lnTo>
                <a:lnTo>
                  <a:pt x="310100" y="4763"/>
                </a:lnTo>
                <a:lnTo>
                  <a:pt x="252222" y="0"/>
                </a:lnTo>
                <a:close/>
              </a:path>
            </a:pathLst>
          </a:custGeom>
          <a:ln w="9525">
            <a:solidFill>
              <a:srgbClr val="000000"/>
            </a:solidFill>
          </a:ln>
        </p:spPr>
        <p:txBody>
          <a:bodyPr wrap="square" lIns="0" tIns="0" rIns="0" bIns="0" rtlCol="0"/>
          <a:lstStyle/>
          <a:p>
            <a:endParaRPr/>
          </a:p>
        </p:txBody>
      </p:sp>
      <p:sp>
        <p:nvSpPr>
          <p:cNvPr id="20" name="object 20"/>
          <p:cNvSpPr/>
          <p:nvPr/>
        </p:nvSpPr>
        <p:spPr>
          <a:xfrm>
            <a:off x="2322829" y="4995926"/>
            <a:ext cx="723900" cy="171450"/>
          </a:xfrm>
          <a:custGeom>
            <a:avLst/>
            <a:gdLst/>
            <a:ahLst/>
            <a:cxnLst/>
            <a:rect l="l" t="t" r="r" b="b"/>
            <a:pathLst>
              <a:path w="723900" h="171450">
                <a:moveTo>
                  <a:pt x="649769" y="129335"/>
                </a:moveTo>
                <a:lnTo>
                  <a:pt x="5333" y="0"/>
                </a:lnTo>
                <a:lnTo>
                  <a:pt x="1524" y="762"/>
                </a:lnTo>
                <a:lnTo>
                  <a:pt x="0" y="3810"/>
                </a:lnTo>
                <a:lnTo>
                  <a:pt x="762" y="7620"/>
                </a:lnTo>
                <a:lnTo>
                  <a:pt x="3809" y="9144"/>
                </a:lnTo>
                <a:lnTo>
                  <a:pt x="648005" y="138431"/>
                </a:lnTo>
                <a:lnTo>
                  <a:pt x="649769" y="129335"/>
                </a:lnTo>
                <a:close/>
              </a:path>
              <a:path w="723900" h="171450">
                <a:moveTo>
                  <a:pt x="665987" y="164902"/>
                </a:moveTo>
                <a:lnTo>
                  <a:pt x="665987" y="137922"/>
                </a:lnTo>
                <a:lnTo>
                  <a:pt x="663701" y="140970"/>
                </a:lnTo>
                <a:lnTo>
                  <a:pt x="660653" y="140970"/>
                </a:lnTo>
                <a:lnTo>
                  <a:pt x="648005" y="138431"/>
                </a:lnTo>
                <a:lnTo>
                  <a:pt x="641603" y="171450"/>
                </a:lnTo>
                <a:lnTo>
                  <a:pt x="665987" y="164902"/>
                </a:lnTo>
                <a:close/>
              </a:path>
              <a:path w="723900" h="171450">
                <a:moveTo>
                  <a:pt x="665987" y="137922"/>
                </a:moveTo>
                <a:lnTo>
                  <a:pt x="665225" y="134112"/>
                </a:lnTo>
                <a:lnTo>
                  <a:pt x="662177" y="131825"/>
                </a:lnTo>
                <a:lnTo>
                  <a:pt x="649769" y="129335"/>
                </a:lnTo>
                <a:lnTo>
                  <a:pt x="648005" y="138431"/>
                </a:lnTo>
                <a:lnTo>
                  <a:pt x="660653" y="140970"/>
                </a:lnTo>
                <a:lnTo>
                  <a:pt x="663701" y="140970"/>
                </a:lnTo>
                <a:lnTo>
                  <a:pt x="665987" y="137922"/>
                </a:lnTo>
                <a:close/>
              </a:path>
              <a:path w="723900" h="171450">
                <a:moveTo>
                  <a:pt x="723899" y="149351"/>
                </a:moveTo>
                <a:lnTo>
                  <a:pt x="656081" y="96774"/>
                </a:lnTo>
                <a:lnTo>
                  <a:pt x="649769" y="129335"/>
                </a:lnTo>
                <a:lnTo>
                  <a:pt x="662177" y="131825"/>
                </a:lnTo>
                <a:lnTo>
                  <a:pt x="665225" y="134112"/>
                </a:lnTo>
                <a:lnTo>
                  <a:pt x="665987" y="137922"/>
                </a:lnTo>
                <a:lnTo>
                  <a:pt x="665987" y="164902"/>
                </a:lnTo>
                <a:lnTo>
                  <a:pt x="723899" y="149351"/>
                </a:lnTo>
                <a:close/>
              </a:path>
            </a:pathLst>
          </a:custGeom>
          <a:solidFill>
            <a:srgbClr val="000000"/>
          </a:solidFill>
        </p:spPr>
        <p:txBody>
          <a:bodyPr wrap="square" lIns="0" tIns="0" rIns="0" bIns="0" rtlCol="0"/>
          <a:lstStyle/>
          <a:p>
            <a:endParaRPr/>
          </a:p>
        </p:txBody>
      </p:sp>
      <p:sp>
        <p:nvSpPr>
          <p:cNvPr id="21" name="object 21"/>
          <p:cNvSpPr/>
          <p:nvPr/>
        </p:nvSpPr>
        <p:spPr>
          <a:xfrm>
            <a:off x="2322829" y="5346446"/>
            <a:ext cx="723900" cy="234950"/>
          </a:xfrm>
          <a:custGeom>
            <a:avLst/>
            <a:gdLst/>
            <a:ahLst/>
            <a:cxnLst/>
            <a:rect l="l" t="t" r="r" b="b"/>
            <a:pathLst>
              <a:path w="723900" h="234950">
                <a:moveTo>
                  <a:pt x="651748" y="41149"/>
                </a:moveTo>
                <a:lnTo>
                  <a:pt x="648962" y="31927"/>
                </a:lnTo>
                <a:lnTo>
                  <a:pt x="3047" y="225551"/>
                </a:lnTo>
                <a:lnTo>
                  <a:pt x="0" y="227837"/>
                </a:lnTo>
                <a:lnTo>
                  <a:pt x="0" y="231648"/>
                </a:lnTo>
                <a:lnTo>
                  <a:pt x="2286" y="234695"/>
                </a:lnTo>
                <a:lnTo>
                  <a:pt x="6095" y="234695"/>
                </a:lnTo>
                <a:lnTo>
                  <a:pt x="651748" y="41149"/>
                </a:lnTo>
                <a:close/>
              </a:path>
              <a:path w="723900" h="234950">
                <a:moveTo>
                  <a:pt x="723899" y="14477"/>
                </a:moveTo>
                <a:lnTo>
                  <a:pt x="639317" y="0"/>
                </a:lnTo>
                <a:lnTo>
                  <a:pt x="648962" y="31927"/>
                </a:lnTo>
                <a:lnTo>
                  <a:pt x="661415" y="28193"/>
                </a:lnTo>
                <a:lnTo>
                  <a:pt x="665225" y="28955"/>
                </a:lnTo>
                <a:lnTo>
                  <a:pt x="667511" y="31241"/>
                </a:lnTo>
                <a:lnTo>
                  <a:pt x="667511" y="67427"/>
                </a:lnTo>
                <a:lnTo>
                  <a:pt x="723899" y="14477"/>
                </a:lnTo>
                <a:close/>
              </a:path>
              <a:path w="723900" h="234950">
                <a:moveTo>
                  <a:pt x="667511" y="31241"/>
                </a:moveTo>
                <a:lnTo>
                  <a:pt x="665225" y="28955"/>
                </a:lnTo>
                <a:lnTo>
                  <a:pt x="661415" y="28193"/>
                </a:lnTo>
                <a:lnTo>
                  <a:pt x="648962" y="31927"/>
                </a:lnTo>
                <a:lnTo>
                  <a:pt x="651748" y="41149"/>
                </a:lnTo>
                <a:lnTo>
                  <a:pt x="664463" y="37337"/>
                </a:lnTo>
                <a:lnTo>
                  <a:pt x="666749" y="35051"/>
                </a:lnTo>
                <a:lnTo>
                  <a:pt x="667511" y="31241"/>
                </a:lnTo>
                <a:close/>
              </a:path>
              <a:path w="723900" h="234950">
                <a:moveTo>
                  <a:pt x="667511" y="67427"/>
                </a:moveTo>
                <a:lnTo>
                  <a:pt x="667511" y="31241"/>
                </a:lnTo>
                <a:lnTo>
                  <a:pt x="666749" y="35051"/>
                </a:lnTo>
                <a:lnTo>
                  <a:pt x="664463" y="37337"/>
                </a:lnTo>
                <a:lnTo>
                  <a:pt x="651748" y="41149"/>
                </a:lnTo>
                <a:lnTo>
                  <a:pt x="661415" y="73151"/>
                </a:lnTo>
                <a:lnTo>
                  <a:pt x="667511" y="67427"/>
                </a:lnTo>
                <a:close/>
              </a:path>
            </a:pathLst>
          </a:custGeom>
          <a:solidFill>
            <a:srgbClr val="000000"/>
          </a:solidFill>
        </p:spPr>
        <p:txBody>
          <a:bodyPr wrap="square" lIns="0" tIns="0" rIns="0" bIns="0" rtlCol="0"/>
          <a:lstStyle/>
          <a:p>
            <a:endParaRPr/>
          </a:p>
        </p:txBody>
      </p:sp>
      <p:sp>
        <p:nvSpPr>
          <p:cNvPr id="22" name="object 22"/>
          <p:cNvSpPr/>
          <p:nvPr/>
        </p:nvSpPr>
        <p:spPr>
          <a:xfrm>
            <a:off x="3474973" y="5249671"/>
            <a:ext cx="723900" cy="76200"/>
          </a:xfrm>
          <a:custGeom>
            <a:avLst/>
            <a:gdLst/>
            <a:ahLst/>
            <a:cxnLst/>
            <a:rect l="l" t="t" r="r" b="b"/>
            <a:pathLst>
              <a:path w="723900" h="76200">
                <a:moveTo>
                  <a:pt x="665226" y="38100"/>
                </a:moveTo>
                <a:lnTo>
                  <a:pt x="663701" y="35051"/>
                </a:lnTo>
                <a:lnTo>
                  <a:pt x="660653" y="33527"/>
                </a:lnTo>
                <a:lnTo>
                  <a:pt x="4572" y="33527"/>
                </a:lnTo>
                <a:lnTo>
                  <a:pt x="1524" y="35051"/>
                </a:lnTo>
                <a:lnTo>
                  <a:pt x="0" y="38100"/>
                </a:lnTo>
                <a:lnTo>
                  <a:pt x="1524" y="41910"/>
                </a:lnTo>
                <a:lnTo>
                  <a:pt x="4572" y="42672"/>
                </a:lnTo>
                <a:lnTo>
                  <a:pt x="660653" y="42672"/>
                </a:lnTo>
                <a:lnTo>
                  <a:pt x="663701" y="41910"/>
                </a:lnTo>
                <a:lnTo>
                  <a:pt x="665226" y="38100"/>
                </a:lnTo>
                <a:close/>
              </a:path>
              <a:path w="723900" h="76200">
                <a:moveTo>
                  <a:pt x="723900" y="38100"/>
                </a:moveTo>
                <a:lnTo>
                  <a:pt x="647700" y="0"/>
                </a:lnTo>
                <a:lnTo>
                  <a:pt x="647700" y="33527"/>
                </a:lnTo>
                <a:lnTo>
                  <a:pt x="660653" y="33527"/>
                </a:lnTo>
                <a:lnTo>
                  <a:pt x="663701" y="35051"/>
                </a:lnTo>
                <a:lnTo>
                  <a:pt x="665226" y="38100"/>
                </a:lnTo>
                <a:lnTo>
                  <a:pt x="665226" y="67437"/>
                </a:lnTo>
                <a:lnTo>
                  <a:pt x="723900" y="38100"/>
                </a:lnTo>
                <a:close/>
              </a:path>
              <a:path w="723900" h="76200">
                <a:moveTo>
                  <a:pt x="665226" y="67437"/>
                </a:moveTo>
                <a:lnTo>
                  <a:pt x="665226" y="38100"/>
                </a:lnTo>
                <a:lnTo>
                  <a:pt x="663701" y="41910"/>
                </a:lnTo>
                <a:lnTo>
                  <a:pt x="660653" y="42672"/>
                </a:lnTo>
                <a:lnTo>
                  <a:pt x="647700" y="42672"/>
                </a:lnTo>
                <a:lnTo>
                  <a:pt x="647700" y="76200"/>
                </a:lnTo>
                <a:lnTo>
                  <a:pt x="665226" y="67437"/>
                </a:lnTo>
                <a:close/>
              </a:path>
            </a:pathLst>
          </a:custGeom>
          <a:solidFill>
            <a:srgbClr val="000000"/>
          </a:solidFill>
        </p:spPr>
        <p:txBody>
          <a:bodyPr wrap="square" lIns="0" tIns="0" rIns="0" bIns="0" rtlCol="0"/>
          <a:lstStyle/>
          <a:p>
            <a:endParaRPr/>
          </a:p>
        </p:txBody>
      </p:sp>
      <p:sp>
        <p:nvSpPr>
          <p:cNvPr id="23" name="object 23"/>
          <p:cNvSpPr/>
          <p:nvPr/>
        </p:nvSpPr>
        <p:spPr>
          <a:xfrm>
            <a:off x="4770373" y="5249671"/>
            <a:ext cx="652780" cy="76200"/>
          </a:xfrm>
          <a:custGeom>
            <a:avLst/>
            <a:gdLst/>
            <a:ahLst/>
            <a:cxnLst/>
            <a:rect l="l" t="t" r="r" b="b"/>
            <a:pathLst>
              <a:path w="652779" h="76200">
                <a:moveTo>
                  <a:pt x="593598" y="38100"/>
                </a:moveTo>
                <a:lnTo>
                  <a:pt x="592074" y="35051"/>
                </a:lnTo>
                <a:lnTo>
                  <a:pt x="589026" y="33527"/>
                </a:lnTo>
                <a:lnTo>
                  <a:pt x="4572" y="33527"/>
                </a:lnTo>
                <a:lnTo>
                  <a:pt x="1524" y="35051"/>
                </a:lnTo>
                <a:lnTo>
                  <a:pt x="0" y="38100"/>
                </a:lnTo>
                <a:lnTo>
                  <a:pt x="1524" y="41910"/>
                </a:lnTo>
                <a:lnTo>
                  <a:pt x="4572" y="42672"/>
                </a:lnTo>
                <a:lnTo>
                  <a:pt x="589026" y="42672"/>
                </a:lnTo>
                <a:lnTo>
                  <a:pt x="592074" y="41910"/>
                </a:lnTo>
                <a:lnTo>
                  <a:pt x="593598" y="38100"/>
                </a:lnTo>
                <a:close/>
              </a:path>
              <a:path w="652779" h="76200">
                <a:moveTo>
                  <a:pt x="652272" y="38100"/>
                </a:moveTo>
                <a:lnTo>
                  <a:pt x="576072" y="0"/>
                </a:lnTo>
                <a:lnTo>
                  <a:pt x="576072" y="33527"/>
                </a:lnTo>
                <a:lnTo>
                  <a:pt x="589026" y="33527"/>
                </a:lnTo>
                <a:lnTo>
                  <a:pt x="592074" y="35051"/>
                </a:lnTo>
                <a:lnTo>
                  <a:pt x="593598" y="38100"/>
                </a:lnTo>
                <a:lnTo>
                  <a:pt x="593598" y="67437"/>
                </a:lnTo>
                <a:lnTo>
                  <a:pt x="652272" y="38100"/>
                </a:lnTo>
                <a:close/>
              </a:path>
              <a:path w="652779" h="76200">
                <a:moveTo>
                  <a:pt x="593598" y="67437"/>
                </a:moveTo>
                <a:lnTo>
                  <a:pt x="593598" y="38100"/>
                </a:lnTo>
                <a:lnTo>
                  <a:pt x="592074" y="41910"/>
                </a:lnTo>
                <a:lnTo>
                  <a:pt x="589026" y="42672"/>
                </a:lnTo>
                <a:lnTo>
                  <a:pt x="576072" y="42672"/>
                </a:lnTo>
                <a:lnTo>
                  <a:pt x="576072" y="76200"/>
                </a:lnTo>
                <a:lnTo>
                  <a:pt x="593598" y="67437"/>
                </a:lnTo>
                <a:close/>
              </a:path>
            </a:pathLst>
          </a:custGeom>
          <a:solidFill>
            <a:srgbClr val="000000"/>
          </a:solidFill>
        </p:spPr>
        <p:txBody>
          <a:bodyPr wrap="square" lIns="0" tIns="0" rIns="0" bIns="0" rtlCol="0"/>
          <a:lstStyle/>
          <a:p>
            <a:endParaRPr/>
          </a:p>
        </p:txBody>
      </p:sp>
      <p:sp>
        <p:nvSpPr>
          <p:cNvPr id="24" name="object 24"/>
          <p:cNvSpPr/>
          <p:nvPr/>
        </p:nvSpPr>
        <p:spPr>
          <a:xfrm>
            <a:off x="5923279" y="5249671"/>
            <a:ext cx="723900" cy="76200"/>
          </a:xfrm>
          <a:custGeom>
            <a:avLst/>
            <a:gdLst/>
            <a:ahLst/>
            <a:cxnLst/>
            <a:rect l="l" t="t" r="r" b="b"/>
            <a:pathLst>
              <a:path w="723900" h="76200">
                <a:moveTo>
                  <a:pt x="664464" y="38100"/>
                </a:moveTo>
                <a:lnTo>
                  <a:pt x="663701" y="35051"/>
                </a:lnTo>
                <a:lnTo>
                  <a:pt x="659892" y="33527"/>
                </a:lnTo>
                <a:lnTo>
                  <a:pt x="4572" y="33527"/>
                </a:lnTo>
                <a:lnTo>
                  <a:pt x="762" y="35051"/>
                </a:lnTo>
                <a:lnTo>
                  <a:pt x="0" y="38100"/>
                </a:lnTo>
                <a:lnTo>
                  <a:pt x="762" y="41910"/>
                </a:lnTo>
                <a:lnTo>
                  <a:pt x="4572" y="42672"/>
                </a:lnTo>
                <a:lnTo>
                  <a:pt x="659892" y="42672"/>
                </a:lnTo>
                <a:lnTo>
                  <a:pt x="663701" y="41910"/>
                </a:lnTo>
                <a:lnTo>
                  <a:pt x="664464" y="38100"/>
                </a:lnTo>
                <a:close/>
              </a:path>
              <a:path w="723900" h="76200">
                <a:moveTo>
                  <a:pt x="723900" y="38100"/>
                </a:moveTo>
                <a:lnTo>
                  <a:pt x="647700" y="0"/>
                </a:lnTo>
                <a:lnTo>
                  <a:pt x="647700" y="33527"/>
                </a:lnTo>
                <a:lnTo>
                  <a:pt x="659892" y="33527"/>
                </a:lnTo>
                <a:lnTo>
                  <a:pt x="663701" y="35051"/>
                </a:lnTo>
                <a:lnTo>
                  <a:pt x="664464" y="38100"/>
                </a:lnTo>
                <a:lnTo>
                  <a:pt x="664464" y="67817"/>
                </a:lnTo>
                <a:lnTo>
                  <a:pt x="723900" y="38100"/>
                </a:lnTo>
                <a:close/>
              </a:path>
              <a:path w="723900" h="76200">
                <a:moveTo>
                  <a:pt x="664464" y="67817"/>
                </a:moveTo>
                <a:lnTo>
                  <a:pt x="664464" y="38100"/>
                </a:lnTo>
                <a:lnTo>
                  <a:pt x="663701" y="41910"/>
                </a:lnTo>
                <a:lnTo>
                  <a:pt x="659892" y="42672"/>
                </a:lnTo>
                <a:lnTo>
                  <a:pt x="647700" y="42672"/>
                </a:lnTo>
                <a:lnTo>
                  <a:pt x="647700" y="76200"/>
                </a:lnTo>
                <a:lnTo>
                  <a:pt x="664464" y="67817"/>
                </a:lnTo>
                <a:close/>
              </a:path>
            </a:pathLst>
          </a:custGeom>
          <a:solidFill>
            <a:srgbClr val="000000"/>
          </a:solidFill>
        </p:spPr>
        <p:txBody>
          <a:bodyPr wrap="square" lIns="0" tIns="0" rIns="0" bIns="0" rtlCol="0"/>
          <a:lstStyle/>
          <a:p>
            <a:endParaRPr/>
          </a:p>
        </p:txBody>
      </p:sp>
      <p:sp>
        <p:nvSpPr>
          <p:cNvPr id="25" name="object 25"/>
          <p:cNvSpPr txBox="1"/>
          <p:nvPr/>
        </p:nvSpPr>
        <p:spPr>
          <a:xfrm>
            <a:off x="2013457" y="4898897"/>
            <a:ext cx="123825" cy="121920"/>
          </a:xfrm>
          <a:prstGeom prst="rect">
            <a:avLst/>
          </a:prstGeom>
        </p:spPr>
        <p:txBody>
          <a:bodyPr vert="horz" wrap="square" lIns="0" tIns="0" rIns="0" bIns="0" rtlCol="0">
            <a:spAutoFit/>
          </a:bodyPr>
          <a:lstStyle/>
          <a:p>
            <a:pPr>
              <a:lnSpc>
                <a:spcPts val="955"/>
              </a:lnSpc>
            </a:pPr>
            <a:r>
              <a:rPr sz="800" spc="-10" dirty="0">
                <a:latin typeface="Times New Roman"/>
                <a:cs typeface="Times New Roman"/>
              </a:rPr>
              <a:t>A1</a:t>
            </a:r>
            <a:endParaRPr sz="800">
              <a:latin typeface="Times New Roman"/>
              <a:cs typeface="Times New Roman"/>
            </a:endParaRPr>
          </a:p>
        </p:txBody>
      </p:sp>
      <p:sp>
        <p:nvSpPr>
          <p:cNvPr id="26" name="object 26"/>
          <p:cNvSpPr txBox="1"/>
          <p:nvPr/>
        </p:nvSpPr>
        <p:spPr>
          <a:xfrm>
            <a:off x="4489945" y="5188445"/>
            <a:ext cx="67945"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C</a:t>
            </a:r>
            <a:endParaRPr sz="800">
              <a:latin typeface="Times New Roman"/>
              <a:cs typeface="Times New Roman"/>
            </a:endParaRPr>
          </a:p>
        </p:txBody>
      </p:sp>
      <p:sp>
        <p:nvSpPr>
          <p:cNvPr id="27" name="object 27"/>
          <p:cNvSpPr txBox="1"/>
          <p:nvPr/>
        </p:nvSpPr>
        <p:spPr>
          <a:xfrm>
            <a:off x="3192310" y="5188445"/>
            <a:ext cx="67945"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B</a:t>
            </a:r>
            <a:endParaRPr sz="800">
              <a:latin typeface="Times New Roman"/>
              <a:cs typeface="Times New Roman"/>
            </a:endParaRPr>
          </a:p>
        </p:txBody>
      </p:sp>
      <p:sp>
        <p:nvSpPr>
          <p:cNvPr id="28" name="object 28"/>
          <p:cNvSpPr txBox="1"/>
          <p:nvPr/>
        </p:nvSpPr>
        <p:spPr>
          <a:xfrm>
            <a:off x="5639096" y="5188445"/>
            <a:ext cx="73660"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D</a:t>
            </a:r>
            <a:endParaRPr sz="800">
              <a:latin typeface="Times New Roman"/>
              <a:cs typeface="Times New Roman"/>
            </a:endParaRPr>
          </a:p>
        </p:txBody>
      </p:sp>
      <p:sp>
        <p:nvSpPr>
          <p:cNvPr id="29" name="object 29"/>
          <p:cNvSpPr txBox="1"/>
          <p:nvPr/>
        </p:nvSpPr>
        <p:spPr>
          <a:xfrm>
            <a:off x="6868947" y="5188445"/>
            <a:ext cx="62230"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E</a:t>
            </a:r>
            <a:endParaRPr sz="800">
              <a:latin typeface="Times New Roman"/>
              <a:cs typeface="Times New Roman"/>
            </a:endParaRPr>
          </a:p>
        </p:txBody>
      </p:sp>
      <p:sp>
        <p:nvSpPr>
          <p:cNvPr id="30" name="object 30"/>
          <p:cNvSpPr txBox="1"/>
          <p:nvPr/>
        </p:nvSpPr>
        <p:spPr>
          <a:xfrm>
            <a:off x="2376170" y="4754879"/>
            <a:ext cx="336550"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0.3</a:t>
            </a:r>
            <a:r>
              <a:rPr sz="800" spc="-80" dirty="0">
                <a:latin typeface="Times New Roman"/>
                <a:cs typeface="Times New Roman"/>
              </a:rPr>
              <a:t> </a:t>
            </a:r>
            <a:r>
              <a:rPr sz="800" spc="-5" dirty="0">
                <a:latin typeface="Times New Roman"/>
                <a:cs typeface="Times New Roman"/>
              </a:rPr>
              <a:t>min.</a:t>
            </a:r>
            <a:endParaRPr sz="800">
              <a:latin typeface="Times New Roman"/>
              <a:cs typeface="Times New Roman"/>
            </a:endParaRPr>
          </a:p>
        </p:txBody>
      </p:sp>
      <p:sp>
        <p:nvSpPr>
          <p:cNvPr id="31" name="object 31"/>
          <p:cNvSpPr txBox="1"/>
          <p:nvPr/>
        </p:nvSpPr>
        <p:spPr>
          <a:xfrm>
            <a:off x="3070390" y="4898897"/>
            <a:ext cx="387350"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0.75</a:t>
            </a:r>
            <a:r>
              <a:rPr sz="800" spc="-80" dirty="0">
                <a:latin typeface="Times New Roman"/>
                <a:cs typeface="Times New Roman"/>
              </a:rPr>
              <a:t> </a:t>
            </a:r>
            <a:r>
              <a:rPr sz="800" spc="-5" dirty="0">
                <a:latin typeface="Times New Roman"/>
                <a:cs typeface="Times New Roman"/>
              </a:rPr>
              <a:t>min.</a:t>
            </a:r>
            <a:endParaRPr sz="800">
              <a:latin typeface="Times New Roman"/>
              <a:cs typeface="Times New Roman"/>
            </a:endParaRPr>
          </a:p>
        </p:txBody>
      </p:sp>
      <p:sp>
        <p:nvSpPr>
          <p:cNvPr id="32" name="object 32"/>
          <p:cNvSpPr txBox="1"/>
          <p:nvPr/>
        </p:nvSpPr>
        <p:spPr>
          <a:xfrm>
            <a:off x="4367415" y="4898897"/>
            <a:ext cx="387350"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0.65</a:t>
            </a:r>
            <a:r>
              <a:rPr sz="800" spc="-80" dirty="0">
                <a:latin typeface="Times New Roman"/>
                <a:cs typeface="Times New Roman"/>
              </a:rPr>
              <a:t> </a:t>
            </a:r>
            <a:r>
              <a:rPr sz="800" spc="-5" dirty="0">
                <a:latin typeface="Times New Roman"/>
                <a:cs typeface="Times New Roman"/>
              </a:rPr>
              <a:t>min.</a:t>
            </a:r>
            <a:endParaRPr sz="800">
              <a:latin typeface="Times New Roman"/>
              <a:cs typeface="Times New Roman"/>
            </a:endParaRPr>
          </a:p>
        </p:txBody>
      </p:sp>
      <p:sp>
        <p:nvSpPr>
          <p:cNvPr id="33" name="object 33"/>
          <p:cNvSpPr txBox="1"/>
          <p:nvPr/>
        </p:nvSpPr>
        <p:spPr>
          <a:xfrm>
            <a:off x="2013457" y="5475757"/>
            <a:ext cx="699135" cy="265430"/>
          </a:xfrm>
          <a:prstGeom prst="rect">
            <a:avLst/>
          </a:prstGeom>
        </p:spPr>
        <p:txBody>
          <a:bodyPr vert="horz" wrap="square" lIns="0" tIns="0" rIns="0" bIns="0" rtlCol="0">
            <a:spAutoFit/>
          </a:bodyPr>
          <a:lstStyle/>
          <a:p>
            <a:pPr>
              <a:lnSpc>
                <a:spcPct val="100000"/>
              </a:lnSpc>
            </a:pPr>
            <a:r>
              <a:rPr sz="800" spc="-10" dirty="0">
                <a:latin typeface="Times New Roman"/>
                <a:cs typeface="Times New Roman"/>
              </a:rPr>
              <a:t>A2</a:t>
            </a:r>
            <a:endParaRPr sz="800">
              <a:latin typeface="Times New Roman"/>
              <a:cs typeface="Times New Roman"/>
            </a:endParaRPr>
          </a:p>
          <a:p>
            <a:pPr marL="362585">
              <a:lnSpc>
                <a:spcPts val="955"/>
              </a:lnSpc>
              <a:spcBef>
                <a:spcPts val="170"/>
              </a:spcBef>
            </a:pPr>
            <a:r>
              <a:rPr sz="800" spc="-5" dirty="0">
                <a:latin typeface="Times New Roman"/>
                <a:cs typeface="Times New Roman"/>
              </a:rPr>
              <a:t>0.4</a:t>
            </a:r>
            <a:r>
              <a:rPr sz="800" spc="-80" dirty="0">
                <a:latin typeface="Times New Roman"/>
                <a:cs typeface="Times New Roman"/>
              </a:rPr>
              <a:t> </a:t>
            </a:r>
            <a:r>
              <a:rPr sz="800" spc="-5" dirty="0">
                <a:latin typeface="Times New Roman"/>
                <a:cs typeface="Times New Roman"/>
              </a:rPr>
              <a:t>min.</a:t>
            </a:r>
            <a:endParaRPr sz="800">
              <a:latin typeface="Times New Roman"/>
              <a:cs typeface="Times New Roman"/>
            </a:endParaRPr>
          </a:p>
        </p:txBody>
      </p:sp>
      <p:sp>
        <p:nvSpPr>
          <p:cNvPr id="34" name="object 34"/>
          <p:cNvSpPr txBox="1"/>
          <p:nvPr/>
        </p:nvSpPr>
        <p:spPr>
          <a:xfrm>
            <a:off x="6741756" y="4898897"/>
            <a:ext cx="387350"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0.55</a:t>
            </a:r>
            <a:r>
              <a:rPr sz="800" spc="-80" dirty="0">
                <a:latin typeface="Times New Roman"/>
                <a:cs typeface="Times New Roman"/>
              </a:rPr>
              <a:t> </a:t>
            </a:r>
            <a:r>
              <a:rPr sz="800" spc="-5" dirty="0">
                <a:latin typeface="Times New Roman"/>
                <a:cs typeface="Times New Roman"/>
              </a:rPr>
              <a:t>min.</a:t>
            </a:r>
            <a:endParaRPr sz="800">
              <a:latin typeface="Times New Roman"/>
              <a:cs typeface="Times New Roman"/>
            </a:endParaRPr>
          </a:p>
        </p:txBody>
      </p:sp>
      <p:sp>
        <p:nvSpPr>
          <p:cNvPr id="35" name="object 35"/>
          <p:cNvSpPr txBox="1"/>
          <p:nvPr/>
        </p:nvSpPr>
        <p:spPr>
          <a:xfrm>
            <a:off x="5517997" y="4898897"/>
            <a:ext cx="387350" cy="121920"/>
          </a:xfrm>
          <a:prstGeom prst="rect">
            <a:avLst/>
          </a:prstGeom>
        </p:spPr>
        <p:txBody>
          <a:bodyPr vert="horz" wrap="square" lIns="0" tIns="0" rIns="0" bIns="0" rtlCol="0">
            <a:spAutoFit/>
          </a:bodyPr>
          <a:lstStyle/>
          <a:p>
            <a:pPr>
              <a:lnSpc>
                <a:spcPts val="955"/>
              </a:lnSpc>
            </a:pPr>
            <a:r>
              <a:rPr sz="800" spc="-5" dirty="0">
                <a:latin typeface="Times New Roman"/>
                <a:cs typeface="Times New Roman"/>
              </a:rPr>
              <a:t>0.60</a:t>
            </a:r>
            <a:r>
              <a:rPr sz="800" spc="-80" dirty="0">
                <a:latin typeface="Times New Roman"/>
                <a:cs typeface="Times New Roman"/>
              </a:rPr>
              <a:t> </a:t>
            </a:r>
            <a:r>
              <a:rPr sz="800" spc="-5" dirty="0">
                <a:latin typeface="Times New Roman"/>
                <a:cs typeface="Times New Roman"/>
              </a:rPr>
              <a:t>min.</a:t>
            </a:r>
            <a:endParaRPr sz="800">
              <a:latin typeface="Times New Roman"/>
              <a:cs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368300"/>
            <a:ext cx="7543800" cy="1143000"/>
          </a:xfrm>
          <a:prstGeom prst="rect">
            <a:avLst/>
          </a:prstGeom>
          <a:ln w="9525">
            <a:solidFill>
              <a:srgbClr val="000000"/>
            </a:solidFill>
          </a:ln>
        </p:spPr>
        <p:txBody>
          <a:bodyPr vert="horz" wrap="square" lIns="0" tIns="8255" rIns="0" bIns="0" rtlCol="0">
            <a:spAutoFit/>
          </a:bodyPr>
          <a:lstStyle/>
          <a:p>
            <a:pPr algn="ctr">
              <a:lnSpc>
                <a:spcPct val="100000"/>
              </a:lnSpc>
              <a:spcBef>
                <a:spcPts val="65"/>
              </a:spcBef>
            </a:pPr>
            <a:r>
              <a:rPr sz="2800" b="1" spc="-5" dirty="0">
                <a:solidFill>
                  <a:srgbClr val="00CC9A"/>
                </a:solidFill>
                <a:latin typeface="Times New Roman"/>
                <a:cs typeface="Times New Roman"/>
              </a:rPr>
              <a:t>Diseño </a:t>
            </a:r>
            <a:r>
              <a:rPr sz="2800" b="1" dirty="0">
                <a:solidFill>
                  <a:srgbClr val="00CC9A"/>
                </a:solidFill>
                <a:latin typeface="Times New Roman"/>
                <a:cs typeface="Times New Roman"/>
              </a:rPr>
              <a:t>y </a:t>
            </a:r>
            <a:r>
              <a:rPr sz="2800" b="1" spc="-5" dirty="0">
                <a:solidFill>
                  <a:srgbClr val="00CC9A"/>
                </a:solidFill>
                <a:latin typeface="Times New Roman"/>
                <a:cs typeface="Times New Roman"/>
              </a:rPr>
              <a:t>desarrollo del Proceso de</a:t>
            </a:r>
            <a:r>
              <a:rPr sz="2800" b="1" spc="-50" dirty="0">
                <a:solidFill>
                  <a:srgbClr val="00CC9A"/>
                </a:solidFill>
                <a:latin typeface="Times New Roman"/>
                <a:cs typeface="Times New Roman"/>
              </a:rPr>
              <a:t> </a:t>
            </a:r>
            <a:r>
              <a:rPr sz="2800" b="1" spc="-5" dirty="0">
                <a:solidFill>
                  <a:srgbClr val="00CC9A"/>
                </a:solidFill>
                <a:latin typeface="Times New Roman"/>
                <a:cs typeface="Times New Roman"/>
              </a:rPr>
              <a:t>Producción</a:t>
            </a:r>
            <a:endParaRPr sz="2800">
              <a:latin typeface="Times New Roman"/>
              <a:cs typeface="Times New Roman"/>
            </a:endParaRPr>
          </a:p>
          <a:p>
            <a:pPr algn="ctr">
              <a:lnSpc>
                <a:spcPct val="100000"/>
              </a:lnSpc>
              <a:spcBef>
                <a:spcPts val="1535"/>
              </a:spcBef>
            </a:pPr>
            <a:r>
              <a:rPr sz="2800" b="1" spc="-5" dirty="0">
                <a:solidFill>
                  <a:srgbClr val="00CC9A"/>
                </a:solidFill>
                <a:latin typeface="Times New Roman"/>
                <a:cs typeface="Times New Roman"/>
              </a:rPr>
              <a:t>Estrategias de</a:t>
            </a:r>
            <a:r>
              <a:rPr sz="2800" b="1" spc="-75" dirty="0">
                <a:solidFill>
                  <a:srgbClr val="00CC9A"/>
                </a:solidFill>
                <a:latin typeface="Times New Roman"/>
                <a:cs typeface="Times New Roman"/>
              </a:rPr>
              <a:t> </a:t>
            </a:r>
            <a:r>
              <a:rPr sz="2800" b="1" spc="-5" dirty="0">
                <a:solidFill>
                  <a:srgbClr val="00CC9A"/>
                </a:solidFill>
                <a:latin typeface="Times New Roman"/>
                <a:cs typeface="Times New Roman"/>
              </a:rPr>
              <a:t>Proceso</a:t>
            </a:r>
            <a:endParaRPr sz="2800">
              <a:latin typeface="Times New Roman"/>
              <a:cs typeface="Times New Roman"/>
            </a:endParaRPr>
          </a:p>
        </p:txBody>
      </p:sp>
      <p:sp>
        <p:nvSpPr>
          <p:cNvPr id="3" name="object 3"/>
          <p:cNvSpPr/>
          <p:nvPr/>
        </p:nvSpPr>
        <p:spPr>
          <a:xfrm>
            <a:off x="887222" y="1687322"/>
            <a:ext cx="7560309" cy="4897755"/>
          </a:xfrm>
          <a:custGeom>
            <a:avLst/>
            <a:gdLst/>
            <a:ahLst/>
            <a:cxnLst/>
            <a:rect l="l" t="t" r="r" b="b"/>
            <a:pathLst>
              <a:path w="7560309" h="4897755">
                <a:moveTo>
                  <a:pt x="0" y="0"/>
                </a:moveTo>
                <a:lnTo>
                  <a:pt x="0" y="4897374"/>
                </a:lnTo>
                <a:lnTo>
                  <a:pt x="7559802" y="4897374"/>
                </a:lnTo>
                <a:lnTo>
                  <a:pt x="7559802"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71296" y="1672259"/>
            <a:ext cx="7376159" cy="4742815"/>
          </a:xfrm>
          <a:prstGeom prst="rect">
            <a:avLst/>
          </a:prstGeom>
        </p:spPr>
        <p:txBody>
          <a:bodyPr vert="horz" wrap="square" lIns="0" tIns="0" rIns="0" bIns="0" rtlCol="0">
            <a:spAutoFit/>
          </a:bodyPr>
          <a:lstStyle/>
          <a:p>
            <a:pPr marL="12700" marR="5080" indent="-635">
              <a:lnSpc>
                <a:spcPct val="119500"/>
              </a:lnSpc>
            </a:pPr>
            <a:r>
              <a:rPr sz="1900" spc="-5" dirty="0">
                <a:solidFill>
                  <a:srgbClr val="3333CC"/>
                </a:solidFill>
                <a:latin typeface="Times New Roman"/>
                <a:cs typeface="Times New Roman"/>
              </a:rPr>
              <a:t>Ejemplo 4: </a:t>
            </a:r>
            <a:r>
              <a:rPr sz="1900" spc="-5" dirty="0">
                <a:latin typeface="Times New Roman"/>
                <a:cs typeface="Times New Roman"/>
              </a:rPr>
              <a:t>Un editor de libros tiene costos fijos de 300.000 dólares </a:t>
            </a:r>
            <a:r>
              <a:rPr sz="1900" dirty="0">
                <a:latin typeface="Times New Roman"/>
                <a:cs typeface="Times New Roman"/>
              </a:rPr>
              <a:t>y </a:t>
            </a:r>
            <a:r>
              <a:rPr sz="1900" spc="-5" dirty="0">
                <a:latin typeface="Times New Roman"/>
                <a:cs typeface="Times New Roman"/>
              </a:rPr>
              <a:t>costos  variables por libro de ocho dólares. El libro se vende en 23 dólares por  ejemplar.</a:t>
            </a:r>
            <a:endParaRPr sz="1900">
              <a:latin typeface="Times New Roman"/>
              <a:cs typeface="Times New Roman"/>
            </a:endParaRPr>
          </a:p>
          <a:p>
            <a:pPr marL="621665" indent="-608965">
              <a:lnSpc>
                <a:spcPct val="100000"/>
              </a:lnSpc>
              <a:spcBef>
                <a:spcPts val="450"/>
              </a:spcBef>
              <a:buAutoNum type="alphaLcParenR"/>
              <a:tabLst>
                <a:tab pos="621665" algn="l"/>
                <a:tab pos="622300" algn="l"/>
              </a:tabLst>
            </a:pPr>
            <a:r>
              <a:rPr sz="1900" spc="-5" dirty="0">
                <a:latin typeface="Times New Roman"/>
                <a:cs typeface="Times New Roman"/>
              </a:rPr>
              <a:t>¿Cuántos libros deben venderse para llegar al punto de</a:t>
            </a:r>
            <a:r>
              <a:rPr sz="1900" spc="-45" dirty="0">
                <a:latin typeface="Times New Roman"/>
                <a:cs typeface="Times New Roman"/>
              </a:rPr>
              <a:t> </a:t>
            </a:r>
            <a:r>
              <a:rPr sz="1900" spc="-5" dirty="0">
                <a:latin typeface="Times New Roman"/>
                <a:cs typeface="Times New Roman"/>
              </a:rPr>
              <a:t>equilibrio?</a:t>
            </a:r>
            <a:endParaRPr sz="1900">
              <a:latin typeface="Times New Roman"/>
              <a:cs typeface="Times New Roman"/>
            </a:endParaRPr>
          </a:p>
          <a:p>
            <a:pPr marL="621665" marR="351790" indent="-608965">
              <a:lnSpc>
                <a:spcPct val="100000"/>
              </a:lnSpc>
              <a:spcBef>
                <a:spcPts val="445"/>
              </a:spcBef>
              <a:buAutoNum type="alphaLcParenR"/>
              <a:tabLst>
                <a:tab pos="621665" algn="l"/>
                <a:tab pos="622300" algn="l"/>
              </a:tabLst>
            </a:pPr>
            <a:r>
              <a:rPr sz="1900" spc="-5" dirty="0">
                <a:latin typeface="Times New Roman"/>
                <a:cs typeface="Times New Roman"/>
              </a:rPr>
              <a:t>Si el costo fijo se incrementara, ¿el nuevo punto de equilibrio para  este proceso seria más alto </a:t>
            </a:r>
            <a:r>
              <a:rPr sz="1900" dirty="0">
                <a:latin typeface="Times New Roman"/>
                <a:cs typeface="Times New Roman"/>
              </a:rPr>
              <a:t>o </a:t>
            </a:r>
            <a:r>
              <a:rPr sz="1900" spc="-5" dirty="0">
                <a:latin typeface="Times New Roman"/>
                <a:cs typeface="Times New Roman"/>
              </a:rPr>
              <a:t>más</a:t>
            </a:r>
            <a:r>
              <a:rPr sz="1900" spc="-95" dirty="0">
                <a:latin typeface="Times New Roman"/>
                <a:cs typeface="Times New Roman"/>
              </a:rPr>
              <a:t> </a:t>
            </a:r>
            <a:r>
              <a:rPr sz="1900" spc="-5" dirty="0">
                <a:latin typeface="Times New Roman"/>
                <a:cs typeface="Times New Roman"/>
              </a:rPr>
              <a:t>bajo?</a:t>
            </a:r>
            <a:endParaRPr sz="1900">
              <a:latin typeface="Times New Roman"/>
              <a:cs typeface="Times New Roman"/>
            </a:endParaRPr>
          </a:p>
          <a:p>
            <a:pPr marL="621665" marR="607695" indent="-608965">
              <a:lnSpc>
                <a:spcPct val="100000"/>
              </a:lnSpc>
              <a:spcBef>
                <a:spcPts val="440"/>
              </a:spcBef>
              <a:buAutoNum type="alphaLcParenR"/>
              <a:tabLst>
                <a:tab pos="621665" algn="l"/>
                <a:tab pos="622300" algn="l"/>
              </a:tabLst>
            </a:pPr>
            <a:r>
              <a:rPr sz="1900" spc="-5" dirty="0">
                <a:latin typeface="Times New Roman"/>
                <a:cs typeface="Times New Roman"/>
              </a:rPr>
              <a:t>Si el costo variable por unidad disminuyera, ¿el nuevo punto de  equilibrio para este proceso seria más alto </a:t>
            </a:r>
            <a:r>
              <a:rPr sz="1900" dirty="0">
                <a:latin typeface="Times New Roman"/>
                <a:cs typeface="Times New Roman"/>
              </a:rPr>
              <a:t>o </a:t>
            </a:r>
            <a:r>
              <a:rPr sz="1900" spc="-5" dirty="0">
                <a:latin typeface="Times New Roman"/>
                <a:cs typeface="Times New Roman"/>
              </a:rPr>
              <a:t>más</a:t>
            </a:r>
            <a:r>
              <a:rPr sz="1900" spc="-90" dirty="0">
                <a:latin typeface="Times New Roman"/>
                <a:cs typeface="Times New Roman"/>
              </a:rPr>
              <a:t> </a:t>
            </a:r>
            <a:r>
              <a:rPr sz="1900" spc="-5" dirty="0">
                <a:latin typeface="Times New Roman"/>
                <a:cs typeface="Times New Roman"/>
              </a:rPr>
              <a:t>bajo?</a:t>
            </a:r>
            <a:endParaRPr sz="1900">
              <a:latin typeface="Times New Roman"/>
              <a:cs typeface="Times New Roman"/>
            </a:endParaRPr>
          </a:p>
          <a:p>
            <a:pPr>
              <a:lnSpc>
                <a:spcPct val="100000"/>
              </a:lnSpc>
              <a:spcBef>
                <a:spcPts val="25"/>
              </a:spcBef>
            </a:pPr>
            <a:endParaRPr sz="2350">
              <a:latin typeface="Times New Roman"/>
              <a:cs typeface="Times New Roman"/>
            </a:endParaRPr>
          </a:p>
          <a:p>
            <a:pPr marL="12700" marR="15875">
              <a:lnSpc>
                <a:spcPct val="119500"/>
              </a:lnSpc>
            </a:pPr>
            <a:r>
              <a:rPr sz="1900" spc="-5" dirty="0">
                <a:solidFill>
                  <a:srgbClr val="3333CC"/>
                </a:solidFill>
                <a:latin typeface="Times New Roman"/>
                <a:cs typeface="Times New Roman"/>
              </a:rPr>
              <a:t>Ejemplo 5: </a:t>
            </a:r>
            <a:r>
              <a:rPr sz="1900" spc="-5" dirty="0">
                <a:latin typeface="Times New Roman"/>
                <a:cs typeface="Times New Roman"/>
              </a:rPr>
              <a:t>Un proceso de fabricación tiene un costo fijo de 150.000 dólares  por mes. Cada unidad de producto fabricado contiene material con valor de  25 dólares </a:t>
            </a:r>
            <a:r>
              <a:rPr sz="1900" dirty="0">
                <a:latin typeface="Times New Roman"/>
                <a:cs typeface="Times New Roman"/>
              </a:rPr>
              <a:t>y </a:t>
            </a:r>
            <a:r>
              <a:rPr sz="1900" spc="-5" dirty="0">
                <a:latin typeface="Times New Roman"/>
                <a:cs typeface="Times New Roman"/>
              </a:rPr>
              <a:t>requiere 45 dólares de </a:t>
            </a:r>
            <a:r>
              <a:rPr sz="1900" spc="-10" dirty="0">
                <a:latin typeface="Times New Roman"/>
                <a:cs typeface="Times New Roman"/>
              </a:rPr>
              <a:t>mano </a:t>
            </a:r>
            <a:r>
              <a:rPr sz="1900" spc="-5" dirty="0">
                <a:latin typeface="Times New Roman"/>
                <a:cs typeface="Times New Roman"/>
              </a:rPr>
              <a:t>de obra. ¿Cuántas unidades se  necesitan para llegar al punto de </a:t>
            </a:r>
            <a:r>
              <a:rPr sz="1900" spc="-10" dirty="0">
                <a:latin typeface="Times New Roman"/>
                <a:cs typeface="Times New Roman"/>
              </a:rPr>
              <a:t>equilibrio </a:t>
            </a:r>
            <a:r>
              <a:rPr sz="1900" spc="-5" dirty="0">
                <a:latin typeface="Times New Roman"/>
                <a:cs typeface="Times New Roman"/>
              </a:rPr>
              <a:t>si cada unidad terminada tiene  un valor de 90 dólares? Grafique este</a:t>
            </a:r>
            <a:r>
              <a:rPr sz="1900" spc="-45" dirty="0">
                <a:latin typeface="Times New Roman"/>
                <a:cs typeface="Times New Roman"/>
              </a:rPr>
              <a:t> </a:t>
            </a:r>
            <a:r>
              <a:rPr sz="1900" spc="-5" dirty="0">
                <a:latin typeface="Times New Roman"/>
                <a:cs typeface="Times New Roman"/>
              </a:rPr>
              <a:t>problema.</a:t>
            </a:r>
            <a:endParaRPr sz="1900">
              <a:latin typeface="Times New Roman"/>
              <a:cs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69570" rIns="0" bIns="0" rtlCol="0">
            <a:spAutoFit/>
          </a:bodyPr>
          <a:lstStyle/>
          <a:p>
            <a:pPr marL="2131060">
              <a:lnSpc>
                <a:spcPct val="100000"/>
              </a:lnSpc>
            </a:pPr>
            <a:r>
              <a:rPr sz="2400" b="1" spc="-5" dirty="0">
                <a:solidFill>
                  <a:srgbClr val="000000"/>
                </a:solidFill>
                <a:latin typeface="Times New Roman"/>
                <a:cs typeface="Times New Roman"/>
              </a:rPr>
              <a:t>Localización de</a:t>
            </a:r>
            <a:r>
              <a:rPr sz="2400" b="1" spc="-25" dirty="0">
                <a:solidFill>
                  <a:srgbClr val="000000"/>
                </a:solidFill>
                <a:latin typeface="Times New Roman"/>
                <a:cs typeface="Times New Roman"/>
              </a:rPr>
              <a:t> </a:t>
            </a:r>
            <a:r>
              <a:rPr sz="2400" b="1" spc="-10" dirty="0">
                <a:solidFill>
                  <a:srgbClr val="000000"/>
                </a:solidFill>
                <a:latin typeface="Times New Roman"/>
                <a:cs typeface="Times New Roman"/>
              </a:rPr>
              <a:t>Instalaciones</a:t>
            </a:r>
            <a:endParaRPr sz="2400">
              <a:latin typeface="Times New Roman"/>
              <a:cs typeface="Times New Roman"/>
            </a:endParaRPr>
          </a:p>
        </p:txBody>
      </p:sp>
      <p:sp>
        <p:nvSpPr>
          <p:cNvPr id="3" name="object 3"/>
          <p:cNvSpPr txBox="1"/>
          <p:nvPr/>
        </p:nvSpPr>
        <p:spPr>
          <a:xfrm>
            <a:off x="758240" y="2133061"/>
            <a:ext cx="7675245" cy="3296285"/>
          </a:xfrm>
          <a:prstGeom prst="rect">
            <a:avLst/>
          </a:prstGeom>
        </p:spPr>
        <p:txBody>
          <a:bodyPr vert="horz" wrap="square" lIns="0" tIns="5080" rIns="0" bIns="0" rtlCol="0">
            <a:spAutoFit/>
          </a:bodyPr>
          <a:lstStyle/>
          <a:p>
            <a:pPr marL="66675" marR="58419" indent="-635" algn="ctr">
              <a:lnSpc>
                <a:spcPts val="2580"/>
              </a:lnSpc>
              <a:spcBef>
                <a:spcPts val="40"/>
              </a:spcBef>
            </a:pPr>
            <a:r>
              <a:rPr sz="2400" spc="-5" dirty="0">
                <a:latin typeface="Times New Roman"/>
                <a:cs typeface="Times New Roman"/>
              </a:rPr>
              <a:t>La localización de instalaciones ya sean industriales </a:t>
            </a:r>
            <a:r>
              <a:rPr sz="2400" dirty="0">
                <a:latin typeface="Times New Roman"/>
                <a:cs typeface="Times New Roman"/>
              </a:rPr>
              <a:t>o </a:t>
            </a:r>
            <a:r>
              <a:rPr sz="2400" spc="-5" dirty="0">
                <a:latin typeface="Times New Roman"/>
                <a:cs typeface="Times New Roman"/>
              </a:rPr>
              <a:t>de  servicios, representa un elemento fundamental que se</a:t>
            </a:r>
            <a:r>
              <a:rPr sz="2400" spc="-60" dirty="0">
                <a:latin typeface="Times New Roman"/>
                <a:cs typeface="Times New Roman"/>
              </a:rPr>
              <a:t> </a:t>
            </a:r>
            <a:r>
              <a:rPr sz="2400" spc="-5" dirty="0">
                <a:latin typeface="Times New Roman"/>
                <a:cs typeface="Times New Roman"/>
              </a:rPr>
              <a:t>debe</a:t>
            </a:r>
            <a:endParaRPr sz="2400">
              <a:latin typeface="Times New Roman"/>
              <a:cs typeface="Times New Roman"/>
            </a:endParaRPr>
          </a:p>
          <a:p>
            <a:pPr marL="53975" marR="45085" indent="-635" algn="ctr">
              <a:lnSpc>
                <a:spcPts val="2580"/>
              </a:lnSpc>
              <a:spcBef>
                <a:spcPts val="10"/>
              </a:spcBef>
            </a:pPr>
            <a:r>
              <a:rPr sz="2400" spc="-5" dirty="0">
                <a:latin typeface="Times New Roman"/>
                <a:cs typeface="Times New Roman"/>
              </a:rPr>
              <a:t>tomar en cuenta </a:t>
            </a:r>
            <a:r>
              <a:rPr sz="2400" dirty="0">
                <a:latin typeface="Times New Roman"/>
                <a:cs typeface="Times New Roman"/>
              </a:rPr>
              <a:t>a </a:t>
            </a:r>
            <a:r>
              <a:rPr sz="2400" spc="-5" dirty="0">
                <a:latin typeface="Times New Roman"/>
                <a:cs typeface="Times New Roman"/>
              </a:rPr>
              <a:t>la hora de planificar las futuras operaciones  de cualquier empresa. Es importante destacar que la extensión  del ciclo de vida de una organización depende ampliamente  del sitio </a:t>
            </a:r>
            <a:r>
              <a:rPr sz="2400" dirty="0">
                <a:latin typeface="Times New Roman"/>
                <a:cs typeface="Times New Roman"/>
              </a:rPr>
              <a:t>o </a:t>
            </a:r>
            <a:r>
              <a:rPr sz="2400" spc="-5" dirty="0">
                <a:latin typeface="Times New Roman"/>
                <a:cs typeface="Times New Roman"/>
              </a:rPr>
              <a:t>región donde se quiera instalar, ya que si</a:t>
            </a:r>
            <a:r>
              <a:rPr sz="2400" spc="-60" dirty="0">
                <a:latin typeface="Times New Roman"/>
                <a:cs typeface="Times New Roman"/>
              </a:rPr>
              <a:t> </a:t>
            </a:r>
            <a:r>
              <a:rPr sz="2400" spc="-5" dirty="0">
                <a:latin typeface="Times New Roman"/>
                <a:cs typeface="Times New Roman"/>
              </a:rPr>
              <a:t>algunos</a:t>
            </a:r>
            <a:endParaRPr sz="2400">
              <a:latin typeface="Times New Roman"/>
              <a:cs typeface="Times New Roman"/>
            </a:endParaRPr>
          </a:p>
          <a:p>
            <a:pPr marL="12700" marR="5080" indent="-1270" algn="ctr">
              <a:lnSpc>
                <a:spcPts val="2580"/>
              </a:lnSpc>
              <a:spcBef>
                <a:spcPts val="10"/>
              </a:spcBef>
            </a:pPr>
            <a:r>
              <a:rPr sz="2400" spc="-5" dirty="0">
                <a:latin typeface="Times New Roman"/>
                <a:cs typeface="Times New Roman"/>
              </a:rPr>
              <a:t>factores decisivos de localización fallan en el momento de la  concepción de la organización, esta tiende </a:t>
            </a:r>
            <a:r>
              <a:rPr sz="2400" dirty="0">
                <a:latin typeface="Times New Roman"/>
                <a:cs typeface="Times New Roman"/>
              </a:rPr>
              <a:t>a </a:t>
            </a:r>
            <a:r>
              <a:rPr sz="2400" spc="-5" dirty="0">
                <a:latin typeface="Times New Roman"/>
                <a:cs typeface="Times New Roman"/>
              </a:rPr>
              <a:t>acortar su ciclo de  vida </a:t>
            </a:r>
            <a:r>
              <a:rPr sz="2400" dirty="0">
                <a:latin typeface="Times New Roman"/>
                <a:cs typeface="Times New Roman"/>
              </a:rPr>
              <a:t>o </a:t>
            </a:r>
            <a:r>
              <a:rPr sz="2400" spc="-5" dirty="0">
                <a:latin typeface="Times New Roman"/>
                <a:cs typeface="Times New Roman"/>
              </a:rPr>
              <a:t>se tiende </a:t>
            </a:r>
            <a:r>
              <a:rPr sz="2400" dirty="0">
                <a:latin typeface="Times New Roman"/>
                <a:cs typeface="Times New Roman"/>
              </a:rPr>
              <a:t>a </a:t>
            </a:r>
            <a:r>
              <a:rPr sz="2400" spc="-5" dirty="0">
                <a:latin typeface="Times New Roman"/>
                <a:cs typeface="Times New Roman"/>
              </a:rPr>
              <a:t>recurrir en el reacomodo de </a:t>
            </a:r>
            <a:r>
              <a:rPr sz="2400" spc="-10" dirty="0">
                <a:latin typeface="Times New Roman"/>
                <a:cs typeface="Times New Roman"/>
              </a:rPr>
              <a:t>las  </a:t>
            </a:r>
            <a:r>
              <a:rPr sz="2400" spc="-5" dirty="0">
                <a:latin typeface="Times New Roman"/>
                <a:cs typeface="Times New Roman"/>
              </a:rPr>
              <a:t>instalaciones, decisión que </a:t>
            </a:r>
            <a:r>
              <a:rPr sz="2400" spc="-10" dirty="0">
                <a:latin typeface="Times New Roman"/>
                <a:cs typeface="Times New Roman"/>
              </a:rPr>
              <a:t>podría </a:t>
            </a:r>
            <a:r>
              <a:rPr sz="2400" spc="-5" dirty="0">
                <a:latin typeface="Times New Roman"/>
                <a:cs typeface="Times New Roman"/>
              </a:rPr>
              <a:t>resultar bastante</a:t>
            </a:r>
            <a:r>
              <a:rPr sz="2400" spc="-50" dirty="0">
                <a:latin typeface="Times New Roman"/>
                <a:cs typeface="Times New Roman"/>
              </a:rPr>
              <a:t> </a:t>
            </a:r>
            <a:r>
              <a:rPr sz="2400" spc="-5" dirty="0">
                <a:latin typeface="Times New Roman"/>
                <a:cs typeface="Times New Roman"/>
              </a:rPr>
              <a:t>onerosa.</a:t>
            </a:r>
            <a:endParaRPr sz="2400">
              <a:latin typeface="Times New Roman"/>
              <a:cs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09296" rIns="0" bIns="0" rtlCol="0">
            <a:spAutoFit/>
          </a:bodyPr>
          <a:lstStyle/>
          <a:p>
            <a:pPr marL="1766570">
              <a:lnSpc>
                <a:spcPct val="100000"/>
              </a:lnSpc>
            </a:pPr>
            <a:r>
              <a:rPr b="1" spc="-5" dirty="0">
                <a:solidFill>
                  <a:srgbClr val="00CC9A"/>
                </a:solidFill>
                <a:latin typeface="Times New Roman"/>
                <a:cs typeface="Times New Roman"/>
              </a:rPr>
              <a:t>Distribución</a:t>
            </a:r>
            <a:r>
              <a:rPr b="1" spc="-25" dirty="0">
                <a:solidFill>
                  <a:srgbClr val="00CC9A"/>
                </a:solidFill>
                <a:latin typeface="Times New Roman"/>
                <a:cs typeface="Times New Roman"/>
              </a:rPr>
              <a:t> </a:t>
            </a:r>
            <a:r>
              <a:rPr b="1" spc="-5" dirty="0">
                <a:solidFill>
                  <a:srgbClr val="00CC9A"/>
                </a:solidFill>
                <a:latin typeface="Times New Roman"/>
                <a:cs typeface="Times New Roman"/>
              </a:rPr>
              <a:t>Física</a:t>
            </a:r>
          </a:p>
        </p:txBody>
      </p:sp>
      <p:sp>
        <p:nvSpPr>
          <p:cNvPr id="3" name="object 3"/>
          <p:cNvSpPr txBox="1"/>
          <p:nvPr/>
        </p:nvSpPr>
        <p:spPr>
          <a:xfrm>
            <a:off x="751077" y="2115347"/>
            <a:ext cx="7642859" cy="4113529"/>
          </a:xfrm>
          <a:prstGeom prst="rect">
            <a:avLst/>
          </a:prstGeom>
        </p:spPr>
        <p:txBody>
          <a:bodyPr vert="horz" wrap="square" lIns="0" tIns="0" rIns="0" bIns="0" rtlCol="0">
            <a:spAutoFit/>
          </a:bodyPr>
          <a:lstStyle/>
          <a:p>
            <a:pPr marL="12700" marR="5080">
              <a:lnSpc>
                <a:spcPct val="89900"/>
              </a:lnSpc>
            </a:pPr>
            <a:r>
              <a:rPr sz="1900" spc="-5" dirty="0">
                <a:latin typeface="Times New Roman"/>
                <a:cs typeface="Times New Roman"/>
              </a:rPr>
              <a:t>El objetivo de la estrategia de distribución física es desarrollar una distribución  efectiva en costos, que cumpla con las necesidades de competitividad de la  empresa.</a:t>
            </a:r>
            <a:endParaRPr sz="1900">
              <a:latin typeface="Times New Roman"/>
              <a:cs typeface="Times New Roman"/>
            </a:endParaRPr>
          </a:p>
          <a:p>
            <a:pPr>
              <a:lnSpc>
                <a:spcPct val="100000"/>
              </a:lnSpc>
              <a:spcBef>
                <a:spcPts val="45"/>
              </a:spcBef>
            </a:pPr>
            <a:endParaRPr sz="2550">
              <a:latin typeface="Times New Roman"/>
              <a:cs typeface="Times New Roman"/>
            </a:endParaRPr>
          </a:p>
          <a:p>
            <a:pPr marL="12700" marR="104775">
              <a:lnSpc>
                <a:spcPts val="2050"/>
              </a:lnSpc>
            </a:pPr>
            <a:r>
              <a:rPr sz="1900" spc="-5" dirty="0">
                <a:latin typeface="Times New Roman"/>
                <a:cs typeface="Times New Roman"/>
              </a:rPr>
              <a:t>En todos los casos, el diseño de la distribución física debe considerar la forma  de lograr lo</a:t>
            </a:r>
            <a:r>
              <a:rPr sz="1900" spc="-75" dirty="0">
                <a:latin typeface="Times New Roman"/>
                <a:cs typeface="Times New Roman"/>
              </a:rPr>
              <a:t> </a:t>
            </a:r>
            <a:r>
              <a:rPr sz="1900" spc="-5" dirty="0">
                <a:latin typeface="Times New Roman"/>
                <a:cs typeface="Times New Roman"/>
              </a:rPr>
              <a:t>siguiente:</a:t>
            </a:r>
            <a:endParaRPr sz="1900">
              <a:latin typeface="Times New Roman"/>
              <a:cs typeface="Times New Roman"/>
            </a:endParaRPr>
          </a:p>
          <a:p>
            <a:pPr>
              <a:lnSpc>
                <a:spcPct val="100000"/>
              </a:lnSpc>
              <a:spcBef>
                <a:spcPts val="40"/>
              </a:spcBef>
            </a:pPr>
            <a:endParaRPr sz="2300">
              <a:latin typeface="Times New Roman"/>
              <a:cs typeface="Times New Roman"/>
            </a:endParaRPr>
          </a:p>
          <a:p>
            <a:pPr marL="12700">
              <a:lnSpc>
                <a:spcPct val="100000"/>
              </a:lnSpc>
            </a:pPr>
            <a:r>
              <a:rPr sz="1900" spc="-5" dirty="0">
                <a:latin typeface="Times New Roman"/>
                <a:cs typeface="Times New Roman"/>
              </a:rPr>
              <a:t>1.- Mayor utilización de espacio, equipo </a:t>
            </a:r>
            <a:r>
              <a:rPr sz="1900" dirty="0">
                <a:latin typeface="Times New Roman"/>
                <a:cs typeface="Times New Roman"/>
              </a:rPr>
              <a:t>y</a:t>
            </a:r>
            <a:r>
              <a:rPr sz="1900" spc="-60" dirty="0">
                <a:latin typeface="Times New Roman"/>
                <a:cs typeface="Times New Roman"/>
              </a:rPr>
              <a:t> </a:t>
            </a:r>
            <a:r>
              <a:rPr sz="1900" spc="-5" dirty="0">
                <a:latin typeface="Times New Roman"/>
                <a:cs typeface="Times New Roman"/>
              </a:rPr>
              <a:t>personas.</a:t>
            </a:r>
            <a:endParaRPr sz="1900">
              <a:latin typeface="Times New Roman"/>
              <a:cs typeface="Times New Roman"/>
            </a:endParaRPr>
          </a:p>
          <a:p>
            <a:pPr marL="12700">
              <a:lnSpc>
                <a:spcPct val="100000"/>
              </a:lnSpc>
              <a:spcBef>
                <a:spcPts val="220"/>
              </a:spcBef>
            </a:pPr>
            <a:r>
              <a:rPr sz="1900" dirty="0">
                <a:latin typeface="Times New Roman"/>
                <a:cs typeface="Times New Roman"/>
              </a:rPr>
              <a:t>2.- </a:t>
            </a:r>
            <a:r>
              <a:rPr sz="1900" spc="-5" dirty="0">
                <a:latin typeface="Times New Roman"/>
                <a:cs typeface="Times New Roman"/>
              </a:rPr>
              <a:t>Mejorar </a:t>
            </a:r>
            <a:r>
              <a:rPr sz="1900" dirty="0">
                <a:latin typeface="Times New Roman"/>
                <a:cs typeface="Times New Roman"/>
              </a:rPr>
              <a:t>el flujo de </a:t>
            </a:r>
            <a:r>
              <a:rPr sz="1900" spc="-5" dirty="0">
                <a:latin typeface="Times New Roman"/>
                <a:cs typeface="Times New Roman"/>
              </a:rPr>
              <a:t>información, materiales </a:t>
            </a:r>
            <a:r>
              <a:rPr sz="1900" dirty="0">
                <a:latin typeface="Times New Roman"/>
                <a:cs typeface="Times New Roman"/>
              </a:rPr>
              <a:t>y</a:t>
            </a:r>
            <a:r>
              <a:rPr sz="1900" spc="-65" dirty="0">
                <a:latin typeface="Times New Roman"/>
                <a:cs typeface="Times New Roman"/>
              </a:rPr>
              <a:t> </a:t>
            </a:r>
            <a:r>
              <a:rPr sz="1900" spc="-5" dirty="0">
                <a:latin typeface="Times New Roman"/>
                <a:cs typeface="Times New Roman"/>
              </a:rPr>
              <a:t>personas.</a:t>
            </a:r>
            <a:endParaRPr sz="1900">
              <a:latin typeface="Times New Roman"/>
              <a:cs typeface="Times New Roman"/>
            </a:endParaRPr>
          </a:p>
          <a:p>
            <a:pPr marL="12700" marR="922655">
              <a:lnSpc>
                <a:spcPts val="2050"/>
              </a:lnSpc>
              <a:spcBef>
                <a:spcPts val="480"/>
              </a:spcBef>
            </a:pPr>
            <a:r>
              <a:rPr sz="1900" spc="-5" dirty="0">
                <a:latin typeface="Times New Roman"/>
                <a:cs typeface="Times New Roman"/>
              </a:rPr>
              <a:t>3.- Mejorar el estado de ánimo de los empleados </a:t>
            </a:r>
            <a:r>
              <a:rPr sz="1900" dirty="0">
                <a:latin typeface="Times New Roman"/>
                <a:cs typeface="Times New Roman"/>
              </a:rPr>
              <a:t>y </a:t>
            </a:r>
            <a:r>
              <a:rPr sz="1900" spc="-5" dirty="0">
                <a:latin typeface="Times New Roman"/>
                <a:cs typeface="Times New Roman"/>
              </a:rPr>
              <a:t>la seguridad de las  condiciones de</a:t>
            </a:r>
            <a:r>
              <a:rPr sz="1900" spc="-85" dirty="0">
                <a:latin typeface="Times New Roman"/>
                <a:cs typeface="Times New Roman"/>
              </a:rPr>
              <a:t> </a:t>
            </a:r>
            <a:r>
              <a:rPr sz="1900" spc="-5" dirty="0">
                <a:latin typeface="Times New Roman"/>
                <a:cs typeface="Times New Roman"/>
              </a:rPr>
              <a:t>trabajo.</a:t>
            </a:r>
            <a:endParaRPr sz="1900">
              <a:latin typeface="Times New Roman"/>
              <a:cs typeface="Times New Roman"/>
            </a:endParaRPr>
          </a:p>
          <a:p>
            <a:pPr marL="12700">
              <a:lnSpc>
                <a:spcPct val="100000"/>
              </a:lnSpc>
              <a:spcBef>
                <a:spcPts val="190"/>
              </a:spcBef>
            </a:pPr>
            <a:r>
              <a:rPr sz="1900" spc="-5" dirty="0">
                <a:latin typeface="Times New Roman"/>
                <a:cs typeface="Times New Roman"/>
              </a:rPr>
              <a:t>4.- Mejorar la interacción con el</a:t>
            </a:r>
            <a:r>
              <a:rPr sz="1900" spc="-85" dirty="0">
                <a:latin typeface="Times New Roman"/>
                <a:cs typeface="Times New Roman"/>
              </a:rPr>
              <a:t> </a:t>
            </a:r>
            <a:r>
              <a:rPr sz="1900" spc="-5" dirty="0">
                <a:latin typeface="Times New Roman"/>
                <a:cs typeface="Times New Roman"/>
              </a:rPr>
              <a:t>cliente.</a:t>
            </a:r>
            <a:endParaRPr sz="1900">
              <a:latin typeface="Times New Roman"/>
              <a:cs typeface="Times New Roman"/>
            </a:endParaRPr>
          </a:p>
          <a:p>
            <a:pPr marL="12700" marR="81280">
              <a:lnSpc>
                <a:spcPts val="2050"/>
              </a:lnSpc>
              <a:spcBef>
                <a:spcPts val="480"/>
              </a:spcBef>
            </a:pPr>
            <a:r>
              <a:rPr sz="1900" spc="-5" dirty="0">
                <a:latin typeface="Times New Roman"/>
                <a:cs typeface="Times New Roman"/>
              </a:rPr>
              <a:t>5.- Flexibilidad (cualquiera que sea la distribución </a:t>
            </a:r>
            <a:r>
              <a:rPr sz="1900" spc="-10" dirty="0">
                <a:latin typeface="Times New Roman"/>
                <a:cs typeface="Times New Roman"/>
              </a:rPr>
              <a:t>física </a:t>
            </a:r>
            <a:r>
              <a:rPr sz="1900" spc="-5" dirty="0">
                <a:latin typeface="Times New Roman"/>
                <a:cs typeface="Times New Roman"/>
              </a:rPr>
              <a:t>actual, será </a:t>
            </a:r>
            <a:r>
              <a:rPr sz="1900" spc="-10" dirty="0">
                <a:latin typeface="Times New Roman"/>
                <a:cs typeface="Times New Roman"/>
              </a:rPr>
              <a:t>necesario  </a:t>
            </a:r>
            <a:r>
              <a:rPr sz="1900" spc="-5" dirty="0">
                <a:latin typeface="Times New Roman"/>
                <a:cs typeface="Times New Roman"/>
              </a:rPr>
              <a:t>cambiarla)</a:t>
            </a:r>
            <a:endParaRPr sz="19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4676" y="752348"/>
            <a:ext cx="3600450" cy="505459"/>
          </a:xfrm>
          <a:custGeom>
            <a:avLst/>
            <a:gdLst/>
            <a:ahLst/>
            <a:cxnLst/>
            <a:rect l="l" t="t" r="r" b="b"/>
            <a:pathLst>
              <a:path w="3600450" h="505459">
                <a:moveTo>
                  <a:pt x="0" y="0"/>
                </a:moveTo>
                <a:lnTo>
                  <a:pt x="0" y="505206"/>
                </a:lnTo>
                <a:lnTo>
                  <a:pt x="3600450" y="505206"/>
                </a:lnTo>
                <a:lnTo>
                  <a:pt x="3600450" y="0"/>
                </a:lnTo>
                <a:lnTo>
                  <a:pt x="0" y="0"/>
                </a:lnTo>
                <a:close/>
              </a:path>
            </a:pathLst>
          </a:custGeom>
          <a:solidFill>
            <a:srgbClr val="00CC99"/>
          </a:solidFill>
        </p:spPr>
        <p:txBody>
          <a:bodyPr wrap="square" lIns="0" tIns="0" rIns="0" bIns="0" rtlCol="0"/>
          <a:lstStyle/>
          <a:p>
            <a:endParaRPr/>
          </a:p>
        </p:txBody>
      </p:sp>
      <p:sp>
        <p:nvSpPr>
          <p:cNvPr id="3" name="object 3"/>
          <p:cNvSpPr/>
          <p:nvPr/>
        </p:nvSpPr>
        <p:spPr>
          <a:xfrm>
            <a:off x="2614676" y="752348"/>
            <a:ext cx="3600450" cy="505459"/>
          </a:xfrm>
          <a:custGeom>
            <a:avLst/>
            <a:gdLst/>
            <a:ahLst/>
            <a:cxnLst/>
            <a:rect l="l" t="t" r="r" b="b"/>
            <a:pathLst>
              <a:path w="3600450" h="505459">
                <a:moveTo>
                  <a:pt x="0" y="0"/>
                </a:moveTo>
                <a:lnTo>
                  <a:pt x="0" y="505206"/>
                </a:lnTo>
                <a:lnTo>
                  <a:pt x="3600450" y="505206"/>
                </a:lnTo>
                <a:lnTo>
                  <a:pt x="3600450" y="0"/>
                </a:lnTo>
                <a:lnTo>
                  <a:pt x="0" y="0"/>
                </a:lnTo>
                <a:close/>
              </a:path>
            </a:pathLst>
          </a:custGeom>
          <a:ln w="9525">
            <a:solidFill>
              <a:srgbClr val="000000"/>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495300" rIns="0" bIns="0" rtlCol="0">
            <a:spAutoFit/>
          </a:bodyPr>
          <a:lstStyle/>
          <a:p>
            <a:pPr marL="2115820">
              <a:lnSpc>
                <a:spcPct val="100000"/>
              </a:lnSpc>
            </a:pPr>
            <a:r>
              <a:rPr sz="1800" dirty="0">
                <a:solidFill>
                  <a:srgbClr val="000000"/>
                </a:solidFill>
                <a:latin typeface="Arial"/>
                <a:cs typeface="Arial"/>
              </a:rPr>
              <a:t>EMPRESA</a:t>
            </a:r>
            <a:r>
              <a:rPr sz="1800" spc="-110" dirty="0">
                <a:solidFill>
                  <a:srgbClr val="000000"/>
                </a:solidFill>
                <a:latin typeface="Arial"/>
                <a:cs typeface="Arial"/>
              </a:rPr>
              <a:t> </a:t>
            </a:r>
            <a:r>
              <a:rPr sz="1800" dirty="0">
                <a:solidFill>
                  <a:srgbClr val="000000"/>
                </a:solidFill>
                <a:latin typeface="Arial"/>
                <a:cs typeface="Arial"/>
              </a:rPr>
              <a:t>MANUFACTURERA</a:t>
            </a:r>
            <a:endParaRPr sz="1800">
              <a:latin typeface="Arial"/>
              <a:cs typeface="Arial"/>
            </a:endParaRPr>
          </a:p>
        </p:txBody>
      </p:sp>
      <p:sp>
        <p:nvSpPr>
          <p:cNvPr id="5" name="object 5"/>
          <p:cNvSpPr/>
          <p:nvPr/>
        </p:nvSpPr>
        <p:spPr>
          <a:xfrm>
            <a:off x="526795" y="1976120"/>
            <a:ext cx="2520315" cy="4680585"/>
          </a:xfrm>
          <a:custGeom>
            <a:avLst/>
            <a:gdLst/>
            <a:ahLst/>
            <a:cxnLst/>
            <a:rect l="l" t="t" r="r" b="b"/>
            <a:pathLst>
              <a:path w="2520315" h="4680584">
                <a:moveTo>
                  <a:pt x="0" y="0"/>
                </a:moveTo>
                <a:lnTo>
                  <a:pt x="0" y="4680204"/>
                </a:lnTo>
                <a:lnTo>
                  <a:pt x="2519934" y="4680204"/>
                </a:lnTo>
                <a:lnTo>
                  <a:pt x="2519933" y="0"/>
                </a:lnTo>
                <a:lnTo>
                  <a:pt x="0" y="0"/>
                </a:lnTo>
                <a:close/>
              </a:path>
            </a:pathLst>
          </a:custGeom>
          <a:solidFill>
            <a:srgbClr val="00CC99"/>
          </a:solidFill>
        </p:spPr>
        <p:txBody>
          <a:bodyPr wrap="square" lIns="0" tIns="0" rIns="0" bIns="0" rtlCol="0"/>
          <a:lstStyle/>
          <a:p>
            <a:endParaRPr/>
          </a:p>
        </p:txBody>
      </p:sp>
      <p:sp>
        <p:nvSpPr>
          <p:cNvPr id="6" name="object 6"/>
          <p:cNvSpPr/>
          <p:nvPr/>
        </p:nvSpPr>
        <p:spPr>
          <a:xfrm>
            <a:off x="526795" y="1976120"/>
            <a:ext cx="2520315" cy="4680585"/>
          </a:xfrm>
          <a:custGeom>
            <a:avLst/>
            <a:gdLst/>
            <a:ahLst/>
            <a:cxnLst/>
            <a:rect l="l" t="t" r="r" b="b"/>
            <a:pathLst>
              <a:path w="2520315" h="4680584">
                <a:moveTo>
                  <a:pt x="0" y="0"/>
                </a:moveTo>
                <a:lnTo>
                  <a:pt x="0" y="4680204"/>
                </a:lnTo>
                <a:lnTo>
                  <a:pt x="2519934" y="4680204"/>
                </a:lnTo>
                <a:lnTo>
                  <a:pt x="2519933" y="0"/>
                </a:lnTo>
                <a:lnTo>
                  <a:pt x="0" y="0"/>
                </a:lnTo>
                <a:close/>
              </a:path>
            </a:pathLst>
          </a:custGeom>
          <a:ln w="9525">
            <a:solidFill>
              <a:srgbClr val="000000"/>
            </a:solidFill>
          </a:ln>
        </p:spPr>
        <p:txBody>
          <a:bodyPr wrap="square" lIns="0" tIns="0" rIns="0" bIns="0" rtlCol="0"/>
          <a:lstStyle/>
          <a:p>
            <a:endParaRPr/>
          </a:p>
        </p:txBody>
      </p:sp>
      <p:sp>
        <p:nvSpPr>
          <p:cNvPr id="7" name="object 7"/>
          <p:cNvSpPr/>
          <p:nvPr/>
        </p:nvSpPr>
        <p:spPr>
          <a:xfrm>
            <a:off x="3263900" y="1976120"/>
            <a:ext cx="2590800" cy="2952750"/>
          </a:xfrm>
          <a:custGeom>
            <a:avLst/>
            <a:gdLst/>
            <a:ahLst/>
            <a:cxnLst/>
            <a:rect l="l" t="t" r="r" b="b"/>
            <a:pathLst>
              <a:path w="2590800" h="2952750">
                <a:moveTo>
                  <a:pt x="0" y="0"/>
                </a:moveTo>
                <a:lnTo>
                  <a:pt x="0" y="2952750"/>
                </a:lnTo>
                <a:lnTo>
                  <a:pt x="2590800" y="2952750"/>
                </a:lnTo>
                <a:lnTo>
                  <a:pt x="2590800" y="0"/>
                </a:lnTo>
                <a:lnTo>
                  <a:pt x="0" y="0"/>
                </a:lnTo>
                <a:close/>
              </a:path>
            </a:pathLst>
          </a:custGeom>
          <a:solidFill>
            <a:srgbClr val="00CC99"/>
          </a:solidFill>
        </p:spPr>
        <p:txBody>
          <a:bodyPr wrap="square" lIns="0" tIns="0" rIns="0" bIns="0" rtlCol="0"/>
          <a:lstStyle/>
          <a:p>
            <a:endParaRPr/>
          </a:p>
        </p:txBody>
      </p:sp>
      <p:sp>
        <p:nvSpPr>
          <p:cNvPr id="8" name="object 8"/>
          <p:cNvSpPr/>
          <p:nvPr/>
        </p:nvSpPr>
        <p:spPr>
          <a:xfrm>
            <a:off x="3263900" y="1976120"/>
            <a:ext cx="2590800" cy="2952750"/>
          </a:xfrm>
          <a:custGeom>
            <a:avLst/>
            <a:gdLst/>
            <a:ahLst/>
            <a:cxnLst/>
            <a:rect l="l" t="t" r="r" b="b"/>
            <a:pathLst>
              <a:path w="2590800" h="2952750">
                <a:moveTo>
                  <a:pt x="0" y="0"/>
                </a:moveTo>
                <a:lnTo>
                  <a:pt x="0" y="2952750"/>
                </a:lnTo>
                <a:lnTo>
                  <a:pt x="2590800" y="2952750"/>
                </a:lnTo>
                <a:lnTo>
                  <a:pt x="2590800" y="0"/>
                </a:lnTo>
                <a:lnTo>
                  <a:pt x="0" y="0"/>
                </a:lnTo>
                <a:close/>
              </a:path>
            </a:pathLst>
          </a:custGeom>
          <a:ln w="9525">
            <a:solidFill>
              <a:srgbClr val="000000"/>
            </a:solidFill>
          </a:ln>
        </p:spPr>
        <p:txBody>
          <a:bodyPr wrap="square" lIns="0" tIns="0" rIns="0" bIns="0" rtlCol="0"/>
          <a:lstStyle/>
          <a:p>
            <a:endParaRPr/>
          </a:p>
        </p:txBody>
      </p:sp>
      <p:sp>
        <p:nvSpPr>
          <p:cNvPr id="9" name="object 9"/>
          <p:cNvSpPr/>
          <p:nvPr/>
        </p:nvSpPr>
        <p:spPr>
          <a:xfrm>
            <a:off x="5999479" y="1976120"/>
            <a:ext cx="2592705" cy="2303780"/>
          </a:xfrm>
          <a:custGeom>
            <a:avLst/>
            <a:gdLst/>
            <a:ahLst/>
            <a:cxnLst/>
            <a:rect l="l" t="t" r="r" b="b"/>
            <a:pathLst>
              <a:path w="2592704" h="2303779">
                <a:moveTo>
                  <a:pt x="0" y="0"/>
                </a:moveTo>
                <a:lnTo>
                  <a:pt x="0" y="2303526"/>
                </a:lnTo>
                <a:lnTo>
                  <a:pt x="2592324" y="2303526"/>
                </a:lnTo>
                <a:lnTo>
                  <a:pt x="2592324" y="0"/>
                </a:lnTo>
                <a:lnTo>
                  <a:pt x="0" y="0"/>
                </a:lnTo>
                <a:close/>
              </a:path>
            </a:pathLst>
          </a:custGeom>
          <a:solidFill>
            <a:srgbClr val="00CC99"/>
          </a:solidFill>
        </p:spPr>
        <p:txBody>
          <a:bodyPr wrap="square" lIns="0" tIns="0" rIns="0" bIns="0" rtlCol="0"/>
          <a:lstStyle/>
          <a:p>
            <a:endParaRPr/>
          </a:p>
        </p:txBody>
      </p:sp>
      <p:sp>
        <p:nvSpPr>
          <p:cNvPr id="10" name="object 10"/>
          <p:cNvSpPr/>
          <p:nvPr/>
        </p:nvSpPr>
        <p:spPr>
          <a:xfrm>
            <a:off x="5999479" y="1976120"/>
            <a:ext cx="2592705" cy="2303780"/>
          </a:xfrm>
          <a:custGeom>
            <a:avLst/>
            <a:gdLst/>
            <a:ahLst/>
            <a:cxnLst/>
            <a:rect l="l" t="t" r="r" b="b"/>
            <a:pathLst>
              <a:path w="2592704" h="2303779">
                <a:moveTo>
                  <a:pt x="0" y="0"/>
                </a:moveTo>
                <a:lnTo>
                  <a:pt x="0" y="2303526"/>
                </a:lnTo>
                <a:lnTo>
                  <a:pt x="2592324" y="2303526"/>
                </a:lnTo>
                <a:lnTo>
                  <a:pt x="2592324" y="0"/>
                </a:lnTo>
                <a:lnTo>
                  <a:pt x="0" y="0"/>
                </a:lnTo>
                <a:close/>
              </a:path>
            </a:pathLst>
          </a:custGeom>
          <a:ln w="9525">
            <a:solidFill>
              <a:srgbClr val="000000"/>
            </a:solidFill>
          </a:ln>
        </p:spPr>
        <p:txBody>
          <a:bodyPr wrap="square" lIns="0" tIns="0" rIns="0" bIns="0" rtlCol="0"/>
          <a:lstStyle/>
          <a:p>
            <a:endParaRPr/>
          </a:p>
        </p:txBody>
      </p:sp>
      <p:sp>
        <p:nvSpPr>
          <p:cNvPr id="11" name="object 11"/>
          <p:cNvSpPr/>
          <p:nvPr/>
        </p:nvSpPr>
        <p:spPr>
          <a:xfrm>
            <a:off x="1751329" y="1615694"/>
            <a:ext cx="5545455" cy="0"/>
          </a:xfrm>
          <a:custGeom>
            <a:avLst/>
            <a:gdLst/>
            <a:ahLst/>
            <a:cxnLst/>
            <a:rect l="l" t="t" r="r" b="b"/>
            <a:pathLst>
              <a:path w="5545455">
                <a:moveTo>
                  <a:pt x="0" y="0"/>
                </a:moveTo>
                <a:lnTo>
                  <a:pt x="5545074" y="0"/>
                </a:lnTo>
              </a:path>
            </a:pathLst>
          </a:custGeom>
          <a:ln w="9525">
            <a:solidFill>
              <a:srgbClr val="000000"/>
            </a:solidFill>
          </a:ln>
        </p:spPr>
        <p:txBody>
          <a:bodyPr wrap="square" lIns="0" tIns="0" rIns="0" bIns="0" rtlCol="0"/>
          <a:lstStyle/>
          <a:p>
            <a:endParaRPr/>
          </a:p>
        </p:txBody>
      </p:sp>
      <p:sp>
        <p:nvSpPr>
          <p:cNvPr id="12" name="object 12"/>
          <p:cNvSpPr/>
          <p:nvPr/>
        </p:nvSpPr>
        <p:spPr>
          <a:xfrm>
            <a:off x="4343653" y="1256030"/>
            <a:ext cx="0" cy="720090"/>
          </a:xfrm>
          <a:custGeom>
            <a:avLst/>
            <a:gdLst/>
            <a:ahLst/>
            <a:cxnLst/>
            <a:rect l="l" t="t" r="r" b="b"/>
            <a:pathLst>
              <a:path h="720089">
                <a:moveTo>
                  <a:pt x="0" y="0"/>
                </a:moveTo>
                <a:lnTo>
                  <a:pt x="0" y="720089"/>
                </a:lnTo>
              </a:path>
            </a:pathLst>
          </a:custGeom>
          <a:ln w="9525">
            <a:solidFill>
              <a:srgbClr val="000000"/>
            </a:solidFill>
          </a:ln>
        </p:spPr>
        <p:txBody>
          <a:bodyPr wrap="square" lIns="0" tIns="0" rIns="0" bIns="0" rtlCol="0"/>
          <a:lstStyle/>
          <a:p>
            <a:endParaRPr/>
          </a:p>
        </p:txBody>
      </p:sp>
      <p:sp>
        <p:nvSpPr>
          <p:cNvPr id="13" name="object 13"/>
          <p:cNvSpPr/>
          <p:nvPr/>
        </p:nvSpPr>
        <p:spPr>
          <a:xfrm>
            <a:off x="7296404" y="1615694"/>
            <a:ext cx="0" cy="360680"/>
          </a:xfrm>
          <a:custGeom>
            <a:avLst/>
            <a:gdLst/>
            <a:ahLst/>
            <a:cxnLst/>
            <a:rect l="l" t="t" r="r" b="b"/>
            <a:pathLst>
              <a:path h="360680">
                <a:moveTo>
                  <a:pt x="0" y="0"/>
                </a:moveTo>
                <a:lnTo>
                  <a:pt x="0" y="360425"/>
                </a:lnTo>
              </a:path>
            </a:pathLst>
          </a:custGeom>
          <a:ln w="9525">
            <a:solidFill>
              <a:srgbClr val="000000"/>
            </a:solidFill>
          </a:ln>
        </p:spPr>
        <p:txBody>
          <a:bodyPr wrap="square" lIns="0" tIns="0" rIns="0" bIns="0" rtlCol="0"/>
          <a:lstStyle/>
          <a:p>
            <a:endParaRPr/>
          </a:p>
        </p:txBody>
      </p:sp>
      <p:sp>
        <p:nvSpPr>
          <p:cNvPr id="14" name="object 14"/>
          <p:cNvSpPr txBox="1"/>
          <p:nvPr/>
        </p:nvSpPr>
        <p:spPr>
          <a:xfrm>
            <a:off x="3343402" y="2005076"/>
            <a:ext cx="2301875" cy="2613660"/>
          </a:xfrm>
          <a:prstGeom prst="rect">
            <a:avLst/>
          </a:prstGeom>
        </p:spPr>
        <p:txBody>
          <a:bodyPr vert="horz" wrap="square" lIns="0" tIns="0" rIns="0" bIns="0" rtlCol="0">
            <a:spAutoFit/>
          </a:bodyPr>
          <a:lstStyle/>
          <a:p>
            <a:pPr marL="142875">
              <a:lnSpc>
                <a:spcPct val="100000"/>
              </a:lnSpc>
            </a:pPr>
            <a:r>
              <a:rPr sz="1800" spc="-5" dirty="0">
                <a:latin typeface="Arial"/>
                <a:cs typeface="Arial"/>
              </a:rPr>
              <a:t>FINANZAS/CONTAB</a:t>
            </a:r>
            <a:endParaRPr sz="1800">
              <a:latin typeface="Arial"/>
              <a:cs typeface="Arial"/>
            </a:endParaRPr>
          </a:p>
          <a:p>
            <a:pPr marL="12700">
              <a:lnSpc>
                <a:spcPts val="1905"/>
              </a:lnSpc>
              <a:spcBef>
                <a:spcPts val="1000"/>
              </a:spcBef>
            </a:pPr>
            <a:r>
              <a:rPr sz="1600" spc="-5" dirty="0">
                <a:latin typeface="Arial"/>
                <a:cs typeface="Arial"/>
              </a:rPr>
              <a:t>Pagos/créditos</a:t>
            </a:r>
            <a:endParaRPr sz="1600">
              <a:latin typeface="Arial"/>
              <a:cs typeface="Arial"/>
            </a:endParaRPr>
          </a:p>
          <a:p>
            <a:pPr marL="226060" marR="676910">
              <a:lnSpc>
                <a:spcPts val="1450"/>
              </a:lnSpc>
              <a:spcBef>
                <a:spcPts val="25"/>
              </a:spcBef>
            </a:pPr>
            <a:r>
              <a:rPr sz="1200" spc="-10" dirty="0">
                <a:latin typeface="Arial"/>
                <a:cs typeface="Arial"/>
              </a:rPr>
              <a:t>Contabilizar pagos  Contabilizar</a:t>
            </a:r>
            <a:r>
              <a:rPr sz="1200" spc="-50" dirty="0">
                <a:latin typeface="Arial"/>
                <a:cs typeface="Arial"/>
              </a:rPr>
              <a:t> </a:t>
            </a:r>
            <a:r>
              <a:rPr sz="1200" spc="-5" dirty="0">
                <a:latin typeface="Arial"/>
                <a:cs typeface="Arial"/>
              </a:rPr>
              <a:t>cobros</a:t>
            </a:r>
            <a:endParaRPr sz="1200">
              <a:latin typeface="Arial"/>
              <a:cs typeface="Arial"/>
            </a:endParaRPr>
          </a:p>
          <a:p>
            <a:pPr marL="226060">
              <a:lnSpc>
                <a:spcPts val="1400"/>
              </a:lnSpc>
            </a:pPr>
            <a:r>
              <a:rPr sz="1200" spc="-10" dirty="0">
                <a:latin typeface="Arial"/>
                <a:cs typeface="Arial"/>
              </a:rPr>
              <a:t>Contabilidad</a:t>
            </a:r>
            <a:r>
              <a:rPr sz="1200" spc="-15" dirty="0">
                <a:latin typeface="Arial"/>
                <a:cs typeface="Arial"/>
              </a:rPr>
              <a:t> </a:t>
            </a:r>
            <a:r>
              <a:rPr sz="1200" spc="-10" dirty="0">
                <a:latin typeface="Arial"/>
                <a:cs typeface="Arial"/>
              </a:rPr>
              <a:t>general</a:t>
            </a:r>
            <a:endParaRPr sz="1200">
              <a:latin typeface="Arial"/>
              <a:cs typeface="Arial"/>
            </a:endParaRPr>
          </a:p>
          <a:p>
            <a:pPr marL="12700">
              <a:lnSpc>
                <a:spcPts val="1900"/>
              </a:lnSpc>
              <a:spcBef>
                <a:spcPts val="775"/>
              </a:spcBef>
            </a:pPr>
            <a:r>
              <a:rPr sz="1600" spc="-5" dirty="0">
                <a:latin typeface="Arial"/>
                <a:cs typeface="Arial"/>
              </a:rPr>
              <a:t>Gestión de</a:t>
            </a:r>
            <a:r>
              <a:rPr sz="1600" spc="-75" dirty="0">
                <a:latin typeface="Arial"/>
                <a:cs typeface="Arial"/>
              </a:rPr>
              <a:t> </a:t>
            </a:r>
            <a:r>
              <a:rPr sz="1600" spc="-5" dirty="0">
                <a:latin typeface="Arial"/>
                <a:cs typeface="Arial"/>
              </a:rPr>
              <a:t>fondos</a:t>
            </a:r>
            <a:endParaRPr sz="1600">
              <a:latin typeface="Arial"/>
              <a:cs typeface="Arial"/>
            </a:endParaRPr>
          </a:p>
          <a:p>
            <a:pPr marL="226695">
              <a:lnSpc>
                <a:spcPts val="1420"/>
              </a:lnSpc>
            </a:pPr>
            <a:r>
              <a:rPr sz="1200" spc="-10" dirty="0">
                <a:latin typeface="Arial"/>
                <a:cs typeface="Arial"/>
              </a:rPr>
              <a:t>Bolsa</a:t>
            </a:r>
            <a:endParaRPr sz="1200">
              <a:latin typeface="Arial"/>
              <a:cs typeface="Arial"/>
            </a:endParaRPr>
          </a:p>
          <a:p>
            <a:pPr marL="226060">
              <a:lnSpc>
                <a:spcPct val="100000"/>
              </a:lnSpc>
              <a:spcBef>
                <a:spcPts val="10"/>
              </a:spcBef>
            </a:pPr>
            <a:r>
              <a:rPr sz="1200" spc="-5" dirty="0">
                <a:latin typeface="Arial"/>
                <a:cs typeface="Arial"/>
              </a:rPr>
              <a:t>Cambios</a:t>
            </a:r>
            <a:r>
              <a:rPr sz="1200" spc="-25" dirty="0">
                <a:latin typeface="Arial"/>
                <a:cs typeface="Arial"/>
              </a:rPr>
              <a:t> </a:t>
            </a:r>
            <a:r>
              <a:rPr sz="1200" spc="-10" dirty="0">
                <a:latin typeface="Arial"/>
                <a:cs typeface="Arial"/>
              </a:rPr>
              <a:t>internacionales</a:t>
            </a:r>
            <a:endParaRPr sz="1200">
              <a:latin typeface="Arial"/>
              <a:cs typeface="Arial"/>
            </a:endParaRPr>
          </a:p>
          <a:p>
            <a:pPr marL="12700">
              <a:lnSpc>
                <a:spcPts val="1900"/>
              </a:lnSpc>
              <a:spcBef>
                <a:spcPts val="775"/>
              </a:spcBef>
            </a:pPr>
            <a:r>
              <a:rPr sz="1600" spc="-5" dirty="0">
                <a:latin typeface="Arial"/>
                <a:cs typeface="Arial"/>
              </a:rPr>
              <a:t>Necesidades de</a:t>
            </a:r>
            <a:r>
              <a:rPr sz="1600" spc="-70" dirty="0">
                <a:latin typeface="Arial"/>
                <a:cs typeface="Arial"/>
              </a:rPr>
              <a:t> </a:t>
            </a:r>
            <a:r>
              <a:rPr sz="1600" spc="-5" dirty="0">
                <a:latin typeface="Arial"/>
                <a:cs typeface="Arial"/>
              </a:rPr>
              <a:t>capital</a:t>
            </a:r>
            <a:endParaRPr sz="1600">
              <a:latin typeface="Arial"/>
              <a:cs typeface="Arial"/>
            </a:endParaRPr>
          </a:p>
          <a:p>
            <a:pPr marL="182880" marR="717550">
              <a:lnSpc>
                <a:spcPts val="1450"/>
              </a:lnSpc>
              <a:spcBef>
                <a:spcPts val="20"/>
              </a:spcBef>
            </a:pPr>
            <a:r>
              <a:rPr sz="1200" spc="-5" dirty="0">
                <a:latin typeface="Arial"/>
                <a:cs typeface="Arial"/>
              </a:rPr>
              <a:t>Emisión de </a:t>
            </a:r>
            <a:r>
              <a:rPr sz="1200" spc="-10" dirty="0">
                <a:latin typeface="Arial"/>
                <a:cs typeface="Arial"/>
              </a:rPr>
              <a:t>acciones  </a:t>
            </a:r>
            <a:r>
              <a:rPr sz="1200" spc="-5" dirty="0">
                <a:latin typeface="Arial"/>
                <a:cs typeface="Arial"/>
              </a:rPr>
              <a:t>Emisión de</a:t>
            </a:r>
            <a:r>
              <a:rPr sz="1200" spc="-65" dirty="0">
                <a:latin typeface="Arial"/>
                <a:cs typeface="Arial"/>
              </a:rPr>
              <a:t> </a:t>
            </a:r>
            <a:r>
              <a:rPr sz="1200" spc="-10" dirty="0">
                <a:latin typeface="Arial"/>
                <a:cs typeface="Arial"/>
              </a:rPr>
              <a:t>bonos</a:t>
            </a:r>
            <a:endParaRPr sz="1200">
              <a:latin typeface="Arial"/>
              <a:cs typeface="Arial"/>
            </a:endParaRPr>
          </a:p>
        </p:txBody>
      </p:sp>
      <p:sp>
        <p:nvSpPr>
          <p:cNvPr id="15" name="object 15"/>
          <p:cNvSpPr txBox="1"/>
          <p:nvPr/>
        </p:nvSpPr>
        <p:spPr>
          <a:xfrm>
            <a:off x="6078220" y="2027173"/>
            <a:ext cx="2147570" cy="1326515"/>
          </a:xfrm>
          <a:prstGeom prst="rect">
            <a:avLst/>
          </a:prstGeom>
        </p:spPr>
        <p:txBody>
          <a:bodyPr vert="horz" wrap="square" lIns="0" tIns="0" rIns="0" bIns="0" rtlCol="0">
            <a:spAutoFit/>
          </a:bodyPr>
          <a:lstStyle/>
          <a:p>
            <a:pPr marL="501650">
              <a:lnSpc>
                <a:spcPct val="100000"/>
              </a:lnSpc>
            </a:pPr>
            <a:r>
              <a:rPr sz="1800" dirty="0">
                <a:latin typeface="Arial"/>
                <a:cs typeface="Arial"/>
              </a:rPr>
              <a:t>MARKETING</a:t>
            </a:r>
            <a:endParaRPr sz="1800">
              <a:latin typeface="Arial"/>
              <a:cs typeface="Arial"/>
            </a:endParaRPr>
          </a:p>
          <a:p>
            <a:pPr marL="12700" marR="5080">
              <a:lnSpc>
                <a:spcPct val="140600"/>
              </a:lnSpc>
              <a:spcBef>
                <a:spcPts val="95"/>
              </a:spcBef>
            </a:pPr>
            <a:r>
              <a:rPr sz="1600" spc="-5" dirty="0">
                <a:latin typeface="Arial"/>
                <a:cs typeface="Arial"/>
              </a:rPr>
              <a:t>Promociones de</a:t>
            </a:r>
            <a:r>
              <a:rPr sz="1600" spc="-65" dirty="0">
                <a:latin typeface="Arial"/>
                <a:cs typeface="Arial"/>
              </a:rPr>
              <a:t> </a:t>
            </a:r>
            <a:r>
              <a:rPr sz="1600" spc="-5" dirty="0">
                <a:latin typeface="Arial"/>
                <a:cs typeface="Arial"/>
              </a:rPr>
              <a:t>ventas  </a:t>
            </a:r>
            <a:r>
              <a:rPr sz="1600" spc="-10" dirty="0">
                <a:latin typeface="Arial"/>
                <a:cs typeface="Arial"/>
              </a:rPr>
              <a:t>Publicidad</a:t>
            </a:r>
            <a:endParaRPr sz="1600">
              <a:latin typeface="Arial"/>
              <a:cs typeface="Arial"/>
            </a:endParaRPr>
          </a:p>
          <a:p>
            <a:pPr marL="12700">
              <a:lnSpc>
                <a:spcPct val="100000"/>
              </a:lnSpc>
              <a:spcBef>
                <a:spcPts val="780"/>
              </a:spcBef>
            </a:pPr>
            <a:r>
              <a:rPr sz="1600" spc="-5" dirty="0">
                <a:latin typeface="Arial"/>
                <a:cs typeface="Arial"/>
              </a:rPr>
              <a:t>Ventas</a:t>
            </a:r>
            <a:endParaRPr sz="1600">
              <a:latin typeface="Arial"/>
              <a:cs typeface="Arial"/>
            </a:endParaRPr>
          </a:p>
        </p:txBody>
      </p:sp>
      <p:sp>
        <p:nvSpPr>
          <p:cNvPr id="16" name="object 16"/>
          <p:cNvSpPr txBox="1"/>
          <p:nvPr/>
        </p:nvSpPr>
        <p:spPr>
          <a:xfrm>
            <a:off x="6078220" y="3567544"/>
            <a:ext cx="1492250" cy="403225"/>
          </a:xfrm>
          <a:prstGeom prst="rect">
            <a:avLst/>
          </a:prstGeom>
        </p:spPr>
        <p:txBody>
          <a:bodyPr vert="horz" wrap="square" lIns="0" tIns="0" rIns="0" bIns="0" rtlCol="0">
            <a:spAutoFit/>
          </a:bodyPr>
          <a:lstStyle/>
          <a:p>
            <a:pPr marL="12700" marR="5080">
              <a:lnSpc>
                <a:spcPts val="1540"/>
              </a:lnSpc>
            </a:pPr>
            <a:r>
              <a:rPr sz="1600" spc="-5" dirty="0">
                <a:latin typeface="Arial"/>
                <a:cs typeface="Arial"/>
              </a:rPr>
              <a:t>Investigación</a:t>
            </a:r>
            <a:r>
              <a:rPr sz="1600" spc="-80" dirty="0">
                <a:latin typeface="Arial"/>
                <a:cs typeface="Arial"/>
              </a:rPr>
              <a:t> </a:t>
            </a:r>
            <a:r>
              <a:rPr sz="1600" spc="-5" dirty="0">
                <a:latin typeface="Arial"/>
                <a:cs typeface="Arial"/>
              </a:rPr>
              <a:t>de  mercados</a:t>
            </a:r>
            <a:endParaRPr sz="1600">
              <a:latin typeface="Arial"/>
              <a:cs typeface="Arial"/>
            </a:endParaRPr>
          </a:p>
        </p:txBody>
      </p:sp>
      <p:sp>
        <p:nvSpPr>
          <p:cNvPr id="17" name="object 17"/>
          <p:cNvSpPr txBox="1"/>
          <p:nvPr/>
        </p:nvSpPr>
        <p:spPr>
          <a:xfrm>
            <a:off x="606298" y="2032508"/>
            <a:ext cx="2208530" cy="1008380"/>
          </a:xfrm>
          <a:prstGeom prst="rect">
            <a:avLst/>
          </a:prstGeom>
        </p:spPr>
        <p:txBody>
          <a:bodyPr vert="horz" wrap="square" lIns="0" tIns="0" rIns="0" bIns="0" rtlCol="0">
            <a:spAutoFit/>
          </a:bodyPr>
          <a:lstStyle/>
          <a:p>
            <a:pPr marL="12700">
              <a:lnSpc>
                <a:spcPct val="100000"/>
              </a:lnSpc>
            </a:pPr>
            <a:r>
              <a:rPr sz="1800" dirty="0">
                <a:latin typeface="Arial"/>
                <a:cs typeface="Arial"/>
              </a:rPr>
              <a:t>PRODUCCIÓN</a:t>
            </a:r>
            <a:endParaRPr sz="1800">
              <a:latin typeface="Arial"/>
              <a:cs typeface="Arial"/>
            </a:endParaRPr>
          </a:p>
          <a:p>
            <a:pPr marL="12700">
              <a:lnSpc>
                <a:spcPts val="1900"/>
              </a:lnSpc>
              <a:spcBef>
                <a:spcPts val="910"/>
              </a:spcBef>
            </a:pPr>
            <a:r>
              <a:rPr sz="1600" spc="-5" dirty="0">
                <a:latin typeface="Arial"/>
                <a:cs typeface="Arial"/>
              </a:rPr>
              <a:t>Instalaciones/equipos</a:t>
            </a:r>
            <a:endParaRPr sz="1600">
              <a:latin typeface="Arial"/>
              <a:cs typeface="Arial"/>
            </a:endParaRPr>
          </a:p>
          <a:p>
            <a:pPr marL="226060" marR="5080">
              <a:lnSpc>
                <a:spcPts val="1450"/>
              </a:lnSpc>
              <a:spcBef>
                <a:spcPts val="20"/>
              </a:spcBef>
            </a:pPr>
            <a:r>
              <a:rPr sz="1200" spc="-5" dirty="0">
                <a:latin typeface="Arial"/>
                <a:cs typeface="Arial"/>
              </a:rPr>
              <a:t>Construcción; </a:t>
            </a:r>
            <a:r>
              <a:rPr sz="1200" spc="-10" dirty="0">
                <a:latin typeface="Arial"/>
                <a:cs typeface="Arial"/>
              </a:rPr>
              <a:t>Mantenimiento  </a:t>
            </a:r>
            <a:r>
              <a:rPr sz="1200" spc="-5" dirty="0">
                <a:latin typeface="Arial"/>
                <a:cs typeface="Arial"/>
              </a:rPr>
              <a:t>Nuevos</a:t>
            </a:r>
            <a:r>
              <a:rPr sz="1200" spc="-70" dirty="0">
                <a:latin typeface="Arial"/>
                <a:cs typeface="Arial"/>
              </a:rPr>
              <a:t> </a:t>
            </a:r>
            <a:r>
              <a:rPr sz="1200" spc="-10" dirty="0">
                <a:latin typeface="Arial"/>
                <a:cs typeface="Arial"/>
              </a:rPr>
              <a:t>equipos</a:t>
            </a:r>
            <a:endParaRPr sz="1200">
              <a:latin typeface="Arial"/>
              <a:cs typeface="Arial"/>
            </a:endParaRPr>
          </a:p>
        </p:txBody>
      </p:sp>
      <p:sp>
        <p:nvSpPr>
          <p:cNvPr id="18" name="object 18"/>
          <p:cNvSpPr txBox="1"/>
          <p:nvPr/>
        </p:nvSpPr>
        <p:spPr>
          <a:xfrm>
            <a:off x="606298" y="3239038"/>
            <a:ext cx="2249170" cy="3232785"/>
          </a:xfrm>
          <a:prstGeom prst="rect">
            <a:avLst/>
          </a:prstGeom>
        </p:spPr>
        <p:txBody>
          <a:bodyPr vert="horz" wrap="square" lIns="0" tIns="0" rIns="0" bIns="0" rtlCol="0">
            <a:spAutoFit/>
          </a:bodyPr>
          <a:lstStyle/>
          <a:p>
            <a:pPr marL="12700" marR="73025">
              <a:lnSpc>
                <a:spcPct val="70300"/>
              </a:lnSpc>
            </a:pPr>
            <a:r>
              <a:rPr sz="1600" spc="-5" dirty="0">
                <a:latin typeface="Arial"/>
                <a:cs typeface="Arial"/>
              </a:rPr>
              <a:t>Control de producción</a:t>
            </a:r>
            <a:r>
              <a:rPr sz="1600" spc="-70" dirty="0">
                <a:latin typeface="Arial"/>
                <a:cs typeface="Arial"/>
              </a:rPr>
              <a:t> </a:t>
            </a:r>
            <a:r>
              <a:rPr sz="1600" dirty="0">
                <a:latin typeface="Arial"/>
                <a:cs typeface="Arial"/>
              </a:rPr>
              <a:t>e  </a:t>
            </a:r>
            <a:r>
              <a:rPr sz="1600" spc="-5" dirty="0">
                <a:latin typeface="Arial"/>
                <a:cs typeface="Arial"/>
              </a:rPr>
              <a:t>inventarios</a:t>
            </a:r>
            <a:endParaRPr sz="1600">
              <a:latin typeface="Arial"/>
              <a:cs typeface="Arial"/>
            </a:endParaRPr>
          </a:p>
          <a:p>
            <a:pPr marL="226695">
              <a:lnSpc>
                <a:spcPts val="1300"/>
              </a:lnSpc>
            </a:pPr>
            <a:r>
              <a:rPr sz="1200" spc="-5" dirty="0">
                <a:latin typeface="Arial"/>
                <a:cs typeface="Arial"/>
              </a:rPr>
              <a:t>Planificación, control</a:t>
            </a:r>
            <a:r>
              <a:rPr sz="1200" spc="15" dirty="0">
                <a:latin typeface="Arial"/>
                <a:cs typeface="Arial"/>
              </a:rPr>
              <a:t> </a:t>
            </a:r>
            <a:r>
              <a:rPr sz="1200" spc="-5" dirty="0">
                <a:latin typeface="Arial"/>
                <a:cs typeface="Arial"/>
              </a:rPr>
              <a:t>material</a:t>
            </a:r>
            <a:endParaRPr sz="1200">
              <a:latin typeface="Arial"/>
              <a:cs typeface="Arial"/>
            </a:endParaRPr>
          </a:p>
          <a:p>
            <a:pPr marL="12700" marR="163195">
              <a:lnSpc>
                <a:spcPct val="133800"/>
              </a:lnSpc>
              <a:spcBef>
                <a:spcPts val="245"/>
              </a:spcBef>
            </a:pPr>
            <a:r>
              <a:rPr sz="1600" spc="-5" dirty="0">
                <a:latin typeface="Arial"/>
                <a:cs typeface="Arial"/>
              </a:rPr>
              <a:t>Aseguramiento</a:t>
            </a:r>
            <a:r>
              <a:rPr sz="1600" spc="-75" dirty="0">
                <a:latin typeface="Arial"/>
                <a:cs typeface="Arial"/>
              </a:rPr>
              <a:t> </a:t>
            </a:r>
            <a:r>
              <a:rPr sz="1600" spc="-5" dirty="0">
                <a:latin typeface="Arial"/>
                <a:cs typeface="Arial"/>
              </a:rPr>
              <a:t>calidad  Aprovisionamiento  Producción</a:t>
            </a:r>
            <a:endParaRPr sz="1600">
              <a:latin typeface="Arial"/>
              <a:cs typeface="Arial"/>
            </a:endParaRPr>
          </a:p>
          <a:p>
            <a:pPr marL="182880">
              <a:lnSpc>
                <a:spcPts val="1270"/>
              </a:lnSpc>
            </a:pPr>
            <a:r>
              <a:rPr sz="1200" spc="-5" dirty="0">
                <a:latin typeface="Arial"/>
                <a:cs typeface="Arial"/>
              </a:rPr>
              <a:t>Herramientas, fabric,</a:t>
            </a:r>
            <a:r>
              <a:rPr sz="1200" spc="-65" dirty="0">
                <a:latin typeface="Arial"/>
                <a:cs typeface="Arial"/>
              </a:rPr>
              <a:t> </a:t>
            </a:r>
            <a:r>
              <a:rPr sz="1200" spc="-10" dirty="0">
                <a:latin typeface="Arial"/>
                <a:cs typeface="Arial"/>
              </a:rPr>
              <a:t>montaje</a:t>
            </a:r>
            <a:endParaRPr sz="1200">
              <a:latin typeface="Arial"/>
              <a:cs typeface="Arial"/>
            </a:endParaRPr>
          </a:p>
          <a:p>
            <a:pPr marL="12700">
              <a:lnSpc>
                <a:spcPts val="1900"/>
              </a:lnSpc>
              <a:spcBef>
                <a:spcPts val="740"/>
              </a:spcBef>
            </a:pPr>
            <a:r>
              <a:rPr sz="1600" spc="-5" dirty="0">
                <a:latin typeface="Arial"/>
                <a:cs typeface="Arial"/>
              </a:rPr>
              <a:t>Ingeniería del</a:t>
            </a:r>
            <a:r>
              <a:rPr sz="1600" spc="-75" dirty="0">
                <a:latin typeface="Arial"/>
                <a:cs typeface="Arial"/>
              </a:rPr>
              <a:t> </a:t>
            </a:r>
            <a:r>
              <a:rPr sz="1600" spc="-5" dirty="0">
                <a:latin typeface="Arial"/>
                <a:cs typeface="Arial"/>
              </a:rPr>
              <a:t>diseño</a:t>
            </a:r>
            <a:endParaRPr sz="1600">
              <a:latin typeface="Arial"/>
              <a:cs typeface="Arial"/>
            </a:endParaRPr>
          </a:p>
          <a:p>
            <a:pPr marL="182880" marR="5080">
              <a:lnSpc>
                <a:spcPts val="1450"/>
              </a:lnSpc>
              <a:spcBef>
                <a:spcPts val="20"/>
              </a:spcBef>
            </a:pPr>
            <a:r>
              <a:rPr sz="1200" spc="-10" dirty="0">
                <a:latin typeface="Arial"/>
                <a:cs typeface="Arial"/>
              </a:rPr>
              <a:t>Desarrollo </a:t>
            </a:r>
            <a:r>
              <a:rPr sz="1200" spc="-5" dirty="0">
                <a:latin typeface="Arial"/>
                <a:cs typeface="Arial"/>
              </a:rPr>
              <a:t>de productos  Especificaciones de</a:t>
            </a:r>
            <a:r>
              <a:rPr sz="1200" spc="-100" dirty="0">
                <a:latin typeface="Arial"/>
                <a:cs typeface="Arial"/>
              </a:rPr>
              <a:t> </a:t>
            </a:r>
            <a:r>
              <a:rPr sz="1200" spc="-5" dirty="0">
                <a:latin typeface="Arial"/>
                <a:cs typeface="Arial"/>
              </a:rPr>
              <a:t>productos</a:t>
            </a:r>
            <a:endParaRPr sz="1200">
              <a:latin typeface="Arial"/>
              <a:cs typeface="Arial"/>
            </a:endParaRPr>
          </a:p>
          <a:p>
            <a:pPr marL="12700">
              <a:lnSpc>
                <a:spcPts val="1900"/>
              </a:lnSpc>
              <a:spcBef>
                <a:spcPts val="725"/>
              </a:spcBef>
            </a:pPr>
            <a:r>
              <a:rPr sz="1600" spc="-5" dirty="0">
                <a:latin typeface="Arial"/>
                <a:cs typeface="Arial"/>
              </a:rPr>
              <a:t>Ingeniería</a:t>
            </a:r>
            <a:r>
              <a:rPr sz="1600" spc="-80" dirty="0">
                <a:latin typeface="Arial"/>
                <a:cs typeface="Arial"/>
              </a:rPr>
              <a:t> </a:t>
            </a:r>
            <a:r>
              <a:rPr sz="1600" spc="-5" dirty="0">
                <a:latin typeface="Arial"/>
                <a:cs typeface="Arial"/>
              </a:rPr>
              <a:t>industrial</a:t>
            </a:r>
            <a:endParaRPr sz="1600">
              <a:latin typeface="Arial"/>
              <a:cs typeface="Arial"/>
            </a:endParaRPr>
          </a:p>
          <a:p>
            <a:pPr marL="182880">
              <a:lnSpc>
                <a:spcPts val="1420"/>
              </a:lnSpc>
            </a:pPr>
            <a:r>
              <a:rPr sz="1200" spc="-5" dirty="0">
                <a:latin typeface="Arial"/>
                <a:cs typeface="Arial"/>
              </a:rPr>
              <a:t>Optimización de</a:t>
            </a:r>
            <a:r>
              <a:rPr sz="1200" spc="-65" dirty="0">
                <a:latin typeface="Arial"/>
                <a:cs typeface="Arial"/>
              </a:rPr>
              <a:t> </a:t>
            </a:r>
            <a:r>
              <a:rPr sz="1200" spc="-10" dirty="0">
                <a:latin typeface="Arial"/>
                <a:cs typeface="Arial"/>
              </a:rPr>
              <a:t>máquinas</a:t>
            </a:r>
            <a:endParaRPr sz="1200">
              <a:latin typeface="Arial"/>
              <a:cs typeface="Arial"/>
            </a:endParaRPr>
          </a:p>
          <a:p>
            <a:pPr marL="12700">
              <a:lnSpc>
                <a:spcPct val="100000"/>
              </a:lnSpc>
              <a:spcBef>
                <a:spcPts val="615"/>
              </a:spcBef>
            </a:pPr>
            <a:r>
              <a:rPr sz="1600" spc="-5" dirty="0">
                <a:latin typeface="Arial"/>
                <a:cs typeface="Arial"/>
              </a:rPr>
              <a:t>Ingeniería de</a:t>
            </a:r>
            <a:r>
              <a:rPr sz="1600" spc="-60" dirty="0">
                <a:latin typeface="Arial"/>
                <a:cs typeface="Arial"/>
              </a:rPr>
              <a:t> </a:t>
            </a:r>
            <a:r>
              <a:rPr sz="1600" spc="-5" dirty="0">
                <a:latin typeface="Arial"/>
                <a:cs typeface="Arial"/>
              </a:rPr>
              <a:t>procesos</a:t>
            </a:r>
            <a:endParaRPr sz="1600">
              <a:latin typeface="Arial"/>
              <a:cs typeface="Arial"/>
            </a:endParaRPr>
          </a:p>
        </p:txBody>
      </p:sp>
      <p:sp>
        <p:nvSpPr>
          <p:cNvPr id="19" name="object 19"/>
          <p:cNvSpPr/>
          <p:nvPr/>
        </p:nvSpPr>
        <p:spPr>
          <a:xfrm>
            <a:off x="1751329" y="1615694"/>
            <a:ext cx="0" cy="360680"/>
          </a:xfrm>
          <a:custGeom>
            <a:avLst/>
            <a:gdLst/>
            <a:ahLst/>
            <a:cxnLst/>
            <a:rect l="l" t="t" r="r" b="b"/>
            <a:pathLst>
              <a:path h="360680">
                <a:moveTo>
                  <a:pt x="0" y="0"/>
                </a:moveTo>
                <a:lnTo>
                  <a:pt x="0" y="360425"/>
                </a:lnTo>
              </a:path>
            </a:pathLst>
          </a:custGeom>
          <a:ln w="9525">
            <a:solidFill>
              <a:srgbClr val="000000"/>
            </a:solidFill>
          </a:ln>
        </p:spPr>
        <p:txBody>
          <a:bodyPr wrap="square" lIns="0" tIns="0" rIns="0" bIns="0" rtlCol="0"/>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09296" rIns="0" bIns="0" rtlCol="0">
            <a:spAutoFit/>
          </a:bodyPr>
          <a:lstStyle/>
          <a:p>
            <a:pPr marL="1766570">
              <a:lnSpc>
                <a:spcPct val="100000"/>
              </a:lnSpc>
            </a:pPr>
            <a:r>
              <a:rPr b="1" spc="-5" dirty="0">
                <a:solidFill>
                  <a:srgbClr val="00CC9A"/>
                </a:solidFill>
                <a:latin typeface="Times New Roman"/>
                <a:cs typeface="Times New Roman"/>
              </a:rPr>
              <a:t>Distribución</a:t>
            </a:r>
            <a:r>
              <a:rPr b="1" spc="-25" dirty="0">
                <a:solidFill>
                  <a:srgbClr val="00CC9A"/>
                </a:solidFill>
                <a:latin typeface="Times New Roman"/>
                <a:cs typeface="Times New Roman"/>
              </a:rPr>
              <a:t> </a:t>
            </a:r>
            <a:r>
              <a:rPr b="1" spc="-5" dirty="0">
                <a:solidFill>
                  <a:srgbClr val="00CC9A"/>
                </a:solidFill>
                <a:latin typeface="Times New Roman"/>
                <a:cs typeface="Times New Roman"/>
              </a:rPr>
              <a:t>Física</a:t>
            </a:r>
          </a:p>
        </p:txBody>
      </p:sp>
      <p:sp>
        <p:nvSpPr>
          <p:cNvPr id="3" name="object 3"/>
          <p:cNvSpPr txBox="1"/>
          <p:nvPr/>
        </p:nvSpPr>
        <p:spPr>
          <a:xfrm>
            <a:off x="751077" y="1703323"/>
            <a:ext cx="7658734" cy="3894454"/>
          </a:xfrm>
          <a:prstGeom prst="rect">
            <a:avLst/>
          </a:prstGeom>
        </p:spPr>
        <p:txBody>
          <a:bodyPr vert="horz" wrap="square" lIns="0" tIns="0" rIns="0" bIns="0" rtlCol="0">
            <a:spAutoFit/>
          </a:bodyPr>
          <a:lstStyle/>
          <a:p>
            <a:pPr marL="12700">
              <a:lnSpc>
                <a:spcPct val="100000"/>
              </a:lnSpc>
            </a:pPr>
            <a:r>
              <a:rPr sz="1800" dirty="0">
                <a:solidFill>
                  <a:srgbClr val="CC3300"/>
                </a:solidFill>
                <a:latin typeface="Times New Roman"/>
                <a:cs typeface="Times New Roman"/>
              </a:rPr>
              <a:t>Tipos de distribución de</a:t>
            </a:r>
            <a:r>
              <a:rPr sz="1800" spc="-110" dirty="0">
                <a:solidFill>
                  <a:srgbClr val="CC3300"/>
                </a:solidFill>
                <a:latin typeface="Times New Roman"/>
                <a:cs typeface="Times New Roman"/>
              </a:rPr>
              <a:t> </a:t>
            </a:r>
            <a:r>
              <a:rPr sz="1800" dirty="0">
                <a:solidFill>
                  <a:srgbClr val="CC3300"/>
                </a:solidFill>
                <a:latin typeface="Times New Roman"/>
                <a:cs typeface="Times New Roman"/>
              </a:rPr>
              <a:t>planta:</a:t>
            </a:r>
            <a:endParaRPr sz="1800">
              <a:latin typeface="Times New Roman"/>
              <a:cs typeface="Times New Roman"/>
            </a:endParaRPr>
          </a:p>
          <a:p>
            <a:pPr>
              <a:lnSpc>
                <a:spcPct val="100000"/>
              </a:lnSpc>
              <a:spcBef>
                <a:spcPts val="35"/>
              </a:spcBef>
            </a:pPr>
            <a:endParaRPr sz="2450">
              <a:latin typeface="Times New Roman"/>
              <a:cs typeface="Times New Roman"/>
            </a:endParaRPr>
          </a:p>
          <a:p>
            <a:pPr marL="12700" marR="170180">
              <a:lnSpc>
                <a:spcPts val="1950"/>
              </a:lnSpc>
            </a:pPr>
            <a:r>
              <a:rPr sz="1800" dirty="0">
                <a:solidFill>
                  <a:srgbClr val="3333CC"/>
                </a:solidFill>
                <a:latin typeface="Times New Roman"/>
                <a:cs typeface="Times New Roman"/>
              </a:rPr>
              <a:t>Distribución por posición fija: </a:t>
            </a:r>
            <a:r>
              <a:rPr sz="1800" dirty="0">
                <a:latin typeface="Times New Roman"/>
                <a:cs typeface="Times New Roman"/>
              </a:rPr>
              <a:t>estudia los requerimientos de distribución física</a:t>
            </a:r>
            <a:r>
              <a:rPr sz="1800" spc="-114" dirty="0">
                <a:latin typeface="Times New Roman"/>
                <a:cs typeface="Times New Roman"/>
              </a:rPr>
              <a:t> </a:t>
            </a:r>
            <a:r>
              <a:rPr sz="1800" dirty="0">
                <a:latin typeface="Times New Roman"/>
                <a:cs typeface="Times New Roman"/>
              </a:rPr>
              <a:t>de  proyectos grandes y voluminosos, como barcos o</a:t>
            </a:r>
            <a:r>
              <a:rPr sz="1800" spc="-105" dirty="0">
                <a:latin typeface="Times New Roman"/>
                <a:cs typeface="Times New Roman"/>
              </a:rPr>
              <a:t> </a:t>
            </a:r>
            <a:r>
              <a:rPr sz="1800" dirty="0">
                <a:latin typeface="Times New Roman"/>
                <a:cs typeface="Times New Roman"/>
              </a:rPr>
              <a:t>edificios.</a:t>
            </a:r>
            <a:endParaRPr sz="1800">
              <a:latin typeface="Times New Roman"/>
              <a:cs typeface="Times New Roman"/>
            </a:endParaRPr>
          </a:p>
          <a:p>
            <a:pPr marL="12700" marR="368300">
              <a:lnSpc>
                <a:spcPts val="1950"/>
              </a:lnSpc>
              <a:spcBef>
                <a:spcPts val="430"/>
              </a:spcBef>
            </a:pPr>
            <a:r>
              <a:rPr sz="1800" dirty="0">
                <a:solidFill>
                  <a:srgbClr val="3333CC"/>
                </a:solidFill>
                <a:latin typeface="Times New Roman"/>
                <a:cs typeface="Times New Roman"/>
              </a:rPr>
              <a:t>Distribución orientada al proceso: </a:t>
            </a:r>
            <a:r>
              <a:rPr sz="1800" dirty="0">
                <a:latin typeface="Times New Roman"/>
                <a:cs typeface="Times New Roman"/>
              </a:rPr>
              <a:t>maneja la producción de bajo volumen y</a:t>
            </a:r>
            <a:r>
              <a:rPr sz="1800" spc="-110" dirty="0">
                <a:latin typeface="Times New Roman"/>
                <a:cs typeface="Times New Roman"/>
              </a:rPr>
              <a:t> </a:t>
            </a:r>
            <a:r>
              <a:rPr sz="1800" dirty="0">
                <a:latin typeface="Times New Roman"/>
                <a:cs typeface="Times New Roman"/>
              </a:rPr>
              <a:t>alta  variabilidad (“conocida” tambien como producción por pedido o</a:t>
            </a:r>
            <a:r>
              <a:rPr sz="1800" spc="-105" dirty="0">
                <a:latin typeface="Times New Roman"/>
                <a:cs typeface="Times New Roman"/>
              </a:rPr>
              <a:t> </a:t>
            </a:r>
            <a:r>
              <a:rPr sz="1800" dirty="0">
                <a:latin typeface="Times New Roman"/>
                <a:cs typeface="Times New Roman"/>
              </a:rPr>
              <a:t>intermitente)</a:t>
            </a:r>
            <a:endParaRPr sz="1800">
              <a:latin typeface="Times New Roman"/>
              <a:cs typeface="Times New Roman"/>
            </a:endParaRPr>
          </a:p>
          <a:p>
            <a:pPr marL="12700" marR="5080">
              <a:lnSpc>
                <a:spcPts val="1950"/>
              </a:lnSpc>
              <a:spcBef>
                <a:spcPts val="434"/>
              </a:spcBef>
            </a:pPr>
            <a:r>
              <a:rPr sz="1800" dirty="0">
                <a:solidFill>
                  <a:srgbClr val="3333CC"/>
                </a:solidFill>
                <a:latin typeface="Times New Roman"/>
                <a:cs typeface="Times New Roman"/>
              </a:rPr>
              <a:t>Distribución de oficinas: </a:t>
            </a:r>
            <a:r>
              <a:rPr sz="1800" dirty="0">
                <a:latin typeface="Times New Roman"/>
                <a:cs typeface="Times New Roman"/>
              </a:rPr>
              <a:t>coloca a los trabajadores, </a:t>
            </a:r>
            <a:r>
              <a:rPr sz="1800" spc="-5" dirty="0">
                <a:latin typeface="Times New Roman"/>
                <a:cs typeface="Times New Roman"/>
              </a:rPr>
              <a:t>sus </a:t>
            </a:r>
            <a:r>
              <a:rPr sz="1800" dirty="0">
                <a:latin typeface="Times New Roman"/>
                <a:cs typeface="Times New Roman"/>
              </a:rPr>
              <a:t>equipos y </a:t>
            </a:r>
            <a:r>
              <a:rPr sz="1800" spc="-5" dirty="0">
                <a:latin typeface="Times New Roman"/>
                <a:cs typeface="Times New Roman"/>
              </a:rPr>
              <a:t>sus  </a:t>
            </a:r>
            <a:r>
              <a:rPr sz="1800" dirty="0">
                <a:latin typeface="Times New Roman"/>
                <a:cs typeface="Times New Roman"/>
              </a:rPr>
              <a:t>espacios/oficinas de manera que faciliten el movimiento de</a:t>
            </a:r>
            <a:r>
              <a:rPr sz="1800" spc="-114" dirty="0">
                <a:latin typeface="Times New Roman"/>
                <a:cs typeface="Times New Roman"/>
              </a:rPr>
              <a:t> </a:t>
            </a:r>
            <a:r>
              <a:rPr sz="1800" dirty="0">
                <a:latin typeface="Times New Roman"/>
                <a:cs typeface="Times New Roman"/>
              </a:rPr>
              <a:t>información.</a:t>
            </a:r>
            <a:endParaRPr sz="1800">
              <a:latin typeface="Times New Roman"/>
              <a:cs typeface="Times New Roman"/>
            </a:endParaRPr>
          </a:p>
          <a:p>
            <a:pPr marL="12700" marR="5080">
              <a:lnSpc>
                <a:spcPts val="1950"/>
              </a:lnSpc>
              <a:spcBef>
                <a:spcPts val="434"/>
              </a:spcBef>
            </a:pPr>
            <a:r>
              <a:rPr sz="1800" spc="-5" dirty="0">
                <a:solidFill>
                  <a:srgbClr val="3333CC"/>
                </a:solidFill>
                <a:latin typeface="Times New Roman"/>
                <a:cs typeface="Times New Roman"/>
              </a:rPr>
              <a:t>Distribución de </a:t>
            </a:r>
            <a:r>
              <a:rPr sz="1800" dirty="0">
                <a:solidFill>
                  <a:srgbClr val="3333CC"/>
                </a:solidFill>
                <a:latin typeface="Times New Roman"/>
                <a:cs typeface="Times New Roman"/>
              </a:rPr>
              <a:t>tiendas: </a:t>
            </a:r>
            <a:r>
              <a:rPr sz="1800" dirty="0">
                <a:latin typeface="Times New Roman"/>
                <a:cs typeface="Times New Roman"/>
              </a:rPr>
              <a:t>asigna espacio de anaqueles y responde al comportamiento  </a:t>
            </a:r>
            <a:r>
              <a:rPr sz="1800" spc="-5" dirty="0">
                <a:latin typeface="Times New Roman"/>
                <a:cs typeface="Times New Roman"/>
              </a:rPr>
              <a:t>del</a:t>
            </a:r>
            <a:r>
              <a:rPr sz="1800" spc="-100" dirty="0">
                <a:latin typeface="Times New Roman"/>
                <a:cs typeface="Times New Roman"/>
              </a:rPr>
              <a:t> </a:t>
            </a:r>
            <a:r>
              <a:rPr sz="1800" spc="-5" dirty="0">
                <a:latin typeface="Times New Roman"/>
                <a:cs typeface="Times New Roman"/>
              </a:rPr>
              <a:t>cliente.</a:t>
            </a:r>
            <a:endParaRPr sz="1800">
              <a:latin typeface="Times New Roman"/>
              <a:cs typeface="Times New Roman"/>
            </a:endParaRPr>
          </a:p>
          <a:p>
            <a:pPr marL="12700" marR="855980">
              <a:lnSpc>
                <a:spcPts val="1950"/>
              </a:lnSpc>
              <a:spcBef>
                <a:spcPts val="434"/>
              </a:spcBef>
            </a:pPr>
            <a:r>
              <a:rPr sz="1800" dirty="0">
                <a:solidFill>
                  <a:srgbClr val="3333CC"/>
                </a:solidFill>
                <a:latin typeface="Times New Roman"/>
                <a:cs typeface="Times New Roman"/>
              </a:rPr>
              <a:t>Distribución de almacenes: </a:t>
            </a:r>
            <a:r>
              <a:rPr sz="1800" dirty="0">
                <a:latin typeface="Times New Roman"/>
                <a:cs typeface="Times New Roman"/>
              </a:rPr>
              <a:t>estudia los trueques entre espacio y manejo</a:t>
            </a:r>
            <a:r>
              <a:rPr sz="1800" spc="-114" dirty="0">
                <a:latin typeface="Times New Roman"/>
                <a:cs typeface="Times New Roman"/>
              </a:rPr>
              <a:t> </a:t>
            </a:r>
            <a:r>
              <a:rPr sz="1800" dirty="0">
                <a:latin typeface="Times New Roman"/>
                <a:cs typeface="Times New Roman"/>
              </a:rPr>
              <a:t>de  materiales.</a:t>
            </a:r>
            <a:endParaRPr sz="1800">
              <a:latin typeface="Times New Roman"/>
              <a:cs typeface="Times New Roman"/>
            </a:endParaRPr>
          </a:p>
          <a:p>
            <a:pPr marL="12700" marR="742315">
              <a:lnSpc>
                <a:spcPts val="1950"/>
              </a:lnSpc>
              <a:spcBef>
                <a:spcPts val="434"/>
              </a:spcBef>
            </a:pPr>
            <a:r>
              <a:rPr sz="1800" dirty="0">
                <a:solidFill>
                  <a:srgbClr val="3333CC"/>
                </a:solidFill>
                <a:latin typeface="Times New Roman"/>
                <a:cs typeface="Times New Roman"/>
              </a:rPr>
              <a:t>Distribución orientada al producto: </a:t>
            </a:r>
            <a:r>
              <a:rPr sz="1800" dirty="0">
                <a:latin typeface="Times New Roman"/>
                <a:cs typeface="Times New Roman"/>
              </a:rPr>
              <a:t>busca la mejor utilización de personal</a:t>
            </a:r>
            <a:r>
              <a:rPr sz="1800" spc="-114" dirty="0">
                <a:latin typeface="Times New Roman"/>
                <a:cs typeface="Times New Roman"/>
              </a:rPr>
              <a:t> </a:t>
            </a:r>
            <a:r>
              <a:rPr sz="1800" dirty="0">
                <a:latin typeface="Times New Roman"/>
                <a:cs typeface="Times New Roman"/>
              </a:rPr>
              <a:t>y  maquinaria en la producción repetitiva o</a:t>
            </a:r>
            <a:r>
              <a:rPr sz="1800" spc="-105" dirty="0">
                <a:latin typeface="Times New Roman"/>
                <a:cs typeface="Times New Roman"/>
              </a:rPr>
              <a:t> </a:t>
            </a:r>
            <a:r>
              <a:rPr sz="1800" dirty="0">
                <a:latin typeface="Times New Roman"/>
                <a:cs typeface="Times New Roman"/>
              </a:rPr>
              <a:t>continua.</a:t>
            </a:r>
            <a:endParaRPr sz="1800">
              <a:latin typeface="Times New Roman"/>
              <a:cs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09296" rIns="0" bIns="0" rtlCol="0">
            <a:spAutoFit/>
          </a:bodyPr>
          <a:lstStyle/>
          <a:p>
            <a:pPr marL="1766570">
              <a:lnSpc>
                <a:spcPct val="100000"/>
              </a:lnSpc>
            </a:pPr>
            <a:r>
              <a:rPr b="1" spc="-5" dirty="0">
                <a:solidFill>
                  <a:srgbClr val="00CC9A"/>
                </a:solidFill>
                <a:latin typeface="Times New Roman"/>
                <a:cs typeface="Times New Roman"/>
              </a:rPr>
              <a:t>Distribución</a:t>
            </a:r>
            <a:r>
              <a:rPr b="1" spc="-25" dirty="0">
                <a:solidFill>
                  <a:srgbClr val="00CC9A"/>
                </a:solidFill>
                <a:latin typeface="Times New Roman"/>
                <a:cs typeface="Times New Roman"/>
              </a:rPr>
              <a:t> </a:t>
            </a:r>
            <a:r>
              <a:rPr b="1" spc="-5" dirty="0">
                <a:solidFill>
                  <a:srgbClr val="00CC9A"/>
                </a:solidFill>
                <a:latin typeface="Times New Roman"/>
                <a:cs typeface="Times New Roman"/>
              </a:rPr>
              <a:t>Física</a:t>
            </a:r>
          </a:p>
        </p:txBody>
      </p:sp>
      <p:sp>
        <p:nvSpPr>
          <p:cNvPr id="3" name="object 3"/>
          <p:cNvSpPr txBox="1"/>
          <p:nvPr/>
        </p:nvSpPr>
        <p:spPr>
          <a:xfrm>
            <a:off x="751077" y="1703323"/>
            <a:ext cx="7294880" cy="2408555"/>
          </a:xfrm>
          <a:prstGeom prst="rect">
            <a:avLst/>
          </a:prstGeom>
        </p:spPr>
        <p:txBody>
          <a:bodyPr vert="horz" wrap="square" lIns="0" tIns="0" rIns="0" bIns="0" rtlCol="0">
            <a:spAutoFit/>
          </a:bodyPr>
          <a:lstStyle/>
          <a:p>
            <a:pPr marL="12700">
              <a:lnSpc>
                <a:spcPct val="100000"/>
              </a:lnSpc>
            </a:pPr>
            <a:r>
              <a:rPr sz="1800" dirty="0">
                <a:solidFill>
                  <a:srgbClr val="CC3300"/>
                </a:solidFill>
                <a:latin typeface="Times New Roman"/>
                <a:cs typeface="Times New Roman"/>
              </a:rPr>
              <a:t>Métodos de distribución de</a:t>
            </a:r>
            <a:r>
              <a:rPr sz="1800" spc="-105" dirty="0">
                <a:solidFill>
                  <a:srgbClr val="CC3300"/>
                </a:solidFill>
                <a:latin typeface="Times New Roman"/>
                <a:cs typeface="Times New Roman"/>
              </a:rPr>
              <a:t> </a:t>
            </a:r>
            <a:r>
              <a:rPr sz="1800" dirty="0">
                <a:solidFill>
                  <a:srgbClr val="CC3300"/>
                </a:solidFill>
                <a:latin typeface="Times New Roman"/>
                <a:cs typeface="Times New Roman"/>
              </a:rPr>
              <a:t>planta:</a:t>
            </a:r>
            <a:endParaRPr sz="1800">
              <a:latin typeface="Times New Roman"/>
              <a:cs typeface="Times New Roman"/>
            </a:endParaRPr>
          </a:p>
          <a:p>
            <a:pPr>
              <a:lnSpc>
                <a:spcPct val="100000"/>
              </a:lnSpc>
              <a:spcBef>
                <a:spcPts val="30"/>
              </a:spcBef>
            </a:pPr>
            <a:endParaRPr sz="2050">
              <a:latin typeface="Times New Roman"/>
              <a:cs typeface="Times New Roman"/>
            </a:endParaRPr>
          </a:p>
          <a:p>
            <a:pPr marL="12700" marR="5080">
              <a:lnSpc>
                <a:spcPct val="110500"/>
              </a:lnSpc>
            </a:pPr>
            <a:r>
              <a:rPr sz="1800" spc="-5" dirty="0">
                <a:solidFill>
                  <a:srgbClr val="3333CC"/>
                </a:solidFill>
                <a:latin typeface="Times New Roman"/>
                <a:cs typeface="Times New Roman"/>
              </a:rPr>
              <a:t>Análisis </a:t>
            </a:r>
            <a:r>
              <a:rPr sz="1800" dirty="0">
                <a:solidFill>
                  <a:srgbClr val="3333CC"/>
                </a:solidFill>
                <a:latin typeface="Times New Roman"/>
                <a:cs typeface="Times New Roman"/>
              </a:rPr>
              <a:t>Secuencial de </a:t>
            </a:r>
            <a:r>
              <a:rPr sz="1800" spc="-5" dirty="0">
                <a:solidFill>
                  <a:srgbClr val="3333CC"/>
                </a:solidFill>
                <a:latin typeface="Times New Roman"/>
                <a:cs typeface="Times New Roman"/>
              </a:rPr>
              <a:t>los </a:t>
            </a:r>
            <a:r>
              <a:rPr sz="1800" dirty="0">
                <a:solidFill>
                  <a:srgbClr val="3333CC"/>
                </a:solidFill>
                <a:latin typeface="Times New Roman"/>
                <a:cs typeface="Times New Roman"/>
              </a:rPr>
              <a:t>Recorridos: </a:t>
            </a:r>
            <a:r>
              <a:rPr sz="1800" dirty="0">
                <a:latin typeface="Times New Roman"/>
                <a:cs typeface="Times New Roman"/>
              </a:rPr>
              <a:t>Este método </a:t>
            </a:r>
            <a:r>
              <a:rPr sz="1800" spc="-5" dirty="0">
                <a:latin typeface="Times New Roman"/>
                <a:cs typeface="Times New Roman"/>
              </a:rPr>
              <a:t>se </a:t>
            </a:r>
            <a:r>
              <a:rPr sz="1800" dirty="0">
                <a:latin typeface="Times New Roman"/>
                <a:cs typeface="Times New Roman"/>
              </a:rPr>
              <a:t>utiliza para encontrar</a:t>
            </a:r>
            <a:r>
              <a:rPr sz="1800" spc="-45" dirty="0">
                <a:latin typeface="Times New Roman"/>
                <a:cs typeface="Times New Roman"/>
              </a:rPr>
              <a:t> </a:t>
            </a:r>
            <a:r>
              <a:rPr sz="1800" dirty="0">
                <a:latin typeface="Times New Roman"/>
                <a:cs typeface="Times New Roman"/>
              </a:rPr>
              <a:t>las  </a:t>
            </a:r>
            <a:r>
              <a:rPr sz="1800" spc="-5" dirty="0">
                <a:latin typeface="Times New Roman"/>
                <a:cs typeface="Times New Roman"/>
              </a:rPr>
              <a:t>mejores </a:t>
            </a:r>
            <a:r>
              <a:rPr sz="1800" dirty="0">
                <a:latin typeface="Times New Roman"/>
                <a:cs typeface="Times New Roman"/>
              </a:rPr>
              <a:t>posiciones respecto de diferentes elementos dentro de un espacio  determinado. </a:t>
            </a:r>
            <a:r>
              <a:rPr sz="1800" spc="-5" dirty="0">
                <a:latin typeface="Times New Roman"/>
                <a:cs typeface="Times New Roman"/>
              </a:rPr>
              <a:t>Estas </a:t>
            </a:r>
            <a:r>
              <a:rPr sz="1800" dirty="0">
                <a:latin typeface="Times New Roman"/>
                <a:cs typeface="Times New Roman"/>
              </a:rPr>
              <a:t>posiciones son aquellas que reducen la distancia total de  desplazamiento de la mano de obra y</a:t>
            </a:r>
            <a:r>
              <a:rPr sz="1800" spc="-100" dirty="0">
                <a:latin typeface="Times New Roman"/>
                <a:cs typeface="Times New Roman"/>
              </a:rPr>
              <a:t> </a:t>
            </a:r>
            <a:r>
              <a:rPr sz="1800" dirty="0">
                <a:latin typeface="Times New Roman"/>
                <a:cs typeface="Times New Roman"/>
              </a:rPr>
              <a:t>material.</a:t>
            </a:r>
            <a:endParaRPr sz="1800">
              <a:latin typeface="Times New Roman"/>
              <a:cs typeface="Times New Roman"/>
            </a:endParaRPr>
          </a:p>
          <a:p>
            <a:pPr>
              <a:lnSpc>
                <a:spcPct val="100000"/>
              </a:lnSpc>
              <a:spcBef>
                <a:spcPts val="25"/>
              </a:spcBef>
            </a:pPr>
            <a:endParaRPr sz="2250">
              <a:latin typeface="Times New Roman"/>
              <a:cs typeface="Times New Roman"/>
            </a:endParaRPr>
          </a:p>
          <a:p>
            <a:pPr marL="12700">
              <a:lnSpc>
                <a:spcPct val="100000"/>
              </a:lnSpc>
            </a:pPr>
            <a:r>
              <a:rPr sz="1800" dirty="0">
                <a:latin typeface="Times New Roman"/>
                <a:cs typeface="Times New Roman"/>
              </a:rPr>
              <a:t>Etapas de este</a:t>
            </a:r>
            <a:r>
              <a:rPr sz="1800" spc="-105" dirty="0">
                <a:latin typeface="Times New Roman"/>
                <a:cs typeface="Times New Roman"/>
              </a:rPr>
              <a:t> </a:t>
            </a:r>
            <a:r>
              <a:rPr sz="1800" dirty="0">
                <a:latin typeface="Times New Roman"/>
                <a:cs typeface="Times New Roman"/>
              </a:rPr>
              <a:t>método</a:t>
            </a:r>
            <a:endParaRPr sz="1800">
              <a:latin typeface="Times New Roman"/>
              <a:cs typeface="Times New Roman"/>
            </a:endParaRPr>
          </a:p>
        </p:txBody>
      </p:sp>
      <p:sp>
        <p:nvSpPr>
          <p:cNvPr id="4" name="object 4"/>
          <p:cNvSpPr txBox="1"/>
          <p:nvPr/>
        </p:nvSpPr>
        <p:spPr>
          <a:xfrm>
            <a:off x="751077" y="4432033"/>
            <a:ext cx="215900" cy="892810"/>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a)</a:t>
            </a:r>
            <a:endParaRPr sz="1800">
              <a:latin typeface="Times New Roman"/>
              <a:cs typeface="Times New Roman"/>
            </a:endParaRPr>
          </a:p>
          <a:p>
            <a:pPr marL="12700">
              <a:lnSpc>
                <a:spcPct val="100000"/>
              </a:lnSpc>
              <a:spcBef>
                <a:spcPts val="225"/>
              </a:spcBef>
            </a:pPr>
            <a:r>
              <a:rPr sz="1800" dirty="0">
                <a:latin typeface="Times New Roman"/>
                <a:cs typeface="Times New Roman"/>
              </a:rPr>
              <a:t>b)</a:t>
            </a:r>
            <a:endParaRPr sz="1800">
              <a:latin typeface="Times New Roman"/>
              <a:cs typeface="Times New Roman"/>
            </a:endParaRPr>
          </a:p>
          <a:p>
            <a:pPr marL="12700">
              <a:lnSpc>
                <a:spcPct val="100000"/>
              </a:lnSpc>
              <a:spcBef>
                <a:spcPts val="225"/>
              </a:spcBef>
            </a:pPr>
            <a:r>
              <a:rPr sz="1800" dirty="0">
                <a:latin typeface="Times New Roman"/>
                <a:cs typeface="Times New Roman"/>
              </a:rPr>
              <a:t>c)</a:t>
            </a:r>
            <a:endParaRPr sz="1800">
              <a:latin typeface="Times New Roman"/>
              <a:cs typeface="Times New Roman"/>
            </a:endParaRPr>
          </a:p>
        </p:txBody>
      </p:sp>
      <p:sp>
        <p:nvSpPr>
          <p:cNvPr id="5" name="object 5"/>
          <p:cNvSpPr txBox="1"/>
          <p:nvPr/>
        </p:nvSpPr>
        <p:spPr>
          <a:xfrm>
            <a:off x="1360708" y="4402955"/>
            <a:ext cx="4159885" cy="922019"/>
          </a:xfrm>
          <a:prstGeom prst="rect">
            <a:avLst/>
          </a:prstGeom>
        </p:spPr>
        <p:txBody>
          <a:bodyPr vert="horz" wrap="square" lIns="0" tIns="0" rIns="0" bIns="0" rtlCol="0">
            <a:spAutoFit/>
          </a:bodyPr>
          <a:lstStyle/>
          <a:p>
            <a:pPr marL="12700" marR="5080">
              <a:lnSpc>
                <a:spcPct val="110600"/>
              </a:lnSpc>
            </a:pPr>
            <a:r>
              <a:rPr sz="1800" dirty="0">
                <a:latin typeface="Times New Roman"/>
                <a:cs typeface="Times New Roman"/>
              </a:rPr>
              <a:t>Elaboración de la matriz de recorridos  Elaboración de un arreglo físico</a:t>
            </a:r>
            <a:r>
              <a:rPr sz="1800" spc="-100" dirty="0">
                <a:latin typeface="Times New Roman"/>
                <a:cs typeface="Times New Roman"/>
              </a:rPr>
              <a:t> </a:t>
            </a:r>
            <a:r>
              <a:rPr sz="1800" dirty="0">
                <a:latin typeface="Times New Roman"/>
                <a:cs typeface="Times New Roman"/>
              </a:rPr>
              <a:t>esquemático  </a:t>
            </a:r>
            <a:r>
              <a:rPr sz="1800" spc="-5" dirty="0">
                <a:latin typeface="Times New Roman"/>
                <a:cs typeface="Times New Roman"/>
              </a:rPr>
              <a:t>Determinación del </a:t>
            </a:r>
            <a:r>
              <a:rPr sz="1800" dirty="0">
                <a:latin typeface="Times New Roman"/>
                <a:cs typeface="Times New Roman"/>
              </a:rPr>
              <a:t>arreglo </a:t>
            </a:r>
            <a:r>
              <a:rPr sz="1800" spc="-5" dirty="0">
                <a:latin typeface="Times New Roman"/>
                <a:cs typeface="Times New Roman"/>
              </a:rPr>
              <a:t>físico</a:t>
            </a:r>
            <a:r>
              <a:rPr sz="1800" spc="-75" dirty="0">
                <a:latin typeface="Times New Roman"/>
                <a:cs typeface="Times New Roman"/>
              </a:rPr>
              <a:t> </a:t>
            </a:r>
            <a:r>
              <a:rPr sz="1800" spc="-5" dirty="0">
                <a:latin typeface="Times New Roman"/>
                <a:cs typeface="Times New Roman"/>
              </a:rPr>
              <a:t>final</a:t>
            </a:r>
            <a:endParaRPr sz="1800">
              <a:latin typeface="Times New Roman"/>
              <a:cs typeface="Times New Roman"/>
            </a:endParaRPr>
          </a:p>
        </p:txBody>
      </p:sp>
      <p:sp>
        <p:nvSpPr>
          <p:cNvPr id="6" name="object 6"/>
          <p:cNvSpPr txBox="1"/>
          <p:nvPr/>
        </p:nvSpPr>
        <p:spPr>
          <a:xfrm>
            <a:off x="751077" y="5616607"/>
            <a:ext cx="7717155" cy="920750"/>
          </a:xfrm>
          <a:prstGeom prst="rect">
            <a:avLst/>
          </a:prstGeom>
        </p:spPr>
        <p:txBody>
          <a:bodyPr vert="horz" wrap="square" lIns="0" tIns="0" rIns="0" bIns="0" rtlCol="0">
            <a:spAutoFit/>
          </a:bodyPr>
          <a:lstStyle/>
          <a:p>
            <a:pPr marL="12700" marR="5080">
              <a:lnSpc>
                <a:spcPct val="110400"/>
              </a:lnSpc>
            </a:pPr>
            <a:r>
              <a:rPr sz="1800" dirty="0">
                <a:solidFill>
                  <a:srgbClr val="008000"/>
                </a:solidFill>
                <a:latin typeface="Times New Roman"/>
                <a:cs typeface="Times New Roman"/>
              </a:rPr>
              <a:t>Ejemplo: </a:t>
            </a:r>
            <a:r>
              <a:rPr sz="1800" dirty="0">
                <a:latin typeface="Times New Roman"/>
                <a:cs typeface="Times New Roman"/>
              </a:rPr>
              <a:t>Romaca, un taller de maquinaria, planea moverse a un nuevo lugar. El  nuevo espacio presenta una serie de departamentos y el objetivo primordial </a:t>
            </a:r>
            <a:r>
              <a:rPr sz="1800" spc="-5" dirty="0">
                <a:latin typeface="Times New Roman"/>
                <a:cs typeface="Times New Roman"/>
              </a:rPr>
              <a:t>es  </a:t>
            </a:r>
            <a:r>
              <a:rPr sz="1800" dirty="0">
                <a:latin typeface="Times New Roman"/>
                <a:cs typeface="Times New Roman"/>
              </a:rPr>
              <a:t>colocarlos de tal manera que </a:t>
            </a:r>
            <a:r>
              <a:rPr sz="1800" spc="-5" dirty="0">
                <a:latin typeface="Times New Roman"/>
                <a:cs typeface="Times New Roman"/>
              </a:rPr>
              <a:t>se </a:t>
            </a:r>
            <a:r>
              <a:rPr sz="1800" dirty="0">
                <a:latin typeface="Times New Roman"/>
                <a:cs typeface="Times New Roman"/>
              </a:rPr>
              <a:t>disminuya la distancia entre aquellos</a:t>
            </a:r>
            <a:r>
              <a:rPr sz="1800" spc="-100" dirty="0">
                <a:latin typeface="Times New Roman"/>
                <a:cs typeface="Times New Roman"/>
              </a:rPr>
              <a:t> </a:t>
            </a:r>
            <a:r>
              <a:rPr sz="1800" dirty="0">
                <a:latin typeface="Times New Roman"/>
                <a:cs typeface="Times New Roman"/>
              </a:rPr>
              <a:t>departamentos</a:t>
            </a:r>
            <a:endParaRPr sz="1800">
              <a:latin typeface="Times New Roman"/>
              <a:cs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09296" rIns="0" bIns="0" rtlCol="0">
            <a:spAutoFit/>
          </a:bodyPr>
          <a:lstStyle/>
          <a:p>
            <a:pPr marL="1766570">
              <a:lnSpc>
                <a:spcPct val="100000"/>
              </a:lnSpc>
            </a:pPr>
            <a:r>
              <a:rPr b="1" spc="-5" dirty="0">
                <a:solidFill>
                  <a:srgbClr val="00CC9A"/>
                </a:solidFill>
                <a:latin typeface="Times New Roman"/>
                <a:cs typeface="Times New Roman"/>
              </a:rPr>
              <a:t>Distribución</a:t>
            </a:r>
            <a:r>
              <a:rPr b="1" spc="-25" dirty="0">
                <a:solidFill>
                  <a:srgbClr val="00CC9A"/>
                </a:solidFill>
                <a:latin typeface="Times New Roman"/>
                <a:cs typeface="Times New Roman"/>
              </a:rPr>
              <a:t> </a:t>
            </a:r>
            <a:r>
              <a:rPr b="1" spc="-5" dirty="0">
                <a:solidFill>
                  <a:srgbClr val="00CC9A"/>
                </a:solidFill>
                <a:latin typeface="Times New Roman"/>
                <a:cs typeface="Times New Roman"/>
              </a:rPr>
              <a:t>Física</a:t>
            </a:r>
          </a:p>
        </p:txBody>
      </p:sp>
      <p:sp>
        <p:nvSpPr>
          <p:cNvPr id="3" name="object 3"/>
          <p:cNvSpPr txBox="1"/>
          <p:nvPr/>
        </p:nvSpPr>
        <p:spPr>
          <a:xfrm>
            <a:off x="751077" y="1674246"/>
            <a:ext cx="6903084" cy="607060"/>
          </a:xfrm>
          <a:prstGeom prst="rect">
            <a:avLst/>
          </a:prstGeom>
        </p:spPr>
        <p:txBody>
          <a:bodyPr vert="horz" wrap="square" lIns="0" tIns="0" rIns="0" bIns="0" rtlCol="0">
            <a:spAutoFit/>
          </a:bodyPr>
          <a:lstStyle/>
          <a:p>
            <a:pPr marL="12700" marR="5080">
              <a:lnSpc>
                <a:spcPct val="110600"/>
              </a:lnSpc>
            </a:pPr>
            <a:r>
              <a:rPr sz="1800" dirty="0">
                <a:latin typeface="Times New Roman"/>
                <a:cs typeface="Times New Roman"/>
              </a:rPr>
              <a:t>que presentan mayor comunicación ya sea de mano de obra y/o material.</a:t>
            </a:r>
            <a:r>
              <a:rPr sz="1800" spc="-100" dirty="0">
                <a:latin typeface="Times New Roman"/>
                <a:cs typeface="Times New Roman"/>
              </a:rPr>
              <a:t> </a:t>
            </a:r>
            <a:r>
              <a:rPr sz="1800" spc="-5" dirty="0">
                <a:latin typeface="Times New Roman"/>
                <a:cs typeface="Times New Roman"/>
              </a:rPr>
              <a:t>A  </a:t>
            </a:r>
            <a:r>
              <a:rPr sz="1800" dirty="0">
                <a:latin typeface="Times New Roman"/>
                <a:cs typeface="Times New Roman"/>
              </a:rPr>
              <a:t>continuación </a:t>
            </a:r>
            <a:r>
              <a:rPr sz="1800" spc="-5" dirty="0">
                <a:latin typeface="Times New Roman"/>
                <a:cs typeface="Times New Roman"/>
              </a:rPr>
              <a:t>se </a:t>
            </a:r>
            <a:r>
              <a:rPr sz="1800" dirty="0">
                <a:latin typeface="Times New Roman"/>
                <a:cs typeface="Times New Roman"/>
              </a:rPr>
              <a:t>presenta una relación de </a:t>
            </a:r>
            <a:r>
              <a:rPr sz="1800" spc="-5" dirty="0">
                <a:latin typeface="Times New Roman"/>
                <a:cs typeface="Times New Roman"/>
              </a:rPr>
              <a:t>esos</a:t>
            </a:r>
            <a:r>
              <a:rPr sz="1800" spc="-80" dirty="0">
                <a:latin typeface="Times New Roman"/>
                <a:cs typeface="Times New Roman"/>
              </a:rPr>
              <a:t> </a:t>
            </a:r>
            <a:r>
              <a:rPr sz="1800" dirty="0">
                <a:latin typeface="Times New Roman"/>
                <a:cs typeface="Times New Roman"/>
              </a:rPr>
              <a:t>movimientos:</a:t>
            </a:r>
            <a:endParaRPr sz="1800">
              <a:latin typeface="Times New Roman"/>
              <a:cs typeface="Times New Roman"/>
            </a:endParaRPr>
          </a:p>
        </p:txBody>
      </p:sp>
      <p:sp>
        <p:nvSpPr>
          <p:cNvPr id="4" name="object 4"/>
          <p:cNvSpPr txBox="1"/>
          <p:nvPr/>
        </p:nvSpPr>
        <p:spPr>
          <a:xfrm>
            <a:off x="751077" y="5616224"/>
            <a:ext cx="7633970" cy="618490"/>
          </a:xfrm>
          <a:prstGeom prst="rect">
            <a:avLst/>
          </a:prstGeom>
        </p:spPr>
        <p:txBody>
          <a:bodyPr vert="horz" wrap="square" lIns="0" tIns="0" rIns="0" bIns="0" rtlCol="0">
            <a:spAutoFit/>
          </a:bodyPr>
          <a:lstStyle/>
          <a:p>
            <a:pPr marL="12700" marR="5080">
              <a:lnSpc>
                <a:spcPct val="110600"/>
              </a:lnSpc>
            </a:pPr>
            <a:r>
              <a:rPr sz="1800" dirty="0">
                <a:latin typeface="Times New Roman"/>
                <a:cs typeface="Times New Roman"/>
              </a:rPr>
              <a:t>Establezca una distribución idónea utilizando el Método del </a:t>
            </a:r>
            <a:r>
              <a:rPr sz="1800" spc="-5" dirty="0">
                <a:latin typeface="Times New Roman"/>
                <a:cs typeface="Times New Roman"/>
              </a:rPr>
              <a:t>Análisis </a:t>
            </a:r>
            <a:r>
              <a:rPr sz="1800" dirty="0">
                <a:latin typeface="Times New Roman"/>
                <a:cs typeface="Times New Roman"/>
              </a:rPr>
              <a:t>Secuencial</a:t>
            </a:r>
            <a:r>
              <a:rPr sz="1800" spc="-70" dirty="0">
                <a:latin typeface="Times New Roman"/>
                <a:cs typeface="Times New Roman"/>
              </a:rPr>
              <a:t> </a:t>
            </a:r>
            <a:r>
              <a:rPr sz="1800" dirty="0">
                <a:latin typeface="Times New Roman"/>
                <a:cs typeface="Times New Roman"/>
              </a:rPr>
              <a:t>de  </a:t>
            </a:r>
            <a:r>
              <a:rPr sz="1800" spc="-5" dirty="0">
                <a:latin typeface="Times New Roman"/>
                <a:cs typeface="Times New Roman"/>
              </a:rPr>
              <a:t>los</a:t>
            </a:r>
            <a:r>
              <a:rPr sz="1800" spc="-90" dirty="0">
                <a:latin typeface="Times New Roman"/>
                <a:cs typeface="Times New Roman"/>
              </a:rPr>
              <a:t> </a:t>
            </a:r>
            <a:r>
              <a:rPr sz="1800" dirty="0">
                <a:latin typeface="Times New Roman"/>
                <a:cs typeface="Times New Roman"/>
              </a:rPr>
              <a:t>Recorridos.</a:t>
            </a:r>
            <a:endParaRPr sz="1800">
              <a:latin typeface="Times New Roman"/>
              <a:cs typeface="Times New Roman"/>
            </a:endParaRPr>
          </a:p>
        </p:txBody>
      </p:sp>
      <p:graphicFrame>
        <p:nvGraphicFramePr>
          <p:cNvPr id="5" name="object 5"/>
          <p:cNvGraphicFramePr>
            <a:graphicFrameLocks noGrp="1"/>
          </p:cNvGraphicFramePr>
          <p:nvPr/>
        </p:nvGraphicFramePr>
        <p:xfrm>
          <a:off x="872934" y="2538666"/>
          <a:ext cx="6883400" cy="2949575"/>
        </p:xfrm>
        <a:graphic>
          <a:graphicData uri="http://schemas.openxmlformats.org/drawingml/2006/table">
            <a:tbl>
              <a:tblPr firstRow="1" bandRow="1">
                <a:tableStyleId>{2D5ABB26-0587-4C30-8999-92F81FD0307C}</a:tableStyleId>
              </a:tblPr>
              <a:tblGrid>
                <a:gridCol w="978408"/>
                <a:gridCol w="976121"/>
                <a:gridCol w="977645"/>
                <a:gridCol w="976122"/>
                <a:gridCol w="978407"/>
                <a:gridCol w="873251"/>
                <a:gridCol w="1080516"/>
              </a:tblGrid>
              <a:tr h="364998">
                <a:tc gridSpan="7">
                  <a:txBody>
                    <a:bodyPr/>
                    <a:lstStyle/>
                    <a:p>
                      <a:pPr marL="1215390">
                        <a:lnSpc>
                          <a:spcPct val="100000"/>
                        </a:lnSpc>
                        <a:spcBef>
                          <a:spcPts val="185"/>
                        </a:spcBef>
                      </a:pPr>
                      <a:r>
                        <a:rPr sz="1800" b="1" dirty="0">
                          <a:latin typeface="Times New Roman"/>
                          <a:cs typeface="Times New Roman"/>
                        </a:rPr>
                        <a:t>Matríz </a:t>
                      </a:r>
                      <a:r>
                        <a:rPr sz="1800" b="1" spc="-5" dirty="0">
                          <a:latin typeface="Times New Roman"/>
                          <a:cs typeface="Times New Roman"/>
                        </a:rPr>
                        <a:t>de flujo </a:t>
                      </a:r>
                      <a:r>
                        <a:rPr sz="1800" b="1" dirty="0">
                          <a:latin typeface="Times New Roman"/>
                          <a:cs typeface="Times New Roman"/>
                        </a:rPr>
                        <a:t>entre </a:t>
                      </a:r>
                      <a:r>
                        <a:rPr sz="1800" b="1" spc="-5" dirty="0">
                          <a:latin typeface="Times New Roman"/>
                          <a:cs typeface="Times New Roman"/>
                        </a:rPr>
                        <a:t>procesos de</a:t>
                      </a:r>
                      <a:r>
                        <a:rPr sz="1800" b="1" spc="-20" dirty="0">
                          <a:latin typeface="Times New Roman"/>
                          <a:cs typeface="Times New Roman"/>
                        </a:rPr>
                        <a:t> </a:t>
                      </a:r>
                      <a:r>
                        <a:rPr sz="1800" b="1" spc="-10" dirty="0">
                          <a:latin typeface="Times New Roman"/>
                          <a:cs typeface="Times New Roman"/>
                        </a:rPr>
                        <a:t>producción</a:t>
                      </a:r>
                      <a:endParaRPr sz="1800">
                        <a:latin typeface="Times New Roman"/>
                        <a:cs typeface="Times New Roman"/>
                      </a:endParaRPr>
                    </a:p>
                  </a:txBody>
                  <a:tcPr marL="0" marR="0" marT="0" marB="0">
                    <a:lnL w="28575">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364998">
                <a:tc>
                  <a:txBody>
                    <a:bodyPr/>
                    <a:lstStyle/>
                    <a:p>
                      <a:pPr marR="168275" algn="r">
                        <a:lnSpc>
                          <a:spcPts val="1060"/>
                        </a:lnSpc>
                      </a:pPr>
                      <a:r>
                        <a:rPr sz="1400" dirty="0">
                          <a:latin typeface="Times New Roman"/>
                          <a:cs typeface="Times New Roman"/>
                        </a:rPr>
                        <a:t>a</a:t>
                      </a:r>
                      <a:endParaRPr sz="1400">
                        <a:latin typeface="Times New Roman"/>
                        <a:cs typeface="Times New Roman"/>
                      </a:endParaRPr>
                    </a:p>
                    <a:p>
                      <a:pPr marL="188595">
                        <a:lnSpc>
                          <a:spcPts val="1410"/>
                        </a:lnSpc>
                      </a:pPr>
                      <a:r>
                        <a:rPr sz="1400" spc="-5" dirty="0">
                          <a:latin typeface="Times New Roman"/>
                          <a:cs typeface="Times New Roman"/>
                        </a:rPr>
                        <a:t>de</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3655" algn="ctr">
                        <a:lnSpc>
                          <a:spcPct val="100000"/>
                        </a:lnSpc>
                        <a:spcBef>
                          <a:spcPts val="275"/>
                        </a:spcBef>
                      </a:pPr>
                      <a:r>
                        <a:rPr sz="1300" b="1" spc="-5" dirty="0">
                          <a:latin typeface="Times New Roman"/>
                          <a:cs typeface="Times New Roman"/>
                        </a:rPr>
                        <a:t>Materiales</a:t>
                      </a:r>
                      <a:endParaRPr sz="13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9"/>
                        </a:spcBef>
                      </a:pPr>
                      <a:r>
                        <a:rPr sz="1400" b="1" spc="-5" dirty="0">
                          <a:latin typeface="Times New Roman"/>
                          <a:cs typeface="Times New Roman"/>
                        </a:rPr>
                        <a:t>Soldadura</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6995">
                        <a:lnSpc>
                          <a:spcPct val="100000"/>
                        </a:lnSpc>
                        <a:spcBef>
                          <a:spcPts val="259"/>
                        </a:spcBef>
                      </a:pPr>
                      <a:r>
                        <a:rPr sz="1400" b="1" spc="-5" dirty="0">
                          <a:latin typeface="Times New Roman"/>
                          <a:cs typeface="Times New Roman"/>
                        </a:rPr>
                        <a:t>Taladros</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27660" algn="r">
                        <a:lnSpc>
                          <a:spcPct val="100000"/>
                        </a:lnSpc>
                        <a:spcBef>
                          <a:spcPts val="259"/>
                        </a:spcBef>
                      </a:pPr>
                      <a:r>
                        <a:rPr sz="1400" b="1" spc="-5" dirty="0">
                          <a:latin typeface="Times New Roman"/>
                          <a:cs typeface="Times New Roman"/>
                        </a:rPr>
                        <a:t>T</a:t>
                      </a:r>
                      <a:r>
                        <a:rPr sz="1400" b="1" dirty="0">
                          <a:latin typeface="Times New Roman"/>
                          <a:cs typeface="Times New Roman"/>
                        </a:rPr>
                        <a:t>ornos</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7310" algn="ctr">
                        <a:lnSpc>
                          <a:spcPct val="100000"/>
                        </a:lnSpc>
                        <a:spcBef>
                          <a:spcPts val="259"/>
                        </a:spcBef>
                      </a:pPr>
                      <a:r>
                        <a:rPr sz="1400" b="1" spc="-5" dirty="0">
                          <a:latin typeface="Times New Roman"/>
                          <a:cs typeface="Times New Roman"/>
                        </a:rPr>
                        <a:t>Molinos</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905" algn="ctr">
                        <a:lnSpc>
                          <a:spcPct val="100000"/>
                        </a:lnSpc>
                        <a:spcBef>
                          <a:spcPts val="259"/>
                        </a:spcBef>
                      </a:pPr>
                      <a:r>
                        <a:rPr sz="1400" b="1" spc="-5" dirty="0">
                          <a:latin typeface="Times New Roman"/>
                          <a:cs typeface="Times New Roman"/>
                        </a:rPr>
                        <a:t>Dobladoras</a:t>
                      </a:r>
                      <a:endParaRPr sz="14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64997">
                <a:tc>
                  <a:txBody>
                    <a:bodyPr/>
                    <a:lstStyle/>
                    <a:p>
                      <a:pPr marL="77470">
                        <a:lnSpc>
                          <a:spcPct val="100000"/>
                        </a:lnSpc>
                        <a:spcBef>
                          <a:spcPts val="275"/>
                        </a:spcBef>
                      </a:pPr>
                      <a:r>
                        <a:rPr sz="1300" b="1" spc="-5" dirty="0">
                          <a:latin typeface="Times New Roman"/>
                          <a:cs typeface="Times New Roman"/>
                        </a:rPr>
                        <a:t>Materiales</a:t>
                      </a:r>
                      <a:endParaRPr sz="13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100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50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715" algn="ctr">
                        <a:lnSpc>
                          <a:spcPct val="100000"/>
                        </a:lnSpc>
                        <a:spcBef>
                          <a:spcPts val="250"/>
                        </a:spcBef>
                      </a:pPr>
                      <a:r>
                        <a:rPr sz="1800" dirty="0">
                          <a:latin typeface="Times New Roman"/>
                          <a:cs typeface="Times New Roman"/>
                        </a:rPr>
                        <a:t>50</a:t>
                      </a:r>
                      <a:endParaRPr sz="18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64998">
                <a:tc>
                  <a:txBody>
                    <a:bodyPr/>
                    <a:lstStyle/>
                    <a:p>
                      <a:pPr marL="77470">
                        <a:lnSpc>
                          <a:spcPct val="100000"/>
                        </a:lnSpc>
                        <a:spcBef>
                          <a:spcPts val="265"/>
                        </a:spcBef>
                      </a:pPr>
                      <a:r>
                        <a:rPr sz="1400" b="1" spc="-10" dirty="0">
                          <a:latin typeface="Times New Roman"/>
                          <a:cs typeface="Times New Roman"/>
                        </a:rPr>
                        <a:t>Soldadura</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25</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60680" algn="r">
                        <a:lnSpc>
                          <a:spcPct val="100000"/>
                        </a:lnSpc>
                        <a:spcBef>
                          <a:spcPts val="250"/>
                        </a:spcBef>
                      </a:pPr>
                      <a:r>
                        <a:rPr sz="1800" dirty="0">
                          <a:latin typeface="Times New Roman"/>
                          <a:cs typeface="Times New Roman"/>
                        </a:rPr>
                        <a:t>50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71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64998">
                <a:tc>
                  <a:txBody>
                    <a:bodyPr/>
                    <a:lstStyle/>
                    <a:p>
                      <a:pPr marL="77470">
                        <a:lnSpc>
                          <a:spcPct val="100000"/>
                        </a:lnSpc>
                        <a:spcBef>
                          <a:spcPts val="265"/>
                        </a:spcBef>
                      </a:pPr>
                      <a:r>
                        <a:rPr sz="1400" b="1" spc="-5" dirty="0">
                          <a:latin typeface="Times New Roman"/>
                          <a:cs typeface="Times New Roman"/>
                        </a:rPr>
                        <a:t>Taladros</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25</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50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71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65759">
                <a:tc>
                  <a:txBody>
                    <a:bodyPr/>
                    <a:lstStyle/>
                    <a:p>
                      <a:pPr marL="77470">
                        <a:lnSpc>
                          <a:spcPct val="100000"/>
                        </a:lnSpc>
                        <a:spcBef>
                          <a:spcPts val="265"/>
                        </a:spcBef>
                      </a:pPr>
                      <a:r>
                        <a:rPr sz="1400" b="1" spc="-5" dirty="0">
                          <a:latin typeface="Times New Roman"/>
                          <a:cs typeface="Times New Roman"/>
                        </a:rPr>
                        <a:t>Tornos</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25</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20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71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64998">
                <a:tc>
                  <a:txBody>
                    <a:bodyPr/>
                    <a:lstStyle/>
                    <a:p>
                      <a:pPr marL="77470">
                        <a:lnSpc>
                          <a:spcPct val="100000"/>
                        </a:lnSpc>
                        <a:spcBef>
                          <a:spcPts val="259"/>
                        </a:spcBef>
                      </a:pPr>
                      <a:r>
                        <a:rPr sz="1400" b="1" spc="-5" dirty="0">
                          <a:latin typeface="Times New Roman"/>
                          <a:cs typeface="Times New Roman"/>
                        </a:rPr>
                        <a:t>Molinos</a:t>
                      </a:r>
                      <a:endParaRPr sz="14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50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0515">
                        <a:lnSpc>
                          <a:spcPct val="100000"/>
                        </a:lnSpc>
                        <a:spcBef>
                          <a:spcPts val="250"/>
                        </a:spcBef>
                      </a:pPr>
                      <a:r>
                        <a:rPr sz="1800" dirty="0">
                          <a:latin typeface="Times New Roman"/>
                          <a:cs typeface="Times New Roman"/>
                        </a:rPr>
                        <a:t>100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71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64998">
                <a:tc>
                  <a:txBody>
                    <a:bodyPr/>
                    <a:lstStyle/>
                    <a:p>
                      <a:pPr marL="77470">
                        <a:lnSpc>
                          <a:spcPct val="100000"/>
                        </a:lnSpc>
                        <a:spcBef>
                          <a:spcPts val="260"/>
                        </a:spcBef>
                      </a:pPr>
                      <a:r>
                        <a:rPr sz="1200" b="1" spc="-5" dirty="0">
                          <a:latin typeface="Times New Roman"/>
                          <a:cs typeface="Times New Roman"/>
                        </a:rPr>
                        <a:t>Dobladoras</a:t>
                      </a:r>
                      <a:endParaRPr sz="1200">
                        <a:latin typeface="Times New Roman"/>
                        <a:cs typeface="Times New Roman"/>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algn="ctr">
                        <a:lnSpc>
                          <a:spcPct val="100000"/>
                        </a:lnSpc>
                        <a:spcBef>
                          <a:spcPts val="250"/>
                        </a:spcBef>
                      </a:pPr>
                      <a:r>
                        <a:rPr sz="1800" dirty="0">
                          <a:latin typeface="Times New Roman"/>
                          <a:cs typeface="Times New Roman"/>
                        </a:rPr>
                        <a:t>10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635" algn="ctr">
                        <a:lnSpc>
                          <a:spcPct val="100000"/>
                        </a:lnSpc>
                        <a:spcBef>
                          <a:spcPts val="250"/>
                        </a:spcBef>
                      </a:pPr>
                      <a:r>
                        <a:rPr sz="1800" dirty="0">
                          <a:latin typeface="Times New Roman"/>
                          <a:cs typeface="Times New Roman"/>
                        </a:rPr>
                        <a:t>20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6350" algn="ctr">
                        <a:lnSpc>
                          <a:spcPct val="100000"/>
                        </a:lnSpc>
                        <a:spcBef>
                          <a:spcPts val="250"/>
                        </a:spcBef>
                      </a:pPr>
                      <a:r>
                        <a:rPr sz="1800" dirty="0">
                          <a:latin typeface="Times New Roman"/>
                          <a:cs typeface="Times New Roman"/>
                        </a:rPr>
                        <a:t>0</a:t>
                      </a:r>
                      <a:endParaRPr sz="1800">
                        <a:latin typeface="Times New Roman"/>
                        <a:cs typeface="Times New Roman"/>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tcPr>
                </a:tc>
              </a:tr>
            </a:tbl>
          </a:graphicData>
        </a:graphic>
      </p:graphicFrame>
      <p:sp>
        <p:nvSpPr>
          <p:cNvPr id="6" name="object 6"/>
          <p:cNvSpPr/>
          <p:nvPr/>
        </p:nvSpPr>
        <p:spPr>
          <a:xfrm>
            <a:off x="887222" y="2911094"/>
            <a:ext cx="935355" cy="360680"/>
          </a:xfrm>
          <a:custGeom>
            <a:avLst/>
            <a:gdLst/>
            <a:ahLst/>
            <a:cxnLst/>
            <a:rect l="l" t="t" r="r" b="b"/>
            <a:pathLst>
              <a:path w="935355" h="360679">
                <a:moveTo>
                  <a:pt x="0" y="0"/>
                </a:moveTo>
                <a:lnTo>
                  <a:pt x="934974" y="360425"/>
                </a:lnTo>
              </a:path>
            </a:pathLst>
          </a:custGeom>
          <a:ln w="9525">
            <a:solidFill>
              <a:srgbClr val="000000"/>
            </a:solidFill>
          </a:ln>
        </p:spPr>
        <p:txBody>
          <a:bodyPr wrap="square" lIns="0" tIns="0" rIns="0" bIns="0" rtlCol="0"/>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1077" y="577596"/>
            <a:ext cx="7677784" cy="1659889"/>
          </a:xfrm>
          <a:prstGeom prst="rect">
            <a:avLst/>
          </a:prstGeom>
        </p:spPr>
        <p:txBody>
          <a:bodyPr vert="horz" wrap="square" lIns="0" tIns="0" rIns="0" bIns="0" rtlCol="0">
            <a:spAutoFit/>
          </a:bodyPr>
          <a:lstStyle/>
          <a:p>
            <a:pPr marL="1688464">
              <a:lnSpc>
                <a:spcPct val="100000"/>
              </a:lnSpc>
            </a:pPr>
            <a:r>
              <a:rPr b="1" spc="-5" dirty="0">
                <a:solidFill>
                  <a:srgbClr val="00CC9A"/>
                </a:solidFill>
                <a:latin typeface="Times New Roman"/>
                <a:cs typeface="Times New Roman"/>
              </a:rPr>
              <a:t>Distribución</a:t>
            </a:r>
            <a:r>
              <a:rPr b="1" spc="-25" dirty="0">
                <a:solidFill>
                  <a:srgbClr val="00CC9A"/>
                </a:solidFill>
                <a:latin typeface="Times New Roman"/>
                <a:cs typeface="Times New Roman"/>
              </a:rPr>
              <a:t> </a:t>
            </a:r>
            <a:r>
              <a:rPr b="1" spc="-5" dirty="0">
                <a:solidFill>
                  <a:srgbClr val="00CC9A"/>
                </a:solidFill>
                <a:latin typeface="Times New Roman"/>
                <a:cs typeface="Times New Roman"/>
              </a:rPr>
              <a:t>Física</a:t>
            </a:r>
          </a:p>
          <a:p>
            <a:pPr marL="12700" marR="5080">
              <a:lnSpc>
                <a:spcPct val="110600"/>
              </a:lnSpc>
              <a:spcBef>
                <a:spcPts val="530"/>
              </a:spcBef>
            </a:pPr>
            <a:r>
              <a:rPr sz="1800" dirty="0">
                <a:solidFill>
                  <a:srgbClr val="3333CC"/>
                </a:solidFill>
              </a:rPr>
              <a:t>Equilibrio </a:t>
            </a:r>
            <a:r>
              <a:rPr sz="1800" spc="-5" dirty="0">
                <a:solidFill>
                  <a:srgbClr val="3333CC"/>
                </a:solidFill>
              </a:rPr>
              <a:t>de </a:t>
            </a:r>
            <a:r>
              <a:rPr sz="1800" dirty="0">
                <a:solidFill>
                  <a:srgbClr val="3333CC"/>
                </a:solidFill>
              </a:rPr>
              <a:t>las Líneas </a:t>
            </a:r>
            <a:r>
              <a:rPr sz="1800" spc="-5" dirty="0">
                <a:solidFill>
                  <a:srgbClr val="3333CC"/>
                </a:solidFill>
              </a:rPr>
              <a:t>de </a:t>
            </a:r>
            <a:r>
              <a:rPr sz="1800" dirty="0">
                <a:solidFill>
                  <a:srgbClr val="3333CC"/>
                </a:solidFill>
              </a:rPr>
              <a:t>Ensamble: </a:t>
            </a:r>
            <a:r>
              <a:rPr sz="1800" dirty="0">
                <a:solidFill>
                  <a:srgbClr val="000000"/>
                </a:solidFill>
              </a:rPr>
              <a:t>Este método </a:t>
            </a:r>
            <a:r>
              <a:rPr sz="1800" spc="-5" dirty="0">
                <a:solidFill>
                  <a:srgbClr val="000000"/>
                </a:solidFill>
              </a:rPr>
              <a:t>se </a:t>
            </a:r>
            <a:r>
              <a:rPr sz="1800" dirty="0">
                <a:solidFill>
                  <a:srgbClr val="000000"/>
                </a:solidFill>
              </a:rPr>
              <a:t>utiliza a aquellos procesos</a:t>
            </a:r>
            <a:r>
              <a:rPr sz="1800" spc="-75" dirty="0">
                <a:solidFill>
                  <a:srgbClr val="000000"/>
                </a:solidFill>
              </a:rPr>
              <a:t> </a:t>
            </a:r>
            <a:r>
              <a:rPr sz="1800" dirty="0">
                <a:solidFill>
                  <a:srgbClr val="000000"/>
                </a:solidFill>
              </a:rPr>
              <a:t>de  producción repetitiva o en serie, en donde las piezas o partes evolucionan hasta  conformar definitivamente el producto</a:t>
            </a:r>
            <a:r>
              <a:rPr sz="1800" spc="-105" dirty="0">
                <a:solidFill>
                  <a:srgbClr val="000000"/>
                </a:solidFill>
              </a:rPr>
              <a:t> </a:t>
            </a:r>
            <a:r>
              <a:rPr sz="1800" dirty="0">
                <a:solidFill>
                  <a:srgbClr val="000000"/>
                </a:solidFill>
              </a:rPr>
              <a:t>final.</a:t>
            </a:r>
            <a:endParaRPr sz="1800"/>
          </a:p>
        </p:txBody>
      </p:sp>
      <p:sp>
        <p:nvSpPr>
          <p:cNvPr id="3" name="object 3"/>
          <p:cNvSpPr txBox="1"/>
          <p:nvPr/>
        </p:nvSpPr>
        <p:spPr>
          <a:xfrm>
            <a:off x="751077" y="2557538"/>
            <a:ext cx="7780655" cy="3924935"/>
          </a:xfrm>
          <a:prstGeom prst="rect">
            <a:avLst/>
          </a:prstGeom>
        </p:spPr>
        <p:txBody>
          <a:bodyPr vert="horz" wrap="square" lIns="0" tIns="0" rIns="0" bIns="0" rtlCol="0">
            <a:spAutoFit/>
          </a:bodyPr>
          <a:lstStyle/>
          <a:p>
            <a:pPr marL="12700">
              <a:lnSpc>
                <a:spcPct val="100000"/>
              </a:lnSpc>
            </a:pPr>
            <a:r>
              <a:rPr sz="1800" b="1" spc="-5" dirty="0">
                <a:latin typeface="Times New Roman"/>
                <a:cs typeface="Times New Roman"/>
              </a:rPr>
              <a:t>Conceptos</a:t>
            </a:r>
            <a:r>
              <a:rPr sz="1800" b="1" spc="-35" dirty="0">
                <a:latin typeface="Times New Roman"/>
                <a:cs typeface="Times New Roman"/>
              </a:rPr>
              <a:t> </a:t>
            </a:r>
            <a:r>
              <a:rPr sz="1800" b="1" spc="-5" dirty="0">
                <a:latin typeface="Times New Roman"/>
                <a:cs typeface="Times New Roman"/>
              </a:rPr>
              <a:t>básicos</a:t>
            </a:r>
            <a:endParaRPr sz="1800">
              <a:latin typeface="Times New Roman"/>
              <a:cs typeface="Times New Roman"/>
            </a:endParaRPr>
          </a:p>
          <a:p>
            <a:pPr marL="12700" marR="86995">
              <a:lnSpc>
                <a:spcPts val="2390"/>
              </a:lnSpc>
              <a:spcBef>
                <a:spcPts val="110"/>
              </a:spcBef>
              <a:buAutoNum type="alphaLcParenR"/>
              <a:tabLst>
                <a:tab pos="247650" algn="l"/>
              </a:tabLst>
            </a:pPr>
            <a:r>
              <a:rPr sz="1800" dirty="0">
                <a:solidFill>
                  <a:srgbClr val="008000"/>
                </a:solidFill>
                <a:latin typeface="Times New Roman"/>
                <a:cs typeface="Times New Roman"/>
              </a:rPr>
              <a:t>Tiempo Cíclico: </a:t>
            </a:r>
            <a:r>
              <a:rPr sz="1800" spc="-5" dirty="0">
                <a:latin typeface="Times New Roman"/>
                <a:cs typeface="Times New Roman"/>
              </a:rPr>
              <a:t>Es </a:t>
            </a:r>
            <a:r>
              <a:rPr sz="1800" dirty="0">
                <a:latin typeface="Times New Roman"/>
                <a:cs typeface="Times New Roman"/>
              </a:rPr>
              <a:t>el tiempo máximo que debe tener cada puesto de trabajo</a:t>
            </a:r>
            <a:r>
              <a:rPr sz="1800" spc="-95" dirty="0">
                <a:latin typeface="Times New Roman"/>
                <a:cs typeface="Times New Roman"/>
              </a:rPr>
              <a:t> </a:t>
            </a:r>
            <a:r>
              <a:rPr sz="1800" dirty="0">
                <a:latin typeface="Times New Roman"/>
                <a:cs typeface="Times New Roman"/>
              </a:rPr>
              <a:t>para  terminar partes que formaran </a:t>
            </a:r>
            <a:r>
              <a:rPr sz="1800" spc="-5" dirty="0">
                <a:latin typeface="Times New Roman"/>
                <a:cs typeface="Times New Roman"/>
              </a:rPr>
              <a:t>parte </a:t>
            </a:r>
            <a:r>
              <a:rPr sz="1800" dirty="0">
                <a:latin typeface="Times New Roman"/>
                <a:cs typeface="Times New Roman"/>
              </a:rPr>
              <a:t>a </a:t>
            </a:r>
            <a:r>
              <a:rPr sz="1800" spc="-5" dirty="0">
                <a:latin typeface="Times New Roman"/>
                <a:cs typeface="Times New Roman"/>
              </a:rPr>
              <a:t>su </a:t>
            </a:r>
            <a:r>
              <a:rPr sz="1800" dirty="0">
                <a:latin typeface="Times New Roman"/>
                <a:cs typeface="Times New Roman"/>
              </a:rPr>
              <a:t>vez del producto</a:t>
            </a:r>
            <a:r>
              <a:rPr sz="1800" spc="-70" dirty="0">
                <a:latin typeface="Times New Roman"/>
                <a:cs typeface="Times New Roman"/>
              </a:rPr>
              <a:t> </a:t>
            </a:r>
            <a:r>
              <a:rPr sz="1800" dirty="0">
                <a:latin typeface="Times New Roman"/>
                <a:cs typeface="Times New Roman"/>
              </a:rPr>
              <a:t>terminado.</a:t>
            </a:r>
            <a:endParaRPr sz="1800">
              <a:latin typeface="Times New Roman"/>
              <a:cs typeface="Times New Roman"/>
            </a:endParaRPr>
          </a:p>
          <a:p>
            <a:pPr marL="622300">
              <a:lnSpc>
                <a:spcPct val="100000"/>
              </a:lnSpc>
              <a:spcBef>
                <a:spcPts val="110"/>
              </a:spcBef>
            </a:pPr>
            <a:r>
              <a:rPr sz="1800" dirty="0">
                <a:latin typeface="Times New Roman"/>
                <a:cs typeface="Times New Roman"/>
              </a:rPr>
              <a:t>T. C. = 1 hora (ó 60 minutos) / tasa de</a:t>
            </a:r>
            <a:r>
              <a:rPr sz="1800" spc="-110" dirty="0">
                <a:latin typeface="Times New Roman"/>
                <a:cs typeface="Times New Roman"/>
              </a:rPr>
              <a:t> </a:t>
            </a:r>
            <a:r>
              <a:rPr sz="1800" dirty="0">
                <a:latin typeface="Times New Roman"/>
                <a:cs typeface="Times New Roman"/>
              </a:rPr>
              <a:t>producción</a:t>
            </a:r>
            <a:endParaRPr sz="1800">
              <a:latin typeface="Times New Roman"/>
              <a:cs typeface="Times New Roman"/>
            </a:endParaRPr>
          </a:p>
          <a:p>
            <a:pPr marL="12700" marR="11430">
              <a:lnSpc>
                <a:spcPct val="110600"/>
              </a:lnSpc>
              <a:buAutoNum type="alphaLcParenR" startAt="2"/>
              <a:tabLst>
                <a:tab pos="260350" algn="l"/>
              </a:tabLst>
            </a:pPr>
            <a:r>
              <a:rPr sz="1800" spc="-5" dirty="0">
                <a:solidFill>
                  <a:srgbClr val="008000"/>
                </a:solidFill>
                <a:latin typeface="Times New Roman"/>
                <a:cs typeface="Times New Roman"/>
              </a:rPr>
              <a:t>No. </a:t>
            </a:r>
            <a:r>
              <a:rPr sz="1800" dirty="0">
                <a:solidFill>
                  <a:srgbClr val="008000"/>
                </a:solidFill>
                <a:latin typeface="Times New Roman"/>
                <a:cs typeface="Times New Roman"/>
              </a:rPr>
              <a:t>Teórico </a:t>
            </a:r>
            <a:r>
              <a:rPr sz="1800" spc="-5" dirty="0">
                <a:solidFill>
                  <a:srgbClr val="008000"/>
                </a:solidFill>
                <a:latin typeface="Times New Roman"/>
                <a:cs typeface="Times New Roman"/>
              </a:rPr>
              <a:t>de Puestos de </a:t>
            </a:r>
            <a:r>
              <a:rPr sz="1800" dirty="0">
                <a:solidFill>
                  <a:srgbClr val="008000"/>
                </a:solidFill>
                <a:latin typeface="Times New Roman"/>
                <a:cs typeface="Times New Roman"/>
              </a:rPr>
              <a:t>Trabajo: </a:t>
            </a:r>
            <a:r>
              <a:rPr sz="1800" spc="-5" dirty="0">
                <a:latin typeface="Times New Roman"/>
                <a:cs typeface="Times New Roman"/>
              </a:rPr>
              <a:t>Es </a:t>
            </a:r>
            <a:r>
              <a:rPr sz="1800" dirty="0">
                <a:latin typeface="Times New Roman"/>
                <a:cs typeface="Times New Roman"/>
              </a:rPr>
              <a:t>aquel número que tiene como fin evitar </a:t>
            </a:r>
            <a:r>
              <a:rPr sz="1800" spc="-5" dirty="0">
                <a:latin typeface="Times New Roman"/>
                <a:cs typeface="Times New Roman"/>
              </a:rPr>
              <a:t>los  </a:t>
            </a:r>
            <a:r>
              <a:rPr sz="1800" dirty="0">
                <a:latin typeface="Times New Roman"/>
                <a:cs typeface="Times New Roman"/>
              </a:rPr>
              <a:t>embotellamientos en las líneas de </a:t>
            </a:r>
            <a:r>
              <a:rPr sz="1800" spc="-5" dirty="0">
                <a:latin typeface="Times New Roman"/>
                <a:cs typeface="Times New Roman"/>
              </a:rPr>
              <a:t>ensamble. </a:t>
            </a:r>
            <a:r>
              <a:rPr sz="1800" dirty="0">
                <a:latin typeface="Times New Roman"/>
                <a:cs typeface="Times New Roman"/>
              </a:rPr>
              <a:t>Para que las operaciones </a:t>
            </a:r>
            <a:r>
              <a:rPr sz="1800" spc="-5" dirty="0">
                <a:latin typeface="Times New Roman"/>
                <a:cs typeface="Times New Roman"/>
              </a:rPr>
              <a:t>se </a:t>
            </a:r>
            <a:r>
              <a:rPr sz="1800" dirty="0">
                <a:latin typeface="Times New Roman"/>
                <a:cs typeface="Times New Roman"/>
              </a:rPr>
              <a:t>lleven  normalmente, el tiempo de las maniobras </a:t>
            </a:r>
            <a:r>
              <a:rPr sz="1800" spc="-5" dirty="0">
                <a:latin typeface="Times New Roman"/>
                <a:cs typeface="Times New Roman"/>
              </a:rPr>
              <a:t>realizadas </a:t>
            </a:r>
            <a:r>
              <a:rPr sz="1800" dirty="0">
                <a:latin typeface="Times New Roman"/>
                <a:cs typeface="Times New Roman"/>
              </a:rPr>
              <a:t>en cada puesto de trabajo debe  </a:t>
            </a:r>
            <a:r>
              <a:rPr sz="1800" spc="-5" dirty="0">
                <a:latin typeface="Times New Roman"/>
                <a:cs typeface="Times New Roman"/>
              </a:rPr>
              <a:t>ser</a:t>
            </a:r>
            <a:r>
              <a:rPr sz="1800" spc="-90" dirty="0">
                <a:latin typeface="Times New Roman"/>
                <a:cs typeface="Times New Roman"/>
              </a:rPr>
              <a:t> </a:t>
            </a:r>
            <a:r>
              <a:rPr sz="1800" dirty="0">
                <a:latin typeface="Times New Roman"/>
                <a:cs typeface="Times New Roman"/>
              </a:rPr>
              <a:t>igual.</a:t>
            </a:r>
            <a:endParaRPr sz="1800">
              <a:latin typeface="Times New Roman"/>
              <a:cs typeface="Times New Roman"/>
            </a:endParaRPr>
          </a:p>
          <a:p>
            <a:pPr marL="622300">
              <a:lnSpc>
                <a:spcPct val="100000"/>
              </a:lnSpc>
              <a:spcBef>
                <a:spcPts val="225"/>
              </a:spcBef>
            </a:pPr>
            <a:r>
              <a:rPr sz="1800" spc="-5" dirty="0">
                <a:latin typeface="Times New Roman"/>
                <a:cs typeface="Times New Roman"/>
              </a:rPr>
              <a:t>No. P. </a:t>
            </a:r>
            <a:r>
              <a:rPr sz="1800" dirty="0">
                <a:latin typeface="Times New Roman"/>
                <a:cs typeface="Times New Roman"/>
              </a:rPr>
              <a:t>T. = Tiempo total de las operaciones / T.</a:t>
            </a:r>
            <a:r>
              <a:rPr sz="1800" spc="-75" dirty="0">
                <a:latin typeface="Times New Roman"/>
                <a:cs typeface="Times New Roman"/>
              </a:rPr>
              <a:t> </a:t>
            </a:r>
            <a:r>
              <a:rPr sz="1800" dirty="0">
                <a:latin typeface="Times New Roman"/>
                <a:cs typeface="Times New Roman"/>
              </a:rPr>
              <a:t>C.</a:t>
            </a:r>
            <a:endParaRPr sz="1800">
              <a:latin typeface="Times New Roman"/>
              <a:cs typeface="Times New Roman"/>
            </a:endParaRPr>
          </a:p>
          <a:p>
            <a:pPr marL="12700" marR="5080">
              <a:lnSpc>
                <a:spcPct val="110600"/>
              </a:lnSpc>
              <a:buAutoNum type="alphaLcParenR" startAt="3"/>
              <a:tabLst>
                <a:tab pos="304800" algn="l"/>
              </a:tabLst>
            </a:pPr>
            <a:r>
              <a:rPr sz="1800" dirty="0">
                <a:solidFill>
                  <a:srgbClr val="008000"/>
                </a:solidFill>
                <a:latin typeface="Times New Roman"/>
                <a:cs typeface="Times New Roman"/>
              </a:rPr>
              <a:t>Eficiencia de </a:t>
            </a:r>
            <a:r>
              <a:rPr sz="1800" spc="-5" dirty="0">
                <a:solidFill>
                  <a:srgbClr val="008000"/>
                </a:solidFill>
                <a:latin typeface="Times New Roman"/>
                <a:cs typeface="Times New Roman"/>
              </a:rPr>
              <a:t>los Puestos </a:t>
            </a:r>
            <a:r>
              <a:rPr sz="1800" dirty="0">
                <a:solidFill>
                  <a:srgbClr val="008000"/>
                </a:solidFill>
                <a:latin typeface="Times New Roman"/>
                <a:cs typeface="Times New Roman"/>
              </a:rPr>
              <a:t>de Trabajo: </a:t>
            </a:r>
            <a:r>
              <a:rPr sz="1800" spc="-5" dirty="0">
                <a:latin typeface="Times New Roman"/>
                <a:cs typeface="Times New Roman"/>
              </a:rPr>
              <a:t>Es </a:t>
            </a:r>
            <a:r>
              <a:rPr sz="1800" dirty="0">
                <a:latin typeface="Times New Roman"/>
                <a:cs typeface="Times New Roman"/>
              </a:rPr>
              <a:t>el porcentaje en que </a:t>
            </a:r>
            <a:r>
              <a:rPr sz="1800" spc="-5" dirty="0">
                <a:latin typeface="Times New Roman"/>
                <a:cs typeface="Times New Roman"/>
              </a:rPr>
              <a:t>se </a:t>
            </a:r>
            <a:r>
              <a:rPr sz="1800" dirty="0">
                <a:latin typeface="Times New Roman"/>
                <a:cs typeface="Times New Roman"/>
              </a:rPr>
              <a:t>ha utilizado el  tiempo en </a:t>
            </a:r>
            <a:r>
              <a:rPr sz="1800" spc="-5" dirty="0">
                <a:latin typeface="Times New Roman"/>
                <a:cs typeface="Times New Roman"/>
              </a:rPr>
              <a:t>los </a:t>
            </a:r>
            <a:r>
              <a:rPr sz="1800" dirty="0">
                <a:latin typeface="Times New Roman"/>
                <a:cs typeface="Times New Roman"/>
              </a:rPr>
              <a:t>puestos de trabajo. Mientras más nos acerquemos al 100%, menor</a:t>
            </a:r>
            <a:r>
              <a:rPr sz="1800" spc="-90" dirty="0">
                <a:latin typeface="Times New Roman"/>
                <a:cs typeface="Times New Roman"/>
              </a:rPr>
              <a:t> </a:t>
            </a:r>
            <a:r>
              <a:rPr sz="1800" dirty="0">
                <a:latin typeface="Times New Roman"/>
                <a:cs typeface="Times New Roman"/>
              </a:rPr>
              <a:t>será  el tiempo muerto en las</a:t>
            </a:r>
            <a:r>
              <a:rPr sz="1800" spc="-105" dirty="0">
                <a:latin typeface="Times New Roman"/>
                <a:cs typeface="Times New Roman"/>
              </a:rPr>
              <a:t> </a:t>
            </a:r>
            <a:r>
              <a:rPr sz="1800" dirty="0">
                <a:latin typeface="Times New Roman"/>
                <a:cs typeface="Times New Roman"/>
              </a:rPr>
              <a:t>operaciones.</a:t>
            </a:r>
            <a:endParaRPr sz="1800">
              <a:latin typeface="Times New Roman"/>
              <a:cs typeface="Times New Roman"/>
            </a:endParaRPr>
          </a:p>
          <a:p>
            <a:pPr marL="622300">
              <a:lnSpc>
                <a:spcPct val="100000"/>
              </a:lnSpc>
              <a:spcBef>
                <a:spcPts val="225"/>
              </a:spcBef>
            </a:pPr>
            <a:r>
              <a:rPr sz="1800" dirty="0">
                <a:latin typeface="Times New Roman"/>
                <a:cs typeface="Times New Roman"/>
              </a:rPr>
              <a:t>Eficiencia </a:t>
            </a:r>
            <a:r>
              <a:rPr sz="1800" spc="-5" dirty="0">
                <a:latin typeface="Times New Roman"/>
                <a:cs typeface="Times New Roman"/>
              </a:rPr>
              <a:t>P. </a:t>
            </a:r>
            <a:r>
              <a:rPr sz="1800" dirty="0">
                <a:latin typeface="Times New Roman"/>
                <a:cs typeface="Times New Roman"/>
              </a:rPr>
              <a:t>T. = Tiempo total de las operaciones / (T. C. x  </a:t>
            </a:r>
            <a:r>
              <a:rPr sz="1800" spc="-5" dirty="0">
                <a:latin typeface="Times New Roman"/>
                <a:cs typeface="Times New Roman"/>
              </a:rPr>
              <a:t>No. P.</a:t>
            </a:r>
            <a:r>
              <a:rPr sz="1800" spc="-60" dirty="0">
                <a:latin typeface="Times New Roman"/>
                <a:cs typeface="Times New Roman"/>
              </a:rPr>
              <a:t> </a:t>
            </a:r>
            <a:r>
              <a:rPr sz="1800" dirty="0">
                <a:latin typeface="Times New Roman"/>
                <a:cs typeface="Times New Roman"/>
              </a:rPr>
              <a:t>T.)</a:t>
            </a:r>
            <a:endParaRPr sz="1800">
              <a:latin typeface="Times New Roman"/>
              <a:cs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94970" marR="106680" algn="ctr">
              <a:lnSpc>
                <a:spcPct val="100000"/>
              </a:lnSpc>
            </a:pPr>
            <a:r>
              <a:rPr sz="3600" b="1" spc="-5" dirty="0">
                <a:solidFill>
                  <a:srgbClr val="008000"/>
                </a:solidFill>
                <a:latin typeface="Times New Roman"/>
                <a:cs typeface="Times New Roman"/>
              </a:rPr>
              <a:t>UNIDAD</a:t>
            </a:r>
            <a:r>
              <a:rPr sz="3600" b="1" spc="-95" dirty="0">
                <a:solidFill>
                  <a:srgbClr val="008000"/>
                </a:solidFill>
                <a:latin typeface="Times New Roman"/>
                <a:cs typeface="Times New Roman"/>
              </a:rPr>
              <a:t> </a:t>
            </a:r>
            <a:r>
              <a:rPr sz="3600" b="1" dirty="0">
                <a:solidFill>
                  <a:srgbClr val="008000"/>
                </a:solidFill>
                <a:latin typeface="Times New Roman"/>
                <a:cs typeface="Times New Roman"/>
              </a:rPr>
              <a:t>8</a:t>
            </a:r>
            <a:endParaRPr sz="3600">
              <a:latin typeface="Times New Roman"/>
              <a:cs typeface="Times New Roman"/>
            </a:endParaRPr>
          </a:p>
          <a:p>
            <a:pPr marL="394970" algn="ctr">
              <a:lnSpc>
                <a:spcPct val="100000"/>
              </a:lnSpc>
            </a:pPr>
            <a:r>
              <a:rPr sz="3600" b="1" spc="-5" dirty="0">
                <a:solidFill>
                  <a:srgbClr val="008000"/>
                </a:solidFill>
                <a:latin typeface="Times New Roman"/>
                <a:cs typeface="Times New Roman"/>
              </a:rPr>
              <a:t>Productividad</a:t>
            </a:r>
            <a:endParaRPr sz="3600">
              <a:latin typeface="Times New Roman"/>
              <a:cs typeface="Times New Roman"/>
            </a:endParaRPr>
          </a:p>
        </p:txBody>
      </p:sp>
      <p:sp>
        <p:nvSpPr>
          <p:cNvPr id="3" name="object 3"/>
          <p:cNvSpPr txBox="1">
            <a:spLocks noGrp="1"/>
          </p:cNvSpPr>
          <p:nvPr>
            <p:ph type="body" idx="1"/>
          </p:nvPr>
        </p:nvSpPr>
        <p:spPr>
          <a:prstGeom prst="rect">
            <a:avLst/>
          </a:prstGeom>
        </p:spPr>
        <p:txBody>
          <a:bodyPr vert="horz" wrap="square" lIns="0" tIns="709991" rIns="0" bIns="0" rtlCol="0">
            <a:spAutoFit/>
          </a:bodyPr>
          <a:lstStyle/>
          <a:p>
            <a:pPr>
              <a:lnSpc>
                <a:spcPct val="100000"/>
              </a:lnSpc>
            </a:pPr>
            <a:r>
              <a:rPr spc="-5" dirty="0"/>
              <a:t>8.1.- Concepto e</a:t>
            </a:r>
            <a:r>
              <a:rPr dirty="0"/>
              <a:t> </a:t>
            </a:r>
            <a:r>
              <a:rPr spc="-5" dirty="0"/>
              <a:t>importancia</a:t>
            </a:r>
          </a:p>
          <a:p>
            <a:pPr>
              <a:lnSpc>
                <a:spcPct val="100000"/>
              </a:lnSpc>
              <a:spcBef>
                <a:spcPts val="755"/>
              </a:spcBef>
            </a:pPr>
            <a:r>
              <a:rPr spc="-5" dirty="0"/>
              <a:t>8.2.- Medición de la</a:t>
            </a:r>
            <a:r>
              <a:rPr spc="30" dirty="0"/>
              <a:t> </a:t>
            </a:r>
            <a:r>
              <a:rPr spc="-5" dirty="0"/>
              <a:t>Productividad</a:t>
            </a:r>
          </a:p>
          <a:p>
            <a:pPr marR="5080">
              <a:lnSpc>
                <a:spcPct val="119800"/>
              </a:lnSpc>
            </a:pPr>
            <a:r>
              <a:rPr spc="-5" dirty="0"/>
              <a:t>8.3.- Factores que afectan la Productividad  8.4.- Mejoramiento de la</a:t>
            </a:r>
            <a:r>
              <a:rPr spc="30" dirty="0"/>
              <a:t> </a:t>
            </a:r>
            <a:r>
              <a:rPr spc="-5" dirty="0"/>
              <a:t>Productividad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212725" rIns="0" bIns="0" rtlCol="0">
            <a:spAutoFit/>
          </a:bodyPr>
          <a:lstStyle/>
          <a:p>
            <a:pPr marL="858519">
              <a:lnSpc>
                <a:spcPct val="100000"/>
              </a:lnSpc>
              <a:spcBef>
                <a:spcPts val="1675"/>
              </a:spcBef>
            </a:pPr>
            <a:r>
              <a:rPr spc="-5" dirty="0"/>
              <a:t>¿Qué es la</a:t>
            </a:r>
            <a:r>
              <a:rPr spc="-25" dirty="0"/>
              <a:t> </a:t>
            </a:r>
            <a:r>
              <a:rPr spc="-5" dirty="0"/>
              <a:t>productividad?</a:t>
            </a:r>
          </a:p>
        </p:txBody>
      </p:sp>
      <p:sp>
        <p:nvSpPr>
          <p:cNvPr id="3" name="object 3"/>
          <p:cNvSpPr txBox="1"/>
          <p:nvPr/>
        </p:nvSpPr>
        <p:spPr>
          <a:xfrm>
            <a:off x="981202" y="1931923"/>
            <a:ext cx="7214870" cy="3913504"/>
          </a:xfrm>
          <a:prstGeom prst="rect">
            <a:avLst/>
          </a:prstGeom>
        </p:spPr>
        <p:txBody>
          <a:bodyPr vert="horz" wrap="square" lIns="0" tIns="0" rIns="0" bIns="0" rtlCol="0">
            <a:spAutoFit/>
          </a:bodyPr>
          <a:lstStyle/>
          <a:p>
            <a:pPr marL="12700" marR="5080">
              <a:lnSpc>
                <a:spcPct val="100000"/>
              </a:lnSpc>
            </a:pPr>
            <a:r>
              <a:rPr sz="1800" spc="-5" dirty="0">
                <a:latin typeface="Arial"/>
                <a:cs typeface="Arial"/>
              </a:rPr>
              <a:t>Se entiende por productividad la relación </a:t>
            </a:r>
            <a:r>
              <a:rPr sz="1800" dirty="0">
                <a:latin typeface="Arial"/>
                <a:cs typeface="Arial"/>
              </a:rPr>
              <a:t>existente </a:t>
            </a:r>
            <a:r>
              <a:rPr sz="1800" spc="-5" dirty="0">
                <a:latin typeface="Arial"/>
                <a:cs typeface="Arial"/>
              </a:rPr>
              <a:t>entre la cantidad de  productos generados de un determinado proceso de transformación, </a:t>
            </a:r>
            <a:r>
              <a:rPr sz="1800" dirty="0">
                <a:latin typeface="Arial"/>
                <a:cs typeface="Arial"/>
              </a:rPr>
              <a:t>y  </a:t>
            </a:r>
            <a:r>
              <a:rPr sz="1800" spc="-5" dirty="0">
                <a:latin typeface="Arial"/>
                <a:cs typeface="Arial"/>
              </a:rPr>
              <a:t>la cantidad de insumos utilizados para obtener esa cantidad </a:t>
            </a:r>
            <a:r>
              <a:rPr sz="1800" spc="-10" dirty="0">
                <a:latin typeface="Arial"/>
                <a:cs typeface="Arial"/>
              </a:rPr>
              <a:t>de  </a:t>
            </a:r>
            <a:r>
              <a:rPr sz="1800" spc="-5" dirty="0">
                <a:latin typeface="Arial"/>
                <a:cs typeface="Arial"/>
              </a:rPr>
              <a:t>productos.</a:t>
            </a:r>
            <a:endParaRPr sz="1800">
              <a:latin typeface="Arial"/>
              <a:cs typeface="Arial"/>
            </a:endParaRPr>
          </a:p>
          <a:p>
            <a:pPr marL="1840864">
              <a:lnSpc>
                <a:spcPct val="100000"/>
              </a:lnSpc>
              <a:spcBef>
                <a:spcPts val="434"/>
              </a:spcBef>
            </a:pPr>
            <a:r>
              <a:rPr sz="1800" spc="-5" dirty="0">
                <a:latin typeface="Arial"/>
                <a:cs typeface="Arial"/>
              </a:rPr>
              <a:t>PRODUCTIVIDAD </a:t>
            </a:r>
            <a:r>
              <a:rPr sz="1800" dirty="0">
                <a:latin typeface="Arial"/>
                <a:cs typeface="Arial"/>
              </a:rPr>
              <a:t>= </a:t>
            </a:r>
            <a:r>
              <a:rPr sz="1800" spc="-5" dirty="0">
                <a:latin typeface="Arial"/>
                <a:cs typeface="Arial"/>
              </a:rPr>
              <a:t>Producción </a:t>
            </a:r>
            <a:r>
              <a:rPr sz="1800" dirty="0">
                <a:latin typeface="Arial"/>
                <a:cs typeface="Arial"/>
              </a:rPr>
              <a:t>/</a:t>
            </a:r>
            <a:r>
              <a:rPr sz="1800" spc="-105" dirty="0">
                <a:latin typeface="Arial"/>
                <a:cs typeface="Arial"/>
              </a:rPr>
              <a:t> </a:t>
            </a:r>
            <a:r>
              <a:rPr sz="1800" spc="-5" dirty="0">
                <a:latin typeface="Arial"/>
                <a:cs typeface="Arial"/>
              </a:rPr>
              <a:t>Insumo</a:t>
            </a:r>
            <a:endParaRPr sz="1800">
              <a:latin typeface="Arial"/>
              <a:cs typeface="Arial"/>
            </a:endParaRPr>
          </a:p>
          <a:p>
            <a:pPr marL="12700" marR="195580">
              <a:lnSpc>
                <a:spcPct val="100000"/>
              </a:lnSpc>
              <a:spcBef>
                <a:spcPts val="430"/>
              </a:spcBef>
            </a:pPr>
            <a:r>
              <a:rPr sz="1800" dirty="0">
                <a:solidFill>
                  <a:srgbClr val="008000"/>
                </a:solidFill>
                <a:latin typeface="Times New Roman"/>
                <a:cs typeface="Times New Roman"/>
              </a:rPr>
              <a:t>Estándar de Productividad: </a:t>
            </a:r>
            <a:r>
              <a:rPr sz="1800" spc="-5" dirty="0">
                <a:latin typeface="Times New Roman"/>
                <a:cs typeface="Times New Roman"/>
              </a:rPr>
              <a:t>Es </a:t>
            </a:r>
            <a:r>
              <a:rPr sz="1800" dirty="0">
                <a:latin typeface="Times New Roman"/>
                <a:cs typeface="Times New Roman"/>
              </a:rPr>
              <a:t>una cantidad preestablecida o</a:t>
            </a:r>
            <a:r>
              <a:rPr sz="1800" spc="-95" dirty="0">
                <a:latin typeface="Times New Roman"/>
                <a:cs typeface="Times New Roman"/>
              </a:rPr>
              <a:t> </a:t>
            </a:r>
            <a:r>
              <a:rPr sz="1800" dirty="0">
                <a:latin typeface="Times New Roman"/>
                <a:cs typeface="Times New Roman"/>
              </a:rPr>
              <a:t>predeterminada  que nos sirve de</a:t>
            </a:r>
            <a:r>
              <a:rPr sz="1800" spc="-105" dirty="0">
                <a:latin typeface="Times New Roman"/>
                <a:cs typeface="Times New Roman"/>
              </a:rPr>
              <a:t> </a:t>
            </a:r>
            <a:r>
              <a:rPr sz="1800" dirty="0">
                <a:latin typeface="Times New Roman"/>
                <a:cs typeface="Times New Roman"/>
              </a:rPr>
              <a:t>referencia.</a:t>
            </a:r>
            <a:endParaRPr sz="1800">
              <a:latin typeface="Times New Roman"/>
              <a:cs typeface="Times New Roman"/>
            </a:endParaRPr>
          </a:p>
          <a:p>
            <a:pPr>
              <a:lnSpc>
                <a:spcPct val="100000"/>
              </a:lnSpc>
              <a:spcBef>
                <a:spcPts val="50"/>
              </a:spcBef>
            </a:pPr>
            <a:endParaRPr sz="2600">
              <a:latin typeface="Times New Roman"/>
              <a:cs typeface="Times New Roman"/>
            </a:endParaRPr>
          </a:p>
          <a:p>
            <a:pPr marL="12700" marR="716280">
              <a:lnSpc>
                <a:spcPct val="100000"/>
              </a:lnSpc>
            </a:pPr>
            <a:r>
              <a:rPr sz="1800" dirty="0">
                <a:solidFill>
                  <a:srgbClr val="008000"/>
                </a:solidFill>
                <a:latin typeface="Times New Roman"/>
                <a:cs typeface="Times New Roman"/>
              </a:rPr>
              <a:t>Índice de Productividad: </a:t>
            </a:r>
            <a:r>
              <a:rPr sz="1800" spc="-5" dirty="0">
                <a:latin typeface="Times New Roman"/>
                <a:cs typeface="Times New Roman"/>
              </a:rPr>
              <a:t>Se </a:t>
            </a:r>
            <a:r>
              <a:rPr sz="1800" dirty="0">
                <a:latin typeface="Times New Roman"/>
                <a:cs typeface="Times New Roman"/>
              </a:rPr>
              <a:t>utiliza para medir el comportamiento de</a:t>
            </a:r>
            <a:r>
              <a:rPr sz="1800" spc="-95" dirty="0">
                <a:latin typeface="Times New Roman"/>
                <a:cs typeface="Times New Roman"/>
              </a:rPr>
              <a:t> </a:t>
            </a:r>
            <a:r>
              <a:rPr sz="1800" dirty="0">
                <a:latin typeface="Times New Roman"/>
                <a:cs typeface="Times New Roman"/>
              </a:rPr>
              <a:t>la  productividad, comparándola con valores predeterminados o con la  productividad de años</a:t>
            </a:r>
            <a:r>
              <a:rPr sz="1800" spc="-105" dirty="0">
                <a:latin typeface="Times New Roman"/>
                <a:cs typeface="Times New Roman"/>
              </a:rPr>
              <a:t> </a:t>
            </a:r>
            <a:r>
              <a:rPr sz="1800" dirty="0">
                <a:latin typeface="Times New Roman"/>
                <a:cs typeface="Times New Roman"/>
              </a:rPr>
              <a:t>anteriores.</a:t>
            </a:r>
            <a:endParaRPr sz="1800">
              <a:latin typeface="Times New Roman"/>
              <a:cs typeface="Times New Roman"/>
            </a:endParaRPr>
          </a:p>
          <a:p>
            <a:pPr>
              <a:lnSpc>
                <a:spcPct val="100000"/>
              </a:lnSpc>
              <a:spcBef>
                <a:spcPts val="45"/>
              </a:spcBef>
            </a:pPr>
            <a:endParaRPr sz="2600">
              <a:latin typeface="Times New Roman"/>
              <a:cs typeface="Times New Roman"/>
            </a:endParaRPr>
          </a:p>
          <a:p>
            <a:pPr marL="12700">
              <a:lnSpc>
                <a:spcPct val="100000"/>
              </a:lnSpc>
            </a:pPr>
            <a:r>
              <a:rPr sz="1800" dirty="0">
                <a:latin typeface="Times New Roman"/>
                <a:cs typeface="Times New Roman"/>
              </a:rPr>
              <a:t>I. </a:t>
            </a:r>
            <a:r>
              <a:rPr sz="1800" spc="-5" dirty="0">
                <a:latin typeface="Times New Roman"/>
                <a:cs typeface="Times New Roman"/>
              </a:rPr>
              <a:t>P. </a:t>
            </a:r>
            <a:r>
              <a:rPr sz="1800" dirty="0">
                <a:latin typeface="Times New Roman"/>
                <a:cs typeface="Times New Roman"/>
              </a:rPr>
              <a:t>= (Productividad Observada/ Estándar de Productividad) *</a:t>
            </a:r>
            <a:r>
              <a:rPr sz="1800" spc="-95" dirty="0">
                <a:latin typeface="Times New Roman"/>
                <a:cs typeface="Times New Roman"/>
              </a:rPr>
              <a:t> </a:t>
            </a:r>
            <a:r>
              <a:rPr sz="1800" dirty="0">
                <a:latin typeface="Times New Roman"/>
                <a:cs typeface="Times New Roman"/>
              </a:rPr>
              <a:t>100</a:t>
            </a:r>
            <a:endParaRPr sz="18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03473" y="752348"/>
            <a:ext cx="2951480" cy="505459"/>
          </a:xfrm>
          <a:custGeom>
            <a:avLst/>
            <a:gdLst/>
            <a:ahLst/>
            <a:cxnLst/>
            <a:rect l="l" t="t" r="r" b="b"/>
            <a:pathLst>
              <a:path w="2951479" h="505459">
                <a:moveTo>
                  <a:pt x="0" y="0"/>
                </a:moveTo>
                <a:lnTo>
                  <a:pt x="0" y="505206"/>
                </a:lnTo>
                <a:lnTo>
                  <a:pt x="2951226" y="505206"/>
                </a:lnTo>
                <a:lnTo>
                  <a:pt x="2951226" y="0"/>
                </a:lnTo>
                <a:lnTo>
                  <a:pt x="0" y="0"/>
                </a:lnTo>
                <a:close/>
              </a:path>
            </a:pathLst>
          </a:custGeom>
          <a:solidFill>
            <a:srgbClr val="00CC99"/>
          </a:solidFill>
        </p:spPr>
        <p:txBody>
          <a:bodyPr wrap="square" lIns="0" tIns="0" rIns="0" bIns="0" rtlCol="0"/>
          <a:lstStyle/>
          <a:p>
            <a:endParaRPr/>
          </a:p>
        </p:txBody>
      </p:sp>
      <p:sp>
        <p:nvSpPr>
          <p:cNvPr id="3" name="object 3"/>
          <p:cNvSpPr/>
          <p:nvPr/>
        </p:nvSpPr>
        <p:spPr>
          <a:xfrm>
            <a:off x="2903473" y="752348"/>
            <a:ext cx="2951480" cy="505459"/>
          </a:xfrm>
          <a:custGeom>
            <a:avLst/>
            <a:gdLst/>
            <a:ahLst/>
            <a:cxnLst/>
            <a:rect l="l" t="t" r="r" b="b"/>
            <a:pathLst>
              <a:path w="2951479" h="505459">
                <a:moveTo>
                  <a:pt x="0" y="0"/>
                </a:moveTo>
                <a:lnTo>
                  <a:pt x="0" y="505206"/>
                </a:lnTo>
                <a:lnTo>
                  <a:pt x="2951226" y="505206"/>
                </a:lnTo>
                <a:lnTo>
                  <a:pt x="2951226" y="0"/>
                </a:lnTo>
                <a:lnTo>
                  <a:pt x="0" y="0"/>
                </a:lnTo>
                <a:close/>
              </a:path>
            </a:pathLst>
          </a:custGeom>
          <a:ln w="9525">
            <a:solidFill>
              <a:srgbClr val="000000"/>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495300" rIns="0" bIns="0" rtlCol="0">
            <a:spAutoFit/>
          </a:bodyPr>
          <a:lstStyle/>
          <a:p>
            <a:pPr marL="2956560">
              <a:lnSpc>
                <a:spcPct val="100000"/>
              </a:lnSpc>
            </a:pPr>
            <a:r>
              <a:rPr sz="1800" dirty="0">
                <a:solidFill>
                  <a:srgbClr val="000000"/>
                </a:solidFill>
                <a:latin typeface="Arial"/>
                <a:cs typeface="Arial"/>
              </a:rPr>
              <a:t>LINEA</a:t>
            </a:r>
            <a:r>
              <a:rPr sz="1800" spc="-110" dirty="0">
                <a:solidFill>
                  <a:srgbClr val="000000"/>
                </a:solidFill>
                <a:latin typeface="Arial"/>
                <a:cs typeface="Arial"/>
              </a:rPr>
              <a:t> </a:t>
            </a:r>
            <a:r>
              <a:rPr sz="1800" dirty="0">
                <a:solidFill>
                  <a:srgbClr val="000000"/>
                </a:solidFill>
                <a:latin typeface="Arial"/>
                <a:cs typeface="Arial"/>
              </a:rPr>
              <a:t>ÁEREA</a:t>
            </a:r>
            <a:endParaRPr sz="1800">
              <a:latin typeface="Arial"/>
              <a:cs typeface="Arial"/>
            </a:endParaRPr>
          </a:p>
        </p:txBody>
      </p:sp>
      <p:sp>
        <p:nvSpPr>
          <p:cNvPr id="5" name="object 5"/>
          <p:cNvSpPr/>
          <p:nvPr/>
        </p:nvSpPr>
        <p:spPr>
          <a:xfrm>
            <a:off x="526795" y="1976120"/>
            <a:ext cx="2520315" cy="4104640"/>
          </a:xfrm>
          <a:custGeom>
            <a:avLst/>
            <a:gdLst/>
            <a:ahLst/>
            <a:cxnLst/>
            <a:rect l="l" t="t" r="r" b="b"/>
            <a:pathLst>
              <a:path w="2520315" h="4104640">
                <a:moveTo>
                  <a:pt x="0" y="0"/>
                </a:moveTo>
                <a:lnTo>
                  <a:pt x="0" y="4104132"/>
                </a:lnTo>
                <a:lnTo>
                  <a:pt x="2519934" y="4104132"/>
                </a:lnTo>
                <a:lnTo>
                  <a:pt x="2519933" y="0"/>
                </a:lnTo>
                <a:lnTo>
                  <a:pt x="0" y="0"/>
                </a:lnTo>
                <a:close/>
              </a:path>
            </a:pathLst>
          </a:custGeom>
          <a:solidFill>
            <a:srgbClr val="00CC99"/>
          </a:solidFill>
        </p:spPr>
        <p:txBody>
          <a:bodyPr wrap="square" lIns="0" tIns="0" rIns="0" bIns="0" rtlCol="0"/>
          <a:lstStyle/>
          <a:p>
            <a:endParaRPr/>
          </a:p>
        </p:txBody>
      </p:sp>
      <p:sp>
        <p:nvSpPr>
          <p:cNvPr id="6" name="object 6"/>
          <p:cNvSpPr/>
          <p:nvPr/>
        </p:nvSpPr>
        <p:spPr>
          <a:xfrm>
            <a:off x="526795" y="1976120"/>
            <a:ext cx="2520315" cy="4104640"/>
          </a:xfrm>
          <a:custGeom>
            <a:avLst/>
            <a:gdLst/>
            <a:ahLst/>
            <a:cxnLst/>
            <a:rect l="l" t="t" r="r" b="b"/>
            <a:pathLst>
              <a:path w="2520315" h="4104640">
                <a:moveTo>
                  <a:pt x="0" y="0"/>
                </a:moveTo>
                <a:lnTo>
                  <a:pt x="0" y="4104132"/>
                </a:lnTo>
                <a:lnTo>
                  <a:pt x="2519934" y="4104132"/>
                </a:lnTo>
                <a:lnTo>
                  <a:pt x="2519933" y="0"/>
                </a:lnTo>
                <a:lnTo>
                  <a:pt x="0" y="0"/>
                </a:lnTo>
                <a:close/>
              </a:path>
            </a:pathLst>
          </a:custGeom>
          <a:ln w="9524">
            <a:solidFill>
              <a:srgbClr val="000000"/>
            </a:solidFill>
          </a:ln>
        </p:spPr>
        <p:txBody>
          <a:bodyPr wrap="square" lIns="0" tIns="0" rIns="0" bIns="0" rtlCol="0"/>
          <a:lstStyle/>
          <a:p>
            <a:endParaRPr/>
          </a:p>
        </p:txBody>
      </p:sp>
      <p:sp>
        <p:nvSpPr>
          <p:cNvPr id="7" name="object 7"/>
          <p:cNvSpPr/>
          <p:nvPr/>
        </p:nvSpPr>
        <p:spPr>
          <a:xfrm>
            <a:off x="3263900" y="1976120"/>
            <a:ext cx="2590800" cy="2232660"/>
          </a:xfrm>
          <a:custGeom>
            <a:avLst/>
            <a:gdLst/>
            <a:ahLst/>
            <a:cxnLst/>
            <a:rect l="l" t="t" r="r" b="b"/>
            <a:pathLst>
              <a:path w="2590800" h="2232660">
                <a:moveTo>
                  <a:pt x="0" y="0"/>
                </a:moveTo>
                <a:lnTo>
                  <a:pt x="0" y="2232660"/>
                </a:lnTo>
                <a:lnTo>
                  <a:pt x="2590800" y="2232659"/>
                </a:lnTo>
                <a:lnTo>
                  <a:pt x="2590800" y="0"/>
                </a:lnTo>
                <a:lnTo>
                  <a:pt x="0" y="0"/>
                </a:lnTo>
                <a:close/>
              </a:path>
            </a:pathLst>
          </a:custGeom>
          <a:solidFill>
            <a:srgbClr val="00CC99"/>
          </a:solidFill>
        </p:spPr>
        <p:txBody>
          <a:bodyPr wrap="square" lIns="0" tIns="0" rIns="0" bIns="0" rtlCol="0"/>
          <a:lstStyle/>
          <a:p>
            <a:endParaRPr/>
          </a:p>
        </p:txBody>
      </p:sp>
      <p:sp>
        <p:nvSpPr>
          <p:cNvPr id="8" name="object 8"/>
          <p:cNvSpPr/>
          <p:nvPr/>
        </p:nvSpPr>
        <p:spPr>
          <a:xfrm>
            <a:off x="3263900" y="1976120"/>
            <a:ext cx="2590800" cy="2232660"/>
          </a:xfrm>
          <a:custGeom>
            <a:avLst/>
            <a:gdLst/>
            <a:ahLst/>
            <a:cxnLst/>
            <a:rect l="l" t="t" r="r" b="b"/>
            <a:pathLst>
              <a:path w="2590800" h="2232660">
                <a:moveTo>
                  <a:pt x="0" y="0"/>
                </a:moveTo>
                <a:lnTo>
                  <a:pt x="0" y="2232660"/>
                </a:lnTo>
                <a:lnTo>
                  <a:pt x="2590800" y="2232659"/>
                </a:lnTo>
                <a:lnTo>
                  <a:pt x="2590800" y="0"/>
                </a:lnTo>
                <a:lnTo>
                  <a:pt x="0" y="0"/>
                </a:lnTo>
                <a:close/>
              </a:path>
            </a:pathLst>
          </a:custGeom>
          <a:ln w="9525">
            <a:solidFill>
              <a:srgbClr val="000000"/>
            </a:solidFill>
          </a:ln>
        </p:spPr>
        <p:txBody>
          <a:bodyPr wrap="square" lIns="0" tIns="0" rIns="0" bIns="0" rtlCol="0"/>
          <a:lstStyle/>
          <a:p>
            <a:endParaRPr/>
          </a:p>
        </p:txBody>
      </p:sp>
      <p:sp>
        <p:nvSpPr>
          <p:cNvPr id="9" name="object 9"/>
          <p:cNvSpPr/>
          <p:nvPr/>
        </p:nvSpPr>
        <p:spPr>
          <a:xfrm>
            <a:off x="5999479" y="1976120"/>
            <a:ext cx="2592705" cy="2087880"/>
          </a:xfrm>
          <a:custGeom>
            <a:avLst/>
            <a:gdLst/>
            <a:ahLst/>
            <a:cxnLst/>
            <a:rect l="l" t="t" r="r" b="b"/>
            <a:pathLst>
              <a:path w="2592704" h="2087879">
                <a:moveTo>
                  <a:pt x="0" y="0"/>
                </a:moveTo>
                <a:lnTo>
                  <a:pt x="0" y="2087880"/>
                </a:lnTo>
                <a:lnTo>
                  <a:pt x="2592324" y="2087880"/>
                </a:lnTo>
                <a:lnTo>
                  <a:pt x="2592324" y="0"/>
                </a:lnTo>
                <a:lnTo>
                  <a:pt x="0" y="0"/>
                </a:lnTo>
                <a:close/>
              </a:path>
            </a:pathLst>
          </a:custGeom>
          <a:solidFill>
            <a:srgbClr val="00CC99"/>
          </a:solidFill>
        </p:spPr>
        <p:txBody>
          <a:bodyPr wrap="square" lIns="0" tIns="0" rIns="0" bIns="0" rtlCol="0"/>
          <a:lstStyle/>
          <a:p>
            <a:endParaRPr/>
          </a:p>
        </p:txBody>
      </p:sp>
      <p:sp>
        <p:nvSpPr>
          <p:cNvPr id="10" name="object 10"/>
          <p:cNvSpPr/>
          <p:nvPr/>
        </p:nvSpPr>
        <p:spPr>
          <a:xfrm>
            <a:off x="5999479" y="1976120"/>
            <a:ext cx="2592705" cy="2087880"/>
          </a:xfrm>
          <a:custGeom>
            <a:avLst/>
            <a:gdLst/>
            <a:ahLst/>
            <a:cxnLst/>
            <a:rect l="l" t="t" r="r" b="b"/>
            <a:pathLst>
              <a:path w="2592704" h="2087879">
                <a:moveTo>
                  <a:pt x="0" y="0"/>
                </a:moveTo>
                <a:lnTo>
                  <a:pt x="0" y="2087880"/>
                </a:lnTo>
                <a:lnTo>
                  <a:pt x="2592324" y="2087880"/>
                </a:lnTo>
                <a:lnTo>
                  <a:pt x="2592324" y="0"/>
                </a:lnTo>
                <a:lnTo>
                  <a:pt x="0" y="0"/>
                </a:lnTo>
                <a:close/>
              </a:path>
            </a:pathLst>
          </a:custGeom>
          <a:ln w="9525">
            <a:solidFill>
              <a:srgbClr val="000000"/>
            </a:solidFill>
          </a:ln>
        </p:spPr>
        <p:txBody>
          <a:bodyPr wrap="square" lIns="0" tIns="0" rIns="0" bIns="0" rtlCol="0"/>
          <a:lstStyle/>
          <a:p>
            <a:endParaRPr/>
          </a:p>
        </p:txBody>
      </p:sp>
      <p:sp>
        <p:nvSpPr>
          <p:cNvPr id="11" name="object 11"/>
          <p:cNvSpPr/>
          <p:nvPr/>
        </p:nvSpPr>
        <p:spPr>
          <a:xfrm>
            <a:off x="1751329" y="1615694"/>
            <a:ext cx="5545455" cy="0"/>
          </a:xfrm>
          <a:custGeom>
            <a:avLst/>
            <a:gdLst/>
            <a:ahLst/>
            <a:cxnLst/>
            <a:rect l="l" t="t" r="r" b="b"/>
            <a:pathLst>
              <a:path w="5545455">
                <a:moveTo>
                  <a:pt x="0" y="0"/>
                </a:moveTo>
                <a:lnTo>
                  <a:pt x="5545074" y="0"/>
                </a:lnTo>
              </a:path>
            </a:pathLst>
          </a:custGeom>
          <a:ln w="9525">
            <a:solidFill>
              <a:srgbClr val="000000"/>
            </a:solidFill>
          </a:ln>
        </p:spPr>
        <p:txBody>
          <a:bodyPr wrap="square" lIns="0" tIns="0" rIns="0" bIns="0" rtlCol="0"/>
          <a:lstStyle/>
          <a:p>
            <a:endParaRPr/>
          </a:p>
        </p:txBody>
      </p:sp>
      <p:sp>
        <p:nvSpPr>
          <p:cNvPr id="12" name="object 12"/>
          <p:cNvSpPr/>
          <p:nvPr/>
        </p:nvSpPr>
        <p:spPr>
          <a:xfrm>
            <a:off x="4343653" y="1256030"/>
            <a:ext cx="0" cy="720090"/>
          </a:xfrm>
          <a:custGeom>
            <a:avLst/>
            <a:gdLst/>
            <a:ahLst/>
            <a:cxnLst/>
            <a:rect l="l" t="t" r="r" b="b"/>
            <a:pathLst>
              <a:path h="720089">
                <a:moveTo>
                  <a:pt x="0" y="0"/>
                </a:moveTo>
                <a:lnTo>
                  <a:pt x="0" y="720089"/>
                </a:lnTo>
              </a:path>
            </a:pathLst>
          </a:custGeom>
          <a:ln w="9525">
            <a:solidFill>
              <a:srgbClr val="000000"/>
            </a:solidFill>
          </a:ln>
        </p:spPr>
        <p:txBody>
          <a:bodyPr wrap="square" lIns="0" tIns="0" rIns="0" bIns="0" rtlCol="0"/>
          <a:lstStyle/>
          <a:p>
            <a:endParaRPr/>
          </a:p>
        </p:txBody>
      </p:sp>
      <p:sp>
        <p:nvSpPr>
          <p:cNvPr id="13" name="object 13"/>
          <p:cNvSpPr/>
          <p:nvPr/>
        </p:nvSpPr>
        <p:spPr>
          <a:xfrm>
            <a:off x="7296404" y="1615694"/>
            <a:ext cx="0" cy="360680"/>
          </a:xfrm>
          <a:custGeom>
            <a:avLst/>
            <a:gdLst/>
            <a:ahLst/>
            <a:cxnLst/>
            <a:rect l="l" t="t" r="r" b="b"/>
            <a:pathLst>
              <a:path h="360680">
                <a:moveTo>
                  <a:pt x="0" y="0"/>
                </a:moveTo>
                <a:lnTo>
                  <a:pt x="0" y="360425"/>
                </a:lnTo>
              </a:path>
            </a:pathLst>
          </a:custGeom>
          <a:ln w="9525">
            <a:solidFill>
              <a:srgbClr val="000000"/>
            </a:solidFill>
          </a:ln>
        </p:spPr>
        <p:txBody>
          <a:bodyPr wrap="square" lIns="0" tIns="0" rIns="0" bIns="0" rtlCol="0"/>
          <a:lstStyle/>
          <a:p>
            <a:endParaRPr/>
          </a:p>
        </p:txBody>
      </p:sp>
      <p:sp>
        <p:nvSpPr>
          <p:cNvPr id="14" name="object 14"/>
          <p:cNvSpPr txBox="1"/>
          <p:nvPr/>
        </p:nvSpPr>
        <p:spPr>
          <a:xfrm>
            <a:off x="3343402" y="2005076"/>
            <a:ext cx="2301875" cy="1203960"/>
          </a:xfrm>
          <a:prstGeom prst="rect">
            <a:avLst/>
          </a:prstGeom>
        </p:spPr>
        <p:txBody>
          <a:bodyPr vert="horz" wrap="square" lIns="0" tIns="0" rIns="0" bIns="0" rtlCol="0">
            <a:spAutoFit/>
          </a:bodyPr>
          <a:lstStyle/>
          <a:p>
            <a:pPr marL="142875">
              <a:lnSpc>
                <a:spcPct val="100000"/>
              </a:lnSpc>
            </a:pPr>
            <a:r>
              <a:rPr sz="1800" spc="-5" dirty="0">
                <a:latin typeface="Arial"/>
                <a:cs typeface="Arial"/>
              </a:rPr>
              <a:t>FINANZAS/CONTAB</a:t>
            </a:r>
            <a:endParaRPr sz="1800">
              <a:latin typeface="Arial"/>
              <a:cs typeface="Arial"/>
            </a:endParaRPr>
          </a:p>
          <a:p>
            <a:pPr marL="12700">
              <a:lnSpc>
                <a:spcPts val="1905"/>
              </a:lnSpc>
              <a:spcBef>
                <a:spcPts val="1000"/>
              </a:spcBef>
            </a:pPr>
            <a:r>
              <a:rPr sz="1600" spc="-5" dirty="0">
                <a:latin typeface="Arial"/>
                <a:cs typeface="Arial"/>
              </a:rPr>
              <a:t>Contabilidad</a:t>
            </a:r>
            <a:endParaRPr sz="1600">
              <a:latin typeface="Arial"/>
              <a:cs typeface="Arial"/>
            </a:endParaRPr>
          </a:p>
          <a:p>
            <a:pPr marL="226060" marR="676910">
              <a:lnSpc>
                <a:spcPts val="1450"/>
              </a:lnSpc>
              <a:spcBef>
                <a:spcPts val="25"/>
              </a:spcBef>
            </a:pPr>
            <a:r>
              <a:rPr sz="1200" spc="-10" dirty="0">
                <a:latin typeface="Arial"/>
                <a:cs typeface="Arial"/>
              </a:rPr>
              <a:t>Contabilizar pagos  Contabilizar</a:t>
            </a:r>
            <a:r>
              <a:rPr sz="1200" spc="-50" dirty="0">
                <a:latin typeface="Arial"/>
                <a:cs typeface="Arial"/>
              </a:rPr>
              <a:t> </a:t>
            </a:r>
            <a:r>
              <a:rPr sz="1200" spc="-5" dirty="0">
                <a:latin typeface="Arial"/>
                <a:cs typeface="Arial"/>
              </a:rPr>
              <a:t>cobros</a:t>
            </a:r>
            <a:endParaRPr sz="1200">
              <a:latin typeface="Arial"/>
              <a:cs typeface="Arial"/>
            </a:endParaRPr>
          </a:p>
          <a:p>
            <a:pPr marL="226060">
              <a:lnSpc>
                <a:spcPts val="1400"/>
              </a:lnSpc>
            </a:pPr>
            <a:r>
              <a:rPr sz="1200" spc="-10" dirty="0">
                <a:latin typeface="Arial"/>
                <a:cs typeface="Arial"/>
              </a:rPr>
              <a:t>Contabilidad</a:t>
            </a:r>
            <a:r>
              <a:rPr sz="1200" spc="-15" dirty="0">
                <a:latin typeface="Arial"/>
                <a:cs typeface="Arial"/>
              </a:rPr>
              <a:t> </a:t>
            </a:r>
            <a:r>
              <a:rPr sz="1200" spc="-10" dirty="0">
                <a:latin typeface="Arial"/>
                <a:cs typeface="Arial"/>
              </a:rPr>
              <a:t>general</a:t>
            </a:r>
            <a:endParaRPr sz="1200">
              <a:latin typeface="Arial"/>
              <a:cs typeface="Arial"/>
            </a:endParaRPr>
          </a:p>
        </p:txBody>
      </p:sp>
      <p:sp>
        <p:nvSpPr>
          <p:cNvPr id="15" name="object 15"/>
          <p:cNvSpPr txBox="1"/>
          <p:nvPr/>
        </p:nvSpPr>
        <p:spPr>
          <a:xfrm>
            <a:off x="3343402" y="3387597"/>
            <a:ext cx="2258060" cy="618490"/>
          </a:xfrm>
          <a:prstGeom prst="rect">
            <a:avLst/>
          </a:prstGeom>
        </p:spPr>
        <p:txBody>
          <a:bodyPr vert="horz" wrap="square" lIns="0" tIns="0" rIns="0" bIns="0" rtlCol="0">
            <a:spAutoFit/>
          </a:bodyPr>
          <a:lstStyle/>
          <a:p>
            <a:pPr marL="12700">
              <a:lnSpc>
                <a:spcPts val="1905"/>
              </a:lnSpc>
            </a:pPr>
            <a:r>
              <a:rPr sz="1600" spc="-5" dirty="0">
                <a:latin typeface="Arial"/>
                <a:cs typeface="Arial"/>
              </a:rPr>
              <a:t>Finanzas</a:t>
            </a:r>
            <a:endParaRPr sz="1600">
              <a:latin typeface="Arial"/>
              <a:cs typeface="Arial"/>
            </a:endParaRPr>
          </a:p>
          <a:p>
            <a:pPr marL="226060">
              <a:lnSpc>
                <a:spcPts val="1425"/>
              </a:lnSpc>
            </a:pPr>
            <a:r>
              <a:rPr sz="1200" spc="-5" dirty="0">
                <a:latin typeface="Arial"/>
                <a:cs typeface="Arial"/>
              </a:rPr>
              <a:t>Control de</a:t>
            </a:r>
            <a:r>
              <a:rPr sz="1200" spc="-80" dirty="0">
                <a:latin typeface="Arial"/>
                <a:cs typeface="Arial"/>
              </a:rPr>
              <a:t> </a:t>
            </a:r>
            <a:r>
              <a:rPr sz="1200" spc="-10" dirty="0">
                <a:latin typeface="Arial"/>
                <a:cs typeface="Arial"/>
              </a:rPr>
              <a:t>caja</a:t>
            </a:r>
            <a:endParaRPr sz="1200">
              <a:latin typeface="Arial"/>
              <a:cs typeface="Arial"/>
            </a:endParaRPr>
          </a:p>
          <a:p>
            <a:pPr marL="226695">
              <a:lnSpc>
                <a:spcPct val="100000"/>
              </a:lnSpc>
              <a:spcBef>
                <a:spcPts val="10"/>
              </a:spcBef>
            </a:pPr>
            <a:r>
              <a:rPr sz="1200" dirty="0">
                <a:latin typeface="Arial"/>
                <a:cs typeface="Arial"/>
              </a:rPr>
              <a:t>Tipos </a:t>
            </a:r>
            <a:r>
              <a:rPr sz="1200" spc="-10" dirty="0">
                <a:latin typeface="Arial"/>
                <a:cs typeface="Arial"/>
              </a:rPr>
              <a:t>de </a:t>
            </a:r>
            <a:r>
              <a:rPr sz="1200" spc="-5" dirty="0">
                <a:latin typeface="Arial"/>
                <a:cs typeface="Arial"/>
              </a:rPr>
              <a:t>cambio</a:t>
            </a:r>
            <a:r>
              <a:rPr sz="1200" spc="-60" dirty="0">
                <a:latin typeface="Arial"/>
                <a:cs typeface="Arial"/>
              </a:rPr>
              <a:t> </a:t>
            </a:r>
            <a:r>
              <a:rPr sz="1200" spc="-5" dirty="0">
                <a:latin typeface="Arial"/>
                <a:cs typeface="Arial"/>
              </a:rPr>
              <a:t>internacional</a:t>
            </a:r>
            <a:endParaRPr sz="1200">
              <a:latin typeface="Arial"/>
              <a:cs typeface="Arial"/>
            </a:endParaRPr>
          </a:p>
        </p:txBody>
      </p:sp>
      <p:sp>
        <p:nvSpPr>
          <p:cNvPr id="16" name="object 16"/>
          <p:cNvSpPr txBox="1"/>
          <p:nvPr/>
        </p:nvSpPr>
        <p:spPr>
          <a:xfrm>
            <a:off x="6112509" y="2027173"/>
            <a:ext cx="2294890" cy="1132205"/>
          </a:xfrm>
          <a:prstGeom prst="rect">
            <a:avLst/>
          </a:prstGeom>
        </p:spPr>
        <p:txBody>
          <a:bodyPr vert="horz" wrap="square" lIns="0" tIns="0" rIns="0" bIns="0" rtlCol="0">
            <a:spAutoFit/>
          </a:bodyPr>
          <a:lstStyle/>
          <a:p>
            <a:pPr algn="ctr">
              <a:lnSpc>
                <a:spcPct val="100000"/>
              </a:lnSpc>
            </a:pPr>
            <a:r>
              <a:rPr sz="1800" dirty="0">
                <a:latin typeface="Arial"/>
                <a:cs typeface="Arial"/>
              </a:rPr>
              <a:t>MARKETING</a:t>
            </a:r>
            <a:endParaRPr sz="1800">
              <a:latin typeface="Arial"/>
              <a:cs typeface="Arial"/>
            </a:endParaRPr>
          </a:p>
          <a:p>
            <a:pPr algn="ctr">
              <a:lnSpc>
                <a:spcPts val="1835"/>
              </a:lnSpc>
              <a:spcBef>
                <a:spcPts val="875"/>
              </a:spcBef>
            </a:pPr>
            <a:r>
              <a:rPr sz="1600" spc="-5" dirty="0">
                <a:latin typeface="Arial"/>
                <a:cs typeface="Arial"/>
              </a:rPr>
              <a:t>Administración del</a:t>
            </a:r>
            <a:r>
              <a:rPr sz="1600" spc="-80" dirty="0">
                <a:latin typeface="Arial"/>
                <a:cs typeface="Arial"/>
              </a:rPr>
              <a:t> </a:t>
            </a:r>
            <a:r>
              <a:rPr sz="1600" spc="-5" dirty="0">
                <a:latin typeface="Arial"/>
                <a:cs typeface="Arial"/>
              </a:rPr>
              <a:t>tráfico</a:t>
            </a:r>
            <a:endParaRPr sz="1600">
              <a:latin typeface="Arial"/>
              <a:cs typeface="Arial"/>
            </a:endParaRPr>
          </a:p>
          <a:p>
            <a:pPr marL="191770">
              <a:lnSpc>
                <a:spcPts val="1285"/>
              </a:lnSpc>
            </a:pPr>
            <a:r>
              <a:rPr sz="1200" spc="-5" dirty="0">
                <a:latin typeface="Arial"/>
                <a:cs typeface="Arial"/>
              </a:rPr>
              <a:t>Reservas</a:t>
            </a:r>
            <a:endParaRPr sz="1200">
              <a:latin typeface="Arial"/>
              <a:cs typeface="Arial"/>
            </a:endParaRPr>
          </a:p>
          <a:p>
            <a:pPr marL="192405" marR="657860">
              <a:lnSpc>
                <a:spcPts val="1300"/>
              </a:lnSpc>
              <a:spcBef>
                <a:spcPts val="85"/>
              </a:spcBef>
            </a:pPr>
            <a:r>
              <a:rPr sz="1200" spc="-10" dirty="0">
                <a:latin typeface="Arial"/>
                <a:cs typeface="Arial"/>
              </a:rPr>
              <a:t>Programas de vuelos  </a:t>
            </a:r>
            <a:r>
              <a:rPr sz="1200" spc="-5" dirty="0">
                <a:latin typeface="Arial"/>
                <a:cs typeface="Arial"/>
              </a:rPr>
              <a:t>Tarifas</a:t>
            </a:r>
            <a:r>
              <a:rPr sz="1200" spc="-60" dirty="0">
                <a:latin typeface="Arial"/>
                <a:cs typeface="Arial"/>
              </a:rPr>
              <a:t> </a:t>
            </a:r>
            <a:r>
              <a:rPr sz="1200" spc="-10" dirty="0">
                <a:latin typeface="Arial"/>
                <a:cs typeface="Arial"/>
              </a:rPr>
              <a:t>(precios)</a:t>
            </a:r>
            <a:endParaRPr sz="1200">
              <a:latin typeface="Arial"/>
              <a:cs typeface="Arial"/>
            </a:endParaRPr>
          </a:p>
        </p:txBody>
      </p:sp>
      <p:sp>
        <p:nvSpPr>
          <p:cNvPr id="17" name="object 17"/>
          <p:cNvSpPr txBox="1"/>
          <p:nvPr/>
        </p:nvSpPr>
        <p:spPr>
          <a:xfrm>
            <a:off x="6078220" y="3293871"/>
            <a:ext cx="657860" cy="254635"/>
          </a:xfrm>
          <a:prstGeom prst="rect">
            <a:avLst/>
          </a:prstGeom>
        </p:spPr>
        <p:txBody>
          <a:bodyPr vert="horz" wrap="square" lIns="0" tIns="0" rIns="0" bIns="0" rtlCol="0">
            <a:spAutoFit/>
          </a:bodyPr>
          <a:lstStyle/>
          <a:p>
            <a:pPr marL="12700">
              <a:lnSpc>
                <a:spcPct val="100000"/>
              </a:lnSpc>
            </a:pPr>
            <a:r>
              <a:rPr sz="1600" spc="-5" dirty="0">
                <a:latin typeface="Arial"/>
                <a:cs typeface="Arial"/>
              </a:rPr>
              <a:t>Ventas</a:t>
            </a:r>
            <a:endParaRPr sz="1600">
              <a:latin typeface="Arial"/>
              <a:cs typeface="Arial"/>
            </a:endParaRPr>
          </a:p>
        </p:txBody>
      </p:sp>
      <p:sp>
        <p:nvSpPr>
          <p:cNvPr id="18" name="object 18"/>
          <p:cNvSpPr txBox="1"/>
          <p:nvPr/>
        </p:nvSpPr>
        <p:spPr>
          <a:xfrm>
            <a:off x="6078220" y="3735158"/>
            <a:ext cx="958850" cy="254635"/>
          </a:xfrm>
          <a:prstGeom prst="rect">
            <a:avLst/>
          </a:prstGeom>
        </p:spPr>
        <p:txBody>
          <a:bodyPr vert="horz" wrap="square" lIns="0" tIns="0" rIns="0" bIns="0" rtlCol="0">
            <a:spAutoFit/>
          </a:bodyPr>
          <a:lstStyle/>
          <a:p>
            <a:pPr marL="12700">
              <a:lnSpc>
                <a:spcPct val="100000"/>
              </a:lnSpc>
            </a:pPr>
            <a:r>
              <a:rPr sz="1600" spc="-10" dirty="0">
                <a:latin typeface="Arial"/>
                <a:cs typeface="Arial"/>
              </a:rPr>
              <a:t>Publicidad</a:t>
            </a:r>
            <a:endParaRPr sz="1600">
              <a:latin typeface="Arial"/>
              <a:cs typeface="Arial"/>
            </a:endParaRPr>
          </a:p>
        </p:txBody>
      </p:sp>
      <p:sp>
        <p:nvSpPr>
          <p:cNvPr id="19" name="object 19"/>
          <p:cNvSpPr txBox="1"/>
          <p:nvPr/>
        </p:nvSpPr>
        <p:spPr>
          <a:xfrm>
            <a:off x="606298" y="2032508"/>
            <a:ext cx="2054225" cy="1035050"/>
          </a:xfrm>
          <a:prstGeom prst="rect">
            <a:avLst/>
          </a:prstGeom>
        </p:spPr>
        <p:txBody>
          <a:bodyPr vert="horz" wrap="square" lIns="0" tIns="0" rIns="0" bIns="0" rtlCol="0">
            <a:spAutoFit/>
          </a:bodyPr>
          <a:lstStyle/>
          <a:p>
            <a:pPr marL="12700">
              <a:lnSpc>
                <a:spcPct val="100000"/>
              </a:lnSpc>
            </a:pPr>
            <a:r>
              <a:rPr sz="1800" spc="-5" dirty="0">
                <a:latin typeface="Arial"/>
                <a:cs typeface="Arial"/>
              </a:rPr>
              <a:t>OPERACIONES</a:t>
            </a:r>
            <a:endParaRPr sz="1800">
              <a:latin typeface="Arial"/>
              <a:cs typeface="Arial"/>
            </a:endParaRPr>
          </a:p>
          <a:p>
            <a:pPr marL="12700">
              <a:lnSpc>
                <a:spcPts val="1905"/>
              </a:lnSpc>
              <a:spcBef>
                <a:spcPts val="1120"/>
              </a:spcBef>
            </a:pPr>
            <a:r>
              <a:rPr sz="1600" spc="-5" dirty="0">
                <a:latin typeface="Arial"/>
                <a:cs typeface="Arial"/>
              </a:rPr>
              <a:t>Ingeniería</a:t>
            </a:r>
            <a:endParaRPr sz="1600">
              <a:latin typeface="Arial"/>
              <a:cs typeface="Arial"/>
            </a:endParaRPr>
          </a:p>
          <a:p>
            <a:pPr marL="226060" marR="5080" indent="635">
              <a:lnSpc>
                <a:spcPts val="1450"/>
              </a:lnSpc>
              <a:spcBef>
                <a:spcPts val="25"/>
              </a:spcBef>
            </a:pPr>
            <a:r>
              <a:rPr sz="1200" spc="-5" dirty="0">
                <a:latin typeface="Arial"/>
                <a:cs typeface="Arial"/>
              </a:rPr>
              <a:t>Equipos de apoyo de</a:t>
            </a:r>
            <a:r>
              <a:rPr sz="1200" spc="-85" dirty="0">
                <a:latin typeface="Arial"/>
                <a:cs typeface="Arial"/>
              </a:rPr>
              <a:t> </a:t>
            </a:r>
            <a:r>
              <a:rPr sz="1200" spc="-5" dirty="0">
                <a:latin typeface="Arial"/>
                <a:cs typeface="Arial"/>
              </a:rPr>
              <a:t>tierra  Nuevos</a:t>
            </a:r>
            <a:r>
              <a:rPr sz="1200" spc="-70" dirty="0">
                <a:latin typeface="Arial"/>
                <a:cs typeface="Arial"/>
              </a:rPr>
              <a:t> </a:t>
            </a:r>
            <a:r>
              <a:rPr sz="1200" spc="-10" dirty="0">
                <a:latin typeface="Arial"/>
                <a:cs typeface="Arial"/>
              </a:rPr>
              <a:t>equipos</a:t>
            </a:r>
            <a:endParaRPr sz="1200">
              <a:latin typeface="Arial"/>
              <a:cs typeface="Arial"/>
            </a:endParaRPr>
          </a:p>
        </p:txBody>
      </p:sp>
      <p:sp>
        <p:nvSpPr>
          <p:cNvPr id="20" name="object 20"/>
          <p:cNvSpPr txBox="1"/>
          <p:nvPr/>
        </p:nvSpPr>
        <p:spPr>
          <a:xfrm>
            <a:off x="606298" y="3266470"/>
            <a:ext cx="2156460" cy="1093470"/>
          </a:xfrm>
          <a:prstGeom prst="rect">
            <a:avLst/>
          </a:prstGeom>
        </p:spPr>
        <p:txBody>
          <a:bodyPr vert="horz" wrap="square" lIns="0" tIns="0" rIns="0" bIns="0" rtlCol="0">
            <a:spAutoFit/>
          </a:bodyPr>
          <a:lstStyle/>
          <a:p>
            <a:pPr marL="12700" marR="520065">
              <a:lnSpc>
                <a:spcPct val="70300"/>
              </a:lnSpc>
            </a:pPr>
            <a:r>
              <a:rPr sz="1600" spc="-5" dirty="0">
                <a:latin typeface="Arial"/>
                <a:cs typeface="Arial"/>
              </a:rPr>
              <a:t>Mantenimiento</a:t>
            </a:r>
            <a:r>
              <a:rPr sz="1600" spc="-75" dirty="0">
                <a:latin typeface="Arial"/>
                <a:cs typeface="Arial"/>
              </a:rPr>
              <a:t> </a:t>
            </a:r>
            <a:r>
              <a:rPr sz="1600" spc="-5" dirty="0">
                <a:latin typeface="Arial"/>
                <a:cs typeface="Arial"/>
              </a:rPr>
              <a:t>de  aviones</a:t>
            </a:r>
            <a:endParaRPr sz="1600">
              <a:latin typeface="Arial"/>
              <a:cs typeface="Arial"/>
            </a:endParaRPr>
          </a:p>
          <a:p>
            <a:pPr marL="12700">
              <a:lnSpc>
                <a:spcPts val="1905"/>
              </a:lnSpc>
              <a:spcBef>
                <a:spcPts val="1040"/>
              </a:spcBef>
            </a:pPr>
            <a:r>
              <a:rPr sz="1600" spc="-5" dirty="0">
                <a:latin typeface="Arial"/>
                <a:cs typeface="Arial"/>
              </a:rPr>
              <a:t>Operaciones de</a:t>
            </a:r>
            <a:r>
              <a:rPr sz="1600" spc="-70" dirty="0">
                <a:latin typeface="Arial"/>
                <a:cs typeface="Arial"/>
              </a:rPr>
              <a:t> </a:t>
            </a:r>
            <a:r>
              <a:rPr sz="1600" spc="-5" dirty="0">
                <a:latin typeface="Arial"/>
                <a:cs typeface="Arial"/>
              </a:rPr>
              <a:t>tierra</a:t>
            </a:r>
            <a:endParaRPr sz="1600">
              <a:latin typeface="Arial"/>
              <a:cs typeface="Arial"/>
            </a:endParaRPr>
          </a:p>
          <a:p>
            <a:pPr marL="226060" marR="5080">
              <a:lnSpc>
                <a:spcPts val="1450"/>
              </a:lnSpc>
              <a:spcBef>
                <a:spcPts val="20"/>
              </a:spcBef>
            </a:pPr>
            <a:r>
              <a:rPr sz="1200" spc="-10" dirty="0">
                <a:latin typeface="Arial"/>
                <a:cs typeface="Arial"/>
              </a:rPr>
              <a:t>Mantenimiento instalaciones  Catering</a:t>
            </a:r>
            <a:endParaRPr sz="1200">
              <a:latin typeface="Arial"/>
              <a:cs typeface="Arial"/>
            </a:endParaRPr>
          </a:p>
        </p:txBody>
      </p:sp>
      <p:sp>
        <p:nvSpPr>
          <p:cNvPr id="21" name="object 21"/>
          <p:cNvSpPr txBox="1"/>
          <p:nvPr/>
        </p:nvSpPr>
        <p:spPr>
          <a:xfrm>
            <a:off x="606298" y="4502404"/>
            <a:ext cx="2289175" cy="1557655"/>
          </a:xfrm>
          <a:prstGeom prst="rect">
            <a:avLst/>
          </a:prstGeom>
        </p:spPr>
        <p:txBody>
          <a:bodyPr vert="horz" wrap="square" lIns="0" tIns="0" rIns="0" bIns="0" rtlCol="0">
            <a:spAutoFit/>
          </a:bodyPr>
          <a:lstStyle/>
          <a:p>
            <a:pPr marL="12700">
              <a:lnSpc>
                <a:spcPts val="1905"/>
              </a:lnSpc>
            </a:pPr>
            <a:r>
              <a:rPr sz="1600" spc="-5" dirty="0">
                <a:latin typeface="Arial"/>
                <a:cs typeface="Arial"/>
              </a:rPr>
              <a:t>Operaciones de</a:t>
            </a:r>
            <a:r>
              <a:rPr sz="1600" spc="-70" dirty="0">
                <a:latin typeface="Arial"/>
                <a:cs typeface="Arial"/>
              </a:rPr>
              <a:t> </a:t>
            </a:r>
            <a:r>
              <a:rPr sz="1600" spc="-5" dirty="0">
                <a:latin typeface="Arial"/>
                <a:cs typeface="Arial"/>
              </a:rPr>
              <a:t>vuelos</a:t>
            </a:r>
            <a:endParaRPr sz="1600">
              <a:latin typeface="Arial"/>
              <a:cs typeface="Arial"/>
            </a:endParaRPr>
          </a:p>
          <a:p>
            <a:pPr marL="226695" marR="5080">
              <a:lnSpc>
                <a:spcPts val="1450"/>
              </a:lnSpc>
              <a:spcBef>
                <a:spcPts val="20"/>
              </a:spcBef>
            </a:pPr>
            <a:r>
              <a:rPr sz="1200" spc="-10" dirty="0">
                <a:latin typeface="Arial"/>
                <a:cs typeface="Arial"/>
              </a:rPr>
              <a:t>Programación </a:t>
            </a:r>
            <a:r>
              <a:rPr sz="1200" spc="-5" dirty="0">
                <a:latin typeface="Arial"/>
                <a:cs typeface="Arial"/>
              </a:rPr>
              <a:t>de </a:t>
            </a:r>
            <a:r>
              <a:rPr sz="1200" spc="-10" dirty="0">
                <a:latin typeface="Arial"/>
                <a:cs typeface="Arial"/>
              </a:rPr>
              <a:t>tripulaciones  Volar</a:t>
            </a:r>
            <a:endParaRPr sz="1200">
              <a:latin typeface="Arial"/>
              <a:cs typeface="Arial"/>
            </a:endParaRPr>
          </a:p>
          <a:p>
            <a:pPr marL="226060" marR="872490">
              <a:lnSpc>
                <a:spcPts val="1450"/>
              </a:lnSpc>
            </a:pPr>
            <a:r>
              <a:rPr sz="1200" spc="-10" dirty="0">
                <a:latin typeface="Arial"/>
                <a:cs typeface="Arial"/>
              </a:rPr>
              <a:t>Comunicaciones  </a:t>
            </a:r>
            <a:r>
              <a:rPr sz="1200" spc="-5" dirty="0">
                <a:latin typeface="Arial"/>
                <a:cs typeface="Arial"/>
              </a:rPr>
              <a:t>Control de</a:t>
            </a:r>
            <a:r>
              <a:rPr sz="1200" spc="-75" dirty="0">
                <a:latin typeface="Arial"/>
                <a:cs typeface="Arial"/>
              </a:rPr>
              <a:t> </a:t>
            </a:r>
            <a:r>
              <a:rPr sz="1200" spc="-10" dirty="0">
                <a:latin typeface="Arial"/>
                <a:cs typeface="Arial"/>
              </a:rPr>
              <a:t>vuelos</a:t>
            </a:r>
            <a:endParaRPr sz="1200">
              <a:latin typeface="Arial"/>
              <a:cs typeface="Arial"/>
            </a:endParaRPr>
          </a:p>
          <a:p>
            <a:pPr>
              <a:lnSpc>
                <a:spcPct val="100000"/>
              </a:lnSpc>
              <a:spcBef>
                <a:spcPts val="25"/>
              </a:spcBef>
            </a:pPr>
            <a:endParaRPr sz="1500">
              <a:latin typeface="Times New Roman"/>
              <a:cs typeface="Times New Roman"/>
            </a:endParaRPr>
          </a:p>
          <a:p>
            <a:pPr marL="12700" marR="801370">
              <a:lnSpc>
                <a:spcPct val="70300"/>
              </a:lnSpc>
            </a:pPr>
            <a:r>
              <a:rPr sz="1600" spc="-5" dirty="0">
                <a:latin typeface="Arial"/>
                <a:cs typeface="Arial"/>
              </a:rPr>
              <a:t>Investigación</a:t>
            </a:r>
            <a:r>
              <a:rPr sz="1600" spc="-80" dirty="0">
                <a:latin typeface="Arial"/>
                <a:cs typeface="Arial"/>
              </a:rPr>
              <a:t> </a:t>
            </a:r>
            <a:r>
              <a:rPr sz="1600" spc="-5" dirty="0">
                <a:latin typeface="Arial"/>
                <a:cs typeface="Arial"/>
              </a:rPr>
              <a:t>de  operaciones</a:t>
            </a:r>
            <a:endParaRPr sz="1600">
              <a:latin typeface="Arial"/>
              <a:cs typeface="Arial"/>
            </a:endParaRPr>
          </a:p>
        </p:txBody>
      </p:sp>
      <p:sp>
        <p:nvSpPr>
          <p:cNvPr id="22" name="object 22"/>
          <p:cNvSpPr/>
          <p:nvPr/>
        </p:nvSpPr>
        <p:spPr>
          <a:xfrm>
            <a:off x="1751329" y="1615694"/>
            <a:ext cx="0" cy="360680"/>
          </a:xfrm>
          <a:custGeom>
            <a:avLst/>
            <a:gdLst/>
            <a:ahLst/>
            <a:cxnLst/>
            <a:rect l="l" t="t" r="r" b="b"/>
            <a:pathLst>
              <a:path h="360680">
                <a:moveTo>
                  <a:pt x="0" y="0"/>
                </a:moveTo>
                <a:lnTo>
                  <a:pt x="0" y="360425"/>
                </a:lnTo>
              </a:path>
            </a:pathLst>
          </a:custGeom>
          <a:ln w="9525">
            <a:solidFill>
              <a:srgbClr val="000000"/>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03473" y="752348"/>
            <a:ext cx="2951480" cy="505459"/>
          </a:xfrm>
          <a:custGeom>
            <a:avLst/>
            <a:gdLst/>
            <a:ahLst/>
            <a:cxnLst/>
            <a:rect l="l" t="t" r="r" b="b"/>
            <a:pathLst>
              <a:path w="2951479" h="505459">
                <a:moveTo>
                  <a:pt x="0" y="0"/>
                </a:moveTo>
                <a:lnTo>
                  <a:pt x="0" y="505206"/>
                </a:lnTo>
                <a:lnTo>
                  <a:pt x="2951226" y="505206"/>
                </a:lnTo>
                <a:lnTo>
                  <a:pt x="2951226" y="0"/>
                </a:lnTo>
                <a:lnTo>
                  <a:pt x="0" y="0"/>
                </a:lnTo>
                <a:close/>
              </a:path>
            </a:pathLst>
          </a:custGeom>
          <a:solidFill>
            <a:srgbClr val="00CC99"/>
          </a:solidFill>
        </p:spPr>
        <p:txBody>
          <a:bodyPr wrap="square" lIns="0" tIns="0" rIns="0" bIns="0" rtlCol="0"/>
          <a:lstStyle/>
          <a:p>
            <a:endParaRPr/>
          </a:p>
        </p:txBody>
      </p:sp>
      <p:sp>
        <p:nvSpPr>
          <p:cNvPr id="3" name="object 3"/>
          <p:cNvSpPr/>
          <p:nvPr/>
        </p:nvSpPr>
        <p:spPr>
          <a:xfrm>
            <a:off x="2903473" y="752348"/>
            <a:ext cx="2951480" cy="505459"/>
          </a:xfrm>
          <a:custGeom>
            <a:avLst/>
            <a:gdLst/>
            <a:ahLst/>
            <a:cxnLst/>
            <a:rect l="l" t="t" r="r" b="b"/>
            <a:pathLst>
              <a:path w="2951479" h="505459">
                <a:moveTo>
                  <a:pt x="0" y="0"/>
                </a:moveTo>
                <a:lnTo>
                  <a:pt x="0" y="505206"/>
                </a:lnTo>
                <a:lnTo>
                  <a:pt x="2951226" y="505206"/>
                </a:lnTo>
                <a:lnTo>
                  <a:pt x="2951226" y="0"/>
                </a:lnTo>
                <a:lnTo>
                  <a:pt x="0" y="0"/>
                </a:lnTo>
                <a:close/>
              </a:path>
            </a:pathLst>
          </a:custGeom>
          <a:ln w="9525">
            <a:solidFill>
              <a:srgbClr val="000000"/>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495300" rIns="0" bIns="0" rtlCol="0">
            <a:spAutoFit/>
          </a:bodyPr>
          <a:lstStyle/>
          <a:p>
            <a:pPr marL="2588260">
              <a:lnSpc>
                <a:spcPct val="100000"/>
              </a:lnSpc>
            </a:pPr>
            <a:r>
              <a:rPr sz="1800" dirty="0">
                <a:solidFill>
                  <a:srgbClr val="000000"/>
                </a:solidFill>
                <a:latin typeface="Arial"/>
                <a:cs typeface="Arial"/>
              </a:rPr>
              <a:t>BANCO</a:t>
            </a:r>
            <a:r>
              <a:rPr sz="1800" spc="-110" dirty="0">
                <a:solidFill>
                  <a:srgbClr val="000000"/>
                </a:solidFill>
                <a:latin typeface="Arial"/>
                <a:cs typeface="Arial"/>
              </a:rPr>
              <a:t> </a:t>
            </a:r>
            <a:r>
              <a:rPr sz="1800" dirty="0">
                <a:solidFill>
                  <a:srgbClr val="000000"/>
                </a:solidFill>
                <a:latin typeface="Arial"/>
                <a:cs typeface="Arial"/>
              </a:rPr>
              <a:t>COMERCIAL</a:t>
            </a:r>
            <a:endParaRPr sz="1800">
              <a:latin typeface="Arial"/>
              <a:cs typeface="Arial"/>
            </a:endParaRPr>
          </a:p>
        </p:txBody>
      </p:sp>
      <p:sp>
        <p:nvSpPr>
          <p:cNvPr id="5" name="object 5"/>
          <p:cNvSpPr/>
          <p:nvPr/>
        </p:nvSpPr>
        <p:spPr>
          <a:xfrm>
            <a:off x="887222" y="1976120"/>
            <a:ext cx="1872614" cy="1872614"/>
          </a:xfrm>
          <a:custGeom>
            <a:avLst/>
            <a:gdLst/>
            <a:ahLst/>
            <a:cxnLst/>
            <a:rect l="l" t="t" r="r" b="b"/>
            <a:pathLst>
              <a:path w="1872614" h="1872614">
                <a:moveTo>
                  <a:pt x="0" y="0"/>
                </a:moveTo>
                <a:lnTo>
                  <a:pt x="0" y="1872234"/>
                </a:lnTo>
                <a:lnTo>
                  <a:pt x="1872233" y="1872234"/>
                </a:lnTo>
                <a:lnTo>
                  <a:pt x="1872233" y="0"/>
                </a:lnTo>
                <a:lnTo>
                  <a:pt x="0" y="0"/>
                </a:lnTo>
                <a:close/>
              </a:path>
            </a:pathLst>
          </a:custGeom>
          <a:solidFill>
            <a:srgbClr val="00CC99"/>
          </a:solidFill>
        </p:spPr>
        <p:txBody>
          <a:bodyPr wrap="square" lIns="0" tIns="0" rIns="0" bIns="0" rtlCol="0"/>
          <a:lstStyle/>
          <a:p>
            <a:endParaRPr/>
          </a:p>
        </p:txBody>
      </p:sp>
      <p:sp>
        <p:nvSpPr>
          <p:cNvPr id="6" name="object 6"/>
          <p:cNvSpPr/>
          <p:nvPr/>
        </p:nvSpPr>
        <p:spPr>
          <a:xfrm>
            <a:off x="887222" y="1976120"/>
            <a:ext cx="1871980" cy="1872614"/>
          </a:xfrm>
          <a:custGeom>
            <a:avLst/>
            <a:gdLst/>
            <a:ahLst/>
            <a:cxnLst/>
            <a:rect l="l" t="t" r="r" b="b"/>
            <a:pathLst>
              <a:path w="1871980" h="1872614">
                <a:moveTo>
                  <a:pt x="0" y="0"/>
                </a:moveTo>
                <a:lnTo>
                  <a:pt x="0" y="1872234"/>
                </a:lnTo>
                <a:lnTo>
                  <a:pt x="1871472" y="1872234"/>
                </a:lnTo>
                <a:lnTo>
                  <a:pt x="1871472" y="0"/>
                </a:lnTo>
                <a:lnTo>
                  <a:pt x="0" y="0"/>
                </a:lnTo>
                <a:close/>
              </a:path>
            </a:pathLst>
          </a:custGeom>
          <a:ln w="9525">
            <a:solidFill>
              <a:srgbClr val="000000"/>
            </a:solidFill>
          </a:ln>
        </p:spPr>
        <p:txBody>
          <a:bodyPr wrap="square" lIns="0" tIns="0" rIns="0" bIns="0" rtlCol="0"/>
          <a:lstStyle/>
          <a:p>
            <a:endParaRPr/>
          </a:p>
        </p:txBody>
      </p:sp>
      <p:sp>
        <p:nvSpPr>
          <p:cNvPr id="7" name="object 7"/>
          <p:cNvSpPr/>
          <p:nvPr/>
        </p:nvSpPr>
        <p:spPr>
          <a:xfrm>
            <a:off x="6288278" y="1976120"/>
            <a:ext cx="2087245" cy="3456940"/>
          </a:xfrm>
          <a:custGeom>
            <a:avLst/>
            <a:gdLst/>
            <a:ahLst/>
            <a:cxnLst/>
            <a:rect l="l" t="t" r="r" b="b"/>
            <a:pathLst>
              <a:path w="2087245" h="3456940">
                <a:moveTo>
                  <a:pt x="0" y="0"/>
                </a:moveTo>
                <a:lnTo>
                  <a:pt x="0" y="3456432"/>
                </a:lnTo>
                <a:lnTo>
                  <a:pt x="2087118" y="3456432"/>
                </a:lnTo>
                <a:lnTo>
                  <a:pt x="2087118" y="0"/>
                </a:lnTo>
                <a:lnTo>
                  <a:pt x="0" y="0"/>
                </a:lnTo>
                <a:close/>
              </a:path>
            </a:pathLst>
          </a:custGeom>
          <a:solidFill>
            <a:srgbClr val="00CC99"/>
          </a:solidFill>
        </p:spPr>
        <p:txBody>
          <a:bodyPr wrap="square" lIns="0" tIns="0" rIns="0" bIns="0" rtlCol="0"/>
          <a:lstStyle/>
          <a:p>
            <a:endParaRPr/>
          </a:p>
        </p:txBody>
      </p:sp>
      <p:sp>
        <p:nvSpPr>
          <p:cNvPr id="8" name="object 8"/>
          <p:cNvSpPr/>
          <p:nvPr/>
        </p:nvSpPr>
        <p:spPr>
          <a:xfrm>
            <a:off x="6288278" y="1976120"/>
            <a:ext cx="2087245" cy="3456940"/>
          </a:xfrm>
          <a:custGeom>
            <a:avLst/>
            <a:gdLst/>
            <a:ahLst/>
            <a:cxnLst/>
            <a:rect l="l" t="t" r="r" b="b"/>
            <a:pathLst>
              <a:path w="2087245" h="3456940">
                <a:moveTo>
                  <a:pt x="0" y="0"/>
                </a:moveTo>
                <a:lnTo>
                  <a:pt x="0" y="3456432"/>
                </a:lnTo>
                <a:lnTo>
                  <a:pt x="2087118" y="3456432"/>
                </a:lnTo>
                <a:lnTo>
                  <a:pt x="2087118" y="0"/>
                </a:lnTo>
                <a:lnTo>
                  <a:pt x="0" y="0"/>
                </a:lnTo>
                <a:close/>
              </a:path>
            </a:pathLst>
          </a:custGeom>
          <a:ln w="9525">
            <a:solidFill>
              <a:srgbClr val="000000"/>
            </a:solidFill>
          </a:ln>
        </p:spPr>
        <p:txBody>
          <a:bodyPr wrap="square" lIns="0" tIns="0" rIns="0" bIns="0" rtlCol="0"/>
          <a:lstStyle/>
          <a:p>
            <a:endParaRPr/>
          </a:p>
        </p:txBody>
      </p:sp>
      <p:sp>
        <p:nvSpPr>
          <p:cNvPr id="9" name="object 9"/>
          <p:cNvSpPr/>
          <p:nvPr/>
        </p:nvSpPr>
        <p:spPr>
          <a:xfrm>
            <a:off x="526795" y="1615694"/>
            <a:ext cx="6769734" cy="0"/>
          </a:xfrm>
          <a:custGeom>
            <a:avLst/>
            <a:gdLst/>
            <a:ahLst/>
            <a:cxnLst/>
            <a:rect l="l" t="t" r="r" b="b"/>
            <a:pathLst>
              <a:path w="6769734">
                <a:moveTo>
                  <a:pt x="0" y="0"/>
                </a:moveTo>
                <a:lnTo>
                  <a:pt x="6769608" y="0"/>
                </a:lnTo>
              </a:path>
            </a:pathLst>
          </a:custGeom>
          <a:ln w="9525">
            <a:solidFill>
              <a:srgbClr val="000000"/>
            </a:solidFill>
          </a:ln>
        </p:spPr>
        <p:txBody>
          <a:bodyPr wrap="square" lIns="0" tIns="0" rIns="0" bIns="0" rtlCol="0"/>
          <a:lstStyle/>
          <a:p>
            <a:endParaRPr/>
          </a:p>
        </p:txBody>
      </p:sp>
      <p:sp>
        <p:nvSpPr>
          <p:cNvPr id="10" name="object 10"/>
          <p:cNvSpPr/>
          <p:nvPr/>
        </p:nvSpPr>
        <p:spPr>
          <a:xfrm>
            <a:off x="4343653" y="1256030"/>
            <a:ext cx="0" cy="360045"/>
          </a:xfrm>
          <a:custGeom>
            <a:avLst/>
            <a:gdLst/>
            <a:ahLst/>
            <a:cxnLst/>
            <a:rect l="l" t="t" r="r" b="b"/>
            <a:pathLst>
              <a:path h="360044">
                <a:moveTo>
                  <a:pt x="0" y="0"/>
                </a:moveTo>
                <a:lnTo>
                  <a:pt x="0" y="359663"/>
                </a:lnTo>
              </a:path>
            </a:pathLst>
          </a:custGeom>
          <a:ln w="9525">
            <a:solidFill>
              <a:srgbClr val="000000"/>
            </a:solidFill>
          </a:ln>
        </p:spPr>
        <p:txBody>
          <a:bodyPr wrap="square" lIns="0" tIns="0" rIns="0" bIns="0" rtlCol="0"/>
          <a:lstStyle/>
          <a:p>
            <a:endParaRPr/>
          </a:p>
        </p:txBody>
      </p:sp>
      <p:sp>
        <p:nvSpPr>
          <p:cNvPr id="11" name="object 11"/>
          <p:cNvSpPr/>
          <p:nvPr/>
        </p:nvSpPr>
        <p:spPr>
          <a:xfrm>
            <a:off x="7296404" y="1615694"/>
            <a:ext cx="0" cy="360680"/>
          </a:xfrm>
          <a:custGeom>
            <a:avLst/>
            <a:gdLst/>
            <a:ahLst/>
            <a:cxnLst/>
            <a:rect l="l" t="t" r="r" b="b"/>
            <a:pathLst>
              <a:path h="360680">
                <a:moveTo>
                  <a:pt x="0" y="0"/>
                </a:moveTo>
                <a:lnTo>
                  <a:pt x="0" y="360425"/>
                </a:lnTo>
              </a:path>
            </a:pathLst>
          </a:custGeom>
          <a:ln w="9525">
            <a:solidFill>
              <a:srgbClr val="000000"/>
            </a:solidFill>
          </a:ln>
        </p:spPr>
        <p:txBody>
          <a:bodyPr wrap="square" lIns="0" tIns="0" rIns="0" bIns="0" rtlCol="0"/>
          <a:lstStyle/>
          <a:p>
            <a:endParaRPr/>
          </a:p>
        </p:txBody>
      </p:sp>
      <p:sp>
        <p:nvSpPr>
          <p:cNvPr id="12" name="object 12"/>
          <p:cNvSpPr txBox="1"/>
          <p:nvPr/>
        </p:nvSpPr>
        <p:spPr>
          <a:xfrm>
            <a:off x="3695953" y="1976120"/>
            <a:ext cx="2159000" cy="1727835"/>
          </a:xfrm>
          <a:prstGeom prst="rect">
            <a:avLst/>
          </a:prstGeom>
          <a:solidFill>
            <a:srgbClr val="00CC99"/>
          </a:solidFill>
          <a:ln w="9525">
            <a:solidFill>
              <a:srgbClr val="000000"/>
            </a:solidFill>
          </a:ln>
        </p:spPr>
        <p:txBody>
          <a:bodyPr vert="horz" wrap="square" lIns="0" tIns="33020" rIns="0" bIns="0" rtlCol="0">
            <a:spAutoFit/>
          </a:bodyPr>
          <a:lstStyle/>
          <a:p>
            <a:pPr marL="509270">
              <a:lnSpc>
                <a:spcPct val="100000"/>
              </a:lnSpc>
              <a:spcBef>
                <a:spcPts val="260"/>
              </a:spcBef>
            </a:pPr>
            <a:r>
              <a:rPr sz="1800" spc="-5" dirty="0">
                <a:latin typeface="Arial"/>
                <a:cs typeface="Arial"/>
              </a:rPr>
              <a:t>FINANZAS</a:t>
            </a:r>
            <a:endParaRPr sz="1800">
              <a:latin typeface="Arial"/>
              <a:cs typeface="Arial"/>
            </a:endParaRPr>
          </a:p>
          <a:p>
            <a:pPr marL="86995" marR="1016000">
              <a:lnSpc>
                <a:spcPct val="150600"/>
              </a:lnSpc>
              <a:spcBef>
                <a:spcPts val="204"/>
              </a:spcBef>
            </a:pPr>
            <a:r>
              <a:rPr sz="1600" spc="-5" dirty="0">
                <a:latin typeface="Arial"/>
                <a:cs typeface="Arial"/>
              </a:rPr>
              <a:t>Inversiones  Reservas</a:t>
            </a:r>
            <a:endParaRPr sz="1600">
              <a:latin typeface="Arial"/>
              <a:cs typeface="Arial"/>
            </a:endParaRPr>
          </a:p>
          <a:p>
            <a:pPr marL="86995">
              <a:lnSpc>
                <a:spcPct val="100000"/>
              </a:lnSpc>
              <a:spcBef>
                <a:spcPts val="965"/>
              </a:spcBef>
            </a:pPr>
            <a:r>
              <a:rPr sz="1600" spc="-5" dirty="0">
                <a:latin typeface="Arial"/>
                <a:cs typeface="Arial"/>
              </a:rPr>
              <a:t>Inver.</a:t>
            </a:r>
            <a:r>
              <a:rPr sz="1600" spc="-65" dirty="0">
                <a:latin typeface="Arial"/>
                <a:cs typeface="Arial"/>
              </a:rPr>
              <a:t> </a:t>
            </a:r>
            <a:r>
              <a:rPr sz="1600" spc="-5" dirty="0">
                <a:latin typeface="Arial"/>
                <a:cs typeface="Arial"/>
              </a:rPr>
              <a:t>Inmobiliarias</a:t>
            </a:r>
            <a:endParaRPr sz="1600">
              <a:latin typeface="Arial"/>
              <a:cs typeface="Arial"/>
            </a:endParaRPr>
          </a:p>
        </p:txBody>
      </p:sp>
      <p:sp>
        <p:nvSpPr>
          <p:cNvPr id="13" name="object 13"/>
          <p:cNvSpPr/>
          <p:nvPr/>
        </p:nvSpPr>
        <p:spPr>
          <a:xfrm>
            <a:off x="3190748" y="1615694"/>
            <a:ext cx="0" cy="3600450"/>
          </a:xfrm>
          <a:custGeom>
            <a:avLst/>
            <a:gdLst/>
            <a:ahLst/>
            <a:cxnLst/>
            <a:rect l="l" t="t" r="r" b="b"/>
            <a:pathLst>
              <a:path h="3600450">
                <a:moveTo>
                  <a:pt x="0" y="0"/>
                </a:moveTo>
                <a:lnTo>
                  <a:pt x="0" y="3600450"/>
                </a:lnTo>
              </a:path>
            </a:pathLst>
          </a:custGeom>
          <a:ln w="9525">
            <a:solidFill>
              <a:srgbClr val="000000"/>
            </a:solidFill>
          </a:ln>
        </p:spPr>
        <p:txBody>
          <a:bodyPr wrap="square" lIns="0" tIns="0" rIns="0" bIns="0" rtlCol="0"/>
          <a:lstStyle/>
          <a:p>
            <a:endParaRPr/>
          </a:p>
        </p:txBody>
      </p:sp>
      <p:sp>
        <p:nvSpPr>
          <p:cNvPr id="14" name="object 14"/>
          <p:cNvSpPr/>
          <p:nvPr/>
        </p:nvSpPr>
        <p:spPr>
          <a:xfrm>
            <a:off x="3695953" y="4064000"/>
            <a:ext cx="2159000" cy="505459"/>
          </a:xfrm>
          <a:custGeom>
            <a:avLst/>
            <a:gdLst/>
            <a:ahLst/>
            <a:cxnLst/>
            <a:rect l="l" t="t" r="r" b="b"/>
            <a:pathLst>
              <a:path w="2159000" h="505460">
                <a:moveTo>
                  <a:pt x="0" y="0"/>
                </a:moveTo>
                <a:lnTo>
                  <a:pt x="0" y="505206"/>
                </a:lnTo>
                <a:lnTo>
                  <a:pt x="2158746" y="505205"/>
                </a:lnTo>
                <a:lnTo>
                  <a:pt x="2158746" y="0"/>
                </a:lnTo>
                <a:lnTo>
                  <a:pt x="0" y="0"/>
                </a:lnTo>
                <a:close/>
              </a:path>
            </a:pathLst>
          </a:custGeom>
          <a:solidFill>
            <a:srgbClr val="00CC99"/>
          </a:solidFill>
        </p:spPr>
        <p:txBody>
          <a:bodyPr wrap="square" lIns="0" tIns="0" rIns="0" bIns="0" rtlCol="0"/>
          <a:lstStyle/>
          <a:p>
            <a:endParaRPr/>
          </a:p>
        </p:txBody>
      </p:sp>
      <p:sp>
        <p:nvSpPr>
          <p:cNvPr id="15" name="object 15"/>
          <p:cNvSpPr/>
          <p:nvPr/>
        </p:nvSpPr>
        <p:spPr>
          <a:xfrm>
            <a:off x="3695953" y="4064000"/>
            <a:ext cx="2159000" cy="504825"/>
          </a:xfrm>
          <a:custGeom>
            <a:avLst/>
            <a:gdLst/>
            <a:ahLst/>
            <a:cxnLst/>
            <a:rect l="l" t="t" r="r" b="b"/>
            <a:pathLst>
              <a:path w="2159000" h="504825">
                <a:moveTo>
                  <a:pt x="0" y="0"/>
                </a:moveTo>
                <a:lnTo>
                  <a:pt x="0" y="504444"/>
                </a:lnTo>
                <a:lnTo>
                  <a:pt x="2158746" y="504444"/>
                </a:lnTo>
                <a:lnTo>
                  <a:pt x="2158746" y="0"/>
                </a:lnTo>
                <a:lnTo>
                  <a:pt x="0" y="0"/>
                </a:lnTo>
                <a:close/>
              </a:path>
            </a:pathLst>
          </a:custGeom>
          <a:ln w="9525">
            <a:solidFill>
              <a:srgbClr val="000000"/>
            </a:solidFill>
          </a:ln>
        </p:spPr>
        <p:txBody>
          <a:bodyPr wrap="square" lIns="0" tIns="0" rIns="0" bIns="0" rtlCol="0"/>
          <a:lstStyle/>
          <a:p>
            <a:endParaRPr/>
          </a:p>
        </p:txBody>
      </p:sp>
      <p:sp>
        <p:nvSpPr>
          <p:cNvPr id="16" name="object 16"/>
          <p:cNvSpPr/>
          <p:nvPr/>
        </p:nvSpPr>
        <p:spPr>
          <a:xfrm>
            <a:off x="3695953" y="4928870"/>
            <a:ext cx="2159000" cy="505459"/>
          </a:xfrm>
          <a:custGeom>
            <a:avLst/>
            <a:gdLst/>
            <a:ahLst/>
            <a:cxnLst/>
            <a:rect l="l" t="t" r="r" b="b"/>
            <a:pathLst>
              <a:path w="2159000" h="505460">
                <a:moveTo>
                  <a:pt x="0" y="0"/>
                </a:moveTo>
                <a:lnTo>
                  <a:pt x="0" y="505206"/>
                </a:lnTo>
                <a:lnTo>
                  <a:pt x="2158746" y="505205"/>
                </a:lnTo>
                <a:lnTo>
                  <a:pt x="2158746" y="0"/>
                </a:lnTo>
                <a:lnTo>
                  <a:pt x="0" y="0"/>
                </a:lnTo>
                <a:close/>
              </a:path>
            </a:pathLst>
          </a:custGeom>
          <a:solidFill>
            <a:srgbClr val="00CC99"/>
          </a:solidFill>
        </p:spPr>
        <p:txBody>
          <a:bodyPr wrap="square" lIns="0" tIns="0" rIns="0" bIns="0" rtlCol="0"/>
          <a:lstStyle/>
          <a:p>
            <a:endParaRPr/>
          </a:p>
        </p:txBody>
      </p:sp>
      <p:sp>
        <p:nvSpPr>
          <p:cNvPr id="17" name="object 17"/>
          <p:cNvSpPr/>
          <p:nvPr/>
        </p:nvSpPr>
        <p:spPr>
          <a:xfrm>
            <a:off x="3695953" y="4928870"/>
            <a:ext cx="2159000" cy="505459"/>
          </a:xfrm>
          <a:custGeom>
            <a:avLst/>
            <a:gdLst/>
            <a:ahLst/>
            <a:cxnLst/>
            <a:rect l="l" t="t" r="r" b="b"/>
            <a:pathLst>
              <a:path w="2159000" h="505460">
                <a:moveTo>
                  <a:pt x="0" y="0"/>
                </a:moveTo>
                <a:lnTo>
                  <a:pt x="0" y="505206"/>
                </a:lnTo>
                <a:lnTo>
                  <a:pt x="2158746" y="505205"/>
                </a:lnTo>
                <a:lnTo>
                  <a:pt x="2158746" y="0"/>
                </a:lnTo>
                <a:lnTo>
                  <a:pt x="0" y="0"/>
                </a:lnTo>
                <a:close/>
              </a:path>
            </a:pathLst>
          </a:custGeom>
          <a:ln w="9525">
            <a:solidFill>
              <a:srgbClr val="000000"/>
            </a:solidFill>
          </a:ln>
        </p:spPr>
        <p:txBody>
          <a:bodyPr wrap="square" lIns="0" tIns="0" rIns="0" bIns="0" rtlCol="0"/>
          <a:lstStyle/>
          <a:p>
            <a:endParaRPr/>
          </a:p>
        </p:txBody>
      </p:sp>
      <p:sp>
        <p:nvSpPr>
          <p:cNvPr id="18" name="object 18"/>
          <p:cNvSpPr/>
          <p:nvPr/>
        </p:nvSpPr>
        <p:spPr>
          <a:xfrm>
            <a:off x="3190748" y="5216144"/>
            <a:ext cx="505459" cy="0"/>
          </a:xfrm>
          <a:custGeom>
            <a:avLst/>
            <a:gdLst/>
            <a:ahLst/>
            <a:cxnLst/>
            <a:rect l="l" t="t" r="r" b="b"/>
            <a:pathLst>
              <a:path w="505460">
                <a:moveTo>
                  <a:pt x="505205" y="0"/>
                </a:moveTo>
                <a:lnTo>
                  <a:pt x="0" y="0"/>
                </a:lnTo>
              </a:path>
            </a:pathLst>
          </a:custGeom>
          <a:ln w="9525">
            <a:solidFill>
              <a:srgbClr val="000000"/>
            </a:solidFill>
          </a:ln>
        </p:spPr>
        <p:txBody>
          <a:bodyPr wrap="square" lIns="0" tIns="0" rIns="0" bIns="0" rtlCol="0"/>
          <a:lstStyle/>
          <a:p>
            <a:endParaRPr/>
          </a:p>
        </p:txBody>
      </p:sp>
      <p:sp>
        <p:nvSpPr>
          <p:cNvPr id="19" name="object 19"/>
          <p:cNvSpPr/>
          <p:nvPr/>
        </p:nvSpPr>
        <p:spPr>
          <a:xfrm>
            <a:off x="3190748" y="4352797"/>
            <a:ext cx="505459" cy="0"/>
          </a:xfrm>
          <a:custGeom>
            <a:avLst/>
            <a:gdLst/>
            <a:ahLst/>
            <a:cxnLst/>
            <a:rect l="l" t="t" r="r" b="b"/>
            <a:pathLst>
              <a:path w="505460">
                <a:moveTo>
                  <a:pt x="505205" y="0"/>
                </a:moveTo>
                <a:lnTo>
                  <a:pt x="0" y="0"/>
                </a:lnTo>
              </a:path>
            </a:pathLst>
          </a:custGeom>
          <a:ln w="9525">
            <a:solidFill>
              <a:srgbClr val="000000"/>
            </a:solidFill>
          </a:ln>
        </p:spPr>
        <p:txBody>
          <a:bodyPr wrap="square" lIns="0" tIns="0" rIns="0" bIns="0" rtlCol="0"/>
          <a:lstStyle/>
          <a:p>
            <a:endParaRPr/>
          </a:p>
        </p:txBody>
      </p:sp>
      <p:sp>
        <p:nvSpPr>
          <p:cNvPr id="20" name="object 20"/>
          <p:cNvSpPr/>
          <p:nvPr/>
        </p:nvSpPr>
        <p:spPr>
          <a:xfrm>
            <a:off x="887222" y="4279646"/>
            <a:ext cx="1872614" cy="1153160"/>
          </a:xfrm>
          <a:custGeom>
            <a:avLst/>
            <a:gdLst/>
            <a:ahLst/>
            <a:cxnLst/>
            <a:rect l="l" t="t" r="r" b="b"/>
            <a:pathLst>
              <a:path w="1872614" h="1153160">
                <a:moveTo>
                  <a:pt x="0" y="0"/>
                </a:moveTo>
                <a:lnTo>
                  <a:pt x="0" y="1152905"/>
                </a:lnTo>
                <a:lnTo>
                  <a:pt x="1872233" y="1152905"/>
                </a:lnTo>
                <a:lnTo>
                  <a:pt x="1872233" y="0"/>
                </a:lnTo>
                <a:lnTo>
                  <a:pt x="0" y="0"/>
                </a:lnTo>
                <a:close/>
              </a:path>
            </a:pathLst>
          </a:custGeom>
          <a:solidFill>
            <a:srgbClr val="00CC99"/>
          </a:solidFill>
        </p:spPr>
        <p:txBody>
          <a:bodyPr wrap="square" lIns="0" tIns="0" rIns="0" bIns="0" rtlCol="0"/>
          <a:lstStyle/>
          <a:p>
            <a:endParaRPr/>
          </a:p>
        </p:txBody>
      </p:sp>
      <p:sp>
        <p:nvSpPr>
          <p:cNvPr id="21" name="object 21"/>
          <p:cNvSpPr/>
          <p:nvPr/>
        </p:nvSpPr>
        <p:spPr>
          <a:xfrm>
            <a:off x="887222" y="4279646"/>
            <a:ext cx="1871980" cy="1153160"/>
          </a:xfrm>
          <a:custGeom>
            <a:avLst/>
            <a:gdLst/>
            <a:ahLst/>
            <a:cxnLst/>
            <a:rect l="l" t="t" r="r" b="b"/>
            <a:pathLst>
              <a:path w="1871980" h="1153160">
                <a:moveTo>
                  <a:pt x="0" y="0"/>
                </a:moveTo>
                <a:lnTo>
                  <a:pt x="0" y="1152905"/>
                </a:lnTo>
                <a:lnTo>
                  <a:pt x="1871472" y="1152905"/>
                </a:lnTo>
                <a:lnTo>
                  <a:pt x="1871472" y="0"/>
                </a:lnTo>
                <a:lnTo>
                  <a:pt x="0" y="0"/>
                </a:lnTo>
                <a:close/>
              </a:path>
            </a:pathLst>
          </a:custGeom>
          <a:ln w="9525">
            <a:solidFill>
              <a:srgbClr val="000000"/>
            </a:solidFill>
          </a:ln>
        </p:spPr>
        <p:txBody>
          <a:bodyPr wrap="square" lIns="0" tIns="0" rIns="0" bIns="0" rtlCol="0"/>
          <a:lstStyle/>
          <a:p>
            <a:endParaRPr/>
          </a:p>
        </p:txBody>
      </p:sp>
      <p:sp>
        <p:nvSpPr>
          <p:cNvPr id="22" name="object 22"/>
          <p:cNvSpPr/>
          <p:nvPr/>
        </p:nvSpPr>
        <p:spPr>
          <a:xfrm>
            <a:off x="526795" y="1615694"/>
            <a:ext cx="0" cy="3241040"/>
          </a:xfrm>
          <a:custGeom>
            <a:avLst/>
            <a:gdLst/>
            <a:ahLst/>
            <a:cxnLst/>
            <a:rect l="l" t="t" r="r" b="b"/>
            <a:pathLst>
              <a:path h="3241040">
                <a:moveTo>
                  <a:pt x="0" y="0"/>
                </a:moveTo>
                <a:lnTo>
                  <a:pt x="0" y="3240785"/>
                </a:lnTo>
              </a:path>
            </a:pathLst>
          </a:custGeom>
          <a:ln w="9525">
            <a:solidFill>
              <a:srgbClr val="000000"/>
            </a:solidFill>
          </a:ln>
        </p:spPr>
        <p:txBody>
          <a:bodyPr wrap="square" lIns="0" tIns="0" rIns="0" bIns="0" rtlCol="0"/>
          <a:lstStyle/>
          <a:p>
            <a:endParaRPr/>
          </a:p>
        </p:txBody>
      </p:sp>
      <p:sp>
        <p:nvSpPr>
          <p:cNvPr id="23" name="object 23"/>
          <p:cNvSpPr/>
          <p:nvPr/>
        </p:nvSpPr>
        <p:spPr>
          <a:xfrm>
            <a:off x="526795" y="4856479"/>
            <a:ext cx="360680" cy="0"/>
          </a:xfrm>
          <a:custGeom>
            <a:avLst/>
            <a:gdLst/>
            <a:ahLst/>
            <a:cxnLst/>
            <a:rect l="l" t="t" r="r" b="b"/>
            <a:pathLst>
              <a:path w="360680">
                <a:moveTo>
                  <a:pt x="360425" y="0"/>
                </a:moveTo>
                <a:lnTo>
                  <a:pt x="0" y="0"/>
                </a:lnTo>
              </a:path>
            </a:pathLst>
          </a:custGeom>
          <a:ln w="9525">
            <a:solidFill>
              <a:srgbClr val="000000"/>
            </a:solidFill>
          </a:ln>
        </p:spPr>
        <p:txBody>
          <a:bodyPr wrap="square" lIns="0" tIns="0" rIns="0" bIns="0" rtlCol="0"/>
          <a:lstStyle/>
          <a:p>
            <a:endParaRPr/>
          </a:p>
        </p:txBody>
      </p:sp>
      <p:sp>
        <p:nvSpPr>
          <p:cNvPr id="24" name="object 24"/>
          <p:cNvSpPr/>
          <p:nvPr/>
        </p:nvSpPr>
        <p:spPr>
          <a:xfrm>
            <a:off x="526795" y="2911094"/>
            <a:ext cx="360680" cy="0"/>
          </a:xfrm>
          <a:custGeom>
            <a:avLst/>
            <a:gdLst/>
            <a:ahLst/>
            <a:cxnLst/>
            <a:rect l="l" t="t" r="r" b="b"/>
            <a:pathLst>
              <a:path w="360680">
                <a:moveTo>
                  <a:pt x="360425" y="0"/>
                </a:moveTo>
                <a:lnTo>
                  <a:pt x="0" y="0"/>
                </a:lnTo>
              </a:path>
            </a:pathLst>
          </a:custGeom>
          <a:ln w="9525">
            <a:solidFill>
              <a:srgbClr val="000000"/>
            </a:solidFill>
          </a:ln>
        </p:spPr>
        <p:txBody>
          <a:bodyPr wrap="square" lIns="0" tIns="0" rIns="0" bIns="0" rtlCol="0"/>
          <a:lstStyle/>
          <a:p>
            <a:endParaRPr/>
          </a:p>
        </p:txBody>
      </p:sp>
      <p:sp>
        <p:nvSpPr>
          <p:cNvPr id="25" name="object 25"/>
          <p:cNvSpPr txBox="1"/>
          <p:nvPr/>
        </p:nvSpPr>
        <p:spPr>
          <a:xfrm>
            <a:off x="966724" y="2027173"/>
            <a:ext cx="1549400" cy="1462405"/>
          </a:xfrm>
          <a:prstGeom prst="rect">
            <a:avLst/>
          </a:prstGeom>
        </p:spPr>
        <p:txBody>
          <a:bodyPr vert="horz" wrap="square" lIns="0" tIns="0" rIns="0" bIns="0" rtlCol="0">
            <a:spAutoFit/>
          </a:bodyPr>
          <a:lstStyle/>
          <a:p>
            <a:pPr marL="177165">
              <a:lnSpc>
                <a:spcPct val="100000"/>
              </a:lnSpc>
            </a:pPr>
            <a:r>
              <a:rPr sz="1800" dirty="0">
                <a:latin typeface="Arial"/>
                <a:cs typeface="Arial"/>
              </a:rPr>
              <a:t>MARKETING</a:t>
            </a:r>
            <a:endParaRPr sz="1800">
              <a:latin typeface="Arial"/>
              <a:cs typeface="Arial"/>
            </a:endParaRPr>
          </a:p>
          <a:p>
            <a:pPr marL="12700">
              <a:lnSpc>
                <a:spcPts val="1835"/>
              </a:lnSpc>
              <a:spcBef>
                <a:spcPts val="875"/>
              </a:spcBef>
            </a:pPr>
            <a:r>
              <a:rPr sz="1600" spc="-5" dirty="0">
                <a:latin typeface="Arial"/>
                <a:cs typeface="Arial"/>
              </a:rPr>
              <a:t>Préstamos</a:t>
            </a:r>
            <a:endParaRPr sz="1600">
              <a:latin typeface="Arial"/>
              <a:cs typeface="Arial"/>
            </a:endParaRPr>
          </a:p>
          <a:p>
            <a:pPr marL="225425" marR="470534">
              <a:lnSpc>
                <a:spcPct val="90200"/>
              </a:lnSpc>
              <a:spcBef>
                <a:spcPts val="55"/>
              </a:spcBef>
            </a:pPr>
            <a:r>
              <a:rPr sz="1200" spc="-10" dirty="0">
                <a:latin typeface="Arial"/>
                <a:cs typeface="Arial"/>
              </a:rPr>
              <a:t>Comerci</a:t>
            </a:r>
            <a:r>
              <a:rPr sz="1200" spc="-5" dirty="0">
                <a:latin typeface="Arial"/>
                <a:cs typeface="Arial"/>
              </a:rPr>
              <a:t>ales  </a:t>
            </a:r>
            <a:r>
              <a:rPr sz="1200" spc="-10" dirty="0">
                <a:latin typeface="Arial"/>
                <a:cs typeface="Arial"/>
              </a:rPr>
              <a:t>Industriales  Financieros  </a:t>
            </a:r>
            <a:r>
              <a:rPr sz="1200" spc="-5" dirty="0">
                <a:latin typeface="Arial"/>
                <a:cs typeface="Arial"/>
              </a:rPr>
              <a:t>Personales  </a:t>
            </a:r>
            <a:r>
              <a:rPr sz="1200" spc="-10" dirty="0">
                <a:latin typeface="Arial"/>
                <a:cs typeface="Arial"/>
              </a:rPr>
              <a:t>Hipotecari</a:t>
            </a:r>
            <a:r>
              <a:rPr sz="1200" spc="-5" dirty="0">
                <a:latin typeface="Arial"/>
                <a:cs typeface="Arial"/>
              </a:rPr>
              <a:t>os</a:t>
            </a:r>
            <a:endParaRPr sz="1200">
              <a:latin typeface="Arial"/>
              <a:cs typeface="Arial"/>
            </a:endParaRPr>
          </a:p>
        </p:txBody>
      </p:sp>
      <p:sp>
        <p:nvSpPr>
          <p:cNvPr id="26" name="object 26"/>
          <p:cNvSpPr txBox="1"/>
          <p:nvPr/>
        </p:nvSpPr>
        <p:spPr>
          <a:xfrm>
            <a:off x="1086358" y="4540250"/>
            <a:ext cx="1472565" cy="559435"/>
          </a:xfrm>
          <a:prstGeom prst="rect">
            <a:avLst/>
          </a:prstGeom>
        </p:spPr>
        <p:txBody>
          <a:bodyPr vert="horz" wrap="square" lIns="0" tIns="0" rIns="0" bIns="0" rtlCol="0">
            <a:spAutoFit/>
          </a:bodyPr>
          <a:lstStyle/>
          <a:p>
            <a:pPr marL="266065" marR="5080" indent="-254000">
              <a:lnSpc>
                <a:spcPct val="100000"/>
              </a:lnSpc>
            </a:pPr>
            <a:r>
              <a:rPr sz="1800" spc="-10" dirty="0">
                <a:latin typeface="Arial"/>
                <a:cs typeface="Arial"/>
              </a:rPr>
              <a:t>Departamento  </a:t>
            </a:r>
            <a:r>
              <a:rPr sz="1800" spc="-5" dirty="0">
                <a:latin typeface="Arial"/>
                <a:cs typeface="Arial"/>
              </a:rPr>
              <a:t>de</a:t>
            </a:r>
            <a:r>
              <a:rPr sz="1800" spc="-70" dirty="0">
                <a:latin typeface="Arial"/>
                <a:cs typeface="Arial"/>
              </a:rPr>
              <a:t> </a:t>
            </a:r>
            <a:r>
              <a:rPr sz="1800" spc="-5" dirty="0">
                <a:latin typeface="Arial"/>
                <a:cs typeface="Arial"/>
              </a:rPr>
              <a:t>riesgo</a:t>
            </a:r>
            <a:endParaRPr sz="1800">
              <a:latin typeface="Arial"/>
              <a:cs typeface="Arial"/>
            </a:endParaRPr>
          </a:p>
        </p:txBody>
      </p:sp>
      <p:sp>
        <p:nvSpPr>
          <p:cNvPr id="27" name="object 27"/>
          <p:cNvSpPr txBox="1"/>
          <p:nvPr/>
        </p:nvSpPr>
        <p:spPr>
          <a:xfrm>
            <a:off x="4127423" y="4176776"/>
            <a:ext cx="1296035" cy="285115"/>
          </a:xfrm>
          <a:prstGeom prst="rect">
            <a:avLst/>
          </a:prstGeom>
        </p:spPr>
        <p:txBody>
          <a:bodyPr vert="horz" wrap="square" lIns="0" tIns="0" rIns="0" bIns="0" rtlCol="0">
            <a:spAutoFit/>
          </a:bodyPr>
          <a:lstStyle/>
          <a:p>
            <a:pPr marL="12700">
              <a:lnSpc>
                <a:spcPct val="100000"/>
              </a:lnSpc>
            </a:pPr>
            <a:r>
              <a:rPr sz="1800" spc="-5" dirty="0">
                <a:latin typeface="Arial"/>
                <a:cs typeface="Arial"/>
              </a:rPr>
              <a:t>Contabilidad</a:t>
            </a:r>
            <a:endParaRPr sz="1800">
              <a:latin typeface="Arial"/>
              <a:cs typeface="Arial"/>
            </a:endParaRPr>
          </a:p>
        </p:txBody>
      </p:sp>
      <p:sp>
        <p:nvSpPr>
          <p:cNvPr id="28" name="object 28"/>
          <p:cNvSpPr txBox="1"/>
          <p:nvPr/>
        </p:nvSpPr>
        <p:spPr>
          <a:xfrm>
            <a:off x="4340707" y="5040198"/>
            <a:ext cx="939800" cy="285115"/>
          </a:xfrm>
          <a:prstGeom prst="rect">
            <a:avLst/>
          </a:prstGeom>
        </p:spPr>
        <p:txBody>
          <a:bodyPr vert="horz" wrap="square" lIns="0" tIns="0" rIns="0" bIns="0" rtlCol="0">
            <a:spAutoFit/>
          </a:bodyPr>
          <a:lstStyle/>
          <a:p>
            <a:pPr marL="12700">
              <a:lnSpc>
                <a:spcPct val="100000"/>
              </a:lnSpc>
            </a:pPr>
            <a:r>
              <a:rPr sz="1800" spc="-5" dirty="0">
                <a:latin typeface="Arial"/>
                <a:cs typeface="Arial"/>
              </a:rPr>
              <a:t>Auditoría</a:t>
            </a:r>
            <a:endParaRPr sz="1800">
              <a:latin typeface="Arial"/>
              <a:cs typeface="Arial"/>
            </a:endParaRPr>
          </a:p>
        </p:txBody>
      </p:sp>
      <p:sp>
        <p:nvSpPr>
          <p:cNvPr id="29" name="object 29"/>
          <p:cNvSpPr txBox="1"/>
          <p:nvPr/>
        </p:nvSpPr>
        <p:spPr>
          <a:xfrm>
            <a:off x="6367779" y="2015744"/>
            <a:ext cx="1702435" cy="285115"/>
          </a:xfrm>
          <a:prstGeom prst="rect">
            <a:avLst/>
          </a:prstGeom>
        </p:spPr>
        <p:txBody>
          <a:bodyPr vert="horz" wrap="square" lIns="0" tIns="0" rIns="0" bIns="0" rtlCol="0">
            <a:spAutoFit/>
          </a:bodyPr>
          <a:lstStyle/>
          <a:p>
            <a:pPr marL="12700">
              <a:lnSpc>
                <a:spcPct val="100000"/>
              </a:lnSpc>
            </a:pPr>
            <a:r>
              <a:rPr sz="1800" spc="-5" dirty="0">
                <a:latin typeface="Arial"/>
                <a:cs typeface="Arial"/>
              </a:rPr>
              <a:t>OPERACIONES</a:t>
            </a:r>
            <a:endParaRPr sz="1800">
              <a:latin typeface="Arial"/>
              <a:cs typeface="Arial"/>
            </a:endParaRPr>
          </a:p>
        </p:txBody>
      </p:sp>
      <p:sp>
        <p:nvSpPr>
          <p:cNvPr id="30" name="object 30"/>
          <p:cNvSpPr txBox="1"/>
          <p:nvPr/>
        </p:nvSpPr>
        <p:spPr>
          <a:xfrm>
            <a:off x="6367779" y="2566192"/>
            <a:ext cx="1660525" cy="353695"/>
          </a:xfrm>
          <a:prstGeom prst="rect">
            <a:avLst/>
          </a:prstGeom>
        </p:spPr>
        <p:txBody>
          <a:bodyPr vert="horz" wrap="square" lIns="0" tIns="0" rIns="0" bIns="0" rtlCol="0">
            <a:spAutoFit/>
          </a:bodyPr>
          <a:lstStyle/>
          <a:p>
            <a:pPr marL="12700" marR="5080">
              <a:lnSpc>
                <a:spcPct val="70300"/>
              </a:lnSpc>
            </a:pPr>
            <a:r>
              <a:rPr sz="1600" spc="-5" dirty="0">
                <a:latin typeface="Arial"/>
                <a:cs typeface="Arial"/>
              </a:rPr>
              <a:t>Compensación</a:t>
            </a:r>
            <a:r>
              <a:rPr sz="1600" spc="-80" dirty="0">
                <a:latin typeface="Arial"/>
                <a:cs typeface="Arial"/>
              </a:rPr>
              <a:t> </a:t>
            </a:r>
            <a:r>
              <a:rPr sz="1600" spc="-5" dirty="0">
                <a:latin typeface="Arial"/>
                <a:cs typeface="Arial"/>
              </a:rPr>
              <a:t>de  cheques</a:t>
            </a:r>
            <a:endParaRPr sz="1600">
              <a:latin typeface="Arial"/>
              <a:cs typeface="Arial"/>
            </a:endParaRPr>
          </a:p>
        </p:txBody>
      </p:sp>
      <p:sp>
        <p:nvSpPr>
          <p:cNvPr id="31" name="object 31"/>
          <p:cNvSpPr txBox="1"/>
          <p:nvPr/>
        </p:nvSpPr>
        <p:spPr>
          <a:xfrm>
            <a:off x="6367779" y="3153770"/>
            <a:ext cx="1277620" cy="353695"/>
          </a:xfrm>
          <a:prstGeom prst="rect">
            <a:avLst/>
          </a:prstGeom>
        </p:spPr>
        <p:txBody>
          <a:bodyPr vert="horz" wrap="square" lIns="0" tIns="0" rIns="0" bIns="0" rtlCol="0">
            <a:spAutoFit/>
          </a:bodyPr>
          <a:lstStyle/>
          <a:p>
            <a:pPr marL="12700" marR="5080">
              <a:lnSpc>
                <a:spcPct val="70300"/>
              </a:lnSpc>
            </a:pPr>
            <a:r>
              <a:rPr sz="1600" spc="-5" dirty="0">
                <a:latin typeface="Arial"/>
                <a:cs typeface="Arial"/>
              </a:rPr>
              <a:t>Proceso </a:t>
            </a:r>
            <a:r>
              <a:rPr sz="1600" spc="-10" dirty="0">
                <a:latin typeface="Arial"/>
                <a:cs typeface="Arial"/>
              </a:rPr>
              <a:t>de  </a:t>
            </a:r>
            <a:r>
              <a:rPr sz="1600" spc="-5" dirty="0">
                <a:latin typeface="Arial"/>
                <a:cs typeface="Arial"/>
              </a:rPr>
              <a:t>transacciones</a:t>
            </a:r>
            <a:endParaRPr sz="1600">
              <a:latin typeface="Arial"/>
              <a:cs typeface="Arial"/>
            </a:endParaRPr>
          </a:p>
        </p:txBody>
      </p:sp>
      <p:sp>
        <p:nvSpPr>
          <p:cNvPr id="32" name="object 32"/>
          <p:cNvSpPr txBox="1"/>
          <p:nvPr/>
        </p:nvSpPr>
        <p:spPr>
          <a:xfrm>
            <a:off x="6367779" y="3741348"/>
            <a:ext cx="1794510" cy="353695"/>
          </a:xfrm>
          <a:prstGeom prst="rect">
            <a:avLst/>
          </a:prstGeom>
        </p:spPr>
        <p:txBody>
          <a:bodyPr vert="horz" wrap="square" lIns="0" tIns="0" rIns="0" bIns="0" rtlCol="0">
            <a:spAutoFit/>
          </a:bodyPr>
          <a:lstStyle/>
          <a:p>
            <a:pPr marL="12700" marR="5080">
              <a:lnSpc>
                <a:spcPct val="70300"/>
              </a:lnSpc>
            </a:pPr>
            <a:r>
              <a:rPr sz="1600" spc="-5" dirty="0">
                <a:latin typeface="Arial"/>
                <a:cs typeface="Arial"/>
              </a:rPr>
              <a:t>Diseño de  instalaciones/layout</a:t>
            </a:r>
            <a:endParaRPr sz="1600">
              <a:latin typeface="Arial"/>
              <a:cs typeface="Arial"/>
            </a:endParaRPr>
          </a:p>
        </p:txBody>
      </p:sp>
      <p:sp>
        <p:nvSpPr>
          <p:cNvPr id="33" name="object 33"/>
          <p:cNvSpPr txBox="1"/>
          <p:nvPr/>
        </p:nvSpPr>
        <p:spPr>
          <a:xfrm>
            <a:off x="6367779" y="4328101"/>
            <a:ext cx="1459230" cy="1064260"/>
          </a:xfrm>
          <a:prstGeom prst="rect">
            <a:avLst/>
          </a:prstGeom>
        </p:spPr>
        <p:txBody>
          <a:bodyPr vert="horz" wrap="square" lIns="0" tIns="0" rIns="0" bIns="0" rtlCol="0">
            <a:spAutoFit/>
          </a:bodyPr>
          <a:lstStyle/>
          <a:p>
            <a:pPr marL="12700" marR="5080">
              <a:lnSpc>
                <a:spcPct val="70300"/>
              </a:lnSpc>
            </a:pPr>
            <a:r>
              <a:rPr sz="1600" spc="-5" dirty="0">
                <a:latin typeface="Arial"/>
                <a:cs typeface="Arial"/>
              </a:rPr>
              <a:t>Operaciones</a:t>
            </a:r>
            <a:r>
              <a:rPr sz="1600" spc="-80" dirty="0">
                <a:latin typeface="Arial"/>
                <a:cs typeface="Arial"/>
              </a:rPr>
              <a:t> </a:t>
            </a:r>
            <a:r>
              <a:rPr sz="1600" spc="-5" dirty="0">
                <a:latin typeface="Arial"/>
                <a:cs typeface="Arial"/>
              </a:rPr>
              <a:t>de  cambio</a:t>
            </a:r>
            <a:endParaRPr sz="1600">
              <a:latin typeface="Arial"/>
              <a:cs typeface="Arial"/>
            </a:endParaRPr>
          </a:p>
          <a:p>
            <a:pPr marL="12700" marR="106680">
              <a:lnSpc>
                <a:spcPct val="120700"/>
              </a:lnSpc>
              <a:spcBef>
                <a:spcPts val="955"/>
              </a:spcBef>
            </a:pPr>
            <a:r>
              <a:rPr sz="1600" spc="-5" dirty="0">
                <a:latin typeface="Arial"/>
                <a:cs typeface="Arial"/>
              </a:rPr>
              <a:t>Mantenimiento  Seguridad</a:t>
            </a:r>
            <a:endParaRPr sz="1600">
              <a:latin typeface="Arial"/>
              <a:cs typeface="Arial"/>
            </a:endParaRPr>
          </a:p>
        </p:txBody>
      </p:sp>
      <p:sp>
        <p:nvSpPr>
          <p:cNvPr id="34" name="object 34"/>
          <p:cNvSpPr/>
          <p:nvPr/>
        </p:nvSpPr>
        <p:spPr>
          <a:xfrm>
            <a:off x="1751329" y="1615694"/>
            <a:ext cx="0" cy="360680"/>
          </a:xfrm>
          <a:custGeom>
            <a:avLst/>
            <a:gdLst/>
            <a:ahLst/>
            <a:cxnLst/>
            <a:rect l="l" t="t" r="r" b="b"/>
            <a:pathLst>
              <a:path h="360680">
                <a:moveTo>
                  <a:pt x="0" y="0"/>
                </a:moveTo>
                <a:lnTo>
                  <a:pt x="0" y="360425"/>
                </a:lnTo>
              </a:path>
            </a:pathLst>
          </a:custGeom>
          <a:ln w="9525">
            <a:solidFill>
              <a:srgbClr val="000000"/>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212725" rIns="0" bIns="0" rtlCol="0">
            <a:spAutoFit/>
          </a:bodyPr>
          <a:lstStyle/>
          <a:p>
            <a:pPr marL="911860">
              <a:lnSpc>
                <a:spcPct val="100000"/>
              </a:lnSpc>
              <a:spcBef>
                <a:spcPts val="1675"/>
              </a:spcBef>
            </a:pPr>
            <a:r>
              <a:rPr spc="-5" dirty="0"/>
              <a:t>Definición de</a:t>
            </a:r>
            <a:r>
              <a:rPr spc="-15" dirty="0"/>
              <a:t> </a:t>
            </a:r>
            <a:r>
              <a:rPr spc="-5" dirty="0"/>
              <a:t>producción</a:t>
            </a:r>
          </a:p>
        </p:txBody>
      </p:sp>
      <p:sp>
        <p:nvSpPr>
          <p:cNvPr id="3" name="object 3"/>
          <p:cNvSpPr/>
          <p:nvPr/>
        </p:nvSpPr>
        <p:spPr>
          <a:xfrm>
            <a:off x="901700" y="1892300"/>
            <a:ext cx="7543800" cy="4267200"/>
          </a:xfrm>
          <a:custGeom>
            <a:avLst/>
            <a:gdLst/>
            <a:ahLst/>
            <a:cxnLst/>
            <a:rect l="l" t="t" r="r" b="b"/>
            <a:pathLst>
              <a:path w="7543800" h="4267200">
                <a:moveTo>
                  <a:pt x="0" y="0"/>
                </a:moveTo>
                <a:lnTo>
                  <a:pt x="0" y="4267200"/>
                </a:lnTo>
                <a:lnTo>
                  <a:pt x="7543800" y="4267200"/>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85774" y="1931923"/>
            <a:ext cx="7324090" cy="4100829"/>
          </a:xfrm>
          <a:prstGeom prst="rect">
            <a:avLst/>
          </a:prstGeom>
        </p:spPr>
        <p:txBody>
          <a:bodyPr vert="horz" wrap="square" lIns="0" tIns="0" rIns="0" bIns="0" rtlCol="0">
            <a:spAutoFit/>
          </a:bodyPr>
          <a:lstStyle/>
          <a:p>
            <a:pPr marL="12700" marR="62865">
              <a:lnSpc>
                <a:spcPct val="100000"/>
              </a:lnSpc>
            </a:pPr>
            <a:r>
              <a:rPr sz="2400" b="1" spc="-5" dirty="0">
                <a:solidFill>
                  <a:srgbClr val="3333CC"/>
                </a:solidFill>
                <a:latin typeface="Times New Roman"/>
                <a:cs typeface="Times New Roman"/>
              </a:rPr>
              <a:t>Producción: </a:t>
            </a:r>
            <a:r>
              <a:rPr sz="2400" spc="-5" dirty="0">
                <a:latin typeface="Times New Roman"/>
                <a:cs typeface="Times New Roman"/>
              </a:rPr>
              <a:t>El término producción dentro de la gestión </a:t>
            </a:r>
            <a:r>
              <a:rPr sz="2400" spc="-10" dirty="0">
                <a:latin typeface="Times New Roman"/>
                <a:cs typeface="Times New Roman"/>
              </a:rPr>
              <a:t>de  </a:t>
            </a:r>
            <a:r>
              <a:rPr sz="2400" spc="-5" dirty="0">
                <a:latin typeface="Times New Roman"/>
                <a:cs typeface="Times New Roman"/>
              </a:rPr>
              <a:t>operaciones de </a:t>
            </a:r>
            <a:r>
              <a:rPr sz="2400" dirty="0">
                <a:latin typeface="Times New Roman"/>
                <a:cs typeface="Times New Roman"/>
              </a:rPr>
              <a:t>la </a:t>
            </a:r>
            <a:r>
              <a:rPr sz="2400" spc="-5" dirty="0">
                <a:latin typeface="Times New Roman"/>
                <a:cs typeface="Times New Roman"/>
              </a:rPr>
              <a:t>empresas, se refiere a </a:t>
            </a:r>
            <a:r>
              <a:rPr sz="2400" dirty="0">
                <a:latin typeface="Times New Roman"/>
                <a:cs typeface="Times New Roman"/>
              </a:rPr>
              <a:t>la </a:t>
            </a:r>
            <a:r>
              <a:rPr sz="2400" spc="-5" dirty="0">
                <a:latin typeface="Times New Roman"/>
                <a:cs typeface="Times New Roman"/>
              </a:rPr>
              <a:t>generación </a:t>
            </a:r>
            <a:r>
              <a:rPr sz="2400" spc="-10" dirty="0">
                <a:latin typeface="Times New Roman"/>
                <a:cs typeface="Times New Roman"/>
              </a:rPr>
              <a:t>de  </a:t>
            </a:r>
            <a:r>
              <a:rPr sz="2400" spc="-5" dirty="0">
                <a:latin typeface="Times New Roman"/>
                <a:cs typeface="Times New Roman"/>
              </a:rPr>
              <a:t>bienes y servicios, al establecimiento de actividades </a:t>
            </a:r>
            <a:r>
              <a:rPr sz="2400" spc="-10" dirty="0">
                <a:latin typeface="Times New Roman"/>
                <a:cs typeface="Times New Roman"/>
              </a:rPr>
              <a:t>de  </a:t>
            </a:r>
            <a:r>
              <a:rPr sz="2400" spc="-5" dirty="0">
                <a:latin typeface="Times New Roman"/>
                <a:cs typeface="Times New Roman"/>
              </a:rPr>
              <a:t>valor agregado que transforman insumos (entradas) en  productos</a:t>
            </a:r>
            <a:r>
              <a:rPr sz="2400" spc="-100" dirty="0">
                <a:latin typeface="Times New Roman"/>
                <a:cs typeface="Times New Roman"/>
              </a:rPr>
              <a:t> </a:t>
            </a:r>
            <a:r>
              <a:rPr sz="2400" spc="-5" dirty="0">
                <a:latin typeface="Times New Roman"/>
                <a:cs typeface="Times New Roman"/>
              </a:rPr>
              <a:t>(salidas).</a:t>
            </a:r>
            <a:endParaRPr sz="2400">
              <a:latin typeface="Times New Roman"/>
              <a:cs typeface="Times New Roman"/>
            </a:endParaRPr>
          </a:p>
          <a:p>
            <a:pPr marL="12700" marR="5080">
              <a:lnSpc>
                <a:spcPct val="100000"/>
              </a:lnSpc>
              <a:spcBef>
                <a:spcPts val="1720"/>
              </a:spcBef>
            </a:pPr>
            <a:r>
              <a:rPr sz="2400" b="1" spc="-5" dirty="0">
                <a:solidFill>
                  <a:srgbClr val="3333CC"/>
                </a:solidFill>
                <a:latin typeface="Times New Roman"/>
                <a:cs typeface="Times New Roman"/>
              </a:rPr>
              <a:t>Bien: </a:t>
            </a:r>
            <a:r>
              <a:rPr sz="2400" spc="-5" dirty="0">
                <a:latin typeface="Times New Roman"/>
                <a:cs typeface="Times New Roman"/>
              </a:rPr>
              <a:t>Un bien es un producto tangible que se puede  almacenar, transformar </a:t>
            </a:r>
            <a:r>
              <a:rPr sz="2400" dirty="0">
                <a:latin typeface="Times New Roman"/>
                <a:cs typeface="Times New Roman"/>
              </a:rPr>
              <a:t>y </a:t>
            </a:r>
            <a:r>
              <a:rPr sz="2400" spc="-5" dirty="0">
                <a:latin typeface="Times New Roman"/>
                <a:cs typeface="Times New Roman"/>
              </a:rPr>
              <a:t>comprar para usar </a:t>
            </a:r>
            <a:r>
              <a:rPr sz="2400" dirty="0">
                <a:latin typeface="Times New Roman"/>
                <a:cs typeface="Times New Roman"/>
              </a:rPr>
              <a:t>a</a:t>
            </a:r>
            <a:r>
              <a:rPr sz="2400" spc="-85" dirty="0">
                <a:latin typeface="Times New Roman"/>
                <a:cs typeface="Times New Roman"/>
              </a:rPr>
              <a:t> </a:t>
            </a:r>
            <a:r>
              <a:rPr sz="2400" spc="-5" dirty="0">
                <a:latin typeface="Times New Roman"/>
                <a:cs typeface="Times New Roman"/>
              </a:rPr>
              <a:t>posterioridad.</a:t>
            </a:r>
            <a:endParaRPr sz="2400">
              <a:latin typeface="Times New Roman"/>
              <a:cs typeface="Times New Roman"/>
            </a:endParaRPr>
          </a:p>
          <a:p>
            <a:pPr marL="12700" marR="274955">
              <a:lnSpc>
                <a:spcPct val="100000"/>
              </a:lnSpc>
              <a:spcBef>
                <a:spcPts val="1720"/>
              </a:spcBef>
            </a:pPr>
            <a:r>
              <a:rPr sz="2400" b="1" spc="-5" dirty="0">
                <a:solidFill>
                  <a:srgbClr val="3333CC"/>
                </a:solidFill>
                <a:latin typeface="Times New Roman"/>
                <a:cs typeface="Times New Roman"/>
              </a:rPr>
              <a:t>Servicio: </a:t>
            </a:r>
            <a:r>
              <a:rPr sz="2400" spc="-5" dirty="0">
                <a:latin typeface="Times New Roman"/>
                <a:cs typeface="Times New Roman"/>
              </a:rPr>
              <a:t>Un servicio es un producto intangible que no </a:t>
            </a:r>
            <a:r>
              <a:rPr sz="2400" spc="-10" dirty="0">
                <a:latin typeface="Times New Roman"/>
                <a:cs typeface="Times New Roman"/>
              </a:rPr>
              <a:t>se  </a:t>
            </a:r>
            <a:r>
              <a:rPr sz="2400" spc="-5" dirty="0">
                <a:latin typeface="Times New Roman"/>
                <a:cs typeface="Times New Roman"/>
              </a:rPr>
              <a:t>puede almacenar puesto que debe consumirse tan pronto  como se</a:t>
            </a:r>
            <a:r>
              <a:rPr sz="2400" spc="-105" dirty="0">
                <a:latin typeface="Times New Roman"/>
                <a:cs typeface="Times New Roman"/>
              </a:rPr>
              <a:t> </a:t>
            </a:r>
            <a:r>
              <a:rPr sz="2400" spc="-5" dirty="0">
                <a:latin typeface="Times New Roman"/>
                <a:cs typeface="Times New Roman"/>
              </a:rPr>
              <a:t>elabora.</a:t>
            </a:r>
            <a:endParaRPr sz="24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368300"/>
            <a:ext cx="7543800" cy="1143000"/>
          </a:xfrm>
          <a:prstGeom prst="rect">
            <a:avLst/>
          </a:prstGeom>
          <a:ln w="9525">
            <a:solidFill>
              <a:srgbClr val="000000"/>
            </a:solidFill>
          </a:ln>
        </p:spPr>
        <p:txBody>
          <a:bodyPr vert="horz" wrap="square" lIns="0" tIns="212725" rIns="0" bIns="0" rtlCol="0">
            <a:spAutoFit/>
          </a:bodyPr>
          <a:lstStyle/>
          <a:p>
            <a:pPr marL="858519">
              <a:lnSpc>
                <a:spcPct val="100000"/>
              </a:lnSpc>
              <a:spcBef>
                <a:spcPts val="1675"/>
              </a:spcBef>
            </a:pPr>
            <a:r>
              <a:rPr spc="-5" dirty="0"/>
              <a:t>¿Qué es la</a:t>
            </a:r>
            <a:r>
              <a:rPr spc="-25" dirty="0"/>
              <a:t> </a:t>
            </a:r>
            <a:r>
              <a:rPr spc="-5" dirty="0"/>
              <a:t>productividad?</a:t>
            </a:r>
          </a:p>
        </p:txBody>
      </p:sp>
      <p:sp>
        <p:nvSpPr>
          <p:cNvPr id="3" name="object 3"/>
          <p:cNvSpPr/>
          <p:nvPr/>
        </p:nvSpPr>
        <p:spPr>
          <a:xfrm>
            <a:off x="901700" y="1892300"/>
            <a:ext cx="7543800" cy="4267200"/>
          </a:xfrm>
          <a:custGeom>
            <a:avLst/>
            <a:gdLst/>
            <a:ahLst/>
            <a:cxnLst/>
            <a:rect l="l" t="t" r="r" b="b"/>
            <a:pathLst>
              <a:path w="7543800" h="4267200">
                <a:moveTo>
                  <a:pt x="0" y="0"/>
                </a:moveTo>
                <a:lnTo>
                  <a:pt x="0" y="4267200"/>
                </a:lnTo>
                <a:lnTo>
                  <a:pt x="7543800" y="4267200"/>
                </a:lnTo>
                <a:lnTo>
                  <a:pt x="75438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985774" y="1932157"/>
            <a:ext cx="7374890" cy="4002404"/>
          </a:xfrm>
          <a:prstGeom prst="rect">
            <a:avLst/>
          </a:prstGeom>
        </p:spPr>
        <p:txBody>
          <a:bodyPr vert="horz" wrap="square" lIns="0" tIns="0" rIns="0" bIns="0" rtlCol="0">
            <a:spAutoFit/>
          </a:bodyPr>
          <a:lstStyle/>
          <a:p>
            <a:pPr marL="34290" marR="26034" indent="-1270" algn="ctr">
              <a:lnSpc>
                <a:spcPct val="99900"/>
              </a:lnSpc>
            </a:pPr>
            <a:r>
              <a:rPr sz="3200" spc="-5" dirty="0">
                <a:latin typeface="Arial"/>
                <a:cs typeface="Arial"/>
              </a:rPr>
              <a:t>Se </a:t>
            </a:r>
            <a:r>
              <a:rPr sz="3200" spc="-10" dirty="0">
                <a:latin typeface="Arial"/>
                <a:cs typeface="Arial"/>
              </a:rPr>
              <a:t>entiende </a:t>
            </a:r>
            <a:r>
              <a:rPr sz="3200" spc="-5" dirty="0">
                <a:latin typeface="Arial"/>
                <a:cs typeface="Arial"/>
              </a:rPr>
              <a:t>por </a:t>
            </a:r>
            <a:r>
              <a:rPr sz="3200" spc="-10" dirty="0">
                <a:latin typeface="Arial"/>
                <a:cs typeface="Arial"/>
              </a:rPr>
              <a:t>productividad la  relación existente entre </a:t>
            </a:r>
            <a:r>
              <a:rPr sz="3200" spc="-5" dirty="0">
                <a:latin typeface="Arial"/>
                <a:cs typeface="Arial"/>
              </a:rPr>
              <a:t>la </a:t>
            </a:r>
            <a:r>
              <a:rPr sz="3200" spc="-10" dirty="0">
                <a:latin typeface="Arial"/>
                <a:cs typeface="Arial"/>
              </a:rPr>
              <a:t>cantidad de  productos generados </a:t>
            </a:r>
            <a:r>
              <a:rPr sz="3200" spc="-5" dirty="0">
                <a:latin typeface="Arial"/>
                <a:cs typeface="Arial"/>
              </a:rPr>
              <a:t>de un</a:t>
            </a:r>
            <a:r>
              <a:rPr sz="3200" spc="25" dirty="0">
                <a:latin typeface="Arial"/>
                <a:cs typeface="Arial"/>
              </a:rPr>
              <a:t> </a:t>
            </a:r>
            <a:r>
              <a:rPr sz="3200" spc="-10" dirty="0">
                <a:latin typeface="Arial"/>
                <a:cs typeface="Arial"/>
              </a:rPr>
              <a:t>determinado</a:t>
            </a:r>
            <a:endParaRPr sz="3200">
              <a:latin typeface="Arial"/>
              <a:cs typeface="Arial"/>
            </a:endParaRPr>
          </a:p>
          <a:p>
            <a:pPr marL="34290" marR="26670" algn="ctr">
              <a:lnSpc>
                <a:spcPct val="99800"/>
              </a:lnSpc>
              <a:spcBef>
                <a:spcPts val="5"/>
              </a:spcBef>
            </a:pPr>
            <a:r>
              <a:rPr sz="3200" spc="-10" dirty="0">
                <a:latin typeface="Arial"/>
                <a:cs typeface="Arial"/>
              </a:rPr>
              <a:t>proceso </a:t>
            </a:r>
            <a:r>
              <a:rPr sz="3200" spc="-5" dirty="0">
                <a:latin typeface="Arial"/>
                <a:cs typeface="Arial"/>
              </a:rPr>
              <a:t>de </a:t>
            </a:r>
            <a:r>
              <a:rPr sz="3200" spc="-10" dirty="0">
                <a:latin typeface="Arial"/>
                <a:cs typeface="Arial"/>
              </a:rPr>
              <a:t>transformación, </a:t>
            </a:r>
            <a:r>
              <a:rPr sz="3200" spc="-5" dirty="0">
                <a:latin typeface="Arial"/>
                <a:cs typeface="Arial"/>
              </a:rPr>
              <a:t>y la </a:t>
            </a:r>
            <a:r>
              <a:rPr sz="3200" spc="-10" dirty="0">
                <a:latin typeface="Arial"/>
                <a:cs typeface="Arial"/>
              </a:rPr>
              <a:t>cantidad  </a:t>
            </a:r>
            <a:r>
              <a:rPr sz="3200" spc="-5" dirty="0">
                <a:latin typeface="Arial"/>
                <a:cs typeface="Arial"/>
              </a:rPr>
              <a:t>de </a:t>
            </a:r>
            <a:r>
              <a:rPr sz="3200" spc="-10" dirty="0">
                <a:latin typeface="Arial"/>
                <a:cs typeface="Arial"/>
              </a:rPr>
              <a:t>insumos utilizados para obtener esa  cantidad </a:t>
            </a:r>
            <a:r>
              <a:rPr sz="3200" spc="-5" dirty="0">
                <a:latin typeface="Arial"/>
                <a:cs typeface="Arial"/>
              </a:rPr>
              <a:t>de</a:t>
            </a:r>
            <a:r>
              <a:rPr sz="3200" spc="-65" dirty="0">
                <a:latin typeface="Arial"/>
                <a:cs typeface="Arial"/>
              </a:rPr>
              <a:t> </a:t>
            </a:r>
            <a:r>
              <a:rPr sz="3200" spc="-5" dirty="0">
                <a:latin typeface="Arial"/>
                <a:cs typeface="Arial"/>
              </a:rPr>
              <a:t>productos</a:t>
            </a:r>
            <a:r>
              <a:rPr sz="3200" u="heavy" spc="-5" dirty="0">
                <a:solidFill>
                  <a:srgbClr val="CCCCFF"/>
                </a:solidFill>
                <a:latin typeface="Arial"/>
                <a:cs typeface="Arial"/>
                <a:hlinkClick r:id="rId2" action="ppaction://hlinksldjump"/>
              </a:rPr>
              <a:t>[1]</a:t>
            </a:r>
            <a:endParaRPr sz="3200">
              <a:latin typeface="Arial"/>
              <a:cs typeface="Arial"/>
            </a:endParaRPr>
          </a:p>
          <a:p>
            <a:pPr marL="12700" marR="5080">
              <a:lnSpc>
                <a:spcPct val="112100"/>
              </a:lnSpc>
              <a:spcBef>
                <a:spcPts val="1910"/>
              </a:spcBef>
              <a:tabLst>
                <a:tab pos="433070" algn="l"/>
              </a:tabLst>
            </a:pPr>
            <a:r>
              <a:rPr sz="1800" u="heavy" spc="-5" dirty="0">
                <a:solidFill>
                  <a:srgbClr val="CCCCFF"/>
                </a:solidFill>
                <a:latin typeface="Arial"/>
                <a:cs typeface="Arial"/>
                <a:hlinkClick r:id="rId2" action="ppaction://hlinksldjump"/>
              </a:rPr>
              <a:t>[1]</a:t>
            </a:r>
            <a:r>
              <a:rPr sz="1800" spc="-5" dirty="0">
                <a:solidFill>
                  <a:srgbClr val="CCCCFF"/>
                </a:solidFill>
                <a:latin typeface="Arial"/>
                <a:cs typeface="Arial"/>
              </a:rPr>
              <a:t>	</a:t>
            </a:r>
            <a:r>
              <a:rPr sz="1800" spc="-5" dirty="0">
                <a:latin typeface="Arial"/>
                <a:cs typeface="Arial"/>
              </a:rPr>
              <a:t>Francisco A. García. Manual Teórico-Practico de </a:t>
            </a:r>
            <a:r>
              <a:rPr sz="1800" spc="180" dirty="0">
                <a:latin typeface="Arial"/>
                <a:cs typeface="Arial"/>
              </a:rPr>
              <a:t> </a:t>
            </a:r>
            <a:r>
              <a:rPr sz="1800" spc="-5" dirty="0">
                <a:latin typeface="Arial"/>
                <a:cs typeface="Arial"/>
              </a:rPr>
              <a:t>Administración</a:t>
            </a:r>
            <a:r>
              <a:rPr sz="1800" spc="110" dirty="0">
                <a:latin typeface="Arial"/>
                <a:cs typeface="Arial"/>
              </a:rPr>
              <a:t> </a:t>
            </a:r>
            <a:r>
              <a:rPr sz="1800" spc="-10" dirty="0">
                <a:latin typeface="Arial"/>
                <a:cs typeface="Arial"/>
              </a:rPr>
              <a:t>de  </a:t>
            </a:r>
            <a:r>
              <a:rPr sz="1800" spc="-5" dirty="0">
                <a:latin typeface="Arial"/>
                <a:cs typeface="Arial"/>
              </a:rPr>
              <a:t>la Producción. ULA-Mérida, Trabajo de Ascenso, 1996. p</a:t>
            </a:r>
            <a:r>
              <a:rPr sz="1800" spc="-60" dirty="0">
                <a:latin typeface="Arial"/>
                <a:cs typeface="Arial"/>
              </a:rPr>
              <a:t> </a:t>
            </a:r>
            <a:r>
              <a:rPr sz="1800" spc="-5" dirty="0">
                <a:latin typeface="Arial"/>
                <a:cs typeface="Arial"/>
              </a:rPr>
              <a:t>30</a:t>
            </a:r>
            <a:r>
              <a:rPr sz="3200" spc="-5" dirty="0">
                <a:latin typeface="Arial"/>
                <a:cs typeface="Arial"/>
              </a:rPr>
              <a:t>.</a:t>
            </a:r>
            <a:endParaRPr sz="32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0700" y="368300"/>
            <a:ext cx="8153400" cy="1143000"/>
          </a:xfrm>
          <a:prstGeom prst="rect">
            <a:avLst/>
          </a:prstGeom>
          <a:ln w="9525">
            <a:solidFill>
              <a:srgbClr val="000000"/>
            </a:solidFill>
          </a:ln>
        </p:spPr>
        <p:txBody>
          <a:bodyPr vert="horz" wrap="square" lIns="0" tIns="212725" rIns="0" bIns="0" rtlCol="0">
            <a:spAutoFit/>
          </a:bodyPr>
          <a:lstStyle/>
          <a:p>
            <a:pPr marL="2171065">
              <a:lnSpc>
                <a:spcPct val="100000"/>
              </a:lnSpc>
              <a:spcBef>
                <a:spcPts val="1675"/>
              </a:spcBef>
            </a:pPr>
            <a:r>
              <a:rPr spc="-5" dirty="0"/>
              <a:t>Reseña</a:t>
            </a:r>
            <a:r>
              <a:rPr spc="-45" dirty="0"/>
              <a:t> </a:t>
            </a:r>
            <a:r>
              <a:rPr spc="-5" dirty="0"/>
              <a:t>Histórica</a:t>
            </a:r>
          </a:p>
        </p:txBody>
      </p:sp>
      <p:sp>
        <p:nvSpPr>
          <p:cNvPr id="3" name="object 3"/>
          <p:cNvSpPr/>
          <p:nvPr/>
        </p:nvSpPr>
        <p:spPr>
          <a:xfrm>
            <a:off x="520700" y="1816100"/>
            <a:ext cx="8153400" cy="4800600"/>
          </a:xfrm>
          <a:custGeom>
            <a:avLst/>
            <a:gdLst/>
            <a:ahLst/>
            <a:cxnLst/>
            <a:rect l="l" t="t" r="r" b="b"/>
            <a:pathLst>
              <a:path w="8153400" h="4800600">
                <a:moveTo>
                  <a:pt x="0" y="0"/>
                </a:moveTo>
                <a:lnTo>
                  <a:pt x="0" y="4800600"/>
                </a:lnTo>
                <a:lnTo>
                  <a:pt x="8153400" y="4800600"/>
                </a:lnTo>
                <a:lnTo>
                  <a:pt x="8153400" y="0"/>
                </a:lnTo>
                <a:lnTo>
                  <a:pt x="0" y="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604773" y="1858771"/>
            <a:ext cx="7879080" cy="4538980"/>
          </a:xfrm>
          <a:prstGeom prst="rect">
            <a:avLst/>
          </a:prstGeom>
        </p:spPr>
        <p:txBody>
          <a:bodyPr vert="horz" wrap="square" lIns="0" tIns="0" rIns="0" bIns="0" rtlCol="0">
            <a:spAutoFit/>
          </a:bodyPr>
          <a:lstStyle/>
          <a:p>
            <a:pPr marL="12700">
              <a:lnSpc>
                <a:spcPct val="100000"/>
              </a:lnSpc>
            </a:pPr>
            <a:r>
              <a:rPr sz="1800" b="1" dirty="0">
                <a:latin typeface="Times New Roman"/>
                <a:cs typeface="Times New Roman"/>
              </a:rPr>
              <a:t>1.- PERIODO </a:t>
            </a:r>
            <a:r>
              <a:rPr sz="1800" b="1" spc="-5" dirty="0">
                <a:latin typeface="Times New Roman"/>
                <a:cs typeface="Times New Roman"/>
              </a:rPr>
              <a:t>ANTIGUO </a:t>
            </a:r>
            <a:r>
              <a:rPr sz="1800" b="1" dirty="0">
                <a:latin typeface="Times New Roman"/>
                <a:cs typeface="Times New Roman"/>
              </a:rPr>
              <a:t>(hasta el siglo</a:t>
            </a:r>
            <a:r>
              <a:rPr sz="1800" b="1" spc="-45" dirty="0">
                <a:latin typeface="Times New Roman"/>
                <a:cs typeface="Times New Roman"/>
              </a:rPr>
              <a:t> </a:t>
            </a:r>
            <a:r>
              <a:rPr sz="1800" b="1" spc="-5" dirty="0">
                <a:latin typeface="Times New Roman"/>
                <a:cs typeface="Times New Roman"/>
              </a:rPr>
              <a:t>XVIII)</a:t>
            </a:r>
            <a:endParaRPr sz="1800">
              <a:latin typeface="Times New Roman"/>
              <a:cs typeface="Times New Roman"/>
            </a:endParaRPr>
          </a:p>
          <a:p>
            <a:pPr marL="12700">
              <a:lnSpc>
                <a:spcPct val="100000"/>
              </a:lnSpc>
              <a:spcBef>
                <a:spcPts val="965"/>
              </a:spcBef>
            </a:pPr>
            <a:r>
              <a:rPr sz="1800" b="1" dirty="0">
                <a:latin typeface="Times New Roman"/>
                <a:cs typeface="Times New Roman"/>
              </a:rPr>
              <a:t>2.- PERIODO </a:t>
            </a:r>
            <a:r>
              <a:rPr sz="1800" b="1" spc="-5" dirty="0">
                <a:latin typeface="Times New Roman"/>
                <a:cs typeface="Times New Roman"/>
              </a:rPr>
              <a:t>DE LA REVOLUCIÓN INDUSTRIAL </a:t>
            </a:r>
            <a:r>
              <a:rPr sz="1800" b="1" dirty="0">
                <a:latin typeface="Times New Roman"/>
                <a:cs typeface="Times New Roman"/>
              </a:rPr>
              <a:t>(siglo</a:t>
            </a:r>
            <a:r>
              <a:rPr sz="1800" b="1" spc="25" dirty="0">
                <a:latin typeface="Times New Roman"/>
                <a:cs typeface="Times New Roman"/>
              </a:rPr>
              <a:t> </a:t>
            </a:r>
            <a:r>
              <a:rPr sz="1800" b="1" spc="-5" dirty="0">
                <a:latin typeface="Times New Roman"/>
                <a:cs typeface="Times New Roman"/>
              </a:rPr>
              <a:t>XVII)</a:t>
            </a:r>
            <a:endParaRPr sz="1800">
              <a:latin typeface="Times New Roman"/>
              <a:cs typeface="Times New Roman"/>
            </a:endParaRPr>
          </a:p>
          <a:p>
            <a:pPr marL="298450" marR="5080" indent="-285750">
              <a:lnSpc>
                <a:spcPct val="100000"/>
              </a:lnSpc>
              <a:spcBef>
                <a:spcPts val="965"/>
              </a:spcBef>
            </a:pPr>
            <a:r>
              <a:rPr sz="1800" b="1" spc="-5" dirty="0">
                <a:latin typeface="Times New Roman"/>
                <a:cs typeface="Times New Roman"/>
              </a:rPr>
              <a:t>3.- </a:t>
            </a:r>
            <a:r>
              <a:rPr sz="1800" b="1" dirty="0">
                <a:latin typeface="Times New Roman"/>
                <a:cs typeface="Times New Roman"/>
              </a:rPr>
              <a:t>PERIODO </a:t>
            </a:r>
            <a:r>
              <a:rPr sz="1800" b="1" spc="-5" dirty="0">
                <a:latin typeface="Times New Roman"/>
                <a:cs typeface="Times New Roman"/>
              </a:rPr>
              <a:t>DE LA EVOLUCION HISTORICA DE LA </a:t>
            </a:r>
            <a:r>
              <a:rPr sz="1800" b="1" spc="-10" dirty="0">
                <a:latin typeface="Times New Roman"/>
                <a:cs typeface="Times New Roman"/>
              </a:rPr>
              <a:t>ADMINISTRACION  </a:t>
            </a:r>
            <a:r>
              <a:rPr sz="1800" b="1" spc="-5" dirty="0">
                <a:latin typeface="Times New Roman"/>
                <a:cs typeface="Times New Roman"/>
              </a:rPr>
              <a:t>DE LA PRODUCCION Y DE LAS</a:t>
            </a:r>
            <a:r>
              <a:rPr sz="1800" b="1" spc="40" dirty="0">
                <a:latin typeface="Times New Roman"/>
                <a:cs typeface="Times New Roman"/>
              </a:rPr>
              <a:t> </a:t>
            </a:r>
            <a:r>
              <a:rPr sz="1800" b="1" spc="-5" dirty="0">
                <a:latin typeface="Times New Roman"/>
                <a:cs typeface="Times New Roman"/>
              </a:rPr>
              <a:t>OPERACIONES</a:t>
            </a:r>
            <a:endParaRPr sz="1800">
              <a:latin typeface="Times New Roman"/>
              <a:cs typeface="Times New Roman"/>
            </a:endParaRPr>
          </a:p>
          <a:p>
            <a:pPr marL="355600">
              <a:lnSpc>
                <a:spcPct val="100000"/>
              </a:lnSpc>
              <a:spcBef>
                <a:spcPts val="965"/>
              </a:spcBef>
            </a:pPr>
            <a:r>
              <a:rPr sz="1800" b="1" spc="-5" dirty="0">
                <a:latin typeface="Times New Roman"/>
                <a:cs typeface="Times New Roman"/>
              </a:rPr>
              <a:t>3.1.- Etapa de </a:t>
            </a:r>
            <a:r>
              <a:rPr sz="1800" b="1" dirty="0">
                <a:latin typeface="Times New Roman"/>
                <a:cs typeface="Times New Roman"/>
              </a:rPr>
              <a:t>la </a:t>
            </a:r>
            <a:r>
              <a:rPr sz="1800" b="1" spc="-5" dirty="0">
                <a:latin typeface="Times New Roman"/>
                <a:cs typeface="Times New Roman"/>
              </a:rPr>
              <a:t>Administración Industrial</a:t>
            </a:r>
            <a:r>
              <a:rPr sz="1800" b="1" spc="-75" dirty="0">
                <a:latin typeface="Times New Roman"/>
                <a:cs typeface="Times New Roman"/>
              </a:rPr>
              <a:t> </a:t>
            </a:r>
            <a:r>
              <a:rPr sz="1800" b="1" spc="-5" dirty="0">
                <a:latin typeface="Times New Roman"/>
                <a:cs typeface="Times New Roman"/>
              </a:rPr>
              <a:t>(1900-1930)</a:t>
            </a:r>
            <a:endParaRPr sz="1800">
              <a:latin typeface="Times New Roman"/>
              <a:cs typeface="Times New Roman"/>
            </a:endParaRPr>
          </a:p>
          <a:p>
            <a:pPr marL="355600">
              <a:lnSpc>
                <a:spcPct val="100000"/>
              </a:lnSpc>
              <a:spcBef>
                <a:spcPts val="434"/>
              </a:spcBef>
            </a:pPr>
            <a:r>
              <a:rPr sz="1800" b="1" dirty="0">
                <a:latin typeface="Times New Roman"/>
                <a:cs typeface="Times New Roman"/>
              </a:rPr>
              <a:t>3.2.- Etapa </a:t>
            </a:r>
            <a:r>
              <a:rPr sz="1800" b="1" spc="-5" dirty="0">
                <a:latin typeface="Times New Roman"/>
                <a:cs typeface="Times New Roman"/>
              </a:rPr>
              <a:t>de </a:t>
            </a:r>
            <a:r>
              <a:rPr sz="1800" b="1" dirty="0">
                <a:latin typeface="Times New Roman"/>
                <a:cs typeface="Times New Roman"/>
              </a:rPr>
              <a:t>la </a:t>
            </a:r>
            <a:r>
              <a:rPr sz="1800" b="1" spc="-5" dirty="0">
                <a:latin typeface="Times New Roman"/>
                <a:cs typeface="Times New Roman"/>
              </a:rPr>
              <a:t>Administración de </a:t>
            </a:r>
            <a:r>
              <a:rPr sz="1800" b="1" dirty="0">
                <a:latin typeface="Times New Roman"/>
                <a:cs typeface="Times New Roman"/>
              </a:rPr>
              <a:t>la </a:t>
            </a:r>
            <a:r>
              <a:rPr sz="1800" b="1" spc="-5" dirty="0">
                <a:latin typeface="Times New Roman"/>
                <a:cs typeface="Times New Roman"/>
              </a:rPr>
              <a:t>producción</a:t>
            </a:r>
            <a:r>
              <a:rPr sz="1800" b="1" spc="50" dirty="0">
                <a:latin typeface="Times New Roman"/>
                <a:cs typeface="Times New Roman"/>
              </a:rPr>
              <a:t> </a:t>
            </a:r>
            <a:r>
              <a:rPr sz="1800" b="1" dirty="0">
                <a:latin typeface="Times New Roman"/>
                <a:cs typeface="Times New Roman"/>
              </a:rPr>
              <a:t>(1930-1950)</a:t>
            </a:r>
            <a:endParaRPr sz="1800">
              <a:latin typeface="Times New Roman"/>
              <a:cs typeface="Times New Roman"/>
            </a:endParaRPr>
          </a:p>
          <a:p>
            <a:pPr marL="355600" marR="1264920">
              <a:lnSpc>
                <a:spcPct val="120300"/>
              </a:lnSpc>
              <a:spcBef>
                <a:spcPts val="5"/>
              </a:spcBef>
            </a:pPr>
            <a:r>
              <a:rPr sz="1800" b="1" dirty="0">
                <a:latin typeface="Times New Roman"/>
                <a:cs typeface="Times New Roman"/>
              </a:rPr>
              <a:t>3.3.- Etapa </a:t>
            </a:r>
            <a:r>
              <a:rPr sz="1800" b="1" spc="-5" dirty="0">
                <a:latin typeface="Times New Roman"/>
                <a:cs typeface="Times New Roman"/>
              </a:rPr>
              <a:t>de </a:t>
            </a:r>
            <a:r>
              <a:rPr sz="1800" b="1" dirty="0">
                <a:latin typeface="Times New Roman"/>
                <a:cs typeface="Times New Roman"/>
              </a:rPr>
              <a:t>la </a:t>
            </a:r>
            <a:r>
              <a:rPr sz="1800" b="1" spc="-5" dirty="0">
                <a:latin typeface="Times New Roman"/>
                <a:cs typeface="Times New Roman"/>
              </a:rPr>
              <a:t>Administración de las </a:t>
            </a:r>
            <a:r>
              <a:rPr sz="1800" b="1" dirty="0">
                <a:latin typeface="Times New Roman"/>
                <a:cs typeface="Times New Roman"/>
              </a:rPr>
              <a:t>Operaciones (1950-1980)  3.4.- Etapa </a:t>
            </a:r>
            <a:r>
              <a:rPr sz="1800" b="1" spc="-5" dirty="0">
                <a:latin typeface="Times New Roman"/>
                <a:cs typeface="Times New Roman"/>
              </a:rPr>
              <a:t>de </a:t>
            </a:r>
            <a:r>
              <a:rPr sz="1800" b="1" dirty="0">
                <a:latin typeface="Times New Roman"/>
                <a:cs typeface="Times New Roman"/>
              </a:rPr>
              <a:t>la </a:t>
            </a:r>
            <a:r>
              <a:rPr sz="1800" b="1" spc="-5" dirty="0">
                <a:latin typeface="Times New Roman"/>
                <a:cs typeface="Times New Roman"/>
              </a:rPr>
              <a:t>Administración </a:t>
            </a:r>
            <a:r>
              <a:rPr sz="1800" b="1" dirty="0">
                <a:latin typeface="Times New Roman"/>
                <a:cs typeface="Times New Roman"/>
              </a:rPr>
              <a:t>por</a:t>
            </a:r>
            <a:r>
              <a:rPr sz="1800" b="1" spc="-15" dirty="0">
                <a:latin typeface="Times New Roman"/>
                <a:cs typeface="Times New Roman"/>
              </a:rPr>
              <a:t> </a:t>
            </a:r>
            <a:r>
              <a:rPr sz="1800" b="1" dirty="0">
                <a:latin typeface="Times New Roman"/>
                <a:cs typeface="Times New Roman"/>
              </a:rPr>
              <a:t>Procesos</a:t>
            </a:r>
            <a:endParaRPr sz="1800">
              <a:latin typeface="Times New Roman"/>
              <a:cs typeface="Times New Roman"/>
            </a:endParaRPr>
          </a:p>
          <a:p>
            <a:pPr marL="1059815" indent="-247015">
              <a:lnSpc>
                <a:spcPct val="100000"/>
              </a:lnSpc>
              <a:spcBef>
                <a:spcPts val="1590"/>
              </a:spcBef>
              <a:buAutoNum type="alphaLcParenR"/>
              <a:tabLst>
                <a:tab pos="1060450" algn="l"/>
              </a:tabLst>
            </a:pPr>
            <a:r>
              <a:rPr sz="1800" b="1" spc="-5" dirty="0">
                <a:latin typeface="Times New Roman"/>
                <a:cs typeface="Times New Roman"/>
              </a:rPr>
              <a:t>Calidad Total</a:t>
            </a:r>
            <a:r>
              <a:rPr sz="1800" b="1" spc="-95" dirty="0">
                <a:latin typeface="Times New Roman"/>
                <a:cs typeface="Times New Roman"/>
              </a:rPr>
              <a:t> </a:t>
            </a:r>
            <a:r>
              <a:rPr sz="1800" b="1" spc="-5" dirty="0">
                <a:latin typeface="Times New Roman"/>
                <a:cs typeface="Times New Roman"/>
              </a:rPr>
              <a:t>(1980).</a:t>
            </a:r>
            <a:endParaRPr sz="1800">
              <a:latin typeface="Times New Roman"/>
              <a:cs typeface="Times New Roman"/>
            </a:endParaRPr>
          </a:p>
          <a:p>
            <a:pPr marL="1073150" indent="-260350">
              <a:lnSpc>
                <a:spcPct val="100000"/>
              </a:lnSpc>
              <a:spcBef>
                <a:spcPts val="434"/>
              </a:spcBef>
              <a:buAutoNum type="alphaLcParenR"/>
              <a:tabLst>
                <a:tab pos="1073785" algn="l"/>
              </a:tabLst>
            </a:pPr>
            <a:r>
              <a:rPr sz="1800" b="1" dirty="0">
                <a:latin typeface="Times New Roman"/>
                <a:cs typeface="Times New Roman"/>
              </a:rPr>
              <a:t>Reingeniería </a:t>
            </a:r>
            <a:r>
              <a:rPr sz="1800" b="1" spc="-5" dirty="0">
                <a:latin typeface="Times New Roman"/>
                <a:cs typeface="Times New Roman"/>
              </a:rPr>
              <a:t>de los </a:t>
            </a:r>
            <a:r>
              <a:rPr sz="1800" b="1" dirty="0">
                <a:latin typeface="Times New Roman"/>
                <a:cs typeface="Times New Roman"/>
              </a:rPr>
              <a:t>Procesos</a:t>
            </a:r>
            <a:r>
              <a:rPr sz="1800" b="1" spc="-75" dirty="0">
                <a:latin typeface="Times New Roman"/>
                <a:cs typeface="Times New Roman"/>
              </a:rPr>
              <a:t> </a:t>
            </a:r>
            <a:r>
              <a:rPr sz="1800" b="1" dirty="0">
                <a:latin typeface="Times New Roman"/>
                <a:cs typeface="Times New Roman"/>
              </a:rPr>
              <a:t>(1990)</a:t>
            </a:r>
            <a:endParaRPr sz="1800">
              <a:latin typeface="Times New Roman"/>
              <a:cs typeface="Times New Roman"/>
            </a:endParaRPr>
          </a:p>
          <a:p>
            <a:pPr marL="1047115" indent="-234315">
              <a:lnSpc>
                <a:spcPct val="100000"/>
              </a:lnSpc>
              <a:spcBef>
                <a:spcPts val="445"/>
              </a:spcBef>
              <a:buAutoNum type="alphaLcParenR"/>
              <a:tabLst>
                <a:tab pos="1047750" algn="l"/>
              </a:tabLst>
            </a:pPr>
            <a:r>
              <a:rPr sz="1800" b="1" dirty="0">
                <a:latin typeface="Times New Roman"/>
                <a:cs typeface="Times New Roman"/>
              </a:rPr>
              <a:t>Organizaciones </a:t>
            </a:r>
            <a:r>
              <a:rPr sz="1800" b="1" spc="-5" dirty="0">
                <a:latin typeface="Times New Roman"/>
                <a:cs typeface="Times New Roman"/>
              </a:rPr>
              <a:t>Inteligentes</a:t>
            </a:r>
            <a:r>
              <a:rPr sz="1800" b="1" spc="-50" dirty="0">
                <a:latin typeface="Times New Roman"/>
                <a:cs typeface="Times New Roman"/>
              </a:rPr>
              <a:t> </a:t>
            </a:r>
            <a:r>
              <a:rPr sz="1800" b="1" dirty="0">
                <a:latin typeface="Times New Roman"/>
                <a:cs typeface="Times New Roman"/>
              </a:rPr>
              <a:t>(1990)</a:t>
            </a:r>
            <a:endParaRPr sz="1800">
              <a:latin typeface="Times New Roman"/>
              <a:cs typeface="Times New Roman"/>
            </a:endParaRPr>
          </a:p>
          <a:p>
            <a:pPr marL="1073150" indent="-260350">
              <a:lnSpc>
                <a:spcPct val="100000"/>
              </a:lnSpc>
              <a:spcBef>
                <a:spcPts val="434"/>
              </a:spcBef>
              <a:buAutoNum type="alphaLcParenR"/>
              <a:tabLst>
                <a:tab pos="1073785" algn="l"/>
              </a:tabLst>
            </a:pPr>
            <a:r>
              <a:rPr sz="1800" b="1" dirty="0">
                <a:latin typeface="Times New Roman"/>
                <a:cs typeface="Times New Roman"/>
              </a:rPr>
              <a:t>Benchmarking</a:t>
            </a:r>
            <a:r>
              <a:rPr sz="1800" b="1" spc="-100" dirty="0">
                <a:latin typeface="Times New Roman"/>
                <a:cs typeface="Times New Roman"/>
              </a:rPr>
              <a:t> </a:t>
            </a:r>
            <a:r>
              <a:rPr sz="1800" b="1" dirty="0">
                <a:latin typeface="Times New Roman"/>
                <a:cs typeface="Times New Roman"/>
              </a:rPr>
              <a:t>(1990)</a:t>
            </a:r>
            <a:endParaRPr sz="1800">
              <a:latin typeface="Times New Roman"/>
              <a:cs typeface="Times New Roman"/>
            </a:endParaRPr>
          </a:p>
          <a:p>
            <a:pPr marL="1047115" indent="-234315">
              <a:lnSpc>
                <a:spcPct val="100000"/>
              </a:lnSpc>
              <a:spcBef>
                <a:spcPts val="434"/>
              </a:spcBef>
              <a:buAutoNum type="alphaLcParenR"/>
              <a:tabLst>
                <a:tab pos="1047750" algn="l"/>
              </a:tabLst>
            </a:pPr>
            <a:r>
              <a:rPr sz="1800" b="1" spc="-5" dirty="0">
                <a:latin typeface="Times New Roman"/>
                <a:cs typeface="Times New Roman"/>
              </a:rPr>
              <a:t>Supply Chain</a:t>
            </a:r>
            <a:r>
              <a:rPr sz="1800" b="1" spc="-90" dirty="0">
                <a:latin typeface="Times New Roman"/>
                <a:cs typeface="Times New Roman"/>
              </a:rPr>
              <a:t> </a:t>
            </a:r>
            <a:r>
              <a:rPr sz="1800" b="1" spc="-5" dirty="0">
                <a:latin typeface="Times New Roman"/>
                <a:cs typeface="Times New Roman"/>
              </a:rPr>
              <a:t>(2000)</a:t>
            </a:r>
            <a:endParaRPr sz="18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CC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4642</Words>
  <Application>Microsoft Office PowerPoint</Application>
  <PresentationFormat>Personalizado</PresentationFormat>
  <Paragraphs>500</Paragraphs>
  <Slides>45</Slides>
  <Notes>1</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Office Theme</vt:lpstr>
      <vt:lpstr>Presentación de PowerPoint</vt:lpstr>
      <vt:lpstr>ESTRATEGIA DE EVALUACIÓN</vt:lpstr>
      <vt:lpstr>La gestión empresarial</vt:lpstr>
      <vt:lpstr>EMPRESA MANUFACTURERA</vt:lpstr>
      <vt:lpstr>LINEA ÁEREA</vt:lpstr>
      <vt:lpstr>BANCO COMERCIAL</vt:lpstr>
      <vt:lpstr>Definición de producción</vt:lpstr>
      <vt:lpstr>¿Qué es la productividad?</vt:lpstr>
      <vt:lpstr>Reseña Histórica</vt:lpstr>
      <vt:lpstr>¿Qué es un Sistema?</vt:lpstr>
      <vt:lpstr>INTERDEPENDENCIA DEL SISTEMA DE  PRODUCCIÓN</vt:lpstr>
      <vt:lpstr>La empresa, una visión de sistemas</vt:lpstr>
      <vt:lpstr>ELEMENTOS DE UN SISTEMA</vt:lpstr>
      <vt:lpstr>ETAPAS DE LA CONCEPCIÓN Y DE  IMPLEMENTACIÓN DE UN SISTEMA</vt:lpstr>
      <vt:lpstr>Pronósticos</vt:lpstr>
      <vt:lpstr>Producto</vt:lpstr>
      <vt:lpstr>Ciclo de vida del Producto</vt:lpstr>
      <vt:lpstr>Producto</vt:lpstr>
      <vt:lpstr>Localización de Instalaciones</vt:lpstr>
      <vt:lpstr>Productividad</vt:lpstr>
      <vt:lpstr>Medición de la Productividad</vt:lpstr>
      <vt:lpstr>CAPACIDAD DE PRODUCCIÓN</vt:lpstr>
      <vt:lpstr> CAPACIDAD DE PRODUCCIÓN</vt:lpstr>
      <vt:lpstr> CAPACIDAD DE PRODUCCIÓN</vt:lpstr>
      <vt:lpstr> CAPACIDAD DE PRODUCCIÓN</vt:lpstr>
      <vt:lpstr> CAPACIDAD DE PRODUCCIÓN</vt:lpstr>
      <vt:lpstr> CAPACIDAD DE PRODUCCIÓN</vt:lpstr>
      <vt:lpstr> CAPACIDAD DE PRODUCCIÓN</vt:lpstr>
      <vt:lpstr> CAPACIDAD DE PRODUCCIÓN</vt:lpstr>
      <vt:lpstr> Diseño y desarrollo del Proceso de Producción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Localización de Instalaciones</vt:lpstr>
      <vt:lpstr>Distribución Física</vt:lpstr>
      <vt:lpstr>Distribución Física</vt:lpstr>
      <vt:lpstr>Distribución Física</vt:lpstr>
      <vt:lpstr>Distribución Física</vt:lpstr>
      <vt:lpstr>Distribución Física Equilibrio de las Líneas de Ensamble: Este método se utiliza a aquellos procesos de  producción repetitiva o en serie, en donde las piezas o partes evolucionan hasta  conformar definitivamente el producto final.</vt:lpstr>
      <vt:lpstr>UNIDAD 8 Productividad</vt:lpstr>
      <vt:lpstr>¿Qué es la productividad?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la productividad?</dc:title>
  <dc:creator>Francisco Antonio García Santiago</dc:creator>
  <cp:lastModifiedBy>usuario</cp:lastModifiedBy>
  <cp:revision>1</cp:revision>
  <dcterms:created xsi:type="dcterms:W3CDTF">2016-07-15T02:03:14Z</dcterms:created>
  <dcterms:modified xsi:type="dcterms:W3CDTF">2016-07-15T02:16:16Z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2006-04-03T00:00:00Z</vt:filetime>
  </property>
  <property fmtid="{D5CDD505-2E9C-101B-9397-08002B2CF9AE}" pid="3" name="Creator">
    <vt:lpwstr>Acrobat PDFMaker 7.0 for PowerPoint</vt:lpwstr>
  </property>
  <property fmtid="{D5CDD505-2E9C-101B-9397-08002B2CF9AE}" pid="4" name="LastSaved">
    <vt:filetime>2016-07-15T00:00:00Z</vt:filetime>
  </property>
</Properties>
</file>