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4CEA0FBC-D6A2-4427-9DC5-70397A83026C}" type="datetimeFigureOut">
              <a:rPr lang="es-VE" smtClean="0"/>
              <a:t>17/05/2010</a:t>
            </a:fld>
            <a:endParaRPr lang="es-VE"/>
          </a:p>
        </p:txBody>
      </p:sp>
      <p:sp>
        <p:nvSpPr>
          <p:cNvPr id="17" name="16 Marcador de pie de página"/>
          <p:cNvSpPr>
            <a:spLocks noGrp="1"/>
          </p:cNvSpPr>
          <p:nvPr>
            <p:ph type="ftr" sz="quarter" idx="11"/>
          </p:nvPr>
        </p:nvSpPr>
        <p:spPr/>
        <p:txBody>
          <a:bodyPr/>
          <a:lstStyle/>
          <a:p>
            <a:endParaRPr lang="es-VE"/>
          </a:p>
        </p:txBody>
      </p:sp>
      <p:sp>
        <p:nvSpPr>
          <p:cNvPr id="29" name="28 Marcador de número de diapositiva"/>
          <p:cNvSpPr>
            <a:spLocks noGrp="1"/>
          </p:cNvSpPr>
          <p:nvPr>
            <p:ph type="sldNum" sz="quarter" idx="12"/>
          </p:nvPr>
        </p:nvSpPr>
        <p:spPr/>
        <p:txBody>
          <a:bodyPr/>
          <a:lstStyle/>
          <a:p>
            <a:fld id="{FF1B0865-3DB6-46C0-A12E-80AF42A3F343}" type="slidenum">
              <a:rPr lang="es-VE" smtClean="0"/>
              <a:t>‹Nº›</a:t>
            </a:fld>
            <a:endParaRPr lang="es-VE"/>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EA0FBC-D6A2-4427-9DC5-70397A83026C}" type="datetimeFigureOut">
              <a:rPr lang="es-VE" smtClean="0"/>
              <a:t>17/05/2010</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FF1B0865-3DB6-46C0-A12E-80AF42A3F343}"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EA0FBC-D6A2-4427-9DC5-70397A83026C}" type="datetimeFigureOut">
              <a:rPr lang="es-VE" smtClean="0"/>
              <a:t>17/05/2010</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FF1B0865-3DB6-46C0-A12E-80AF42A3F343}" type="slidenum">
              <a:rPr lang="es-VE" smtClean="0"/>
              <a:t>‹Nº›</a:t>
            </a:fld>
            <a:endParaRPr lang="es-V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2238"/>
            <a:ext cx="7543800" cy="1295400"/>
          </a:xfrm>
        </p:spPr>
        <p:txBody>
          <a:bodyPr/>
          <a:lstStyle/>
          <a:p>
            <a:r>
              <a:rPr lang="es-ES" smtClean="0"/>
              <a:t>Haga clic para modificar el estilo de título del patrón</a:t>
            </a:r>
            <a:endParaRPr lang="es-VE"/>
          </a:p>
        </p:txBody>
      </p:sp>
      <p:sp>
        <p:nvSpPr>
          <p:cNvPr id="3" name="2 Marcador de tabla"/>
          <p:cNvSpPr>
            <a:spLocks noGrp="1"/>
          </p:cNvSpPr>
          <p:nvPr>
            <p:ph type="tbl" idx="1"/>
          </p:nvPr>
        </p:nvSpPr>
        <p:spPr>
          <a:xfrm>
            <a:off x="457200" y="1719263"/>
            <a:ext cx="8229600" cy="4411662"/>
          </a:xfrm>
        </p:spPr>
        <p:txBody>
          <a:bodyPr/>
          <a:lstStyle/>
          <a:p>
            <a:pPr lvl="0"/>
            <a:endParaRPr lang="es-VE"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s-E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7C23225-12EA-44A8-B86C-EE26D57B4AD2}" type="slidenum">
              <a:rPr lang="es-ES" altLang="en-US"/>
              <a:pPr>
                <a:defRPr/>
              </a:pPr>
              <a:t>‹Nº›</a:t>
            </a:fld>
            <a:endParaRPr lang="es-E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2238"/>
            <a:ext cx="7543800" cy="1295400"/>
          </a:xfrm>
        </p:spPr>
        <p:txBody>
          <a:bodyPr/>
          <a:lstStyle/>
          <a:p>
            <a:r>
              <a:rPr lang="es-ES" smtClean="0"/>
              <a:t>Haga clic para modificar el estilo de título del patrón</a:t>
            </a:r>
            <a:endParaRPr lang="es-VE"/>
          </a:p>
        </p:txBody>
      </p:sp>
      <p:sp>
        <p:nvSpPr>
          <p:cNvPr id="3" name="2 Marcador de texto"/>
          <p:cNvSpPr>
            <a:spLocks noGrp="1"/>
          </p:cNvSpPr>
          <p:nvPr>
            <p:ph type="body" sz="half" idx="1"/>
          </p:nvPr>
        </p:nvSpPr>
        <p:spPr>
          <a:xfrm>
            <a:off x="457200" y="1719263"/>
            <a:ext cx="4038600" cy="44116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contenido"/>
          <p:cNvSpPr>
            <a:spLocks noGrp="1"/>
          </p:cNvSpPr>
          <p:nvPr>
            <p:ph sz="half" idx="2"/>
          </p:nvPr>
        </p:nvSpPr>
        <p:spPr>
          <a:xfrm>
            <a:off x="4648200" y="1719263"/>
            <a:ext cx="4038600" cy="44116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5" name="Rectangle 5"/>
          <p:cNvSpPr>
            <a:spLocks noGrp="1" noChangeArrowheads="1"/>
          </p:cNvSpPr>
          <p:nvPr>
            <p:ph type="dt" sz="half" idx="10"/>
          </p:nvPr>
        </p:nvSpPr>
        <p:spPr>
          <a:ln/>
        </p:spPr>
        <p:txBody>
          <a:bodyPr/>
          <a:lstStyle>
            <a:lvl1pPr>
              <a:defRPr/>
            </a:lvl1pPr>
          </a:lstStyle>
          <a:p>
            <a:pPr>
              <a:defRPr/>
            </a:pPr>
            <a:endParaRPr lang="es-E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s-ES" altLang="en-US"/>
          </a:p>
        </p:txBody>
      </p:sp>
      <p:sp>
        <p:nvSpPr>
          <p:cNvPr id="7" name="Rectangle 7"/>
          <p:cNvSpPr>
            <a:spLocks noGrp="1" noChangeArrowheads="1"/>
          </p:cNvSpPr>
          <p:nvPr>
            <p:ph type="sldNum" sz="quarter" idx="12"/>
          </p:nvPr>
        </p:nvSpPr>
        <p:spPr>
          <a:ln/>
        </p:spPr>
        <p:txBody>
          <a:bodyPr/>
          <a:lstStyle>
            <a:lvl1pPr>
              <a:defRPr/>
            </a:lvl1pPr>
          </a:lstStyle>
          <a:p>
            <a:pPr>
              <a:defRPr/>
            </a:pPr>
            <a:fld id="{02B6A24F-612C-4B68-957D-670348A6DA18}" type="slidenum">
              <a:rPr lang="es-ES" altLang="en-US"/>
              <a:pPr>
                <a:defRPr/>
              </a:pPr>
              <a:t>‹Nº›</a:t>
            </a:fld>
            <a:endParaRPr lang="es-E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CEA0FBC-D6A2-4427-9DC5-70397A83026C}" type="datetimeFigureOut">
              <a:rPr lang="es-VE" smtClean="0"/>
              <a:t>17/05/2010</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FF1B0865-3DB6-46C0-A12E-80AF42A3F343}" type="slidenum">
              <a:rPr lang="es-VE" smtClean="0"/>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CEA0FBC-D6A2-4427-9DC5-70397A83026C}" type="datetimeFigureOut">
              <a:rPr lang="es-VE" smtClean="0"/>
              <a:t>17/05/2010</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a:xfrm>
            <a:off x="7924800" y="6416675"/>
            <a:ext cx="762000" cy="365125"/>
          </a:xfrm>
        </p:spPr>
        <p:txBody>
          <a:bodyPr/>
          <a:lstStyle/>
          <a:p>
            <a:fld id="{FF1B0865-3DB6-46C0-A12E-80AF42A3F343}" type="slidenum">
              <a:rPr lang="es-VE" smtClean="0"/>
              <a:t>‹Nº›</a:t>
            </a:fld>
            <a:endParaRPr lang="es-V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CEA0FBC-D6A2-4427-9DC5-70397A83026C}" type="datetimeFigureOut">
              <a:rPr lang="es-VE" smtClean="0"/>
              <a:t>17/05/2010</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FF1B0865-3DB6-46C0-A12E-80AF42A3F343}" type="slidenum">
              <a:rPr lang="es-VE" smtClean="0"/>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CEA0FBC-D6A2-4427-9DC5-70397A83026C}" type="datetimeFigureOut">
              <a:rPr lang="es-VE" smtClean="0"/>
              <a:t>17/05/2010</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FF1B0865-3DB6-46C0-A12E-80AF42A3F343}" type="slidenum">
              <a:rPr lang="es-VE" smtClean="0"/>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CEA0FBC-D6A2-4427-9DC5-70397A83026C}" type="datetimeFigureOut">
              <a:rPr lang="es-VE" smtClean="0"/>
              <a:t>17/05/2010</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FF1B0865-3DB6-46C0-A12E-80AF42A3F343}" type="slidenum">
              <a:rPr lang="es-VE" smtClean="0"/>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EA0FBC-D6A2-4427-9DC5-70397A83026C}" type="datetimeFigureOut">
              <a:rPr lang="es-VE" smtClean="0"/>
              <a:t>17/05/2010</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FF1B0865-3DB6-46C0-A12E-80AF42A3F343}"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CEA0FBC-D6A2-4427-9DC5-70397A83026C}" type="datetimeFigureOut">
              <a:rPr lang="es-VE" smtClean="0"/>
              <a:t>17/05/2010</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FF1B0865-3DB6-46C0-A12E-80AF42A3F343}" type="slidenum">
              <a:rPr lang="es-VE" smtClean="0"/>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CEA0FBC-D6A2-4427-9DC5-70397A83026C}" type="datetimeFigureOut">
              <a:rPr lang="es-VE" smtClean="0"/>
              <a:t>17/05/2010</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FF1B0865-3DB6-46C0-A12E-80AF42A3F343}" type="slidenum">
              <a:rPr lang="es-VE" smtClean="0"/>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CEA0FBC-D6A2-4427-9DC5-70397A83026C}" type="datetimeFigureOut">
              <a:rPr lang="es-VE" smtClean="0"/>
              <a:t>17/05/2010</a:t>
            </a:fld>
            <a:endParaRPr lang="es-VE"/>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VE"/>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F1B0865-3DB6-46C0-A12E-80AF42A3F343}" type="slidenum">
              <a:rPr lang="es-VE" smtClean="0"/>
              <a:t>‹Nº›</a:t>
            </a:fld>
            <a:endParaRPr lang="es-VE"/>
          </a:p>
        </p:txBody>
      </p:sp>
    </p:spTree>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28596" y="214290"/>
            <a:ext cx="7858180" cy="2133600"/>
          </a:xfrm>
        </p:spPr>
        <p:txBody>
          <a:bodyPr/>
          <a:lstStyle/>
          <a:p>
            <a:pPr algn="ctr" eaLnBrk="1" hangingPunct="1"/>
            <a:r>
              <a:rPr lang="es-ES_tradnl" sz="3200" dirty="0" smtClean="0"/>
              <a:t>Administración de la Mercadotecnia. </a:t>
            </a:r>
            <a:r>
              <a:rPr lang="es-ES_tradnl" sz="3200" dirty="0" smtClean="0"/>
              <a:t>  </a:t>
            </a:r>
            <a:br>
              <a:rPr lang="es-ES_tradnl" sz="3200" dirty="0" smtClean="0"/>
            </a:br>
            <a:r>
              <a:rPr lang="es-ES_tradnl" sz="3200" dirty="0" smtClean="0"/>
              <a:t>  Organización</a:t>
            </a:r>
            <a:r>
              <a:rPr lang="es-ES_tradnl" sz="3200" dirty="0" smtClean="0"/>
              <a:t>. Planificación estratégica. </a:t>
            </a:r>
            <a:endParaRPr lang="es-ES" sz="3200" dirty="0" smtClean="0"/>
          </a:p>
        </p:txBody>
      </p:sp>
      <p:sp>
        <p:nvSpPr>
          <p:cNvPr id="3075" name="Rectangle 3"/>
          <p:cNvSpPr>
            <a:spLocks noGrp="1" noChangeArrowheads="1"/>
          </p:cNvSpPr>
          <p:nvPr>
            <p:ph type="subTitle" idx="1"/>
          </p:nvPr>
        </p:nvSpPr>
        <p:spPr>
          <a:xfrm>
            <a:off x="3071802" y="4786322"/>
            <a:ext cx="6696075" cy="2362200"/>
          </a:xfrm>
        </p:spPr>
        <p:txBody>
          <a:bodyPr/>
          <a:lstStyle/>
          <a:p>
            <a:pPr algn="l" eaLnBrk="1" hangingPunct="1"/>
            <a:r>
              <a:rPr lang="es-ES_tradnl" dirty="0" smtClean="0"/>
              <a:t>Profesora: María Virginia Baptista</a:t>
            </a:r>
            <a:endParaRPr lang="es-E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ctr" eaLnBrk="1" hangingPunct="1"/>
            <a:r>
              <a:rPr lang="es-ES_tradnl" sz="3200" smtClean="0"/>
              <a:t>Modelos matriciales de valoración de las carteras de inversión</a:t>
            </a:r>
            <a:endParaRPr lang="es-ES" sz="3200" smtClean="0"/>
          </a:p>
        </p:txBody>
      </p:sp>
      <p:sp>
        <p:nvSpPr>
          <p:cNvPr id="12291" name="Rectangle 3"/>
          <p:cNvSpPr>
            <a:spLocks noGrp="1" noChangeArrowheads="1"/>
          </p:cNvSpPr>
          <p:nvPr>
            <p:ph idx="1"/>
          </p:nvPr>
        </p:nvSpPr>
        <p:spPr/>
        <p:txBody>
          <a:bodyPr/>
          <a:lstStyle/>
          <a:p>
            <a:pPr eaLnBrk="1" hangingPunct="1"/>
            <a:r>
              <a:rPr lang="es-ES_tradnl" sz="2400" b="1" smtClean="0"/>
              <a:t>Curva de experiencia</a:t>
            </a:r>
            <a:endParaRPr lang="es-ES" sz="2400" b="1" smtClean="0"/>
          </a:p>
        </p:txBody>
      </p:sp>
      <p:sp>
        <p:nvSpPr>
          <p:cNvPr id="12292" name="AutoShape 5"/>
          <p:cNvSpPr>
            <a:spLocks noChangeArrowheads="1"/>
          </p:cNvSpPr>
          <p:nvPr/>
        </p:nvSpPr>
        <p:spPr bwMode="auto">
          <a:xfrm>
            <a:off x="971550" y="2781300"/>
            <a:ext cx="287338" cy="863600"/>
          </a:xfrm>
          <a:prstGeom prst="upArrow">
            <a:avLst>
              <a:gd name="adj1" fmla="val 50000"/>
              <a:gd name="adj2" fmla="val 75138"/>
            </a:avLst>
          </a:prstGeom>
          <a:solidFill>
            <a:srgbClr val="9999FF"/>
          </a:solidFill>
          <a:ln w="9525">
            <a:solidFill>
              <a:schemeClr val="tx1"/>
            </a:solidFill>
            <a:miter lim="800000"/>
            <a:headEnd/>
            <a:tailEnd/>
          </a:ln>
        </p:spPr>
        <p:txBody>
          <a:bodyPr wrap="none" anchor="ctr"/>
          <a:lstStyle/>
          <a:p>
            <a:endParaRPr lang="es-VE"/>
          </a:p>
        </p:txBody>
      </p:sp>
      <p:sp>
        <p:nvSpPr>
          <p:cNvPr id="12293" name="Text Box 6"/>
          <p:cNvSpPr txBox="1">
            <a:spLocks noChangeArrowheads="1"/>
          </p:cNvSpPr>
          <p:nvPr/>
        </p:nvSpPr>
        <p:spPr bwMode="auto">
          <a:xfrm>
            <a:off x="250825" y="3860800"/>
            <a:ext cx="1871663" cy="457200"/>
          </a:xfrm>
          <a:prstGeom prst="rect">
            <a:avLst/>
          </a:prstGeom>
          <a:noFill/>
          <a:ln w="9525">
            <a:noFill/>
            <a:miter lim="800000"/>
            <a:headEnd/>
            <a:tailEnd/>
          </a:ln>
        </p:spPr>
        <p:txBody>
          <a:bodyPr>
            <a:spAutoFit/>
          </a:bodyPr>
          <a:lstStyle/>
          <a:p>
            <a:pPr>
              <a:spcBef>
                <a:spcPct val="50000"/>
              </a:spcBef>
            </a:pPr>
            <a:r>
              <a:rPr lang="es-ES_tradnl" sz="2400" b="1"/>
              <a:t>Producción</a:t>
            </a:r>
            <a:endParaRPr lang="es-ES" sz="2400" b="1"/>
          </a:p>
        </p:txBody>
      </p:sp>
      <p:sp>
        <p:nvSpPr>
          <p:cNvPr id="12294" name="AutoShape 7"/>
          <p:cNvSpPr>
            <a:spLocks noChangeArrowheads="1"/>
          </p:cNvSpPr>
          <p:nvPr/>
        </p:nvSpPr>
        <p:spPr bwMode="auto">
          <a:xfrm>
            <a:off x="3419475" y="2708275"/>
            <a:ext cx="287338" cy="863600"/>
          </a:xfrm>
          <a:prstGeom prst="upArrow">
            <a:avLst>
              <a:gd name="adj1" fmla="val 50000"/>
              <a:gd name="adj2" fmla="val 75138"/>
            </a:avLst>
          </a:prstGeom>
          <a:solidFill>
            <a:srgbClr val="9999FF"/>
          </a:solidFill>
          <a:ln w="9525">
            <a:solidFill>
              <a:schemeClr val="tx1"/>
            </a:solidFill>
            <a:miter lim="800000"/>
            <a:headEnd/>
            <a:tailEnd/>
          </a:ln>
        </p:spPr>
        <p:txBody>
          <a:bodyPr wrap="none" anchor="ctr"/>
          <a:lstStyle/>
          <a:p>
            <a:endParaRPr lang="es-VE"/>
          </a:p>
        </p:txBody>
      </p:sp>
      <p:sp>
        <p:nvSpPr>
          <p:cNvPr id="12295" name="Text Box 8"/>
          <p:cNvSpPr txBox="1">
            <a:spLocks noChangeArrowheads="1"/>
          </p:cNvSpPr>
          <p:nvPr/>
        </p:nvSpPr>
        <p:spPr bwMode="auto">
          <a:xfrm>
            <a:off x="2195513" y="3789363"/>
            <a:ext cx="2952750" cy="822325"/>
          </a:xfrm>
          <a:prstGeom prst="rect">
            <a:avLst/>
          </a:prstGeom>
          <a:noFill/>
          <a:ln w="9525">
            <a:noFill/>
            <a:miter lim="800000"/>
            <a:headEnd/>
            <a:tailEnd/>
          </a:ln>
        </p:spPr>
        <p:txBody>
          <a:bodyPr>
            <a:spAutoFit/>
          </a:bodyPr>
          <a:lstStyle/>
          <a:p>
            <a:pPr algn="ctr">
              <a:spcBef>
                <a:spcPct val="50000"/>
              </a:spcBef>
            </a:pPr>
            <a:r>
              <a:rPr lang="es-ES_tradnl" sz="2400" b="1"/>
              <a:t>% de participación de mercado</a:t>
            </a:r>
            <a:endParaRPr lang="es-ES" sz="2400" b="1"/>
          </a:p>
        </p:txBody>
      </p:sp>
      <p:sp>
        <p:nvSpPr>
          <p:cNvPr id="12296" name="AutoShape 9"/>
          <p:cNvSpPr>
            <a:spLocks noChangeArrowheads="1"/>
          </p:cNvSpPr>
          <p:nvPr/>
        </p:nvSpPr>
        <p:spPr bwMode="auto">
          <a:xfrm>
            <a:off x="5724525" y="2636838"/>
            <a:ext cx="287338" cy="936625"/>
          </a:xfrm>
          <a:prstGeom prst="downArrow">
            <a:avLst>
              <a:gd name="adj1" fmla="val 50000"/>
              <a:gd name="adj2" fmla="val 81492"/>
            </a:avLst>
          </a:prstGeom>
          <a:solidFill>
            <a:srgbClr val="9999FF"/>
          </a:solidFill>
          <a:ln w="9525">
            <a:solidFill>
              <a:schemeClr val="tx1"/>
            </a:solidFill>
            <a:miter lim="800000"/>
            <a:headEnd/>
            <a:tailEnd/>
          </a:ln>
        </p:spPr>
        <p:txBody>
          <a:bodyPr wrap="none" anchor="ctr"/>
          <a:lstStyle/>
          <a:p>
            <a:endParaRPr lang="es-VE"/>
          </a:p>
        </p:txBody>
      </p:sp>
      <p:sp>
        <p:nvSpPr>
          <p:cNvPr id="12297" name="Text Box 10"/>
          <p:cNvSpPr txBox="1">
            <a:spLocks noChangeArrowheads="1"/>
          </p:cNvSpPr>
          <p:nvPr/>
        </p:nvSpPr>
        <p:spPr bwMode="auto">
          <a:xfrm>
            <a:off x="5292725" y="3860800"/>
            <a:ext cx="1223963" cy="457200"/>
          </a:xfrm>
          <a:prstGeom prst="rect">
            <a:avLst/>
          </a:prstGeom>
          <a:noFill/>
          <a:ln w="9525">
            <a:noFill/>
            <a:miter lim="800000"/>
            <a:headEnd/>
            <a:tailEnd/>
          </a:ln>
        </p:spPr>
        <p:txBody>
          <a:bodyPr>
            <a:spAutoFit/>
          </a:bodyPr>
          <a:lstStyle/>
          <a:p>
            <a:pPr>
              <a:spcBef>
                <a:spcPct val="50000"/>
              </a:spcBef>
            </a:pPr>
            <a:r>
              <a:rPr lang="es-ES_tradnl" sz="2400" b="1"/>
              <a:t>Costos</a:t>
            </a:r>
            <a:endParaRPr lang="es-ES" sz="2400" b="1"/>
          </a:p>
        </p:txBody>
      </p:sp>
      <p:sp>
        <p:nvSpPr>
          <p:cNvPr id="12298" name="AutoShape 11"/>
          <p:cNvSpPr>
            <a:spLocks noChangeArrowheads="1"/>
          </p:cNvSpPr>
          <p:nvPr/>
        </p:nvSpPr>
        <p:spPr bwMode="auto">
          <a:xfrm>
            <a:off x="7524750" y="2492375"/>
            <a:ext cx="287338" cy="863600"/>
          </a:xfrm>
          <a:prstGeom prst="upArrow">
            <a:avLst>
              <a:gd name="adj1" fmla="val 50000"/>
              <a:gd name="adj2" fmla="val 75138"/>
            </a:avLst>
          </a:prstGeom>
          <a:solidFill>
            <a:srgbClr val="9999FF"/>
          </a:solidFill>
          <a:ln w="9525">
            <a:solidFill>
              <a:schemeClr val="tx1"/>
            </a:solidFill>
            <a:miter lim="800000"/>
            <a:headEnd/>
            <a:tailEnd/>
          </a:ln>
        </p:spPr>
        <p:txBody>
          <a:bodyPr wrap="none" anchor="ctr"/>
          <a:lstStyle/>
          <a:p>
            <a:endParaRPr lang="es-VE"/>
          </a:p>
        </p:txBody>
      </p:sp>
      <p:sp>
        <p:nvSpPr>
          <p:cNvPr id="12299" name="Text Box 12"/>
          <p:cNvSpPr txBox="1">
            <a:spLocks noChangeArrowheads="1"/>
          </p:cNvSpPr>
          <p:nvPr/>
        </p:nvSpPr>
        <p:spPr bwMode="auto">
          <a:xfrm>
            <a:off x="6877050" y="3860800"/>
            <a:ext cx="2089150" cy="457200"/>
          </a:xfrm>
          <a:prstGeom prst="rect">
            <a:avLst/>
          </a:prstGeom>
          <a:noFill/>
          <a:ln w="9525">
            <a:noFill/>
            <a:miter lim="800000"/>
            <a:headEnd/>
            <a:tailEnd/>
          </a:ln>
        </p:spPr>
        <p:txBody>
          <a:bodyPr>
            <a:spAutoFit/>
          </a:bodyPr>
          <a:lstStyle/>
          <a:p>
            <a:pPr>
              <a:spcBef>
                <a:spcPct val="50000"/>
              </a:spcBef>
            </a:pPr>
            <a:r>
              <a:rPr lang="es-ES_tradnl" sz="2400" b="1"/>
              <a:t>Rentabilidad</a:t>
            </a:r>
            <a:endParaRPr lang="es-ES" sz="2400" b="1"/>
          </a:p>
        </p:txBody>
      </p:sp>
      <p:sp>
        <p:nvSpPr>
          <p:cNvPr id="12300" name="Text Box 13"/>
          <p:cNvSpPr txBox="1">
            <a:spLocks noChangeArrowheads="1"/>
          </p:cNvSpPr>
          <p:nvPr/>
        </p:nvSpPr>
        <p:spPr bwMode="auto">
          <a:xfrm>
            <a:off x="468313" y="5373688"/>
            <a:ext cx="8207375" cy="822325"/>
          </a:xfrm>
          <a:prstGeom prst="rect">
            <a:avLst/>
          </a:prstGeom>
          <a:noFill/>
          <a:ln w="9525">
            <a:noFill/>
            <a:miter lim="800000"/>
            <a:headEnd/>
            <a:tailEnd/>
          </a:ln>
        </p:spPr>
        <p:txBody>
          <a:bodyPr>
            <a:spAutoFit/>
          </a:bodyPr>
          <a:lstStyle/>
          <a:p>
            <a:pPr algn="ctr">
              <a:spcBef>
                <a:spcPct val="50000"/>
              </a:spcBef>
            </a:pPr>
            <a:r>
              <a:rPr lang="es-ES_tradnl" sz="2400"/>
              <a:t>El competidor más poderoso tendrá la mayor rentabilidad y los mayores flujos de caja</a:t>
            </a:r>
            <a:endParaRPr lang="es-E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gn="ctr" eaLnBrk="1" hangingPunct="1"/>
            <a:r>
              <a:rPr lang="es-ES_tradnl" sz="3200" smtClean="0"/>
              <a:t>Modelos matriciales de valoración de las carteras de inversión</a:t>
            </a:r>
            <a:endParaRPr lang="es-ES" sz="3200" smtClean="0"/>
          </a:p>
        </p:txBody>
      </p:sp>
      <p:sp>
        <p:nvSpPr>
          <p:cNvPr id="13315" name="Rectangle 3"/>
          <p:cNvSpPr>
            <a:spLocks noGrp="1" noChangeArrowheads="1"/>
          </p:cNvSpPr>
          <p:nvPr>
            <p:ph idx="1"/>
          </p:nvPr>
        </p:nvSpPr>
        <p:spPr/>
        <p:txBody>
          <a:bodyPr/>
          <a:lstStyle/>
          <a:p>
            <a:pPr eaLnBrk="1" hangingPunct="1"/>
            <a:r>
              <a:rPr lang="es-ES_tradnl" sz="2400" b="1" smtClean="0"/>
              <a:t>Ciclo de vida del producto</a:t>
            </a:r>
          </a:p>
          <a:p>
            <a:pPr eaLnBrk="1" hangingPunct="1"/>
            <a:endParaRPr lang="es-ES_tradnl" sz="2400" b="1" smtClean="0"/>
          </a:p>
          <a:p>
            <a:pPr eaLnBrk="1" hangingPunct="1">
              <a:buFont typeface="Wingdings" pitchFamily="2" charset="2"/>
              <a:buNone/>
            </a:pPr>
            <a:endParaRPr lang="es-ES" sz="2400" b="1" smtClean="0"/>
          </a:p>
        </p:txBody>
      </p:sp>
      <p:sp>
        <p:nvSpPr>
          <p:cNvPr id="13316" name="Line 7"/>
          <p:cNvSpPr>
            <a:spLocks noChangeShapeType="1"/>
          </p:cNvSpPr>
          <p:nvPr/>
        </p:nvSpPr>
        <p:spPr bwMode="auto">
          <a:xfrm>
            <a:off x="5651500" y="2997200"/>
            <a:ext cx="360363" cy="0"/>
          </a:xfrm>
          <a:prstGeom prst="line">
            <a:avLst/>
          </a:prstGeom>
          <a:noFill/>
          <a:ln w="9525">
            <a:solidFill>
              <a:schemeClr val="tx1"/>
            </a:solidFill>
            <a:round/>
            <a:headEnd/>
            <a:tailEnd type="triangle" w="med" len="med"/>
          </a:ln>
        </p:spPr>
        <p:txBody>
          <a:bodyPr/>
          <a:lstStyle/>
          <a:p>
            <a:endParaRPr lang="es-VE"/>
          </a:p>
        </p:txBody>
      </p:sp>
      <p:grpSp>
        <p:nvGrpSpPr>
          <p:cNvPr id="2" name="Group 14"/>
          <p:cNvGrpSpPr>
            <a:grpSpLocks/>
          </p:cNvGrpSpPr>
          <p:nvPr/>
        </p:nvGrpSpPr>
        <p:grpSpPr bwMode="auto">
          <a:xfrm>
            <a:off x="395288" y="2565400"/>
            <a:ext cx="8064500" cy="2565400"/>
            <a:chOff x="249" y="1706"/>
            <a:chExt cx="5080" cy="1616"/>
          </a:xfrm>
        </p:grpSpPr>
        <p:sp>
          <p:nvSpPr>
            <p:cNvPr id="13319" name="Text Box 4"/>
            <p:cNvSpPr txBox="1">
              <a:spLocks noChangeArrowheads="1"/>
            </p:cNvSpPr>
            <p:nvPr/>
          </p:nvSpPr>
          <p:spPr bwMode="auto">
            <a:xfrm>
              <a:off x="249" y="1752"/>
              <a:ext cx="1542" cy="524"/>
            </a:xfrm>
            <a:prstGeom prst="rect">
              <a:avLst/>
            </a:prstGeom>
            <a:solidFill>
              <a:srgbClr val="9999FF"/>
            </a:solidFill>
            <a:ln w="9525">
              <a:solidFill>
                <a:schemeClr val="tx1"/>
              </a:solidFill>
              <a:miter lim="800000"/>
              <a:headEnd/>
              <a:tailEnd/>
            </a:ln>
          </p:spPr>
          <p:txBody>
            <a:bodyPr>
              <a:spAutoFit/>
            </a:bodyPr>
            <a:lstStyle/>
            <a:p>
              <a:pPr algn="ctr">
                <a:spcBef>
                  <a:spcPct val="50000"/>
                </a:spcBef>
              </a:pPr>
              <a:r>
                <a:rPr lang="es-ES_tradnl" sz="2400"/>
                <a:t>Mercados en crecimiento</a:t>
              </a:r>
              <a:endParaRPr lang="es-ES" sz="2400"/>
            </a:p>
          </p:txBody>
        </p:sp>
        <p:sp>
          <p:nvSpPr>
            <p:cNvPr id="13320" name="Line 5"/>
            <p:cNvSpPr>
              <a:spLocks noChangeShapeType="1"/>
            </p:cNvSpPr>
            <p:nvPr/>
          </p:nvSpPr>
          <p:spPr bwMode="auto">
            <a:xfrm>
              <a:off x="1791" y="1979"/>
              <a:ext cx="227" cy="0"/>
            </a:xfrm>
            <a:prstGeom prst="line">
              <a:avLst/>
            </a:prstGeom>
            <a:noFill/>
            <a:ln w="9525">
              <a:solidFill>
                <a:schemeClr val="tx1"/>
              </a:solidFill>
              <a:round/>
              <a:headEnd/>
              <a:tailEnd type="triangle" w="med" len="med"/>
            </a:ln>
          </p:spPr>
          <p:txBody>
            <a:bodyPr/>
            <a:lstStyle/>
            <a:p>
              <a:endParaRPr lang="es-VE"/>
            </a:p>
          </p:txBody>
        </p:sp>
        <p:sp>
          <p:nvSpPr>
            <p:cNvPr id="13321" name="Text Box 6"/>
            <p:cNvSpPr txBox="1">
              <a:spLocks noChangeArrowheads="1"/>
            </p:cNvSpPr>
            <p:nvPr/>
          </p:nvSpPr>
          <p:spPr bwMode="auto">
            <a:xfrm>
              <a:off x="2018" y="1752"/>
              <a:ext cx="1542" cy="524"/>
            </a:xfrm>
            <a:prstGeom prst="rect">
              <a:avLst/>
            </a:prstGeom>
            <a:solidFill>
              <a:srgbClr val="FF6699"/>
            </a:solidFill>
            <a:ln w="9525">
              <a:solidFill>
                <a:schemeClr val="tx1"/>
              </a:solidFill>
              <a:miter lim="800000"/>
              <a:headEnd/>
              <a:tailEnd/>
            </a:ln>
          </p:spPr>
          <p:txBody>
            <a:bodyPr>
              <a:spAutoFit/>
            </a:bodyPr>
            <a:lstStyle/>
            <a:p>
              <a:pPr algn="ctr">
                <a:spcBef>
                  <a:spcPct val="50000"/>
                </a:spcBef>
              </a:pPr>
              <a:r>
                <a:rPr lang="es-ES_tradnl" sz="2400"/>
                <a:t>Intenciones de expansión</a:t>
              </a:r>
              <a:endParaRPr lang="es-ES" sz="2400"/>
            </a:p>
          </p:txBody>
        </p:sp>
        <p:sp>
          <p:nvSpPr>
            <p:cNvPr id="13322" name="Text Box 8"/>
            <p:cNvSpPr txBox="1">
              <a:spLocks noChangeArrowheads="1"/>
            </p:cNvSpPr>
            <p:nvPr/>
          </p:nvSpPr>
          <p:spPr bwMode="auto">
            <a:xfrm>
              <a:off x="3787" y="1706"/>
              <a:ext cx="1542" cy="524"/>
            </a:xfrm>
            <a:prstGeom prst="rect">
              <a:avLst/>
            </a:prstGeom>
            <a:solidFill>
              <a:srgbClr val="CC00FF"/>
            </a:solidFill>
            <a:ln w="9525">
              <a:solidFill>
                <a:schemeClr val="tx1"/>
              </a:solidFill>
              <a:miter lim="800000"/>
              <a:headEnd/>
              <a:tailEnd/>
            </a:ln>
          </p:spPr>
          <p:txBody>
            <a:bodyPr>
              <a:spAutoFit/>
            </a:bodyPr>
            <a:lstStyle/>
            <a:p>
              <a:pPr algn="ctr">
                <a:spcBef>
                  <a:spcPct val="50000"/>
                </a:spcBef>
              </a:pPr>
              <a:r>
                <a:rPr lang="es-ES_tradnl" sz="2400"/>
                <a:t>Requerimientos de liquidez</a:t>
              </a:r>
              <a:endParaRPr lang="es-ES" sz="2400"/>
            </a:p>
          </p:txBody>
        </p:sp>
        <p:sp>
          <p:nvSpPr>
            <p:cNvPr id="13323" name="Text Box 9"/>
            <p:cNvSpPr txBox="1">
              <a:spLocks noChangeArrowheads="1"/>
            </p:cNvSpPr>
            <p:nvPr/>
          </p:nvSpPr>
          <p:spPr bwMode="auto">
            <a:xfrm>
              <a:off x="249" y="2568"/>
              <a:ext cx="1542" cy="754"/>
            </a:xfrm>
            <a:prstGeom prst="rect">
              <a:avLst/>
            </a:prstGeom>
            <a:solidFill>
              <a:srgbClr val="9999FF"/>
            </a:solidFill>
            <a:ln w="9525">
              <a:solidFill>
                <a:schemeClr val="tx1"/>
              </a:solidFill>
              <a:miter lim="800000"/>
              <a:headEnd/>
              <a:tailEnd/>
            </a:ln>
          </p:spPr>
          <p:txBody>
            <a:bodyPr>
              <a:spAutoFit/>
            </a:bodyPr>
            <a:lstStyle/>
            <a:p>
              <a:pPr algn="ctr">
                <a:spcBef>
                  <a:spcPct val="50000"/>
                </a:spcBef>
              </a:pPr>
              <a:r>
                <a:rPr lang="es-ES_tradnl" sz="2400"/>
                <a:t>Mercados en etapa de madurez</a:t>
              </a:r>
              <a:endParaRPr lang="es-ES" sz="2400"/>
            </a:p>
          </p:txBody>
        </p:sp>
        <p:sp>
          <p:nvSpPr>
            <p:cNvPr id="13324" name="Line 10"/>
            <p:cNvSpPr>
              <a:spLocks noChangeShapeType="1"/>
            </p:cNvSpPr>
            <p:nvPr/>
          </p:nvSpPr>
          <p:spPr bwMode="auto">
            <a:xfrm>
              <a:off x="1791" y="2886"/>
              <a:ext cx="227" cy="0"/>
            </a:xfrm>
            <a:prstGeom prst="line">
              <a:avLst/>
            </a:prstGeom>
            <a:noFill/>
            <a:ln w="9525">
              <a:solidFill>
                <a:schemeClr val="tx1"/>
              </a:solidFill>
              <a:round/>
              <a:headEnd/>
              <a:tailEnd type="triangle" w="med" len="med"/>
            </a:ln>
          </p:spPr>
          <p:txBody>
            <a:bodyPr/>
            <a:lstStyle/>
            <a:p>
              <a:endParaRPr lang="es-VE"/>
            </a:p>
          </p:txBody>
        </p:sp>
        <p:sp>
          <p:nvSpPr>
            <p:cNvPr id="13325" name="Text Box 11"/>
            <p:cNvSpPr txBox="1">
              <a:spLocks noChangeArrowheads="1"/>
            </p:cNvSpPr>
            <p:nvPr/>
          </p:nvSpPr>
          <p:spPr bwMode="auto">
            <a:xfrm>
              <a:off x="2018" y="2568"/>
              <a:ext cx="1542" cy="754"/>
            </a:xfrm>
            <a:prstGeom prst="rect">
              <a:avLst/>
            </a:prstGeom>
            <a:solidFill>
              <a:srgbClr val="FF6699"/>
            </a:solidFill>
            <a:ln w="9525">
              <a:solidFill>
                <a:schemeClr val="tx1"/>
              </a:solidFill>
              <a:miter lim="800000"/>
              <a:headEnd/>
              <a:tailEnd/>
            </a:ln>
          </p:spPr>
          <p:txBody>
            <a:bodyPr>
              <a:spAutoFit/>
            </a:bodyPr>
            <a:lstStyle/>
            <a:p>
              <a:pPr algn="ctr">
                <a:spcBef>
                  <a:spcPct val="50000"/>
                </a:spcBef>
              </a:pPr>
              <a:r>
                <a:rPr lang="es-ES_tradnl" sz="2400"/>
                <a:t>Pocas intenciones de expansión</a:t>
              </a:r>
              <a:endParaRPr lang="es-ES" sz="2400"/>
            </a:p>
          </p:txBody>
        </p:sp>
        <p:sp>
          <p:nvSpPr>
            <p:cNvPr id="13326" name="Text Box 12"/>
            <p:cNvSpPr txBox="1">
              <a:spLocks noChangeArrowheads="1"/>
            </p:cNvSpPr>
            <p:nvPr/>
          </p:nvSpPr>
          <p:spPr bwMode="auto">
            <a:xfrm>
              <a:off x="3787" y="2568"/>
              <a:ext cx="1542" cy="754"/>
            </a:xfrm>
            <a:prstGeom prst="rect">
              <a:avLst/>
            </a:prstGeom>
            <a:solidFill>
              <a:srgbClr val="CC00FF"/>
            </a:solidFill>
            <a:ln w="9525">
              <a:solidFill>
                <a:schemeClr val="tx1"/>
              </a:solidFill>
              <a:miter lim="800000"/>
              <a:headEnd/>
              <a:tailEnd/>
            </a:ln>
          </p:spPr>
          <p:txBody>
            <a:bodyPr>
              <a:spAutoFit/>
            </a:bodyPr>
            <a:lstStyle/>
            <a:p>
              <a:pPr algn="ctr">
                <a:spcBef>
                  <a:spcPct val="50000"/>
                </a:spcBef>
              </a:pPr>
              <a:r>
                <a:rPr lang="es-ES_tradnl" sz="2400"/>
                <a:t>Bajos requerimientos de liquidez</a:t>
              </a:r>
              <a:endParaRPr lang="es-ES" sz="2400"/>
            </a:p>
          </p:txBody>
        </p:sp>
        <p:sp>
          <p:nvSpPr>
            <p:cNvPr id="13327" name="Line 13"/>
            <p:cNvSpPr>
              <a:spLocks noChangeShapeType="1"/>
            </p:cNvSpPr>
            <p:nvPr/>
          </p:nvSpPr>
          <p:spPr bwMode="auto">
            <a:xfrm>
              <a:off x="3560" y="2931"/>
              <a:ext cx="227" cy="0"/>
            </a:xfrm>
            <a:prstGeom prst="line">
              <a:avLst/>
            </a:prstGeom>
            <a:noFill/>
            <a:ln w="9525">
              <a:solidFill>
                <a:schemeClr val="tx1"/>
              </a:solidFill>
              <a:round/>
              <a:headEnd/>
              <a:tailEnd type="triangle" w="med" len="med"/>
            </a:ln>
          </p:spPr>
          <p:txBody>
            <a:bodyPr/>
            <a:lstStyle/>
            <a:p>
              <a:endParaRPr lang="es-VE"/>
            </a:p>
          </p:txBody>
        </p:sp>
      </p:grpSp>
      <p:sp>
        <p:nvSpPr>
          <p:cNvPr id="13318" name="Text Box 15"/>
          <p:cNvSpPr txBox="1">
            <a:spLocks noChangeArrowheads="1"/>
          </p:cNvSpPr>
          <p:nvPr/>
        </p:nvSpPr>
        <p:spPr bwMode="auto">
          <a:xfrm>
            <a:off x="827088" y="5445125"/>
            <a:ext cx="8066087" cy="822325"/>
          </a:xfrm>
          <a:prstGeom prst="rect">
            <a:avLst/>
          </a:prstGeom>
          <a:noFill/>
          <a:ln w="9525">
            <a:noFill/>
            <a:miter lim="800000"/>
            <a:headEnd/>
            <a:tailEnd/>
          </a:ln>
        </p:spPr>
        <p:txBody>
          <a:bodyPr>
            <a:spAutoFit/>
          </a:bodyPr>
          <a:lstStyle/>
          <a:p>
            <a:pPr algn="ctr">
              <a:spcBef>
                <a:spcPct val="50000"/>
              </a:spcBef>
            </a:pPr>
            <a:r>
              <a:rPr lang="es-ES_tradnl" sz="2400"/>
              <a:t>La liquidez necesaria para la inversión en un negocio depende de la tasa de crecimiento del mercado</a:t>
            </a:r>
            <a:endParaRPr lang="es-E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ctr" eaLnBrk="1" hangingPunct="1"/>
            <a:r>
              <a:rPr lang="es-ES_tradnl" sz="3200" smtClean="0"/>
              <a:t>Modelos matriciales de valoración de las carteras de inversión</a:t>
            </a:r>
            <a:endParaRPr lang="es-ES" sz="3200" smtClean="0"/>
          </a:p>
        </p:txBody>
      </p:sp>
      <p:sp>
        <p:nvSpPr>
          <p:cNvPr id="14339" name="Rectangle 3"/>
          <p:cNvSpPr>
            <a:spLocks noGrp="1" noChangeArrowheads="1"/>
          </p:cNvSpPr>
          <p:nvPr>
            <p:ph idx="1"/>
          </p:nvPr>
        </p:nvSpPr>
        <p:spPr/>
        <p:txBody>
          <a:bodyPr/>
          <a:lstStyle/>
          <a:p>
            <a:pPr eaLnBrk="1" hangingPunct="1">
              <a:buFont typeface="Wingdings" pitchFamily="2" charset="2"/>
              <a:buNone/>
            </a:pPr>
            <a:endParaRPr lang="es-ES_tradnl" smtClean="0"/>
          </a:p>
          <a:p>
            <a:pPr eaLnBrk="1" hangingPunct="1">
              <a:buFont typeface="Wingdings" pitchFamily="2" charset="2"/>
              <a:buNone/>
            </a:pPr>
            <a:endParaRPr lang="es-ES_tradnl" smtClean="0"/>
          </a:p>
          <a:p>
            <a:pPr eaLnBrk="1" hangingPunct="1">
              <a:buFont typeface="Wingdings" pitchFamily="2" charset="2"/>
              <a:buNone/>
            </a:pPr>
            <a:endParaRPr lang="es-ES_tradnl" smtClean="0"/>
          </a:p>
          <a:p>
            <a:pPr eaLnBrk="1" hangingPunct="1">
              <a:buFont typeface="Wingdings" pitchFamily="2" charset="2"/>
              <a:buNone/>
            </a:pPr>
            <a:r>
              <a:rPr lang="es-ES_tradnl" sz="2400" smtClean="0"/>
              <a:t>Movimientos financieros </a:t>
            </a:r>
          </a:p>
          <a:p>
            <a:pPr eaLnBrk="1" hangingPunct="1">
              <a:buFont typeface="Wingdings" pitchFamily="2" charset="2"/>
              <a:buNone/>
            </a:pPr>
            <a:r>
              <a:rPr lang="es-ES_tradnl" sz="2400" smtClean="0"/>
              <a:t>      de la empresa</a:t>
            </a:r>
            <a:endParaRPr lang="es-ES" sz="2400" smtClean="0"/>
          </a:p>
        </p:txBody>
      </p:sp>
      <p:sp>
        <p:nvSpPr>
          <p:cNvPr id="14340" name="AutoShape 4"/>
          <p:cNvSpPr>
            <a:spLocks/>
          </p:cNvSpPr>
          <p:nvPr/>
        </p:nvSpPr>
        <p:spPr bwMode="auto">
          <a:xfrm>
            <a:off x="3851275" y="2420938"/>
            <a:ext cx="360363" cy="2952750"/>
          </a:xfrm>
          <a:prstGeom prst="leftBrace">
            <a:avLst>
              <a:gd name="adj1" fmla="val 68282"/>
              <a:gd name="adj2" fmla="val 50000"/>
            </a:avLst>
          </a:prstGeom>
          <a:noFill/>
          <a:ln w="9525">
            <a:solidFill>
              <a:schemeClr val="tx1"/>
            </a:solidFill>
            <a:round/>
            <a:headEnd/>
            <a:tailEnd/>
          </a:ln>
        </p:spPr>
        <p:txBody>
          <a:bodyPr wrap="none" anchor="ctr"/>
          <a:lstStyle/>
          <a:p>
            <a:endParaRPr lang="es-VE"/>
          </a:p>
        </p:txBody>
      </p:sp>
      <p:sp>
        <p:nvSpPr>
          <p:cNvPr id="14341" name="Text Box 5"/>
          <p:cNvSpPr txBox="1">
            <a:spLocks noChangeArrowheads="1"/>
          </p:cNvSpPr>
          <p:nvPr/>
        </p:nvSpPr>
        <p:spPr bwMode="auto">
          <a:xfrm>
            <a:off x="4211638" y="2708275"/>
            <a:ext cx="4752975" cy="831850"/>
          </a:xfrm>
          <a:prstGeom prst="rect">
            <a:avLst/>
          </a:prstGeom>
          <a:solidFill>
            <a:srgbClr val="FFFF66"/>
          </a:solidFill>
          <a:ln w="9525">
            <a:solidFill>
              <a:schemeClr val="tx1"/>
            </a:solidFill>
            <a:miter lim="800000"/>
            <a:headEnd/>
            <a:tailEnd/>
          </a:ln>
        </p:spPr>
        <p:txBody>
          <a:bodyPr>
            <a:spAutoFit/>
          </a:bodyPr>
          <a:lstStyle/>
          <a:p>
            <a:pPr>
              <a:spcBef>
                <a:spcPct val="50000"/>
              </a:spcBef>
            </a:pPr>
            <a:r>
              <a:rPr lang="es-ES_tradnl" sz="2400"/>
              <a:t>Ingresos f (Participación relativa del mercado)</a:t>
            </a:r>
            <a:endParaRPr lang="es-ES" sz="2400"/>
          </a:p>
        </p:txBody>
      </p:sp>
      <p:sp>
        <p:nvSpPr>
          <p:cNvPr id="14342" name="Text Box 6"/>
          <p:cNvSpPr txBox="1">
            <a:spLocks noChangeArrowheads="1"/>
          </p:cNvSpPr>
          <p:nvPr/>
        </p:nvSpPr>
        <p:spPr bwMode="auto">
          <a:xfrm>
            <a:off x="4140200" y="4076700"/>
            <a:ext cx="4752975" cy="831850"/>
          </a:xfrm>
          <a:prstGeom prst="rect">
            <a:avLst/>
          </a:prstGeom>
          <a:solidFill>
            <a:srgbClr val="99CCFF"/>
          </a:solidFill>
          <a:ln w="9525">
            <a:solidFill>
              <a:schemeClr val="tx1"/>
            </a:solidFill>
            <a:miter lim="800000"/>
            <a:headEnd/>
            <a:tailEnd/>
          </a:ln>
        </p:spPr>
        <p:txBody>
          <a:bodyPr>
            <a:spAutoFit/>
          </a:bodyPr>
          <a:lstStyle/>
          <a:p>
            <a:pPr>
              <a:spcBef>
                <a:spcPct val="50000"/>
              </a:spcBef>
            </a:pPr>
            <a:r>
              <a:rPr lang="es-ES_tradnl" sz="2400"/>
              <a:t>Desembolsos f (Crecimiento del mercado)</a:t>
            </a:r>
            <a:endParaRPr lang="es-ES"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ctr" eaLnBrk="1" hangingPunct="1"/>
            <a:r>
              <a:rPr lang="es-ES_tradnl" sz="3200" smtClean="0"/>
              <a:t>Modelos matriciales de valoración de las carteras de inversión</a:t>
            </a:r>
            <a:endParaRPr lang="es-ES" sz="3200" smtClean="0"/>
          </a:p>
        </p:txBody>
      </p:sp>
      <p:sp>
        <p:nvSpPr>
          <p:cNvPr id="15363" name="Rectangle 3"/>
          <p:cNvSpPr>
            <a:spLocks noGrp="1" noChangeArrowheads="1"/>
          </p:cNvSpPr>
          <p:nvPr>
            <p:ph idx="1"/>
          </p:nvPr>
        </p:nvSpPr>
        <p:spPr>
          <a:xfrm>
            <a:off x="395288" y="1844675"/>
            <a:ext cx="8229600" cy="4411663"/>
          </a:xfrm>
        </p:spPr>
        <p:txBody>
          <a:bodyPr>
            <a:normAutofit lnSpcReduction="10000"/>
          </a:bodyPr>
          <a:lstStyle/>
          <a:p>
            <a:pPr eaLnBrk="1" hangingPunct="1"/>
            <a:r>
              <a:rPr lang="es-ES_tradnl" sz="2400" smtClean="0">
                <a:solidFill>
                  <a:schemeClr val="tx2"/>
                </a:solidFill>
              </a:rPr>
              <a:t>Descripción de la matriz BCG</a:t>
            </a:r>
          </a:p>
          <a:p>
            <a:pPr eaLnBrk="1" hangingPunct="1"/>
            <a:endParaRPr lang="es-ES_tradnl" sz="2400" smtClean="0">
              <a:solidFill>
                <a:schemeClr val="tx2"/>
              </a:solidFill>
            </a:endParaRPr>
          </a:p>
          <a:p>
            <a:pPr algn="just" eaLnBrk="1" hangingPunct="1">
              <a:buFont typeface="Wingdings" pitchFamily="2" charset="2"/>
              <a:buNone/>
            </a:pPr>
            <a:r>
              <a:rPr lang="es-ES_tradnl" sz="2400" smtClean="0"/>
              <a:t>    Matriz de posicionamiento de doble entrada en la que queden representadas de un lado la dimensión </a:t>
            </a:r>
            <a:r>
              <a:rPr lang="es-ES_tradnl" sz="2400" i="1" smtClean="0">
                <a:solidFill>
                  <a:schemeClr val="tx2"/>
                </a:solidFill>
              </a:rPr>
              <a:t>atractivo de mercado </a:t>
            </a:r>
            <a:r>
              <a:rPr lang="es-ES_tradnl" sz="2400" i="1" smtClean="0"/>
              <a:t>(Tasa de crecimiento) </a:t>
            </a:r>
            <a:r>
              <a:rPr lang="es-ES_tradnl" sz="2400" smtClean="0"/>
              <a:t>y de la otra</a:t>
            </a:r>
            <a:r>
              <a:rPr lang="es-ES_tradnl" sz="2400" i="1" smtClean="0"/>
              <a:t> </a:t>
            </a:r>
            <a:r>
              <a:rPr lang="es-ES_tradnl" sz="2400" i="1" smtClean="0">
                <a:solidFill>
                  <a:schemeClr val="tx2"/>
                </a:solidFill>
              </a:rPr>
              <a:t>competitividad de la empresa </a:t>
            </a:r>
            <a:r>
              <a:rPr lang="es-ES_tradnl" sz="2400" i="1" smtClean="0"/>
              <a:t>(Cuota de mercado)</a:t>
            </a:r>
            <a:r>
              <a:rPr lang="es-ES_tradnl" sz="2400" smtClean="0"/>
              <a:t>.</a:t>
            </a:r>
          </a:p>
          <a:p>
            <a:pPr algn="just" eaLnBrk="1" hangingPunct="1">
              <a:buFont typeface="Wingdings" pitchFamily="2" charset="2"/>
              <a:buNone/>
            </a:pPr>
            <a:endParaRPr lang="es-ES_tradnl" sz="2400" smtClean="0"/>
          </a:p>
          <a:p>
            <a:pPr algn="just" eaLnBrk="1" hangingPunct="1">
              <a:buFont typeface="Wingdings" pitchFamily="2" charset="2"/>
              <a:buNone/>
            </a:pPr>
            <a:r>
              <a:rPr lang="es-ES_tradnl" sz="2400" smtClean="0"/>
              <a:t>    El eje horizontal representa la cuota de mercado y toma la participación de mercado respecto al competidor más importante. El eje vertical se fundamenta en la media ponderada de la tasa de crecimiento de los productos.</a:t>
            </a:r>
            <a:endParaRPr lang="es-ES" sz="24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s-ES_tradnl" sz="3200" smtClean="0"/>
              <a:t>Modelos matriciales de valoración de las carteras de inversión</a:t>
            </a:r>
            <a:endParaRPr lang="es-ES" sz="3200" smtClean="0"/>
          </a:p>
        </p:txBody>
      </p:sp>
      <p:graphicFrame>
        <p:nvGraphicFramePr>
          <p:cNvPr id="31782" name="Group 38"/>
          <p:cNvGraphicFramePr>
            <a:graphicFrameLocks noGrp="1"/>
          </p:cNvGraphicFramePr>
          <p:nvPr>
            <p:ph type="tbl" idx="1"/>
          </p:nvPr>
        </p:nvGraphicFramePr>
        <p:xfrm>
          <a:off x="1619250" y="1700213"/>
          <a:ext cx="6419850" cy="3889375"/>
        </p:xfrm>
        <a:graphic>
          <a:graphicData uri="http://schemas.openxmlformats.org/drawingml/2006/table">
            <a:tbl>
              <a:tblPr/>
              <a:tblGrid>
                <a:gridCol w="3209925"/>
                <a:gridCol w="3209925"/>
              </a:tblGrid>
              <a:tr h="20161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5000" b="0" i="0" u="none" strike="noStrike" cap="none" normalizeH="0" baseline="0" smtClean="0">
                          <a:ln>
                            <a:noFill/>
                          </a:ln>
                          <a:solidFill>
                            <a:srgbClr val="FF6600"/>
                          </a:solidFill>
                          <a:effectLst/>
                          <a:latin typeface="Arial" charset="0"/>
                        </a:rPr>
                        <a:t> ?</a:t>
                      </a:r>
                      <a:endParaRPr kumimoji="0" lang="es-ES" sz="5000" b="0" i="0" u="none" strike="noStrike" cap="none" normalizeH="0" baseline="0" smtClean="0">
                        <a:ln>
                          <a:noFill/>
                        </a:ln>
                        <a:solidFill>
                          <a:srgbClr val="FF6600"/>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18732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99FF"/>
                    </a:solidFill>
                  </a:tcPr>
                </a:tc>
              </a:tr>
            </a:tbl>
          </a:graphicData>
        </a:graphic>
      </p:graphicFrame>
      <p:sp>
        <p:nvSpPr>
          <p:cNvPr id="31764" name="AutoShape 20"/>
          <p:cNvSpPr>
            <a:spLocks noChangeArrowheads="1"/>
          </p:cNvSpPr>
          <p:nvPr/>
        </p:nvSpPr>
        <p:spPr bwMode="auto">
          <a:xfrm>
            <a:off x="1763713" y="1844675"/>
            <a:ext cx="503237" cy="574675"/>
          </a:xfrm>
          <a:prstGeom prst="star5">
            <a:avLst/>
          </a:prstGeom>
          <a:solidFill>
            <a:srgbClr val="FFFF66"/>
          </a:solidFill>
          <a:ln w="9525">
            <a:solidFill>
              <a:schemeClr val="tx1"/>
            </a:solidFill>
            <a:miter lim="800000"/>
            <a:headEnd/>
            <a:tailEnd/>
          </a:ln>
          <a:effectLst/>
        </p:spPr>
        <p:txBody>
          <a:bodyPr wrap="none" anchor="ctr"/>
          <a:lstStyle/>
          <a:p>
            <a:pPr>
              <a:defRPr/>
            </a:pPr>
            <a:endParaRPr lang="es-VE"/>
          </a:p>
        </p:txBody>
      </p:sp>
      <p:pic>
        <p:nvPicPr>
          <p:cNvPr id="16399" name="Picture 22" descr="j0149627"/>
          <p:cNvPicPr>
            <a:picLocks noChangeAspect="1" noChangeArrowheads="1"/>
          </p:cNvPicPr>
          <p:nvPr/>
        </p:nvPicPr>
        <p:blipFill>
          <a:blip r:embed="rId2" cstate="print"/>
          <a:srcRect/>
          <a:stretch>
            <a:fillRect/>
          </a:stretch>
        </p:blipFill>
        <p:spPr bwMode="auto">
          <a:xfrm>
            <a:off x="1692275" y="3789363"/>
            <a:ext cx="1009650" cy="717550"/>
          </a:xfrm>
          <a:prstGeom prst="rect">
            <a:avLst/>
          </a:prstGeom>
          <a:noFill/>
          <a:ln w="9525">
            <a:noFill/>
            <a:miter lim="800000"/>
            <a:headEnd/>
            <a:tailEnd/>
          </a:ln>
        </p:spPr>
      </p:pic>
      <p:sp>
        <p:nvSpPr>
          <p:cNvPr id="16400" name="AutoShape 24" descr="t045739a"/>
          <p:cNvSpPr>
            <a:spLocks noChangeAspect="1" noChangeArrowheads="1"/>
          </p:cNvSpPr>
          <p:nvPr/>
        </p:nvSpPr>
        <p:spPr bwMode="auto">
          <a:xfrm>
            <a:off x="-4500563" y="1125538"/>
            <a:ext cx="4762501" cy="3200400"/>
          </a:xfrm>
          <a:prstGeom prst="rect">
            <a:avLst/>
          </a:prstGeom>
          <a:noFill/>
          <a:ln w="9525">
            <a:noFill/>
            <a:miter lim="800000"/>
            <a:headEnd/>
            <a:tailEnd/>
          </a:ln>
        </p:spPr>
        <p:txBody>
          <a:bodyPr/>
          <a:lstStyle/>
          <a:p>
            <a:endParaRPr lang="es-VE"/>
          </a:p>
        </p:txBody>
      </p:sp>
      <p:sp>
        <p:nvSpPr>
          <p:cNvPr id="16401" name="Oval 26"/>
          <p:cNvSpPr>
            <a:spLocks noChangeArrowheads="1"/>
          </p:cNvSpPr>
          <p:nvPr/>
        </p:nvSpPr>
        <p:spPr bwMode="auto">
          <a:xfrm>
            <a:off x="2700338" y="2781300"/>
            <a:ext cx="792162" cy="720725"/>
          </a:xfrm>
          <a:prstGeom prst="ellipse">
            <a:avLst/>
          </a:prstGeom>
          <a:solidFill>
            <a:schemeClr val="accent1"/>
          </a:solidFill>
          <a:ln w="9525">
            <a:solidFill>
              <a:schemeClr val="tx1"/>
            </a:solidFill>
            <a:round/>
            <a:headEnd/>
            <a:tailEnd/>
          </a:ln>
        </p:spPr>
        <p:txBody>
          <a:bodyPr wrap="none" anchor="ctr"/>
          <a:lstStyle/>
          <a:p>
            <a:endParaRPr lang="es-VE"/>
          </a:p>
        </p:txBody>
      </p:sp>
      <p:sp>
        <p:nvSpPr>
          <p:cNvPr id="16402" name="Oval 27"/>
          <p:cNvSpPr>
            <a:spLocks noChangeArrowheads="1"/>
          </p:cNvSpPr>
          <p:nvPr/>
        </p:nvSpPr>
        <p:spPr bwMode="auto">
          <a:xfrm>
            <a:off x="3708400" y="3213100"/>
            <a:ext cx="358775" cy="431800"/>
          </a:xfrm>
          <a:prstGeom prst="ellipse">
            <a:avLst/>
          </a:prstGeom>
          <a:solidFill>
            <a:schemeClr val="accent1"/>
          </a:solidFill>
          <a:ln w="9525">
            <a:solidFill>
              <a:schemeClr val="tx1"/>
            </a:solidFill>
            <a:round/>
            <a:headEnd/>
            <a:tailEnd/>
          </a:ln>
        </p:spPr>
        <p:txBody>
          <a:bodyPr wrap="none" anchor="ctr"/>
          <a:lstStyle/>
          <a:p>
            <a:endParaRPr lang="es-VE"/>
          </a:p>
        </p:txBody>
      </p:sp>
      <p:sp>
        <p:nvSpPr>
          <p:cNvPr id="16403" name="Oval 28"/>
          <p:cNvSpPr>
            <a:spLocks noChangeArrowheads="1"/>
          </p:cNvSpPr>
          <p:nvPr/>
        </p:nvSpPr>
        <p:spPr bwMode="auto">
          <a:xfrm>
            <a:off x="2771775" y="4292600"/>
            <a:ext cx="936625" cy="936625"/>
          </a:xfrm>
          <a:prstGeom prst="ellipse">
            <a:avLst/>
          </a:prstGeom>
          <a:solidFill>
            <a:schemeClr val="accent1"/>
          </a:solidFill>
          <a:ln w="9525">
            <a:solidFill>
              <a:schemeClr val="tx1"/>
            </a:solidFill>
            <a:round/>
            <a:headEnd/>
            <a:tailEnd/>
          </a:ln>
        </p:spPr>
        <p:txBody>
          <a:bodyPr wrap="none" anchor="ctr"/>
          <a:lstStyle/>
          <a:p>
            <a:endParaRPr lang="es-VE"/>
          </a:p>
        </p:txBody>
      </p:sp>
      <p:sp>
        <p:nvSpPr>
          <p:cNvPr id="16404" name="Oval 29"/>
          <p:cNvSpPr>
            <a:spLocks noChangeArrowheads="1"/>
          </p:cNvSpPr>
          <p:nvPr/>
        </p:nvSpPr>
        <p:spPr bwMode="auto">
          <a:xfrm>
            <a:off x="5867400" y="2276475"/>
            <a:ext cx="287338" cy="360363"/>
          </a:xfrm>
          <a:prstGeom prst="ellipse">
            <a:avLst/>
          </a:prstGeom>
          <a:solidFill>
            <a:schemeClr val="accent1"/>
          </a:solidFill>
          <a:ln w="9525">
            <a:solidFill>
              <a:schemeClr val="tx1"/>
            </a:solidFill>
            <a:round/>
            <a:headEnd/>
            <a:tailEnd/>
          </a:ln>
        </p:spPr>
        <p:txBody>
          <a:bodyPr wrap="none" anchor="ctr"/>
          <a:lstStyle/>
          <a:p>
            <a:endParaRPr lang="es-VE"/>
          </a:p>
        </p:txBody>
      </p:sp>
      <p:sp>
        <p:nvSpPr>
          <p:cNvPr id="16405" name="Oval 30"/>
          <p:cNvSpPr>
            <a:spLocks noChangeArrowheads="1"/>
          </p:cNvSpPr>
          <p:nvPr/>
        </p:nvSpPr>
        <p:spPr bwMode="auto">
          <a:xfrm>
            <a:off x="5435600" y="2997200"/>
            <a:ext cx="576263" cy="647700"/>
          </a:xfrm>
          <a:prstGeom prst="ellipse">
            <a:avLst/>
          </a:prstGeom>
          <a:solidFill>
            <a:schemeClr val="accent1"/>
          </a:solidFill>
          <a:ln w="9525">
            <a:solidFill>
              <a:schemeClr val="tx1"/>
            </a:solidFill>
            <a:round/>
            <a:headEnd/>
            <a:tailEnd/>
          </a:ln>
        </p:spPr>
        <p:txBody>
          <a:bodyPr wrap="none" anchor="ctr"/>
          <a:lstStyle/>
          <a:p>
            <a:endParaRPr lang="es-VE"/>
          </a:p>
        </p:txBody>
      </p:sp>
      <p:sp>
        <p:nvSpPr>
          <p:cNvPr id="16406" name="Oval 31"/>
          <p:cNvSpPr>
            <a:spLocks noChangeArrowheads="1"/>
          </p:cNvSpPr>
          <p:nvPr/>
        </p:nvSpPr>
        <p:spPr bwMode="auto">
          <a:xfrm>
            <a:off x="5435600" y="4221163"/>
            <a:ext cx="360363" cy="288925"/>
          </a:xfrm>
          <a:prstGeom prst="ellipse">
            <a:avLst/>
          </a:prstGeom>
          <a:solidFill>
            <a:schemeClr val="accent1"/>
          </a:solidFill>
          <a:ln w="9525">
            <a:solidFill>
              <a:schemeClr val="tx1"/>
            </a:solidFill>
            <a:round/>
            <a:headEnd/>
            <a:tailEnd/>
          </a:ln>
        </p:spPr>
        <p:txBody>
          <a:bodyPr wrap="none" anchor="ctr"/>
          <a:lstStyle/>
          <a:p>
            <a:endParaRPr lang="es-VE"/>
          </a:p>
        </p:txBody>
      </p:sp>
      <p:sp>
        <p:nvSpPr>
          <p:cNvPr id="16407" name="Oval 32"/>
          <p:cNvSpPr>
            <a:spLocks noChangeArrowheads="1"/>
          </p:cNvSpPr>
          <p:nvPr/>
        </p:nvSpPr>
        <p:spPr bwMode="auto">
          <a:xfrm>
            <a:off x="2124075" y="4941888"/>
            <a:ext cx="360363" cy="360362"/>
          </a:xfrm>
          <a:prstGeom prst="ellipse">
            <a:avLst/>
          </a:prstGeom>
          <a:solidFill>
            <a:schemeClr val="accent1"/>
          </a:solidFill>
          <a:ln w="9525">
            <a:solidFill>
              <a:schemeClr val="tx1"/>
            </a:solidFill>
            <a:round/>
            <a:headEnd/>
            <a:tailEnd/>
          </a:ln>
        </p:spPr>
        <p:txBody>
          <a:bodyPr wrap="none" anchor="ctr"/>
          <a:lstStyle/>
          <a:p>
            <a:endParaRPr lang="es-VE"/>
          </a:p>
        </p:txBody>
      </p:sp>
      <p:sp>
        <p:nvSpPr>
          <p:cNvPr id="16408" name="Oval 33"/>
          <p:cNvSpPr>
            <a:spLocks noChangeArrowheads="1"/>
          </p:cNvSpPr>
          <p:nvPr/>
        </p:nvSpPr>
        <p:spPr bwMode="auto">
          <a:xfrm>
            <a:off x="6659563" y="1989138"/>
            <a:ext cx="288925" cy="360362"/>
          </a:xfrm>
          <a:prstGeom prst="ellipse">
            <a:avLst/>
          </a:prstGeom>
          <a:solidFill>
            <a:schemeClr val="accent1"/>
          </a:solidFill>
          <a:ln w="9525">
            <a:solidFill>
              <a:schemeClr val="tx1"/>
            </a:solidFill>
            <a:round/>
            <a:headEnd/>
            <a:tailEnd/>
          </a:ln>
        </p:spPr>
        <p:txBody>
          <a:bodyPr wrap="none" anchor="ctr"/>
          <a:lstStyle/>
          <a:p>
            <a:endParaRPr lang="es-VE"/>
          </a:p>
        </p:txBody>
      </p:sp>
      <p:sp>
        <p:nvSpPr>
          <p:cNvPr id="16409" name="Oval 34"/>
          <p:cNvSpPr>
            <a:spLocks noChangeArrowheads="1"/>
          </p:cNvSpPr>
          <p:nvPr/>
        </p:nvSpPr>
        <p:spPr bwMode="auto">
          <a:xfrm>
            <a:off x="6372225" y="2636838"/>
            <a:ext cx="647700" cy="555625"/>
          </a:xfrm>
          <a:prstGeom prst="ellipse">
            <a:avLst/>
          </a:prstGeom>
          <a:solidFill>
            <a:schemeClr val="accent1"/>
          </a:solidFill>
          <a:ln w="9525">
            <a:solidFill>
              <a:schemeClr val="tx1"/>
            </a:solidFill>
            <a:round/>
            <a:headEnd/>
            <a:tailEnd/>
          </a:ln>
        </p:spPr>
        <p:txBody>
          <a:bodyPr wrap="none" anchor="ctr"/>
          <a:lstStyle/>
          <a:p>
            <a:endParaRPr lang="es-VE"/>
          </a:p>
        </p:txBody>
      </p:sp>
      <p:sp>
        <p:nvSpPr>
          <p:cNvPr id="16410" name="Text Box 35"/>
          <p:cNvSpPr txBox="1">
            <a:spLocks noChangeArrowheads="1"/>
          </p:cNvSpPr>
          <p:nvPr/>
        </p:nvSpPr>
        <p:spPr bwMode="auto">
          <a:xfrm>
            <a:off x="1547813" y="5589588"/>
            <a:ext cx="719137" cy="366712"/>
          </a:xfrm>
          <a:prstGeom prst="rect">
            <a:avLst/>
          </a:prstGeom>
          <a:noFill/>
          <a:ln w="9525">
            <a:noFill/>
            <a:miter lim="800000"/>
            <a:headEnd/>
            <a:tailEnd/>
          </a:ln>
        </p:spPr>
        <p:txBody>
          <a:bodyPr>
            <a:spAutoFit/>
          </a:bodyPr>
          <a:lstStyle/>
          <a:p>
            <a:pPr>
              <a:spcBef>
                <a:spcPct val="50000"/>
              </a:spcBef>
            </a:pPr>
            <a:r>
              <a:rPr lang="es-ES_tradnl" b="1"/>
              <a:t>10x</a:t>
            </a:r>
            <a:endParaRPr lang="es-ES" b="1"/>
          </a:p>
        </p:txBody>
      </p:sp>
      <p:sp>
        <p:nvSpPr>
          <p:cNvPr id="16411" name="Text Box 36"/>
          <p:cNvSpPr txBox="1">
            <a:spLocks noChangeArrowheads="1"/>
          </p:cNvSpPr>
          <p:nvPr/>
        </p:nvSpPr>
        <p:spPr bwMode="auto">
          <a:xfrm>
            <a:off x="4643438" y="5589588"/>
            <a:ext cx="719137" cy="366712"/>
          </a:xfrm>
          <a:prstGeom prst="rect">
            <a:avLst/>
          </a:prstGeom>
          <a:noFill/>
          <a:ln w="9525">
            <a:noFill/>
            <a:miter lim="800000"/>
            <a:headEnd/>
            <a:tailEnd/>
          </a:ln>
        </p:spPr>
        <p:txBody>
          <a:bodyPr>
            <a:spAutoFit/>
          </a:bodyPr>
          <a:lstStyle/>
          <a:p>
            <a:pPr>
              <a:spcBef>
                <a:spcPct val="50000"/>
              </a:spcBef>
            </a:pPr>
            <a:r>
              <a:rPr lang="es-ES_tradnl" b="1"/>
              <a:t>1x</a:t>
            </a:r>
            <a:endParaRPr lang="es-ES" b="1"/>
          </a:p>
        </p:txBody>
      </p:sp>
      <p:sp>
        <p:nvSpPr>
          <p:cNvPr id="16412" name="Text Box 37"/>
          <p:cNvSpPr txBox="1">
            <a:spLocks noChangeArrowheads="1"/>
          </p:cNvSpPr>
          <p:nvPr/>
        </p:nvSpPr>
        <p:spPr bwMode="auto">
          <a:xfrm>
            <a:off x="7596188" y="5661025"/>
            <a:ext cx="719137" cy="366713"/>
          </a:xfrm>
          <a:prstGeom prst="rect">
            <a:avLst/>
          </a:prstGeom>
          <a:noFill/>
          <a:ln w="9525">
            <a:noFill/>
            <a:miter lim="800000"/>
            <a:headEnd/>
            <a:tailEnd/>
          </a:ln>
        </p:spPr>
        <p:txBody>
          <a:bodyPr>
            <a:spAutoFit/>
          </a:bodyPr>
          <a:lstStyle/>
          <a:p>
            <a:pPr>
              <a:spcBef>
                <a:spcPct val="50000"/>
              </a:spcBef>
            </a:pPr>
            <a:r>
              <a:rPr lang="es-ES_tradnl" b="1"/>
              <a:t>0,1x</a:t>
            </a:r>
            <a:endParaRPr lang="es-ES" b="1"/>
          </a:p>
        </p:txBody>
      </p:sp>
      <p:sp>
        <p:nvSpPr>
          <p:cNvPr id="16413" name="Text Box 39"/>
          <p:cNvSpPr txBox="1">
            <a:spLocks noChangeArrowheads="1"/>
          </p:cNvSpPr>
          <p:nvPr/>
        </p:nvSpPr>
        <p:spPr bwMode="auto">
          <a:xfrm>
            <a:off x="2484438" y="6165850"/>
            <a:ext cx="4321175" cy="457200"/>
          </a:xfrm>
          <a:prstGeom prst="rect">
            <a:avLst/>
          </a:prstGeom>
          <a:noFill/>
          <a:ln w="9525">
            <a:noFill/>
            <a:miter lim="800000"/>
            <a:headEnd/>
            <a:tailEnd/>
          </a:ln>
        </p:spPr>
        <p:txBody>
          <a:bodyPr>
            <a:spAutoFit/>
          </a:bodyPr>
          <a:lstStyle/>
          <a:p>
            <a:pPr>
              <a:spcBef>
                <a:spcPct val="50000"/>
              </a:spcBef>
            </a:pPr>
            <a:r>
              <a:rPr lang="es-ES_tradnl" sz="2400"/>
              <a:t>Competitividad de la empresa</a:t>
            </a:r>
            <a:endParaRPr lang="es-ES" sz="2400"/>
          </a:p>
        </p:txBody>
      </p:sp>
      <p:sp>
        <p:nvSpPr>
          <p:cNvPr id="16414" name="Text Box 40"/>
          <p:cNvSpPr txBox="1">
            <a:spLocks noChangeArrowheads="1"/>
          </p:cNvSpPr>
          <p:nvPr/>
        </p:nvSpPr>
        <p:spPr bwMode="auto">
          <a:xfrm rot="-5400000">
            <a:off x="-1536700" y="3344863"/>
            <a:ext cx="4321175" cy="457200"/>
          </a:xfrm>
          <a:prstGeom prst="rect">
            <a:avLst/>
          </a:prstGeom>
          <a:noFill/>
          <a:ln w="9525">
            <a:noFill/>
            <a:miter lim="800000"/>
            <a:headEnd/>
            <a:tailEnd/>
          </a:ln>
        </p:spPr>
        <p:txBody>
          <a:bodyPr>
            <a:spAutoFit/>
          </a:bodyPr>
          <a:lstStyle/>
          <a:p>
            <a:pPr algn="ctr">
              <a:spcBef>
                <a:spcPct val="50000"/>
              </a:spcBef>
            </a:pPr>
            <a:r>
              <a:rPr lang="es-ES_tradnl" sz="2400"/>
              <a:t>Atractivo del mercado</a:t>
            </a:r>
            <a:endParaRPr lang="es-ES" sz="2400"/>
          </a:p>
        </p:txBody>
      </p:sp>
      <p:sp>
        <p:nvSpPr>
          <p:cNvPr id="16415" name="Text Box 41"/>
          <p:cNvSpPr txBox="1">
            <a:spLocks noChangeArrowheads="1"/>
          </p:cNvSpPr>
          <p:nvPr/>
        </p:nvSpPr>
        <p:spPr bwMode="auto">
          <a:xfrm>
            <a:off x="2771775" y="5661025"/>
            <a:ext cx="1008063" cy="366713"/>
          </a:xfrm>
          <a:prstGeom prst="rect">
            <a:avLst/>
          </a:prstGeom>
          <a:noFill/>
          <a:ln w="9525">
            <a:noFill/>
            <a:miter lim="800000"/>
            <a:headEnd/>
            <a:tailEnd/>
          </a:ln>
        </p:spPr>
        <p:txBody>
          <a:bodyPr>
            <a:spAutoFit/>
          </a:bodyPr>
          <a:lstStyle/>
          <a:p>
            <a:pPr>
              <a:spcBef>
                <a:spcPct val="50000"/>
              </a:spcBef>
            </a:pPr>
            <a:r>
              <a:rPr lang="es-ES_tradnl" b="1"/>
              <a:t>ALTA</a:t>
            </a:r>
            <a:endParaRPr lang="es-ES" b="1"/>
          </a:p>
        </p:txBody>
      </p:sp>
      <p:sp>
        <p:nvSpPr>
          <p:cNvPr id="16416" name="Text Box 42"/>
          <p:cNvSpPr txBox="1">
            <a:spLocks noChangeArrowheads="1"/>
          </p:cNvSpPr>
          <p:nvPr/>
        </p:nvSpPr>
        <p:spPr bwMode="auto">
          <a:xfrm>
            <a:off x="6011863" y="5661025"/>
            <a:ext cx="1008062" cy="366713"/>
          </a:xfrm>
          <a:prstGeom prst="rect">
            <a:avLst/>
          </a:prstGeom>
          <a:noFill/>
          <a:ln w="9525">
            <a:noFill/>
            <a:miter lim="800000"/>
            <a:headEnd/>
            <a:tailEnd/>
          </a:ln>
        </p:spPr>
        <p:txBody>
          <a:bodyPr>
            <a:spAutoFit/>
          </a:bodyPr>
          <a:lstStyle/>
          <a:p>
            <a:pPr algn="ctr">
              <a:spcBef>
                <a:spcPct val="50000"/>
              </a:spcBef>
            </a:pPr>
            <a:r>
              <a:rPr lang="es-ES_tradnl" b="1"/>
              <a:t>BAJA</a:t>
            </a:r>
            <a:endParaRPr lang="es-ES" b="1"/>
          </a:p>
        </p:txBody>
      </p:sp>
      <p:sp>
        <p:nvSpPr>
          <p:cNvPr id="16417" name="Text Box 43"/>
          <p:cNvSpPr txBox="1">
            <a:spLocks noChangeArrowheads="1"/>
          </p:cNvSpPr>
          <p:nvPr/>
        </p:nvSpPr>
        <p:spPr bwMode="auto">
          <a:xfrm rot="-5400000">
            <a:off x="684212" y="4365626"/>
            <a:ext cx="1008063" cy="366712"/>
          </a:xfrm>
          <a:prstGeom prst="rect">
            <a:avLst/>
          </a:prstGeom>
          <a:noFill/>
          <a:ln w="9525">
            <a:noFill/>
            <a:miter lim="800000"/>
            <a:headEnd/>
            <a:tailEnd/>
          </a:ln>
        </p:spPr>
        <p:txBody>
          <a:bodyPr>
            <a:spAutoFit/>
          </a:bodyPr>
          <a:lstStyle/>
          <a:p>
            <a:pPr algn="ctr">
              <a:spcBef>
                <a:spcPct val="50000"/>
              </a:spcBef>
            </a:pPr>
            <a:r>
              <a:rPr lang="es-ES_tradnl" b="1"/>
              <a:t>BAJA</a:t>
            </a:r>
            <a:endParaRPr lang="es-ES" b="1"/>
          </a:p>
        </p:txBody>
      </p:sp>
      <p:sp>
        <p:nvSpPr>
          <p:cNvPr id="16418" name="Text Box 44"/>
          <p:cNvSpPr txBox="1">
            <a:spLocks noChangeArrowheads="1"/>
          </p:cNvSpPr>
          <p:nvPr/>
        </p:nvSpPr>
        <p:spPr bwMode="auto">
          <a:xfrm rot="-5400000">
            <a:off x="722313" y="2236788"/>
            <a:ext cx="1008062" cy="366712"/>
          </a:xfrm>
          <a:prstGeom prst="rect">
            <a:avLst/>
          </a:prstGeom>
          <a:noFill/>
          <a:ln w="9525">
            <a:noFill/>
            <a:miter lim="800000"/>
            <a:headEnd/>
            <a:tailEnd/>
          </a:ln>
        </p:spPr>
        <p:txBody>
          <a:bodyPr>
            <a:spAutoFit/>
          </a:bodyPr>
          <a:lstStyle/>
          <a:p>
            <a:pPr>
              <a:spcBef>
                <a:spcPct val="50000"/>
              </a:spcBef>
            </a:pPr>
            <a:r>
              <a:rPr lang="es-ES_tradnl" b="1"/>
              <a:t>ALTA</a:t>
            </a:r>
            <a:endParaRPr lang="es-ES"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s-ES_tradnl" sz="3600" smtClean="0"/>
              <a:t>Estrategias de la BCG</a:t>
            </a:r>
            <a:endParaRPr lang="es-ES" sz="3600" smtClean="0"/>
          </a:p>
        </p:txBody>
      </p:sp>
      <p:graphicFrame>
        <p:nvGraphicFramePr>
          <p:cNvPr id="34854" name="Group 38"/>
          <p:cNvGraphicFramePr>
            <a:graphicFrameLocks noGrp="1"/>
          </p:cNvGraphicFramePr>
          <p:nvPr>
            <p:ph sz="half" idx="4294967295"/>
          </p:nvPr>
        </p:nvGraphicFramePr>
        <p:xfrm>
          <a:off x="714348" y="1928802"/>
          <a:ext cx="8142287" cy="4510723"/>
        </p:xfrm>
        <a:graphic>
          <a:graphicData uri="http://schemas.openxmlformats.org/drawingml/2006/table">
            <a:tbl>
              <a:tblPr/>
              <a:tblGrid>
                <a:gridCol w="1366837"/>
                <a:gridCol w="6775450"/>
              </a:tblGrid>
              <a:tr h="9461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Proteger la posesión de la cuota de mercado mediante la reinversión de los beneficios. Captación de nuevos usuarios.</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61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Mantener el dominio del mercado. Inversión en tecnología para mantener liderazgo. Financiar otras U.E.N.</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5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5000" b="0" i="0" u="none" strike="noStrike" cap="none" normalizeH="0" baseline="0" dirty="0" smtClean="0">
                          <a:ln>
                            <a:noFill/>
                          </a:ln>
                          <a:solidFill>
                            <a:srgbClr val="FF6600"/>
                          </a:solidFill>
                          <a:effectLst/>
                          <a:latin typeface="Arial" charset="0"/>
                        </a:rPr>
                        <a:t>?</a:t>
                      </a:r>
                      <a:endParaRPr kumimoji="0" lang="es-ES" sz="5000" b="0" i="0" u="none" strike="noStrike" cap="none" normalizeH="0" baseline="0" dirty="0" smtClean="0">
                        <a:ln>
                          <a:noFill/>
                        </a:ln>
                        <a:solidFill>
                          <a:srgbClr val="FF66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Invertir para ampliar su participación de mercado, de no lograrse debe abandonar.</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615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dirty="0" smtClean="0">
                          <a:ln>
                            <a:noFill/>
                          </a:ln>
                          <a:solidFill>
                            <a:schemeClr val="tx1"/>
                          </a:solidFill>
                          <a:effectLst/>
                          <a:latin typeface="Arial" charset="0"/>
                        </a:rPr>
                        <a:t>Centrarse en un segmento que domine. Minimizar costos. Maximizar flujos de caja. Desinvertir. Eliminar líneas de productos.</a:t>
                      </a:r>
                      <a:endParaRPr kumimoji="0" lang="es-ES" sz="2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839" name="AutoShape 23"/>
          <p:cNvSpPr>
            <a:spLocks noChangeArrowheads="1"/>
          </p:cNvSpPr>
          <p:nvPr/>
        </p:nvSpPr>
        <p:spPr bwMode="auto">
          <a:xfrm>
            <a:off x="827088" y="2349500"/>
            <a:ext cx="503237" cy="574675"/>
          </a:xfrm>
          <a:prstGeom prst="star5">
            <a:avLst/>
          </a:prstGeom>
          <a:solidFill>
            <a:srgbClr val="FFFF00"/>
          </a:solidFill>
          <a:ln w="9525">
            <a:solidFill>
              <a:schemeClr val="tx1"/>
            </a:solidFill>
            <a:miter lim="800000"/>
            <a:headEnd/>
            <a:tailEnd/>
          </a:ln>
          <a:effectLst/>
        </p:spPr>
        <p:txBody>
          <a:bodyPr wrap="none" anchor="ctr"/>
          <a:lstStyle/>
          <a:p>
            <a:pPr>
              <a:defRPr/>
            </a:pPr>
            <a:endParaRPr lang="es-VE" dirty="0"/>
          </a:p>
        </p:txBody>
      </p:sp>
      <p:pic>
        <p:nvPicPr>
          <p:cNvPr id="17429" name="Picture 32" descr="j0149627"/>
          <p:cNvPicPr>
            <a:picLocks noChangeAspect="1" noChangeArrowheads="1"/>
          </p:cNvPicPr>
          <p:nvPr/>
        </p:nvPicPr>
        <p:blipFill>
          <a:blip r:embed="rId2" cstate="print"/>
          <a:srcRect/>
          <a:stretch>
            <a:fillRect/>
          </a:stretch>
        </p:blipFill>
        <p:spPr bwMode="auto">
          <a:xfrm>
            <a:off x="785786" y="3429000"/>
            <a:ext cx="1009650" cy="717550"/>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785786" y="5357826"/>
            <a:ext cx="1285875" cy="962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s-ES_tradnl" sz="3200" smtClean="0"/>
              <a:t>Limitaciones de la BCG</a:t>
            </a:r>
            <a:endParaRPr lang="es-ES" sz="3200" smtClean="0"/>
          </a:p>
        </p:txBody>
      </p:sp>
      <p:sp>
        <p:nvSpPr>
          <p:cNvPr id="18435" name="Rectangle 3"/>
          <p:cNvSpPr>
            <a:spLocks noGrp="1" noChangeArrowheads="1"/>
          </p:cNvSpPr>
          <p:nvPr>
            <p:ph idx="1"/>
          </p:nvPr>
        </p:nvSpPr>
        <p:spPr/>
        <p:txBody>
          <a:bodyPr/>
          <a:lstStyle/>
          <a:p>
            <a:pPr algn="just" eaLnBrk="1" hangingPunct="1"/>
            <a:endParaRPr lang="es-ES_tradnl" sz="2400" smtClean="0"/>
          </a:p>
          <a:p>
            <a:pPr algn="just" eaLnBrk="1" hangingPunct="1"/>
            <a:r>
              <a:rPr lang="es-ES_tradnl" sz="2400" smtClean="0"/>
              <a:t>Se limita a los mercados que se basan en la curva de experiencia y las economías de escala.</a:t>
            </a:r>
          </a:p>
          <a:p>
            <a:pPr algn="just" eaLnBrk="1" hangingPunct="1"/>
            <a:r>
              <a:rPr lang="es-ES_tradnl" sz="2400" smtClean="0"/>
              <a:t>Sólo considera como estrategia de ventaja competitiva el liderazgo en costos.</a:t>
            </a:r>
          </a:p>
          <a:p>
            <a:pPr algn="just" eaLnBrk="1" hangingPunct="1"/>
            <a:r>
              <a:rPr lang="es-ES_tradnl" sz="2400" smtClean="0"/>
              <a:t>Dificultad en la medición de las mediciones correspondientes a los ejes.</a:t>
            </a:r>
          </a:p>
          <a:p>
            <a:pPr algn="just" eaLnBrk="1" hangingPunct="1"/>
            <a:r>
              <a:rPr lang="es-ES_tradnl" sz="2400" smtClean="0"/>
              <a:t>Marcado interés financiero</a:t>
            </a:r>
          </a:p>
          <a:p>
            <a:pPr algn="just" eaLnBrk="1" hangingPunct="1"/>
            <a:r>
              <a:rPr lang="es-ES_tradnl" sz="2400" smtClean="0"/>
              <a:t>Las variables que conforman los ejes son muy limitativas.</a:t>
            </a:r>
            <a:endParaRPr lang="es-ES"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s-ES_tradnl" sz="3200" smtClean="0"/>
              <a:t>Modelos matriciales de valoración de las carteras de inversión</a:t>
            </a:r>
            <a:endParaRPr lang="es-ES" sz="3200" smtClean="0"/>
          </a:p>
        </p:txBody>
      </p:sp>
      <p:sp>
        <p:nvSpPr>
          <p:cNvPr id="19459" name="Rectangle 3"/>
          <p:cNvSpPr>
            <a:spLocks noGrp="1" noChangeArrowheads="1"/>
          </p:cNvSpPr>
          <p:nvPr>
            <p:ph idx="1"/>
          </p:nvPr>
        </p:nvSpPr>
        <p:spPr>
          <a:xfrm>
            <a:off x="395288" y="1916113"/>
            <a:ext cx="8229600" cy="4411662"/>
          </a:xfrm>
        </p:spPr>
        <p:txBody>
          <a:bodyPr/>
          <a:lstStyle/>
          <a:p>
            <a:pPr eaLnBrk="1" hangingPunct="1">
              <a:buFont typeface="Wingdings" pitchFamily="2" charset="2"/>
              <a:buNone/>
            </a:pPr>
            <a:r>
              <a:rPr lang="es-ES_tradnl" sz="2400" b="1" smtClean="0"/>
              <a:t>Matriz atractivo competitividad (Mc. Kinsey y GE)</a:t>
            </a:r>
          </a:p>
          <a:p>
            <a:pPr eaLnBrk="1" hangingPunct="1">
              <a:buFont typeface="Wingdings" pitchFamily="2" charset="2"/>
              <a:buNone/>
            </a:pPr>
            <a:endParaRPr lang="es-ES_tradnl" sz="2400" b="1" smtClean="0"/>
          </a:p>
          <a:p>
            <a:pPr algn="just" eaLnBrk="1" hangingPunct="1">
              <a:buFont typeface="Wingdings" pitchFamily="2" charset="2"/>
              <a:buNone/>
            </a:pPr>
            <a:r>
              <a:rPr lang="es-ES_tradnl" sz="2400" smtClean="0"/>
              <a:t>    La matriz de GE posee los mismos objetivos que la matriz BCG pero para lograrlos incorpora en la determinación del atractivo del mercado y de su competitividad un conjunto amplio de variables que poseen gran incidencia en el comportamiento del mercado.</a:t>
            </a:r>
            <a:endParaRPr lang="es-ES" sz="24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s-ES_tradnl" sz="3200" smtClean="0"/>
              <a:t>Modelos matriciales de valoración de las carteras de inversión</a:t>
            </a:r>
            <a:endParaRPr lang="es-ES" sz="3200" smtClean="0"/>
          </a:p>
        </p:txBody>
      </p:sp>
      <p:sp>
        <p:nvSpPr>
          <p:cNvPr id="20483" name="Rectangle 3"/>
          <p:cNvSpPr>
            <a:spLocks noGrp="1" noChangeArrowheads="1"/>
          </p:cNvSpPr>
          <p:nvPr>
            <p:ph idx="1"/>
          </p:nvPr>
        </p:nvSpPr>
        <p:spPr>
          <a:xfrm>
            <a:off x="468313" y="1989138"/>
            <a:ext cx="8229600" cy="4411662"/>
          </a:xfrm>
        </p:spPr>
        <p:txBody>
          <a:bodyPr/>
          <a:lstStyle/>
          <a:p>
            <a:pPr marL="571500" indent="-571500" eaLnBrk="1" hangingPunct="1"/>
            <a:r>
              <a:rPr lang="es-ES_tradnl" sz="2400" b="1" smtClean="0"/>
              <a:t>Metodología para el desarrollo de la matriz:</a:t>
            </a:r>
          </a:p>
          <a:p>
            <a:pPr marL="571500" indent="-571500" eaLnBrk="1" hangingPunct="1">
              <a:buFont typeface="Wingdings" pitchFamily="2" charset="2"/>
              <a:buAutoNum type="arabicPeriod"/>
            </a:pPr>
            <a:endParaRPr lang="es-ES_tradnl" sz="2400" smtClean="0"/>
          </a:p>
          <a:p>
            <a:pPr marL="571500" indent="-571500" eaLnBrk="1" hangingPunct="1">
              <a:buFont typeface="Wingdings" pitchFamily="2" charset="2"/>
              <a:buAutoNum type="arabicPeriod"/>
            </a:pPr>
            <a:r>
              <a:rPr lang="es-ES_tradnl" sz="2400" smtClean="0"/>
              <a:t>Identificación de los factores relevantes internos y externos.</a:t>
            </a:r>
          </a:p>
          <a:p>
            <a:pPr marL="571500" indent="-571500" eaLnBrk="1" hangingPunct="1">
              <a:buFont typeface="Wingdings" pitchFamily="2" charset="2"/>
              <a:buAutoNum type="arabicPeriod"/>
            </a:pPr>
            <a:r>
              <a:rPr lang="es-ES_tradnl" sz="2400" smtClean="0"/>
              <a:t>Evaluación y ponderación  de los factores.</a:t>
            </a:r>
          </a:p>
          <a:p>
            <a:pPr marL="571500" indent="-571500" eaLnBrk="1" hangingPunct="1">
              <a:buFont typeface="Wingdings" pitchFamily="2" charset="2"/>
              <a:buAutoNum type="arabicPeriod"/>
            </a:pPr>
            <a:r>
              <a:rPr lang="es-ES_tradnl" sz="2400" smtClean="0"/>
              <a:t>Posicionamiento de los negocios en la matriz.</a:t>
            </a:r>
          </a:p>
          <a:p>
            <a:pPr marL="571500" indent="-571500" eaLnBrk="1" hangingPunct="1">
              <a:buFont typeface="Wingdings" pitchFamily="2" charset="2"/>
              <a:buAutoNum type="arabicPeriod"/>
            </a:pPr>
            <a:r>
              <a:rPr lang="es-ES_tradnl" sz="2400" smtClean="0"/>
              <a:t>Recomendaciones estratégicas</a:t>
            </a:r>
            <a:endParaRPr lang="es-ES" sz="24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r>
              <a:rPr lang="es-ES_tradnl" sz="3200" smtClean="0"/>
              <a:t>Modelos matriciales de valoración de las carteras de inversión</a:t>
            </a:r>
            <a:endParaRPr lang="es-ES" sz="3200" smtClean="0"/>
          </a:p>
        </p:txBody>
      </p:sp>
      <p:sp>
        <p:nvSpPr>
          <p:cNvPr id="21507" name="Rectangle 3"/>
          <p:cNvSpPr>
            <a:spLocks noGrp="1" noChangeArrowheads="1"/>
          </p:cNvSpPr>
          <p:nvPr>
            <p:ph idx="1"/>
          </p:nvPr>
        </p:nvSpPr>
        <p:spPr/>
        <p:txBody>
          <a:bodyPr/>
          <a:lstStyle/>
          <a:p>
            <a:pPr algn="just" eaLnBrk="1" hangingPunct="1">
              <a:lnSpc>
                <a:spcPct val="90000"/>
              </a:lnSpc>
            </a:pPr>
            <a:endParaRPr lang="es-ES_tradnl" sz="2400" smtClean="0"/>
          </a:p>
          <a:p>
            <a:pPr algn="just" eaLnBrk="1" hangingPunct="1">
              <a:lnSpc>
                <a:spcPct val="90000"/>
              </a:lnSpc>
              <a:buFont typeface="Wingdings" pitchFamily="2" charset="2"/>
              <a:buNone/>
            </a:pPr>
            <a:r>
              <a:rPr lang="es-ES_tradnl" sz="2400" smtClean="0"/>
              <a:t>1. Los factores externos son incontrolables por la empresa. Se incluyen el conjunto de características del mercado de la empresa, estructura competitiva, aspectos económicos, políticos, tecnológicos, entre otros.</a:t>
            </a:r>
          </a:p>
          <a:p>
            <a:pPr algn="just" eaLnBrk="1" hangingPunct="1">
              <a:lnSpc>
                <a:spcPct val="90000"/>
              </a:lnSpc>
              <a:buFont typeface="Wingdings" pitchFamily="2" charset="2"/>
              <a:buNone/>
            </a:pPr>
            <a:endParaRPr lang="es-ES_tradnl" sz="2400" smtClean="0"/>
          </a:p>
          <a:p>
            <a:pPr algn="just" eaLnBrk="1" hangingPunct="1">
              <a:lnSpc>
                <a:spcPct val="90000"/>
              </a:lnSpc>
            </a:pPr>
            <a:r>
              <a:rPr lang="es-ES_tradnl" sz="2400" smtClean="0"/>
              <a:t>Los factores internos son los medios que dispone una empresa para actuar en el mercado.</a:t>
            </a:r>
          </a:p>
          <a:p>
            <a:pPr algn="just" eaLnBrk="1" hangingPunct="1">
              <a:lnSpc>
                <a:spcPct val="90000"/>
              </a:lnSpc>
            </a:pPr>
            <a:endParaRPr lang="es-ES_tradnl" sz="2400" smtClean="0"/>
          </a:p>
          <a:p>
            <a:pPr algn="just" eaLnBrk="1" hangingPunct="1">
              <a:lnSpc>
                <a:spcPct val="90000"/>
              </a:lnSpc>
              <a:buFont typeface="Wingdings" pitchFamily="2" charset="2"/>
              <a:buNone/>
            </a:pPr>
            <a:r>
              <a:rPr lang="es-ES_tradnl" sz="2400" smtClean="0"/>
              <a:t>    La selección de los factores externos e internos proviene de la opinión de profesionales expertos en el área.</a:t>
            </a:r>
            <a:endParaRPr lang="es-ES"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algn="ctr" eaLnBrk="1" hangingPunct="1"/>
            <a:r>
              <a:rPr lang="es-ES_tradnl" sz="3200" smtClean="0"/>
              <a:t>Planificación estratégica de la mercadotecnia</a:t>
            </a:r>
            <a:endParaRPr lang="es-ES" sz="3200" smtClean="0"/>
          </a:p>
        </p:txBody>
      </p:sp>
      <p:sp>
        <p:nvSpPr>
          <p:cNvPr id="4099" name="Rectangle 3"/>
          <p:cNvSpPr>
            <a:spLocks noGrp="1" noChangeArrowheads="1"/>
          </p:cNvSpPr>
          <p:nvPr>
            <p:ph idx="1"/>
          </p:nvPr>
        </p:nvSpPr>
        <p:spPr>
          <a:xfrm>
            <a:off x="468313" y="1989138"/>
            <a:ext cx="8229600" cy="4411662"/>
          </a:xfrm>
        </p:spPr>
        <p:txBody>
          <a:bodyPr/>
          <a:lstStyle/>
          <a:p>
            <a:pPr algn="just" eaLnBrk="1" hangingPunct="1"/>
            <a:r>
              <a:rPr lang="es-ES_tradnl" sz="2400" smtClean="0"/>
              <a:t>La planificación estratégica orientada al mercado es el proceso de desarrollo y mantenimiento de un ajuste viable entre los objetivos y recursos de la compañía y las cambiantes oportunidades del mercado.</a:t>
            </a:r>
          </a:p>
          <a:p>
            <a:pPr algn="just" eaLnBrk="1" hangingPunct="1"/>
            <a:endParaRPr lang="es-ES_tradnl" sz="2400" smtClean="0"/>
          </a:p>
          <a:p>
            <a:pPr algn="just" eaLnBrk="1" hangingPunct="1"/>
            <a:r>
              <a:rPr lang="es-ES_tradnl" sz="2400" b="1" smtClean="0">
                <a:solidFill>
                  <a:schemeClr val="tx2"/>
                </a:solidFill>
              </a:rPr>
              <a:t>Objetivo: </a:t>
            </a:r>
            <a:r>
              <a:rPr lang="es-ES_tradnl" sz="2400" smtClean="0"/>
              <a:t>modelar y reestructurar las áreas de negocio y producto de la compañía de forma que den beneficios y crecimiento satisfactorio. Para ello se dirige la empresa como si fuera una cartera de inversión, se valora el beneficio de cada área de negocio y se aplican estrategias.</a:t>
            </a:r>
            <a:endParaRPr lang="es-ES" sz="2400" b="1" smtClean="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es-ES_tradnl" sz="3200" smtClean="0"/>
              <a:t>Factores para evaluar atractivo y competitividad</a:t>
            </a:r>
            <a:endParaRPr lang="es-ES" sz="3200" smtClean="0"/>
          </a:p>
        </p:txBody>
      </p:sp>
      <p:graphicFrame>
        <p:nvGraphicFramePr>
          <p:cNvPr id="42020" name="Group 36"/>
          <p:cNvGraphicFramePr>
            <a:graphicFrameLocks noGrp="1"/>
          </p:cNvGraphicFramePr>
          <p:nvPr>
            <p:ph type="tbl" idx="1"/>
          </p:nvPr>
        </p:nvGraphicFramePr>
        <p:xfrm>
          <a:off x="468313" y="2565400"/>
          <a:ext cx="8229600" cy="3781428"/>
        </p:xfrm>
        <a:graphic>
          <a:graphicData uri="http://schemas.openxmlformats.org/drawingml/2006/table">
            <a:tbl>
              <a:tblPr/>
              <a:tblGrid>
                <a:gridCol w="3898900"/>
                <a:gridCol w="4330700"/>
              </a:tblGrid>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1" i="0" u="none" strike="noStrike" cap="none" normalizeH="0" baseline="0" smtClean="0">
                          <a:ln>
                            <a:noFill/>
                          </a:ln>
                          <a:solidFill>
                            <a:schemeClr val="tx1"/>
                          </a:solidFill>
                          <a:effectLst/>
                          <a:latin typeface="Arial" charset="0"/>
                        </a:rPr>
                        <a:t>Atractivo</a:t>
                      </a:r>
                      <a:endParaRPr kumimoji="0" lang="es-ES" sz="2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1" i="0" u="none" strike="noStrike" cap="none" normalizeH="0" baseline="0" smtClean="0">
                          <a:ln>
                            <a:noFill/>
                          </a:ln>
                          <a:solidFill>
                            <a:schemeClr val="tx1"/>
                          </a:solidFill>
                          <a:effectLst/>
                          <a:latin typeface="Arial" charset="0"/>
                        </a:rPr>
                        <a:t>Competitividad</a:t>
                      </a:r>
                      <a:endParaRPr kumimoji="0" lang="es-ES"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r>
              <a:tr h="6302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Tamaño</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Cuota de mercado</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Tamaño de los segmentos</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Cuota de mercado (segmento)</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Tasa de crecimiento anual</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Tasa de crecimiento anual</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Diversidad de mercado</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Diversidad de participación</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Sensibilidad al precio</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Poder de negociación</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99FF"/>
                    </a:solidFill>
                  </a:tcPr>
                </a:tc>
              </a:tr>
            </a:tbl>
          </a:graphicData>
        </a:graphic>
      </p:graphicFrame>
      <p:sp>
        <p:nvSpPr>
          <p:cNvPr id="22554" name="Text Box 37"/>
          <p:cNvSpPr txBox="1">
            <a:spLocks noChangeArrowheads="1"/>
          </p:cNvSpPr>
          <p:nvPr/>
        </p:nvSpPr>
        <p:spPr bwMode="auto">
          <a:xfrm>
            <a:off x="539750" y="1844675"/>
            <a:ext cx="3600450" cy="457200"/>
          </a:xfrm>
          <a:prstGeom prst="rect">
            <a:avLst/>
          </a:prstGeom>
          <a:noFill/>
          <a:ln w="9525">
            <a:noFill/>
            <a:miter lim="800000"/>
            <a:headEnd/>
            <a:tailEnd/>
          </a:ln>
        </p:spPr>
        <p:txBody>
          <a:bodyPr>
            <a:spAutoFit/>
          </a:bodyPr>
          <a:lstStyle/>
          <a:p>
            <a:pPr>
              <a:spcBef>
                <a:spcPct val="50000"/>
              </a:spcBef>
            </a:pPr>
            <a:r>
              <a:rPr lang="es-ES_tradnl" sz="2400" b="1"/>
              <a:t>Factores de Mercado:</a:t>
            </a:r>
            <a:endParaRPr lang="es-ES" sz="2400"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s-ES_tradnl" sz="3200" smtClean="0"/>
              <a:t>Factores para evaluar atractivo y competitividad</a:t>
            </a:r>
            <a:endParaRPr lang="es-ES" sz="3200" smtClean="0"/>
          </a:p>
        </p:txBody>
      </p:sp>
      <p:graphicFrame>
        <p:nvGraphicFramePr>
          <p:cNvPr id="46110" name="Group 30"/>
          <p:cNvGraphicFramePr>
            <a:graphicFrameLocks noGrp="1"/>
          </p:cNvGraphicFramePr>
          <p:nvPr>
            <p:ph type="tbl" idx="1"/>
          </p:nvPr>
        </p:nvGraphicFramePr>
        <p:xfrm>
          <a:off x="468313" y="2420938"/>
          <a:ext cx="8229600" cy="4166872"/>
        </p:xfrm>
        <a:graphic>
          <a:graphicData uri="http://schemas.openxmlformats.org/drawingml/2006/table">
            <a:tbl>
              <a:tblPr/>
              <a:tblGrid>
                <a:gridCol w="3898900"/>
                <a:gridCol w="4330700"/>
              </a:tblGrid>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1" i="0" u="none" strike="noStrike" cap="none" normalizeH="0" baseline="0" smtClean="0">
                          <a:ln>
                            <a:noFill/>
                          </a:ln>
                          <a:solidFill>
                            <a:schemeClr val="tx1"/>
                          </a:solidFill>
                          <a:effectLst/>
                          <a:latin typeface="Arial" charset="0"/>
                        </a:rPr>
                        <a:t>Atractivo</a:t>
                      </a:r>
                      <a:endParaRPr kumimoji="0" lang="es-ES" sz="2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1" i="0" u="none" strike="noStrike" cap="none" normalizeH="0" baseline="0" smtClean="0">
                          <a:ln>
                            <a:noFill/>
                          </a:ln>
                          <a:solidFill>
                            <a:schemeClr val="tx1"/>
                          </a:solidFill>
                          <a:effectLst/>
                          <a:latin typeface="Arial" charset="0"/>
                        </a:rPr>
                        <a:t>Competitividad</a:t>
                      </a:r>
                      <a:endParaRPr kumimoji="0" lang="es-ES"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Grado de concentración</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Posición respecto a los competidores</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Entradas y salidas</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Cambios en la cuota de mercado</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Tasas de cambio en la cuota de mercado</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Sustitución tecnológica</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Tipos de integración</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99FF"/>
                    </a:solidFill>
                  </a:tcPr>
                </a:tc>
              </a:tr>
            </a:tbl>
          </a:graphicData>
        </a:graphic>
      </p:graphicFrame>
      <p:sp>
        <p:nvSpPr>
          <p:cNvPr id="23578" name="Text Box 26"/>
          <p:cNvSpPr txBox="1">
            <a:spLocks noChangeArrowheads="1"/>
          </p:cNvSpPr>
          <p:nvPr/>
        </p:nvSpPr>
        <p:spPr bwMode="auto">
          <a:xfrm>
            <a:off x="539750" y="1844675"/>
            <a:ext cx="3600450" cy="457200"/>
          </a:xfrm>
          <a:prstGeom prst="rect">
            <a:avLst/>
          </a:prstGeom>
          <a:noFill/>
          <a:ln w="9525">
            <a:noFill/>
            <a:miter lim="800000"/>
            <a:headEnd/>
            <a:tailEnd/>
          </a:ln>
        </p:spPr>
        <p:txBody>
          <a:bodyPr>
            <a:spAutoFit/>
          </a:bodyPr>
          <a:lstStyle/>
          <a:p>
            <a:pPr>
              <a:spcBef>
                <a:spcPct val="50000"/>
              </a:spcBef>
            </a:pPr>
            <a:r>
              <a:rPr lang="es-ES_tradnl" sz="2400" b="1"/>
              <a:t>Factores Competitivos:</a:t>
            </a:r>
            <a:endParaRPr lang="es-ES" sz="24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es-ES_tradnl" sz="3200" smtClean="0"/>
              <a:t>Factores para evaluar atractivo y competitividad</a:t>
            </a:r>
            <a:endParaRPr lang="es-ES" sz="3200" smtClean="0"/>
          </a:p>
        </p:txBody>
      </p:sp>
      <p:graphicFrame>
        <p:nvGraphicFramePr>
          <p:cNvPr id="48159" name="Group 31"/>
          <p:cNvGraphicFramePr>
            <a:graphicFrameLocks noGrp="1"/>
          </p:cNvGraphicFramePr>
          <p:nvPr>
            <p:ph type="tbl" idx="1"/>
          </p:nvPr>
        </p:nvGraphicFramePr>
        <p:xfrm>
          <a:off x="468313" y="2492375"/>
          <a:ext cx="8229600" cy="3729356"/>
        </p:xfrm>
        <a:graphic>
          <a:graphicData uri="http://schemas.openxmlformats.org/drawingml/2006/table">
            <a:tbl>
              <a:tblPr/>
              <a:tblGrid>
                <a:gridCol w="3898900"/>
                <a:gridCol w="4330700"/>
              </a:tblGrid>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1" i="0" u="none" strike="noStrike" cap="none" normalizeH="0" baseline="0" smtClean="0">
                          <a:ln>
                            <a:noFill/>
                          </a:ln>
                          <a:solidFill>
                            <a:schemeClr val="tx1"/>
                          </a:solidFill>
                          <a:effectLst/>
                          <a:latin typeface="Arial" charset="0"/>
                        </a:rPr>
                        <a:t>Atractivo</a:t>
                      </a:r>
                      <a:endParaRPr kumimoji="0" lang="es-ES" sz="2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1" i="0" u="none" strike="noStrike" cap="none" normalizeH="0" baseline="0" smtClean="0">
                          <a:ln>
                            <a:noFill/>
                          </a:ln>
                          <a:solidFill>
                            <a:schemeClr val="tx1"/>
                          </a:solidFill>
                          <a:effectLst/>
                          <a:latin typeface="Arial" charset="0"/>
                        </a:rPr>
                        <a:t>Competitividad</a:t>
                      </a:r>
                      <a:endParaRPr kumimoji="0" lang="es-ES"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Márgenes de contribución</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Sus márgenes</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Economías de escala en el mercado</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Economías de escala de la empresa</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Barreras de entrada y salida</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Barreras de salida</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Utilización de la capacidad de producción del sector</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Utilización de la capacidad de producción de la empresa</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99FF"/>
                    </a:solidFill>
                  </a:tcPr>
                </a:tc>
              </a:tr>
            </a:tbl>
          </a:graphicData>
        </a:graphic>
      </p:graphicFrame>
      <p:sp>
        <p:nvSpPr>
          <p:cNvPr id="24599" name="Text Box 26"/>
          <p:cNvSpPr txBox="1">
            <a:spLocks noChangeArrowheads="1"/>
          </p:cNvSpPr>
          <p:nvPr/>
        </p:nvSpPr>
        <p:spPr bwMode="auto">
          <a:xfrm>
            <a:off x="539750" y="1844675"/>
            <a:ext cx="6048375" cy="457200"/>
          </a:xfrm>
          <a:prstGeom prst="rect">
            <a:avLst/>
          </a:prstGeom>
          <a:noFill/>
          <a:ln w="9525">
            <a:noFill/>
            <a:miter lim="800000"/>
            <a:headEnd/>
            <a:tailEnd/>
          </a:ln>
        </p:spPr>
        <p:txBody>
          <a:bodyPr>
            <a:spAutoFit/>
          </a:bodyPr>
          <a:lstStyle/>
          <a:p>
            <a:pPr>
              <a:spcBef>
                <a:spcPct val="50000"/>
              </a:spcBef>
            </a:pPr>
            <a:r>
              <a:rPr lang="es-ES_tradnl" sz="2400" b="1"/>
              <a:t>Factores financieros y económicos:</a:t>
            </a:r>
            <a:endParaRPr lang="es-ES" sz="2400"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s-ES_tradnl" sz="3200" smtClean="0"/>
              <a:t>Factores para evaluar atractivo y competitividad</a:t>
            </a:r>
            <a:endParaRPr lang="es-ES" sz="3200" smtClean="0"/>
          </a:p>
        </p:txBody>
      </p:sp>
      <p:graphicFrame>
        <p:nvGraphicFramePr>
          <p:cNvPr id="49177" name="Group 25"/>
          <p:cNvGraphicFramePr>
            <a:graphicFrameLocks noGrp="1"/>
          </p:cNvGraphicFramePr>
          <p:nvPr>
            <p:ph type="tbl" idx="1"/>
          </p:nvPr>
        </p:nvGraphicFramePr>
        <p:xfrm>
          <a:off x="468313" y="2349500"/>
          <a:ext cx="8229600" cy="4248786"/>
        </p:xfrm>
        <a:graphic>
          <a:graphicData uri="http://schemas.openxmlformats.org/drawingml/2006/table">
            <a:tbl>
              <a:tblPr/>
              <a:tblGrid>
                <a:gridCol w="3898900"/>
                <a:gridCol w="4330700"/>
              </a:tblGrid>
              <a:tr h="6985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1" i="0" u="none" strike="noStrike" cap="none" normalizeH="0" baseline="0" smtClean="0">
                          <a:ln>
                            <a:noFill/>
                          </a:ln>
                          <a:solidFill>
                            <a:schemeClr val="tx1"/>
                          </a:solidFill>
                          <a:effectLst/>
                          <a:latin typeface="Arial" charset="0"/>
                        </a:rPr>
                        <a:t>Atractivo</a:t>
                      </a:r>
                      <a:endParaRPr kumimoji="0" lang="es-ES" sz="2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1" i="0" u="none" strike="noStrike" cap="none" normalizeH="0" baseline="0" smtClean="0">
                          <a:ln>
                            <a:noFill/>
                          </a:ln>
                          <a:solidFill>
                            <a:schemeClr val="tx1"/>
                          </a:solidFill>
                          <a:effectLst/>
                          <a:latin typeface="Arial" charset="0"/>
                        </a:rPr>
                        <a:t>Competitividad</a:t>
                      </a:r>
                      <a:endParaRPr kumimoji="0" lang="es-ES"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r>
              <a:tr h="6985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Madurez y volatilidad</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Habilidad para soportar los cambios </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9080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Complejidad</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Nivel de destreza</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9096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Diferenciación</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9096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Patentes</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Protecciòn de patentes</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99FF"/>
                    </a:solidFill>
                  </a:tcPr>
                </a:tc>
              </a:tr>
            </a:tbl>
          </a:graphicData>
        </a:graphic>
      </p:graphicFrame>
      <p:sp>
        <p:nvSpPr>
          <p:cNvPr id="25603" name="Rectangle 3"/>
          <p:cNvSpPr>
            <a:spLocks noGrp="1" noChangeArrowheads="1"/>
          </p:cNvSpPr>
          <p:nvPr>
            <p:ph type="body" idx="4294967295"/>
          </p:nvPr>
        </p:nvSpPr>
        <p:spPr>
          <a:xfrm>
            <a:off x="0" y="1773238"/>
            <a:ext cx="8229600" cy="4411662"/>
          </a:xfrm>
        </p:spPr>
        <p:txBody>
          <a:bodyPr/>
          <a:lstStyle/>
          <a:p>
            <a:pPr eaLnBrk="1" hangingPunct="1">
              <a:buFont typeface="Wingdings" pitchFamily="2" charset="2"/>
              <a:buNone/>
            </a:pPr>
            <a:r>
              <a:rPr lang="es-ES_tradnl" sz="2400" b="1" smtClean="0"/>
              <a:t>Factores tecnológicos</a:t>
            </a:r>
            <a:endParaRPr lang="es-ES" sz="2400" b="1"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eaLnBrk="1" hangingPunct="1"/>
            <a:r>
              <a:rPr lang="es-ES_tradnl" sz="3200" smtClean="0"/>
              <a:t>Factores para evaluar atractivo y competitividad</a:t>
            </a:r>
            <a:endParaRPr lang="es-ES" sz="3200" smtClean="0"/>
          </a:p>
        </p:txBody>
      </p:sp>
      <p:graphicFrame>
        <p:nvGraphicFramePr>
          <p:cNvPr id="52253" name="Group 29"/>
          <p:cNvGraphicFramePr>
            <a:graphicFrameLocks noGrp="1"/>
          </p:cNvGraphicFramePr>
          <p:nvPr>
            <p:ph type="tbl" idx="1"/>
          </p:nvPr>
        </p:nvGraphicFramePr>
        <p:xfrm>
          <a:off x="468313" y="2349500"/>
          <a:ext cx="8229600" cy="4248786"/>
        </p:xfrm>
        <a:graphic>
          <a:graphicData uri="http://schemas.openxmlformats.org/drawingml/2006/table">
            <a:tbl>
              <a:tblPr/>
              <a:tblGrid>
                <a:gridCol w="3898900"/>
                <a:gridCol w="4330700"/>
              </a:tblGrid>
              <a:tr h="6985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1" i="0" u="none" strike="noStrike" cap="none" normalizeH="0" baseline="0" smtClean="0">
                          <a:ln>
                            <a:noFill/>
                          </a:ln>
                          <a:solidFill>
                            <a:schemeClr val="tx1"/>
                          </a:solidFill>
                          <a:effectLst/>
                          <a:latin typeface="Arial" charset="0"/>
                        </a:rPr>
                        <a:t>Atractivo</a:t>
                      </a:r>
                      <a:endParaRPr kumimoji="0" lang="es-ES" sz="2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1" i="0" u="none" strike="noStrike" cap="none" normalizeH="0" baseline="0" smtClean="0">
                          <a:ln>
                            <a:noFill/>
                          </a:ln>
                          <a:solidFill>
                            <a:schemeClr val="tx1"/>
                          </a:solidFill>
                          <a:effectLst/>
                          <a:latin typeface="Arial" charset="0"/>
                        </a:rPr>
                        <a:t>Competitividad</a:t>
                      </a:r>
                      <a:endParaRPr kumimoji="0" lang="es-ES"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FF99"/>
                    </a:solidFill>
                  </a:tcPr>
                </a:tc>
              </a:tr>
              <a:tr h="6985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Tendencias sociales</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Niveles de respuesta y flexibilidad de la compañía</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9080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Influencia de los grupos de presión y gobierno</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Niveles de respuesta y flexibilidad de la compañía</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9096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Leyes y normativas</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Nivel de adaptación</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9096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Factores humano</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Relaciones sociales intraempresas</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99FF"/>
                    </a:solidFill>
                  </a:tcPr>
                </a:tc>
              </a:tr>
            </a:tbl>
          </a:graphicData>
        </a:graphic>
      </p:graphicFrame>
      <p:sp>
        <p:nvSpPr>
          <p:cNvPr id="26627" name="Rectangle 3"/>
          <p:cNvSpPr>
            <a:spLocks noGrp="1" noChangeArrowheads="1"/>
          </p:cNvSpPr>
          <p:nvPr>
            <p:ph type="body" idx="4294967295"/>
          </p:nvPr>
        </p:nvSpPr>
        <p:spPr>
          <a:xfrm>
            <a:off x="0" y="1773238"/>
            <a:ext cx="8229600" cy="4411662"/>
          </a:xfrm>
        </p:spPr>
        <p:txBody>
          <a:bodyPr/>
          <a:lstStyle/>
          <a:p>
            <a:pPr eaLnBrk="1" hangingPunct="1">
              <a:buFont typeface="Wingdings" pitchFamily="2" charset="2"/>
              <a:buNone/>
            </a:pPr>
            <a:r>
              <a:rPr lang="es-ES_tradnl" sz="2400" b="1" smtClean="0"/>
              <a:t>Factores sociopolíticos</a:t>
            </a:r>
            <a:endParaRPr lang="es-ES" sz="2400" b="1"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s-ES_tradnl" sz="3200" smtClean="0"/>
              <a:t>Modelos matriciales de valoración de las carteras de inversión</a:t>
            </a:r>
            <a:endParaRPr lang="es-ES" sz="3200" smtClean="0"/>
          </a:p>
        </p:txBody>
      </p:sp>
      <p:sp>
        <p:nvSpPr>
          <p:cNvPr id="27651" name="Rectangle 3"/>
          <p:cNvSpPr>
            <a:spLocks noGrp="1" noChangeArrowheads="1"/>
          </p:cNvSpPr>
          <p:nvPr>
            <p:ph idx="1"/>
          </p:nvPr>
        </p:nvSpPr>
        <p:spPr/>
        <p:txBody>
          <a:bodyPr/>
          <a:lstStyle/>
          <a:p>
            <a:pPr eaLnBrk="1" hangingPunct="1">
              <a:buFont typeface="Wingdings" pitchFamily="2" charset="2"/>
              <a:buNone/>
            </a:pPr>
            <a:r>
              <a:rPr lang="es-ES_tradnl" sz="2400" smtClean="0"/>
              <a:t>2. Evaluación y ponderación de los factores</a:t>
            </a:r>
            <a:r>
              <a:rPr lang="es-ES_tradnl" smtClean="0"/>
              <a:t> </a:t>
            </a:r>
            <a:endParaRPr lang="es-ES" smtClean="0"/>
          </a:p>
        </p:txBody>
      </p:sp>
      <p:sp>
        <p:nvSpPr>
          <p:cNvPr id="27652" name="Line 4"/>
          <p:cNvSpPr>
            <a:spLocks noChangeShapeType="1"/>
          </p:cNvSpPr>
          <p:nvPr/>
        </p:nvSpPr>
        <p:spPr bwMode="auto">
          <a:xfrm flipH="1">
            <a:off x="1763713" y="2420938"/>
            <a:ext cx="2809875" cy="1584325"/>
          </a:xfrm>
          <a:prstGeom prst="line">
            <a:avLst/>
          </a:prstGeom>
          <a:noFill/>
          <a:ln w="9525">
            <a:solidFill>
              <a:schemeClr val="tx1"/>
            </a:solidFill>
            <a:round/>
            <a:headEnd/>
            <a:tailEnd type="triangle" w="med" len="med"/>
          </a:ln>
        </p:spPr>
        <p:txBody>
          <a:bodyPr/>
          <a:lstStyle/>
          <a:p>
            <a:endParaRPr lang="es-VE"/>
          </a:p>
        </p:txBody>
      </p:sp>
      <p:sp>
        <p:nvSpPr>
          <p:cNvPr id="27653" name="Line 5"/>
          <p:cNvSpPr>
            <a:spLocks noChangeShapeType="1"/>
          </p:cNvSpPr>
          <p:nvPr/>
        </p:nvSpPr>
        <p:spPr bwMode="auto">
          <a:xfrm>
            <a:off x="4572000" y="2420938"/>
            <a:ext cx="3168650" cy="1584325"/>
          </a:xfrm>
          <a:prstGeom prst="line">
            <a:avLst/>
          </a:prstGeom>
          <a:noFill/>
          <a:ln w="9525">
            <a:solidFill>
              <a:schemeClr val="tx1"/>
            </a:solidFill>
            <a:round/>
            <a:headEnd/>
            <a:tailEnd type="triangle" w="med" len="med"/>
          </a:ln>
        </p:spPr>
        <p:txBody>
          <a:bodyPr/>
          <a:lstStyle/>
          <a:p>
            <a:endParaRPr lang="es-VE"/>
          </a:p>
        </p:txBody>
      </p:sp>
      <p:sp>
        <p:nvSpPr>
          <p:cNvPr id="27654" name="Text Box 6"/>
          <p:cNvSpPr txBox="1">
            <a:spLocks noChangeArrowheads="1"/>
          </p:cNvSpPr>
          <p:nvPr/>
        </p:nvSpPr>
        <p:spPr bwMode="auto">
          <a:xfrm>
            <a:off x="611188" y="4292600"/>
            <a:ext cx="3384550" cy="1196975"/>
          </a:xfrm>
          <a:prstGeom prst="rect">
            <a:avLst/>
          </a:prstGeom>
          <a:solidFill>
            <a:srgbClr val="FF6600"/>
          </a:solidFill>
          <a:ln w="9525">
            <a:solidFill>
              <a:schemeClr val="tx1"/>
            </a:solidFill>
            <a:miter lim="800000"/>
            <a:headEnd/>
            <a:tailEnd/>
          </a:ln>
        </p:spPr>
        <p:txBody>
          <a:bodyPr>
            <a:spAutoFit/>
          </a:bodyPr>
          <a:lstStyle/>
          <a:p>
            <a:pPr algn="just">
              <a:spcBef>
                <a:spcPct val="50000"/>
              </a:spcBef>
            </a:pPr>
            <a:r>
              <a:rPr lang="es-ES_tradnl" sz="2400"/>
              <a:t>Ponderar los factores en función a su importancia relativa</a:t>
            </a:r>
            <a:endParaRPr lang="es-ES" sz="2400"/>
          </a:p>
        </p:txBody>
      </p:sp>
      <p:sp>
        <p:nvSpPr>
          <p:cNvPr id="27655" name="Text Box 7"/>
          <p:cNvSpPr txBox="1">
            <a:spLocks noChangeArrowheads="1"/>
          </p:cNvSpPr>
          <p:nvPr/>
        </p:nvSpPr>
        <p:spPr bwMode="auto">
          <a:xfrm>
            <a:off x="5148263" y="4221163"/>
            <a:ext cx="3744912" cy="1562100"/>
          </a:xfrm>
          <a:prstGeom prst="rect">
            <a:avLst/>
          </a:prstGeom>
          <a:solidFill>
            <a:srgbClr val="9999FF"/>
          </a:solidFill>
          <a:ln w="9525">
            <a:solidFill>
              <a:schemeClr val="tx1"/>
            </a:solidFill>
            <a:miter lim="800000"/>
            <a:headEnd/>
            <a:tailEnd/>
          </a:ln>
        </p:spPr>
        <p:txBody>
          <a:bodyPr>
            <a:spAutoFit/>
          </a:bodyPr>
          <a:lstStyle/>
          <a:p>
            <a:pPr algn="just">
              <a:spcBef>
                <a:spcPct val="50000"/>
              </a:spcBef>
            </a:pPr>
            <a:r>
              <a:rPr lang="es-ES_tradnl" sz="2400"/>
              <a:t>Establecer el nivel al que queda representado cada factor para un mercado y sus productos. (Escalas)</a:t>
            </a:r>
            <a:endParaRPr lang="es-E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6"/>
          <p:cNvSpPr>
            <a:spLocks noGrp="1" noChangeArrowheads="1"/>
          </p:cNvSpPr>
          <p:nvPr>
            <p:ph type="title"/>
          </p:nvPr>
        </p:nvSpPr>
        <p:spPr/>
        <p:txBody>
          <a:bodyPr/>
          <a:lstStyle/>
          <a:p>
            <a:pPr algn="ctr" eaLnBrk="1" hangingPunct="1"/>
            <a:r>
              <a:rPr lang="es-ES_tradnl" sz="3200" smtClean="0"/>
              <a:t>Modelos matriciales de valoración de las carteras de inversión</a:t>
            </a:r>
            <a:endParaRPr lang="es-ES" sz="3200" smtClean="0"/>
          </a:p>
        </p:txBody>
      </p:sp>
      <p:graphicFrame>
        <p:nvGraphicFramePr>
          <p:cNvPr id="53345" name="Group 97"/>
          <p:cNvGraphicFramePr>
            <a:graphicFrameLocks noGrp="1"/>
          </p:cNvGraphicFramePr>
          <p:nvPr>
            <p:ph type="tbl" idx="1"/>
          </p:nvPr>
        </p:nvGraphicFramePr>
        <p:xfrm>
          <a:off x="287338" y="1916113"/>
          <a:ext cx="8605837" cy="4259708"/>
        </p:xfrm>
        <a:graphic>
          <a:graphicData uri="http://schemas.openxmlformats.org/drawingml/2006/table">
            <a:tbl>
              <a:tblPr/>
              <a:tblGrid>
                <a:gridCol w="1581150"/>
                <a:gridCol w="2055812"/>
                <a:gridCol w="1820863"/>
                <a:gridCol w="1817687"/>
                <a:gridCol w="1330325"/>
              </a:tblGrid>
              <a:tr h="792163">
                <a:tc rowSpan="6">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ES_tradnl" sz="2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ES_tradnl" sz="2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ES_tradnl" sz="2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Atractivo del mercado</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Factores</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Importancia relativa</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Puntuación</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(1-5)</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Valor</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vMerge="1">
                  <a:txBody>
                    <a:bodyPr/>
                    <a:lstStyle/>
                    <a:p>
                      <a:endParaRPr lang="es-VE"/>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Tamaño</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0,20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4</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0,80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vMerge="1">
                  <a:txBody>
                    <a:bodyPr/>
                    <a:lstStyle/>
                    <a:p>
                      <a:endParaRPr lang="es-VE"/>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Tasa de Crecimiento</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0,30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5</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1,5</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vMerge="1">
                  <a:txBody>
                    <a:bodyPr/>
                    <a:lstStyle/>
                    <a:p>
                      <a:endParaRPr lang="es-VE"/>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Intensidad competitiva</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0,10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2</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0,20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vMerge="1">
                  <a:txBody>
                    <a:bodyPr/>
                    <a:lstStyle/>
                    <a:p>
                      <a:endParaRPr lang="es-VE"/>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Leyes</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0,20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5</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1</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vMerge="1">
                  <a:txBody>
                    <a:bodyPr/>
                    <a:lstStyle/>
                    <a:p>
                      <a:endParaRPr lang="es-VE"/>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Tecnología</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0,20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3</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0,60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14" name="Text Box 95"/>
          <p:cNvSpPr txBox="1">
            <a:spLocks noChangeArrowheads="1"/>
          </p:cNvSpPr>
          <p:nvPr/>
        </p:nvSpPr>
        <p:spPr bwMode="auto">
          <a:xfrm>
            <a:off x="6156325" y="6165850"/>
            <a:ext cx="2843213" cy="457200"/>
          </a:xfrm>
          <a:prstGeom prst="rect">
            <a:avLst/>
          </a:prstGeom>
          <a:noFill/>
          <a:ln w="9525">
            <a:noFill/>
            <a:miter lim="800000"/>
            <a:headEnd/>
            <a:tailEnd/>
          </a:ln>
        </p:spPr>
        <p:txBody>
          <a:bodyPr>
            <a:spAutoFit/>
          </a:bodyPr>
          <a:lstStyle/>
          <a:p>
            <a:pPr>
              <a:spcBef>
                <a:spcPct val="50000"/>
              </a:spcBef>
            </a:pPr>
            <a:r>
              <a:rPr lang="es-ES_tradnl" sz="2400" b="1"/>
              <a:t>Total            4,10</a:t>
            </a:r>
            <a:endParaRPr lang="es-ES" sz="2400" b="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s-ES_tradnl" sz="3200" smtClean="0"/>
              <a:t>Modelos matriciales de valoración de las carteras de inversión</a:t>
            </a:r>
            <a:endParaRPr lang="es-ES" sz="3200" smtClean="0"/>
          </a:p>
        </p:txBody>
      </p:sp>
      <p:graphicFrame>
        <p:nvGraphicFramePr>
          <p:cNvPr id="56368" name="Group 48"/>
          <p:cNvGraphicFramePr>
            <a:graphicFrameLocks noGrp="1"/>
          </p:cNvGraphicFramePr>
          <p:nvPr>
            <p:ph type="tbl" idx="1"/>
          </p:nvPr>
        </p:nvGraphicFramePr>
        <p:xfrm>
          <a:off x="287338" y="1916113"/>
          <a:ext cx="8605837" cy="4066986"/>
        </p:xfrm>
        <a:graphic>
          <a:graphicData uri="http://schemas.openxmlformats.org/drawingml/2006/table">
            <a:tbl>
              <a:tblPr/>
              <a:tblGrid>
                <a:gridCol w="1836737"/>
                <a:gridCol w="1800225"/>
                <a:gridCol w="1820863"/>
                <a:gridCol w="1817687"/>
                <a:gridCol w="1330325"/>
              </a:tblGrid>
              <a:tr h="792163">
                <a:tc rowSpan="6">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ES_tradnl" sz="2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ES_tradnl" sz="24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ES_tradnl" sz="2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Posición Competitiva</a:t>
                      </a:r>
                      <a:endParaRPr kumimoji="0" lang="es-E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Factores</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Importancia relativa</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Puntuación</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(1-5)</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Valor</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r>
              <a:tr h="630238">
                <a:tc vMerge="1">
                  <a:txBody>
                    <a:bodyPr/>
                    <a:lstStyle/>
                    <a:p>
                      <a:endParaRPr lang="es-VE"/>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Cuota Mdo.</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0,10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2</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0,20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vMerge="1">
                  <a:txBody>
                    <a:bodyPr/>
                    <a:lstStyle/>
                    <a:p>
                      <a:endParaRPr lang="es-VE"/>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Calidad del producto</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0,20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5</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1</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vMerge="1">
                  <a:txBody>
                    <a:bodyPr/>
                    <a:lstStyle/>
                    <a:p>
                      <a:endParaRPr lang="es-VE"/>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Costos</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0,10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1</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0,10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vMerge="1">
                  <a:txBody>
                    <a:bodyPr/>
                    <a:lstStyle/>
                    <a:p>
                      <a:endParaRPr lang="es-VE"/>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Personal </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0,30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3</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0,90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vMerge="1">
                  <a:txBody>
                    <a:bodyPr/>
                    <a:lstStyle/>
                    <a:p>
                      <a:endParaRPr lang="es-VE"/>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Canales </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0,30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5</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400" b="0" i="0" u="none" strike="noStrike" cap="none" normalizeH="0" baseline="0" smtClean="0">
                          <a:ln>
                            <a:noFill/>
                          </a:ln>
                          <a:solidFill>
                            <a:schemeClr val="tx1"/>
                          </a:solidFill>
                          <a:effectLst/>
                          <a:latin typeface="Arial" charset="0"/>
                        </a:rPr>
                        <a:t>1,50</a:t>
                      </a:r>
                      <a:endParaRPr kumimoji="0" lang="es-ES"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38" name="Text Box 42"/>
          <p:cNvSpPr txBox="1">
            <a:spLocks noChangeArrowheads="1"/>
          </p:cNvSpPr>
          <p:nvPr/>
        </p:nvSpPr>
        <p:spPr bwMode="auto">
          <a:xfrm>
            <a:off x="6156325" y="6165850"/>
            <a:ext cx="2843213" cy="457200"/>
          </a:xfrm>
          <a:prstGeom prst="rect">
            <a:avLst/>
          </a:prstGeom>
          <a:noFill/>
          <a:ln w="9525">
            <a:noFill/>
            <a:miter lim="800000"/>
            <a:headEnd/>
            <a:tailEnd/>
          </a:ln>
        </p:spPr>
        <p:txBody>
          <a:bodyPr>
            <a:spAutoFit/>
          </a:bodyPr>
          <a:lstStyle/>
          <a:p>
            <a:pPr>
              <a:spcBef>
                <a:spcPct val="50000"/>
              </a:spcBef>
            </a:pPr>
            <a:r>
              <a:rPr lang="es-ES_tradnl" sz="2400" b="1"/>
              <a:t>Total            3,70</a:t>
            </a:r>
            <a:endParaRPr lang="es-ES" sz="24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s-ES_tradnl" sz="3200" smtClean="0"/>
              <a:t>Modelos matriciales de valoración de las carteras de inversión</a:t>
            </a:r>
            <a:endParaRPr lang="es-ES" sz="3200" smtClean="0"/>
          </a:p>
        </p:txBody>
      </p:sp>
      <p:sp>
        <p:nvSpPr>
          <p:cNvPr id="30723" name="Rectangle 3"/>
          <p:cNvSpPr>
            <a:spLocks noGrp="1" noChangeArrowheads="1"/>
          </p:cNvSpPr>
          <p:nvPr>
            <p:ph idx="1"/>
          </p:nvPr>
        </p:nvSpPr>
        <p:spPr>
          <a:xfrm>
            <a:off x="250825" y="1719263"/>
            <a:ext cx="8713788" cy="4411662"/>
          </a:xfrm>
        </p:spPr>
        <p:txBody>
          <a:bodyPr/>
          <a:lstStyle/>
          <a:p>
            <a:pPr eaLnBrk="1" hangingPunct="1">
              <a:lnSpc>
                <a:spcPct val="80000"/>
              </a:lnSpc>
              <a:buFont typeface="Wingdings" pitchFamily="2" charset="2"/>
              <a:buNone/>
            </a:pPr>
            <a:r>
              <a:rPr lang="es-ES_tradnl" sz="2400" smtClean="0">
                <a:solidFill>
                  <a:schemeClr val="tx2"/>
                </a:solidFill>
              </a:rPr>
              <a:t>3. Posicionamiento de los negocios en la matriz:</a:t>
            </a:r>
          </a:p>
          <a:p>
            <a:pPr eaLnBrk="1" hangingPunct="1">
              <a:lnSpc>
                <a:spcPct val="80000"/>
              </a:lnSpc>
              <a:buFont typeface="Wingdings" pitchFamily="2" charset="2"/>
              <a:buNone/>
            </a:pPr>
            <a:endParaRPr lang="es-ES_tradnl" sz="2400" smtClean="0">
              <a:solidFill>
                <a:schemeClr val="tx2"/>
              </a:solidFill>
            </a:endParaRPr>
          </a:p>
          <a:p>
            <a:pPr algn="just" eaLnBrk="1" hangingPunct="1">
              <a:lnSpc>
                <a:spcPct val="80000"/>
              </a:lnSpc>
              <a:buFont typeface="Wingdings" pitchFamily="2" charset="2"/>
              <a:buNone/>
            </a:pPr>
            <a:r>
              <a:rPr lang="es-ES_tradnl" sz="2000" smtClean="0"/>
              <a:t>    </a:t>
            </a:r>
            <a:r>
              <a:rPr lang="es-ES_tradnl" sz="2400" smtClean="0"/>
              <a:t>El eje horizontal de la matriz refleja la posición competitiva</a:t>
            </a:r>
          </a:p>
          <a:p>
            <a:pPr algn="just" eaLnBrk="1" hangingPunct="1">
              <a:lnSpc>
                <a:spcPct val="80000"/>
              </a:lnSpc>
              <a:buFont typeface="Wingdings" pitchFamily="2" charset="2"/>
              <a:buNone/>
            </a:pPr>
            <a:r>
              <a:rPr lang="es-ES_tradnl" sz="2400" smtClean="0"/>
              <a:t>    (Fuerte, media o débil).</a:t>
            </a:r>
          </a:p>
          <a:p>
            <a:pPr algn="just" eaLnBrk="1" hangingPunct="1">
              <a:lnSpc>
                <a:spcPct val="80000"/>
              </a:lnSpc>
              <a:buFont typeface="Wingdings" pitchFamily="2" charset="2"/>
              <a:buNone/>
            </a:pPr>
            <a:r>
              <a:rPr lang="es-ES_tradnl" sz="2400" smtClean="0"/>
              <a:t>    El eje vertical de la matriz representa el atractivo del mercado. </a:t>
            </a:r>
          </a:p>
          <a:p>
            <a:pPr algn="just" eaLnBrk="1" hangingPunct="1">
              <a:lnSpc>
                <a:spcPct val="80000"/>
              </a:lnSpc>
              <a:buFont typeface="Wingdings" pitchFamily="2" charset="2"/>
              <a:buNone/>
            </a:pPr>
            <a:r>
              <a:rPr lang="es-ES_tradnl" sz="2400" smtClean="0"/>
              <a:t>    (Alto, medio o bajo).</a:t>
            </a:r>
          </a:p>
          <a:p>
            <a:pPr algn="just" eaLnBrk="1" hangingPunct="1">
              <a:lnSpc>
                <a:spcPct val="80000"/>
              </a:lnSpc>
              <a:buFont typeface="Wingdings" pitchFamily="2" charset="2"/>
              <a:buNone/>
            </a:pPr>
            <a:endParaRPr lang="es-ES_tradnl" sz="2400" smtClean="0"/>
          </a:p>
          <a:p>
            <a:pPr algn="just" eaLnBrk="1" hangingPunct="1">
              <a:lnSpc>
                <a:spcPct val="80000"/>
              </a:lnSpc>
              <a:buFont typeface="Wingdings" pitchFamily="2" charset="2"/>
              <a:buNone/>
            </a:pPr>
            <a:r>
              <a:rPr lang="es-ES_tradnl" sz="2400" smtClean="0"/>
              <a:t>    El tamaño de la circunferencia es proporcional al </a:t>
            </a:r>
            <a:r>
              <a:rPr lang="es-ES_tradnl" sz="2400" smtClean="0">
                <a:solidFill>
                  <a:schemeClr val="tx2"/>
                </a:solidFill>
              </a:rPr>
              <a:t>volumen de ventas</a:t>
            </a:r>
            <a:r>
              <a:rPr lang="es-ES_tradnl" sz="2400" smtClean="0"/>
              <a:t> que  representa cada producto en la empresa. </a:t>
            </a:r>
          </a:p>
          <a:p>
            <a:pPr algn="just" eaLnBrk="1" hangingPunct="1">
              <a:lnSpc>
                <a:spcPct val="80000"/>
              </a:lnSpc>
              <a:buFont typeface="Wingdings" pitchFamily="2" charset="2"/>
              <a:buNone/>
            </a:pPr>
            <a:r>
              <a:rPr lang="es-ES_tradnl" sz="2400" smtClean="0"/>
              <a:t>    También se representa la </a:t>
            </a:r>
            <a:r>
              <a:rPr lang="es-ES_tradnl" sz="2400" smtClean="0">
                <a:solidFill>
                  <a:schemeClr val="tx2"/>
                </a:solidFill>
              </a:rPr>
              <a:t>cuota que tiene cada producto en el mercado.</a:t>
            </a:r>
            <a:endParaRPr lang="es-ES" sz="2400" smtClean="0">
              <a:solidFill>
                <a:schemeClr val="tx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es-ES_tradnl" sz="3200" smtClean="0"/>
              <a:t>Matriz General Electric</a:t>
            </a:r>
            <a:endParaRPr lang="es-ES" sz="3200" smtClean="0"/>
          </a:p>
        </p:txBody>
      </p:sp>
      <p:graphicFrame>
        <p:nvGraphicFramePr>
          <p:cNvPr id="57366" name="Group 22"/>
          <p:cNvGraphicFramePr>
            <a:graphicFrameLocks noGrp="1"/>
          </p:cNvGraphicFramePr>
          <p:nvPr>
            <p:ph type="tbl" idx="1"/>
          </p:nvPr>
        </p:nvGraphicFramePr>
        <p:xfrm>
          <a:off x="2051050" y="1773238"/>
          <a:ext cx="5122863" cy="4014789"/>
        </p:xfrm>
        <a:graphic>
          <a:graphicData uri="http://schemas.openxmlformats.org/drawingml/2006/table">
            <a:tbl>
              <a:tblPr/>
              <a:tblGrid>
                <a:gridCol w="1708150"/>
                <a:gridCol w="1706563"/>
                <a:gridCol w="1708150"/>
              </a:tblGrid>
              <a:tr h="13382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82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82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65" name="Text Box 24"/>
          <p:cNvSpPr txBox="1">
            <a:spLocks noChangeArrowheads="1"/>
          </p:cNvSpPr>
          <p:nvPr/>
        </p:nvSpPr>
        <p:spPr bwMode="auto">
          <a:xfrm>
            <a:off x="2051050" y="5876925"/>
            <a:ext cx="647700" cy="366713"/>
          </a:xfrm>
          <a:prstGeom prst="rect">
            <a:avLst/>
          </a:prstGeom>
          <a:noFill/>
          <a:ln w="9525">
            <a:noFill/>
            <a:miter lim="800000"/>
            <a:headEnd/>
            <a:tailEnd/>
          </a:ln>
        </p:spPr>
        <p:txBody>
          <a:bodyPr>
            <a:spAutoFit/>
          </a:bodyPr>
          <a:lstStyle/>
          <a:p>
            <a:pPr>
              <a:spcBef>
                <a:spcPct val="50000"/>
              </a:spcBef>
            </a:pPr>
            <a:r>
              <a:rPr lang="es-ES_tradnl"/>
              <a:t>5</a:t>
            </a:r>
            <a:endParaRPr lang="es-ES"/>
          </a:p>
        </p:txBody>
      </p:sp>
      <p:sp>
        <p:nvSpPr>
          <p:cNvPr id="31766" name="Text Box 25"/>
          <p:cNvSpPr txBox="1">
            <a:spLocks noChangeArrowheads="1"/>
          </p:cNvSpPr>
          <p:nvPr/>
        </p:nvSpPr>
        <p:spPr bwMode="auto">
          <a:xfrm>
            <a:off x="7019925" y="5876925"/>
            <a:ext cx="647700" cy="366713"/>
          </a:xfrm>
          <a:prstGeom prst="rect">
            <a:avLst/>
          </a:prstGeom>
          <a:noFill/>
          <a:ln w="9525">
            <a:noFill/>
            <a:miter lim="800000"/>
            <a:headEnd/>
            <a:tailEnd/>
          </a:ln>
        </p:spPr>
        <p:txBody>
          <a:bodyPr>
            <a:spAutoFit/>
          </a:bodyPr>
          <a:lstStyle/>
          <a:p>
            <a:pPr>
              <a:spcBef>
                <a:spcPct val="50000"/>
              </a:spcBef>
            </a:pPr>
            <a:r>
              <a:rPr lang="es-ES_tradnl"/>
              <a:t>1</a:t>
            </a:r>
            <a:endParaRPr lang="es-ES"/>
          </a:p>
        </p:txBody>
      </p:sp>
      <p:sp>
        <p:nvSpPr>
          <p:cNvPr id="31767" name="Text Box 26"/>
          <p:cNvSpPr txBox="1">
            <a:spLocks noChangeArrowheads="1"/>
          </p:cNvSpPr>
          <p:nvPr/>
        </p:nvSpPr>
        <p:spPr bwMode="auto">
          <a:xfrm>
            <a:off x="1763713" y="5373688"/>
            <a:ext cx="647700" cy="366712"/>
          </a:xfrm>
          <a:prstGeom prst="rect">
            <a:avLst/>
          </a:prstGeom>
          <a:noFill/>
          <a:ln w="9525">
            <a:noFill/>
            <a:miter lim="800000"/>
            <a:headEnd/>
            <a:tailEnd/>
          </a:ln>
        </p:spPr>
        <p:txBody>
          <a:bodyPr>
            <a:spAutoFit/>
          </a:bodyPr>
          <a:lstStyle/>
          <a:p>
            <a:pPr>
              <a:spcBef>
                <a:spcPct val="50000"/>
              </a:spcBef>
            </a:pPr>
            <a:r>
              <a:rPr lang="es-ES_tradnl"/>
              <a:t>1</a:t>
            </a:r>
            <a:endParaRPr lang="es-ES"/>
          </a:p>
        </p:txBody>
      </p:sp>
      <p:sp>
        <p:nvSpPr>
          <p:cNvPr id="31768" name="Text Box 27"/>
          <p:cNvSpPr txBox="1">
            <a:spLocks noChangeArrowheads="1"/>
          </p:cNvSpPr>
          <p:nvPr/>
        </p:nvSpPr>
        <p:spPr bwMode="auto">
          <a:xfrm>
            <a:off x="1692275" y="1844675"/>
            <a:ext cx="647700" cy="366713"/>
          </a:xfrm>
          <a:prstGeom prst="rect">
            <a:avLst/>
          </a:prstGeom>
          <a:noFill/>
          <a:ln w="9525">
            <a:noFill/>
            <a:miter lim="800000"/>
            <a:headEnd/>
            <a:tailEnd/>
          </a:ln>
        </p:spPr>
        <p:txBody>
          <a:bodyPr>
            <a:spAutoFit/>
          </a:bodyPr>
          <a:lstStyle/>
          <a:p>
            <a:pPr>
              <a:spcBef>
                <a:spcPct val="50000"/>
              </a:spcBef>
            </a:pPr>
            <a:r>
              <a:rPr lang="es-ES_tradnl"/>
              <a:t>5</a:t>
            </a:r>
            <a:endParaRPr lang="es-ES"/>
          </a:p>
        </p:txBody>
      </p:sp>
      <p:sp>
        <p:nvSpPr>
          <p:cNvPr id="31769" name="Text Box 28"/>
          <p:cNvSpPr txBox="1">
            <a:spLocks noChangeArrowheads="1"/>
          </p:cNvSpPr>
          <p:nvPr/>
        </p:nvSpPr>
        <p:spPr bwMode="auto">
          <a:xfrm rot="-5400000">
            <a:off x="-1617662" y="3354388"/>
            <a:ext cx="4392612" cy="366712"/>
          </a:xfrm>
          <a:prstGeom prst="rect">
            <a:avLst/>
          </a:prstGeom>
          <a:noFill/>
          <a:ln w="9525">
            <a:noFill/>
            <a:miter lim="800000"/>
            <a:headEnd/>
            <a:tailEnd/>
          </a:ln>
        </p:spPr>
        <p:txBody>
          <a:bodyPr>
            <a:spAutoFit/>
          </a:bodyPr>
          <a:lstStyle/>
          <a:p>
            <a:pPr algn="ctr">
              <a:spcBef>
                <a:spcPct val="50000"/>
              </a:spcBef>
            </a:pPr>
            <a:r>
              <a:rPr lang="es-ES_tradnl" b="1"/>
              <a:t>Atractivo del mercado</a:t>
            </a:r>
            <a:endParaRPr lang="es-ES" b="1"/>
          </a:p>
        </p:txBody>
      </p:sp>
      <p:sp>
        <p:nvSpPr>
          <p:cNvPr id="31770" name="Text Box 29"/>
          <p:cNvSpPr txBox="1">
            <a:spLocks noChangeArrowheads="1"/>
          </p:cNvSpPr>
          <p:nvPr/>
        </p:nvSpPr>
        <p:spPr bwMode="auto">
          <a:xfrm rot="-5400000">
            <a:off x="866776" y="5189537"/>
            <a:ext cx="1008062" cy="366713"/>
          </a:xfrm>
          <a:prstGeom prst="rect">
            <a:avLst/>
          </a:prstGeom>
          <a:noFill/>
          <a:ln w="9525">
            <a:noFill/>
            <a:miter lim="800000"/>
            <a:headEnd/>
            <a:tailEnd/>
          </a:ln>
        </p:spPr>
        <p:txBody>
          <a:bodyPr>
            <a:spAutoFit/>
          </a:bodyPr>
          <a:lstStyle/>
          <a:p>
            <a:pPr algn="ctr">
              <a:spcBef>
                <a:spcPct val="50000"/>
              </a:spcBef>
            </a:pPr>
            <a:r>
              <a:rPr lang="es-ES_tradnl" b="1"/>
              <a:t>Bajo</a:t>
            </a:r>
            <a:endParaRPr lang="es-ES" b="1"/>
          </a:p>
        </p:txBody>
      </p:sp>
      <p:sp>
        <p:nvSpPr>
          <p:cNvPr id="31771" name="Text Box 30"/>
          <p:cNvSpPr txBox="1">
            <a:spLocks noChangeArrowheads="1"/>
          </p:cNvSpPr>
          <p:nvPr/>
        </p:nvSpPr>
        <p:spPr bwMode="auto">
          <a:xfrm rot="-5400000">
            <a:off x="795337" y="3533776"/>
            <a:ext cx="1008063" cy="366712"/>
          </a:xfrm>
          <a:prstGeom prst="rect">
            <a:avLst/>
          </a:prstGeom>
          <a:noFill/>
          <a:ln w="9525">
            <a:noFill/>
            <a:miter lim="800000"/>
            <a:headEnd/>
            <a:tailEnd/>
          </a:ln>
        </p:spPr>
        <p:txBody>
          <a:bodyPr>
            <a:spAutoFit/>
          </a:bodyPr>
          <a:lstStyle/>
          <a:p>
            <a:pPr algn="ctr">
              <a:spcBef>
                <a:spcPct val="50000"/>
              </a:spcBef>
            </a:pPr>
            <a:r>
              <a:rPr lang="es-ES_tradnl" b="1"/>
              <a:t>Medio</a:t>
            </a:r>
            <a:endParaRPr lang="es-ES" b="1"/>
          </a:p>
        </p:txBody>
      </p:sp>
      <p:sp>
        <p:nvSpPr>
          <p:cNvPr id="31772" name="Text Box 31"/>
          <p:cNvSpPr txBox="1">
            <a:spLocks noChangeArrowheads="1"/>
          </p:cNvSpPr>
          <p:nvPr/>
        </p:nvSpPr>
        <p:spPr bwMode="auto">
          <a:xfrm rot="-5400000">
            <a:off x="831057" y="1985168"/>
            <a:ext cx="1079500" cy="366713"/>
          </a:xfrm>
          <a:prstGeom prst="rect">
            <a:avLst/>
          </a:prstGeom>
          <a:noFill/>
          <a:ln w="9525">
            <a:noFill/>
            <a:miter lim="800000"/>
            <a:headEnd/>
            <a:tailEnd/>
          </a:ln>
        </p:spPr>
        <p:txBody>
          <a:bodyPr>
            <a:spAutoFit/>
          </a:bodyPr>
          <a:lstStyle/>
          <a:p>
            <a:pPr algn="ctr">
              <a:spcBef>
                <a:spcPct val="50000"/>
              </a:spcBef>
            </a:pPr>
            <a:r>
              <a:rPr lang="es-ES_tradnl" b="1"/>
              <a:t>Alto</a:t>
            </a:r>
            <a:endParaRPr lang="es-ES" b="1"/>
          </a:p>
        </p:txBody>
      </p:sp>
      <p:sp>
        <p:nvSpPr>
          <p:cNvPr id="31773" name="Text Box 32"/>
          <p:cNvSpPr txBox="1">
            <a:spLocks noChangeArrowheads="1"/>
          </p:cNvSpPr>
          <p:nvPr/>
        </p:nvSpPr>
        <p:spPr bwMode="auto">
          <a:xfrm>
            <a:off x="2555875" y="5876925"/>
            <a:ext cx="1008063" cy="366713"/>
          </a:xfrm>
          <a:prstGeom prst="rect">
            <a:avLst/>
          </a:prstGeom>
          <a:noFill/>
          <a:ln w="9525">
            <a:noFill/>
            <a:miter lim="800000"/>
            <a:headEnd/>
            <a:tailEnd/>
          </a:ln>
        </p:spPr>
        <p:txBody>
          <a:bodyPr>
            <a:spAutoFit/>
          </a:bodyPr>
          <a:lstStyle/>
          <a:p>
            <a:pPr>
              <a:spcBef>
                <a:spcPct val="50000"/>
              </a:spcBef>
            </a:pPr>
            <a:r>
              <a:rPr lang="es-ES_tradnl" b="1"/>
              <a:t>Fuerte</a:t>
            </a:r>
            <a:endParaRPr lang="es-ES" b="1"/>
          </a:p>
        </p:txBody>
      </p:sp>
      <p:sp>
        <p:nvSpPr>
          <p:cNvPr id="31774" name="Text Box 33"/>
          <p:cNvSpPr txBox="1">
            <a:spLocks noChangeArrowheads="1"/>
          </p:cNvSpPr>
          <p:nvPr/>
        </p:nvSpPr>
        <p:spPr bwMode="auto">
          <a:xfrm>
            <a:off x="5867400" y="5876925"/>
            <a:ext cx="1008063" cy="366713"/>
          </a:xfrm>
          <a:prstGeom prst="rect">
            <a:avLst/>
          </a:prstGeom>
          <a:noFill/>
          <a:ln w="9525">
            <a:noFill/>
            <a:miter lim="800000"/>
            <a:headEnd/>
            <a:tailEnd/>
          </a:ln>
        </p:spPr>
        <p:txBody>
          <a:bodyPr>
            <a:spAutoFit/>
          </a:bodyPr>
          <a:lstStyle/>
          <a:p>
            <a:pPr>
              <a:spcBef>
                <a:spcPct val="50000"/>
              </a:spcBef>
            </a:pPr>
            <a:r>
              <a:rPr lang="es-ES_tradnl" b="1"/>
              <a:t>Débil</a:t>
            </a:r>
            <a:endParaRPr lang="es-ES" b="1"/>
          </a:p>
        </p:txBody>
      </p:sp>
      <p:sp>
        <p:nvSpPr>
          <p:cNvPr id="31775" name="Text Box 34"/>
          <p:cNvSpPr txBox="1">
            <a:spLocks noChangeArrowheads="1"/>
          </p:cNvSpPr>
          <p:nvPr/>
        </p:nvSpPr>
        <p:spPr bwMode="auto">
          <a:xfrm>
            <a:off x="4211638" y="5876925"/>
            <a:ext cx="1008062" cy="366713"/>
          </a:xfrm>
          <a:prstGeom prst="rect">
            <a:avLst/>
          </a:prstGeom>
          <a:noFill/>
          <a:ln w="9525">
            <a:noFill/>
            <a:miter lim="800000"/>
            <a:headEnd/>
            <a:tailEnd/>
          </a:ln>
        </p:spPr>
        <p:txBody>
          <a:bodyPr>
            <a:spAutoFit/>
          </a:bodyPr>
          <a:lstStyle/>
          <a:p>
            <a:pPr>
              <a:spcBef>
                <a:spcPct val="50000"/>
              </a:spcBef>
            </a:pPr>
            <a:r>
              <a:rPr lang="es-ES_tradnl" b="1"/>
              <a:t>Media</a:t>
            </a:r>
            <a:endParaRPr lang="es-ES" b="1"/>
          </a:p>
        </p:txBody>
      </p:sp>
      <p:sp>
        <p:nvSpPr>
          <p:cNvPr id="31776" name="Oval 35"/>
          <p:cNvSpPr>
            <a:spLocks noChangeArrowheads="1"/>
          </p:cNvSpPr>
          <p:nvPr/>
        </p:nvSpPr>
        <p:spPr bwMode="auto">
          <a:xfrm>
            <a:off x="3276600" y="2492375"/>
            <a:ext cx="936625" cy="1150938"/>
          </a:xfrm>
          <a:prstGeom prst="ellipse">
            <a:avLst/>
          </a:prstGeom>
          <a:solidFill>
            <a:srgbClr val="66FF99"/>
          </a:solidFill>
          <a:ln w="9525">
            <a:solidFill>
              <a:schemeClr val="tx1"/>
            </a:solidFill>
            <a:round/>
            <a:headEnd/>
            <a:tailEnd/>
          </a:ln>
        </p:spPr>
        <p:txBody>
          <a:bodyPr wrap="none" anchor="ctr"/>
          <a:lstStyle/>
          <a:p>
            <a:endParaRPr lang="es-VE"/>
          </a:p>
        </p:txBody>
      </p:sp>
      <p:sp>
        <p:nvSpPr>
          <p:cNvPr id="31777" name="Line 36"/>
          <p:cNvSpPr>
            <a:spLocks noChangeShapeType="1"/>
          </p:cNvSpPr>
          <p:nvPr/>
        </p:nvSpPr>
        <p:spPr bwMode="auto">
          <a:xfrm flipH="1">
            <a:off x="3635375" y="2781300"/>
            <a:ext cx="504825" cy="287338"/>
          </a:xfrm>
          <a:prstGeom prst="line">
            <a:avLst/>
          </a:prstGeom>
          <a:noFill/>
          <a:ln w="9525">
            <a:solidFill>
              <a:schemeClr val="tx1"/>
            </a:solidFill>
            <a:round/>
            <a:headEnd/>
            <a:tailEnd/>
          </a:ln>
        </p:spPr>
        <p:txBody>
          <a:bodyPr/>
          <a:lstStyle/>
          <a:p>
            <a:endParaRPr lang="es-VE"/>
          </a:p>
        </p:txBody>
      </p:sp>
      <p:sp>
        <p:nvSpPr>
          <p:cNvPr id="31778" name="Line 37"/>
          <p:cNvSpPr>
            <a:spLocks noChangeShapeType="1"/>
          </p:cNvSpPr>
          <p:nvPr/>
        </p:nvSpPr>
        <p:spPr bwMode="auto">
          <a:xfrm>
            <a:off x="3635375" y="3068638"/>
            <a:ext cx="360363" cy="431800"/>
          </a:xfrm>
          <a:prstGeom prst="line">
            <a:avLst/>
          </a:prstGeom>
          <a:noFill/>
          <a:ln w="9525">
            <a:solidFill>
              <a:schemeClr val="tx1"/>
            </a:solidFill>
            <a:round/>
            <a:headEnd/>
            <a:tailEnd/>
          </a:ln>
        </p:spPr>
        <p:txBody>
          <a:bodyPr/>
          <a:lstStyle/>
          <a:p>
            <a:endParaRPr lang="es-VE"/>
          </a:p>
        </p:txBody>
      </p:sp>
      <p:sp>
        <p:nvSpPr>
          <p:cNvPr id="31779" name="Line 38"/>
          <p:cNvSpPr>
            <a:spLocks noChangeShapeType="1"/>
          </p:cNvSpPr>
          <p:nvPr/>
        </p:nvSpPr>
        <p:spPr bwMode="auto">
          <a:xfrm flipV="1">
            <a:off x="3708400" y="2997200"/>
            <a:ext cx="0" cy="144463"/>
          </a:xfrm>
          <a:prstGeom prst="line">
            <a:avLst/>
          </a:prstGeom>
          <a:noFill/>
          <a:ln w="9525">
            <a:solidFill>
              <a:schemeClr val="tx1"/>
            </a:solidFill>
            <a:round/>
            <a:headEnd/>
            <a:tailEnd/>
          </a:ln>
        </p:spPr>
        <p:txBody>
          <a:bodyPr/>
          <a:lstStyle/>
          <a:p>
            <a:endParaRPr lang="es-VE"/>
          </a:p>
        </p:txBody>
      </p:sp>
      <p:sp>
        <p:nvSpPr>
          <p:cNvPr id="31780" name="Line 39"/>
          <p:cNvSpPr>
            <a:spLocks noChangeShapeType="1"/>
          </p:cNvSpPr>
          <p:nvPr/>
        </p:nvSpPr>
        <p:spPr bwMode="auto">
          <a:xfrm flipV="1">
            <a:off x="3851275" y="2924175"/>
            <a:ext cx="0" cy="433388"/>
          </a:xfrm>
          <a:prstGeom prst="line">
            <a:avLst/>
          </a:prstGeom>
          <a:noFill/>
          <a:ln w="9525">
            <a:solidFill>
              <a:schemeClr val="tx1"/>
            </a:solidFill>
            <a:round/>
            <a:headEnd/>
            <a:tailEnd/>
          </a:ln>
        </p:spPr>
        <p:txBody>
          <a:bodyPr/>
          <a:lstStyle/>
          <a:p>
            <a:endParaRPr lang="es-VE"/>
          </a:p>
        </p:txBody>
      </p:sp>
      <p:sp>
        <p:nvSpPr>
          <p:cNvPr id="31781" name="Line 40"/>
          <p:cNvSpPr>
            <a:spLocks noChangeShapeType="1"/>
          </p:cNvSpPr>
          <p:nvPr/>
        </p:nvSpPr>
        <p:spPr bwMode="auto">
          <a:xfrm flipV="1">
            <a:off x="3995738" y="2852738"/>
            <a:ext cx="0" cy="647700"/>
          </a:xfrm>
          <a:prstGeom prst="line">
            <a:avLst/>
          </a:prstGeom>
          <a:noFill/>
          <a:ln w="9525">
            <a:solidFill>
              <a:schemeClr val="tx1"/>
            </a:solidFill>
            <a:round/>
            <a:headEnd/>
            <a:tailEnd/>
          </a:ln>
        </p:spPr>
        <p:txBody>
          <a:bodyPr/>
          <a:lstStyle/>
          <a:p>
            <a:endParaRPr lang="es-VE"/>
          </a:p>
        </p:txBody>
      </p:sp>
      <p:sp>
        <p:nvSpPr>
          <p:cNvPr id="31782" name="Oval 41"/>
          <p:cNvSpPr>
            <a:spLocks noChangeArrowheads="1"/>
          </p:cNvSpPr>
          <p:nvPr/>
        </p:nvSpPr>
        <p:spPr bwMode="auto">
          <a:xfrm>
            <a:off x="4716463" y="1916113"/>
            <a:ext cx="719137" cy="720725"/>
          </a:xfrm>
          <a:prstGeom prst="ellipse">
            <a:avLst/>
          </a:prstGeom>
          <a:solidFill>
            <a:srgbClr val="CC00FF"/>
          </a:solidFill>
          <a:ln w="9525">
            <a:solidFill>
              <a:schemeClr val="tx1"/>
            </a:solidFill>
            <a:round/>
            <a:headEnd/>
            <a:tailEnd/>
          </a:ln>
        </p:spPr>
        <p:txBody>
          <a:bodyPr wrap="none" anchor="ctr"/>
          <a:lstStyle/>
          <a:p>
            <a:endParaRPr lang="es-VE"/>
          </a:p>
        </p:txBody>
      </p:sp>
      <p:sp>
        <p:nvSpPr>
          <p:cNvPr id="31783" name="Line 42"/>
          <p:cNvSpPr>
            <a:spLocks noChangeShapeType="1"/>
          </p:cNvSpPr>
          <p:nvPr/>
        </p:nvSpPr>
        <p:spPr bwMode="auto">
          <a:xfrm>
            <a:off x="4859338" y="1989138"/>
            <a:ext cx="433387" cy="576262"/>
          </a:xfrm>
          <a:prstGeom prst="line">
            <a:avLst/>
          </a:prstGeom>
          <a:noFill/>
          <a:ln w="9525">
            <a:solidFill>
              <a:schemeClr val="tx1"/>
            </a:solidFill>
            <a:round/>
            <a:headEnd/>
            <a:tailEnd/>
          </a:ln>
        </p:spPr>
        <p:txBody>
          <a:bodyPr/>
          <a:lstStyle/>
          <a:p>
            <a:endParaRPr lang="es-VE"/>
          </a:p>
        </p:txBody>
      </p:sp>
      <p:sp>
        <p:nvSpPr>
          <p:cNvPr id="31784" name="Line 43"/>
          <p:cNvSpPr>
            <a:spLocks noChangeShapeType="1"/>
          </p:cNvSpPr>
          <p:nvPr/>
        </p:nvSpPr>
        <p:spPr bwMode="auto">
          <a:xfrm flipH="1" flipV="1">
            <a:off x="5003800" y="1916113"/>
            <a:ext cx="360363" cy="504825"/>
          </a:xfrm>
          <a:prstGeom prst="line">
            <a:avLst/>
          </a:prstGeom>
          <a:noFill/>
          <a:ln w="9525">
            <a:solidFill>
              <a:schemeClr val="tx1"/>
            </a:solidFill>
            <a:round/>
            <a:headEnd/>
            <a:tailEnd/>
          </a:ln>
        </p:spPr>
        <p:txBody>
          <a:bodyPr/>
          <a:lstStyle/>
          <a:p>
            <a:endParaRPr lang="es-VE"/>
          </a:p>
        </p:txBody>
      </p:sp>
      <p:sp>
        <p:nvSpPr>
          <p:cNvPr id="31785" name="Line 44"/>
          <p:cNvSpPr>
            <a:spLocks noChangeShapeType="1"/>
          </p:cNvSpPr>
          <p:nvPr/>
        </p:nvSpPr>
        <p:spPr bwMode="auto">
          <a:xfrm flipH="1" flipV="1">
            <a:off x="5148263" y="1916113"/>
            <a:ext cx="287337" cy="433387"/>
          </a:xfrm>
          <a:prstGeom prst="line">
            <a:avLst/>
          </a:prstGeom>
          <a:noFill/>
          <a:ln w="9525">
            <a:solidFill>
              <a:schemeClr val="tx1"/>
            </a:solidFill>
            <a:round/>
            <a:headEnd/>
            <a:tailEnd/>
          </a:ln>
        </p:spPr>
        <p:txBody>
          <a:bodyPr/>
          <a:lstStyle/>
          <a:p>
            <a:endParaRPr lang="es-VE"/>
          </a:p>
        </p:txBody>
      </p:sp>
      <p:sp>
        <p:nvSpPr>
          <p:cNvPr id="31786" name="Oval 45"/>
          <p:cNvSpPr>
            <a:spLocks noChangeArrowheads="1"/>
          </p:cNvSpPr>
          <p:nvPr/>
        </p:nvSpPr>
        <p:spPr bwMode="auto">
          <a:xfrm>
            <a:off x="5508625" y="3500438"/>
            <a:ext cx="576263" cy="576262"/>
          </a:xfrm>
          <a:prstGeom prst="ellipse">
            <a:avLst/>
          </a:prstGeom>
          <a:solidFill>
            <a:srgbClr val="FFFF00"/>
          </a:solidFill>
          <a:ln w="9525">
            <a:solidFill>
              <a:schemeClr val="tx1"/>
            </a:solidFill>
            <a:round/>
            <a:headEnd/>
            <a:tailEnd/>
          </a:ln>
        </p:spPr>
        <p:txBody>
          <a:bodyPr wrap="none" anchor="ctr"/>
          <a:lstStyle/>
          <a:p>
            <a:endParaRPr lang="es-VE"/>
          </a:p>
        </p:txBody>
      </p:sp>
      <p:sp>
        <p:nvSpPr>
          <p:cNvPr id="31787" name="Line 46"/>
          <p:cNvSpPr>
            <a:spLocks noChangeShapeType="1"/>
          </p:cNvSpPr>
          <p:nvPr/>
        </p:nvSpPr>
        <p:spPr bwMode="auto">
          <a:xfrm>
            <a:off x="5651500" y="3573463"/>
            <a:ext cx="360363" cy="287337"/>
          </a:xfrm>
          <a:prstGeom prst="line">
            <a:avLst/>
          </a:prstGeom>
          <a:noFill/>
          <a:ln w="9525">
            <a:solidFill>
              <a:schemeClr val="tx1"/>
            </a:solidFill>
            <a:round/>
            <a:headEnd/>
            <a:tailEnd/>
          </a:ln>
        </p:spPr>
        <p:txBody>
          <a:bodyPr/>
          <a:lstStyle/>
          <a:p>
            <a:endParaRPr lang="es-VE"/>
          </a:p>
        </p:txBody>
      </p:sp>
      <p:sp>
        <p:nvSpPr>
          <p:cNvPr id="31788" name="Line 47"/>
          <p:cNvSpPr>
            <a:spLocks noChangeShapeType="1"/>
          </p:cNvSpPr>
          <p:nvPr/>
        </p:nvSpPr>
        <p:spPr bwMode="auto">
          <a:xfrm>
            <a:off x="5724525" y="3500438"/>
            <a:ext cx="360363" cy="288925"/>
          </a:xfrm>
          <a:prstGeom prst="line">
            <a:avLst/>
          </a:prstGeom>
          <a:noFill/>
          <a:ln w="9525">
            <a:solidFill>
              <a:schemeClr val="tx1"/>
            </a:solidFill>
            <a:round/>
            <a:headEnd/>
            <a:tailEnd/>
          </a:ln>
        </p:spPr>
        <p:txBody>
          <a:bodyPr/>
          <a:lstStyle/>
          <a:p>
            <a:endParaRPr lang="es-VE"/>
          </a:p>
        </p:txBody>
      </p:sp>
      <p:sp>
        <p:nvSpPr>
          <p:cNvPr id="31789" name="Text Box 48"/>
          <p:cNvSpPr txBox="1">
            <a:spLocks noChangeArrowheads="1"/>
          </p:cNvSpPr>
          <p:nvPr/>
        </p:nvSpPr>
        <p:spPr bwMode="auto">
          <a:xfrm>
            <a:off x="2411413" y="2205038"/>
            <a:ext cx="1223962" cy="366712"/>
          </a:xfrm>
          <a:prstGeom prst="rect">
            <a:avLst/>
          </a:prstGeom>
          <a:noFill/>
          <a:ln w="9525">
            <a:noFill/>
            <a:miter lim="800000"/>
            <a:headEnd/>
            <a:tailEnd/>
          </a:ln>
        </p:spPr>
        <p:txBody>
          <a:bodyPr>
            <a:spAutoFit/>
          </a:bodyPr>
          <a:lstStyle/>
          <a:p>
            <a:pPr>
              <a:spcBef>
                <a:spcPct val="50000"/>
              </a:spcBef>
            </a:pPr>
            <a:r>
              <a:rPr lang="es-ES_tradnl" b="1"/>
              <a:t>Shampus</a:t>
            </a:r>
            <a:endParaRPr lang="es-ES" b="1"/>
          </a:p>
        </p:txBody>
      </p:sp>
      <p:sp>
        <p:nvSpPr>
          <p:cNvPr id="31790" name="Text Box 49"/>
          <p:cNvSpPr txBox="1">
            <a:spLocks noChangeArrowheads="1"/>
          </p:cNvSpPr>
          <p:nvPr/>
        </p:nvSpPr>
        <p:spPr bwMode="auto">
          <a:xfrm>
            <a:off x="5940425" y="3213100"/>
            <a:ext cx="1223963" cy="366713"/>
          </a:xfrm>
          <a:prstGeom prst="rect">
            <a:avLst/>
          </a:prstGeom>
          <a:noFill/>
          <a:ln w="9525">
            <a:noFill/>
            <a:miter lim="800000"/>
            <a:headEnd/>
            <a:tailEnd/>
          </a:ln>
        </p:spPr>
        <p:txBody>
          <a:bodyPr>
            <a:spAutoFit/>
          </a:bodyPr>
          <a:lstStyle/>
          <a:p>
            <a:pPr>
              <a:spcBef>
                <a:spcPct val="50000"/>
              </a:spcBef>
            </a:pPr>
            <a:r>
              <a:rPr lang="es-ES_tradnl" b="1"/>
              <a:t>Jabones</a:t>
            </a:r>
            <a:endParaRPr lang="es-ES" b="1"/>
          </a:p>
        </p:txBody>
      </p:sp>
      <p:sp>
        <p:nvSpPr>
          <p:cNvPr id="31791" name="Text Box 50"/>
          <p:cNvSpPr txBox="1">
            <a:spLocks noChangeArrowheads="1"/>
          </p:cNvSpPr>
          <p:nvPr/>
        </p:nvSpPr>
        <p:spPr bwMode="auto">
          <a:xfrm>
            <a:off x="5435600" y="1916113"/>
            <a:ext cx="1728788" cy="366712"/>
          </a:xfrm>
          <a:prstGeom prst="rect">
            <a:avLst/>
          </a:prstGeom>
          <a:noFill/>
          <a:ln w="9525">
            <a:noFill/>
            <a:miter lim="800000"/>
            <a:headEnd/>
            <a:tailEnd/>
          </a:ln>
        </p:spPr>
        <p:txBody>
          <a:bodyPr>
            <a:spAutoFit/>
          </a:bodyPr>
          <a:lstStyle/>
          <a:p>
            <a:pPr>
              <a:spcBef>
                <a:spcPct val="50000"/>
              </a:spcBef>
            </a:pPr>
            <a:r>
              <a:rPr lang="es-ES_tradnl" b="1"/>
              <a:t>Desodorantes</a:t>
            </a:r>
            <a:endParaRPr lang="es-ES" b="1"/>
          </a:p>
        </p:txBody>
      </p:sp>
      <p:sp>
        <p:nvSpPr>
          <p:cNvPr id="31792" name="Text Box 51"/>
          <p:cNvSpPr txBox="1">
            <a:spLocks noChangeArrowheads="1"/>
          </p:cNvSpPr>
          <p:nvPr/>
        </p:nvSpPr>
        <p:spPr bwMode="auto">
          <a:xfrm>
            <a:off x="3563938" y="6308725"/>
            <a:ext cx="2592387" cy="366713"/>
          </a:xfrm>
          <a:prstGeom prst="rect">
            <a:avLst/>
          </a:prstGeom>
          <a:noFill/>
          <a:ln w="9525">
            <a:noFill/>
            <a:miter lim="800000"/>
            <a:headEnd/>
            <a:tailEnd/>
          </a:ln>
        </p:spPr>
        <p:txBody>
          <a:bodyPr>
            <a:spAutoFit/>
          </a:bodyPr>
          <a:lstStyle/>
          <a:p>
            <a:pPr>
              <a:spcBef>
                <a:spcPct val="50000"/>
              </a:spcBef>
            </a:pPr>
            <a:r>
              <a:rPr lang="es-ES_tradnl" b="1"/>
              <a:t>Posición Competitiva</a:t>
            </a:r>
            <a:endParaRPr lang="es-ES"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s-ES_tradnl" sz="3200" smtClean="0"/>
              <a:t>Niveles de Planeación estratégica</a:t>
            </a:r>
            <a:endParaRPr lang="es-ES" sz="3200" smtClean="0"/>
          </a:p>
        </p:txBody>
      </p:sp>
      <p:sp>
        <p:nvSpPr>
          <p:cNvPr id="5123" name="Text Box 4"/>
          <p:cNvSpPr txBox="1">
            <a:spLocks noChangeArrowheads="1"/>
          </p:cNvSpPr>
          <p:nvPr/>
        </p:nvSpPr>
        <p:spPr bwMode="auto">
          <a:xfrm>
            <a:off x="250825" y="2349500"/>
            <a:ext cx="2305050" cy="831850"/>
          </a:xfrm>
          <a:prstGeom prst="rect">
            <a:avLst/>
          </a:prstGeom>
          <a:solidFill>
            <a:srgbClr val="99CCFF"/>
          </a:solidFill>
          <a:ln w="9525">
            <a:solidFill>
              <a:schemeClr val="tx1"/>
            </a:solidFill>
            <a:miter lim="800000"/>
            <a:headEnd/>
            <a:tailEnd/>
          </a:ln>
        </p:spPr>
        <p:txBody>
          <a:bodyPr>
            <a:spAutoFit/>
          </a:bodyPr>
          <a:lstStyle/>
          <a:p>
            <a:pPr algn="ctr">
              <a:spcBef>
                <a:spcPct val="50000"/>
              </a:spcBef>
            </a:pPr>
            <a:r>
              <a:rPr lang="es-ES_tradnl" sz="2400" b="1"/>
              <a:t>Nivel Corporativo</a:t>
            </a:r>
            <a:endParaRPr lang="es-ES" sz="2400" b="1"/>
          </a:p>
        </p:txBody>
      </p:sp>
      <p:sp>
        <p:nvSpPr>
          <p:cNvPr id="5124" name="Text Box 5"/>
          <p:cNvSpPr txBox="1">
            <a:spLocks noChangeArrowheads="1"/>
          </p:cNvSpPr>
          <p:nvPr/>
        </p:nvSpPr>
        <p:spPr bwMode="auto">
          <a:xfrm>
            <a:off x="3348038" y="2133600"/>
            <a:ext cx="2305050" cy="119697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s-ES_tradnl" sz="2400" b="1"/>
              <a:t>Nivel de unidades de negocio</a:t>
            </a:r>
            <a:endParaRPr lang="es-ES" sz="2400" b="1"/>
          </a:p>
        </p:txBody>
      </p:sp>
      <p:sp>
        <p:nvSpPr>
          <p:cNvPr id="5125" name="Text Box 6"/>
          <p:cNvSpPr txBox="1">
            <a:spLocks noChangeArrowheads="1"/>
          </p:cNvSpPr>
          <p:nvPr/>
        </p:nvSpPr>
        <p:spPr bwMode="auto">
          <a:xfrm>
            <a:off x="6227763" y="2349500"/>
            <a:ext cx="2305050" cy="831850"/>
          </a:xfrm>
          <a:prstGeom prst="rect">
            <a:avLst/>
          </a:prstGeom>
          <a:solidFill>
            <a:srgbClr val="FF6699"/>
          </a:solidFill>
          <a:ln w="9525">
            <a:solidFill>
              <a:schemeClr val="tx1"/>
            </a:solidFill>
            <a:miter lim="800000"/>
            <a:headEnd/>
            <a:tailEnd/>
          </a:ln>
        </p:spPr>
        <p:txBody>
          <a:bodyPr>
            <a:spAutoFit/>
          </a:bodyPr>
          <a:lstStyle/>
          <a:p>
            <a:pPr algn="ctr">
              <a:spcBef>
                <a:spcPct val="50000"/>
              </a:spcBef>
            </a:pPr>
            <a:r>
              <a:rPr lang="es-ES_tradnl" sz="2400" b="1"/>
              <a:t>Nivel de producto</a:t>
            </a:r>
            <a:endParaRPr lang="es-ES" sz="2400" b="1"/>
          </a:p>
        </p:txBody>
      </p:sp>
      <p:sp>
        <p:nvSpPr>
          <p:cNvPr id="5126" name="Line 7"/>
          <p:cNvSpPr>
            <a:spLocks noChangeShapeType="1"/>
          </p:cNvSpPr>
          <p:nvPr/>
        </p:nvSpPr>
        <p:spPr bwMode="auto">
          <a:xfrm>
            <a:off x="1258888" y="3213100"/>
            <a:ext cx="0" cy="647700"/>
          </a:xfrm>
          <a:prstGeom prst="line">
            <a:avLst/>
          </a:prstGeom>
          <a:noFill/>
          <a:ln w="9525">
            <a:solidFill>
              <a:schemeClr val="tx1"/>
            </a:solidFill>
            <a:round/>
            <a:headEnd/>
            <a:tailEnd type="triangle" w="med" len="med"/>
          </a:ln>
        </p:spPr>
        <p:txBody>
          <a:bodyPr/>
          <a:lstStyle/>
          <a:p>
            <a:endParaRPr lang="es-VE"/>
          </a:p>
        </p:txBody>
      </p:sp>
      <p:sp>
        <p:nvSpPr>
          <p:cNvPr id="5127" name="Text Box 8"/>
          <p:cNvSpPr txBox="1">
            <a:spLocks noChangeArrowheads="1"/>
          </p:cNvSpPr>
          <p:nvPr/>
        </p:nvSpPr>
        <p:spPr bwMode="auto">
          <a:xfrm>
            <a:off x="250825" y="4365625"/>
            <a:ext cx="2449513" cy="822325"/>
          </a:xfrm>
          <a:prstGeom prst="rect">
            <a:avLst/>
          </a:prstGeom>
          <a:noFill/>
          <a:ln w="9525">
            <a:noFill/>
            <a:miter lim="800000"/>
            <a:headEnd/>
            <a:tailEnd/>
          </a:ln>
        </p:spPr>
        <p:txBody>
          <a:bodyPr>
            <a:spAutoFit/>
          </a:bodyPr>
          <a:lstStyle/>
          <a:p>
            <a:pPr algn="ctr">
              <a:spcBef>
                <a:spcPct val="50000"/>
              </a:spcBef>
            </a:pPr>
            <a:r>
              <a:rPr lang="es-ES_tradnl" sz="2400"/>
              <a:t>Plan estratégico     Corporativo</a:t>
            </a:r>
            <a:endParaRPr lang="es-ES" sz="2400"/>
          </a:p>
        </p:txBody>
      </p:sp>
      <p:sp>
        <p:nvSpPr>
          <p:cNvPr id="5128" name="Text Box 9"/>
          <p:cNvSpPr txBox="1">
            <a:spLocks noChangeArrowheads="1"/>
          </p:cNvSpPr>
          <p:nvPr/>
        </p:nvSpPr>
        <p:spPr bwMode="auto">
          <a:xfrm>
            <a:off x="3276600" y="4365625"/>
            <a:ext cx="2449513" cy="822325"/>
          </a:xfrm>
          <a:prstGeom prst="rect">
            <a:avLst/>
          </a:prstGeom>
          <a:noFill/>
          <a:ln w="9525">
            <a:noFill/>
            <a:miter lim="800000"/>
            <a:headEnd/>
            <a:tailEnd/>
          </a:ln>
        </p:spPr>
        <p:txBody>
          <a:bodyPr>
            <a:spAutoFit/>
          </a:bodyPr>
          <a:lstStyle/>
          <a:p>
            <a:pPr algn="ctr">
              <a:spcBef>
                <a:spcPct val="50000"/>
              </a:spcBef>
            </a:pPr>
            <a:r>
              <a:rPr lang="es-ES_tradnl" sz="2400"/>
              <a:t>Plan del área de negocio</a:t>
            </a:r>
            <a:endParaRPr lang="es-ES" sz="2400"/>
          </a:p>
        </p:txBody>
      </p:sp>
      <p:sp>
        <p:nvSpPr>
          <p:cNvPr id="5129" name="Text Box 10"/>
          <p:cNvSpPr txBox="1">
            <a:spLocks noChangeArrowheads="1"/>
          </p:cNvSpPr>
          <p:nvPr/>
        </p:nvSpPr>
        <p:spPr bwMode="auto">
          <a:xfrm>
            <a:off x="6300788" y="4292600"/>
            <a:ext cx="2449512" cy="822325"/>
          </a:xfrm>
          <a:prstGeom prst="rect">
            <a:avLst/>
          </a:prstGeom>
          <a:noFill/>
          <a:ln w="9525">
            <a:noFill/>
            <a:miter lim="800000"/>
            <a:headEnd/>
            <a:tailEnd/>
          </a:ln>
        </p:spPr>
        <p:txBody>
          <a:bodyPr>
            <a:spAutoFit/>
          </a:bodyPr>
          <a:lstStyle/>
          <a:p>
            <a:pPr algn="ctr">
              <a:spcBef>
                <a:spcPct val="50000"/>
              </a:spcBef>
            </a:pPr>
            <a:r>
              <a:rPr lang="es-ES_tradnl" sz="2400"/>
              <a:t>Plan de marketing</a:t>
            </a:r>
            <a:endParaRPr lang="es-ES" sz="2400"/>
          </a:p>
        </p:txBody>
      </p:sp>
      <p:sp>
        <p:nvSpPr>
          <p:cNvPr id="5130" name="Line 11"/>
          <p:cNvSpPr>
            <a:spLocks noChangeShapeType="1"/>
          </p:cNvSpPr>
          <p:nvPr/>
        </p:nvSpPr>
        <p:spPr bwMode="auto">
          <a:xfrm>
            <a:off x="4500563" y="3357563"/>
            <a:ext cx="0" cy="647700"/>
          </a:xfrm>
          <a:prstGeom prst="line">
            <a:avLst/>
          </a:prstGeom>
          <a:noFill/>
          <a:ln w="9525">
            <a:solidFill>
              <a:schemeClr val="tx1"/>
            </a:solidFill>
            <a:round/>
            <a:headEnd/>
            <a:tailEnd type="triangle" w="med" len="med"/>
          </a:ln>
        </p:spPr>
        <p:txBody>
          <a:bodyPr/>
          <a:lstStyle/>
          <a:p>
            <a:endParaRPr lang="es-VE"/>
          </a:p>
        </p:txBody>
      </p:sp>
      <p:sp>
        <p:nvSpPr>
          <p:cNvPr id="5131" name="Line 12"/>
          <p:cNvSpPr>
            <a:spLocks noChangeShapeType="1"/>
          </p:cNvSpPr>
          <p:nvPr/>
        </p:nvSpPr>
        <p:spPr bwMode="auto">
          <a:xfrm>
            <a:off x="7451725" y="3213100"/>
            <a:ext cx="0" cy="720725"/>
          </a:xfrm>
          <a:prstGeom prst="line">
            <a:avLst/>
          </a:prstGeom>
          <a:noFill/>
          <a:ln w="9525">
            <a:solidFill>
              <a:schemeClr val="tx1"/>
            </a:solidFill>
            <a:round/>
            <a:headEnd/>
            <a:tailEnd type="triangle" w="med" len="med"/>
          </a:ln>
        </p:spPr>
        <p:txBody>
          <a:bodyPr/>
          <a:lstStyle/>
          <a:p>
            <a:endParaRPr lang="es-VE"/>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s-ES_tradnl" sz="3200" smtClean="0"/>
              <a:t>Planeación estratégica corporativa</a:t>
            </a:r>
            <a:endParaRPr lang="es-ES" sz="3200" smtClean="0"/>
          </a:p>
        </p:txBody>
      </p:sp>
      <p:sp>
        <p:nvSpPr>
          <p:cNvPr id="32771" name="Rectangle 3"/>
          <p:cNvSpPr>
            <a:spLocks noGrp="1" noChangeArrowheads="1"/>
          </p:cNvSpPr>
          <p:nvPr>
            <p:ph idx="1"/>
          </p:nvPr>
        </p:nvSpPr>
        <p:spPr/>
        <p:txBody>
          <a:bodyPr/>
          <a:lstStyle/>
          <a:p>
            <a:pPr algn="ctr" eaLnBrk="1" hangingPunct="1">
              <a:buFont typeface="Wingdings" pitchFamily="2" charset="2"/>
              <a:buNone/>
            </a:pPr>
            <a:r>
              <a:rPr lang="es-ES_tradnl" sz="2400" b="1" smtClean="0"/>
              <a:t>Planificación de nuevos negocios y reducción de los antiguos</a:t>
            </a:r>
          </a:p>
          <a:p>
            <a:pPr algn="ctr" eaLnBrk="1" hangingPunct="1">
              <a:buFont typeface="Wingdings" pitchFamily="2" charset="2"/>
              <a:buNone/>
            </a:pPr>
            <a:endParaRPr lang="es-ES_tradnl" sz="2400" b="1" smtClean="0"/>
          </a:p>
          <a:p>
            <a:pPr algn="just" eaLnBrk="1" hangingPunct="1">
              <a:buFont typeface="Wingdings" pitchFamily="2" charset="2"/>
              <a:buNone/>
            </a:pPr>
            <a:r>
              <a:rPr lang="es-ES_tradnl" sz="2400" smtClean="0"/>
              <a:t>    El GAP de la planeación estratégica se refiere a la distancia existente entre las ventas proyectadas de la empresa y las ventas deseadas. Esa distancia debe reducirse adquiriendo nuevos negocios.</a:t>
            </a:r>
            <a:endParaRPr lang="es-ES" sz="2400" smtClean="0"/>
          </a:p>
        </p:txBody>
      </p:sp>
      <p:sp>
        <p:nvSpPr>
          <p:cNvPr id="32772" name="Text Box 5"/>
          <p:cNvSpPr txBox="1">
            <a:spLocks noChangeArrowheads="1"/>
          </p:cNvSpPr>
          <p:nvPr/>
        </p:nvSpPr>
        <p:spPr bwMode="auto">
          <a:xfrm>
            <a:off x="539750" y="5013325"/>
            <a:ext cx="3384550" cy="466725"/>
          </a:xfrm>
          <a:prstGeom prst="rect">
            <a:avLst/>
          </a:prstGeom>
          <a:solidFill>
            <a:srgbClr val="CCECFF"/>
          </a:solidFill>
          <a:ln w="9525">
            <a:solidFill>
              <a:schemeClr val="tx1"/>
            </a:solidFill>
            <a:miter lim="800000"/>
            <a:headEnd/>
            <a:tailEnd/>
          </a:ln>
        </p:spPr>
        <p:txBody>
          <a:bodyPr>
            <a:spAutoFit/>
          </a:bodyPr>
          <a:lstStyle/>
          <a:p>
            <a:pPr algn="ctr">
              <a:spcBef>
                <a:spcPct val="50000"/>
              </a:spcBef>
            </a:pPr>
            <a:r>
              <a:rPr lang="es-ES_tradnl" sz="2400" b="1"/>
              <a:t>Crecimiento intensivo</a:t>
            </a:r>
            <a:endParaRPr lang="es-ES" sz="2400" b="1"/>
          </a:p>
        </p:txBody>
      </p:sp>
      <p:sp>
        <p:nvSpPr>
          <p:cNvPr id="32773" name="Text Box 6"/>
          <p:cNvSpPr txBox="1">
            <a:spLocks noChangeArrowheads="1"/>
          </p:cNvSpPr>
          <p:nvPr/>
        </p:nvSpPr>
        <p:spPr bwMode="auto">
          <a:xfrm>
            <a:off x="2843213" y="5734050"/>
            <a:ext cx="3384550" cy="831850"/>
          </a:xfrm>
          <a:prstGeom prst="rect">
            <a:avLst/>
          </a:prstGeom>
          <a:solidFill>
            <a:srgbClr val="66FF99"/>
          </a:solidFill>
          <a:ln w="9525">
            <a:solidFill>
              <a:schemeClr val="tx1"/>
            </a:solidFill>
            <a:miter lim="800000"/>
            <a:headEnd/>
            <a:tailEnd/>
          </a:ln>
        </p:spPr>
        <p:txBody>
          <a:bodyPr>
            <a:spAutoFit/>
          </a:bodyPr>
          <a:lstStyle/>
          <a:p>
            <a:pPr algn="ctr">
              <a:spcBef>
                <a:spcPct val="50000"/>
              </a:spcBef>
            </a:pPr>
            <a:r>
              <a:rPr lang="es-ES_tradnl" sz="2400" b="1"/>
              <a:t>Crecimiento integrado</a:t>
            </a:r>
            <a:endParaRPr lang="es-ES" sz="2400" b="1"/>
          </a:p>
        </p:txBody>
      </p:sp>
      <p:sp>
        <p:nvSpPr>
          <p:cNvPr id="32774" name="Text Box 7"/>
          <p:cNvSpPr txBox="1">
            <a:spLocks noChangeArrowheads="1"/>
          </p:cNvSpPr>
          <p:nvPr/>
        </p:nvSpPr>
        <p:spPr bwMode="auto">
          <a:xfrm>
            <a:off x="4643438" y="5013325"/>
            <a:ext cx="4249737" cy="466725"/>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s-ES_tradnl" sz="2400" b="1"/>
              <a:t>Crecimiento Diversificado</a:t>
            </a:r>
            <a:endParaRPr lang="es-ES" sz="2400" b="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r>
              <a:rPr lang="es-ES_tradnl" sz="3200" smtClean="0"/>
              <a:t>Estrategias de Crecimiento</a:t>
            </a:r>
            <a:endParaRPr lang="es-ES" sz="3200" smtClean="0"/>
          </a:p>
        </p:txBody>
      </p:sp>
      <p:sp>
        <p:nvSpPr>
          <p:cNvPr id="33795" name="Rectangle 3"/>
          <p:cNvSpPr>
            <a:spLocks noGrp="1" noChangeArrowheads="1"/>
          </p:cNvSpPr>
          <p:nvPr>
            <p:ph type="body" sz="half" idx="1"/>
          </p:nvPr>
        </p:nvSpPr>
        <p:spPr>
          <a:xfrm>
            <a:off x="457200" y="1719263"/>
            <a:ext cx="8147050" cy="4411662"/>
          </a:xfrm>
        </p:spPr>
        <p:txBody>
          <a:bodyPr/>
          <a:lstStyle/>
          <a:p>
            <a:pPr eaLnBrk="1" hangingPunct="1"/>
            <a:r>
              <a:rPr lang="es-ES_tradnl" sz="2400" b="1" smtClean="0"/>
              <a:t>Crecimiento Intensivo: mejorar los resultados en los negocios actuales</a:t>
            </a:r>
            <a:endParaRPr lang="es-ES" sz="2400" b="1" smtClean="0"/>
          </a:p>
        </p:txBody>
      </p:sp>
      <p:graphicFrame>
        <p:nvGraphicFramePr>
          <p:cNvPr id="68635" name="Group 27"/>
          <p:cNvGraphicFramePr>
            <a:graphicFrameLocks noGrp="1"/>
          </p:cNvGraphicFramePr>
          <p:nvPr>
            <p:ph sz="half" idx="2"/>
          </p:nvPr>
        </p:nvGraphicFramePr>
        <p:xfrm>
          <a:off x="900113" y="2924175"/>
          <a:ext cx="7499350" cy="3512186"/>
        </p:xfrm>
        <a:graphic>
          <a:graphicData uri="http://schemas.openxmlformats.org/drawingml/2006/table">
            <a:tbl>
              <a:tblPr/>
              <a:tblGrid>
                <a:gridCol w="2500312"/>
                <a:gridCol w="2498725"/>
                <a:gridCol w="2500313"/>
              </a:tblGrid>
              <a:tr h="111601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s-VE"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0" i="0" u="none" strike="noStrike" cap="none" normalizeH="0" baseline="0" smtClean="0">
                          <a:ln>
                            <a:noFill/>
                          </a:ln>
                          <a:solidFill>
                            <a:schemeClr val="tx1"/>
                          </a:solidFill>
                          <a:effectLst/>
                          <a:latin typeface="Arial" charset="0"/>
                        </a:rPr>
                        <a:t>Productos existentes</a:t>
                      </a:r>
                      <a:endParaRPr kumimoji="0" lang="es-E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0" i="0" u="none" strike="noStrike" cap="none" normalizeH="0" baseline="0" smtClean="0">
                          <a:ln>
                            <a:noFill/>
                          </a:ln>
                          <a:solidFill>
                            <a:schemeClr val="tx1"/>
                          </a:solidFill>
                          <a:effectLst/>
                          <a:latin typeface="Arial" charset="0"/>
                        </a:rPr>
                        <a:t>Nuevos Productos</a:t>
                      </a:r>
                      <a:endParaRPr kumimoji="0" lang="es-E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11176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0" i="0" u="none" strike="noStrike" cap="none" normalizeH="0" baseline="0" smtClean="0">
                          <a:ln>
                            <a:noFill/>
                          </a:ln>
                          <a:solidFill>
                            <a:schemeClr val="tx1"/>
                          </a:solidFill>
                          <a:effectLst/>
                          <a:latin typeface="Arial" charset="0"/>
                        </a:rPr>
                        <a:t>Mercados existentes</a:t>
                      </a:r>
                      <a:endParaRPr kumimoji="0" lang="es-ES"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0" i="0" u="none" strike="noStrike" cap="none" normalizeH="0" baseline="0" smtClean="0">
                          <a:ln>
                            <a:noFill/>
                          </a:ln>
                          <a:solidFill>
                            <a:schemeClr val="tx1"/>
                          </a:solidFill>
                          <a:effectLst/>
                          <a:latin typeface="Arial" charset="0"/>
                        </a:rPr>
                        <a:t>Estrategia de Penetración de mercado</a:t>
                      </a:r>
                      <a:endParaRPr kumimoji="0" lang="es-E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0" i="0" u="none" strike="noStrike" cap="none" normalizeH="0" baseline="0" smtClean="0">
                          <a:ln>
                            <a:noFill/>
                          </a:ln>
                          <a:solidFill>
                            <a:schemeClr val="tx1"/>
                          </a:solidFill>
                          <a:effectLst/>
                          <a:latin typeface="Arial" charset="0"/>
                        </a:rPr>
                        <a:t>Desarrollo de Productos</a:t>
                      </a:r>
                      <a:endParaRPr kumimoji="0" lang="es-E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601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0" i="0" u="none" strike="noStrike" cap="none" normalizeH="0" baseline="0" smtClean="0">
                          <a:ln>
                            <a:noFill/>
                          </a:ln>
                          <a:solidFill>
                            <a:schemeClr val="tx1"/>
                          </a:solidFill>
                          <a:effectLst/>
                          <a:latin typeface="Arial" charset="0"/>
                        </a:rPr>
                        <a:t>Nuevos mercados</a:t>
                      </a:r>
                      <a:endParaRPr kumimoji="0" lang="es-ES"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0" i="0" u="none" strike="noStrike" cap="none" normalizeH="0" baseline="0" smtClean="0">
                          <a:ln>
                            <a:noFill/>
                          </a:ln>
                          <a:solidFill>
                            <a:schemeClr val="tx1"/>
                          </a:solidFill>
                          <a:effectLst/>
                          <a:latin typeface="Arial" charset="0"/>
                        </a:rPr>
                        <a:t>Desarrollo de mercados</a:t>
                      </a:r>
                      <a:endParaRPr kumimoji="0" lang="es-E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s-ES_tradnl" sz="2600" b="0" i="0" u="none" strike="noStrike" cap="none" normalizeH="0" baseline="0" smtClean="0">
                          <a:ln>
                            <a:noFill/>
                          </a:ln>
                          <a:solidFill>
                            <a:schemeClr val="tx1"/>
                          </a:solidFill>
                          <a:effectLst/>
                          <a:latin typeface="Arial" charset="0"/>
                        </a:rPr>
                        <a:t>Diversificación</a:t>
                      </a:r>
                      <a:endParaRPr kumimoji="0" lang="es-ES"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r>
              <a:rPr lang="es-ES_tradnl" sz="3200" smtClean="0"/>
              <a:t>Estrategias de Crecimiento</a:t>
            </a:r>
            <a:endParaRPr lang="es-ES" sz="3200" smtClean="0"/>
          </a:p>
        </p:txBody>
      </p:sp>
      <p:sp>
        <p:nvSpPr>
          <p:cNvPr id="34819" name="Text Box 4"/>
          <p:cNvSpPr txBox="1">
            <a:spLocks noChangeArrowheads="1"/>
          </p:cNvSpPr>
          <p:nvPr/>
        </p:nvSpPr>
        <p:spPr bwMode="auto">
          <a:xfrm>
            <a:off x="250825" y="2133600"/>
            <a:ext cx="2879725" cy="119697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s-ES_tradnl" sz="2400"/>
              <a:t>Estrategia de penetración de mercado</a:t>
            </a:r>
            <a:endParaRPr lang="es-ES" sz="2400"/>
          </a:p>
        </p:txBody>
      </p:sp>
      <p:sp>
        <p:nvSpPr>
          <p:cNvPr id="34820" name="AutoShape 5"/>
          <p:cNvSpPr>
            <a:spLocks/>
          </p:cNvSpPr>
          <p:nvPr/>
        </p:nvSpPr>
        <p:spPr bwMode="auto">
          <a:xfrm>
            <a:off x="3203575" y="1700213"/>
            <a:ext cx="360363" cy="1944687"/>
          </a:xfrm>
          <a:prstGeom prst="leftBrace">
            <a:avLst>
              <a:gd name="adj1" fmla="val 44971"/>
              <a:gd name="adj2" fmla="val 50000"/>
            </a:avLst>
          </a:prstGeom>
          <a:noFill/>
          <a:ln w="9525">
            <a:solidFill>
              <a:schemeClr val="tx1"/>
            </a:solidFill>
            <a:round/>
            <a:headEnd/>
            <a:tailEnd/>
          </a:ln>
        </p:spPr>
        <p:txBody>
          <a:bodyPr wrap="none" anchor="ctr"/>
          <a:lstStyle/>
          <a:p>
            <a:endParaRPr lang="es-VE"/>
          </a:p>
        </p:txBody>
      </p:sp>
      <p:sp>
        <p:nvSpPr>
          <p:cNvPr id="34821" name="Text Box 6"/>
          <p:cNvSpPr txBox="1">
            <a:spLocks noChangeArrowheads="1"/>
          </p:cNvSpPr>
          <p:nvPr/>
        </p:nvSpPr>
        <p:spPr bwMode="auto">
          <a:xfrm>
            <a:off x="3492500" y="1773238"/>
            <a:ext cx="5651500" cy="1735137"/>
          </a:xfrm>
          <a:prstGeom prst="rect">
            <a:avLst/>
          </a:prstGeom>
          <a:noFill/>
          <a:ln w="9525">
            <a:noFill/>
            <a:miter lim="800000"/>
            <a:headEnd/>
            <a:tailEnd/>
          </a:ln>
        </p:spPr>
        <p:txBody>
          <a:bodyPr>
            <a:spAutoFit/>
          </a:bodyPr>
          <a:lstStyle/>
          <a:p>
            <a:pPr>
              <a:spcBef>
                <a:spcPct val="50000"/>
              </a:spcBef>
            </a:pPr>
            <a:r>
              <a:rPr lang="es-ES_tradnl" sz="2400"/>
              <a:t>Desarrollo de estrategias de demanda primaria (Más uso, frecuencia, nuevos usos).</a:t>
            </a:r>
          </a:p>
          <a:p>
            <a:pPr>
              <a:spcBef>
                <a:spcPct val="50000"/>
              </a:spcBef>
            </a:pPr>
            <a:r>
              <a:rPr lang="es-ES_tradnl" sz="2400"/>
              <a:t>Aumento de la participación de mercado</a:t>
            </a:r>
          </a:p>
        </p:txBody>
      </p:sp>
      <p:sp>
        <p:nvSpPr>
          <p:cNvPr id="34822" name="Text Box 7"/>
          <p:cNvSpPr txBox="1">
            <a:spLocks noChangeArrowheads="1"/>
          </p:cNvSpPr>
          <p:nvPr/>
        </p:nvSpPr>
        <p:spPr bwMode="auto">
          <a:xfrm>
            <a:off x="323850" y="4508500"/>
            <a:ext cx="2879725" cy="1196975"/>
          </a:xfrm>
          <a:prstGeom prst="rect">
            <a:avLst/>
          </a:prstGeom>
          <a:solidFill>
            <a:srgbClr val="9999FF"/>
          </a:solidFill>
          <a:ln w="9525">
            <a:solidFill>
              <a:schemeClr val="tx1"/>
            </a:solidFill>
            <a:miter lim="800000"/>
            <a:headEnd/>
            <a:tailEnd/>
          </a:ln>
        </p:spPr>
        <p:txBody>
          <a:bodyPr>
            <a:spAutoFit/>
          </a:bodyPr>
          <a:lstStyle/>
          <a:p>
            <a:pPr algn="ctr">
              <a:spcBef>
                <a:spcPct val="50000"/>
              </a:spcBef>
            </a:pPr>
            <a:r>
              <a:rPr lang="es-ES_tradnl" sz="2400"/>
              <a:t>Estrategia de desarrollo de mercado</a:t>
            </a:r>
            <a:endParaRPr lang="es-ES" sz="2400"/>
          </a:p>
        </p:txBody>
      </p:sp>
      <p:sp>
        <p:nvSpPr>
          <p:cNvPr id="34823" name="AutoShape 8"/>
          <p:cNvSpPr>
            <a:spLocks/>
          </p:cNvSpPr>
          <p:nvPr/>
        </p:nvSpPr>
        <p:spPr bwMode="auto">
          <a:xfrm>
            <a:off x="3419475" y="4149725"/>
            <a:ext cx="360363" cy="1944688"/>
          </a:xfrm>
          <a:prstGeom prst="leftBrace">
            <a:avLst>
              <a:gd name="adj1" fmla="val 44971"/>
              <a:gd name="adj2" fmla="val 50000"/>
            </a:avLst>
          </a:prstGeom>
          <a:noFill/>
          <a:ln w="9525">
            <a:solidFill>
              <a:schemeClr val="tx1"/>
            </a:solidFill>
            <a:round/>
            <a:headEnd/>
            <a:tailEnd/>
          </a:ln>
        </p:spPr>
        <p:txBody>
          <a:bodyPr wrap="none" anchor="ctr"/>
          <a:lstStyle/>
          <a:p>
            <a:endParaRPr lang="es-VE"/>
          </a:p>
        </p:txBody>
      </p:sp>
      <p:sp>
        <p:nvSpPr>
          <p:cNvPr id="34824" name="Text Box 9"/>
          <p:cNvSpPr txBox="1">
            <a:spLocks noChangeArrowheads="1"/>
          </p:cNvSpPr>
          <p:nvPr/>
        </p:nvSpPr>
        <p:spPr bwMode="auto">
          <a:xfrm>
            <a:off x="3708400" y="4365625"/>
            <a:ext cx="5184775" cy="1552575"/>
          </a:xfrm>
          <a:prstGeom prst="rect">
            <a:avLst/>
          </a:prstGeom>
          <a:noFill/>
          <a:ln w="9525">
            <a:noFill/>
            <a:miter lim="800000"/>
            <a:headEnd/>
            <a:tailEnd/>
          </a:ln>
        </p:spPr>
        <p:txBody>
          <a:bodyPr>
            <a:spAutoFit/>
          </a:bodyPr>
          <a:lstStyle/>
          <a:p>
            <a:pPr>
              <a:spcBef>
                <a:spcPct val="50000"/>
              </a:spcBef>
            </a:pPr>
            <a:r>
              <a:rPr lang="es-ES_tradnl" sz="2400"/>
              <a:t>Nuevos segmentos</a:t>
            </a:r>
          </a:p>
          <a:p>
            <a:pPr>
              <a:spcBef>
                <a:spcPct val="50000"/>
              </a:spcBef>
            </a:pPr>
            <a:r>
              <a:rPr lang="es-ES_tradnl" sz="2400"/>
              <a:t>Nuevos canales de distribución</a:t>
            </a:r>
          </a:p>
          <a:p>
            <a:pPr>
              <a:spcBef>
                <a:spcPct val="50000"/>
              </a:spcBef>
            </a:pPr>
            <a:r>
              <a:rPr lang="es-ES_tradnl" sz="2400"/>
              <a:t>Nuevas zonas geográficas</a:t>
            </a:r>
            <a:endParaRPr lang="es-ES"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r>
              <a:rPr lang="es-ES_tradnl" sz="3200" smtClean="0"/>
              <a:t>Estrategias de Crecimiento</a:t>
            </a:r>
            <a:endParaRPr lang="es-ES" sz="3200" smtClean="0"/>
          </a:p>
        </p:txBody>
      </p:sp>
      <p:sp>
        <p:nvSpPr>
          <p:cNvPr id="35843" name="Text Box 4"/>
          <p:cNvSpPr txBox="1">
            <a:spLocks noChangeArrowheads="1"/>
          </p:cNvSpPr>
          <p:nvPr/>
        </p:nvSpPr>
        <p:spPr bwMode="auto">
          <a:xfrm>
            <a:off x="611188" y="2492375"/>
            <a:ext cx="2879725" cy="1196975"/>
          </a:xfrm>
          <a:prstGeom prst="rect">
            <a:avLst/>
          </a:prstGeom>
          <a:solidFill>
            <a:srgbClr val="66FF99"/>
          </a:solidFill>
          <a:ln w="9525">
            <a:solidFill>
              <a:schemeClr val="tx1"/>
            </a:solidFill>
            <a:miter lim="800000"/>
            <a:headEnd/>
            <a:tailEnd/>
          </a:ln>
        </p:spPr>
        <p:txBody>
          <a:bodyPr>
            <a:spAutoFit/>
          </a:bodyPr>
          <a:lstStyle/>
          <a:p>
            <a:pPr algn="ctr">
              <a:spcBef>
                <a:spcPct val="50000"/>
              </a:spcBef>
            </a:pPr>
            <a:r>
              <a:rPr lang="es-ES_tradnl" sz="2400"/>
              <a:t>Estrategia de desarrollo de productos</a:t>
            </a:r>
            <a:endParaRPr lang="es-ES" sz="2400"/>
          </a:p>
        </p:txBody>
      </p:sp>
      <p:sp>
        <p:nvSpPr>
          <p:cNvPr id="35844" name="AutoShape 5"/>
          <p:cNvSpPr>
            <a:spLocks/>
          </p:cNvSpPr>
          <p:nvPr/>
        </p:nvSpPr>
        <p:spPr bwMode="auto">
          <a:xfrm>
            <a:off x="3563938" y="1700213"/>
            <a:ext cx="360362" cy="2592387"/>
          </a:xfrm>
          <a:prstGeom prst="leftBrace">
            <a:avLst>
              <a:gd name="adj1" fmla="val 59949"/>
              <a:gd name="adj2" fmla="val 50000"/>
            </a:avLst>
          </a:prstGeom>
          <a:noFill/>
          <a:ln w="9525">
            <a:solidFill>
              <a:schemeClr val="tx1"/>
            </a:solidFill>
            <a:round/>
            <a:headEnd/>
            <a:tailEnd/>
          </a:ln>
        </p:spPr>
        <p:txBody>
          <a:bodyPr wrap="none" anchor="ctr"/>
          <a:lstStyle/>
          <a:p>
            <a:endParaRPr lang="es-VE"/>
          </a:p>
        </p:txBody>
      </p:sp>
      <p:sp>
        <p:nvSpPr>
          <p:cNvPr id="35845" name="Text Box 6"/>
          <p:cNvSpPr txBox="1">
            <a:spLocks noChangeArrowheads="1"/>
          </p:cNvSpPr>
          <p:nvPr/>
        </p:nvSpPr>
        <p:spPr bwMode="auto">
          <a:xfrm>
            <a:off x="3924300" y="1844675"/>
            <a:ext cx="4176713" cy="2100263"/>
          </a:xfrm>
          <a:prstGeom prst="rect">
            <a:avLst/>
          </a:prstGeom>
          <a:noFill/>
          <a:ln w="9525">
            <a:noFill/>
            <a:miter lim="800000"/>
            <a:headEnd/>
            <a:tailEnd/>
          </a:ln>
        </p:spPr>
        <p:txBody>
          <a:bodyPr>
            <a:spAutoFit/>
          </a:bodyPr>
          <a:lstStyle/>
          <a:p>
            <a:pPr>
              <a:spcBef>
                <a:spcPct val="50000"/>
              </a:spcBef>
            </a:pPr>
            <a:r>
              <a:rPr lang="es-ES_tradnl" sz="2400"/>
              <a:t>Adiciones de características</a:t>
            </a:r>
          </a:p>
          <a:p>
            <a:pPr>
              <a:spcBef>
                <a:spcPct val="50000"/>
              </a:spcBef>
            </a:pPr>
            <a:r>
              <a:rPr lang="es-ES_tradnl" sz="2400"/>
              <a:t>Ampliar las líneas</a:t>
            </a:r>
          </a:p>
          <a:p>
            <a:pPr>
              <a:spcBef>
                <a:spcPct val="50000"/>
              </a:spcBef>
            </a:pPr>
            <a:r>
              <a:rPr lang="es-ES_tradnl" sz="2400"/>
              <a:t>Mejorar calidad</a:t>
            </a:r>
          </a:p>
          <a:p>
            <a:pPr>
              <a:spcBef>
                <a:spcPct val="50000"/>
              </a:spcBef>
            </a:pPr>
            <a:r>
              <a:rPr lang="es-ES_tradnl" sz="2400"/>
              <a:t>Mayor uso de tecnológico</a:t>
            </a:r>
            <a:endParaRPr lang="es-ES" sz="2400"/>
          </a:p>
        </p:txBody>
      </p:sp>
      <p:sp>
        <p:nvSpPr>
          <p:cNvPr id="35846" name="Text Box 7"/>
          <p:cNvSpPr txBox="1">
            <a:spLocks noChangeArrowheads="1"/>
          </p:cNvSpPr>
          <p:nvPr/>
        </p:nvSpPr>
        <p:spPr bwMode="auto">
          <a:xfrm>
            <a:off x="684213" y="4652963"/>
            <a:ext cx="8135937" cy="1187450"/>
          </a:xfrm>
          <a:prstGeom prst="rect">
            <a:avLst/>
          </a:prstGeom>
          <a:noFill/>
          <a:ln w="9525">
            <a:noFill/>
            <a:miter lim="800000"/>
            <a:headEnd/>
            <a:tailEnd/>
          </a:ln>
        </p:spPr>
        <p:txBody>
          <a:bodyPr>
            <a:spAutoFit/>
          </a:bodyPr>
          <a:lstStyle/>
          <a:p>
            <a:pPr algn="ctr">
              <a:spcBef>
                <a:spcPct val="50000"/>
              </a:spcBef>
            </a:pPr>
            <a:r>
              <a:rPr lang="es-ES_tradnl" sz="2400"/>
              <a:t>En el caso de que el GAP no haya sido cubierto luego de abordar las estrategias de crecimiento intensivo, se examinan las estrategias de crecimiento integrado.</a:t>
            </a:r>
            <a:endParaRPr lang="es-ES"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es-ES_tradnl" sz="3200" smtClean="0"/>
              <a:t>Estrategias de Crecimiento</a:t>
            </a:r>
            <a:endParaRPr lang="es-ES" sz="3200" smtClean="0"/>
          </a:p>
        </p:txBody>
      </p:sp>
      <p:sp>
        <p:nvSpPr>
          <p:cNvPr id="36867" name="Rectangle 3"/>
          <p:cNvSpPr>
            <a:spLocks noGrp="1" noChangeArrowheads="1"/>
          </p:cNvSpPr>
          <p:nvPr>
            <p:ph idx="1"/>
          </p:nvPr>
        </p:nvSpPr>
        <p:spPr>
          <a:xfrm>
            <a:off x="395288" y="1719263"/>
            <a:ext cx="8229600" cy="4411662"/>
          </a:xfrm>
        </p:spPr>
        <p:txBody>
          <a:bodyPr/>
          <a:lstStyle/>
          <a:p>
            <a:pPr algn="just" eaLnBrk="1" hangingPunct="1"/>
            <a:r>
              <a:rPr lang="es-ES_tradnl" sz="2400" b="1" smtClean="0"/>
              <a:t>Estrategias de Crecimiento integrado: identificar oportunidades para construir o adquirir negocios que se relacionen con los actuales.</a:t>
            </a:r>
            <a:endParaRPr lang="es-ES" sz="2400" b="1" smtClean="0"/>
          </a:p>
        </p:txBody>
      </p:sp>
      <p:sp>
        <p:nvSpPr>
          <p:cNvPr id="36868" name="Text Box 4"/>
          <p:cNvSpPr txBox="1">
            <a:spLocks noChangeArrowheads="1"/>
          </p:cNvSpPr>
          <p:nvPr/>
        </p:nvSpPr>
        <p:spPr bwMode="auto">
          <a:xfrm>
            <a:off x="1116013" y="3573463"/>
            <a:ext cx="2808287" cy="831850"/>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s-ES_tradnl" sz="2400" b="1"/>
              <a:t>Crecimiento Integrado Vertical</a:t>
            </a:r>
            <a:endParaRPr lang="es-ES" sz="2400" b="1"/>
          </a:p>
        </p:txBody>
      </p:sp>
      <p:sp>
        <p:nvSpPr>
          <p:cNvPr id="36869" name="Text Box 5"/>
          <p:cNvSpPr txBox="1">
            <a:spLocks noChangeArrowheads="1"/>
          </p:cNvSpPr>
          <p:nvPr/>
        </p:nvSpPr>
        <p:spPr bwMode="auto">
          <a:xfrm>
            <a:off x="5292725" y="3429000"/>
            <a:ext cx="2808288" cy="1196975"/>
          </a:xfrm>
          <a:prstGeom prst="rect">
            <a:avLst/>
          </a:prstGeom>
          <a:solidFill>
            <a:srgbClr val="9999FF"/>
          </a:solidFill>
          <a:ln w="9525">
            <a:solidFill>
              <a:schemeClr val="tx1"/>
            </a:solidFill>
            <a:miter lim="800000"/>
            <a:headEnd/>
            <a:tailEnd/>
          </a:ln>
        </p:spPr>
        <p:txBody>
          <a:bodyPr>
            <a:spAutoFit/>
          </a:bodyPr>
          <a:lstStyle/>
          <a:p>
            <a:pPr algn="ctr">
              <a:spcBef>
                <a:spcPct val="50000"/>
              </a:spcBef>
            </a:pPr>
            <a:r>
              <a:rPr lang="es-ES_tradnl" sz="2400" b="1"/>
              <a:t>Crecimiento Integrado Horizontal</a:t>
            </a:r>
            <a:endParaRPr lang="es-ES" sz="2400" b="1"/>
          </a:p>
        </p:txBody>
      </p:sp>
      <p:sp>
        <p:nvSpPr>
          <p:cNvPr id="36870" name="Line 6"/>
          <p:cNvSpPr>
            <a:spLocks noChangeShapeType="1"/>
          </p:cNvSpPr>
          <p:nvPr/>
        </p:nvSpPr>
        <p:spPr bwMode="auto">
          <a:xfrm flipH="1">
            <a:off x="1403350" y="4437063"/>
            <a:ext cx="1154113" cy="720725"/>
          </a:xfrm>
          <a:prstGeom prst="line">
            <a:avLst/>
          </a:prstGeom>
          <a:noFill/>
          <a:ln w="9525">
            <a:solidFill>
              <a:schemeClr val="tx1"/>
            </a:solidFill>
            <a:round/>
            <a:headEnd/>
            <a:tailEnd type="triangle" w="med" len="med"/>
          </a:ln>
        </p:spPr>
        <p:txBody>
          <a:bodyPr/>
          <a:lstStyle/>
          <a:p>
            <a:endParaRPr lang="es-VE"/>
          </a:p>
        </p:txBody>
      </p:sp>
      <p:sp>
        <p:nvSpPr>
          <p:cNvPr id="36871" name="Line 7"/>
          <p:cNvSpPr>
            <a:spLocks noChangeShapeType="1"/>
          </p:cNvSpPr>
          <p:nvPr/>
        </p:nvSpPr>
        <p:spPr bwMode="auto">
          <a:xfrm>
            <a:off x="2555875" y="4437063"/>
            <a:ext cx="1081088" cy="647700"/>
          </a:xfrm>
          <a:prstGeom prst="line">
            <a:avLst/>
          </a:prstGeom>
          <a:noFill/>
          <a:ln w="9525">
            <a:solidFill>
              <a:schemeClr val="tx1"/>
            </a:solidFill>
            <a:round/>
            <a:headEnd/>
            <a:tailEnd type="triangle" w="med" len="med"/>
          </a:ln>
        </p:spPr>
        <p:txBody>
          <a:bodyPr/>
          <a:lstStyle/>
          <a:p>
            <a:endParaRPr lang="es-VE"/>
          </a:p>
        </p:txBody>
      </p:sp>
      <p:sp>
        <p:nvSpPr>
          <p:cNvPr id="36872" name="Text Box 8"/>
          <p:cNvSpPr txBox="1">
            <a:spLocks noChangeArrowheads="1"/>
          </p:cNvSpPr>
          <p:nvPr/>
        </p:nvSpPr>
        <p:spPr bwMode="auto">
          <a:xfrm>
            <a:off x="539750" y="5373688"/>
            <a:ext cx="1944688" cy="466725"/>
          </a:xfrm>
          <a:prstGeom prst="rect">
            <a:avLst/>
          </a:prstGeom>
          <a:solidFill>
            <a:srgbClr val="66FF99"/>
          </a:solidFill>
          <a:ln w="9525">
            <a:solidFill>
              <a:schemeClr val="tx1"/>
            </a:solidFill>
            <a:miter lim="800000"/>
            <a:headEnd/>
            <a:tailEnd/>
          </a:ln>
        </p:spPr>
        <p:txBody>
          <a:bodyPr>
            <a:spAutoFit/>
          </a:bodyPr>
          <a:lstStyle/>
          <a:p>
            <a:pPr>
              <a:spcBef>
                <a:spcPct val="50000"/>
              </a:spcBef>
            </a:pPr>
            <a:r>
              <a:rPr lang="es-ES_tradnl" sz="2400"/>
              <a:t>Hacia Atrás</a:t>
            </a:r>
            <a:endParaRPr lang="es-ES" sz="2400"/>
          </a:p>
        </p:txBody>
      </p:sp>
      <p:sp>
        <p:nvSpPr>
          <p:cNvPr id="36873" name="Text Box 9"/>
          <p:cNvSpPr txBox="1">
            <a:spLocks noChangeArrowheads="1"/>
          </p:cNvSpPr>
          <p:nvPr/>
        </p:nvSpPr>
        <p:spPr bwMode="auto">
          <a:xfrm>
            <a:off x="2700338" y="5373688"/>
            <a:ext cx="1944687" cy="831850"/>
          </a:xfrm>
          <a:prstGeom prst="rect">
            <a:avLst/>
          </a:prstGeom>
          <a:solidFill>
            <a:srgbClr val="9999FF"/>
          </a:solidFill>
          <a:ln w="9525">
            <a:solidFill>
              <a:schemeClr val="tx1"/>
            </a:solidFill>
            <a:miter lim="800000"/>
            <a:headEnd/>
            <a:tailEnd/>
          </a:ln>
        </p:spPr>
        <p:txBody>
          <a:bodyPr>
            <a:spAutoFit/>
          </a:bodyPr>
          <a:lstStyle/>
          <a:p>
            <a:pPr algn="ctr">
              <a:spcBef>
                <a:spcPct val="50000"/>
              </a:spcBef>
            </a:pPr>
            <a:r>
              <a:rPr lang="es-ES_tradnl" sz="2400"/>
              <a:t>Hacia Adelante</a:t>
            </a:r>
            <a:endParaRPr lang="es-ES" sz="2400"/>
          </a:p>
        </p:txBody>
      </p:sp>
      <p:sp>
        <p:nvSpPr>
          <p:cNvPr id="36874" name="Line 10"/>
          <p:cNvSpPr>
            <a:spLocks noChangeShapeType="1"/>
          </p:cNvSpPr>
          <p:nvPr/>
        </p:nvSpPr>
        <p:spPr bwMode="auto">
          <a:xfrm>
            <a:off x="6732588" y="4652963"/>
            <a:ext cx="0" cy="576262"/>
          </a:xfrm>
          <a:prstGeom prst="line">
            <a:avLst/>
          </a:prstGeom>
          <a:noFill/>
          <a:ln w="9525">
            <a:solidFill>
              <a:schemeClr val="tx1"/>
            </a:solidFill>
            <a:round/>
            <a:headEnd/>
            <a:tailEnd type="triangle" w="med" len="med"/>
          </a:ln>
        </p:spPr>
        <p:txBody>
          <a:bodyPr/>
          <a:lstStyle/>
          <a:p>
            <a:endParaRPr lang="es-VE"/>
          </a:p>
        </p:txBody>
      </p:sp>
      <p:sp>
        <p:nvSpPr>
          <p:cNvPr id="36875" name="Text Box 11"/>
          <p:cNvSpPr txBox="1">
            <a:spLocks noChangeArrowheads="1"/>
          </p:cNvSpPr>
          <p:nvPr/>
        </p:nvSpPr>
        <p:spPr bwMode="auto">
          <a:xfrm>
            <a:off x="5867400" y="5300663"/>
            <a:ext cx="1944688" cy="1196975"/>
          </a:xfrm>
          <a:prstGeom prst="rect">
            <a:avLst/>
          </a:prstGeom>
          <a:solidFill>
            <a:srgbClr val="66FF99"/>
          </a:solidFill>
          <a:ln w="9525">
            <a:solidFill>
              <a:schemeClr val="tx1"/>
            </a:solidFill>
            <a:miter lim="800000"/>
            <a:headEnd/>
            <a:tailEnd/>
          </a:ln>
        </p:spPr>
        <p:txBody>
          <a:bodyPr>
            <a:spAutoFit/>
          </a:bodyPr>
          <a:lstStyle/>
          <a:p>
            <a:pPr algn="ctr">
              <a:spcBef>
                <a:spcPct val="50000"/>
              </a:spcBef>
            </a:pPr>
            <a:r>
              <a:rPr lang="es-ES_tradnl" sz="2400"/>
              <a:t>Dentro de la propia  industria</a:t>
            </a:r>
            <a:endParaRPr lang="es-ES"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r>
              <a:rPr lang="es-ES_tradnl" sz="3200" smtClean="0"/>
              <a:t>Estrategias de Crecimiento</a:t>
            </a:r>
            <a:endParaRPr lang="es-ES" sz="3200" smtClean="0"/>
          </a:p>
        </p:txBody>
      </p:sp>
      <p:sp>
        <p:nvSpPr>
          <p:cNvPr id="37891" name="Rectangle 3"/>
          <p:cNvSpPr>
            <a:spLocks noGrp="1" noChangeArrowheads="1"/>
          </p:cNvSpPr>
          <p:nvPr>
            <p:ph idx="1"/>
          </p:nvPr>
        </p:nvSpPr>
        <p:spPr/>
        <p:txBody>
          <a:bodyPr/>
          <a:lstStyle/>
          <a:p>
            <a:pPr algn="just" eaLnBrk="1" hangingPunct="1"/>
            <a:r>
              <a:rPr lang="es-ES_tradnl" sz="2400" b="1" smtClean="0"/>
              <a:t>Crecimiento Diversificado: se encuentran buenas oportunidades fuera de los negocios actuales. Deben ser atractivas y la empresa debe contar con fortalezas para entrar.</a:t>
            </a:r>
            <a:endParaRPr lang="es-ES" sz="2400" b="1" smtClean="0"/>
          </a:p>
        </p:txBody>
      </p:sp>
      <p:sp>
        <p:nvSpPr>
          <p:cNvPr id="37892" name="Text Box 4"/>
          <p:cNvSpPr txBox="1">
            <a:spLocks noChangeArrowheads="1"/>
          </p:cNvSpPr>
          <p:nvPr/>
        </p:nvSpPr>
        <p:spPr bwMode="auto">
          <a:xfrm>
            <a:off x="250825" y="3789363"/>
            <a:ext cx="3168650" cy="1196975"/>
          </a:xfrm>
          <a:prstGeom prst="rect">
            <a:avLst/>
          </a:prstGeom>
          <a:solidFill>
            <a:srgbClr val="9999FF"/>
          </a:solidFill>
          <a:ln w="9525">
            <a:solidFill>
              <a:schemeClr val="tx1"/>
            </a:solidFill>
            <a:miter lim="800000"/>
            <a:headEnd/>
            <a:tailEnd/>
          </a:ln>
        </p:spPr>
        <p:txBody>
          <a:bodyPr>
            <a:spAutoFit/>
          </a:bodyPr>
          <a:lstStyle/>
          <a:p>
            <a:pPr algn="ctr">
              <a:spcBef>
                <a:spcPct val="50000"/>
              </a:spcBef>
            </a:pPr>
            <a:r>
              <a:rPr lang="es-ES_tradnl" sz="2400"/>
              <a:t>Estrategias de diversificación concéntricas</a:t>
            </a:r>
            <a:endParaRPr lang="es-ES" sz="2400"/>
          </a:p>
        </p:txBody>
      </p:sp>
      <p:sp>
        <p:nvSpPr>
          <p:cNvPr id="37893" name="Text Box 5"/>
          <p:cNvSpPr txBox="1">
            <a:spLocks noChangeArrowheads="1"/>
          </p:cNvSpPr>
          <p:nvPr/>
        </p:nvSpPr>
        <p:spPr bwMode="auto">
          <a:xfrm>
            <a:off x="5508625" y="3789363"/>
            <a:ext cx="3168650" cy="1196975"/>
          </a:xfrm>
          <a:prstGeom prst="rect">
            <a:avLst/>
          </a:prstGeom>
          <a:solidFill>
            <a:srgbClr val="66FF99"/>
          </a:solidFill>
          <a:ln w="9525">
            <a:solidFill>
              <a:schemeClr val="tx1"/>
            </a:solidFill>
            <a:miter lim="800000"/>
            <a:headEnd/>
            <a:tailEnd/>
          </a:ln>
        </p:spPr>
        <p:txBody>
          <a:bodyPr>
            <a:spAutoFit/>
          </a:bodyPr>
          <a:lstStyle/>
          <a:p>
            <a:pPr algn="ctr">
              <a:spcBef>
                <a:spcPct val="50000"/>
              </a:spcBef>
            </a:pPr>
            <a:r>
              <a:rPr lang="es-ES_tradnl" sz="2400"/>
              <a:t>Estrategias de diversificación horizontal</a:t>
            </a:r>
            <a:endParaRPr lang="es-ES" sz="2400"/>
          </a:p>
        </p:txBody>
      </p:sp>
      <p:sp>
        <p:nvSpPr>
          <p:cNvPr id="37894" name="Text Box 6"/>
          <p:cNvSpPr txBox="1">
            <a:spLocks noChangeArrowheads="1"/>
          </p:cNvSpPr>
          <p:nvPr/>
        </p:nvSpPr>
        <p:spPr bwMode="auto">
          <a:xfrm>
            <a:off x="2916238" y="5157788"/>
            <a:ext cx="3168650" cy="119697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s-ES_tradnl" sz="2400"/>
              <a:t>Estrategias de diversificación por conglomerados</a:t>
            </a:r>
            <a:endParaRPr lang="es-ES" sz="2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r>
              <a:rPr lang="es-ES_tradnl" sz="3200" smtClean="0"/>
              <a:t>Estrategias de Crecimiento</a:t>
            </a:r>
            <a:endParaRPr lang="es-ES" sz="3200" smtClean="0"/>
          </a:p>
        </p:txBody>
      </p:sp>
      <p:sp>
        <p:nvSpPr>
          <p:cNvPr id="38915" name="Rectangle 3"/>
          <p:cNvSpPr>
            <a:spLocks noGrp="1" noChangeArrowheads="1"/>
          </p:cNvSpPr>
          <p:nvPr>
            <p:ph idx="1"/>
          </p:nvPr>
        </p:nvSpPr>
        <p:spPr/>
        <p:txBody>
          <a:bodyPr/>
          <a:lstStyle/>
          <a:p>
            <a:pPr algn="just" eaLnBrk="1" hangingPunct="1"/>
            <a:r>
              <a:rPr lang="es-ES_tradnl" sz="2400" smtClean="0"/>
              <a:t>La estrategia de diversificación concéntrica maneja nuevos productos con sinergias tecnológicas o de marketing con las líneas actuales dirigida a una nueva clase de consumidores.</a:t>
            </a:r>
          </a:p>
          <a:p>
            <a:pPr algn="just" eaLnBrk="1" hangingPunct="1"/>
            <a:r>
              <a:rPr lang="es-ES_tradnl" sz="2400" smtClean="0"/>
              <a:t>La estrategia de diversificación horizontal maneja nuevos productos con diferencias tecnológicas a los de sus líneas actuales dirigidos a los consumidores actuales.</a:t>
            </a:r>
          </a:p>
          <a:p>
            <a:pPr algn="just" eaLnBrk="1" hangingPunct="1"/>
            <a:r>
              <a:rPr lang="es-ES_tradnl" sz="2400" smtClean="0"/>
              <a:t>La estrategia de diversificación por conglomerados maneja nuevos productos con diferencias tecnológicas a los de sus líneas y van dirigidos a nuevos mercados.</a:t>
            </a:r>
            <a:endParaRPr lang="es-E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r>
              <a:rPr lang="es-ES_tradnl" sz="3200" smtClean="0"/>
              <a:t>Planeación estratégica de las Unidades de Negocio</a:t>
            </a:r>
            <a:endParaRPr lang="es-ES" sz="3200" smtClean="0"/>
          </a:p>
        </p:txBody>
      </p:sp>
      <p:sp>
        <p:nvSpPr>
          <p:cNvPr id="39939" name="Text Box 4"/>
          <p:cNvSpPr txBox="1">
            <a:spLocks noChangeArrowheads="1"/>
          </p:cNvSpPr>
          <p:nvPr/>
        </p:nvSpPr>
        <p:spPr bwMode="auto">
          <a:xfrm>
            <a:off x="539750" y="2349500"/>
            <a:ext cx="1944688" cy="831850"/>
          </a:xfrm>
          <a:prstGeom prst="rect">
            <a:avLst/>
          </a:prstGeom>
          <a:solidFill>
            <a:srgbClr val="9999FF"/>
          </a:solidFill>
          <a:ln w="9525">
            <a:solidFill>
              <a:schemeClr val="tx1"/>
            </a:solidFill>
            <a:miter lim="800000"/>
            <a:headEnd/>
            <a:tailEnd/>
          </a:ln>
        </p:spPr>
        <p:txBody>
          <a:bodyPr>
            <a:spAutoFit/>
          </a:bodyPr>
          <a:lstStyle/>
          <a:p>
            <a:pPr algn="ctr">
              <a:spcBef>
                <a:spcPct val="50000"/>
              </a:spcBef>
            </a:pPr>
            <a:r>
              <a:rPr lang="es-ES_tradnl" sz="2400" b="1"/>
              <a:t>Misión del negocio</a:t>
            </a:r>
            <a:endParaRPr lang="es-ES" sz="2400" b="1"/>
          </a:p>
        </p:txBody>
      </p:sp>
      <p:sp>
        <p:nvSpPr>
          <p:cNvPr id="39940" name="Line 5"/>
          <p:cNvSpPr>
            <a:spLocks noChangeShapeType="1"/>
          </p:cNvSpPr>
          <p:nvPr/>
        </p:nvSpPr>
        <p:spPr bwMode="auto">
          <a:xfrm flipV="1">
            <a:off x="2484438" y="2852738"/>
            <a:ext cx="790575" cy="0"/>
          </a:xfrm>
          <a:prstGeom prst="line">
            <a:avLst/>
          </a:prstGeom>
          <a:noFill/>
          <a:ln w="9525">
            <a:solidFill>
              <a:schemeClr val="tx1"/>
            </a:solidFill>
            <a:round/>
            <a:headEnd/>
            <a:tailEnd type="triangle" w="med" len="med"/>
          </a:ln>
        </p:spPr>
        <p:txBody>
          <a:bodyPr/>
          <a:lstStyle/>
          <a:p>
            <a:endParaRPr lang="es-VE"/>
          </a:p>
        </p:txBody>
      </p:sp>
      <p:sp>
        <p:nvSpPr>
          <p:cNvPr id="39941" name="Text Box 6"/>
          <p:cNvSpPr txBox="1">
            <a:spLocks noChangeArrowheads="1"/>
          </p:cNvSpPr>
          <p:nvPr/>
        </p:nvSpPr>
        <p:spPr bwMode="auto">
          <a:xfrm>
            <a:off x="3276600" y="2349500"/>
            <a:ext cx="1944688" cy="831850"/>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s-ES_tradnl" sz="2400" b="1"/>
              <a:t>Análisis Foda</a:t>
            </a:r>
            <a:endParaRPr lang="es-ES" sz="2400" b="1"/>
          </a:p>
        </p:txBody>
      </p:sp>
      <p:sp>
        <p:nvSpPr>
          <p:cNvPr id="39942" name="Line 7"/>
          <p:cNvSpPr>
            <a:spLocks noChangeShapeType="1"/>
          </p:cNvSpPr>
          <p:nvPr/>
        </p:nvSpPr>
        <p:spPr bwMode="auto">
          <a:xfrm flipV="1">
            <a:off x="5219700" y="2852738"/>
            <a:ext cx="719138" cy="0"/>
          </a:xfrm>
          <a:prstGeom prst="line">
            <a:avLst/>
          </a:prstGeom>
          <a:noFill/>
          <a:ln w="9525">
            <a:solidFill>
              <a:schemeClr val="tx1"/>
            </a:solidFill>
            <a:round/>
            <a:headEnd/>
            <a:tailEnd type="triangle" w="med" len="med"/>
          </a:ln>
        </p:spPr>
        <p:txBody>
          <a:bodyPr/>
          <a:lstStyle/>
          <a:p>
            <a:endParaRPr lang="es-VE"/>
          </a:p>
        </p:txBody>
      </p:sp>
      <p:sp>
        <p:nvSpPr>
          <p:cNvPr id="39943" name="Text Box 8"/>
          <p:cNvSpPr txBox="1">
            <a:spLocks noChangeArrowheads="1"/>
          </p:cNvSpPr>
          <p:nvPr/>
        </p:nvSpPr>
        <p:spPr bwMode="auto">
          <a:xfrm>
            <a:off x="5940425" y="2420938"/>
            <a:ext cx="2160588" cy="831850"/>
          </a:xfrm>
          <a:prstGeom prst="rect">
            <a:avLst/>
          </a:prstGeom>
          <a:solidFill>
            <a:srgbClr val="66FF99"/>
          </a:solidFill>
          <a:ln w="9525">
            <a:solidFill>
              <a:schemeClr val="tx1"/>
            </a:solidFill>
            <a:miter lim="800000"/>
            <a:headEnd/>
            <a:tailEnd/>
          </a:ln>
        </p:spPr>
        <p:txBody>
          <a:bodyPr>
            <a:spAutoFit/>
          </a:bodyPr>
          <a:lstStyle/>
          <a:p>
            <a:pPr algn="ctr">
              <a:spcBef>
                <a:spcPct val="50000"/>
              </a:spcBef>
            </a:pPr>
            <a:r>
              <a:rPr lang="es-ES_tradnl" sz="2400" b="1"/>
              <a:t>Formulación de objetivos</a:t>
            </a:r>
            <a:endParaRPr lang="es-ES" sz="2400" b="1"/>
          </a:p>
        </p:txBody>
      </p:sp>
      <p:sp>
        <p:nvSpPr>
          <p:cNvPr id="39944" name="Text Box 9"/>
          <p:cNvSpPr txBox="1">
            <a:spLocks noChangeArrowheads="1"/>
          </p:cNvSpPr>
          <p:nvPr/>
        </p:nvSpPr>
        <p:spPr bwMode="auto">
          <a:xfrm>
            <a:off x="395288" y="3860800"/>
            <a:ext cx="2160587" cy="1196975"/>
          </a:xfrm>
          <a:prstGeom prst="rect">
            <a:avLst/>
          </a:prstGeom>
          <a:solidFill>
            <a:srgbClr val="FFCCCC"/>
          </a:solidFill>
          <a:ln w="9525">
            <a:solidFill>
              <a:schemeClr val="tx1"/>
            </a:solidFill>
            <a:miter lim="800000"/>
            <a:headEnd/>
            <a:tailEnd/>
          </a:ln>
        </p:spPr>
        <p:txBody>
          <a:bodyPr>
            <a:spAutoFit/>
          </a:bodyPr>
          <a:lstStyle/>
          <a:p>
            <a:pPr algn="ctr">
              <a:spcBef>
                <a:spcPct val="50000"/>
              </a:spcBef>
            </a:pPr>
            <a:r>
              <a:rPr lang="es-ES_tradnl" sz="2400" b="1"/>
              <a:t>Formulación de estrategias</a:t>
            </a:r>
            <a:endParaRPr lang="es-ES" sz="2400" b="1"/>
          </a:p>
        </p:txBody>
      </p:sp>
      <p:sp>
        <p:nvSpPr>
          <p:cNvPr id="39945" name="Line 10"/>
          <p:cNvSpPr>
            <a:spLocks noChangeShapeType="1"/>
          </p:cNvSpPr>
          <p:nvPr/>
        </p:nvSpPr>
        <p:spPr bwMode="auto">
          <a:xfrm>
            <a:off x="2555875" y="4437063"/>
            <a:ext cx="358775" cy="0"/>
          </a:xfrm>
          <a:prstGeom prst="line">
            <a:avLst/>
          </a:prstGeom>
          <a:noFill/>
          <a:ln w="9525">
            <a:solidFill>
              <a:schemeClr val="tx1"/>
            </a:solidFill>
            <a:round/>
            <a:headEnd/>
            <a:tailEnd type="triangle" w="med" len="med"/>
          </a:ln>
        </p:spPr>
        <p:txBody>
          <a:bodyPr/>
          <a:lstStyle/>
          <a:p>
            <a:endParaRPr lang="es-VE"/>
          </a:p>
        </p:txBody>
      </p:sp>
      <p:sp>
        <p:nvSpPr>
          <p:cNvPr id="39946" name="Line 11"/>
          <p:cNvSpPr>
            <a:spLocks noChangeShapeType="1"/>
          </p:cNvSpPr>
          <p:nvPr/>
        </p:nvSpPr>
        <p:spPr bwMode="auto">
          <a:xfrm flipV="1">
            <a:off x="5651500" y="4292600"/>
            <a:ext cx="503238" cy="0"/>
          </a:xfrm>
          <a:prstGeom prst="line">
            <a:avLst/>
          </a:prstGeom>
          <a:noFill/>
          <a:ln w="9525">
            <a:solidFill>
              <a:schemeClr val="tx1"/>
            </a:solidFill>
            <a:round/>
            <a:headEnd/>
            <a:tailEnd type="triangle" w="med" len="med"/>
          </a:ln>
        </p:spPr>
        <p:txBody>
          <a:bodyPr/>
          <a:lstStyle/>
          <a:p>
            <a:endParaRPr lang="es-VE"/>
          </a:p>
        </p:txBody>
      </p:sp>
      <p:sp>
        <p:nvSpPr>
          <p:cNvPr id="39947" name="Text Box 12"/>
          <p:cNvSpPr txBox="1">
            <a:spLocks noChangeArrowheads="1"/>
          </p:cNvSpPr>
          <p:nvPr/>
        </p:nvSpPr>
        <p:spPr bwMode="auto">
          <a:xfrm>
            <a:off x="2916238" y="3860800"/>
            <a:ext cx="2736850" cy="119697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s-ES_tradnl" sz="2400" b="1"/>
              <a:t>Formulación de programas de acción</a:t>
            </a:r>
            <a:endParaRPr lang="es-ES" sz="2400" b="1"/>
          </a:p>
        </p:txBody>
      </p:sp>
      <p:sp>
        <p:nvSpPr>
          <p:cNvPr id="39948" name="Text Box 13"/>
          <p:cNvSpPr txBox="1">
            <a:spLocks noChangeArrowheads="1"/>
          </p:cNvSpPr>
          <p:nvPr/>
        </p:nvSpPr>
        <p:spPr bwMode="auto">
          <a:xfrm>
            <a:off x="6156325" y="4005263"/>
            <a:ext cx="2160588" cy="466725"/>
          </a:xfrm>
          <a:prstGeom prst="rect">
            <a:avLst/>
          </a:prstGeom>
          <a:solidFill>
            <a:srgbClr val="CCECFF"/>
          </a:solidFill>
          <a:ln w="9525">
            <a:solidFill>
              <a:schemeClr val="tx1"/>
            </a:solidFill>
            <a:miter lim="800000"/>
            <a:headEnd/>
            <a:tailEnd/>
          </a:ln>
        </p:spPr>
        <p:txBody>
          <a:bodyPr>
            <a:spAutoFit/>
          </a:bodyPr>
          <a:lstStyle/>
          <a:p>
            <a:pPr algn="ctr">
              <a:spcBef>
                <a:spcPct val="50000"/>
              </a:spcBef>
            </a:pPr>
            <a:r>
              <a:rPr lang="es-ES_tradnl" sz="2400" b="1"/>
              <a:t>Aplicación</a:t>
            </a:r>
            <a:endParaRPr lang="es-ES" sz="2400" b="1"/>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eaLnBrk="1" hangingPunct="1"/>
            <a:r>
              <a:rPr lang="es-ES_tradnl" sz="3200" smtClean="0"/>
              <a:t>Planeación estratégica de las Unidades de Negocio</a:t>
            </a:r>
            <a:endParaRPr lang="es-ES" sz="3200" smtClean="0"/>
          </a:p>
        </p:txBody>
      </p:sp>
      <p:sp>
        <p:nvSpPr>
          <p:cNvPr id="40963" name="Rectangle 3"/>
          <p:cNvSpPr>
            <a:spLocks noGrp="1" noChangeArrowheads="1"/>
          </p:cNvSpPr>
          <p:nvPr>
            <p:ph idx="1"/>
          </p:nvPr>
        </p:nvSpPr>
        <p:spPr/>
        <p:txBody>
          <a:bodyPr/>
          <a:lstStyle/>
          <a:p>
            <a:pPr algn="just" eaLnBrk="1" hangingPunct="1"/>
            <a:endParaRPr lang="es-ES_tradnl" sz="2400" smtClean="0"/>
          </a:p>
          <a:p>
            <a:pPr algn="just" eaLnBrk="1" hangingPunct="1"/>
            <a:r>
              <a:rPr lang="es-ES_tradnl" sz="2400" b="1" smtClean="0">
                <a:solidFill>
                  <a:schemeClr val="tx2"/>
                </a:solidFill>
              </a:rPr>
              <a:t>La misión</a:t>
            </a:r>
            <a:r>
              <a:rPr lang="es-ES_tradnl" sz="2400" smtClean="0"/>
              <a:t> de cada U.E.N debe enmarcarse en la misión corporativa.</a:t>
            </a:r>
          </a:p>
          <a:p>
            <a:pPr algn="just" eaLnBrk="1" hangingPunct="1"/>
            <a:endParaRPr lang="es-ES_tradnl" sz="2400" smtClean="0"/>
          </a:p>
          <a:p>
            <a:pPr algn="just" eaLnBrk="1" hangingPunct="1"/>
            <a:r>
              <a:rPr lang="es-ES_tradnl" sz="2400" b="1" smtClean="0">
                <a:solidFill>
                  <a:schemeClr val="tx2"/>
                </a:solidFill>
              </a:rPr>
              <a:t>El análisis FODA</a:t>
            </a:r>
            <a:r>
              <a:rPr lang="es-ES_tradnl" sz="2400" smtClean="0"/>
              <a:t> permite a la empresa conocer sus fortalezas, oportunidades, debilidades y amenazas, producto del análisis de las fuerzas internas y externas del entorno. </a:t>
            </a:r>
            <a:endParaRPr lang="es-ES" sz="24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r>
              <a:rPr lang="es-ES_tradnl" sz="3200" smtClean="0"/>
              <a:t>Planeación estratégica de las Unidades de Negocio</a:t>
            </a:r>
            <a:endParaRPr lang="es-ES" sz="3200" smtClean="0"/>
          </a:p>
        </p:txBody>
      </p:sp>
      <p:sp>
        <p:nvSpPr>
          <p:cNvPr id="41987" name="Rectangle 3"/>
          <p:cNvSpPr>
            <a:spLocks noGrp="1" noChangeArrowheads="1"/>
          </p:cNvSpPr>
          <p:nvPr>
            <p:ph idx="1"/>
          </p:nvPr>
        </p:nvSpPr>
        <p:spPr>
          <a:xfrm>
            <a:off x="539750" y="2133600"/>
            <a:ext cx="8229600" cy="4411663"/>
          </a:xfrm>
        </p:spPr>
        <p:txBody>
          <a:bodyPr/>
          <a:lstStyle/>
          <a:p>
            <a:pPr algn="just" eaLnBrk="1" hangingPunct="1"/>
            <a:r>
              <a:rPr lang="es-ES_tradnl" sz="2400" smtClean="0"/>
              <a:t>Una fortaleza es una competencia de la empresa en un área específica como marketing, finanzas, producción, recursos humanos,  con posiciones fuertes  o muy fuertes con respecto a la competencia.</a:t>
            </a:r>
          </a:p>
          <a:p>
            <a:pPr algn="just" eaLnBrk="1" hangingPunct="1">
              <a:buFont typeface="Wingdings" pitchFamily="2" charset="2"/>
              <a:buNone/>
            </a:pPr>
            <a:endParaRPr lang="es-ES_tradnl" sz="2400" smtClean="0"/>
          </a:p>
          <a:p>
            <a:pPr algn="just" eaLnBrk="1" hangingPunct="1"/>
            <a:r>
              <a:rPr lang="es-ES_tradnl" sz="2400" smtClean="0"/>
              <a:t>Una oportunidad de marketing para la empresa es un mercado específico en el que una compañía podrá desarrollar acciones de marketing disfrutando de una ventaja competitiva.</a:t>
            </a:r>
          </a:p>
          <a:p>
            <a:pPr algn="just" eaLnBrk="1" hangingPunct="1"/>
            <a:endParaRPr lang="es-ES" sz="24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s-ES_tradnl" sz="3200" smtClean="0"/>
              <a:t>Planeación estratégica corporativa</a:t>
            </a:r>
            <a:endParaRPr lang="es-ES" sz="3200" smtClean="0"/>
          </a:p>
        </p:txBody>
      </p:sp>
      <p:sp>
        <p:nvSpPr>
          <p:cNvPr id="6147" name="Rectangle 3"/>
          <p:cNvSpPr>
            <a:spLocks noGrp="1" noChangeArrowheads="1"/>
          </p:cNvSpPr>
          <p:nvPr>
            <p:ph idx="1"/>
          </p:nvPr>
        </p:nvSpPr>
        <p:spPr/>
        <p:txBody>
          <a:bodyPr/>
          <a:lstStyle/>
          <a:p>
            <a:pPr algn="just" eaLnBrk="1" hangingPunct="1"/>
            <a:endParaRPr lang="es-ES_tradnl" smtClean="0"/>
          </a:p>
          <a:p>
            <a:pPr algn="just" eaLnBrk="1" hangingPunct="1"/>
            <a:r>
              <a:rPr lang="es-ES_tradnl" sz="2400" smtClean="0"/>
              <a:t>Misión de la empresa.</a:t>
            </a:r>
          </a:p>
          <a:p>
            <a:pPr algn="just" eaLnBrk="1" hangingPunct="1"/>
            <a:r>
              <a:rPr lang="es-ES_tradnl" sz="2400" smtClean="0"/>
              <a:t>Identificación de las Unidades de negocio.</a:t>
            </a:r>
          </a:p>
          <a:p>
            <a:pPr algn="just" eaLnBrk="1" hangingPunct="1"/>
            <a:r>
              <a:rPr lang="es-ES_tradnl" sz="2400" smtClean="0"/>
              <a:t>Análisis y valoración de la cartera de negocios.</a:t>
            </a:r>
          </a:p>
          <a:p>
            <a:pPr eaLnBrk="1" hangingPunct="1"/>
            <a:r>
              <a:rPr lang="es-ES_tradnl" sz="2400" smtClean="0"/>
              <a:t>Identificación de nuevas áreas de negocio.</a:t>
            </a:r>
            <a:endParaRPr lang="es-ES" sz="24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eaLnBrk="1" hangingPunct="1"/>
            <a:r>
              <a:rPr lang="es-ES_tradnl" sz="3200" smtClean="0"/>
              <a:t>Planeación estratégica de las Unidades de Negocio</a:t>
            </a:r>
            <a:endParaRPr lang="es-ES" sz="3200" smtClean="0"/>
          </a:p>
        </p:txBody>
      </p:sp>
      <p:sp>
        <p:nvSpPr>
          <p:cNvPr id="43011" name="Rectangle 3"/>
          <p:cNvSpPr>
            <a:spLocks noGrp="1" noChangeArrowheads="1"/>
          </p:cNvSpPr>
          <p:nvPr>
            <p:ph idx="1"/>
          </p:nvPr>
        </p:nvSpPr>
        <p:spPr>
          <a:xfrm>
            <a:off x="468313" y="1989138"/>
            <a:ext cx="8229600" cy="4411662"/>
          </a:xfrm>
        </p:spPr>
        <p:txBody>
          <a:bodyPr/>
          <a:lstStyle/>
          <a:p>
            <a:pPr marL="571500" indent="-571500" algn="just" eaLnBrk="1" hangingPunct="1"/>
            <a:r>
              <a:rPr lang="es-ES_tradnl" sz="2400" smtClean="0"/>
              <a:t>Una amenaza del entorno es un desafío planteado por una tendencia desfavorable que llevará si no se emprende una acción de marketing defensiva al empeoramiento de las ventas o beneficios. </a:t>
            </a:r>
          </a:p>
          <a:p>
            <a:pPr marL="571500" indent="-571500" algn="just" eaLnBrk="1" hangingPunct="1"/>
            <a:endParaRPr lang="es-ES_tradnl" sz="2400" smtClean="0"/>
          </a:p>
          <a:p>
            <a:pPr marL="571500" indent="-571500" algn="just" eaLnBrk="1" hangingPunct="1"/>
            <a:r>
              <a:rPr lang="es-ES_tradnl" sz="2400" smtClean="0"/>
              <a:t>Una debilidad es una competencia de la empresa en un área específica como marketing, finanzas, producción, recursos humanos,  con posiciones débiles o muy débiles con respecto a la competencia</a:t>
            </a:r>
          </a:p>
          <a:p>
            <a:pPr marL="571500" indent="-571500" algn="just" eaLnBrk="1" hangingPunct="1"/>
            <a:endParaRPr lang="es-ES_tradnl" sz="2400" smtClean="0"/>
          </a:p>
          <a:p>
            <a:pPr marL="571500" indent="-571500" algn="just" eaLnBrk="1" hangingPunct="1"/>
            <a:endParaRPr lang="es-ES" sz="24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r>
              <a:rPr lang="es-ES_tradnl" sz="3200" smtClean="0"/>
              <a:t>Planeación estratégica de las Unidades de Negocio</a:t>
            </a:r>
            <a:endParaRPr lang="es-ES" sz="3200" smtClean="0"/>
          </a:p>
        </p:txBody>
      </p:sp>
      <p:sp>
        <p:nvSpPr>
          <p:cNvPr id="44035" name="Rectangle 3"/>
          <p:cNvSpPr>
            <a:spLocks noGrp="1" noChangeArrowheads="1"/>
          </p:cNvSpPr>
          <p:nvPr>
            <p:ph idx="1"/>
          </p:nvPr>
        </p:nvSpPr>
        <p:spPr>
          <a:xfrm>
            <a:off x="468313" y="1916113"/>
            <a:ext cx="8229600" cy="4411662"/>
          </a:xfrm>
        </p:spPr>
        <p:txBody>
          <a:bodyPr/>
          <a:lstStyle/>
          <a:p>
            <a:pPr algn="just" eaLnBrk="1" hangingPunct="1"/>
            <a:r>
              <a:rPr lang="es-ES_tradnl" sz="2400" smtClean="0"/>
              <a:t>Integrando las oportunidades y amenazas se consiguen:</a:t>
            </a:r>
          </a:p>
          <a:p>
            <a:pPr algn="just" eaLnBrk="1" hangingPunct="1">
              <a:buFont typeface="Wingdings" pitchFamily="2" charset="2"/>
              <a:buAutoNum type="arabicPeriod"/>
            </a:pPr>
            <a:endParaRPr lang="es-ES_tradnl" sz="2400" smtClean="0"/>
          </a:p>
          <a:p>
            <a:pPr algn="just" eaLnBrk="1" hangingPunct="1">
              <a:buFont typeface="Wingdings" pitchFamily="2" charset="2"/>
              <a:buAutoNum type="arabicPeriod"/>
            </a:pPr>
            <a:r>
              <a:rPr lang="es-ES_tradnl" sz="2400" smtClean="0"/>
              <a:t>UEN ideales: grandes oportunidades y pocas amenazas.</a:t>
            </a:r>
          </a:p>
          <a:p>
            <a:pPr algn="just" eaLnBrk="1" hangingPunct="1">
              <a:buFont typeface="Wingdings" pitchFamily="2" charset="2"/>
              <a:buAutoNum type="arabicPeriod"/>
            </a:pPr>
            <a:r>
              <a:rPr lang="es-ES_tradnl" sz="2400" smtClean="0"/>
              <a:t>UEN especulativas: grandes oportunidades y amenazas.</a:t>
            </a:r>
          </a:p>
          <a:p>
            <a:pPr algn="just" eaLnBrk="1" hangingPunct="1">
              <a:buFont typeface="Wingdings" pitchFamily="2" charset="2"/>
              <a:buAutoNum type="arabicPeriod"/>
            </a:pPr>
            <a:r>
              <a:rPr lang="es-ES_tradnl" sz="2400" smtClean="0"/>
              <a:t>UEN madura: bajas oportunidades y bajas amenazas.</a:t>
            </a:r>
          </a:p>
          <a:p>
            <a:pPr algn="just" eaLnBrk="1" hangingPunct="1">
              <a:buFont typeface="Wingdings" pitchFamily="2" charset="2"/>
              <a:buAutoNum type="arabicPeriod"/>
            </a:pPr>
            <a:r>
              <a:rPr lang="es-ES_tradnl" sz="2400" smtClean="0"/>
              <a:t>UEN problemáticas: bajas oportunidades y altas amenazas</a:t>
            </a:r>
            <a:endParaRPr lang="es-ES" sz="24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eaLnBrk="1" hangingPunct="1"/>
            <a:r>
              <a:rPr lang="es-ES_tradnl" sz="3200" smtClean="0"/>
              <a:t>Planeación estratégica de las Unidades de Negocio</a:t>
            </a:r>
            <a:endParaRPr lang="es-ES" sz="3200" smtClean="0"/>
          </a:p>
        </p:txBody>
      </p:sp>
      <p:sp>
        <p:nvSpPr>
          <p:cNvPr id="45059" name="Rectangle 3"/>
          <p:cNvSpPr>
            <a:spLocks noGrp="1" noChangeArrowheads="1"/>
          </p:cNvSpPr>
          <p:nvPr>
            <p:ph idx="1"/>
          </p:nvPr>
        </p:nvSpPr>
        <p:spPr>
          <a:xfrm>
            <a:off x="468313" y="1989138"/>
            <a:ext cx="8229600" cy="4411662"/>
          </a:xfrm>
        </p:spPr>
        <p:txBody>
          <a:bodyPr/>
          <a:lstStyle/>
          <a:p>
            <a:pPr algn="just" eaLnBrk="1" hangingPunct="1">
              <a:buFont typeface="Wingdings" pitchFamily="2" charset="2"/>
              <a:buNone/>
            </a:pPr>
            <a:r>
              <a:rPr lang="es-ES_tradnl" sz="2400" b="1" smtClean="0">
                <a:solidFill>
                  <a:schemeClr val="tx2"/>
                </a:solidFill>
              </a:rPr>
              <a:t>Formulación de objetivos: </a:t>
            </a:r>
            <a:r>
              <a:rPr lang="es-ES_tradnl" sz="2400" b="1" smtClean="0"/>
              <a:t>rentabilidad, crecimiento,</a:t>
            </a:r>
          </a:p>
          <a:p>
            <a:pPr algn="just" eaLnBrk="1" hangingPunct="1">
              <a:buFont typeface="Wingdings" pitchFamily="2" charset="2"/>
              <a:buNone/>
            </a:pPr>
            <a:r>
              <a:rPr lang="es-ES_tradnl" sz="2400" b="1" smtClean="0"/>
              <a:t>cuotas de mercado, riesgo, innovación.</a:t>
            </a:r>
          </a:p>
          <a:p>
            <a:pPr eaLnBrk="1" hangingPunct="1">
              <a:buFont typeface="Wingdings" pitchFamily="2" charset="2"/>
              <a:buNone/>
            </a:pPr>
            <a:endParaRPr lang="es-ES_tradnl" sz="2400" smtClean="0"/>
          </a:p>
          <a:p>
            <a:pPr eaLnBrk="1" hangingPunct="1">
              <a:buFont typeface="Wingdings" pitchFamily="2" charset="2"/>
              <a:buNone/>
            </a:pPr>
            <a:endParaRPr lang="es-ES_tradnl" sz="2400" smtClean="0"/>
          </a:p>
          <a:p>
            <a:pPr eaLnBrk="1" hangingPunct="1"/>
            <a:r>
              <a:rPr lang="es-ES_tradnl" sz="2400" smtClean="0"/>
              <a:t>Deben ordenarse jerárquicamente</a:t>
            </a:r>
          </a:p>
          <a:p>
            <a:pPr eaLnBrk="1" hangingPunct="1"/>
            <a:r>
              <a:rPr lang="es-ES_tradnl" sz="2400" smtClean="0"/>
              <a:t>Formularse cuantitativamente de ser posible</a:t>
            </a:r>
          </a:p>
          <a:p>
            <a:pPr eaLnBrk="1" hangingPunct="1"/>
            <a:r>
              <a:rPr lang="es-ES_tradnl" sz="2400" smtClean="0"/>
              <a:t>Reales y factibles</a:t>
            </a:r>
          </a:p>
          <a:p>
            <a:pPr eaLnBrk="1" hangingPunct="1"/>
            <a:r>
              <a:rPr lang="es-ES_tradnl" sz="2400" smtClean="0"/>
              <a:t>Consistentes</a:t>
            </a:r>
          </a:p>
          <a:p>
            <a:pPr eaLnBrk="1" hangingPunct="1">
              <a:buFont typeface="Wingdings" pitchFamily="2" charset="2"/>
              <a:buNone/>
            </a:pPr>
            <a:endParaRPr lang="es-ES" sz="24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eaLnBrk="1" hangingPunct="1"/>
            <a:r>
              <a:rPr lang="es-ES_tradnl" sz="3200" smtClean="0"/>
              <a:t>Planeación estratégica de las Unidades de Negocio</a:t>
            </a:r>
            <a:endParaRPr lang="es-ES" sz="3200" smtClean="0"/>
          </a:p>
        </p:txBody>
      </p:sp>
      <p:sp>
        <p:nvSpPr>
          <p:cNvPr id="46083" name="Rectangle 3"/>
          <p:cNvSpPr>
            <a:spLocks noGrp="1" noChangeArrowheads="1"/>
          </p:cNvSpPr>
          <p:nvPr>
            <p:ph idx="1"/>
          </p:nvPr>
        </p:nvSpPr>
        <p:spPr>
          <a:xfrm>
            <a:off x="468313" y="1989138"/>
            <a:ext cx="8229600" cy="4411662"/>
          </a:xfrm>
        </p:spPr>
        <p:txBody>
          <a:bodyPr/>
          <a:lstStyle/>
          <a:p>
            <a:pPr eaLnBrk="1" hangingPunct="1">
              <a:buFont typeface="Wingdings" pitchFamily="2" charset="2"/>
              <a:buNone/>
            </a:pPr>
            <a:r>
              <a:rPr lang="es-ES_tradnl" sz="2400" b="1" smtClean="0">
                <a:solidFill>
                  <a:schemeClr val="tx2"/>
                </a:solidFill>
              </a:rPr>
              <a:t>Formulación de estrategias básicas</a:t>
            </a:r>
          </a:p>
          <a:p>
            <a:pPr eaLnBrk="1" hangingPunct="1">
              <a:buFont typeface="Wingdings" pitchFamily="2" charset="2"/>
              <a:buNone/>
            </a:pPr>
            <a:endParaRPr lang="es-ES_tradnl" sz="2400" b="1" smtClean="0">
              <a:solidFill>
                <a:schemeClr val="tx2"/>
              </a:solidFill>
            </a:endParaRPr>
          </a:p>
          <a:p>
            <a:pPr eaLnBrk="1" hangingPunct="1">
              <a:buFont typeface="Wingdings" pitchFamily="2" charset="2"/>
              <a:buNone/>
            </a:pPr>
            <a:endParaRPr lang="es-ES_tradnl" sz="2400" b="1" smtClean="0"/>
          </a:p>
          <a:p>
            <a:pPr eaLnBrk="1" hangingPunct="1">
              <a:buFont typeface="Wingdings" pitchFamily="2" charset="2"/>
              <a:buNone/>
            </a:pPr>
            <a:endParaRPr lang="es-ES" sz="2400" b="1" smtClean="0">
              <a:solidFill>
                <a:schemeClr val="tx2"/>
              </a:solidFill>
            </a:endParaRPr>
          </a:p>
        </p:txBody>
      </p:sp>
      <p:sp>
        <p:nvSpPr>
          <p:cNvPr id="46084" name="Text Box 4"/>
          <p:cNvSpPr txBox="1">
            <a:spLocks noChangeArrowheads="1"/>
          </p:cNvSpPr>
          <p:nvPr/>
        </p:nvSpPr>
        <p:spPr bwMode="auto">
          <a:xfrm>
            <a:off x="611188" y="3284538"/>
            <a:ext cx="3600450" cy="466725"/>
          </a:xfrm>
          <a:prstGeom prst="rect">
            <a:avLst/>
          </a:prstGeom>
          <a:solidFill>
            <a:srgbClr val="CCECFF"/>
          </a:solidFill>
          <a:ln w="9525">
            <a:solidFill>
              <a:schemeClr val="tx1"/>
            </a:solidFill>
            <a:miter lim="800000"/>
            <a:headEnd/>
            <a:tailEnd/>
          </a:ln>
        </p:spPr>
        <p:txBody>
          <a:bodyPr>
            <a:spAutoFit/>
          </a:bodyPr>
          <a:lstStyle/>
          <a:p>
            <a:pPr algn="ctr">
              <a:spcBef>
                <a:spcPct val="50000"/>
              </a:spcBef>
            </a:pPr>
            <a:r>
              <a:rPr lang="es-ES_tradnl" sz="2400"/>
              <a:t>Liderazgo en costos</a:t>
            </a:r>
            <a:endParaRPr lang="es-ES" sz="2400"/>
          </a:p>
        </p:txBody>
      </p:sp>
      <p:sp>
        <p:nvSpPr>
          <p:cNvPr id="46085" name="Text Box 6"/>
          <p:cNvSpPr txBox="1">
            <a:spLocks noChangeArrowheads="1"/>
          </p:cNvSpPr>
          <p:nvPr/>
        </p:nvSpPr>
        <p:spPr bwMode="auto">
          <a:xfrm>
            <a:off x="2627313" y="4581525"/>
            <a:ext cx="3600450" cy="466725"/>
          </a:xfrm>
          <a:prstGeom prst="rect">
            <a:avLst/>
          </a:prstGeom>
          <a:solidFill>
            <a:srgbClr val="66FF99"/>
          </a:solidFill>
          <a:ln w="9525">
            <a:solidFill>
              <a:schemeClr val="tx1"/>
            </a:solidFill>
            <a:miter lim="800000"/>
            <a:headEnd/>
            <a:tailEnd/>
          </a:ln>
        </p:spPr>
        <p:txBody>
          <a:bodyPr>
            <a:spAutoFit/>
          </a:bodyPr>
          <a:lstStyle/>
          <a:p>
            <a:pPr algn="ctr">
              <a:spcBef>
                <a:spcPct val="50000"/>
              </a:spcBef>
            </a:pPr>
            <a:r>
              <a:rPr lang="es-ES_tradnl" sz="2400"/>
              <a:t>Diferenciación</a:t>
            </a:r>
            <a:endParaRPr lang="es-ES" sz="2400"/>
          </a:p>
        </p:txBody>
      </p:sp>
      <p:sp>
        <p:nvSpPr>
          <p:cNvPr id="46086" name="Text Box 7"/>
          <p:cNvSpPr txBox="1">
            <a:spLocks noChangeArrowheads="1"/>
          </p:cNvSpPr>
          <p:nvPr/>
        </p:nvSpPr>
        <p:spPr bwMode="auto">
          <a:xfrm>
            <a:off x="4859338" y="3284538"/>
            <a:ext cx="3600450" cy="4667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s-ES_tradnl" sz="2400"/>
              <a:t>Foco</a:t>
            </a:r>
            <a:endParaRPr lang="es-ES" sz="24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eaLnBrk="1" hangingPunct="1"/>
            <a:r>
              <a:rPr lang="es-ES_tradnl" sz="3200" smtClean="0"/>
              <a:t>Planeación estratégica de las Unidades de Negocio</a:t>
            </a:r>
            <a:endParaRPr lang="es-ES" sz="3200" smtClean="0"/>
          </a:p>
        </p:txBody>
      </p:sp>
      <p:sp>
        <p:nvSpPr>
          <p:cNvPr id="47107" name="Rectangle 3"/>
          <p:cNvSpPr>
            <a:spLocks noGrp="1" noChangeArrowheads="1"/>
          </p:cNvSpPr>
          <p:nvPr>
            <p:ph idx="1"/>
          </p:nvPr>
        </p:nvSpPr>
        <p:spPr>
          <a:xfrm>
            <a:off x="468313" y="2205038"/>
            <a:ext cx="8229600" cy="4411662"/>
          </a:xfrm>
        </p:spPr>
        <p:txBody>
          <a:bodyPr/>
          <a:lstStyle/>
          <a:p>
            <a:pPr algn="just" eaLnBrk="1" hangingPunct="1"/>
            <a:endParaRPr lang="es-ES_tradnl" sz="2400" smtClean="0"/>
          </a:p>
          <a:p>
            <a:pPr algn="just" eaLnBrk="1" hangingPunct="1"/>
            <a:r>
              <a:rPr lang="es-ES_tradnl" sz="2400" smtClean="0"/>
              <a:t>Formulación de programas de marketing adaptados a los objetivos y estrategias planteados en las etapas previas.</a:t>
            </a:r>
          </a:p>
          <a:p>
            <a:pPr algn="just" eaLnBrk="1" hangingPunct="1"/>
            <a:r>
              <a:rPr lang="es-ES_tradnl" sz="2400" smtClean="0"/>
              <a:t>La aplicación incluye la integración de las estrategias, organización, sistemas, estilo, personal, habilidades, y cultura empresarial (7S de Mc.Kinsey).</a:t>
            </a:r>
          </a:p>
          <a:p>
            <a:pPr algn="just" eaLnBrk="1" hangingPunct="1"/>
            <a:r>
              <a:rPr lang="es-ES_tradnl" sz="2400" smtClean="0"/>
              <a:t>Feedback y Control </a:t>
            </a:r>
          </a:p>
          <a:p>
            <a:pPr algn="just" eaLnBrk="1" hangingPunct="1"/>
            <a:endParaRPr lang="es-ES_tradnl" sz="2400" smtClean="0">
              <a:solidFill>
                <a:schemeClr val="tx2"/>
              </a:solidFill>
            </a:endParaRPr>
          </a:p>
          <a:p>
            <a:pPr eaLnBrk="1" hangingPunct="1">
              <a:buFont typeface="Wingdings" pitchFamily="2" charset="2"/>
              <a:buNone/>
            </a:pPr>
            <a:endParaRPr lang="es-ES" sz="24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117475"/>
            <a:ext cx="7543800" cy="1295400"/>
          </a:xfrm>
        </p:spPr>
        <p:txBody>
          <a:bodyPr/>
          <a:lstStyle/>
          <a:p>
            <a:pPr algn="ctr" eaLnBrk="1" hangingPunct="1"/>
            <a:r>
              <a:rPr lang="es-ES_tradnl" sz="3200" smtClean="0"/>
              <a:t>Planeación estratégica de productos</a:t>
            </a:r>
            <a:endParaRPr lang="es-ES" sz="3200" smtClean="0"/>
          </a:p>
        </p:txBody>
      </p:sp>
      <p:sp>
        <p:nvSpPr>
          <p:cNvPr id="48131" name="Rectangle 3"/>
          <p:cNvSpPr>
            <a:spLocks noGrp="1" noChangeArrowheads="1"/>
          </p:cNvSpPr>
          <p:nvPr>
            <p:ph idx="1"/>
          </p:nvPr>
        </p:nvSpPr>
        <p:spPr/>
        <p:txBody>
          <a:bodyPr/>
          <a:lstStyle/>
          <a:p>
            <a:pPr algn="just" eaLnBrk="1" hangingPunct="1"/>
            <a:endParaRPr lang="es-ES_tradnl" sz="2400" smtClean="0"/>
          </a:p>
          <a:p>
            <a:pPr algn="just" eaLnBrk="1" hangingPunct="1"/>
            <a:r>
              <a:rPr lang="es-ES_tradnl" sz="2400" smtClean="0"/>
              <a:t>La planificación estratégica empresarial define los objetivos que la empresa espera conseguir en cada unidad estratégica de negocio. La dirección de marketing de cada unidad de negocio debe decidir la mejor forma de alcanzar dichos objetivos, tanto en el ámbito estratégico como operativo.</a:t>
            </a:r>
          </a:p>
          <a:p>
            <a:pPr algn="just" eaLnBrk="1" hangingPunct="1"/>
            <a:endParaRPr lang="es-ES_tradnl" sz="2400" smtClean="0"/>
          </a:p>
          <a:p>
            <a:pPr algn="just" eaLnBrk="1" hangingPunct="1"/>
            <a:r>
              <a:rPr lang="es-ES_tradnl" sz="2400" smtClean="0"/>
              <a:t>Para ello se realizan  planes de marketing.</a:t>
            </a:r>
            <a:endParaRPr lang="es-ES" sz="24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eaLnBrk="1" hangingPunct="1"/>
            <a:r>
              <a:rPr lang="es-ES_tradnl" sz="3200" smtClean="0"/>
              <a:t>Plan de marketing</a:t>
            </a:r>
            <a:endParaRPr lang="es-ES" sz="3200" smtClean="0"/>
          </a:p>
        </p:txBody>
      </p:sp>
      <p:sp>
        <p:nvSpPr>
          <p:cNvPr id="49155" name="Rectangle 3"/>
          <p:cNvSpPr>
            <a:spLocks noGrp="1" noChangeArrowheads="1"/>
          </p:cNvSpPr>
          <p:nvPr>
            <p:ph idx="1"/>
          </p:nvPr>
        </p:nvSpPr>
        <p:spPr/>
        <p:txBody>
          <a:bodyPr/>
          <a:lstStyle/>
          <a:p>
            <a:pPr eaLnBrk="1" hangingPunct="1">
              <a:buFont typeface="Wingdings" pitchFamily="2" charset="2"/>
              <a:buNone/>
            </a:pPr>
            <a:r>
              <a:rPr lang="es-ES_tradnl" sz="2400" b="1" smtClean="0"/>
              <a:t>Ventajas de un plan de marketing:</a:t>
            </a:r>
          </a:p>
          <a:p>
            <a:pPr eaLnBrk="1" hangingPunct="1">
              <a:buFont typeface="Wingdings" pitchFamily="2" charset="2"/>
              <a:buNone/>
            </a:pPr>
            <a:endParaRPr lang="es-ES_tradnl" sz="2400" b="1" smtClean="0"/>
          </a:p>
          <a:p>
            <a:pPr algn="just" eaLnBrk="1" hangingPunct="1"/>
            <a:r>
              <a:rPr lang="es-ES_tradnl" sz="2400" smtClean="0"/>
              <a:t>Permite a la dirección realizar una previsión del futuro para facilitar la gestión de las variables de marketing</a:t>
            </a:r>
          </a:p>
          <a:p>
            <a:pPr eaLnBrk="1" hangingPunct="1"/>
            <a:r>
              <a:rPr lang="es-ES_tradnl" sz="2400" smtClean="0"/>
              <a:t>Expresa el sistema de valores de la empresa.</a:t>
            </a:r>
          </a:p>
          <a:p>
            <a:pPr eaLnBrk="1" hangingPunct="1"/>
            <a:r>
              <a:rPr lang="es-ES_tradnl" sz="2400" smtClean="0"/>
              <a:t>Recoge el análisis de las situaciones del entorno.</a:t>
            </a:r>
          </a:p>
          <a:p>
            <a:pPr eaLnBrk="1" hangingPunct="1"/>
            <a:r>
              <a:rPr lang="es-ES_tradnl" sz="2400" smtClean="0"/>
              <a:t>Favorece la coordinación entre los objetivos empresariales.</a:t>
            </a:r>
          </a:p>
          <a:p>
            <a:pPr eaLnBrk="1" hangingPunct="1"/>
            <a:r>
              <a:rPr lang="es-ES_tradnl" sz="2400" smtClean="0"/>
              <a:t>Facilita el seguimiento de las acciones emprendidas</a:t>
            </a:r>
          </a:p>
          <a:p>
            <a:pPr eaLnBrk="1" hangingPunct="1"/>
            <a:r>
              <a:rPr lang="es-ES_tradnl" sz="2400" smtClean="0"/>
              <a:t>Permite una gestión más rigurosa.</a:t>
            </a:r>
            <a:endParaRPr lang="es-ES" sz="24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eaLnBrk="1" hangingPunct="1"/>
            <a:r>
              <a:rPr lang="es-ES_tradnl" sz="3200" smtClean="0"/>
              <a:t>Plan de marketing</a:t>
            </a:r>
            <a:endParaRPr lang="es-ES" sz="3200" smtClean="0"/>
          </a:p>
        </p:txBody>
      </p:sp>
      <p:sp>
        <p:nvSpPr>
          <p:cNvPr id="50179" name="Rectangle 3"/>
          <p:cNvSpPr>
            <a:spLocks noGrp="1" noChangeArrowheads="1"/>
          </p:cNvSpPr>
          <p:nvPr>
            <p:ph idx="1"/>
          </p:nvPr>
        </p:nvSpPr>
        <p:spPr/>
        <p:txBody>
          <a:bodyPr/>
          <a:lstStyle/>
          <a:p>
            <a:pPr eaLnBrk="1" hangingPunct="1">
              <a:buFont typeface="Wingdings" pitchFamily="2" charset="2"/>
              <a:buNone/>
            </a:pPr>
            <a:r>
              <a:rPr lang="es-ES_tradnl" sz="2400" b="1" smtClean="0"/>
              <a:t>Limitaciones del plan de marketing:</a:t>
            </a:r>
          </a:p>
          <a:p>
            <a:pPr eaLnBrk="1" hangingPunct="1">
              <a:buFont typeface="Wingdings" pitchFamily="2" charset="2"/>
              <a:buNone/>
            </a:pPr>
            <a:endParaRPr lang="es-ES_tradnl" sz="2400" b="1" smtClean="0"/>
          </a:p>
          <a:p>
            <a:pPr algn="just" eaLnBrk="1" hangingPunct="1"/>
            <a:r>
              <a:rPr lang="es-ES_tradnl" sz="2400" smtClean="0"/>
              <a:t>La falta de información previa del entorno puede causar una mala formulación de objetivos y estrategias.</a:t>
            </a:r>
          </a:p>
          <a:p>
            <a:pPr algn="just" eaLnBrk="1" hangingPunct="1"/>
            <a:r>
              <a:rPr lang="es-ES_tradnl" sz="2400" smtClean="0"/>
              <a:t>En ocasiones los directivos se concentran en el análisis interno de la empresa y abandonan los aspectos del entorno.</a:t>
            </a:r>
          </a:p>
          <a:p>
            <a:pPr algn="just" eaLnBrk="1" hangingPunct="1"/>
            <a:r>
              <a:rPr lang="es-ES_tradnl" sz="2400" smtClean="0"/>
              <a:t>Falta de compromiso de la gerencia en el establecimiento y seguimiento del plan.</a:t>
            </a:r>
          </a:p>
          <a:p>
            <a:pPr algn="just" eaLnBrk="1" hangingPunct="1"/>
            <a:r>
              <a:rPr lang="es-ES_tradnl" sz="2400" smtClean="0"/>
              <a:t>Poca flexibilidad del plan.</a:t>
            </a:r>
          </a:p>
          <a:p>
            <a:pPr eaLnBrk="1" hangingPunct="1">
              <a:buFont typeface="Wingdings" pitchFamily="2" charset="2"/>
              <a:buNone/>
            </a:pPr>
            <a:endParaRPr lang="es-ES_tradnl" sz="2400" b="1" smtClean="0"/>
          </a:p>
          <a:p>
            <a:pPr eaLnBrk="1" hangingPunct="1"/>
            <a:endParaRPr lang="es-ES" sz="2400" b="1"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ctr" eaLnBrk="1" hangingPunct="1"/>
            <a:r>
              <a:rPr lang="es-ES_tradnl" sz="3200" smtClean="0"/>
              <a:t>Plan de marketing</a:t>
            </a:r>
            <a:endParaRPr lang="es-ES" sz="3200" smtClean="0"/>
          </a:p>
        </p:txBody>
      </p:sp>
      <p:sp>
        <p:nvSpPr>
          <p:cNvPr id="51203" name="Rectangle 3"/>
          <p:cNvSpPr>
            <a:spLocks noGrp="1" noChangeArrowheads="1"/>
          </p:cNvSpPr>
          <p:nvPr>
            <p:ph idx="1"/>
          </p:nvPr>
        </p:nvSpPr>
        <p:spPr/>
        <p:txBody>
          <a:bodyPr/>
          <a:lstStyle/>
          <a:p>
            <a:pPr eaLnBrk="1" hangingPunct="1">
              <a:buFont typeface="Wingdings" pitchFamily="2" charset="2"/>
              <a:buNone/>
            </a:pPr>
            <a:r>
              <a:rPr lang="es-ES_tradnl" sz="2400" b="1" smtClean="0"/>
              <a:t>Ejemplo de una estructura de un plan de marketing</a:t>
            </a:r>
          </a:p>
          <a:p>
            <a:pPr eaLnBrk="1" hangingPunct="1">
              <a:buFont typeface="Wingdings" pitchFamily="2" charset="2"/>
              <a:buNone/>
            </a:pPr>
            <a:endParaRPr lang="es-ES_tradnl" sz="2400" b="1" smtClean="0"/>
          </a:p>
          <a:p>
            <a:pPr eaLnBrk="1" hangingPunct="1"/>
            <a:r>
              <a:rPr lang="es-ES_tradnl" sz="2400" smtClean="0"/>
              <a:t>Resumen ejecutivo</a:t>
            </a:r>
          </a:p>
          <a:p>
            <a:pPr eaLnBrk="1" hangingPunct="1"/>
            <a:r>
              <a:rPr lang="es-ES_tradnl" sz="2400" smtClean="0"/>
              <a:t>Situación actual de marketing</a:t>
            </a:r>
          </a:p>
          <a:p>
            <a:pPr eaLnBrk="1" hangingPunct="1"/>
            <a:r>
              <a:rPr lang="es-ES_tradnl" sz="2400" smtClean="0"/>
              <a:t>Análisis Foda</a:t>
            </a:r>
          </a:p>
          <a:p>
            <a:pPr eaLnBrk="1" hangingPunct="1"/>
            <a:r>
              <a:rPr lang="es-ES_tradnl" sz="2400" smtClean="0"/>
              <a:t>Objetivos</a:t>
            </a:r>
          </a:p>
          <a:p>
            <a:pPr eaLnBrk="1" hangingPunct="1"/>
            <a:r>
              <a:rPr lang="es-ES_tradnl" sz="2400" smtClean="0"/>
              <a:t>Estrategias</a:t>
            </a:r>
          </a:p>
          <a:p>
            <a:pPr eaLnBrk="1" hangingPunct="1"/>
            <a:r>
              <a:rPr lang="es-ES_tradnl" sz="2400" smtClean="0"/>
              <a:t>Programas de acción</a:t>
            </a:r>
          </a:p>
          <a:p>
            <a:pPr eaLnBrk="1" hangingPunct="1"/>
            <a:r>
              <a:rPr lang="es-ES_tradnl" sz="2400" smtClean="0"/>
              <a:t>Declaración de Ganancias y Pérdidas</a:t>
            </a:r>
          </a:p>
          <a:p>
            <a:pPr eaLnBrk="1" hangingPunct="1"/>
            <a:r>
              <a:rPr lang="es-ES_tradnl" sz="2400" smtClean="0"/>
              <a:t>Controles</a:t>
            </a:r>
          </a:p>
          <a:p>
            <a:pPr eaLnBrk="1" hangingPunct="1"/>
            <a:endParaRPr lang="es-ES" sz="2400" b="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s-ES_tradnl" sz="3200" smtClean="0"/>
              <a:t>Planeación estratégica corporativa</a:t>
            </a:r>
            <a:endParaRPr lang="es-ES" sz="3200" smtClean="0"/>
          </a:p>
        </p:txBody>
      </p:sp>
      <p:sp>
        <p:nvSpPr>
          <p:cNvPr id="7171" name="Rectangle 3"/>
          <p:cNvSpPr>
            <a:spLocks noGrp="1" noChangeArrowheads="1"/>
          </p:cNvSpPr>
          <p:nvPr>
            <p:ph idx="1"/>
          </p:nvPr>
        </p:nvSpPr>
        <p:spPr/>
        <p:txBody>
          <a:bodyPr/>
          <a:lstStyle/>
          <a:p>
            <a:pPr eaLnBrk="1" hangingPunct="1">
              <a:buFont typeface="Wingdings" pitchFamily="2" charset="2"/>
              <a:buNone/>
            </a:pPr>
            <a:r>
              <a:rPr lang="es-ES_tradnl" sz="2400" b="1" smtClean="0"/>
              <a:t>      Misión del negocio ¿Cuál es nuestro negocio?</a:t>
            </a:r>
            <a:endParaRPr lang="es-ES" sz="2400" b="1" smtClean="0"/>
          </a:p>
        </p:txBody>
      </p:sp>
      <p:sp>
        <p:nvSpPr>
          <p:cNvPr id="7172" name="Line 4"/>
          <p:cNvSpPr>
            <a:spLocks noChangeShapeType="1"/>
          </p:cNvSpPr>
          <p:nvPr/>
        </p:nvSpPr>
        <p:spPr bwMode="auto">
          <a:xfrm flipH="1">
            <a:off x="971550" y="2205038"/>
            <a:ext cx="3313113" cy="1511300"/>
          </a:xfrm>
          <a:prstGeom prst="line">
            <a:avLst/>
          </a:prstGeom>
          <a:noFill/>
          <a:ln w="9525">
            <a:solidFill>
              <a:schemeClr val="tx1"/>
            </a:solidFill>
            <a:round/>
            <a:headEnd/>
            <a:tailEnd type="triangle" w="med" len="med"/>
          </a:ln>
        </p:spPr>
        <p:txBody>
          <a:bodyPr/>
          <a:lstStyle/>
          <a:p>
            <a:endParaRPr lang="es-VE"/>
          </a:p>
        </p:txBody>
      </p:sp>
      <p:sp>
        <p:nvSpPr>
          <p:cNvPr id="7173" name="Text Box 5"/>
          <p:cNvSpPr txBox="1">
            <a:spLocks noChangeArrowheads="1"/>
          </p:cNvSpPr>
          <p:nvPr/>
        </p:nvSpPr>
        <p:spPr bwMode="auto">
          <a:xfrm>
            <a:off x="179388" y="4076700"/>
            <a:ext cx="2087562" cy="831850"/>
          </a:xfrm>
          <a:prstGeom prst="rect">
            <a:avLst/>
          </a:prstGeom>
          <a:solidFill>
            <a:srgbClr val="FF6699"/>
          </a:solidFill>
          <a:ln w="9525">
            <a:solidFill>
              <a:schemeClr val="tx1"/>
            </a:solidFill>
            <a:miter lim="800000"/>
            <a:headEnd/>
            <a:tailEnd/>
          </a:ln>
        </p:spPr>
        <p:txBody>
          <a:bodyPr>
            <a:spAutoFit/>
          </a:bodyPr>
          <a:lstStyle/>
          <a:p>
            <a:pPr>
              <a:spcBef>
                <a:spcPct val="50000"/>
              </a:spcBef>
            </a:pPr>
            <a:r>
              <a:rPr lang="es-ES_tradnl" sz="2400"/>
              <a:t>Definición de sus Clientes</a:t>
            </a:r>
            <a:endParaRPr lang="es-ES" sz="2400"/>
          </a:p>
        </p:txBody>
      </p:sp>
      <p:sp>
        <p:nvSpPr>
          <p:cNvPr id="7174" name="Text Box 6"/>
          <p:cNvSpPr txBox="1">
            <a:spLocks noChangeArrowheads="1"/>
          </p:cNvSpPr>
          <p:nvPr/>
        </p:nvSpPr>
        <p:spPr bwMode="auto">
          <a:xfrm>
            <a:off x="2484438" y="3933825"/>
            <a:ext cx="2087562" cy="1196975"/>
          </a:xfrm>
          <a:prstGeom prst="rect">
            <a:avLst/>
          </a:prstGeom>
          <a:solidFill>
            <a:srgbClr val="66FF99"/>
          </a:solidFill>
          <a:ln w="9525">
            <a:solidFill>
              <a:schemeClr val="tx1"/>
            </a:solidFill>
            <a:miter lim="800000"/>
            <a:headEnd/>
            <a:tailEnd/>
          </a:ln>
        </p:spPr>
        <p:txBody>
          <a:bodyPr>
            <a:spAutoFit/>
          </a:bodyPr>
          <a:lstStyle/>
          <a:p>
            <a:pPr>
              <a:spcBef>
                <a:spcPct val="50000"/>
              </a:spcBef>
            </a:pPr>
            <a:r>
              <a:rPr lang="es-ES_tradnl" sz="2400"/>
              <a:t>Definición de su campo de ubicación</a:t>
            </a:r>
            <a:endParaRPr lang="es-ES" sz="2400"/>
          </a:p>
        </p:txBody>
      </p:sp>
      <p:sp>
        <p:nvSpPr>
          <p:cNvPr id="7175" name="Text Box 7"/>
          <p:cNvSpPr txBox="1">
            <a:spLocks noChangeArrowheads="1"/>
          </p:cNvSpPr>
          <p:nvPr/>
        </p:nvSpPr>
        <p:spPr bwMode="auto">
          <a:xfrm>
            <a:off x="4787900" y="3933825"/>
            <a:ext cx="2087563" cy="1196975"/>
          </a:xfrm>
          <a:prstGeom prst="rect">
            <a:avLst/>
          </a:prstGeom>
          <a:solidFill>
            <a:srgbClr val="FFFF66"/>
          </a:solidFill>
          <a:ln w="9525">
            <a:solidFill>
              <a:schemeClr val="tx1"/>
            </a:solidFill>
            <a:miter lim="800000"/>
            <a:headEnd/>
            <a:tailEnd/>
          </a:ln>
        </p:spPr>
        <p:txBody>
          <a:bodyPr>
            <a:spAutoFit/>
          </a:bodyPr>
          <a:lstStyle/>
          <a:p>
            <a:pPr>
              <a:spcBef>
                <a:spcPct val="50000"/>
              </a:spcBef>
            </a:pPr>
            <a:r>
              <a:rPr lang="es-ES_tradnl" sz="2400"/>
              <a:t>Definición de productos y aplicaciones</a:t>
            </a:r>
            <a:endParaRPr lang="es-ES" sz="2400"/>
          </a:p>
        </p:txBody>
      </p:sp>
      <p:sp>
        <p:nvSpPr>
          <p:cNvPr id="7176" name="Text Box 8"/>
          <p:cNvSpPr txBox="1">
            <a:spLocks noChangeArrowheads="1"/>
          </p:cNvSpPr>
          <p:nvPr/>
        </p:nvSpPr>
        <p:spPr bwMode="auto">
          <a:xfrm>
            <a:off x="7019925" y="3933825"/>
            <a:ext cx="1944688" cy="1196975"/>
          </a:xfrm>
          <a:prstGeom prst="rect">
            <a:avLst/>
          </a:prstGeom>
          <a:solidFill>
            <a:srgbClr val="9999FF"/>
          </a:solidFill>
          <a:ln w="9525">
            <a:solidFill>
              <a:schemeClr val="tx1"/>
            </a:solidFill>
            <a:miter lim="800000"/>
            <a:headEnd/>
            <a:tailEnd/>
          </a:ln>
        </p:spPr>
        <p:txBody>
          <a:bodyPr>
            <a:spAutoFit/>
          </a:bodyPr>
          <a:lstStyle/>
          <a:p>
            <a:pPr algn="ctr">
              <a:spcBef>
                <a:spcPct val="50000"/>
              </a:spcBef>
            </a:pPr>
            <a:r>
              <a:rPr lang="es-ES_tradnl" sz="2400"/>
              <a:t>Definición de la competencia</a:t>
            </a:r>
            <a:endParaRPr lang="es-ES" sz="2400"/>
          </a:p>
        </p:txBody>
      </p:sp>
      <p:sp>
        <p:nvSpPr>
          <p:cNvPr id="7177" name="Line 9"/>
          <p:cNvSpPr>
            <a:spLocks noChangeShapeType="1"/>
          </p:cNvSpPr>
          <p:nvPr/>
        </p:nvSpPr>
        <p:spPr bwMode="auto">
          <a:xfrm flipH="1">
            <a:off x="3563938" y="2205038"/>
            <a:ext cx="720725" cy="1584325"/>
          </a:xfrm>
          <a:prstGeom prst="line">
            <a:avLst/>
          </a:prstGeom>
          <a:noFill/>
          <a:ln w="9525">
            <a:solidFill>
              <a:schemeClr val="tx1"/>
            </a:solidFill>
            <a:round/>
            <a:headEnd/>
            <a:tailEnd type="triangle" w="med" len="med"/>
          </a:ln>
        </p:spPr>
        <p:txBody>
          <a:bodyPr/>
          <a:lstStyle/>
          <a:p>
            <a:endParaRPr lang="es-VE"/>
          </a:p>
        </p:txBody>
      </p:sp>
      <p:sp>
        <p:nvSpPr>
          <p:cNvPr id="7178" name="Line 10"/>
          <p:cNvSpPr>
            <a:spLocks noChangeShapeType="1"/>
          </p:cNvSpPr>
          <p:nvPr/>
        </p:nvSpPr>
        <p:spPr bwMode="auto">
          <a:xfrm>
            <a:off x="4284663" y="2205038"/>
            <a:ext cx="1223962" cy="1584325"/>
          </a:xfrm>
          <a:prstGeom prst="line">
            <a:avLst/>
          </a:prstGeom>
          <a:noFill/>
          <a:ln w="9525">
            <a:solidFill>
              <a:schemeClr val="tx1"/>
            </a:solidFill>
            <a:round/>
            <a:headEnd/>
            <a:tailEnd type="triangle" w="med" len="med"/>
          </a:ln>
        </p:spPr>
        <p:txBody>
          <a:bodyPr/>
          <a:lstStyle/>
          <a:p>
            <a:endParaRPr lang="es-VE"/>
          </a:p>
        </p:txBody>
      </p:sp>
      <p:sp>
        <p:nvSpPr>
          <p:cNvPr id="7179" name="Line 11"/>
          <p:cNvSpPr>
            <a:spLocks noChangeShapeType="1"/>
          </p:cNvSpPr>
          <p:nvPr/>
        </p:nvSpPr>
        <p:spPr bwMode="auto">
          <a:xfrm>
            <a:off x="4284663" y="2205038"/>
            <a:ext cx="3816350" cy="1368425"/>
          </a:xfrm>
          <a:prstGeom prst="line">
            <a:avLst/>
          </a:prstGeom>
          <a:noFill/>
          <a:ln w="9525">
            <a:solidFill>
              <a:schemeClr val="tx1"/>
            </a:solidFill>
            <a:round/>
            <a:headEnd/>
            <a:tailEnd type="triangle" w="med" len="med"/>
          </a:ln>
        </p:spPr>
        <p:txBody>
          <a:bodyPr/>
          <a:lstStyle/>
          <a:p>
            <a:endParaRPr lang="es-VE"/>
          </a:p>
        </p:txBody>
      </p:sp>
      <p:sp>
        <p:nvSpPr>
          <p:cNvPr id="7180" name="Text Box 12"/>
          <p:cNvSpPr txBox="1">
            <a:spLocks noChangeArrowheads="1"/>
          </p:cNvSpPr>
          <p:nvPr/>
        </p:nvSpPr>
        <p:spPr bwMode="auto">
          <a:xfrm>
            <a:off x="250825" y="5300663"/>
            <a:ext cx="2087563" cy="1196975"/>
          </a:xfrm>
          <a:prstGeom prst="rect">
            <a:avLst/>
          </a:prstGeom>
          <a:solidFill>
            <a:srgbClr val="FFFF66"/>
          </a:solidFill>
          <a:ln w="9525">
            <a:solidFill>
              <a:schemeClr val="tx1"/>
            </a:solidFill>
            <a:miter lim="800000"/>
            <a:headEnd/>
            <a:tailEnd/>
          </a:ln>
        </p:spPr>
        <p:txBody>
          <a:bodyPr>
            <a:spAutoFit/>
          </a:bodyPr>
          <a:lstStyle/>
          <a:p>
            <a:pPr>
              <a:spcBef>
                <a:spcPct val="50000"/>
              </a:spcBef>
            </a:pPr>
            <a:r>
              <a:rPr lang="es-ES_tradnl" sz="2400"/>
              <a:t>Definición de sus valores y objetivos</a:t>
            </a:r>
            <a:endParaRPr lang="es-ES" sz="2400"/>
          </a:p>
        </p:txBody>
      </p:sp>
      <p:sp>
        <p:nvSpPr>
          <p:cNvPr id="7181" name="Text Box 13"/>
          <p:cNvSpPr txBox="1">
            <a:spLocks noChangeArrowheads="1"/>
          </p:cNvSpPr>
          <p:nvPr/>
        </p:nvSpPr>
        <p:spPr bwMode="auto">
          <a:xfrm>
            <a:off x="2700338" y="5589588"/>
            <a:ext cx="2087562" cy="466725"/>
          </a:xfrm>
          <a:prstGeom prst="rect">
            <a:avLst/>
          </a:prstGeom>
          <a:solidFill>
            <a:srgbClr val="9999FF"/>
          </a:solidFill>
          <a:ln w="9525">
            <a:solidFill>
              <a:schemeClr val="tx1"/>
            </a:solidFill>
            <a:miter lim="800000"/>
            <a:headEnd/>
            <a:tailEnd/>
          </a:ln>
        </p:spPr>
        <p:txBody>
          <a:bodyPr>
            <a:spAutoFit/>
          </a:bodyPr>
          <a:lstStyle/>
          <a:p>
            <a:pPr>
              <a:spcBef>
                <a:spcPct val="50000"/>
              </a:spcBef>
            </a:pPr>
            <a:r>
              <a:rPr lang="es-ES_tradnl" sz="2400"/>
              <a:t>Tecnología</a:t>
            </a:r>
            <a:endParaRPr lang="es-ES" sz="2400"/>
          </a:p>
        </p:txBody>
      </p:sp>
      <p:sp>
        <p:nvSpPr>
          <p:cNvPr id="7182" name="Text Box 14"/>
          <p:cNvSpPr txBox="1">
            <a:spLocks noChangeArrowheads="1"/>
          </p:cNvSpPr>
          <p:nvPr/>
        </p:nvSpPr>
        <p:spPr bwMode="auto">
          <a:xfrm>
            <a:off x="5003800" y="5445125"/>
            <a:ext cx="1944688" cy="831850"/>
          </a:xfrm>
          <a:prstGeom prst="rect">
            <a:avLst/>
          </a:prstGeom>
          <a:solidFill>
            <a:srgbClr val="66FF99"/>
          </a:solidFill>
          <a:ln w="9525">
            <a:solidFill>
              <a:schemeClr val="tx1"/>
            </a:solidFill>
            <a:miter lim="800000"/>
            <a:headEnd/>
            <a:tailEnd/>
          </a:ln>
        </p:spPr>
        <p:txBody>
          <a:bodyPr>
            <a:spAutoFit/>
          </a:bodyPr>
          <a:lstStyle/>
          <a:p>
            <a:pPr algn="ctr">
              <a:spcBef>
                <a:spcPct val="50000"/>
              </a:spcBef>
            </a:pPr>
            <a:r>
              <a:rPr lang="es-ES_tradnl" sz="2400"/>
              <a:t>Talento humano</a:t>
            </a:r>
            <a:endParaRPr lang="es-ES" sz="2400"/>
          </a:p>
        </p:txBody>
      </p:sp>
      <p:sp>
        <p:nvSpPr>
          <p:cNvPr id="7183" name="Text Box 15"/>
          <p:cNvSpPr txBox="1">
            <a:spLocks noChangeArrowheads="1"/>
          </p:cNvSpPr>
          <p:nvPr/>
        </p:nvSpPr>
        <p:spPr bwMode="auto">
          <a:xfrm>
            <a:off x="7056438" y="5373688"/>
            <a:ext cx="1908175" cy="831850"/>
          </a:xfrm>
          <a:prstGeom prst="rect">
            <a:avLst/>
          </a:prstGeom>
          <a:solidFill>
            <a:srgbClr val="FF6699"/>
          </a:solidFill>
          <a:ln w="9525">
            <a:solidFill>
              <a:schemeClr val="tx1"/>
            </a:solidFill>
            <a:miter lim="800000"/>
            <a:headEnd/>
            <a:tailEnd/>
          </a:ln>
        </p:spPr>
        <p:txBody>
          <a:bodyPr>
            <a:spAutoFit/>
          </a:bodyPr>
          <a:lstStyle/>
          <a:p>
            <a:pPr algn="ctr">
              <a:spcBef>
                <a:spcPct val="50000"/>
              </a:spcBef>
            </a:pPr>
            <a:r>
              <a:rPr lang="es-ES_tradnl" sz="2400"/>
              <a:t>Alcance geográfico</a:t>
            </a:r>
            <a:endParaRPr lang="es-ES"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s-ES_tradnl" sz="3200" smtClean="0"/>
              <a:t>Planeación estratégica corporativa</a:t>
            </a:r>
            <a:endParaRPr lang="es-ES" sz="3200" smtClean="0"/>
          </a:p>
        </p:txBody>
      </p:sp>
      <p:sp>
        <p:nvSpPr>
          <p:cNvPr id="8195" name="Rectangle 3"/>
          <p:cNvSpPr>
            <a:spLocks noGrp="1" noChangeArrowheads="1"/>
          </p:cNvSpPr>
          <p:nvPr>
            <p:ph idx="1"/>
          </p:nvPr>
        </p:nvSpPr>
        <p:spPr>
          <a:xfrm>
            <a:off x="323850" y="1719263"/>
            <a:ext cx="8569325" cy="4411662"/>
          </a:xfrm>
        </p:spPr>
        <p:txBody>
          <a:bodyPr/>
          <a:lstStyle/>
          <a:p>
            <a:pPr marL="571500" indent="-571500" algn="ctr" eaLnBrk="1" hangingPunct="1">
              <a:buFont typeface="Wingdings" pitchFamily="2" charset="2"/>
              <a:buNone/>
            </a:pPr>
            <a:r>
              <a:rPr lang="es-ES_tradnl" sz="2400" b="1" smtClean="0"/>
              <a:t>Identificación de las Unidades Estratégicas de Negocio</a:t>
            </a:r>
            <a:r>
              <a:rPr lang="es-ES_tradnl" sz="2400" smtClean="0"/>
              <a:t>.</a:t>
            </a:r>
          </a:p>
          <a:p>
            <a:pPr marL="571500" indent="-571500" eaLnBrk="1" hangingPunct="1"/>
            <a:endParaRPr lang="es-ES_tradnl" sz="2400" smtClean="0"/>
          </a:p>
          <a:p>
            <a:pPr marL="571500" indent="-571500" algn="just" eaLnBrk="1" hangingPunct="1">
              <a:buFont typeface="Wingdings" pitchFamily="2" charset="2"/>
              <a:buNone/>
            </a:pPr>
            <a:r>
              <a:rPr lang="es-ES_tradnl" sz="2400" smtClean="0">
                <a:solidFill>
                  <a:schemeClr val="tx2"/>
                </a:solidFill>
              </a:rPr>
              <a:t>Una Unidad estratégica de Negocios tiene tres características</a:t>
            </a:r>
          </a:p>
          <a:p>
            <a:pPr marL="571500" indent="-571500" algn="just" eaLnBrk="1" hangingPunct="1">
              <a:buFont typeface="Wingdings" pitchFamily="2" charset="2"/>
              <a:buNone/>
            </a:pPr>
            <a:endParaRPr lang="es-ES_tradnl" sz="2400" smtClean="0"/>
          </a:p>
          <a:p>
            <a:pPr marL="571500" indent="-571500" algn="just" eaLnBrk="1" hangingPunct="1">
              <a:buFont typeface="Wingdings" pitchFamily="2" charset="2"/>
              <a:buAutoNum type="arabicPeriod"/>
            </a:pPr>
            <a:r>
              <a:rPr lang="es-ES_tradnl" sz="2400" smtClean="0"/>
              <a:t>Es un negocio o conjunto de negocios que se pueden planificar separadamente del resto de los negocios de la empresa.</a:t>
            </a:r>
          </a:p>
          <a:p>
            <a:pPr marL="571500" indent="-571500" algn="just" eaLnBrk="1" hangingPunct="1">
              <a:buFont typeface="Wingdings" pitchFamily="2" charset="2"/>
              <a:buAutoNum type="arabicPeriod"/>
            </a:pPr>
            <a:r>
              <a:rPr lang="es-ES_tradnl" sz="2400" smtClean="0"/>
              <a:t>Tiene su propia competencia.</a:t>
            </a:r>
          </a:p>
          <a:p>
            <a:pPr marL="571500" indent="-571500" algn="just" eaLnBrk="1" hangingPunct="1">
              <a:buFont typeface="Wingdings" pitchFamily="2" charset="2"/>
              <a:buAutoNum type="arabicPeriod"/>
            </a:pPr>
            <a:r>
              <a:rPr lang="es-ES_tradnl" sz="2400" smtClean="0"/>
              <a:t>Tiene su propio director capaz de efectuar la planeación.</a:t>
            </a:r>
            <a:endParaRPr lang="es-ES" sz="24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s-ES_tradnl" sz="3200" smtClean="0"/>
              <a:t>Planeación estratégica corporativa</a:t>
            </a:r>
            <a:endParaRPr lang="es-ES" sz="3200" smtClean="0"/>
          </a:p>
        </p:txBody>
      </p:sp>
      <p:sp>
        <p:nvSpPr>
          <p:cNvPr id="9219" name="Rectangle 3"/>
          <p:cNvSpPr>
            <a:spLocks noGrp="1" noChangeArrowheads="1"/>
          </p:cNvSpPr>
          <p:nvPr>
            <p:ph idx="1"/>
          </p:nvPr>
        </p:nvSpPr>
        <p:spPr>
          <a:xfrm>
            <a:off x="468313" y="1989138"/>
            <a:ext cx="8229600" cy="4411662"/>
          </a:xfrm>
        </p:spPr>
        <p:txBody>
          <a:bodyPr/>
          <a:lstStyle/>
          <a:p>
            <a:pPr algn="ctr" eaLnBrk="1" hangingPunct="1">
              <a:buFont typeface="Wingdings" pitchFamily="2" charset="2"/>
              <a:buNone/>
            </a:pPr>
            <a:r>
              <a:rPr lang="es-ES_tradnl" sz="2400" b="1" smtClean="0"/>
              <a:t>Asignar recursos a las U.E.N</a:t>
            </a:r>
          </a:p>
          <a:p>
            <a:pPr algn="just" eaLnBrk="1" hangingPunct="1">
              <a:buFont typeface="Wingdings" pitchFamily="2" charset="2"/>
              <a:buNone/>
            </a:pPr>
            <a:r>
              <a:rPr lang="es-ES_tradnl" sz="2400" b="1" smtClean="0">
                <a:solidFill>
                  <a:schemeClr val="tx2"/>
                </a:solidFill>
              </a:rPr>
              <a:t> </a:t>
            </a:r>
            <a:r>
              <a:rPr lang="es-ES_tradnl" sz="2400" smtClean="0"/>
              <a:t>   El objetivo de identificar las Unidades Estratégicas de Negocios es asignarles objetivos de planeación estratégicas y recursos apropiados. La corporación revisa los planes para decidir en qué negocios debe invertir. </a:t>
            </a:r>
            <a:endParaRPr lang="es-ES" sz="2400" smtClean="0"/>
          </a:p>
        </p:txBody>
      </p:sp>
      <p:sp>
        <p:nvSpPr>
          <p:cNvPr id="9220" name="Text Box 4"/>
          <p:cNvSpPr txBox="1">
            <a:spLocks noChangeArrowheads="1"/>
          </p:cNvSpPr>
          <p:nvPr/>
        </p:nvSpPr>
        <p:spPr bwMode="auto">
          <a:xfrm>
            <a:off x="611188" y="4868863"/>
            <a:ext cx="3455987" cy="1196975"/>
          </a:xfrm>
          <a:prstGeom prst="rect">
            <a:avLst/>
          </a:prstGeom>
          <a:solidFill>
            <a:srgbClr val="66FF99"/>
          </a:solidFill>
          <a:ln w="9525">
            <a:solidFill>
              <a:schemeClr val="tx1"/>
            </a:solidFill>
            <a:miter lim="800000"/>
            <a:headEnd/>
            <a:tailEnd/>
          </a:ln>
        </p:spPr>
        <p:txBody>
          <a:bodyPr>
            <a:spAutoFit/>
          </a:bodyPr>
          <a:lstStyle/>
          <a:p>
            <a:pPr algn="ctr">
              <a:spcBef>
                <a:spcPct val="50000"/>
              </a:spcBef>
            </a:pPr>
            <a:r>
              <a:rPr lang="es-ES_tradnl" sz="2400"/>
              <a:t>Modelos de valoración de las carteras de inversión</a:t>
            </a:r>
            <a:endParaRPr lang="es-ES" sz="2400"/>
          </a:p>
        </p:txBody>
      </p:sp>
      <p:sp>
        <p:nvSpPr>
          <p:cNvPr id="9221" name="AutoShape 5"/>
          <p:cNvSpPr>
            <a:spLocks/>
          </p:cNvSpPr>
          <p:nvPr/>
        </p:nvSpPr>
        <p:spPr bwMode="auto">
          <a:xfrm>
            <a:off x="4500563" y="4221163"/>
            <a:ext cx="431800" cy="2447925"/>
          </a:xfrm>
          <a:prstGeom prst="leftBrace">
            <a:avLst>
              <a:gd name="adj1" fmla="val 47243"/>
              <a:gd name="adj2" fmla="val 50000"/>
            </a:avLst>
          </a:prstGeom>
          <a:noFill/>
          <a:ln w="9525">
            <a:solidFill>
              <a:schemeClr val="tx1"/>
            </a:solidFill>
            <a:round/>
            <a:headEnd/>
            <a:tailEnd/>
          </a:ln>
        </p:spPr>
        <p:txBody>
          <a:bodyPr wrap="none" anchor="ctr"/>
          <a:lstStyle/>
          <a:p>
            <a:endParaRPr lang="es-VE"/>
          </a:p>
        </p:txBody>
      </p:sp>
      <p:sp>
        <p:nvSpPr>
          <p:cNvPr id="9222" name="Text Box 6"/>
          <p:cNvSpPr txBox="1">
            <a:spLocks noChangeArrowheads="1"/>
          </p:cNvSpPr>
          <p:nvPr/>
        </p:nvSpPr>
        <p:spPr bwMode="auto">
          <a:xfrm>
            <a:off x="4716463" y="4437063"/>
            <a:ext cx="4427537" cy="1917700"/>
          </a:xfrm>
          <a:prstGeom prst="rect">
            <a:avLst/>
          </a:prstGeom>
          <a:noFill/>
          <a:ln w="9525">
            <a:noFill/>
            <a:miter lim="800000"/>
            <a:headEnd/>
            <a:tailEnd/>
          </a:ln>
        </p:spPr>
        <p:txBody>
          <a:bodyPr>
            <a:spAutoFit/>
          </a:bodyPr>
          <a:lstStyle/>
          <a:p>
            <a:pPr algn="ctr">
              <a:spcBef>
                <a:spcPct val="50000"/>
              </a:spcBef>
            </a:pPr>
            <a:r>
              <a:rPr lang="es-ES_tradnl" sz="2400"/>
              <a:t>Modelos matriciales</a:t>
            </a:r>
          </a:p>
          <a:p>
            <a:pPr algn="ctr">
              <a:spcBef>
                <a:spcPct val="50000"/>
              </a:spcBef>
            </a:pPr>
            <a:r>
              <a:rPr lang="es-ES_tradnl" sz="2400"/>
              <a:t>Modelos financieros</a:t>
            </a:r>
          </a:p>
          <a:p>
            <a:pPr algn="ctr">
              <a:spcBef>
                <a:spcPct val="50000"/>
              </a:spcBef>
            </a:pPr>
            <a:r>
              <a:rPr lang="es-ES_tradnl" sz="2400"/>
              <a:t>Modelos para la toma de decisiones</a:t>
            </a:r>
            <a:endParaRPr lang="es-E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eaLnBrk="1" hangingPunct="1"/>
            <a:r>
              <a:rPr lang="es-ES_tradnl" sz="3200" smtClean="0"/>
              <a:t>Modelos matriciales de valoración de las carteras de inversión</a:t>
            </a:r>
            <a:endParaRPr lang="es-ES" sz="3200" smtClean="0"/>
          </a:p>
        </p:txBody>
      </p:sp>
      <p:sp>
        <p:nvSpPr>
          <p:cNvPr id="10243" name="Rectangle 3"/>
          <p:cNvSpPr>
            <a:spLocks noGrp="1" noChangeArrowheads="1"/>
          </p:cNvSpPr>
          <p:nvPr>
            <p:ph idx="1"/>
          </p:nvPr>
        </p:nvSpPr>
        <p:spPr>
          <a:xfrm>
            <a:off x="395288" y="2060575"/>
            <a:ext cx="8229600" cy="4411663"/>
          </a:xfrm>
        </p:spPr>
        <p:txBody>
          <a:bodyPr/>
          <a:lstStyle/>
          <a:p>
            <a:pPr eaLnBrk="1" hangingPunct="1"/>
            <a:r>
              <a:rPr lang="es-ES_tradnl" sz="2400" smtClean="0">
                <a:solidFill>
                  <a:schemeClr val="tx2"/>
                </a:solidFill>
              </a:rPr>
              <a:t>El modelo de la Boston Consulting Group (BCG):</a:t>
            </a:r>
          </a:p>
          <a:p>
            <a:pPr eaLnBrk="1" hangingPunct="1"/>
            <a:endParaRPr lang="es-ES_tradnl" sz="2400" smtClean="0">
              <a:solidFill>
                <a:schemeClr val="tx2"/>
              </a:solidFill>
            </a:endParaRPr>
          </a:p>
          <a:p>
            <a:pPr algn="just" eaLnBrk="1" hangingPunct="1">
              <a:buFont typeface="Wingdings" pitchFamily="2" charset="2"/>
              <a:buNone/>
            </a:pPr>
            <a:r>
              <a:rPr lang="es-ES_tradnl" sz="2400" smtClean="0"/>
              <a:t>    El modelo de la BCG </a:t>
            </a:r>
            <a:r>
              <a:rPr lang="es-ES_tradnl" sz="2400" smtClean="0">
                <a:solidFill>
                  <a:schemeClr val="tx2"/>
                </a:solidFill>
              </a:rPr>
              <a:t>(Matriz de crecimiento participación)</a:t>
            </a:r>
            <a:r>
              <a:rPr lang="es-ES_tradnl" sz="2400" smtClean="0"/>
              <a:t> consiste en un esquema gráfico en el que sin perder la individualidad de cada producto, se consigue vislumbrar de forma integrada el efecto conjunto de todos los productos de la cartera de inversión, a fin de ayudar en la distribución de los recursos entre estos.</a:t>
            </a:r>
            <a:endParaRPr lang="es-ES" sz="24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algn="ctr" eaLnBrk="1" hangingPunct="1"/>
            <a:r>
              <a:rPr lang="es-ES_tradnl" sz="3200" smtClean="0"/>
              <a:t>Modelos matriciales de valoración de las carteras de inversión</a:t>
            </a:r>
            <a:endParaRPr lang="es-ES" sz="3200" smtClean="0"/>
          </a:p>
        </p:txBody>
      </p:sp>
      <p:sp>
        <p:nvSpPr>
          <p:cNvPr id="11267" name="Rectangle 3"/>
          <p:cNvSpPr>
            <a:spLocks noGrp="1" noChangeArrowheads="1"/>
          </p:cNvSpPr>
          <p:nvPr>
            <p:ph idx="1"/>
          </p:nvPr>
        </p:nvSpPr>
        <p:spPr>
          <a:xfrm>
            <a:off x="457200" y="1719263"/>
            <a:ext cx="8362950" cy="4411662"/>
          </a:xfrm>
        </p:spPr>
        <p:txBody>
          <a:bodyPr/>
          <a:lstStyle/>
          <a:p>
            <a:pPr eaLnBrk="1" hangingPunct="1">
              <a:buFont typeface="Wingdings" pitchFamily="2" charset="2"/>
              <a:buNone/>
            </a:pPr>
            <a:r>
              <a:rPr lang="es-ES_tradnl" sz="2400" b="1" smtClean="0"/>
              <a:t>Fundamentos teóricos del enfoque BCG</a:t>
            </a:r>
          </a:p>
          <a:p>
            <a:pPr eaLnBrk="1" hangingPunct="1">
              <a:buFont typeface="Wingdings" pitchFamily="2" charset="2"/>
              <a:buNone/>
            </a:pPr>
            <a:endParaRPr lang="es-ES_tradnl" sz="2400" b="1" smtClean="0"/>
          </a:p>
          <a:p>
            <a:pPr algn="just" eaLnBrk="1" hangingPunct="1">
              <a:buFont typeface="Wingdings" pitchFamily="2" charset="2"/>
              <a:buNone/>
            </a:pPr>
            <a:r>
              <a:rPr lang="es-ES_tradnl" sz="2400" b="1" smtClean="0"/>
              <a:t>Hipótesis fundamentales que sustentan la construcción</a:t>
            </a:r>
          </a:p>
          <a:p>
            <a:pPr algn="just" eaLnBrk="1" hangingPunct="1">
              <a:buFont typeface="Wingdings" pitchFamily="2" charset="2"/>
              <a:buNone/>
            </a:pPr>
            <a:r>
              <a:rPr lang="es-ES_tradnl" sz="2400" b="1" smtClean="0"/>
              <a:t>de la matriz:</a:t>
            </a:r>
          </a:p>
          <a:p>
            <a:pPr eaLnBrk="1" hangingPunct="1">
              <a:buFont typeface="Wingdings" pitchFamily="2" charset="2"/>
              <a:buNone/>
            </a:pPr>
            <a:endParaRPr lang="es-ES" sz="2400" b="1" smtClean="0"/>
          </a:p>
        </p:txBody>
      </p:sp>
      <p:sp>
        <p:nvSpPr>
          <p:cNvPr id="11268" name="Line 4"/>
          <p:cNvSpPr>
            <a:spLocks noChangeShapeType="1"/>
          </p:cNvSpPr>
          <p:nvPr/>
        </p:nvSpPr>
        <p:spPr bwMode="auto">
          <a:xfrm flipH="1">
            <a:off x="2051050" y="3357563"/>
            <a:ext cx="2376488" cy="935037"/>
          </a:xfrm>
          <a:prstGeom prst="line">
            <a:avLst/>
          </a:prstGeom>
          <a:noFill/>
          <a:ln w="9525">
            <a:solidFill>
              <a:schemeClr val="tx1"/>
            </a:solidFill>
            <a:round/>
            <a:headEnd/>
            <a:tailEnd type="triangle" w="med" len="med"/>
          </a:ln>
        </p:spPr>
        <p:txBody>
          <a:bodyPr/>
          <a:lstStyle/>
          <a:p>
            <a:endParaRPr lang="es-VE"/>
          </a:p>
        </p:txBody>
      </p:sp>
      <p:sp>
        <p:nvSpPr>
          <p:cNvPr id="11269" name="Text Box 5"/>
          <p:cNvSpPr txBox="1">
            <a:spLocks noChangeArrowheads="1"/>
          </p:cNvSpPr>
          <p:nvPr/>
        </p:nvSpPr>
        <p:spPr bwMode="auto">
          <a:xfrm>
            <a:off x="755650" y="4652963"/>
            <a:ext cx="3311525" cy="466725"/>
          </a:xfrm>
          <a:prstGeom prst="rect">
            <a:avLst/>
          </a:prstGeom>
          <a:solidFill>
            <a:srgbClr val="FF6699"/>
          </a:solidFill>
          <a:ln w="9525">
            <a:solidFill>
              <a:schemeClr val="tx1"/>
            </a:solidFill>
            <a:miter lim="800000"/>
            <a:headEnd/>
            <a:tailEnd/>
          </a:ln>
        </p:spPr>
        <p:txBody>
          <a:bodyPr>
            <a:spAutoFit/>
          </a:bodyPr>
          <a:lstStyle/>
          <a:p>
            <a:pPr algn="ctr">
              <a:spcBef>
                <a:spcPct val="50000"/>
              </a:spcBef>
            </a:pPr>
            <a:r>
              <a:rPr lang="es-ES_tradnl" sz="2400"/>
              <a:t>Efecto experiencia</a:t>
            </a:r>
            <a:endParaRPr lang="es-ES" sz="2400"/>
          </a:p>
        </p:txBody>
      </p:sp>
      <p:sp>
        <p:nvSpPr>
          <p:cNvPr id="11270" name="Text Box 6"/>
          <p:cNvSpPr txBox="1">
            <a:spLocks noChangeArrowheads="1"/>
          </p:cNvSpPr>
          <p:nvPr/>
        </p:nvSpPr>
        <p:spPr bwMode="auto">
          <a:xfrm>
            <a:off x="4716463" y="4652963"/>
            <a:ext cx="3311525" cy="831850"/>
          </a:xfrm>
          <a:prstGeom prst="rect">
            <a:avLst/>
          </a:prstGeom>
          <a:solidFill>
            <a:srgbClr val="9999FF"/>
          </a:solidFill>
          <a:ln w="9525">
            <a:solidFill>
              <a:schemeClr val="tx1"/>
            </a:solidFill>
            <a:miter lim="800000"/>
            <a:headEnd/>
            <a:tailEnd/>
          </a:ln>
        </p:spPr>
        <p:txBody>
          <a:bodyPr>
            <a:spAutoFit/>
          </a:bodyPr>
          <a:lstStyle/>
          <a:p>
            <a:pPr algn="ctr">
              <a:spcBef>
                <a:spcPct val="50000"/>
              </a:spcBef>
            </a:pPr>
            <a:r>
              <a:rPr lang="es-ES_tradnl" sz="2400"/>
              <a:t>Ciclo de vida del producto</a:t>
            </a:r>
            <a:endParaRPr lang="es-ES" sz="2400"/>
          </a:p>
        </p:txBody>
      </p:sp>
      <p:sp>
        <p:nvSpPr>
          <p:cNvPr id="11271" name="Line 7"/>
          <p:cNvSpPr>
            <a:spLocks noChangeShapeType="1"/>
          </p:cNvSpPr>
          <p:nvPr/>
        </p:nvSpPr>
        <p:spPr bwMode="auto">
          <a:xfrm>
            <a:off x="4427538" y="3357563"/>
            <a:ext cx="2089150" cy="935037"/>
          </a:xfrm>
          <a:prstGeom prst="line">
            <a:avLst/>
          </a:prstGeom>
          <a:noFill/>
          <a:ln w="9525">
            <a:solidFill>
              <a:schemeClr val="tx1"/>
            </a:solidFill>
            <a:round/>
            <a:headEnd/>
            <a:tailEnd type="triangle" w="med" len="med"/>
          </a:ln>
        </p:spPr>
        <p:txBody>
          <a:bodyPr/>
          <a:lstStyle/>
          <a:p>
            <a:endParaRPr lang="es-VE"/>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TotalTime>
  <Words>2359</Words>
  <Application>Microsoft Office PowerPoint</Application>
  <PresentationFormat>Presentación en pantalla (4:3)</PresentationFormat>
  <Paragraphs>406</Paragraphs>
  <Slides>48</Slides>
  <Notes>0</Notes>
  <HiddenSlides>0</HiddenSlides>
  <MMClips>0</MMClips>
  <ScaleCrop>false</ScaleCrop>
  <HeadingPairs>
    <vt:vector size="4" baseType="variant">
      <vt:variant>
        <vt:lpstr>Tema</vt:lpstr>
      </vt:variant>
      <vt:variant>
        <vt:i4>1</vt:i4>
      </vt:variant>
      <vt:variant>
        <vt:lpstr>Títulos de diapositiva</vt:lpstr>
      </vt:variant>
      <vt:variant>
        <vt:i4>48</vt:i4>
      </vt:variant>
    </vt:vector>
  </HeadingPairs>
  <TitlesOfParts>
    <vt:vector size="49" baseType="lpstr">
      <vt:lpstr>Vértice</vt:lpstr>
      <vt:lpstr>Administración de la Mercadotecnia.      Organización. Planificación estratégica. </vt:lpstr>
      <vt:lpstr>Planificación estratégica de la mercadotecnia</vt:lpstr>
      <vt:lpstr>Niveles de Planeación estratégica</vt:lpstr>
      <vt:lpstr>Planeación estratégica corporativa</vt:lpstr>
      <vt:lpstr>Planeación estratégica corporativa</vt:lpstr>
      <vt:lpstr>Planeación estratégica corporativa</vt:lpstr>
      <vt:lpstr>Planeación estratégica corporativa</vt:lpstr>
      <vt:lpstr>Modelos matriciales de valoración de las carteras de inversión</vt:lpstr>
      <vt:lpstr>Modelos matriciales de valoración de las carteras de inversión</vt:lpstr>
      <vt:lpstr>Modelos matriciales de valoración de las carteras de inversión</vt:lpstr>
      <vt:lpstr>Modelos matriciales de valoración de las carteras de inversión</vt:lpstr>
      <vt:lpstr>Modelos matriciales de valoración de las carteras de inversión</vt:lpstr>
      <vt:lpstr>Modelos matriciales de valoración de las carteras de inversión</vt:lpstr>
      <vt:lpstr>Modelos matriciales de valoración de las carteras de inversión</vt:lpstr>
      <vt:lpstr>Estrategias de la BCG</vt:lpstr>
      <vt:lpstr>Limitaciones de la BCG</vt:lpstr>
      <vt:lpstr>Modelos matriciales de valoración de las carteras de inversión</vt:lpstr>
      <vt:lpstr>Modelos matriciales de valoración de las carteras de inversión</vt:lpstr>
      <vt:lpstr>Modelos matriciales de valoración de las carteras de inversión</vt:lpstr>
      <vt:lpstr>Factores para evaluar atractivo y competitividad</vt:lpstr>
      <vt:lpstr>Factores para evaluar atractivo y competitividad</vt:lpstr>
      <vt:lpstr>Factores para evaluar atractivo y competitividad</vt:lpstr>
      <vt:lpstr>Factores para evaluar atractivo y competitividad</vt:lpstr>
      <vt:lpstr>Factores para evaluar atractivo y competitividad</vt:lpstr>
      <vt:lpstr>Modelos matriciales de valoración de las carteras de inversión</vt:lpstr>
      <vt:lpstr>Modelos matriciales de valoración de las carteras de inversión</vt:lpstr>
      <vt:lpstr>Modelos matriciales de valoración de las carteras de inversión</vt:lpstr>
      <vt:lpstr>Modelos matriciales de valoración de las carteras de inversión</vt:lpstr>
      <vt:lpstr>Matriz General Electric</vt:lpstr>
      <vt:lpstr>Planeación estratégica corporativa</vt:lpstr>
      <vt:lpstr>Estrategias de Crecimiento</vt:lpstr>
      <vt:lpstr>Estrategias de Crecimiento</vt:lpstr>
      <vt:lpstr>Estrategias de Crecimiento</vt:lpstr>
      <vt:lpstr>Estrategias de Crecimiento</vt:lpstr>
      <vt:lpstr>Estrategias de Crecimiento</vt:lpstr>
      <vt:lpstr>Estrategias de Crecimiento</vt:lpstr>
      <vt:lpstr>Planeación estratégica de las Unidades de Negocio</vt:lpstr>
      <vt:lpstr>Planeación estratégica de las Unidades de Negocio</vt:lpstr>
      <vt:lpstr>Planeación estratégica de las Unidades de Negocio</vt:lpstr>
      <vt:lpstr>Planeación estratégica de las Unidades de Negocio</vt:lpstr>
      <vt:lpstr>Planeación estratégica de las Unidades de Negocio</vt:lpstr>
      <vt:lpstr>Planeación estratégica de las Unidades de Negocio</vt:lpstr>
      <vt:lpstr>Planeación estratégica de las Unidades de Negocio</vt:lpstr>
      <vt:lpstr>Planeación estratégica de las Unidades de Negocio</vt:lpstr>
      <vt:lpstr>Planeación estratégica de productos</vt:lpstr>
      <vt:lpstr>Plan de marketing</vt:lpstr>
      <vt:lpstr>Plan de marketing</vt:lpstr>
      <vt:lpstr>Plan de marketing</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Administración de la Mercadotecnia.      Organización. Planificación estratégica. </dc:title>
  <dc:creator>Virginia</dc:creator>
  <cp:lastModifiedBy>Virginia</cp:lastModifiedBy>
  <cp:revision>1</cp:revision>
  <dcterms:created xsi:type="dcterms:W3CDTF">2010-05-17T19:01:59Z</dcterms:created>
  <dcterms:modified xsi:type="dcterms:W3CDTF">2010-05-17T19:04:49Z</dcterms:modified>
</cp:coreProperties>
</file>