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9"/>
  </p:notesMasterIdLst>
  <p:sldIdLst>
    <p:sldId id="381" r:id="rId2"/>
    <p:sldId id="390" r:id="rId3"/>
    <p:sldId id="277" r:id="rId4"/>
    <p:sldId id="402" r:id="rId5"/>
    <p:sldId id="292" r:id="rId6"/>
    <p:sldId id="371" r:id="rId7"/>
    <p:sldId id="403" r:id="rId8"/>
    <p:sldId id="412" r:id="rId9"/>
    <p:sldId id="413" r:id="rId10"/>
    <p:sldId id="414" r:id="rId11"/>
    <p:sldId id="415" r:id="rId12"/>
    <p:sldId id="404" r:id="rId13"/>
    <p:sldId id="405" r:id="rId14"/>
    <p:sldId id="391" r:id="rId15"/>
    <p:sldId id="366" r:id="rId16"/>
    <p:sldId id="411" r:id="rId17"/>
    <p:sldId id="406" r:id="rId18"/>
    <p:sldId id="407" r:id="rId19"/>
    <p:sldId id="408" r:id="rId20"/>
    <p:sldId id="409" r:id="rId21"/>
    <p:sldId id="392" r:id="rId22"/>
    <p:sldId id="349" r:id="rId23"/>
    <p:sldId id="348" r:id="rId24"/>
    <p:sldId id="350" r:id="rId25"/>
    <p:sldId id="354" r:id="rId26"/>
    <p:sldId id="352" r:id="rId27"/>
    <p:sldId id="282" r:id="rId28"/>
    <p:sldId id="281" r:id="rId29"/>
    <p:sldId id="365" r:id="rId30"/>
    <p:sldId id="283" r:id="rId31"/>
    <p:sldId id="284" r:id="rId32"/>
    <p:sldId id="286" r:id="rId33"/>
    <p:sldId id="285" r:id="rId34"/>
    <p:sldId id="287" r:id="rId35"/>
    <p:sldId id="288" r:id="rId36"/>
    <p:sldId id="394" r:id="rId37"/>
    <p:sldId id="395" r:id="rId38"/>
    <p:sldId id="396" r:id="rId39"/>
    <p:sldId id="397" r:id="rId40"/>
    <p:sldId id="398" r:id="rId41"/>
    <p:sldId id="399" r:id="rId42"/>
    <p:sldId id="400" r:id="rId43"/>
    <p:sldId id="401" r:id="rId44"/>
    <p:sldId id="268" r:id="rId45"/>
    <p:sldId id="269" r:id="rId46"/>
    <p:sldId id="267" r:id="rId47"/>
    <p:sldId id="367" r:id="rId48"/>
    <p:sldId id="295" r:id="rId49"/>
    <p:sldId id="297" r:id="rId50"/>
    <p:sldId id="416" r:id="rId51"/>
    <p:sldId id="273" r:id="rId52"/>
    <p:sldId id="270" r:id="rId53"/>
    <p:sldId id="272" r:id="rId54"/>
    <p:sldId id="340" r:id="rId55"/>
    <p:sldId id="346" r:id="rId56"/>
    <p:sldId id="314" r:id="rId57"/>
    <p:sldId id="393" r:id="rId58"/>
  </p:sldIdLst>
  <p:sldSz cx="9144000" cy="6858000" type="screen4x3"/>
  <p:notesSz cx="6858000" cy="9144000"/>
  <p:defaultTextStyle>
    <a:defPPr>
      <a:defRPr lang="es-VE"/>
    </a:defPPr>
    <a:lvl1pPr algn="l" rtl="0" fontAlgn="base">
      <a:spcBef>
        <a:spcPct val="0"/>
      </a:spcBef>
      <a:spcAft>
        <a:spcPct val="0"/>
      </a:spcAft>
      <a:defRPr sz="2400" kern="1200">
        <a:solidFill>
          <a:schemeClr val="bg2"/>
        </a:solidFill>
        <a:latin typeface="Arial" charset="0"/>
        <a:ea typeface="+mn-ea"/>
        <a:cs typeface="+mn-cs"/>
      </a:defRPr>
    </a:lvl1pPr>
    <a:lvl2pPr marL="457200" algn="l" rtl="0" fontAlgn="base">
      <a:spcBef>
        <a:spcPct val="0"/>
      </a:spcBef>
      <a:spcAft>
        <a:spcPct val="0"/>
      </a:spcAft>
      <a:defRPr sz="2400" kern="1200">
        <a:solidFill>
          <a:schemeClr val="bg2"/>
        </a:solidFill>
        <a:latin typeface="Arial" charset="0"/>
        <a:ea typeface="+mn-ea"/>
        <a:cs typeface="+mn-cs"/>
      </a:defRPr>
    </a:lvl2pPr>
    <a:lvl3pPr marL="914400" algn="l" rtl="0" fontAlgn="base">
      <a:spcBef>
        <a:spcPct val="0"/>
      </a:spcBef>
      <a:spcAft>
        <a:spcPct val="0"/>
      </a:spcAft>
      <a:defRPr sz="2400" kern="1200">
        <a:solidFill>
          <a:schemeClr val="bg2"/>
        </a:solidFill>
        <a:latin typeface="Arial" charset="0"/>
        <a:ea typeface="+mn-ea"/>
        <a:cs typeface="+mn-cs"/>
      </a:defRPr>
    </a:lvl3pPr>
    <a:lvl4pPr marL="1371600" algn="l" rtl="0" fontAlgn="base">
      <a:spcBef>
        <a:spcPct val="0"/>
      </a:spcBef>
      <a:spcAft>
        <a:spcPct val="0"/>
      </a:spcAft>
      <a:defRPr sz="2400" kern="1200">
        <a:solidFill>
          <a:schemeClr val="bg2"/>
        </a:solidFill>
        <a:latin typeface="Arial" charset="0"/>
        <a:ea typeface="+mn-ea"/>
        <a:cs typeface="+mn-cs"/>
      </a:defRPr>
    </a:lvl4pPr>
    <a:lvl5pPr marL="1828800" algn="l" rtl="0" fontAlgn="base">
      <a:spcBef>
        <a:spcPct val="0"/>
      </a:spcBef>
      <a:spcAft>
        <a:spcPct val="0"/>
      </a:spcAft>
      <a:defRPr sz="2400" kern="1200">
        <a:solidFill>
          <a:schemeClr val="bg2"/>
        </a:solidFill>
        <a:latin typeface="Arial" charset="0"/>
        <a:ea typeface="+mn-ea"/>
        <a:cs typeface="+mn-cs"/>
      </a:defRPr>
    </a:lvl5pPr>
    <a:lvl6pPr marL="2286000" algn="l" defTabSz="914400" rtl="0" eaLnBrk="1" latinLnBrk="0" hangingPunct="1">
      <a:defRPr sz="2400" kern="1200">
        <a:solidFill>
          <a:schemeClr val="bg2"/>
        </a:solidFill>
        <a:latin typeface="Arial" charset="0"/>
        <a:ea typeface="+mn-ea"/>
        <a:cs typeface="+mn-cs"/>
      </a:defRPr>
    </a:lvl6pPr>
    <a:lvl7pPr marL="2743200" algn="l" defTabSz="914400" rtl="0" eaLnBrk="1" latinLnBrk="0" hangingPunct="1">
      <a:defRPr sz="2400" kern="1200">
        <a:solidFill>
          <a:schemeClr val="bg2"/>
        </a:solidFill>
        <a:latin typeface="Arial" charset="0"/>
        <a:ea typeface="+mn-ea"/>
        <a:cs typeface="+mn-cs"/>
      </a:defRPr>
    </a:lvl7pPr>
    <a:lvl8pPr marL="3200400" algn="l" defTabSz="914400" rtl="0" eaLnBrk="1" latinLnBrk="0" hangingPunct="1">
      <a:defRPr sz="2400" kern="1200">
        <a:solidFill>
          <a:schemeClr val="bg2"/>
        </a:solidFill>
        <a:latin typeface="Arial" charset="0"/>
        <a:ea typeface="+mn-ea"/>
        <a:cs typeface="+mn-cs"/>
      </a:defRPr>
    </a:lvl8pPr>
    <a:lvl9pPr marL="3657600" algn="l" defTabSz="914400" rtl="0" eaLnBrk="1" latinLnBrk="0" hangingPunct="1">
      <a:defRPr sz="24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a:srgbClr val="CC0099"/>
    <a:srgbClr val="CC3300"/>
    <a:srgbClr val="003366"/>
    <a:srgbClr val="000066"/>
    <a:srgbClr val="33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93287" autoAdjust="0"/>
  </p:normalViewPr>
  <p:slideViewPr>
    <p:cSldViewPr>
      <p:cViewPr varScale="1">
        <p:scale>
          <a:sx n="66" d="100"/>
          <a:sy n="66"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defRPr>
            </a:lvl1pPr>
          </a:lstStyle>
          <a:p>
            <a:pPr>
              <a:defRPr/>
            </a:pPr>
            <a:endParaRPr lang="es-ES_tradnl"/>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defRPr>
            </a:lvl1pPr>
          </a:lstStyle>
          <a:p>
            <a:pPr>
              <a:defRPr/>
            </a:pPr>
            <a:endParaRPr lang="es-ES_tradnl"/>
          </a:p>
        </p:txBody>
      </p:sp>
      <p:sp>
        <p:nvSpPr>
          <p:cNvPr id="15364"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defRPr>
            </a:lvl1pPr>
          </a:lstStyle>
          <a:p>
            <a:pPr>
              <a:defRPr/>
            </a:pPr>
            <a:endParaRPr lang="es-ES_tradnl"/>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defRPr>
            </a:lvl1pPr>
          </a:lstStyle>
          <a:p>
            <a:pPr>
              <a:defRPr/>
            </a:pPr>
            <a:fld id="{443C8A76-72EF-4705-8208-4E3082F7FD4B}"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EC2CE77F-7740-4D5B-B7CE-FE47CEFF5D29}" type="slidenum">
              <a:rPr lang="es-ES_tradnl" smtClean="0"/>
              <a:pPr/>
              <a:t>5</a:t>
            </a:fld>
            <a:endParaRPr lang="es-ES_tradnl" smtClean="0"/>
          </a:p>
        </p:txBody>
      </p:sp>
      <p:sp>
        <p:nvSpPr>
          <p:cNvPr id="21506"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07"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11</a:t>
            </a:r>
          </a:p>
        </p:txBody>
      </p:sp>
      <p:sp>
        <p:nvSpPr>
          <p:cNvPr id="21508"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09"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10"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11"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11</a:t>
            </a:r>
          </a:p>
        </p:txBody>
      </p:sp>
      <p:sp>
        <p:nvSpPr>
          <p:cNvPr id="21512"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13"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1514"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1515"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3F9478C5-F583-4665-BE0C-88F8925FFC4E}" type="slidenum">
              <a:rPr lang="es-ES_tradnl" smtClean="0"/>
              <a:pPr/>
              <a:t>10</a:t>
            </a:fld>
            <a:endParaRPr lang="es-ES_tradnl" smtClean="0"/>
          </a:p>
        </p:txBody>
      </p:sp>
      <p:sp>
        <p:nvSpPr>
          <p:cNvPr id="27650" name="Rectangle 2"/>
          <p:cNvSpPr>
            <a:spLocks noGrp="1" noChangeArrowheads="1"/>
          </p:cNvSpPr>
          <p:nvPr>
            <p:ph type="body" idx="1"/>
          </p:nvPr>
        </p:nvSpPr>
        <p:spPr>
          <a:xfrm>
            <a:off x="914400" y="4343400"/>
            <a:ext cx="5029200" cy="4113213"/>
          </a:xfrm>
          <a:noFill/>
          <a:ln/>
        </p:spPr>
        <p:txBody>
          <a:bodyPr lIns="90488" tIns="44450" rIns="90488" bIns="44450"/>
          <a:lstStyle/>
          <a:p>
            <a:pPr eaLnBrk="1" hangingPunct="1"/>
            <a:endParaRPr lang="es-ES" smtClean="0"/>
          </a:p>
        </p:txBody>
      </p:sp>
      <p:sp>
        <p:nvSpPr>
          <p:cNvPr id="27651" name="Rectangle 3"/>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B6D54201-A087-4994-BA87-E268FCAA878C}" type="slidenum">
              <a:rPr lang="es-ES_tradnl" smtClean="0"/>
              <a:pPr/>
              <a:t>11</a:t>
            </a:fld>
            <a:endParaRPr lang="es-ES_tradnl" smtClean="0"/>
          </a:p>
        </p:txBody>
      </p:sp>
      <p:sp>
        <p:nvSpPr>
          <p:cNvPr id="29698" name="Rectangle 2"/>
          <p:cNvSpPr>
            <a:spLocks noGrp="1" noChangeArrowheads="1"/>
          </p:cNvSpPr>
          <p:nvPr>
            <p:ph type="body" idx="1"/>
          </p:nvPr>
        </p:nvSpPr>
        <p:spPr>
          <a:xfrm>
            <a:off x="914400" y="4343400"/>
            <a:ext cx="5029200" cy="4113213"/>
          </a:xfrm>
          <a:noFill/>
          <a:ln/>
        </p:spPr>
        <p:txBody>
          <a:bodyPr lIns="90488" tIns="44450" rIns="90488" bIns="44450"/>
          <a:lstStyle/>
          <a:p>
            <a:pPr eaLnBrk="1" hangingPunct="1"/>
            <a:endParaRPr lang="es-ES" smtClean="0"/>
          </a:p>
        </p:txBody>
      </p:sp>
      <p:sp>
        <p:nvSpPr>
          <p:cNvPr id="29699" name="Rectangle 3"/>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7"/>
          <p:cNvSpPr>
            <a:spLocks noGrp="1" noChangeArrowheads="1"/>
          </p:cNvSpPr>
          <p:nvPr>
            <p:ph type="sldNum" sz="quarter" idx="5"/>
          </p:nvPr>
        </p:nvSpPr>
        <p:spPr>
          <a:noFill/>
        </p:spPr>
        <p:txBody>
          <a:bodyPr/>
          <a:lstStyle/>
          <a:p>
            <a:fld id="{0B9A9011-4FF8-42C4-95F1-DC45534BD855}" type="slidenum">
              <a:rPr lang="es-ES_tradnl" smtClean="0"/>
              <a:pPr/>
              <a:t>25</a:t>
            </a:fld>
            <a:endParaRPr lang="es-ES_tradnl" smtClean="0"/>
          </a:p>
        </p:txBody>
      </p:sp>
      <p:sp>
        <p:nvSpPr>
          <p:cNvPr id="224258" name="Rectangle 2"/>
          <p:cNvSpPr>
            <a:spLocks noGrp="1" noChangeArrowheads="1"/>
          </p:cNvSpPr>
          <p:nvPr>
            <p:ph type="body" idx="1"/>
          </p:nvPr>
        </p:nvSpPr>
        <p:spPr>
          <a:xfrm>
            <a:off x="914400" y="4343400"/>
            <a:ext cx="5029200" cy="4113213"/>
          </a:xfrm>
          <a:noFill/>
          <a:ln/>
        </p:spPr>
        <p:txBody>
          <a:bodyPr lIns="90488" tIns="44450" rIns="90488" bIns="44450"/>
          <a:lstStyle/>
          <a:p>
            <a:pPr eaLnBrk="1" hangingPunct="1"/>
            <a:endParaRPr lang="es-ES" smtClean="0"/>
          </a:p>
        </p:txBody>
      </p:sp>
      <p:sp>
        <p:nvSpPr>
          <p:cNvPr id="224259" name="Rectangle 3"/>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7"/>
          <p:cNvSpPr>
            <a:spLocks noGrp="1" noChangeArrowheads="1"/>
          </p:cNvSpPr>
          <p:nvPr>
            <p:ph type="sldNum" sz="quarter" idx="5"/>
          </p:nvPr>
        </p:nvSpPr>
        <p:spPr>
          <a:noFill/>
        </p:spPr>
        <p:txBody>
          <a:bodyPr/>
          <a:lstStyle/>
          <a:p>
            <a:fld id="{FE9C966D-7D6A-46DC-8B79-5B65EBAF1C9F}" type="slidenum">
              <a:rPr lang="es-ES_tradnl" smtClean="0"/>
              <a:pPr/>
              <a:t>26</a:t>
            </a:fld>
            <a:endParaRPr lang="es-ES_tradnl" smtClean="0"/>
          </a:p>
        </p:txBody>
      </p:sp>
      <p:sp>
        <p:nvSpPr>
          <p:cNvPr id="226306" name="Rectangle 2"/>
          <p:cNvSpPr>
            <a:spLocks noGrp="1" noChangeArrowheads="1"/>
          </p:cNvSpPr>
          <p:nvPr>
            <p:ph type="body" idx="1"/>
          </p:nvPr>
        </p:nvSpPr>
        <p:spPr>
          <a:xfrm>
            <a:off x="914400" y="4343400"/>
            <a:ext cx="5029200" cy="4113213"/>
          </a:xfrm>
          <a:noFill/>
          <a:ln/>
        </p:spPr>
        <p:txBody>
          <a:bodyPr lIns="90488" tIns="44450" rIns="90488" bIns="44450"/>
          <a:lstStyle/>
          <a:p>
            <a:pPr eaLnBrk="1" hangingPunct="1"/>
            <a:endParaRPr lang="es-ES" smtClean="0"/>
          </a:p>
        </p:txBody>
      </p:sp>
      <p:sp>
        <p:nvSpPr>
          <p:cNvPr id="226307" name="Rectangle 3"/>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Rectangle 7"/>
          <p:cNvSpPr>
            <a:spLocks noGrp="1" noChangeArrowheads="1"/>
          </p:cNvSpPr>
          <p:nvPr>
            <p:ph type="sldNum" sz="quarter" idx="5"/>
          </p:nvPr>
        </p:nvSpPr>
        <p:spPr>
          <a:noFill/>
        </p:spPr>
        <p:txBody>
          <a:bodyPr/>
          <a:lstStyle/>
          <a:p>
            <a:fld id="{E61E6E63-460F-47C2-AA66-A9F09B3C21CE}" type="slidenum">
              <a:rPr lang="es-ES_tradnl" smtClean="0"/>
              <a:pPr/>
              <a:t>48</a:t>
            </a:fld>
            <a:endParaRPr lang="es-ES_tradnl" smtClean="0"/>
          </a:p>
        </p:txBody>
      </p:sp>
      <p:sp>
        <p:nvSpPr>
          <p:cNvPr id="249858"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59"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13</a:t>
            </a:r>
          </a:p>
        </p:txBody>
      </p:sp>
      <p:sp>
        <p:nvSpPr>
          <p:cNvPr id="249860"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61"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62"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63"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13</a:t>
            </a:r>
          </a:p>
        </p:txBody>
      </p:sp>
      <p:sp>
        <p:nvSpPr>
          <p:cNvPr id="249864"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65"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49866"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49867"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7"/>
          <p:cNvSpPr>
            <a:spLocks noGrp="1" noChangeArrowheads="1"/>
          </p:cNvSpPr>
          <p:nvPr>
            <p:ph type="sldNum" sz="quarter" idx="5"/>
          </p:nvPr>
        </p:nvSpPr>
        <p:spPr>
          <a:noFill/>
        </p:spPr>
        <p:txBody>
          <a:bodyPr/>
          <a:lstStyle/>
          <a:p>
            <a:fld id="{09DC177E-C348-430E-ABC3-4B58F2669188}" type="slidenum">
              <a:rPr lang="es-ES_tradnl" smtClean="0"/>
              <a:pPr/>
              <a:t>49</a:t>
            </a:fld>
            <a:endParaRPr lang="es-ES_tradnl" smtClean="0"/>
          </a:p>
        </p:txBody>
      </p:sp>
      <p:sp>
        <p:nvSpPr>
          <p:cNvPr id="251906"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07"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14</a:t>
            </a:r>
          </a:p>
        </p:txBody>
      </p:sp>
      <p:sp>
        <p:nvSpPr>
          <p:cNvPr id="251908"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09"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10"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11"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s-ES" sz="1000" i="1">
                <a:solidFill>
                  <a:schemeClr val="tx1"/>
                </a:solidFill>
                <a:latin typeface="Times New Roman" pitchFamily="18" charset="0"/>
              </a:rPr>
              <a:t>14</a:t>
            </a:r>
          </a:p>
        </p:txBody>
      </p:sp>
      <p:sp>
        <p:nvSpPr>
          <p:cNvPr id="251912"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13"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pPr algn="ctr">
              <a:spcBef>
                <a:spcPct val="50000"/>
              </a:spcBef>
            </a:pPr>
            <a:endParaRPr lang="es-ES"/>
          </a:p>
        </p:txBody>
      </p:sp>
      <p:sp>
        <p:nvSpPr>
          <p:cNvPr id="251914" name="Rectangle 10"/>
          <p:cNvSpPr>
            <a:spLocks noGrp="1" noChangeArrowheads="1"/>
          </p:cNvSpPr>
          <p:nvPr>
            <p:ph type="body" idx="1"/>
          </p:nvPr>
        </p:nvSpPr>
        <p:spPr>
          <a:xfrm>
            <a:off x="914400" y="4330700"/>
            <a:ext cx="5029200" cy="4090988"/>
          </a:xfrm>
          <a:noFill/>
          <a:ln/>
        </p:spPr>
        <p:txBody>
          <a:bodyPr lIns="90488" tIns="44450" rIns="90488" bIns="44450"/>
          <a:lstStyle/>
          <a:p>
            <a:pPr eaLnBrk="1" hangingPunct="1"/>
            <a:endParaRPr lang="es-ES_tradnl" smtClean="0"/>
          </a:p>
        </p:txBody>
      </p:sp>
      <p:sp>
        <p:nvSpPr>
          <p:cNvPr id="251915" name="Rectangle 11"/>
          <p:cNvSpPr>
            <a:spLocks noGrp="1" noRo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295400" y="2209800"/>
            <a:ext cx="7162800" cy="1143000"/>
          </a:xfrm>
        </p:spPr>
        <p:txBody>
          <a:bodyPr/>
          <a:lstStyle>
            <a:lvl1pPr>
              <a:defRPr sz="4400"/>
            </a:lvl1pPr>
          </a:lstStyle>
          <a:p>
            <a:r>
              <a:rPr lang="en-GB"/>
              <a:t>Haga clic para modificar estilo de título</a:t>
            </a:r>
          </a:p>
        </p:txBody>
      </p:sp>
      <p:sp>
        <p:nvSpPr>
          <p:cNvPr id="120835" name="Rectangle 3"/>
          <p:cNvSpPr>
            <a:spLocks noGrp="1" noChangeArrowheads="1"/>
          </p:cNvSpPr>
          <p:nvPr>
            <p:ph type="subTitle" idx="1"/>
          </p:nvPr>
        </p:nvSpPr>
        <p:spPr>
          <a:xfrm>
            <a:off x="1524000" y="3505200"/>
            <a:ext cx="6400800" cy="1066800"/>
          </a:xfrm>
        </p:spPr>
        <p:txBody>
          <a:bodyPr/>
          <a:lstStyle>
            <a:lvl1pPr marL="0" indent="0" algn="ctr">
              <a:buFontTx/>
              <a:buNone/>
              <a:defRPr b="1"/>
            </a:lvl1pPr>
          </a:lstStyle>
          <a:p>
            <a:r>
              <a:rPr lang="en-GB"/>
              <a:t>Haga clic para modificar el estilo de subtítulo</a:t>
            </a:r>
          </a:p>
        </p:txBody>
      </p:sp>
      <p:sp>
        <p:nvSpPr>
          <p:cNvPr id="4" name="Rectangle 4"/>
          <p:cNvSpPr>
            <a:spLocks noGrp="1" noChangeArrowheads="1"/>
          </p:cNvSpPr>
          <p:nvPr>
            <p:ph type="dt" sz="half" idx="10"/>
          </p:nvPr>
        </p:nvSpPr>
        <p:spPr>
          <a:xfrm>
            <a:off x="685800" y="6096000"/>
            <a:ext cx="1905000" cy="381000"/>
          </a:xfrm>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24200" y="6096000"/>
            <a:ext cx="2895600" cy="381000"/>
          </a:xfrm>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6553200" y="6096000"/>
            <a:ext cx="1905000" cy="381000"/>
          </a:xfrm>
        </p:spPr>
        <p:txBody>
          <a:bodyPr/>
          <a:lstStyle>
            <a:lvl1pPr>
              <a:defRPr/>
            </a:lvl1pPr>
          </a:lstStyle>
          <a:p>
            <a:pPr>
              <a:defRPr/>
            </a:pPr>
            <a:fld id="{CBECE787-4BE0-4876-8118-0D4EB032E1BD}" type="slidenum">
              <a:rPr lang="en-GB"/>
              <a:pPr>
                <a:defRPr/>
              </a:pPr>
              <a:t>‹Nº›</a:t>
            </a:fld>
            <a:endParaRPr lang="en-GB"/>
          </a:p>
        </p:txBody>
      </p:sp>
    </p:spTree>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D0EA0B4-DEEC-46E9-95DC-3E96277EA1EC}" type="slidenum">
              <a:rPr lang="en-GB"/>
              <a:pPr>
                <a:defRPr/>
              </a:pPr>
              <a:t>‹Nº›</a:t>
            </a:fld>
            <a:endParaRPr lang="en-GB"/>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1350" y="1295400"/>
            <a:ext cx="1924050" cy="4953000"/>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1219200" y="1295400"/>
            <a:ext cx="5619750" cy="4953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572BFD-C990-4CCF-B041-30BDB5276381}" type="slidenum">
              <a:rPr lang="en-GB"/>
              <a:pPr>
                <a:defRPr/>
              </a:pPr>
              <a:t>‹Nº›</a:t>
            </a:fld>
            <a:endParaRPr lang="en-GB"/>
          </a:p>
        </p:txBody>
      </p:sp>
    </p:spTree>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219200" y="1295400"/>
            <a:ext cx="7696200" cy="914400"/>
          </a:xfrm>
        </p:spPr>
        <p:txBody>
          <a:bodyPr/>
          <a:lstStyle/>
          <a:p>
            <a:r>
              <a:rPr lang="es-ES" smtClean="0"/>
              <a:t>Haga clic para modificar el estilo de título del patrón</a:t>
            </a:r>
            <a:endParaRPr lang="es-VE"/>
          </a:p>
        </p:txBody>
      </p:sp>
      <p:sp>
        <p:nvSpPr>
          <p:cNvPr id="3" name="2 Marcador de texto"/>
          <p:cNvSpPr>
            <a:spLocks noGrp="1"/>
          </p:cNvSpPr>
          <p:nvPr>
            <p:ph type="body" sz="half" idx="1"/>
          </p:nvPr>
        </p:nvSpPr>
        <p:spPr>
          <a:xfrm>
            <a:off x="1219200" y="2286000"/>
            <a:ext cx="3771900" cy="3962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5143500" y="2286000"/>
            <a:ext cx="3771900" cy="3962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9F6A3AB-A692-47F2-A29F-D79390E5C24A}" type="slidenum">
              <a:rPr lang="en-GB"/>
              <a:pPr>
                <a:defRPr/>
              </a:pPr>
              <a:t>‹Nº›</a:t>
            </a:fld>
            <a:endParaRPr lang="en-GB"/>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1219200" y="1295400"/>
            <a:ext cx="7696200" cy="4953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990BFE5-4EB6-4F56-8B4A-4A48AD785B76}" type="slidenum">
              <a:rPr lang="en-GB"/>
              <a:pPr>
                <a:defRPr/>
              </a:pPr>
              <a:t>‹Nº›</a:t>
            </a:fld>
            <a:endParaRPr lang="en-GB"/>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7E62E4D-E990-4EB7-8FE4-57F1AAA8C00D}" type="slidenum">
              <a:rPr lang="en-GB"/>
              <a:pPr>
                <a:defRPr/>
              </a:pPr>
              <a:t>‹Nº›</a:t>
            </a:fld>
            <a:endParaRPr lang="en-GB"/>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FF8ACA-821C-4E76-88E1-0EF92173C751}" type="slidenum">
              <a:rPr lang="en-GB"/>
              <a:pPr>
                <a:defRPr/>
              </a:pPr>
              <a:t>‹Nº›</a:t>
            </a:fld>
            <a:endParaRPr lang="en-GB"/>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12192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5143500" y="22860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519D755-9666-4B3B-98F5-84B1846F6976}" type="slidenum">
              <a:rPr lang="en-GB"/>
              <a:pPr>
                <a:defRPr/>
              </a:pPr>
              <a:t>‹Nº›</a:t>
            </a:fld>
            <a:endParaRPr lang="en-GB"/>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970DE35-66B8-4365-A5B0-9792ABB16117}" type="slidenum">
              <a:rPr lang="en-GB"/>
              <a:pPr>
                <a:defRPr/>
              </a:pPr>
              <a:t>‹Nº›</a:t>
            </a:fld>
            <a:endParaRPr lang="en-GB"/>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7C49D50-E0BE-45ED-940B-6DF29333AE5C}" type="slidenum">
              <a:rPr lang="en-GB"/>
              <a:pPr>
                <a:defRPr/>
              </a:pPr>
              <a:t>‹Nº›</a:t>
            </a:fld>
            <a:endParaRPr lang="en-GB"/>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978BB14-3296-499D-BA1B-D9CC79E0536C}" type="slidenum">
              <a:rPr lang="en-GB"/>
              <a:pPr>
                <a:defRPr/>
              </a:pPr>
              <a:t>‹Nº›</a:t>
            </a:fld>
            <a:endParaRPr lang="en-GB"/>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E7104D2-BCDF-441B-AE2A-C65F5498E4F8}" type="slidenum">
              <a:rPr lang="en-GB"/>
              <a:pPr>
                <a:defRPr/>
              </a:pPr>
              <a:t>‹Nº›</a:t>
            </a:fld>
            <a:endParaRPr lang="en-GB"/>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4AE27B-78B0-4755-98D3-53A30D622756}" type="slidenum">
              <a:rPr lang="en-GB"/>
              <a:pPr>
                <a:defRPr/>
              </a:pPr>
              <a:t>‹Nº›</a:t>
            </a:fld>
            <a:endParaRPr lang="en-GB"/>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1295400"/>
            <a:ext cx="7696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Haga clic para modificar estilo de título</a:t>
            </a:r>
          </a:p>
        </p:txBody>
      </p:sp>
      <p:sp>
        <p:nvSpPr>
          <p:cNvPr id="1027" name="Rectangle 3"/>
          <p:cNvSpPr>
            <a:spLocks noGrp="1" noChangeArrowheads="1"/>
          </p:cNvSpPr>
          <p:nvPr>
            <p:ph type="body" idx="1"/>
          </p:nvPr>
        </p:nvSpPr>
        <p:spPr bwMode="auto">
          <a:xfrm>
            <a:off x="1219200" y="2286000"/>
            <a:ext cx="76962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Haga clic para modificar estilos de título</a:t>
            </a:r>
          </a:p>
          <a:p>
            <a:pPr lvl="1"/>
            <a:r>
              <a:rPr lang="en-GB" smtClean="0"/>
              <a:t>Segundo nivel</a:t>
            </a:r>
          </a:p>
          <a:p>
            <a:pPr lvl="2"/>
            <a:r>
              <a:rPr lang="en-GB" smtClean="0"/>
              <a:t>Tercer nivel</a:t>
            </a:r>
          </a:p>
          <a:p>
            <a:pPr lvl="3"/>
            <a:r>
              <a:rPr lang="en-GB" smtClean="0"/>
              <a:t>Cuarto nivel</a:t>
            </a:r>
          </a:p>
          <a:p>
            <a:pPr lvl="4"/>
            <a:r>
              <a:rPr lang="en-GB" smtClean="0"/>
              <a:t>Quinto nivel</a:t>
            </a:r>
          </a:p>
        </p:txBody>
      </p:sp>
      <p:sp>
        <p:nvSpPr>
          <p:cNvPr id="119812" name="Rectangle 4"/>
          <p:cNvSpPr>
            <a:spLocks noGrp="1" noChangeArrowheads="1"/>
          </p:cNvSpPr>
          <p:nvPr>
            <p:ph type="dt" sz="half" idx="2"/>
          </p:nvPr>
        </p:nvSpPr>
        <p:spPr bwMode="auto">
          <a:xfrm>
            <a:off x="3048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000">
                <a:solidFill>
                  <a:schemeClr val="tx1"/>
                </a:solidFill>
              </a:defRPr>
            </a:lvl1pPr>
          </a:lstStyle>
          <a:p>
            <a:pPr>
              <a:defRPr/>
            </a:pPr>
            <a:endParaRPr lang="en-GB"/>
          </a:p>
        </p:txBody>
      </p:sp>
      <p:sp>
        <p:nvSpPr>
          <p:cNvPr id="119813" name="Rectangle 5"/>
          <p:cNvSpPr>
            <a:spLocks noGrp="1" noChangeArrowheads="1"/>
          </p:cNvSpPr>
          <p:nvPr>
            <p:ph type="ftr" sz="quarter" idx="3"/>
          </p:nvPr>
        </p:nvSpPr>
        <p:spPr bwMode="auto">
          <a:xfrm>
            <a:off x="32004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000">
                <a:solidFill>
                  <a:schemeClr val="tx1"/>
                </a:solidFill>
              </a:defRPr>
            </a:lvl1pPr>
          </a:lstStyle>
          <a:p>
            <a:pPr>
              <a:defRPr/>
            </a:pPr>
            <a:endParaRPr lang="en-GB"/>
          </a:p>
        </p:txBody>
      </p:sp>
      <p:sp>
        <p:nvSpPr>
          <p:cNvPr id="119814" name="Rectangle 6"/>
          <p:cNvSpPr>
            <a:spLocks noGrp="1" noChangeArrowheads="1"/>
          </p:cNvSpPr>
          <p:nvPr>
            <p:ph type="sldNum" sz="quarter" idx="4"/>
          </p:nvPr>
        </p:nvSpPr>
        <p:spPr bwMode="auto">
          <a:xfrm>
            <a:off x="70104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chemeClr val="tx1"/>
                </a:solidFill>
              </a:defRPr>
            </a:lvl1pPr>
          </a:lstStyle>
          <a:p>
            <a:pPr>
              <a:defRPr/>
            </a:pPr>
            <a:fld id="{A2165D4B-5B3E-41D6-BB24-39CEBA12315C}" type="slidenum">
              <a:rPr lang="en-GB"/>
              <a:pPr>
                <a:defRPr/>
              </a:pPr>
              <a:t>‹Nº›</a:t>
            </a:fld>
            <a:endParaRPr lang="en-GB"/>
          </a:p>
        </p:txBody>
      </p:sp>
    </p:spTree>
  </p:cSld>
  <p:clrMap bg1="dk2" tx1="lt1" bg2="dk1"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ransition spd="slow">
    <p:zoom/>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estadisticas%20inflaci&#243;n%20amelrica.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estadisticas%20inflaci&#243;n%20amelrica.x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nueva%20publicaci&#243;n%20analisis/nuevo%20inpc%201.pdf" TargetMode="Externa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vmlDrawing" Target="../drawings/vmlDrawing7.vml"/><Relationship Id="rId1" Type="http://schemas.openxmlformats.org/officeDocument/2006/relationships/themeOverride" Target="../theme/themeOverride5.xml"/><Relationship Id="rId4" Type="http://schemas.openxmlformats.org/officeDocument/2006/relationships/oleObject" Target="../embeddings/oleObject12.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539750" y="1557338"/>
            <a:ext cx="8270875" cy="3962400"/>
          </a:xfrm>
        </p:spPr>
        <p:txBody>
          <a:bodyPr/>
          <a:lstStyle/>
          <a:p>
            <a:pPr indent="14288" eaLnBrk="1" hangingPunct="1">
              <a:lnSpc>
                <a:spcPct val="90000"/>
              </a:lnSpc>
              <a:buFontTx/>
              <a:buNone/>
              <a:defRPr/>
            </a:pPr>
            <a:r>
              <a:rPr lang="es-MX" sz="2800" i="1" dirty="0">
                <a:solidFill>
                  <a:schemeClr val="accent1"/>
                </a:solidFill>
                <a:effectLst>
                  <a:outerShdw blurRad="38100" dist="38100" dir="2700000" algn="tl">
                    <a:srgbClr val="C0C0C0"/>
                  </a:outerShdw>
                </a:effectLst>
                <a:latin typeface="Palatino Linotype" pitchFamily="18" charset="0"/>
              </a:rPr>
              <a:t>“…El título de Maestro no debe darse sino al que sabe enseñar, esto es, el que enseña aprender, no… al que manda a aprender o indica lo que se ha de aprender, ni… al que aconseja que se aprenda…”</a:t>
            </a:r>
          </a:p>
          <a:p>
            <a:pPr indent="14288" algn="ctr" eaLnBrk="1" hangingPunct="1">
              <a:lnSpc>
                <a:spcPct val="90000"/>
              </a:lnSpc>
              <a:buFontTx/>
              <a:buNone/>
              <a:defRPr/>
            </a:pPr>
            <a:r>
              <a:rPr lang="es-MX" sz="2800" i="1" dirty="0">
                <a:solidFill>
                  <a:schemeClr val="accent1"/>
                </a:solidFill>
                <a:effectLst>
                  <a:outerShdw blurRad="38100" dist="38100" dir="2700000" algn="tl">
                    <a:srgbClr val="C0C0C0"/>
                  </a:outerShdw>
                </a:effectLst>
                <a:latin typeface="Palatino Linotype" pitchFamily="18" charset="0"/>
              </a:rPr>
              <a:t>Maestro es el que transforma </a:t>
            </a:r>
          </a:p>
          <a:p>
            <a:pPr indent="14288" algn="ctr" eaLnBrk="1" hangingPunct="1">
              <a:lnSpc>
                <a:spcPct val="90000"/>
              </a:lnSpc>
              <a:buFontTx/>
              <a:buNone/>
              <a:defRPr/>
            </a:pPr>
            <a:endParaRPr lang="es-MX" sz="2800" i="1" dirty="0">
              <a:solidFill>
                <a:schemeClr val="accent1"/>
              </a:solidFill>
              <a:effectLst>
                <a:outerShdw blurRad="38100" dist="38100" dir="2700000" algn="tl">
                  <a:srgbClr val="C0C0C0"/>
                </a:outerShdw>
              </a:effectLst>
              <a:latin typeface="Palatino Linotype" pitchFamily="18" charset="0"/>
            </a:endParaRPr>
          </a:p>
          <a:p>
            <a:pPr indent="14288" algn="r" eaLnBrk="1" hangingPunct="1">
              <a:lnSpc>
                <a:spcPct val="90000"/>
              </a:lnSpc>
              <a:buFontTx/>
              <a:buNone/>
              <a:defRPr/>
            </a:pPr>
            <a:r>
              <a:rPr lang="es-MX" sz="2800" i="1" dirty="0">
                <a:solidFill>
                  <a:schemeClr val="accent1"/>
                </a:solidFill>
                <a:effectLst>
                  <a:outerShdw blurRad="38100" dist="38100" dir="2700000" algn="tl">
                    <a:srgbClr val="C0C0C0"/>
                  </a:outerShdw>
                </a:effectLst>
                <a:latin typeface="Palatino Linotype" pitchFamily="18" charset="0"/>
              </a:rPr>
              <a:t>Simón Rodríguez</a:t>
            </a:r>
            <a:endParaRPr lang="es-ES" sz="2800" i="1" dirty="0">
              <a:solidFill>
                <a:schemeClr val="accent1"/>
              </a:solidFill>
              <a:effectLst>
                <a:outerShdw blurRad="38100" dist="38100" dir="2700000" algn="tl">
                  <a:srgbClr val="C0C0C0"/>
                </a:outerShdw>
              </a:effectLst>
              <a:latin typeface="Palatino Linotype" pitchFamily="18" charset="0"/>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0773" name="Text Box 5"/>
          <p:cNvSpPr txBox="1">
            <a:spLocks noChangeArrowheads="1"/>
          </p:cNvSpPr>
          <p:nvPr/>
        </p:nvSpPr>
        <p:spPr bwMode="auto">
          <a:xfrm>
            <a:off x="3059113" y="260350"/>
            <a:ext cx="2735262" cy="396875"/>
          </a:xfrm>
          <a:prstGeom prst="rect">
            <a:avLst/>
          </a:prstGeom>
          <a:noFill/>
          <a:ln w="12700">
            <a:noFill/>
            <a:miter lim="800000"/>
            <a:headEnd/>
            <a:tailEnd/>
          </a:ln>
          <a:effectLst/>
        </p:spPr>
        <p:txBody>
          <a:bodyPr>
            <a:spAutoFit/>
          </a:bodyPr>
          <a:lstStyle/>
          <a:p>
            <a:pPr algn="ctr" eaLnBrk="0" hangingPunct="0">
              <a:spcBef>
                <a:spcPct val="50000"/>
              </a:spcBef>
              <a:defRPr/>
            </a:pPr>
            <a:r>
              <a:rPr lang="es-ES_tradnl" sz="2000" b="1">
                <a:solidFill>
                  <a:srgbClr val="000066"/>
                </a:solidFill>
                <a:effectLst>
                  <a:outerShdw blurRad="38100" dist="38100" dir="2700000" algn="tl">
                    <a:srgbClr val="C0C0C0"/>
                  </a:outerShdw>
                </a:effectLst>
                <a:latin typeface="Century Gothic" pitchFamily="34" charset="0"/>
              </a:rPr>
              <a:t>Grados de Inflación</a:t>
            </a:r>
          </a:p>
        </p:txBody>
      </p:sp>
      <p:sp>
        <p:nvSpPr>
          <p:cNvPr id="26627" name="Rectangle 6"/>
          <p:cNvSpPr>
            <a:spLocks noChangeArrowheads="1"/>
          </p:cNvSpPr>
          <p:nvPr/>
        </p:nvSpPr>
        <p:spPr bwMode="auto">
          <a:xfrm>
            <a:off x="0" y="1184275"/>
            <a:ext cx="8893175" cy="1524000"/>
          </a:xfrm>
          <a:prstGeom prst="rect">
            <a:avLst/>
          </a:prstGeom>
          <a:noFill/>
          <a:ln w="9525">
            <a:noFill/>
            <a:miter lim="800000"/>
            <a:headEnd/>
            <a:tailEnd/>
          </a:ln>
        </p:spPr>
        <p:txBody>
          <a:bodyPr/>
          <a:lstStyle/>
          <a:p>
            <a:pPr marL="742950" lvl="1" indent="-285750" algn="just">
              <a:lnSpc>
                <a:spcPct val="120000"/>
              </a:lnSpc>
              <a:spcBef>
                <a:spcPct val="20000"/>
              </a:spcBef>
              <a:buClr>
                <a:srgbClr val="FFFF99"/>
              </a:buClr>
              <a:buSzPct val="70000"/>
              <a:buFont typeface="Monotype Sorts"/>
              <a:buChar char="n"/>
            </a:pPr>
            <a:r>
              <a:rPr lang="es-ES" sz="1800" b="1" i="1">
                <a:solidFill>
                  <a:srgbClr val="000066"/>
                </a:solidFill>
                <a:latin typeface="Century Gothic" pitchFamily="34" charset="0"/>
              </a:rPr>
              <a:t>Inflación moderada</a:t>
            </a:r>
            <a:r>
              <a:rPr lang="es-ES_tradnl" sz="1800" i="1">
                <a:solidFill>
                  <a:srgbClr val="000066"/>
                </a:solidFill>
                <a:latin typeface="Century Gothic" pitchFamily="34" charset="0"/>
              </a:rPr>
              <a:t>.</a:t>
            </a:r>
            <a:r>
              <a:rPr lang="es-ES" sz="1800" i="1">
                <a:solidFill>
                  <a:srgbClr val="000066"/>
                </a:solidFill>
                <a:latin typeface="Century Gothic" pitchFamily="34" charset="0"/>
              </a:rPr>
              <a:t> La inflación es moderada cuando los </a:t>
            </a:r>
            <a:r>
              <a:rPr lang="es-ES" sz="1800" b="1" i="1">
                <a:solidFill>
                  <a:srgbClr val="000066"/>
                </a:solidFill>
                <a:latin typeface="Century Gothic" pitchFamily="34" charset="0"/>
              </a:rPr>
              <a:t>precios suben lentamente.</a:t>
            </a:r>
            <a:r>
              <a:rPr lang="es-ES" sz="1800" i="1">
                <a:solidFill>
                  <a:srgbClr val="000066"/>
                </a:solidFill>
                <a:latin typeface="Century Gothic" pitchFamily="34" charset="0"/>
              </a:rPr>
              <a:t> En esta categoría se incluyen las tasas anuales de inflación de </a:t>
            </a:r>
            <a:r>
              <a:rPr lang="es-ES" sz="1800" b="1" i="1">
                <a:solidFill>
                  <a:srgbClr val="000066"/>
                </a:solidFill>
                <a:latin typeface="Century Gothic" pitchFamily="34" charset="0"/>
              </a:rPr>
              <a:t>un dígito.</a:t>
            </a:r>
            <a:r>
              <a:rPr lang="es-ES" sz="1800" i="1">
                <a:solidFill>
                  <a:srgbClr val="000066"/>
                </a:solidFill>
                <a:latin typeface="Century Gothic" pitchFamily="34" charset="0"/>
              </a:rPr>
              <a:t> En esta situación el público </a:t>
            </a:r>
            <a:r>
              <a:rPr lang="es-ES" sz="1800" b="1" i="1">
                <a:solidFill>
                  <a:srgbClr val="000066"/>
                </a:solidFill>
                <a:latin typeface="Century Gothic" pitchFamily="34" charset="0"/>
              </a:rPr>
              <a:t>confía en el dinero.</a:t>
            </a:r>
            <a:r>
              <a:rPr lang="es-ES" sz="1800" i="1">
                <a:solidFill>
                  <a:srgbClr val="000066"/>
                </a:solidFill>
                <a:latin typeface="Century Gothic" pitchFamily="34" charset="0"/>
              </a:rPr>
              <a:t> Está dispuesto a mantenerlo en efectivo o en el banco porque su valor no se deprecia rápidamente. </a:t>
            </a:r>
          </a:p>
        </p:txBody>
      </p:sp>
      <p:sp>
        <p:nvSpPr>
          <p:cNvPr id="26628" name="Rectangle 8"/>
          <p:cNvSpPr>
            <a:spLocks noChangeArrowheads="1"/>
          </p:cNvSpPr>
          <p:nvPr/>
        </p:nvSpPr>
        <p:spPr bwMode="auto">
          <a:xfrm>
            <a:off x="0" y="3284538"/>
            <a:ext cx="8964613" cy="2376487"/>
          </a:xfrm>
          <a:prstGeom prst="rect">
            <a:avLst/>
          </a:prstGeom>
          <a:noFill/>
          <a:ln w="9525">
            <a:noFill/>
            <a:miter lim="800000"/>
            <a:headEnd/>
            <a:tailEnd/>
          </a:ln>
        </p:spPr>
        <p:txBody>
          <a:bodyPr/>
          <a:lstStyle/>
          <a:p>
            <a:pPr marL="542925" lvl="1" algn="just">
              <a:lnSpc>
                <a:spcPct val="140000"/>
              </a:lnSpc>
              <a:spcBef>
                <a:spcPct val="20000"/>
              </a:spcBef>
              <a:buClr>
                <a:srgbClr val="FFFF99"/>
              </a:buClr>
              <a:buSzPct val="70000"/>
              <a:buFont typeface="Monotype Sorts"/>
              <a:buChar char="n"/>
            </a:pPr>
            <a:r>
              <a:rPr lang="es-ES" sz="1800" b="1" i="1">
                <a:solidFill>
                  <a:srgbClr val="000066"/>
                </a:solidFill>
                <a:latin typeface="Century Gothic" pitchFamily="34" charset="0"/>
              </a:rPr>
              <a:t> Inflación galopante</a:t>
            </a:r>
            <a:r>
              <a:rPr lang="es-ES" sz="1800" i="1">
                <a:solidFill>
                  <a:srgbClr val="000066"/>
                </a:solidFill>
                <a:latin typeface="Century Gothic" pitchFamily="34" charset="0"/>
              </a:rPr>
              <a:t>. Se produce cuando los</a:t>
            </a:r>
            <a:r>
              <a:rPr lang="es-ES" sz="1800" b="1" i="1">
                <a:solidFill>
                  <a:srgbClr val="000066"/>
                </a:solidFill>
                <a:latin typeface="Century Gothic" pitchFamily="34" charset="0"/>
              </a:rPr>
              <a:t> precios empiezan a subir a tasa de</a:t>
            </a:r>
            <a:r>
              <a:rPr lang="es-ES" sz="1800" i="1">
                <a:solidFill>
                  <a:srgbClr val="000066"/>
                </a:solidFill>
                <a:latin typeface="Century Gothic" pitchFamily="34" charset="0"/>
              </a:rPr>
              <a:t> </a:t>
            </a:r>
            <a:r>
              <a:rPr lang="es-ES" sz="1800" b="1" i="1">
                <a:solidFill>
                  <a:srgbClr val="000066"/>
                </a:solidFill>
                <a:latin typeface="Century Gothic" pitchFamily="34" charset="0"/>
              </a:rPr>
              <a:t>dos o tres dígitos</a:t>
            </a:r>
            <a:r>
              <a:rPr lang="es-ES" sz="1800" i="1">
                <a:solidFill>
                  <a:srgbClr val="000066"/>
                </a:solidFill>
                <a:latin typeface="Century Gothic" pitchFamily="34" charset="0"/>
              </a:rPr>
              <a:t> al año, entre el 10% y el 100%. Cuando la inflación galopante se mantiene, </a:t>
            </a:r>
            <a:r>
              <a:rPr lang="es-ES" sz="1800" b="1" i="1">
                <a:solidFill>
                  <a:srgbClr val="000066"/>
                </a:solidFill>
                <a:latin typeface="Century Gothic" pitchFamily="34" charset="0"/>
              </a:rPr>
              <a:t>surgen graves distorsiones económicas</a:t>
            </a:r>
            <a:r>
              <a:rPr lang="es-ES" sz="1800" i="1">
                <a:solidFill>
                  <a:srgbClr val="000066"/>
                </a:solidFill>
                <a:latin typeface="Century Gothic" pitchFamily="34" charset="0"/>
              </a:rPr>
              <a:t>: la economía se dolariza, aparecen tasas de interés reales negativas, el público evita tener en efectivo más del mínimo necesario, la población acapara bienes, aumenta la demanda de viviendas y no se presta dinero a bajos tipos de interés nominales. </a:t>
            </a:r>
            <a:endParaRPr lang="es-ES" sz="800" i="1">
              <a:solidFill>
                <a:srgbClr val="000066"/>
              </a:solidFill>
              <a:latin typeface="Century Gothic" pitchFamily="34" charset="0"/>
            </a:endParaRPr>
          </a:p>
        </p:txBody>
      </p:sp>
    </p:spTree>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Rectangle 6"/>
          <p:cNvSpPr>
            <a:spLocks noChangeArrowheads="1"/>
          </p:cNvSpPr>
          <p:nvPr/>
        </p:nvSpPr>
        <p:spPr bwMode="auto">
          <a:xfrm>
            <a:off x="395288" y="620713"/>
            <a:ext cx="8229600" cy="5184775"/>
          </a:xfrm>
          <a:prstGeom prst="rect">
            <a:avLst/>
          </a:prstGeom>
          <a:noFill/>
          <a:ln w="9525">
            <a:noFill/>
            <a:miter lim="800000"/>
            <a:headEnd/>
            <a:tailEnd/>
          </a:ln>
        </p:spPr>
        <p:txBody>
          <a:bodyPr/>
          <a:lstStyle/>
          <a:p>
            <a:pPr lvl="1" algn="just">
              <a:lnSpc>
                <a:spcPct val="150000"/>
              </a:lnSpc>
              <a:spcBef>
                <a:spcPct val="20000"/>
              </a:spcBef>
              <a:buClr>
                <a:schemeClr val="bg2"/>
              </a:buClr>
              <a:buSzPct val="70000"/>
              <a:buFont typeface="Monotype Sorts"/>
              <a:buNone/>
            </a:pPr>
            <a:r>
              <a:rPr lang="es-ES" sz="1800" b="1" i="1">
                <a:solidFill>
                  <a:srgbClr val="000066"/>
                </a:solidFill>
                <a:latin typeface="Verdana" pitchFamily="34" charset="0"/>
              </a:rPr>
              <a:t>Hiperinflación.</a:t>
            </a:r>
            <a:r>
              <a:rPr lang="es-ES" sz="1800" i="1">
                <a:solidFill>
                  <a:srgbClr val="000066"/>
                </a:solidFill>
                <a:latin typeface="Verdana" pitchFamily="34" charset="0"/>
              </a:rPr>
              <a:t> Existe hiperinflación cuando las </a:t>
            </a:r>
            <a:r>
              <a:rPr lang="es-ES" sz="1800" b="1" i="1">
                <a:solidFill>
                  <a:srgbClr val="000066"/>
                </a:solidFill>
                <a:latin typeface="Verdana" pitchFamily="34" charset="0"/>
              </a:rPr>
              <a:t>tasas anuales superan los</a:t>
            </a:r>
            <a:r>
              <a:rPr lang="es-ES" sz="1800" i="1">
                <a:solidFill>
                  <a:srgbClr val="000066"/>
                </a:solidFill>
                <a:latin typeface="Verdana" pitchFamily="34" charset="0"/>
              </a:rPr>
              <a:t> </a:t>
            </a:r>
            <a:r>
              <a:rPr lang="es-ES" sz="1800" b="1" i="1">
                <a:solidFill>
                  <a:srgbClr val="000066"/>
                </a:solidFill>
                <a:latin typeface="Verdana" pitchFamily="34" charset="0"/>
              </a:rPr>
              <a:t>tres dígitos. </a:t>
            </a:r>
            <a:r>
              <a:rPr lang="es-ES" sz="1800" i="1">
                <a:solidFill>
                  <a:srgbClr val="000066"/>
                </a:solidFill>
                <a:latin typeface="Verdana" pitchFamily="34" charset="0"/>
              </a:rPr>
              <a:t>En este caso, todas las personas tienden a acaparar cosas y a tratar de deshacerse del papel moneda malo, que desplaza al dinero metálico. Se puede producir situaciones de trueque. La velocidad de circulación del dinero aumenta enormemente. Los precios relativos se vuelven muy inestables. Los salarios reales sólo varían al mes un punto porcentual o menos. La distribución del ingreso y de la riqueza se hace mucho más injusta.</a:t>
            </a:r>
          </a:p>
          <a:p>
            <a:pPr lvl="1" algn="just">
              <a:lnSpc>
                <a:spcPct val="150000"/>
              </a:lnSpc>
              <a:spcBef>
                <a:spcPct val="20000"/>
              </a:spcBef>
              <a:buClr>
                <a:schemeClr val="bg2"/>
              </a:buClr>
              <a:buSzPct val="70000"/>
              <a:buFont typeface="Monotype Sorts"/>
              <a:buNone/>
            </a:pPr>
            <a:r>
              <a:rPr lang="es-ES" sz="1600" b="1">
                <a:solidFill>
                  <a:srgbClr val="000066"/>
                </a:solidFill>
                <a:latin typeface="Verdana" pitchFamily="34" charset="0"/>
              </a:rPr>
              <a:t>La hiperinflación no es un caso muy común: en las cuatro últimas décadas sólo se han presentado algunos casos, como en 1985, cuando se registró una inflación de 12.000% en Bolivia.</a:t>
            </a:r>
          </a:p>
        </p:txBody>
      </p:sp>
    </p:spTree>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116013" y="115888"/>
            <a:ext cx="7277100"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Antecedentes de la Inflación</a:t>
            </a:r>
          </a:p>
        </p:txBody>
      </p:sp>
      <p:sp>
        <p:nvSpPr>
          <p:cNvPr id="211973" name="Rectangle 5"/>
          <p:cNvSpPr>
            <a:spLocks noChangeArrowheads="1"/>
          </p:cNvSpPr>
          <p:nvPr/>
        </p:nvSpPr>
        <p:spPr bwMode="auto">
          <a:xfrm>
            <a:off x="868363" y="1447800"/>
            <a:ext cx="6656387" cy="4360863"/>
          </a:xfrm>
          <a:prstGeom prst="rect">
            <a:avLst/>
          </a:prstGeom>
          <a:noFill/>
          <a:ln w="12700">
            <a:noFill/>
            <a:miter lim="800000"/>
            <a:headEnd/>
            <a:tailEnd/>
          </a:ln>
        </p:spPr>
        <p:txBody>
          <a:bodyPr lIns="90488" tIns="44450" rIns="90488" bIns="44450">
            <a:spAutoFit/>
          </a:bodyPr>
          <a:lstStyle/>
          <a:p>
            <a:pPr algn="just" eaLnBrk="0" hangingPunct="0">
              <a:lnSpc>
                <a:spcPct val="130000"/>
              </a:lnSpc>
              <a:buFontTx/>
              <a:buChar char="-"/>
            </a:pPr>
            <a:r>
              <a:rPr lang="es-ES">
                <a:solidFill>
                  <a:schemeClr val="accent1"/>
                </a:solidFill>
              </a:rPr>
              <a:t> Roma Siglo IV</a:t>
            </a:r>
          </a:p>
          <a:p>
            <a:pPr algn="just" eaLnBrk="0" hangingPunct="0">
              <a:lnSpc>
                <a:spcPct val="130000"/>
              </a:lnSpc>
              <a:buFontTx/>
              <a:buChar char="-"/>
            </a:pPr>
            <a:r>
              <a:rPr lang="es-ES">
                <a:solidFill>
                  <a:schemeClr val="accent1"/>
                </a:solidFill>
              </a:rPr>
              <a:t> Alemania luego de la II Guerra Mundial</a:t>
            </a:r>
          </a:p>
          <a:p>
            <a:pPr algn="just" eaLnBrk="0" hangingPunct="0">
              <a:lnSpc>
                <a:spcPct val="130000"/>
              </a:lnSpc>
              <a:buFontTx/>
              <a:buChar char="-"/>
            </a:pPr>
            <a:r>
              <a:rPr lang="es-ES">
                <a:solidFill>
                  <a:schemeClr val="accent1"/>
                </a:solidFill>
              </a:rPr>
              <a:t> Bolivia 1985</a:t>
            </a:r>
          </a:p>
          <a:p>
            <a:pPr algn="just" eaLnBrk="0" hangingPunct="0">
              <a:lnSpc>
                <a:spcPct val="130000"/>
              </a:lnSpc>
              <a:buFontTx/>
              <a:buChar char="-"/>
            </a:pPr>
            <a:r>
              <a:rPr lang="es-ES">
                <a:solidFill>
                  <a:schemeClr val="accent1"/>
                </a:solidFill>
              </a:rPr>
              <a:t> Brasil</a:t>
            </a:r>
          </a:p>
          <a:p>
            <a:pPr algn="just" eaLnBrk="0" hangingPunct="0">
              <a:lnSpc>
                <a:spcPct val="130000"/>
              </a:lnSpc>
              <a:buFontTx/>
              <a:buChar char="-"/>
            </a:pPr>
            <a:r>
              <a:rPr lang="es-ES">
                <a:solidFill>
                  <a:schemeClr val="accent1"/>
                </a:solidFill>
              </a:rPr>
              <a:t> México</a:t>
            </a:r>
          </a:p>
          <a:p>
            <a:pPr algn="just" eaLnBrk="0" hangingPunct="0">
              <a:lnSpc>
                <a:spcPct val="130000"/>
              </a:lnSpc>
              <a:buFontTx/>
              <a:buChar char="-"/>
            </a:pPr>
            <a:r>
              <a:rPr lang="es-ES">
                <a:solidFill>
                  <a:schemeClr val="accent1"/>
                </a:solidFill>
              </a:rPr>
              <a:t> Nicaragua</a:t>
            </a:r>
          </a:p>
          <a:p>
            <a:pPr algn="just" eaLnBrk="0" hangingPunct="0">
              <a:lnSpc>
                <a:spcPct val="130000"/>
              </a:lnSpc>
              <a:buFontTx/>
              <a:buChar char="-"/>
            </a:pPr>
            <a:r>
              <a:rPr lang="es-ES">
                <a:solidFill>
                  <a:schemeClr val="accent1"/>
                </a:solidFill>
              </a:rPr>
              <a:t> Argentina</a:t>
            </a:r>
          </a:p>
          <a:p>
            <a:pPr algn="just" eaLnBrk="0" hangingPunct="0">
              <a:lnSpc>
                <a:spcPct val="130000"/>
              </a:lnSpc>
              <a:buFontTx/>
              <a:buChar char="-"/>
            </a:pPr>
            <a:r>
              <a:rPr lang="es-ES">
                <a:solidFill>
                  <a:schemeClr val="accent1"/>
                </a:solidFill>
              </a:rPr>
              <a:t> Perú</a:t>
            </a:r>
          </a:p>
          <a:p>
            <a:pPr algn="just" eaLnBrk="0" hangingPunct="0">
              <a:lnSpc>
                <a:spcPct val="130000"/>
              </a:lnSpc>
              <a:buFontTx/>
              <a:buChar char="-"/>
            </a:pPr>
            <a:r>
              <a:rPr lang="es-ES">
                <a:solidFill>
                  <a:schemeClr val="accent1"/>
                </a:solidFill>
              </a:rPr>
              <a:t> Venezuela a partir de 1970</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1973"/>
                                        </p:tgtEl>
                                        <p:attrNameLst>
                                          <p:attrName>style.visibility</p:attrName>
                                        </p:attrNameLst>
                                      </p:cBhvr>
                                      <p:to>
                                        <p:strVal val="visible"/>
                                      </p:to>
                                    </p:set>
                                    <p:anim calcmode="lin" valueType="num">
                                      <p:cBhvr additive="base">
                                        <p:cTn id="7" dur="500" fill="hold"/>
                                        <p:tgtEl>
                                          <p:spTgt spid="211973"/>
                                        </p:tgtEl>
                                        <p:attrNameLst>
                                          <p:attrName>ppt_x</p:attrName>
                                        </p:attrNameLst>
                                      </p:cBhvr>
                                      <p:tavLst>
                                        <p:tav tm="0">
                                          <p:val>
                                            <p:strVal val="#ppt_x"/>
                                          </p:val>
                                        </p:tav>
                                        <p:tav tm="100000">
                                          <p:val>
                                            <p:strVal val="#ppt_x"/>
                                          </p:val>
                                        </p:tav>
                                      </p:tavLst>
                                    </p:anim>
                                    <p:anim calcmode="lin" valueType="num">
                                      <p:cBhvr additive="base">
                                        <p:cTn id="8" dur="500" fill="hold"/>
                                        <p:tgtEl>
                                          <p:spTgt spid="21197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4018" name="Text Box 2">
            <a:hlinkClick r:id="rId2" action="ppaction://hlinkfile"/>
          </p:cNvPr>
          <p:cNvSpPr txBox="1">
            <a:spLocks noChangeArrowheads="1"/>
          </p:cNvSpPr>
          <p:nvPr/>
        </p:nvSpPr>
        <p:spPr bwMode="auto">
          <a:xfrm>
            <a:off x="1979613" y="2781300"/>
            <a:ext cx="5184775" cy="946150"/>
          </a:xfrm>
          <a:prstGeom prst="rect">
            <a:avLst/>
          </a:prstGeom>
          <a:noFill/>
          <a:ln w="28575" algn="ctr">
            <a:noFill/>
            <a:miter lim="800000"/>
            <a:headEnd/>
            <a:tailEnd/>
          </a:ln>
          <a:effectLst/>
        </p:spPr>
        <p:txBody>
          <a:bodyPr>
            <a:spAutoFit/>
          </a:bodyPr>
          <a:lstStyle/>
          <a:p>
            <a:pPr algn="ctr" eaLnBrk="0" hangingPunct="0">
              <a:spcBef>
                <a:spcPct val="50000"/>
              </a:spcBef>
              <a:defRPr/>
            </a:pPr>
            <a:r>
              <a:rPr lang="es-MX" sz="2800" dirty="0">
                <a:solidFill>
                  <a:schemeClr val="tx2">
                    <a:lumMod val="10000"/>
                  </a:schemeClr>
                </a:solidFill>
                <a:latin typeface="Comic Sans MS" pitchFamily="66" charset="0"/>
                <a:hlinkClick r:id="rId2" action="ppaction://hlinkfile"/>
              </a:rPr>
              <a:t>INFLACIÓN EN AMERICA </a:t>
            </a:r>
            <a:r>
              <a:rPr lang="es-MX" sz="2800" dirty="0">
                <a:solidFill>
                  <a:srgbClr val="FF0000"/>
                </a:solidFill>
                <a:latin typeface="Comic Sans MS" pitchFamily="66" charset="0"/>
              </a:rPr>
              <a:t>LATINA</a:t>
            </a:r>
            <a:endParaRPr lang="es-ES" sz="2800" dirty="0">
              <a:solidFill>
                <a:srgbClr val="FF0000"/>
              </a:solidFill>
              <a:latin typeface="Comic Sans MS" pitchFamily="66" charset="0"/>
            </a:endParaRPr>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AutoShape 4"/>
          <p:cNvSpPr>
            <a:spLocks noChangeArrowheads="1"/>
          </p:cNvSpPr>
          <p:nvPr/>
        </p:nvSpPr>
        <p:spPr bwMode="auto">
          <a:xfrm>
            <a:off x="900113" y="333375"/>
            <a:ext cx="3529012" cy="6335713"/>
          </a:xfrm>
          <a:prstGeom prst="rightArrowCallout">
            <a:avLst>
              <a:gd name="adj1" fmla="val 25051"/>
              <a:gd name="adj2" fmla="val 44883"/>
              <a:gd name="adj3" fmla="val 16227"/>
              <a:gd name="adj4" fmla="val 66667"/>
            </a:avLst>
          </a:prstGeom>
          <a:solidFill>
            <a:srgbClr val="CCFFFF">
              <a:alpha val="30980"/>
            </a:srgbClr>
          </a:solidFill>
          <a:ln w="57150" algn="ctr">
            <a:solidFill>
              <a:srgbClr val="993366"/>
            </a:solidFill>
            <a:miter lim="800000"/>
            <a:headEnd/>
            <a:tailEnd/>
          </a:ln>
        </p:spPr>
        <p:txBody>
          <a:bodyPr wrap="none" anchor="ctr"/>
          <a:lstStyle/>
          <a:p>
            <a:pPr algn="ctr">
              <a:spcBef>
                <a:spcPct val="50000"/>
              </a:spcBef>
            </a:pPr>
            <a:endParaRPr lang="es-ES"/>
          </a:p>
        </p:txBody>
      </p:sp>
      <p:sp>
        <p:nvSpPr>
          <p:cNvPr id="32771" name="Text Box 5"/>
          <p:cNvSpPr txBox="1">
            <a:spLocks noChangeArrowheads="1"/>
          </p:cNvSpPr>
          <p:nvPr/>
        </p:nvSpPr>
        <p:spPr bwMode="auto">
          <a:xfrm>
            <a:off x="4572000" y="692150"/>
            <a:ext cx="4356100" cy="6073775"/>
          </a:xfrm>
          <a:prstGeom prst="rect">
            <a:avLst/>
          </a:prstGeom>
          <a:noFill/>
          <a:ln w="38100" algn="ctr">
            <a:solidFill>
              <a:srgbClr val="CC3300"/>
            </a:solidFill>
            <a:miter lim="800000"/>
            <a:headEnd/>
            <a:tailEnd/>
          </a:ln>
        </p:spPr>
        <p:txBody>
          <a:bodyPr>
            <a:spAutoFit/>
          </a:bodyPr>
          <a:lstStyle/>
          <a:p>
            <a:pPr eaLnBrk="0" hangingPunct="0">
              <a:lnSpc>
                <a:spcPct val="115000"/>
              </a:lnSpc>
              <a:buFontTx/>
              <a:buChar char="•"/>
            </a:pPr>
            <a:r>
              <a:rPr lang="es-ES_tradnl" sz="1300"/>
              <a:t> DÉFICIT FISCAL</a:t>
            </a:r>
          </a:p>
          <a:p>
            <a:pPr eaLnBrk="0" hangingPunct="0">
              <a:lnSpc>
                <a:spcPct val="115000"/>
              </a:lnSpc>
              <a:buFontTx/>
              <a:buChar char="•"/>
            </a:pPr>
            <a:endParaRPr lang="es-ES_tradnl" sz="1300"/>
          </a:p>
          <a:p>
            <a:pPr eaLnBrk="0" hangingPunct="0">
              <a:lnSpc>
                <a:spcPct val="115000"/>
              </a:lnSpc>
              <a:buFontTx/>
              <a:buChar char="•"/>
            </a:pPr>
            <a:r>
              <a:rPr lang="es-ES_tradnl" sz="1300"/>
              <a:t> AUMENTO EN LOS IMPUESTOS</a:t>
            </a:r>
          </a:p>
          <a:p>
            <a:pPr eaLnBrk="0" hangingPunct="0">
              <a:lnSpc>
                <a:spcPct val="115000"/>
              </a:lnSpc>
            </a:pPr>
            <a:endParaRPr lang="es-ES_tradnl" sz="1300"/>
          </a:p>
          <a:p>
            <a:pPr eaLnBrk="0" hangingPunct="0">
              <a:lnSpc>
                <a:spcPct val="115000"/>
              </a:lnSpc>
              <a:buFontTx/>
              <a:buChar char="•"/>
            </a:pPr>
            <a:r>
              <a:rPr lang="es-ES_tradnl" sz="1300"/>
              <a:t> DISMINUCION DE LAS COMPRAS</a:t>
            </a:r>
          </a:p>
          <a:p>
            <a:pPr eaLnBrk="0" hangingPunct="0">
              <a:lnSpc>
                <a:spcPct val="115000"/>
              </a:lnSpc>
            </a:pPr>
            <a:endParaRPr lang="es-ES_tradnl" sz="1300"/>
          </a:p>
          <a:p>
            <a:pPr eaLnBrk="0" hangingPunct="0">
              <a:lnSpc>
                <a:spcPct val="115000"/>
              </a:lnSpc>
              <a:buFontTx/>
              <a:buChar char="•"/>
            </a:pPr>
            <a:r>
              <a:rPr lang="es-ES_tradnl" sz="1300"/>
              <a:t> INGRESO DE LAS PERSONAS NO CRECE AL RITMO DEL CRECIMIENTO EN LOS PRECIOS</a:t>
            </a:r>
          </a:p>
          <a:p>
            <a:pPr eaLnBrk="0" hangingPunct="0">
              <a:lnSpc>
                <a:spcPct val="115000"/>
              </a:lnSpc>
            </a:pPr>
            <a:endParaRPr lang="es-ES_tradnl" sz="1300"/>
          </a:p>
          <a:p>
            <a:pPr eaLnBrk="0" hangingPunct="0">
              <a:lnSpc>
                <a:spcPct val="115000"/>
              </a:lnSpc>
              <a:buFontTx/>
              <a:buChar char="•"/>
            </a:pPr>
            <a:r>
              <a:rPr lang="es-ES_tradnl" sz="1300"/>
              <a:t> CAIDA DE LA DEMANDA </a:t>
            </a:r>
            <a:r>
              <a:rPr lang="es-ES_tradnl" sz="1300">
                <a:sym typeface="Wingdings" pitchFamily="2" charset="2"/>
              </a:rPr>
              <a:t> EMPRESAS PRODUCEN MENOS  CAPACIDAD INSTALADA OCIOSA  DESEMPLEO</a:t>
            </a:r>
          </a:p>
          <a:p>
            <a:pPr eaLnBrk="0" hangingPunct="0">
              <a:lnSpc>
                <a:spcPct val="115000"/>
              </a:lnSpc>
            </a:pPr>
            <a:endParaRPr lang="es-ES_tradnl" sz="1300">
              <a:sym typeface="Wingdings" pitchFamily="2" charset="2"/>
            </a:endParaRPr>
          </a:p>
          <a:p>
            <a:pPr eaLnBrk="0" hangingPunct="0">
              <a:lnSpc>
                <a:spcPct val="115000"/>
              </a:lnSpc>
              <a:buFontTx/>
              <a:buChar char="•"/>
            </a:pPr>
            <a:r>
              <a:rPr lang="es-ES_tradnl" sz="1300"/>
              <a:t> AUMENTO EN TARIFAS DE SERVICIOS PUBLICOS</a:t>
            </a:r>
          </a:p>
          <a:p>
            <a:pPr eaLnBrk="0" hangingPunct="0">
              <a:lnSpc>
                <a:spcPct val="115000"/>
              </a:lnSpc>
            </a:pPr>
            <a:endParaRPr lang="es-ES_tradnl" sz="1300"/>
          </a:p>
          <a:p>
            <a:pPr eaLnBrk="0" hangingPunct="0">
              <a:lnSpc>
                <a:spcPct val="115000"/>
              </a:lnSpc>
              <a:buFontTx/>
              <a:buChar char="•"/>
            </a:pPr>
            <a:r>
              <a:rPr lang="es-ES" sz="1300"/>
              <a:t> DESCAPITALIZACIÓN PROGRESIVA</a:t>
            </a:r>
          </a:p>
          <a:p>
            <a:pPr eaLnBrk="0" hangingPunct="0">
              <a:lnSpc>
                <a:spcPct val="115000"/>
              </a:lnSpc>
            </a:pPr>
            <a:endParaRPr lang="es-ES" sz="1300"/>
          </a:p>
          <a:p>
            <a:pPr eaLnBrk="0" hangingPunct="0">
              <a:lnSpc>
                <a:spcPct val="115000"/>
              </a:lnSpc>
              <a:buFontTx/>
              <a:buChar char="•"/>
            </a:pPr>
            <a:r>
              <a:rPr lang="es-ES" sz="1300"/>
              <a:t> DESINVERSIÓN</a:t>
            </a:r>
          </a:p>
          <a:p>
            <a:pPr eaLnBrk="0" hangingPunct="0">
              <a:lnSpc>
                <a:spcPct val="115000"/>
              </a:lnSpc>
            </a:pPr>
            <a:endParaRPr lang="es-ES" sz="1300"/>
          </a:p>
          <a:p>
            <a:pPr eaLnBrk="0" hangingPunct="0">
              <a:lnSpc>
                <a:spcPct val="115000"/>
              </a:lnSpc>
              <a:buFontTx/>
              <a:buChar char="•"/>
            </a:pPr>
            <a:r>
              <a:rPr lang="es-ES" sz="1300"/>
              <a:t> DISMINUCIÓN DE LA CAPACIDAD DE AHORRO</a:t>
            </a:r>
          </a:p>
          <a:p>
            <a:pPr eaLnBrk="0" hangingPunct="0">
              <a:lnSpc>
                <a:spcPct val="115000"/>
              </a:lnSpc>
            </a:pPr>
            <a:endParaRPr lang="es-ES" sz="1300"/>
          </a:p>
          <a:p>
            <a:pPr eaLnBrk="0" hangingPunct="0">
              <a:lnSpc>
                <a:spcPct val="115000"/>
              </a:lnSpc>
              <a:buFontTx/>
              <a:buChar char="•"/>
            </a:pPr>
            <a:r>
              <a:rPr lang="es-ES" sz="1300"/>
              <a:t>  PÉRDIDA DEL PODER ADQUISITIVO</a:t>
            </a:r>
          </a:p>
          <a:p>
            <a:pPr eaLnBrk="0" hangingPunct="0">
              <a:lnSpc>
                <a:spcPct val="115000"/>
              </a:lnSpc>
            </a:pPr>
            <a:endParaRPr lang="es-ES" sz="1300"/>
          </a:p>
          <a:p>
            <a:pPr eaLnBrk="0" hangingPunct="0">
              <a:lnSpc>
                <a:spcPct val="115000"/>
              </a:lnSpc>
              <a:buFontTx/>
              <a:buChar char="•"/>
            </a:pPr>
            <a:r>
              <a:rPr lang="es-ES" sz="1300"/>
              <a:t> INESTABILIDAD ECONÓMICA Y SOCIAL</a:t>
            </a:r>
          </a:p>
          <a:p>
            <a:pPr eaLnBrk="0" hangingPunct="0">
              <a:lnSpc>
                <a:spcPct val="115000"/>
              </a:lnSpc>
              <a:buFontTx/>
              <a:buChar char="•"/>
            </a:pPr>
            <a:endParaRPr lang="es-ES" sz="1300"/>
          </a:p>
          <a:p>
            <a:pPr eaLnBrk="0" hangingPunct="0">
              <a:lnSpc>
                <a:spcPct val="115000"/>
              </a:lnSpc>
              <a:buFontTx/>
              <a:buChar char="•"/>
            </a:pPr>
            <a:r>
              <a:rPr lang="es-ES" sz="1300"/>
              <a:t> Pobreza</a:t>
            </a:r>
          </a:p>
        </p:txBody>
      </p:sp>
      <p:sp>
        <p:nvSpPr>
          <p:cNvPr id="32772" name="Text Box 6"/>
          <p:cNvSpPr txBox="1">
            <a:spLocks noChangeArrowheads="1"/>
          </p:cNvSpPr>
          <p:nvPr/>
        </p:nvSpPr>
        <p:spPr bwMode="auto">
          <a:xfrm>
            <a:off x="1116013" y="476250"/>
            <a:ext cx="2376487" cy="6134100"/>
          </a:xfrm>
          <a:prstGeom prst="rect">
            <a:avLst/>
          </a:prstGeom>
          <a:noFill/>
          <a:ln w="28575" algn="ctr">
            <a:noFill/>
            <a:miter lim="800000"/>
            <a:headEnd/>
            <a:tailEnd/>
          </a:ln>
        </p:spPr>
        <p:txBody>
          <a:bodyPr>
            <a:spAutoFit/>
          </a:bodyPr>
          <a:lstStyle/>
          <a:p>
            <a:pPr eaLnBrk="0" hangingPunct="0">
              <a:buFontTx/>
              <a:buChar char="•"/>
            </a:pPr>
            <a:r>
              <a:rPr lang="es-ES_tradnl" sz="1800"/>
              <a:t> EXCESO DE CIRCULACION MONETARIA (dinero en manos del publico)</a:t>
            </a:r>
          </a:p>
          <a:p>
            <a:pPr eaLnBrk="0" hangingPunct="0"/>
            <a:endParaRPr lang="es-ES_tradnl" sz="1800"/>
          </a:p>
          <a:p>
            <a:pPr eaLnBrk="0" hangingPunct="0">
              <a:buFontTx/>
              <a:buChar char="•"/>
            </a:pPr>
            <a:r>
              <a:rPr lang="es-ES_tradnl" sz="1800"/>
              <a:t> PRESION SOBRE LA OFERTA DE BIENES Y SERVICIOS (exceso de demanda)</a:t>
            </a:r>
          </a:p>
          <a:p>
            <a:pPr eaLnBrk="0" hangingPunct="0"/>
            <a:endParaRPr lang="es-ES_tradnl" sz="1800"/>
          </a:p>
          <a:p>
            <a:pPr eaLnBrk="0" hangingPunct="0">
              <a:buFontTx/>
              <a:buChar char="•"/>
            </a:pPr>
            <a:r>
              <a:rPr lang="es-ES_tradnl" sz="1800"/>
              <a:t> DEFICIT FISCAL (ingresos &lt; egresos)</a:t>
            </a:r>
          </a:p>
          <a:p>
            <a:pPr eaLnBrk="0" hangingPunct="0"/>
            <a:endParaRPr lang="es-ES_tradnl" sz="1800"/>
          </a:p>
          <a:p>
            <a:pPr eaLnBrk="0" hangingPunct="0">
              <a:buFontTx/>
              <a:buChar char="•"/>
            </a:pPr>
            <a:r>
              <a:rPr lang="es-ES_tradnl" sz="1800"/>
              <a:t> EXCESO</a:t>
            </a:r>
          </a:p>
          <a:p>
            <a:pPr eaLnBrk="0" hangingPunct="0"/>
            <a:r>
              <a:rPr lang="es-ES_tradnl" sz="1800"/>
              <a:t>MONETARIO EN PODER DEL PÚBLICO</a:t>
            </a:r>
          </a:p>
          <a:p>
            <a:pPr eaLnBrk="0" hangingPunct="0"/>
            <a:endParaRPr lang="es-ES_tradnl" sz="1800"/>
          </a:p>
          <a:p>
            <a:pPr eaLnBrk="0" hangingPunct="0">
              <a:buFontTx/>
              <a:buChar char="•"/>
            </a:pPr>
            <a:r>
              <a:rPr lang="es-ES_tradnl" sz="1800"/>
              <a:t> DEVALUACIÓN MONETARIA</a:t>
            </a:r>
            <a:endParaRPr lang="es-ES" sz="1800"/>
          </a:p>
        </p:txBody>
      </p:sp>
      <p:sp>
        <p:nvSpPr>
          <p:cNvPr id="32773" name="Rectangle 7"/>
          <p:cNvSpPr>
            <a:spLocks noChangeArrowheads="1"/>
          </p:cNvSpPr>
          <p:nvPr/>
        </p:nvSpPr>
        <p:spPr bwMode="auto">
          <a:xfrm rot="10800000">
            <a:off x="179388" y="2060575"/>
            <a:ext cx="647700" cy="2808288"/>
          </a:xfrm>
          <a:prstGeom prst="rect">
            <a:avLst/>
          </a:prstGeom>
          <a:noFill/>
          <a:ln w="9525">
            <a:noFill/>
            <a:miter lim="800000"/>
            <a:headEnd/>
            <a:tailEnd/>
          </a:ln>
        </p:spPr>
        <p:txBody>
          <a:bodyPr vert="eaVert" anchor="ctr"/>
          <a:lstStyle/>
          <a:p>
            <a:pPr algn="ctr"/>
            <a:r>
              <a:rPr lang="es-ES_tradnl" sz="2000" b="1" i="1">
                <a:latin typeface="Verdana" pitchFamily="34" charset="0"/>
              </a:rPr>
              <a:t>CAUSAS DE LA INFLACION</a:t>
            </a:r>
          </a:p>
        </p:txBody>
      </p:sp>
      <p:sp>
        <p:nvSpPr>
          <p:cNvPr id="32774" name="Rectangle 8"/>
          <p:cNvSpPr>
            <a:spLocks noChangeArrowheads="1"/>
          </p:cNvSpPr>
          <p:nvPr/>
        </p:nvSpPr>
        <p:spPr bwMode="auto">
          <a:xfrm>
            <a:off x="5148263" y="117475"/>
            <a:ext cx="3744912" cy="431800"/>
          </a:xfrm>
          <a:prstGeom prst="rect">
            <a:avLst/>
          </a:prstGeom>
          <a:noFill/>
          <a:ln w="9525">
            <a:noFill/>
            <a:miter lim="800000"/>
            <a:headEnd/>
            <a:tailEnd/>
          </a:ln>
        </p:spPr>
        <p:txBody>
          <a:bodyPr anchor="ctr"/>
          <a:lstStyle/>
          <a:p>
            <a:pPr algn="ctr"/>
            <a:r>
              <a:rPr lang="es-ES_tradnl" sz="1500" i="1">
                <a:latin typeface="Verdana" pitchFamily="34" charset="0"/>
              </a:rPr>
              <a:t>CONSECUENCIAS DE LA INFLACION</a:t>
            </a:r>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Text Box 4">
            <a:hlinkClick r:id="rId2" action="ppaction://hlinkfile"/>
          </p:cNvPr>
          <p:cNvSpPr>
            <a:spLocks noGrp="1" noChangeArrowheads="1"/>
          </p:cNvSpPr>
          <p:nvPr>
            <p:ph type="body" idx="1"/>
          </p:nvPr>
        </p:nvSpPr>
        <p:spPr>
          <a:xfrm>
            <a:off x="684213" y="2133600"/>
            <a:ext cx="7696200" cy="2159000"/>
          </a:xfrm>
        </p:spPr>
        <p:txBody>
          <a:bodyPr/>
          <a:lstStyle/>
          <a:p>
            <a:pPr algn="ctr">
              <a:spcBef>
                <a:spcPct val="50000"/>
              </a:spcBef>
              <a:buFontTx/>
              <a:buNone/>
            </a:pPr>
            <a:r>
              <a:rPr lang="es-MX" smtClean="0">
                <a:solidFill>
                  <a:schemeClr val="accent1"/>
                </a:solidFill>
                <a:latin typeface="Comic Sans MS" pitchFamily="66" charset="0"/>
              </a:rPr>
              <a:t>COMPORTAMIENTO DE LA</a:t>
            </a:r>
          </a:p>
          <a:p>
            <a:pPr algn="ctr">
              <a:spcBef>
                <a:spcPct val="50000"/>
              </a:spcBef>
              <a:buFontTx/>
              <a:buNone/>
            </a:pPr>
            <a:r>
              <a:rPr lang="es-MX" smtClean="0">
                <a:solidFill>
                  <a:schemeClr val="accent1"/>
                </a:solidFill>
                <a:latin typeface="Comic Sans MS" pitchFamily="66" charset="0"/>
              </a:rPr>
              <a:t> INFLACIÓN EN</a:t>
            </a:r>
          </a:p>
          <a:p>
            <a:pPr algn="ctr">
              <a:spcBef>
                <a:spcPct val="50000"/>
              </a:spcBef>
              <a:buFontTx/>
              <a:buNone/>
            </a:pPr>
            <a:r>
              <a:rPr lang="es-MX" smtClean="0">
                <a:solidFill>
                  <a:schemeClr val="accent1"/>
                </a:solidFill>
                <a:latin typeface="Comic Sans MS" pitchFamily="66" charset="0"/>
              </a:rPr>
              <a:t>VENEZUELA</a:t>
            </a:r>
            <a:endParaRPr lang="es-ES" smtClean="0">
              <a:solidFill>
                <a:schemeClr val="accent1"/>
              </a:solidFill>
              <a:latin typeface="Comic Sans MS" pitchFamily="66" charset="0"/>
              <a:hlinkClick r:id="rId2" action="ppaction://hlinkfile"/>
            </a:endParaRPr>
          </a:p>
        </p:txBody>
      </p:sp>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1184275" y="201613"/>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Evolución de la Inflación</a:t>
            </a:r>
          </a:p>
        </p:txBody>
      </p:sp>
      <p:sp>
        <p:nvSpPr>
          <p:cNvPr id="34819" name="Text Box 5"/>
          <p:cNvSpPr txBox="1">
            <a:spLocks noChangeArrowheads="1"/>
          </p:cNvSpPr>
          <p:nvPr/>
        </p:nvSpPr>
        <p:spPr bwMode="auto">
          <a:xfrm>
            <a:off x="684213" y="1628775"/>
            <a:ext cx="7848600" cy="3046413"/>
          </a:xfrm>
          <a:prstGeom prst="rect">
            <a:avLst/>
          </a:prstGeom>
          <a:noFill/>
          <a:ln w="28575" algn="ctr">
            <a:noFill/>
            <a:miter lim="800000"/>
            <a:headEnd/>
            <a:tailEnd/>
          </a:ln>
        </p:spPr>
        <p:txBody>
          <a:bodyPr>
            <a:spAutoFit/>
          </a:bodyPr>
          <a:lstStyle/>
          <a:p>
            <a:pPr algn="just">
              <a:spcBef>
                <a:spcPct val="50000"/>
              </a:spcBef>
              <a:buFontTx/>
              <a:buChar char="•"/>
            </a:pPr>
            <a:r>
              <a:rPr lang="es-ES"/>
              <a:t> Periodo de los años 1950 a 1970 se ubico en 0,13%</a:t>
            </a:r>
          </a:p>
          <a:p>
            <a:pPr algn="just">
              <a:spcBef>
                <a:spcPct val="50000"/>
              </a:spcBef>
              <a:buFontTx/>
              <a:buChar char="•"/>
            </a:pPr>
            <a:r>
              <a:rPr lang="es-ES"/>
              <a:t> Década de los 80´s inflación acumulada 647,54%</a:t>
            </a:r>
          </a:p>
          <a:p>
            <a:pPr algn="just">
              <a:spcBef>
                <a:spcPct val="50000"/>
              </a:spcBef>
              <a:buFontTx/>
              <a:buChar char="•"/>
            </a:pPr>
            <a:r>
              <a:rPr lang="es-ES"/>
              <a:t> Décadas de los 90´s inflación acumulada 3.911,98% </a:t>
            </a:r>
          </a:p>
          <a:p>
            <a:pPr algn="just">
              <a:spcBef>
                <a:spcPct val="50000"/>
              </a:spcBef>
              <a:buFontTx/>
              <a:buChar char="•"/>
            </a:pPr>
            <a:r>
              <a:rPr lang="es-ES"/>
              <a:t> 1ra década del S-XXI inflación acumulada 579,25%</a:t>
            </a:r>
          </a:p>
          <a:p>
            <a:pPr algn="just">
              <a:spcBef>
                <a:spcPct val="50000"/>
              </a:spcBef>
              <a:buFontTx/>
              <a:buChar char="•"/>
            </a:pPr>
            <a:r>
              <a:rPr lang="es-ES"/>
              <a:t> Periodo enero 2011 a diciembre de 2014 inflación acumulada %</a:t>
            </a:r>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15042" name="Object 2"/>
          <p:cNvGraphicFramePr>
            <a:graphicFrameLocks noChangeAspect="1"/>
          </p:cNvGraphicFramePr>
          <p:nvPr/>
        </p:nvGraphicFramePr>
        <p:xfrm>
          <a:off x="323850" y="265113"/>
          <a:ext cx="8716963" cy="5959475"/>
        </p:xfrm>
        <a:graphic>
          <a:graphicData uri="http://schemas.openxmlformats.org/presentationml/2006/ole">
            <p:oleObj spid="_x0000_s215042" name="Gráfico" r:id="rId3" imgW="7610507" imgH="5200722" progId="Excel.Sheet.8">
              <p:embed/>
            </p:oleObj>
          </a:graphicData>
        </a:graphic>
      </p:graphicFrame>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16066" name="Object 2"/>
          <p:cNvGraphicFramePr>
            <a:graphicFrameLocks noChangeAspect="1"/>
          </p:cNvGraphicFramePr>
          <p:nvPr/>
        </p:nvGraphicFramePr>
        <p:xfrm>
          <a:off x="107950" y="620713"/>
          <a:ext cx="8967788" cy="5900737"/>
        </p:xfrm>
        <a:graphic>
          <a:graphicData uri="http://schemas.openxmlformats.org/presentationml/2006/ole">
            <p:oleObj spid="_x0000_s216066" name="Gráfico" r:id="rId3" imgW="9220043" imgH="4981651" progId="Excel.Sheet.8">
              <p:embed/>
            </p:oleObj>
          </a:graphicData>
        </a:graphic>
      </p:graphicFrame>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095" name="Text Box 3"/>
          <p:cNvSpPr txBox="1">
            <a:spLocks noChangeArrowheads="1"/>
          </p:cNvSpPr>
          <p:nvPr/>
        </p:nvSpPr>
        <p:spPr bwMode="auto">
          <a:xfrm>
            <a:off x="684213" y="-26988"/>
            <a:ext cx="7920037" cy="457201"/>
          </a:xfrm>
          <a:prstGeom prst="rect">
            <a:avLst/>
          </a:prstGeom>
          <a:noFill/>
          <a:ln w="28575" algn="ctr">
            <a:noFill/>
            <a:miter lim="800000"/>
            <a:headEnd/>
            <a:tailEnd/>
          </a:ln>
        </p:spPr>
        <p:txBody>
          <a:bodyPr>
            <a:spAutoFit/>
          </a:bodyPr>
          <a:lstStyle/>
          <a:p>
            <a:pPr algn="ctr">
              <a:spcBef>
                <a:spcPct val="50000"/>
              </a:spcBef>
            </a:pPr>
            <a:r>
              <a:rPr lang="es-ES_tradnl"/>
              <a:t>ULTIMOS 33 A</a:t>
            </a:r>
            <a:r>
              <a:rPr lang="en-US">
                <a:cs typeface="Arial" charset="0"/>
              </a:rPr>
              <a:t>Ñ</a:t>
            </a:r>
            <a:r>
              <a:rPr lang="es-ES_tradnl"/>
              <a:t>O DE  INFLACION EN VENEZUELA</a:t>
            </a:r>
          </a:p>
        </p:txBody>
      </p:sp>
      <p:graphicFrame>
        <p:nvGraphicFramePr>
          <p:cNvPr id="217093" name="Object 5"/>
          <p:cNvGraphicFramePr>
            <a:graphicFrameLocks noChangeAspect="1"/>
          </p:cNvGraphicFramePr>
          <p:nvPr>
            <p:ph/>
          </p:nvPr>
        </p:nvGraphicFramePr>
        <p:xfrm>
          <a:off x="0" y="476250"/>
          <a:ext cx="8915400" cy="6381750"/>
        </p:xfrm>
        <a:graphic>
          <a:graphicData uri="http://schemas.openxmlformats.org/presentationml/2006/ole">
            <p:oleObj spid="_x0000_s217093" name="Gráfico" r:id="rId3" imgW="8496426" imgH="4972026" progId="Excel.Sheet.8">
              <p:embed/>
            </p:oleObj>
          </a:graphicData>
        </a:graphic>
      </p:graphicFrame>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97636" name="Picture 4" descr="motivacion"/>
          <p:cNvPicPr>
            <a:picLocks noChangeAspect="1" noChangeArrowheads="1"/>
          </p:cNvPicPr>
          <p:nvPr/>
        </p:nvPicPr>
        <p:blipFill>
          <a:blip r:embed="rId2"/>
          <a:srcRect/>
          <a:stretch>
            <a:fillRect/>
          </a:stretch>
        </p:blipFill>
        <p:spPr bwMode="auto">
          <a:xfrm>
            <a:off x="762000" y="1143000"/>
            <a:ext cx="7772400" cy="5715000"/>
          </a:xfrm>
          <a:prstGeom prst="rect">
            <a:avLst/>
          </a:prstGeom>
          <a:noFill/>
          <a:ln w="9525">
            <a:noFill/>
            <a:miter lim="800000"/>
            <a:headEnd/>
            <a:tailEnd/>
          </a:ln>
        </p:spPr>
      </p:pic>
      <p:sp>
        <p:nvSpPr>
          <p:cNvPr id="197637" name="Text Box 5"/>
          <p:cNvSpPr txBox="1">
            <a:spLocks noChangeArrowheads="1"/>
          </p:cNvSpPr>
          <p:nvPr/>
        </p:nvSpPr>
        <p:spPr bwMode="auto">
          <a:xfrm>
            <a:off x="1600200" y="381000"/>
            <a:ext cx="6019800" cy="519113"/>
          </a:xfrm>
          <a:prstGeom prst="rect">
            <a:avLst/>
          </a:prstGeom>
          <a:noFill/>
          <a:ln w="9525">
            <a:noFill/>
            <a:miter lim="800000"/>
            <a:headEnd/>
            <a:tailEnd/>
          </a:ln>
        </p:spPr>
        <p:txBody>
          <a:bodyPr>
            <a:spAutoFit/>
          </a:bodyPr>
          <a:lstStyle/>
          <a:p>
            <a:pPr algn="ctr">
              <a:spcBef>
                <a:spcPct val="50000"/>
              </a:spcBef>
            </a:pPr>
            <a:r>
              <a:rPr lang="es-MX" sz="2800" b="1">
                <a:solidFill>
                  <a:schemeClr val="accent1"/>
                </a:solidFill>
              </a:rPr>
              <a:t>¿EN CUÁL PELDAÑO ESTAS TU?</a:t>
            </a:r>
            <a:endParaRPr lang="es-ES" sz="2800" b="1">
              <a:solidFill>
                <a:schemeClr val="accent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7636"/>
                                        </p:tgtEl>
                                        <p:attrNameLst>
                                          <p:attrName>style.visibility</p:attrName>
                                        </p:attrNameLst>
                                      </p:cBhvr>
                                      <p:to>
                                        <p:strVal val="visible"/>
                                      </p:to>
                                    </p:set>
                                    <p:animEffect transition="in" filter="dissolve">
                                      <p:cBhvr>
                                        <p:cTn id="7" dur="2000"/>
                                        <p:tgtEl>
                                          <p:spTgt spid="19763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7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8119" name="Text Box 2"/>
          <p:cNvSpPr txBox="1">
            <a:spLocks noChangeArrowheads="1"/>
          </p:cNvSpPr>
          <p:nvPr/>
        </p:nvSpPr>
        <p:spPr bwMode="auto">
          <a:xfrm>
            <a:off x="142875" y="260350"/>
            <a:ext cx="8893175" cy="457200"/>
          </a:xfrm>
          <a:prstGeom prst="rect">
            <a:avLst/>
          </a:prstGeom>
          <a:solidFill>
            <a:schemeClr val="tx1"/>
          </a:solidFill>
          <a:ln w="28575" algn="ctr">
            <a:noFill/>
            <a:miter lim="800000"/>
            <a:headEnd/>
            <a:tailEnd/>
          </a:ln>
        </p:spPr>
        <p:txBody>
          <a:bodyPr>
            <a:spAutoFit/>
          </a:bodyPr>
          <a:lstStyle/>
          <a:p>
            <a:pPr algn="ctr">
              <a:spcBef>
                <a:spcPct val="50000"/>
              </a:spcBef>
            </a:pPr>
            <a:r>
              <a:rPr lang="es-ES_tradnl"/>
              <a:t>LA INFLACIÓN EN LOS ÚLTIMOS 46 A</a:t>
            </a:r>
            <a:r>
              <a:rPr lang="en-US">
                <a:cs typeface="Arial" charset="0"/>
              </a:rPr>
              <a:t>Ñ</a:t>
            </a:r>
            <a:r>
              <a:rPr lang="es-ES_tradnl"/>
              <a:t>OS EN VENEZUELA</a:t>
            </a:r>
          </a:p>
        </p:txBody>
      </p:sp>
      <p:graphicFrame>
        <p:nvGraphicFramePr>
          <p:cNvPr id="218115" name="Object 3"/>
          <p:cNvGraphicFramePr>
            <a:graphicFrameLocks noChangeAspect="1"/>
          </p:cNvGraphicFramePr>
          <p:nvPr/>
        </p:nvGraphicFramePr>
        <p:xfrm>
          <a:off x="0" y="765175"/>
          <a:ext cx="9144000" cy="6092825"/>
        </p:xfrm>
        <a:graphic>
          <a:graphicData uri="http://schemas.openxmlformats.org/presentationml/2006/ole">
            <p:oleObj spid="_x0000_s218115" name="Gráfico" r:id="rId3" imgW="6696253" imgH="4029228" progId="Excel.Sheet.8">
              <p:embed/>
            </p:oleObj>
          </a:graphicData>
        </a:graphic>
      </p:graphicFrame>
      <p:graphicFrame>
        <p:nvGraphicFramePr>
          <p:cNvPr id="218117" name="Object 5"/>
          <p:cNvGraphicFramePr>
            <a:graphicFrameLocks noChangeAspect="1"/>
          </p:cNvGraphicFramePr>
          <p:nvPr/>
        </p:nvGraphicFramePr>
        <p:xfrm>
          <a:off x="0" y="908050"/>
          <a:ext cx="9144000" cy="5949950"/>
        </p:xfrm>
        <a:graphic>
          <a:graphicData uri="http://schemas.openxmlformats.org/presentationml/2006/ole">
            <p:oleObj spid="_x0000_s218117" name="Gráfico" r:id="rId4" imgW="6696058" imgH="4352929" progId="Excel.Sheet.8">
              <p:embed/>
            </p:oleObj>
          </a:graphicData>
        </a:graphic>
      </p:graphicFrame>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9138" name="Oval 5"/>
          <p:cNvSpPr>
            <a:spLocks noChangeArrowheads="1"/>
          </p:cNvSpPr>
          <p:nvPr/>
        </p:nvSpPr>
        <p:spPr bwMode="auto">
          <a:xfrm>
            <a:off x="468313" y="1196975"/>
            <a:ext cx="2305050" cy="1655763"/>
          </a:xfrm>
          <a:prstGeom prst="ellipse">
            <a:avLst/>
          </a:prstGeom>
          <a:noFill/>
          <a:ln w="28575" algn="ctr">
            <a:solidFill>
              <a:srgbClr val="000000"/>
            </a:solidFill>
            <a:round/>
            <a:headEnd/>
            <a:tailEnd/>
          </a:ln>
        </p:spPr>
        <p:txBody>
          <a:bodyPr wrap="none" anchor="ctr"/>
          <a:lstStyle/>
          <a:p>
            <a:pPr algn="ctr"/>
            <a:r>
              <a:rPr lang="es-ES" sz="1400" i="1">
                <a:solidFill>
                  <a:srgbClr val="003366"/>
                </a:solidFill>
                <a:latin typeface="Verdana" pitchFamily="34" charset="0"/>
              </a:rPr>
              <a:t>EN LA ECONOMÍA</a:t>
            </a:r>
          </a:p>
        </p:txBody>
      </p:sp>
      <p:sp>
        <p:nvSpPr>
          <p:cNvPr id="219139" name="Oval 6"/>
          <p:cNvSpPr>
            <a:spLocks noChangeArrowheads="1"/>
          </p:cNvSpPr>
          <p:nvPr/>
        </p:nvSpPr>
        <p:spPr bwMode="auto">
          <a:xfrm>
            <a:off x="395288" y="4365625"/>
            <a:ext cx="2305050" cy="1655763"/>
          </a:xfrm>
          <a:prstGeom prst="ellipse">
            <a:avLst/>
          </a:prstGeom>
          <a:noFill/>
          <a:ln w="28575" algn="ctr">
            <a:solidFill>
              <a:srgbClr val="000000"/>
            </a:solidFill>
            <a:round/>
            <a:headEnd/>
            <a:tailEnd/>
          </a:ln>
        </p:spPr>
        <p:txBody>
          <a:bodyPr wrap="none" anchor="ctr"/>
          <a:lstStyle/>
          <a:p>
            <a:pPr algn="ctr"/>
            <a:r>
              <a:rPr lang="es-ES" sz="1400" i="1">
                <a:solidFill>
                  <a:srgbClr val="003366"/>
                </a:solidFill>
                <a:latin typeface="Verdana" pitchFamily="34" charset="0"/>
              </a:rPr>
              <a:t>EN LAS NORMAS</a:t>
            </a:r>
          </a:p>
          <a:p>
            <a:pPr algn="ctr"/>
            <a:r>
              <a:rPr lang="es-ES" sz="1400" i="1">
                <a:solidFill>
                  <a:srgbClr val="003366"/>
                </a:solidFill>
                <a:latin typeface="Verdana" pitchFamily="34" charset="0"/>
              </a:rPr>
              <a:t>CONTABLES</a:t>
            </a:r>
          </a:p>
        </p:txBody>
      </p:sp>
      <p:sp>
        <p:nvSpPr>
          <p:cNvPr id="219140" name="Oval 7"/>
          <p:cNvSpPr>
            <a:spLocks noChangeArrowheads="1"/>
          </p:cNvSpPr>
          <p:nvPr/>
        </p:nvSpPr>
        <p:spPr bwMode="auto">
          <a:xfrm>
            <a:off x="6156325" y="981075"/>
            <a:ext cx="2305050" cy="1655763"/>
          </a:xfrm>
          <a:prstGeom prst="ellipse">
            <a:avLst/>
          </a:prstGeom>
          <a:noFill/>
          <a:ln w="28575" algn="ctr">
            <a:solidFill>
              <a:srgbClr val="000000"/>
            </a:solidFill>
            <a:round/>
            <a:headEnd/>
            <a:tailEnd/>
          </a:ln>
        </p:spPr>
        <p:txBody>
          <a:bodyPr wrap="none" anchor="ctr"/>
          <a:lstStyle/>
          <a:p>
            <a:pPr algn="ctr"/>
            <a:r>
              <a:rPr lang="es-ES" sz="1400" i="1">
                <a:solidFill>
                  <a:srgbClr val="003366"/>
                </a:solidFill>
                <a:latin typeface="Verdana" pitchFamily="34" charset="0"/>
              </a:rPr>
              <a:t>EN LAS EMPRESAS</a:t>
            </a:r>
          </a:p>
        </p:txBody>
      </p:sp>
      <p:sp>
        <p:nvSpPr>
          <p:cNvPr id="219141" name="Oval 8"/>
          <p:cNvSpPr>
            <a:spLocks noChangeArrowheads="1"/>
          </p:cNvSpPr>
          <p:nvPr/>
        </p:nvSpPr>
        <p:spPr bwMode="auto">
          <a:xfrm>
            <a:off x="3348038" y="2708275"/>
            <a:ext cx="2305050" cy="1655763"/>
          </a:xfrm>
          <a:prstGeom prst="ellipse">
            <a:avLst/>
          </a:prstGeom>
          <a:noFill/>
          <a:ln w="28575" algn="ctr">
            <a:solidFill>
              <a:srgbClr val="000000"/>
            </a:solidFill>
            <a:round/>
            <a:headEnd/>
            <a:tailEnd/>
          </a:ln>
        </p:spPr>
        <p:txBody>
          <a:bodyPr wrap="none" anchor="ctr"/>
          <a:lstStyle/>
          <a:p>
            <a:pPr algn="ctr"/>
            <a:r>
              <a:rPr lang="es-ES" sz="1400" i="1">
                <a:solidFill>
                  <a:srgbClr val="003366"/>
                </a:solidFill>
                <a:latin typeface="Verdana" pitchFamily="34" charset="0"/>
              </a:rPr>
              <a:t>EN LA INFORMACIÓN</a:t>
            </a:r>
          </a:p>
          <a:p>
            <a:pPr algn="ctr"/>
            <a:r>
              <a:rPr lang="es-ES" sz="1400" i="1">
                <a:solidFill>
                  <a:srgbClr val="003366"/>
                </a:solidFill>
                <a:latin typeface="Verdana" pitchFamily="34" charset="0"/>
              </a:rPr>
              <a:t> FINANCIERA</a:t>
            </a:r>
          </a:p>
        </p:txBody>
      </p:sp>
      <p:sp>
        <p:nvSpPr>
          <p:cNvPr id="219142" name="Oval 9"/>
          <p:cNvSpPr>
            <a:spLocks noChangeArrowheads="1"/>
          </p:cNvSpPr>
          <p:nvPr/>
        </p:nvSpPr>
        <p:spPr bwMode="auto">
          <a:xfrm>
            <a:off x="6227763" y="4868863"/>
            <a:ext cx="2305050" cy="1584325"/>
          </a:xfrm>
          <a:prstGeom prst="ellipse">
            <a:avLst/>
          </a:prstGeom>
          <a:noFill/>
          <a:ln w="28575" algn="ctr">
            <a:solidFill>
              <a:srgbClr val="000000"/>
            </a:solidFill>
            <a:round/>
            <a:headEnd/>
            <a:tailEnd/>
          </a:ln>
        </p:spPr>
        <p:txBody>
          <a:bodyPr wrap="none" anchor="ctr"/>
          <a:lstStyle/>
          <a:p>
            <a:pPr algn="ctr"/>
            <a:r>
              <a:rPr lang="es-ES" sz="1400" i="1">
                <a:solidFill>
                  <a:srgbClr val="003366"/>
                </a:solidFill>
                <a:latin typeface="Verdana" pitchFamily="34" charset="0"/>
              </a:rPr>
              <a:t>EN LA TOMA DE</a:t>
            </a:r>
          </a:p>
          <a:p>
            <a:pPr algn="ctr"/>
            <a:r>
              <a:rPr lang="es-ES" sz="1400" i="1">
                <a:solidFill>
                  <a:srgbClr val="003366"/>
                </a:solidFill>
                <a:latin typeface="Verdana" pitchFamily="34" charset="0"/>
              </a:rPr>
              <a:t>DECISIONES</a:t>
            </a:r>
          </a:p>
        </p:txBody>
      </p:sp>
      <p:sp>
        <p:nvSpPr>
          <p:cNvPr id="219143" name="Rectangle 10"/>
          <p:cNvSpPr>
            <a:spLocks noChangeArrowheads="1"/>
          </p:cNvSpPr>
          <p:nvPr/>
        </p:nvSpPr>
        <p:spPr bwMode="auto">
          <a:xfrm rot="-5400000">
            <a:off x="4283869" y="-819944"/>
            <a:ext cx="647700" cy="2808288"/>
          </a:xfrm>
          <a:prstGeom prst="rect">
            <a:avLst/>
          </a:prstGeom>
          <a:noFill/>
          <a:ln w="9525">
            <a:solidFill>
              <a:srgbClr val="000000"/>
            </a:solidFill>
            <a:miter lim="800000"/>
            <a:headEnd/>
            <a:tailEnd/>
          </a:ln>
        </p:spPr>
        <p:txBody>
          <a:bodyPr vert="eaVert" anchor="ctr"/>
          <a:lstStyle/>
          <a:p>
            <a:pPr algn="ctr"/>
            <a:r>
              <a:rPr lang="es-ES_tradnl" sz="2000" b="1" i="1">
                <a:solidFill>
                  <a:srgbClr val="003366"/>
                </a:solidFill>
                <a:latin typeface="Verdana" pitchFamily="34" charset="0"/>
              </a:rPr>
              <a:t>CONSECUENCIAS DE LA INFLACION</a:t>
            </a:r>
          </a:p>
        </p:txBody>
      </p:sp>
      <p:cxnSp>
        <p:nvCxnSpPr>
          <p:cNvPr id="219144" name="AutoShape 11"/>
          <p:cNvCxnSpPr>
            <a:cxnSpLocks noChangeShapeType="1"/>
            <a:stCxn id="219138" idx="6"/>
            <a:endCxn id="219140" idx="2"/>
          </p:cNvCxnSpPr>
          <p:nvPr/>
        </p:nvCxnSpPr>
        <p:spPr bwMode="auto">
          <a:xfrm flipV="1">
            <a:off x="2787650" y="1809750"/>
            <a:ext cx="3354388" cy="215900"/>
          </a:xfrm>
          <a:prstGeom prst="straightConnector1">
            <a:avLst/>
          </a:prstGeom>
          <a:noFill/>
          <a:ln w="28575">
            <a:solidFill>
              <a:srgbClr val="000000"/>
            </a:solidFill>
            <a:round/>
            <a:headEnd/>
            <a:tailEnd type="triangle" w="med" len="med"/>
          </a:ln>
        </p:spPr>
      </p:cxnSp>
      <p:cxnSp>
        <p:nvCxnSpPr>
          <p:cNvPr id="219145" name="AutoShape 13"/>
          <p:cNvCxnSpPr>
            <a:cxnSpLocks noChangeShapeType="1"/>
            <a:stCxn id="219140" idx="4"/>
            <a:endCxn id="219141" idx="6"/>
          </p:cNvCxnSpPr>
          <p:nvPr/>
        </p:nvCxnSpPr>
        <p:spPr bwMode="auto">
          <a:xfrm rot="5400000">
            <a:off x="6045200" y="2273300"/>
            <a:ext cx="885825" cy="1641475"/>
          </a:xfrm>
          <a:prstGeom prst="bentConnector2">
            <a:avLst/>
          </a:prstGeom>
          <a:noFill/>
          <a:ln w="28575">
            <a:solidFill>
              <a:srgbClr val="000000"/>
            </a:solidFill>
            <a:miter lim="800000"/>
            <a:headEnd/>
            <a:tailEnd type="triangle" w="med" len="med"/>
          </a:ln>
        </p:spPr>
      </p:cxnSp>
      <p:cxnSp>
        <p:nvCxnSpPr>
          <p:cNvPr id="219146" name="AutoShape 14"/>
          <p:cNvCxnSpPr>
            <a:cxnSpLocks noChangeShapeType="1"/>
            <a:stCxn id="219141" idx="2"/>
            <a:endCxn id="219139" idx="7"/>
          </p:cNvCxnSpPr>
          <p:nvPr/>
        </p:nvCxnSpPr>
        <p:spPr bwMode="auto">
          <a:xfrm rot="10800000" flipV="1">
            <a:off x="2362200" y="3536950"/>
            <a:ext cx="971550" cy="1057275"/>
          </a:xfrm>
          <a:prstGeom prst="curvedConnector2">
            <a:avLst/>
          </a:prstGeom>
          <a:noFill/>
          <a:ln w="28575">
            <a:solidFill>
              <a:srgbClr val="000000"/>
            </a:solidFill>
            <a:round/>
            <a:headEnd/>
            <a:tailEnd type="triangle" w="med" len="med"/>
          </a:ln>
        </p:spPr>
      </p:cxnSp>
      <p:cxnSp>
        <p:nvCxnSpPr>
          <p:cNvPr id="219147" name="AutoShape 16"/>
          <p:cNvCxnSpPr>
            <a:cxnSpLocks noChangeShapeType="1"/>
            <a:stCxn id="219139" idx="6"/>
            <a:endCxn id="219142" idx="0"/>
          </p:cNvCxnSpPr>
          <p:nvPr/>
        </p:nvCxnSpPr>
        <p:spPr bwMode="auto">
          <a:xfrm flipV="1">
            <a:off x="2714625" y="4854575"/>
            <a:ext cx="4665663" cy="339725"/>
          </a:xfrm>
          <a:prstGeom prst="bentConnector4">
            <a:avLst>
              <a:gd name="adj1" fmla="val 37495"/>
              <a:gd name="adj2" fmla="val 163083"/>
            </a:avLst>
          </a:prstGeom>
          <a:noFill/>
          <a:ln w="28575">
            <a:solidFill>
              <a:srgbClr val="000000"/>
            </a:solidFill>
            <a:miter lim="800000"/>
            <a:headEnd/>
            <a:tailEnd type="triangle" w="med" len="med"/>
          </a:ln>
        </p:spPr>
      </p:cxnSp>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0162" name="Rectangle 4"/>
          <p:cNvSpPr>
            <a:spLocks noChangeArrowheads="1"/>
          </p:cNvSpPr>
          <p:nvPr/>
        </p:nvSpPr>
        <p:spPr bwMode="auto">
          <a:xfrm>
            <a:off x="468313" y="1125538"/>
            <a:ext cx="7924800" cy="4286250"/>
          </a:xfrm>
          <a:prstGeom prst="rect">
            <a:avLst/>
          </a:prstGeom>
          <a:noFill/>
          <a:ln w="9525">
            <a:noFill/>
            <a:miter lim="800000"/>
            <a:headEnd/>
            <a:tailEnd/>
          </a:ln>
        </p:spPr>
        <p:txBody>
          <a:bodyPr/>
          <a:lstStyle/>
          <a:p>
            <a:pPr marL="357188" lvl="1" algn="just">
              <a:lnSpc>
                <a:spcPct val="130000"/>
              </a:lnSpc>
              <a:spcBef>
                <a:spcPts val="1200"/>
              </a:spcBef>
              <a:buClr>
                <a:srgbClr val="CC3300"/>
              </a:buClr>
              <a:buSzPct val="80000"/>
              <a:buFont typeface="Wingdings" pitchFamily="2" charset="2"/>
              <a:buChar char="Ø"/>
            </a:pPr>
            <a:r>
              <a:rPr lang="es-ES" sz="1800" b="1" u="sng">
                <a:solidFill>
                  <a:srgbClr val="003366"/>
                </a:solidFill>
                <a:latin typeface="Trebuchet MS" pitchFamily="34" charset="0"/>
              </a:rPr>
              <a:t>Incrementa la carga impositiva</a:t>
            </a:r>
            <a:r>
              <a:rPr lang="es-ES" sz="1800" b="1">
                <a:solidFill>
                  <a:srgbClr val="003366"/>
                </a:solidFill>
                <a:latin typeface="Trebuchet MS" pitchFamily="34" charset="0"/>
              </a:rPr>
              <a:t>. Mediante un proceso continuo de inflación, el gobierno "confisca" parte de la riqueza de los ciudadanos. La inflación se traduce en un incremento de los ingresos fiscales, sin modificar las leyes impositivas, puesto que la proporción de impuesto a pagar se incrementa al aumentar nominalmente las rentas de los contribuyentes.</a:t>
            </a:r>
          </a:p>
          <a:p>
            <a:pPr marL="357188" lvl="1" algn="just">
              <a:lnSpc>
                <a:spcPct val="130000"/>
              </a:lnSpc>
              <a:spcBef>
                <a:spcPts val="1200"/>
              </a:spcBef>
              <a:buClr>
                <a:srgbClr val="CC3300"/>
              </a:buClr>
              <a:buSzPct val="80000"/>
              <a:buFont typeface="Wingdings" pitchFamily="2" charset="2"/>
              <a:buChar char="Ø"/>
            </a:pPr>
            <a:r>
              <a:rPr lang="es-ES" sz="1800" b="1" u="sng">
                <a:solidFill>
                  <a:srgbClr val="003366"/>
                </a:solidFill>
                <a:latin typeface="Trebuchet MS" pitchFamily="34" charset="0"/>
              </a:rPr>
              <a:t>Propicia el crecimiento del déficit fiscal</a:t>
            </a:r>
            <a:r>
              <a:rPr lang="es-ES" sz="1800" b="1">
                <a:solidFill>
                  <a:srgbClr val="003366"/>
                </a:solidFill>
                <a:latin typeface="Trebuchet MS" pitchFamily="34" charset="0"/>
              </a:rPr>
              <a:t>. En un sistema tributario progresivo, la inflación potencia la importancia relativa de los ingresos fiscales respecto a la renta nacional. Pero también, como la inflación produce graves problemas sociales, el gobierno establece programas que tiendan a compensar a los sectores afectados. Estos programas adoptan la forma de subsidios y otras transferencias. Esto generalmente genera mayor déficit fiscal, lo cual alimenta el proceso inflacionario. </a:t>
            </a:r>
          </a:p>
        </p:txBody>
      </p:sp>
      <p:sp>
        <p:nvSpPr>
          <p:cNvPr id="220163" name="Rectangle 5"/>
          <p:cNvSpPr>
            <a:spLocks noChangeArrowheads="1"/>
          </p:cNvSpPr>
          <p:nvPr/>
        </p:nvSpPr>
        <p:spPr bwMode="auto">
          <a:xfrm>
            <a:off x="107950" y="260350"/>
            <a:ext cx="8785225" cy="622300"/>
          </a:xfrm>
          <a:prstGeom prst="rect">
            <a:avLst/>
          </a:prstGeom>
          <a:noFill/>
          <a:ln w="9525">
            <a:noFill/>
            <a:miter lim="800000"/>
            <a:headEnd/>
            <a:tailEnd/>
          </a:ln>
        </p:spPr>
        <p:txBody>
          <a:bodyPr anchor="ctr"/>
          <a:lstStyle/>
          <a:p>
            <a:pPr algn="ctr"/>
            <a:r>
              <a:rPr lang="es-ES_tradnl">
                <a:solidFill>
                  <a:srgbClr val="003366"/>
                </a:solidFill>
                <a:latin typeface="Tahoma" pitchFamily="34" charset="0"/>
              </a:rPr>
              <a:t>CONSECUENCIAS DE LA INFLACION</a:t>
            </a:r>
            <a:br>
              <a:rPr lang="es-ES_tradnl">
                <a:solidFill>
                  <a:srgbClr val="003366"/>
                </a:solidFill>
                <a:latin typeface="Tahoma" pitchFamily="34" charset="0"/>
              </a:rPr>
            </a:br>
            <a:r>
              <a:rPr lang="es-ES_tradnl">
                <a:solidFill>
                  <a:srgbClr val="003366"/>
                </a:solidFill>
                <a:latin typeface="Tahoma" pitchFamily="34" charset="0"/>
              </a:rPr>
              <a:t>EN LA ECONOMÍA</a:t>
            </a:r>
          </a:p>
        </p:txBody>
      </p:sp>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885" name="Rectangle 5"/>
          <p:cNvSpPr>
            <a:spLocks noChangeArrowheads="1"/>
          </p:cNvSpPr>
          <p:nvPr/>
        </p:nvSpPr>
        <p:spPr bwMode="auto">
          <a:xfrm>
            <a:off x="381000" y="1268413"/>
            <a:ext cx="8229600" cy="381000"/>
          </a:xfrm>
          <a:prstGeom prst="rect">
            <a:avLst/>
          </a:prstGeom>
          <a:noFill/>
          <a:ln w="9525">
            <a:noFill/>
            <a:miter lim="800000"/>
            <a:headEnd/>
            <a:tailEnd/>
          </a:ln>
        </p:spPr>
        <p:txBody>
          <a:bodyPr/>
          <a:lstStyle/>
          <a:p>
            <a:pPr marL="742950" lvl="1" indent="-285750" algn="just">
              <a:spcBef>
                <a:spcPct val="20000"/>
              </a:spcBef>
              <a:buClr>
                <a:srgbClr val="CC3300"/>
              </a:buClr>
              <a:buSzPct val="70000"/>
              <a:buFont typeface="Wingdings" pitchFamily="2" charset="2"/>
              <a:buChar char="v"/>
            </a:pPr>
            <a:r>
              <a:rPr lang="es-ES" sz="1800" b="1">
                <a:solidFill>
                  <a:srgbClr val="003366"/>
                </a:solidFill>
                <a:latin typeface="Calibri" pitchFamily="34" charset="0"/>
              </a:rPr>
              <a:t>Efectos macroeconómicos</a:t>
            </a:r>
            <a:endParaRPr lang="es-ES" sz="1800">
              <a:solidFill>
                <a:srgbClr val="003366"/>
              </a:solidFill>
              <a:latin typeface="Calibri" pitchFamily="34" charset="0"/>
            </a:endParaRPr>
          </a:p>
        </p:txBody>
      </p:sp>
      <p:sp>
        <p:nvSpPr>
          <p:cNvPr id="122886" name="Rectangle 6"/>
          <p:cNvSpPr>
            <a:spLocks noChangeArrowheads="1"/>
          </p:cNvSpPr>
          <p:nvPr/>
        </p:nvSpPr>
        <p:spPr bwMode="auto">
          <a:xfrm>
            <a:off x="323850" y="1916113"/>
            <a:ext cx="7924800" cy="3581400"/>
          </a:xfrm>
          <a:prstGeom prst="rect">
            <a:avLst/>
          </a:prstGeom>
          <a:noFill/>
          <a:ln w="9525">
            <a:noFill/>
            <a:miter lim="800000"/>
            <a:headEnd/>
            <a:tailEnd/>
          </a:ln>
        </p:spPr>
        <p:txBody>
          <a:bodyPr/>
          <a:lstStyle/>
          <a:p>
            <a:pPr marL="742950" lvl="1" indent="-285750" algn="just">
              <a:lnSpc>
                <a:spcPct val="120000"/>
              </a:lnSpc>
              <a:spcBef>
                <a:spcPts val="1200"/>
              </a:spcBef>
              <a:buClr>
                <a:srgbClr val="CC3300"/>
              </a:buClr>
              <a:buSzPct val="80000"/>
              <a:buFont typeface="Wingdings" pitchFamily="2" charset="2"/>
              <a:buChar char="Ø"/>
            </a:pPr>
            <a:r>
              <a:rPr lang="es-ES" sz="2000">
                <a:solidFill>
                  <a:srgbClr val="003366"/>
                </a:solidFill>
                <a:latin typeface="Microsoft Sans Serif" pitchFamily="34" charset="0"/>
              </a:rPr>
              <a:t>A largo plazo no existe necesariamente una relación entre la inflación y la producción</a:t>
            </a:r>
            <a:r>
              <a:rPr lang="es-ES_tradnl" sz="2000">
                <a:solidFill>
                  <a:srgbClr val="003366"/>
                </a:solidFill>
                <a:latin typeface="Microsoft Sans Serif" pitchFamily="34" charset="0"/>
              </a:rPr>
              <a:t>.</a:t>
            </a:r>
            <a:endParaRPr lang="es-ES" sz="2000">
              <a:solidFill>
                <a:srgbClr val="003366"/>
              </a:solidFill>
              <a:latin typeface="Microsoft Sans Serif" pitchFamily="34" charset="0"/>
            </a:endParaRPr>
          </a:p>
          <a:p>
            <a:pPr marL="742950" lvl="1" indent="-285750" algn="just">
              <a:lnSpc>
                <a:spcPct val="120000"/>
              </a:lnSpc>
              <a:spcBef>
                <a:spcPts val="1200"/>
              </a:spcBef>
              <a:buClr>
                <a:srgbClr val="CC3300"/>
              </a:buClr>
              <a:buSzPct val="80000"/>
              <a:buFont typeface="Wingdings" pitchFamily="2" charset="2"/>
              <a:buChar char="Ø"/>
            </a:pPr>
            <a:r>
              <a:rPr lang="es-ES" sz="2000">
                <a:solidFill>
                  <a:srgbClr val="003366"/>
                </a:solidFill>
                <a:latin typeface="Microsoft Sans Serif" pitchFamily="34" charset="0"/>
              </a:rPr>
              <a:t>A corto plazo, la relación es ambigua: un desplazamiento de la curva de demanda agregada hacia la derecha puede elevar la producción y/o la inflación, pero una crisis de la oferta, que desplace la curva de oferta agregada hacia arriba, puede provocar inflación y reducir los niveles de producción </a:t>
            </a:r>
          </a:p>
          <a:p>
            <a:pPr marL="742950" lvl="1" indent="-285750" algn="just">
              <a:lnSpc>
                <a:spcPct val="120000"/>
              </a:lnSpc>
              <a:spcBef>
                <a:spcPts val="1200"/>
              </a:spcBef>
              <a:buClr>
                <a:srgbClr val="CC3300"/>
              </a:buClr>
              <a:buSzPct val="80000"/>
              <a:buFont typeface="Wingdings" pitchFamily="2" charset="2"/>
              <a:buChar char="Ø"/>
            </a:pPr>
            <a:r>
              <a:rPr lang="es-ES" sz="2000">
                <a:solidFill>
                  <a:srgbClr val="003366"/>
                </a:solidFill>
                <a:latin typeface="Microsoft Sans Serif" pitchFamily="34" charset="0"/>
              </a:rPr>
              <a:t>La teoría económica moderna afirma que no existe necesariamente una relación entre la inflación y el nivel de producción y empleo.</a:t>
            </a:r>
          </a:p>
        </p:txBody>
      </p:sp>
      <p:sp>
        <p:nvSpPr>
          <p:cNvPr id="122887" name="Rectangle 7"/>
          <p:cNvSpPr>
            <a:spLocks noChangeArrowheads="1"/>
          </p:cNvSpPr>
          <p:nvPr/>
        </p:nvSpPr>
        <p:spPr bwMode="auto">
          <a:xfrm>
            <a:off x="107950" y="260350"/>
            <a:ext cx="8785225" cy="622300"/>
          </a:xfrm>
          <a:prstGeom prst="rect">
            <a:avLst/>
          </a:prstGeom>
          <a:noFill/>
          <a:ln w="9525">
            <a:noFill/>
            <a:miter lim="800000"/>
            <a:headEnd/>
            <a:tailEnd/>
          </a:ln>
        </p:spPr>
        <p:txBody>
          <a:bodyPr anchor="ctr"/>
          <a:lstStyle/>
          <a:p>
            <a:pPr algn="ctr"/>
            <a:r>
              <a:rPr lang="es-ES_tradnl" sz="2800">
                <a:solidFill>
                  <a:srgbClr val="003366"/>
                </a:solidFill>
                <a:latin typeface="Tahoma" pitchFamily="34" charset="0"/>
              </a:rPr>
              <a:t>CONSECUENCIAS DE LA INFLACION</a:t>
            </a:r>
            <a:br>
              <a:rPr lang="es-ES_tradnl" sz="2800">
                <a:solidFill>
                  <a:srgbClr val="003366"/>
                </a:solidFill>
                <a:latin typeface="Tahoma" pitchFamily="34" charset="0"/>
              </a:rPr>
            </a:br>
            <a:r>
              <a:rPr lang="es-ES_tradnl" sz="2800">
                <a:solidFill>
                  <a:srgbClr val="003366"/>
                </a:solidFill>
                <a:latin typeface="Tahoma" pitchFamily="34" charset="0"/>
              </a:rPr>
              <a:t>EN LA ECONOMÍA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7"/>
                                        </p:tgtEl>
                                        <p:attrNameLst>
                                          <p:attrName>style.visibility</p:attrName>
                                        </p:attrNameLst>
                                      </p:cBhvr>
                                      <p:to>
                                        <p:strVal val="visible"/>
                                      </p:to>
                                    </p:set>
                                    <p:anim calcmode="lin" valueType="num">
                                      <p:cBhvr additive="base">
                                        <p:cTn id="7" dur="1000" fill="hold"/>
                                        <p:tgtEl>
                                          <p:spTgt spid="122887"/>
                                        </p:tgtEl>
                                        <p:attrNameLst>
                                          <p:attrName>ppt_x</p:attrName>
                                        </p:attrNameLst>
                                      </p:cBhvr>
                                      <p:tavLst>
                                        <p:tav tm="0">
                                          <p:val>
                                            <p:strVal val="#ppt_x"/>
                                          </p:val>
                                        </p:tav>
                                        <p:tav tm="100000">
                                          <p:val>
                                            <p:strVal val="#ppt_x"/>
                                          </p:val>
                                        </p:tav>
                                      </p:tavLst>
                                    </p:anim>
                                    <p:anim calcmode="lin" valueType="num">
                                      <p:cBhvr additive="base">
                                        <p:cTn id="8" dur="1000" fill="hold"/>
                                        <p:tgtEl>
                                          <p:spTgt spid="1228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22885"/>
                                        </p:tgtEl>
                                        <p:attrNameLst>
                                          <p:attrName>style.visibility</p:attrName>
                                        </p:attrNameLst>
                                      </p:cBhvr>
                                      <p:to>
                                        <p:strVal val="visible"/>
                                      </p:to>
                                    </p:set>
                                    <p:animEffect transition="in" filter="checkerboard(across)">
                                      <p:cBhvr>
                                        <p:cTn id="13" dur="500"/>
                                        <p:tgtEl>
                                          <p:spTgt spid="122885"/>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122886"/>
                                        </p:tgtEl>
                                        <p:attrNameLst>
                                          <p:attrName>style.visibility</p:attrName>
                                        </p:attrNameLst>
                                      </p:cBhvr>
                                      <p:to>
                                        <p:strVal val="visible"/>
                                      </p:to>
                                    </p:set>
                                    <p:animEffect transition="in" filter="wedge">
                                      <p:cBhvr>
                                        <p:cTn id="18" dur="2000"/>
                                        <p:tgtEl>
                                          <p:spTgt spid="122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p:bldP spid="122886" grpId="0"/>
      <p:bldP spid="122887"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2210" name="Rectangle 4"/>
          <p:cNvSpPr>
            <a:spLocks noChangeArrowheads="1"/>
          </p:cNvSpPr>
          <p:nvPr/>
        </p:nvSpPr>
        <p:spPr bwMode="auto">
          <a:xfrm>
            <a:off x="107950" y="260350"/>
            <a:ext cx="8785225" cy="622300"/>
          </a:xfrm>
          <a:prstGeom prst="rect">
            <a:avLst/>
          </a:prstGeom>
          <a:noFill/>
          <a:ln w="9525">
            <a:noFill/>
            <a:miter lim="800000"/>
            <a:headEnd/>
            <a:tailEnd/>
          </a:ln>
        </p:spPr>
        <p:txBody>
          <a:bodyPr anchor="ctr"/>
          <a:lstStyle/>
          <a:p>
            <a:pPr algn="ctr"/>
            <a:r>
              <a:rPr lang="es-ES_tradnl">
                <a:solidFill>
                  <a:srgbClr val="003366"/>
                </a:solidFill>
                <a:latin typeface="Tahoma" pitchFamily="34" charset="0"/>
              </a:rPr>
              <a:t>CONSECUENCIAS DE LA INFLACION</a:t>
            </a:r>
            <a:br>
              <a:rPr lang="es-ES_tradnl">
                <a:solidFill>
                  <a:srgbClr val="003366"/>
                </a:solidFill>
                <a:latin typeface="Tahoma" pitchFamily="34" charset="0"/>
              </a:rPr>
            </a:br>
            <a:r>
              <a:rPr lang="es-ES_tradnl">
                <a:solidFill>
                  <a:srgbClr val="003366"/>
                </a:solidFill>
                <a:latin typeface="Tahoma" pitchFamily="34" charset="0"/>
              </a:rPr>
              <a:t>EN LA ECONOMÍA</a:t>
            </a:r>
          </a:p>
        </p:txBody>
      </p:sp>
      <p:sp>
        <p:nvSpPr>
          <p:cNvPr id="222211" name="Rectangle 5"/>
          <p:cNvSpPr>
            <a:spLocks noChangeArrowheads="1"/>
          </p:cNvSpPr>
          <p:nvPr/>
        </p:nvSpPr>
        <p:spPr bwMode="auto">
          <a:xfrm>
            <a:off x="323850" y="1122363"/>
            <a:ext cx="8497888" cy="5619750"/>
          </a:xfrm>
          <a:prstGeom prst="rect">
            <a:avLst/>
          </a:prstGeom>
          <a:noFill/>
          <a:ln w="9525">
            <a:noFill/>
            <a:miter lim="800000"/>
            <a:headEnd/>
            <a:tailEnd/>
          </a:ln>
        </p:spPr>
        <p:txBody>
          <a:bodyPr/>
          <a:lstStyle/>
          <a:p>
            <a:pPr marL="354013" lvl="1" indent="188913" algn="just">
              <a:lnSpc>
                <a:spcPct val="120000"/>
              </a:lnSpc>
              <a:spcBef>
                <a:spcPts val="1200"/>
              </a:spcBef>
              <a:buClr>
                <a:srgbClr val="CC3300"/>
              </a:buClr>
              <a:buSzPct val="80000"/>
              <a:buFont typeface="Wingdings" pitchFamily="2" charset="2"/>
              <a:buChar char="Ø"/>
            </a:pPr>
            <a:r>
              <a:rPr lang="es-ES" sz="1800" u="sng">
                <a:solidFill>
                  <a:srgbClr val="003366"/>
                </a:solidFill>
                <a:latin typeface="Sylfaen" pitchFamily="18" charset="0"/>
              </a:rPr>
              <a:t>Afecta negativamente la balanza de pagos.</a:t>
            </a:r>
            <a:r>
              <a:rPr lang="es-ES" sz="1800">
                <a:solidFill>
                  <a:srgbClr val="003366"/>
                </a:solidFill>
                <a:latin typeface="Sylfaen" pitchFamily="18" charset="0"/>
              </a:rPr>
              <a:t> Al incrementarse los costos de producción, bajan las exportaciones y suben las importaciones. Esto produce desempleo y lento crecimiento del PIB. Además,  la pérdida de confianza en el valor del signo monetario promueve la adquisición de divisas y la salida de capitales. Estas situaciones desmejoran la relación de intercambio, desequilibran la balanza de pagos, lo cual obliga a los gobiernos a devaluar la moneda y, en algunos casos, a implantar controles de cambio. Resultado de esto es un incremento en los precios.  </a:t>
            </a:r>
          </a:p>
          <a:p>
            <a:pPr marL="354013" lvl="1" indent="188913" algn="just">
              <a:lnSpc>
                <a:spcPct val="120000"/>
              </a:lnSpc>
              <a:spcBef>
                <a:spcPts val="1200"/>
              </a:spcBef>
              <a:buClr>
                <a:srgbClr val="CC3300"/>
              </a:buClr>
              <a:buSzPct val="80000"/>
              <a:buFont typeface="Wingdings" pitchFamily="2" charset="2"/>
              <a:buChar char="Ø"/>
            </a:pPr>
            <a:r>
              <a:rPr lang="es-ES" sz="1800" u="sng">
                <a:solidFill>
                  <a:srgbClr val="003366"/>
                </a:solidFill>
                <a:latin typeface="Sylfaen" pitchFamily="18" charset="0"/>
              </a:rPr>
              <a:t>Distorsiona el mecanismo de los precios</a:t>
            </a:r>
            <a:r>
              <a:rPr lang="es-ES" sz="1800">
                <a:solidFill>
                  <a:srgbClr val="003366"/>
                </a:solidFill>
                <a:latin typeface="Sylfaen" pitchFamily="18" charset="0"/>
              </a:rPr>
              <a:t>. Una de las funciones fundamentales del sistema de precios en el mercado es la de transmitir de manera concisa, eficiente y barata la información requerida por los agentes económicos a la hora de decidir qué, cómo y para quien producir. Es decir el sistema de precios garantiza la más eficiente utilización de los recursos disponibles. Mientras mayor sea la inestabilidad de los precios, más difícil será aprovechar dicha información; por lo tanto, se producen efectos graves que terminan por afectar negativamente la productividad, haciendo más ineficaz la asignación de los recursos productivos.  </a:t>
            </a:r>
          </a:p>
        </p:txBody>
      </p:sp>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2644775" y="3284538"/>
            <a:ext cx="6248400" cy="2708275"/>
          </a:xfrm>
          <a:prstGeom prst="rect">
            <a:avLst/>
          </a:prstGeom>
          <a:noFill/>
          <a:ln w="9525">
            <a:noFill/>
            <a:miter lim="800000"/>
            <a:headEnd/>
            <a:tailEnd/>
          </a:ln>
        </p:spPr>
        <p:txBody>
          <a:bodyPr/>
          <a:lstStyle/>
          <a:p>
            <a:pPr marL="742950" lvl="1" indent="-285750" algn="just">
              <a:spcBef>
                <a:spcPct val="20000"/>
              </a:spcBef>
              <a:buFontTx/>
              <a:buChar char="–"/>
            </a:pPr>
            <a:r>
              <a:rPr lang="es-ES_tradnl" sz="1400">
                <a:solidFill>
                  <a:srgbClr val="003366"/>
                </a:solidFill>
                <a:latin typeface="Batang" pitchFamily="18" charset="-127"/>
              </a:rPr>
              <a:t>Desviación de la inversión hacia actividades con altas tasas de ganancia.</a:t>
            </a:r>
          </a:p>
          <a:p>
            <a:pPr marL="742950" lvl="1" indent="-285750" algn="just">
              <a:spcBef>
                <a:spcPct val="20000"/>
              </a:spcBef>
              <a:buFontTx/>
              <a:buChar char="–"/>
            </a:pPr>
            <a:r>
              <a:rPr lang="es-ES_tradnl" sz="1400">
                <a:solidFill>
                  <a:srgbClr val="003366"/>
                </a:solidFill>
                <a:latin typeface="Batang" pitchFamily="18" charset="-127"/>
              </a:rPr>
              <a:t>Acaparamiento de inventarios para la especulación.</a:t>
            </a:r>
          </a:p>
          <a:p>
            <a:pPr marL="742950" lvl="1" indent="-285750" algn="just">
              <a:spcBef>
                <a:spcPct val="20000"/>
              </a:spcBef>
              <a:buFontTx/>
              <a:buChar char="–"/>
            </a:pPr>
            <a:r>
              <a:rPr lang="es-ES_tradnl" sz="1400">
                <a:solidFill>
                  <a:srgbClr val="003366"/>
                </a:solidFill>
                <a:latin typeface="Batang" pitchFamily="18" charset="-127"/>
              </a:rPr>
              <a:t>Compra de bienes raíces. </a:t>
            </a:r>
          </a:p>
          <a:p>
            <a:pPr marL="742950" lvl="1" indent="-285750" algn="just">
              <a:spcBef>
                <a:spcPct val="20000"/>
              </a:spcBef>
              <a:buFontTx/>
              <a:buChar char="–"/>
            </a:pPr>
            <a:r>
              <a:rPr lang="es-ES_tradnl" sz="1400">
                <a:solidFill>
                  <a:srgbClr val="003366"/>
                </a:solidFill>
                <a:latin typeface="Batang" pitchFamily="18" charset="-127"/>
              </a:rPr>
              <a:t>Dificultades para la reposición de equipos.</a:t>
            </a:r>
          </a:p>
          <a:p>
            <a:pPr marL="742950" lvl="1" indent="-285750" algn="just">
              <a:spcBef>
                <a:spcPct val="20000"/>
              </a:spcBef>
              <a:buFontTx/>
              <a:buChar char="–"/>
            </a:pPr>
            <a:r>
              <a:rPr lang="es-ES_tradnl" sz="1400">
                <a:solidFill>
                  <a:srgbClr val="003366"/>
                </a:solidFill>
                <a:latin typeface="Batang" pitchFamily="18" charset="-127"/>
              </a:rPr>
              <a:t>Sobrevaloración de los beneficios.</a:t>
            </a:r>
          </a:p>
          <a:p>
            <a:pPr marL="742950" lvl="1" indent="-285750" algn="just">
              <a:spcBef>
                <a:spcPct val="20000"/>
              </a:spcBef>
              <a:buFontTx/>
              <a:buChar char="–"/>
            </a:pPr>
            <a:r>
              <a:rPr lang="es-ES_tradnl" sz="1400">
                <a:solidFill>
                  <a:srgbClr val="003366"/>
                </a:solidFill>
                <a:latin typeface="Batang" pitchFamily="18" charset="-127"/>
              </a:rPr>
              <a:t>Subvaluación de la amortización y de los inventarios.</a:t>
            </a:r>
          </a:p>
          <a:p>
            <a:pPr marL="742950" lvl="1" indent="-285750" algn="just">
              <a:spcBef>
                <a:spcPct val="20000"/>
              </a:spcBef>
              <a:buFontTx/>
              <a:buChar char="–"/>
            </a:pPr>
            <a:r>
              <a:rPr lang="es-ES_tradnl" sz="1400">
                <a:solidFill>
                  <a:srgbClr val="003366"/>
                </a:solidFill>
                <a:latin typeface="Batang" pitchFamily="18" charset="-127"/>
              </a:rPr>
              <a:t>Descapitalización al traspasar a los accionistas y al fisco nacional parte de su patrimonio.</a:t>
            </a:r>
          </a:p>
          <a:p>
            <a:pPr marL="742950" lvl="1" indent="-285750" algn="just">
              <a:spcBef>
                <a:spcPct val="20000"/>
              </a:spcBef>
              <a:buFontTx/>
              <a:buChar char="–"/>
            </a:pPr>
            <a:r>
              <a:rPr lang="es-ES_tradnl" sz="1400">
                <a:solidFill>
                  <a:srgbClr val="003366"/>
                </a:solidFill>
                <a:latin typeface="Batang" pitchFamily="18" charset="-127"/>
              </a:rPr>
              <a:t>La expansión de las empresas depende menos de la capacidad de autofinanciamiento y más del financiamiento del mercado financiero.</a:t>
            </a:r>
          </a:p>
          <a:p>
            <a:pPr marL="742950" lvl="1" indent="-285750" algn="just">
              <a:spcBef>
                <a:spcPct val="20000"/>
              </a:spcBef>
              <a:buFontTx/>
              <a:buChar char="–"/>
            </a:pPr>
            <a:r>
              <a:rPr lang="es-ES_tradnl" sz="1400">
                <a:solidFill>
                  <a:srgbClr val="003366"/>
                </a:solidFill>
                <a:latin typeface="Batang" pitchFamily="18" charset="-127"/>
              </a:rPr>
              <a:t>Las empresas acreedoras salen perjudicadas y las deudoras, beneficiadas.</a:t>
            </a:r>
          </a:p>
        </p:txBody>
      </p:sp>
      <p:sp>
        <p:nvSpPr>
          <p:cNvPr id="223235" name="Rectangle 3"/>
          <p:cNvSpPr>
            <a:spLocks noGrp="1" noChangeArrowheads="1"/>
          </p:cNvSpPr>
          <p:nvPr>
            <p:ph type="body" idx="1"/>
          </p:nvPr>
        </p:nvSpPr>
        <p:spPr>
          <a:xfrm>
            <a:off x="2571750" y="-26988"/>
            <a:ext cx="6248400" cy="2438401"/>
          </a:xfrm>
        </p:spPr>
        <p:txBody>
          <a:bodyPr/>
          <a:lstStyle/>
          <a:p>
            <a:pPr lvl="1" algn="just" eaLnBrk="1" hangingPunct="1"/>
            <a:r>
              <a:rPr lang="es-ES_tradnl" sz="1400" smtClean="0">
                <a:solidFill>
                  <a:srgbClr val="003366"/>
                </a:solidFill>
                <a:latin typeface="Batang" pitchFamily="18" charset="-127"/>
              </a:rPr>
              <a:t>Distribución regresiva del ingreso: impuesto fácil de recaudar, imposible de evadir, arbitrario, desigual y antidemocrático.</a:t>
            </a:r>
          </a:p>
          <a:p>
            <a:pPr lvl="1" algn="just" eaLnBrk="1" hangingPunct="1"/>
            <a:r>
              <a:rPr lang="es-ES_tradnl" sz="1400" smtClean="0">
                <a:solidFill>
                  <a:srgbClr val="003366"/>
                </a:solidFill>
                <a:latin typeface="Batang" pitchFamily="18" charset="-127"/>
              </a:rPr>
              <a:t>Declinación del salario real.</a:t>
            </a:r>
          </a:p>
          <a:p>
            <a:pPr lvl="1" algn="just" eaLnBrk="1" hangingPunct="1"/>
            <a:r>
              <a:rPr lang="es-ES_tradnl" sz="1400" smtClean="0">
                <a:solidFill>
                  <a:srgbClr val="003366"/>
                </a:solidFill>
                <a:latin typeface="Batang" pitchFamily="18" charset="-127"/>
              </a:rPr>
              <a:t>Afecta más a los trabajadores no organizados.</a:t>
            </a:r>
          </a:p>
          <a:p>
            <a:pPr lvl="1" algn="just" eaLnBrk="1" hangingPunct="1"/>
            <a:r>
              <a:rPr lang="es-ES_tradnl" sz="1400" smtClean="0">
                <a:solidFill>
                  <a:srgbClr val="003366"/>
                </a:solidFill>
                <a:latin typeface="Batang" pitchFamily="18" charset="-127"/>
              </a:rPr>
              <a:t>Incide más en los elementos pasivos (intereses, alquileres, pensiones) que en los elementos activos (salarios y beneficios).</a:t>
            </a:r>
          </a:p>
          <a:p>
            <a:pPr lvl="1" algn="just" eaLnBrk="1" hangingPunct="1"/>
            <a:r>
              <a:rPr lang="es-ES_tradnl" sz="1400" smtClean="0">
                <a:solidFill>
                  <a:srgbClr val="003366"/>
                </a:solidFill>
                <a:latin typeface="Batang" pitchFamily="18" charset="-127"/>
              </a:rPr>
              <a:t>Los grupos extremos (ricos y pobres) se muestran más perjudicados que los de nivel medio, debido a que éstos tienden a endeudarse más y a tener más activos de precio variable.</a:t>
            </a:r>
          </a:p>
          <a:p>
            <a:pPr lvl="1" algn="just" eaLnBrk="1" hangingPunct="1"/>
            <a:r>
              <a:rPr lang="es-ES_tradnl" sz="1400" smtClean="0">
                <a:solidFill>
                  <a:srgbClr val="003366"/>
                </a:solidFill>
                <a:latin typeface="Batang" pitchFamily="18" charset="-127"/>
              </a:rPr>
              <a:t>Los grupos de mayor edad están menos protegidos contra la inflación, porque están menos endeudados y mantienen más activos monetarios que los jóvenes. </a:t>
            </a:r>
          </a:p>
        </p:txBody>
      </p:sp>
      <p:sp>
        <p:nvSpPr>
          <p:cNvPr id="223236" name="AutoShape 5"/>
          <p:cNvSpPr>
            <a:spLocks/>
          </p:cNvSpPr>
          <p:nvPr/>
        </p:nvSpPr>
        <p:spPr bwMode="auto">
          <a:xfrm>
            <a:off x="900113" y="873125"/>
            <a:ext cx="511175" cy="5756275"/>
          </a:xfrm>
          <a:prstGeom prst="leftBrace">
            <a:avLst>
              <a:gd name="adj1" fmla="val 93841"/>
              <a:gd name="adj2" fmla="val 50000"/>
            </a:avLst>
          </a:prstGeom>
          <a:noFill/>
          <a:ln w="38100">
            <a:solidFill>
              <a:srgbClr val="CC3300"/>
            </a:solidFill>
            <a:round/>
            <a:headEnd/>
            <a:tailEnd/>
          </a:ln>
        </p:spPr>
        <p:txBody>
          <a:bodyPr/>
          <a:lstStyle/>
          <a:p>
            <a:pPr algn="ctr">
              <a:spcBef>
                <a:spcPct val="50000"/>
              </a:spcBef>
            </a:pPr>
            <a:endParaRPr lang="es-ES"/>
          </a:p>
        </p:txBody>
      </p:sp>
      <p:sp>
        <p:nvSpPr>
          <p:cNvPr id="130054" name="Text Box 6"/>
          <p:cNvSpPr txBox="1">
            <a:spLocks noChangeArrowheads="1"/>
          </p:cNvSpPr>
          <p:nvPr/>
        </p:nvSpPr>
        <p:spPr bwMode="auto">
          <a:xfrm rot="-5400000">
            <a:off x="-1339056" y="3274219"/>
            <a:ext cx="3905250" cy="579438"/>
          </a:xfrm>
          <a:prstGeom prst="rect">
            <a:avLst/>
          </a:prstGeom>
          <a:noFill/>
          <a:ln w="12700">
            <a:noFill/>
            <a:miter lim="800000"/>
            <a:headEnd/>
            <a:tailEnd/>
          </a:ln>
          <a:effectLst/>
        </p:spPr>
        <p:txBody>
          <a:bodyPr>
            <a:spAutoFit/>
          </a:bodyPr>
          <a:lstStyle/>
          <a:p>
            <a:pPr algn="ctr" eaLnBrk="0" hangingPunct="0">
              <a:spcBef>
                <a:spcPct val="50000"/>
              </a:spcBef>
              <a:defRPr/>
            </a:pPr>
            <a:r>
              <a:rPr lang="es-ES_tradnl" sz="3200" i="1">
                <a:solidFill>
                  <a:srgbClr val="003366"/>
                </a:solidFill>
                <a:effectLst>
                  <a:outerShdw blurRad="38100" dist="38100" dir="2700000" algn="tl">
                    <a:srgbClr val="C0C0C0"/>
                  </a:outerShdw>
                </a:effectLst>
                <a:latin typeface="Tahoma" pitchFamily="34" charset="0"/>
              </a:rPr>
              <a:t>Efectos Particulares</a:t>
            </a:r>
          </a:p>
        </p:txBody>
      </p:sp>
      <p:sp>
        <p:nvSpPr>
          <p:cNvPr id="223238" name="AutoShape 7"/>
          <p:cNvSpPr>
            <a:spLocks/>
          </p:cNvSpPr>
          <p:nvPr/>
        </p:nvSpPr>
        <p:spPr bwMode="auto">
          <a:xfrm>
            <a:off x="2700338" y="3357563"/>
            <a:ext cx="333375" cy="3311525"/>
          </a:xfrm>
          <a:prstGeom prst="leftBrace">
            <a:avLst>
              <a:gd name="adj1" fmla="val 82778"/>
              <a:gd name="adj2" fmla="val 50000"/>
            </a:avLst>
          </a:prstGeom>
          <a:noFill/>
          <a:ln w="28575">
            <a:solidFill>
              <a:srgbClr val="333399"/>
            </a:solidFill>
            <a:round/>
            <a:headEnd/>
            <a:tailEnd/>
          </a:ln>
        </p:spPr>
        <p:txBody>
          <a:bodyPr/>
          <a:lstStyle/>
          <a:p>
            <a:pPr algn="ctr">
              <a:spcBef>
                <a:spcPct val="50000"/>
              </a:spcBef>
            </a:pPr>
            <a:endParaRPr lang="es-ES"/>
          </a:p>
        </p:txBody>
      </p:sp>
      <p:sp>
        <p:nvSpPr>
          <p:cNvPr id="223239" name="AutoShape 8"/>
          <p:cNvSpPr>
            <a:spLocks/>
          </p:cNvSpPr>
          <p:nvPr/>
        </p:nvSpPr>
        <p:spPr bwMode="auto">
          <a:xfrm>
            <a:off x="2690813" y="115888"/>
            <a:ext cx="296862" cy="3025775"/>
          </a:xfrm>
          <a:prstGeom prst="leftBrace">
            <a:avLst>
              <a:gd name="adj1" fmla="val 84938"/>
              <a:gd name="adj2" fmla="val 50000"/>
            </a:avLst>
          </a:prstGeom>
          <a:noFill/>
          <a:ln w="28575">
            <a:solidFill>
              <a:srgbClr val="003300"/>
            </a:solidFill>
            <a:round/>
            <a:headEnd/>
            <a:tailEnd/>
          </a:ln>
        </p:spPr>
        <p:txBody>
          <a:bodyPr/>
          <a:lstStyle/>
          <a:p>
            <a:pPr algn="ctr">
              <a:spcBef>
                <a:spcPct val="50000"/>
              </a:spcBef>
            </a:pPr>
            <a:endParaRPr lang="es-ES"/>
          </a:p>
        </p:txBody>
      </p:sp>
      <p:sp>
        <p:nvSpPr>
          <p:cNvPr id="223240" name="Rectangle 9"/>
          <p:cNvSpPr>
            <a:spLocks noChangeArrowheads="1"/>
          </p:cNvSpPr>
          <p:nvPr/>
        </p:nvSpPr>
        <p:spPr bwMode="auto">
          <a:xfrm>
            <a:off x="803275" y="1171575"/>
            <a:ext cx="1752600" cy="457200"/>
          </a:xfrm>
          <a:prstGeom prst="rect">
            <a:avLst/>
          </a:prstGeom>
          <a:noFill/>
          <a:ln w="9525">
            <a:noFill/>
            <a:miter lim="800000"/>
            <a:headEnd/>
            <a:tailEnd/>
          </a:ln>
        </p:spPr>
        <p:txBody>
          <a:bodyPr/>
          <a:lstStyle/>
          <a:p>
            <a:pPr marL="742950" lvl="1" indent="-285750" algn="just">
              <a:spcBef>
                <a:spcPct val="20000"/>
              </a:spcBef>
              <a:buFontTx/>
              <a:buChar char="–"/>
            </a:pPr>
            <a:r>
              <a:rPr lang="es-ES_tradnl" sz="1200" b="1" i="1">
                <a:solidFill>
                  <a:srgbClr val="003366"/>
                </a:solidFill>
                <a:latin typeface="Century Gothic" pitchFamily="34" charset="0"/>
              </a:rPr>
              <a:t>Personas </a:t>
            </a:r>
          </a:p>
        </p:txBody>
      </p:sp>
      <p:sp>
        <p:nvSpPr>
          <p:cNvPr id="223241" name="Rectangle 10"/>
          <p:cNvSpPr>
            <a:spLocks noChangeArrowheads="1"/>
          </p:cNvSpPr>
          <p:nvPr/>
        </p:nvSpPr>
        <p:spPr bwMode="auto">
          <a:xfrm>
            <a:off x="827088" y="4953000"/>
            <a:ext cx="1752600" cy="457200"/>
          </a:xfrm>
          <a:prstGeom prst="rect">
            <a:avLst/>
          </a:prstGeom>
          <a:noFill/>
          <a:ln w="9525">
            <a:noFill/>
            <a:miter lim="800000"/>
            <a:headEnd/>
            <a:tailEnd/>
          </a:ln>
        </p:spPr>
        <p:txBody>
          <a:bodyPr/>
          <a:lstStyle/>
          <a:p>
            <a:pPr marL="742950" lvl="1" indent="-285750">
              <a:spcBef>
                <a:spcPct val="20000"/>
              </a:spcBef>
              <a:buFontTx/>
              <a:buChar char="–"/>
            </a:pPr>
            <a:r>
              <a:rPr lang="es-ES_tradnl" sz="1200" b="1" i="1">
                <a:solidFill>
                  <a:srgbClr val="003366"/>
                </a:solidFill>
                <a:latin typeface="Century Gothic" pitchFamily="34" charset="0"/>
              </a:rPr>
              <a:t>Empresas </a:t>
            </a:r>
          </a:p>
        </p:txBody>
      </p:sp>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3505200" y="806450"/>
            <a:ext cx="5334000" cy="1371600"/>
          </a:xfrm>
          <a:prstGeom prst="rect">
            <a:avLst/>
          </a:prstGeom>
          <a:noFill/>
          <a:ln w="9525">
            <a:noFill/>
            <a:miter lim="800000"/>
            <a:headEnd/>
            <a:tailEnd/>
          </a:ln>
        </p:spPr>
        <p:txBody>
          <a:bodyPr/>
          <a:lstStyle/>
          <a:p>
            <a:pPr marL="742950" lvl="1" indent="-285750" algn="just">
              <a:spcBef>
                <a:spcPct val="20000"/>
              </a:spcBef>
              <a:buFontTx/>
              <a:buChar char="–"/>
            </a:pPr>
            <a:r>
              <a:rPr lang="es-ES_tradnl" sz="1200">
                <a:solidFill>
                  <a:srgbClr val="003366"/>
                </a:solidFill>
                <a:latin typeface="Batang" pitchFamily="18" charset="-127"/>
              </a:rPr>
              <a:t>Tasas medias de crecimiento con estabilidad de precios. </a:t>
            </a:r>
          </a:p>
          <a:p>
            <a:pPr marL="742950" lvl="1" indent="-285750" algn="just">
              <a:spcBef>
                <a:spcPct val="20000"/>
              </a:spcBef>
              <a:buFontTx/>
              <a:buChar char="–"/>
            </a:pPr>
            <a:r>
              <a:rPr lang="es-ES_tradnl" sz="1200">
                <a:solidFill>
                  <a:srgbClr val="003366"/>
                </a:solidFill>
                <a:latin typeface="Batang" pitchFamily="18" charset="-127"/>
              </a:rPr>
              <a:t>Inflación moderada con crecimiento.</a:t>
            </a:r>
          </a:p>
          <a:p>
            <a:pPr marL="742950" lvl="1" indent="-285750" algn="just">
              <a:spcBef>
                <a:spcPct val="20000"/>
              </a:spcBef>
              <a:buFontTx/>
              <a:buChar char="–"/>
            </a:pPr>
            <a:r>
              <a:rPr lang="es-ES_tradnl" sz="1200">
                <a:solidFill>
                  <a:srgbClr val="003366"/>
                </a:solidFill>
                <a:latin typeface="Batang" pitchFamily="18" charset="-127"/>
              </a:rPr>
              <a:t>Estabilidad de P con bajas tasas de crecimiento del PIB.</a:t>
            </a:r>
          </a:p>
          <a:p>
            <a:pPr marL="742950" lvl="1" indent="-285750" algn="just">
              <a:spcBef>
                <a:spcPct val="20000"/>
              </a:spcBef>
              <a:buFontTx/>
              <a:buChar char="–"/>
            </a:pPr>
            <a:r>
              <a:rPr lang="es-ES_tradnl" sz="1200">
                <a:solidFill>
                  <a:srgbClr val="003366"/>
                </a:solidFill>
                <a:latin typeface="Batang" pitchFamily="18" charset="-127"/>
              </a:rPr>
              <a:t>Inflación con estancamiento (estanflación).</a:t>
            </a:r>
          </a:p>
          <a:p>
            <a:pPr marL="742950" lvl="1" indent="-285750" algn="just">
              <a:spcBef>
                <a:spcPct val="20000"/>
              </a:spcBef>
              <a:buFontTx/>
              <a:buChar char="–"/>
            </a:pPr>
            <a:r>
              <a:rPr lang="es-ES_tradnl" sz="1200">
                <a:solidFill>
                  <a:srgbClr val="003366"/>
                </a:solidFill>
                <a:latin typeface="Batang" pitchFamily="18" charset="-127"/>
              </a:rPr>
              <a:t>Inflación con depresión (depreflación).</a:t>
            </a:r>
          </a:p>
        </p:txBody>
      </p:sp>
      <p:sp>
        <p:nvSpPr>
          <p:cNvPr id="225283" name="Rectangle 3"/>
          <p:cNvSpPr>
            <a:spLocks noChangeArrowheads="1"/>
          </p:cNvSpPr>
          <p:nvPr/>
        </p:nvSpPr>
        <p:spPr bwMode="auto">
          <a:xfrm>
            <a:off x="3505200" y="2555875"/>
            <a:ext cx="5638800" cy="1371600"/>
          </a:xfrm>
          <a:prstGeom prst="rect">
            <a:avLst/>
          </a:prstGeom>
          <a:noFill/>
          <a:ln w="9525">
            <a:noFill/>
            <a:miter lim="800000"/>
            <a:headEnd/>
            <a:tailEnd/>
          </a:ln>
        </p:spPr>
        <p:txBody>
          <a:bodyPr/>
          <a:lstStyle/>
          <a:p>
            <a:pPr marL="742950" lvl="1" indent="-285750" algn="just">
              <a:spcBef>
                <a:spcPct val="20000"/>
              </a:spcBef>
              <a:buFontTx/>
              <a:buChar char="–"/>
            </a:pPr>
            <a:r>
              <a:rPr lang="es-ES_tradnl" sz="1200">
                <a:solidFill>
                  <a:srgbClr val="003366"/>
                </a:solidFill>
                <a:latin typeface="Batang" pitchFamily="18" charset="-127"/>
                <a:sym typeface="Symbol" pitchFamily="82" charset="0"/>
              </a:rPr>
              <a:t>P</a:t>
            </a:r>
            <a:r>
              <a:rPr lang="es-ES_tradnl" sz="1200">
                <a:solidFill>
                  <a:srgbClr val="003366"/>
                </a:solidFill>
                <a:latin typeface="Batang" pitchFamily="18" charset="-127"/>
              </a:rPr>
              <a:t>or aumento de costos de producción.</a:t>
            </a:r>
          </a:p>
          <a:p>
            <a:pPr marL="742950" lvl="1" indent="-285750" algn="just">
              <a:spcBef>
                <a:spcPct val="20000"/>
              </a:spcBef>
              <a:buFontTx/>
              <a:buChar char="–"/>
            </a:pPr>
            <a:r>
              <a:rPr lang="es-ES_tradnl" sz="1200">
                <a:solidFill>
                  <a:srgbClr val="003366"/>
                </a:solidFill>
                <a:latin typeface="Batang" pitchFamily="18" charset="-127"/>
              </a:rPr>
              <a:t>Produce desempleo y lento crecimiento del PIB.</a:t>
            </a:r>
          </a:p>
          <a:p>
            <a:pPr marL="742950" lvl="1" indent="-285750" algn="just">
              <a:spcBef>
                <a:spcPct val="20000"/>
              </a:spcBef>
              <a:buFontTx/>
              <a:buChar char="–"/>
            </a:pPr>
            <a:r>
              <a:rPr lang="es-ES_tradnl" sz="1200">
                <a:solidFill>
                  <a:srgbClr val="003366"/>
                </a:solidFill>
                <a:latin typeface="Batang" pitchFamily="18" charset="-127"/>
              </a:rPr>
              <a:t>Desequilibra la balanza de pagos </a:t>
            </a:r>
            <a:r>
              <a:rPr lang="es-ES_tradnl" sz="1200">
                <a:solidFill>
                  <a:srgbClr val="003366"/>
                </a:solidFill>
                <a:latin typeface="Batang" pitchFamily="18" charset="-127"/>
                <a:sym typeface="Symbol" pitchFamily="82" charset="0"/>
              </a:rPr>
              <a:t></a:t>
            </a:r>
            <a:r>
              <a:rPr lang="es-ES_tradnl" sz="1200">
                <a:solidFill>
                  <a:srgbClr val="003366"/>
                </a:solidFill>
                <a:latin typeface="Batang" pitchFamily="18" charset="-127"/>
              </a:rPr>
              <a:t> devaluación. </a:t>
            </a:r>
          </a:p>
          <a:p>
            <a:pPr marL="742950" lvl="1" indent="-285750" algn="just">
              <a:spcBef>
                <a:spcPct val="20000"/>
              </a:spcBef>
              <a:buFontTx/>
              <a:buChar char="–"/>
            </a:pPr>
            <a:r>
              <a:rPr lang="es-ES_tradnl" sz="1200">
                <a:solidFill>
                  <a:srgbClr val="003366"/>
                </a:solidFill>
                <a:latin typeface="Batang" pitchFamily="18" charset="-127"/>
              </a:rPr>
              <a:t>Empeora  la  relación  de   intercambio  y  por  tanto   la </a:t>
            </a:r>
          </a:p>
          <a:p>
            <a:pPr marL="742950" lvl="1" indent="-285750" algn="just">
              <a:spcBef>
                <a:spcPct val="20000"/>
              </a:spcBef>
            </a:pPr>
            <a:r>
              <a:rPr lang="es-ES_tradnl" sz="1200">
                <a:solidFill>
                  <a:srgbClr val="003366"/>
                </a:solidFill>
                <a:latin typeface="Batang" pitchFamily="18" charset="-127"/>
              </a:rPr>
              <a:t>	renta nacional.</a:t>
            </a:r>
          </a:p>
          <a:p>
            <a:pPr marL="742950" lvl="1" indent="-285750">
              <a:spcBef>
                <a:spcPct val="20000"/>
              </a:spcBef>
              <a:buFontTx/>
              <a:buChar char="–"/>
            </a:pPr>
            <a:r>
              <a:rPr lang="es-ES_tradnl" sz="1200">
                <a:solidFill>
                  <a:srgbClr val="003366"/>
                </a:solidFill>
                <a:latin typeface="Batang" pitchFamily="18" charset="-127"/>
              </a:rPr>
              <a:t>Compra de valores extranjeros </a:t>
            </a:r>
            <a:r>
              <a:rPr lang="es-ES_tradnl" sz="1200">
                <a:solidFill>
                  <a:srgbClr val="003366"/>
                </a:solidFill>
                <a:latin typeface="Batang" pitchFamily="18" charset="-127"/>
                <a:sym typeface="Symbol" pitchFamily="82" charset="0"/>
              </a:rPr>
              <a:t>- </a:t>
            </a:r>
            <a:r>
              <a:rPr lang="es-ES_tradnl" sz="1200">
                <a:solidFill>
                  <a:srgbClr val="003366"/>
                </a:solidFill>
                <a:latin typeface="Batang" pitchFamily="18" charset="-127"/>
              </a:rPr>
              <a:t>salida de capitales.</a:t>
            </a:r>
          </a:p>
        </p:txBody>
      </p:sp>
      <p:sp>
        <p:nvSpPr>
          <p:cNvPr id="225284" name="Rectangle 4"/>
          <p:cNvSpPr>
            <a:spLocks noGrp="1" noChangeArrowheads="1"/>
          </p:cNvSpPr>
          <p:nvPr>
            <p:ph type="body" idx="1"/>
          </p:nvPr>
        </p:nvSpPr>
        <p:spPr>
          <a:xfrm>
            <a:off x="3479800" y="4022725"/>
            <a:ext cx="5105400" cy="2806700"/>
          </a:xfrm>
        </p:spPr>
        <p:txBody>
          <a:bodyPr/>
          <a:lstStyle/>
          <a:p>
            <a:pPr lvl="1" algn="just" eaLnBrk="1" hangingPunct="1"/>
            <a:r>
              <a:rPr lang="es-ES_tradnl" sz="1200" smtClean="0">
                <a:solidFill>
                  <a:srgbClr val="003366"/>
                </a:solidFill>
                <a:latin typeface="Batang" pitchFamily="18" charset="-127"/>
              </a:rPr>
              <a:t>En un sistema progresivo, la inflación potencia la importancia relativa de los ingresos fiscales respecto a la renta nacional.</a:t>
            </a:r>
          </a:p>
          <a:p>
            <a:pPr lvl="1" algn="just" eaLnBrk="1" hangingPunct="1"/>
            <a:r>
              <a:rPr lang="es-ES_tradnl" sz="1200" smtClean="0">
                <a:solidFill>
                  <a:srgbClr val="003366"/>
                </a:solidFill>
                <a:latin typeface="Batang" pitchFamily="18" charset="-127"/>
              </a:rPr>
              <a:t>Puede convertirse en un mecanismo automático para autocombatirse, en el sentido de que sustrae poder de compra al público.</a:t>
            </a:r>
          </a:p>
          <a:p>
            <a:pPr lvl="1" algn="just" eaLnBrk="1" hangingPunct="1"/>
            <a:r>
              <a:rPr lang="es-ES_tradnl" sz="1200" smtClean="0">
                <a:solidFill>
                  <a:srgbClr val="003366"/>
                </a:solidFill>
                <a:latin typeface="Batang" pitchFamily="18" charset="-127"/>
              </a:rPr>
              <a:t>Como la escala impositiva tiene un porcentaje máximo prefijado, el sistema lleva en sí la pérdida gradual de progresividad.</a:t>
            </a:r>
          </a:p>
          <a:p>
            <a:pPr lvl="1" algn="just" eaLnBrk="1" hangingPunct="1"/>
            <a:r>
              <a:rPr lang="es-ES_tradnl" sz="1200" smtClean="0">
                <a:solidFill>
                  <a:srgbClr val="003366"/>
                </a:solidFill>
                <a:latin typeface="Batang" pitchFamily="18" charset="-127"/>
              </a:rPr>
              <a:t>La inflación tiene incidencia desigual, según sea el procedimiento con que son liquidados los impuestos. Cuando existe desfase entre la liquidación y los beneficios se ven favorecidos los que están sujetos al sistema PAYE (Pay As You Earn).</a:t>
            </a:r>
          </a:p>
        </p:txBody>
      </p:sp>
      <p:sp>
        <p:nvSpPr>
          <p:cNvPr id="225285" name="AutoShape 6"/>
          <p:cNvSpPr>
            <a:spLocks/>
          </p:cNvSpPr>
          <p:nvPr/>
        </p:nvSpPr>
        <p:spPr bwMode="auto">
          <a:xfrm>
            <a:off x="1270000" y="855663"/>
            <a:ext cx="511175" cy="5905500"/>
          </a:xfrm>
          <a:prstGeom prst="leftBrace">
            <a:avLst>
              <a:gd name="adj1" fmla="val 96273"/>
              <a:gd name="adj2" fmla="val 50000"/>
            </a:avLst>
          </a:prstGeom>
          <a:noFill/>
          <a:ln w="38100">
            <a:solidFill>
              <a:srgbClr val="000080"/>
            </a:solidFill>
            <a:round/>
            <a:headEnd/>
            <a:tailEnd/>
          </a:ln>
        </p:spPr>
        <p:txBody>
          <a:bodyPr/>
          <a:lstStyle/>
          <a:p>
            <a:pPr algn="ctr">
              <a:spcBef>
                <a:spcPct val="50000"/>
              </a:spcBef>
            </a:pPr>
            <a:endParaRPr lang="es-ES"/>
          </a:p>
        </p:txBody>
      </p:sp>
      <p:sp>
        <p:nvSpPr>
          <p:cNvPr id="225286" name="AutoShape 7"/>
          <p:cNvSpPr>
            <a:spLocks/>
          </p:cNvSpPr>
          <p:nvPr/>
        </p:nvSpPr>
        <p:spPr bwMode="auto">
          <a:xfrm>
            <a:off x="3784600" y="868363"/>
            <a:ext cx="254000" cy="1036637"/>
          </a:xfrm>
          <a:prstGeom prst="leftBrace">
            <a:avLst>
              <a:gd name="adj1" fmla="val 34010"/>
              <a:gd name="adj2" fmla="val 50000"/>
            </a:avLst>
          </a:prstGeom>
          <a:noFill/>
          <a:ln w="28575">
            <a:solidFill>
              <a:srgbClr val="000080"/>
            </a:solidFill>
            <a:round/>
            <a:headEnd/>
            <a:tailEnd/>
          </a:ln>
        </p:spPr>
        <p:txBody>
          <a:bodyPr/>
          <a:lstStyle/>
          <a:p>
            <a:pPr algn="ctr">
              <a:spcBef>
                <a:spcPct val="50000"/>
              </a:spcBef>
            </a:pPr>
            <a:endParaRPr lang="es-ES"/>
          </a:p>
        </p:txBody>
      </p:sp>
      <p:sp>
        <p:nvSpPr>
          <p:cNvPr id="225287" name="AutoShape 8"/>
          <p:cNvSpPr>
            <a:spLocks/>
          </p:cNvSpPr>
          <p:nvPr/>
        </p:nvSpPr>
        <p:spPr bwMode="auto">
          <a:xfrm>
            <a:off x="3784600" y="2562225"/>
            <a:ext cx="254000" cy="1362075"/>
          </a:xfrm>
          <a:prstGeom prst="leftBrace">
            <a:avLst>
              <a:gd name="adj1" fmla="val 44687"/>
              <a:gd name="adj2" fmla="val 50000"/>
            </a:avLst>
          </a:prstGeom>
          <a:noFill/>
          <a:ln w="28575">
            <a:solidFill>
              <a:srgbClr val="000080"/>
            </a:solidFill>
            <a:round/>
            <a:headEnd/>
            <a:tailEnd/>
          </a:ln>
        </p:spPr>
        <p:txBody>
          <a:bodyPr/>
          <a:lstStyle/>
          <a:p>
            <a:pPr algn="ctr">
              <a:spcBef>
                <a:spcPct val="50000"/>
              </a:spcBef>
            </a:pPr>
            <a:endParaRPr lang="es-ES"/>
          </a:p>
        </p:txBody>
      </p:sp>
      <p:sp>
        <p:nvSpPr>
          <p:cNvPr id="225288" name="AutoShape 9"/>
          <p:cNvSpPr>
            <a:spLocks/>
          </p:cNvSpPr>
          <p:nvPr/>
        </p:nvSpPr>
        <p:spPr bwMode="auto">
          <a:xfrm>
            <a:off x="3752850" y="4030663"/>
            <a:ext cx="266700" cy="2717800"/>
          </a:xfrm>
          <a:prstGeom prst="leftBrace">
            <a:avLst>
              <a:gd name="adj1" fmla="val 84921"/>
              <a:gd name="adj2" fmla="val 50000"/>
            </a:avLst>
          </a:prstGeom>
          <a:noFill/>
          <a:ln w="28575">
            <a:solidFill>
              <a:srgbClr val="000080"/>
            </a:solidFill>
            <a:round/>
            <a:headEnd/>
            <a:tailEnd/>
          </a:ln>
        </p:spPr>
        <p:txBody>
          <a:bodyPr/>
          <a:lstStyle/>
          <a:p>
            <a:pPr algn="ctr">
              <a:spcBef>
                <a:spcPct val="50000"/>
              </a:spcBef>
            </a:pPr>
            <a:endParaRPr lang="es-ES"/>
          </a:p>
        </p:txBody>
      </p:sp>
      <p:sp>
        <p:nvSpPr>
          <p:cNvPr id="225289" name="Rectangle 10"/>
          <p:cNvSpPr>
            <a:spLocks noChangeArrowheads="1"/>
          </p:cNvSpPr>
          <p:nvPr/>
        </p:nvSpPr>
        <p:spPr bwMode="auto">
          <a:xfrm>
            <a:off x="1117600" y="1104900"/>
            <a:ext cx="2971800" cy="685800"/>
          </a:xfrm>
          <a:prstGeom prst="rect">
            <a:avLst/>
          </a:prstGeom>
          <a:noFill/>
          <a:ln w="9525">
            <a:noFill/>
            <a:miter lim="800000"/>
            <a:headEnd/>
            <a:tailEnd/>
          </a:ln>
        </p:spPr>
        <p:txBody>
          <a:bodyPr/>
          <a:lstStyle/>
          <a:p>
            <a:pPr marL="742950" lvl="1" indent="-285750">
              <a:spcBef>
                <a:spcPct val="20000"/>
              </a:spcBef>
              <a:buFontTx/>
              <a:buChar char="–"/>
            </a:pPr>
            <a:r>
              <a:rPr lang="es-ES_tradnl" sz="1200">
                <a:solidFill>
                  <a:srgbClr val="003366"/>
                </a:solidFill>
                <a:latin typeface="Batang" pitchFamily="18" charset="-127"/>
              </a:rPr>
              <a:t>Crecimiento económico. </a:t>
            </a:r>
            <a:endParaRPr lang="es-ES" sz="1200">
              <a:solidFill>
                <a:srgbClr val="003366"/>
              </a:solidFill>
              <a:latin typeface="Batang" pitchFamily="18" charset="-127"/>
            </a:endParaRPr>
          </a:p>
          <a:p>
            <a:pPr marL="742950" lvl="1" indent="-285750">
              <a:spcBef>
                <a:spcPct val="20000"/>
              </a:spcBef>
            </a:pPr>
            <a:r>
              <a:rPr lang="es-ES_tradnl" sz="1200">
                <a:solidFill>
                  <a:srgbClr val="003366"/>
                </a:solidFill>
                <a:latin typeface="Batang" pitchFamily="18" charset="-127"/>
              </a:rPr>
              <a:t>       No existe correlación</a:t>
            </a:r>
          </a:p>
        </p:txBody>
      </p:sp>
      <p:sp>
        <p:nvSpPr>
          <p:cNvPr id="225290" name="Rectangle 11"/>
          <p:cNvSpPr>
            <a:spLocks noChangeArrowheads="1"/>
          </p:cNvSpPr>
          <p:nvPr/>
        </p:nvSpPr>
        <p:spPr bwMode="auto">
          <a:xfrm>
            <a:off x="1117600" y="1914525"/>
            <a:ext cx="4267200" cy="685800"/>
          </a:xfrm>
          <a:prstGeom prst="rect">
            <a:avLst/>
          </a:prstGeom>
          <a:noFill/>
          <a:ln w="9525">
            <a:noFill/>
            <a:miter lim="800000"/>
            <a:headEnd/>
            <a:tailEnd/>
          </a:ln>
        </p:spPr>
        <p:txBody>
          <a:bodyPr/>
          <a:lstStyle/>
          <a:p>
            <a:pPr marL="742950" lvl="1" indent="-285750">
              <a:spcBef>
                <a:spcPct val="20000"/>
              </a:spcBef>
              <a:buFontTx/>
              <a:buChar char="–"/>
            </a:pPr>
            <a:r>
              <a:rPr lang="es-ES_tradnl" sz="1200">
                <a:solidFill>
                  <a:srgbClr val="003366"/>
                </a:solidFill>
                <a:latin typeface="Batang" pitchFamily="18" charset="-127"/>
              </a:rPr>
              <a:t>Disminución del poder de compra.</a:t>
            </a:r>
          </a:p>
          <a:p>
            <a:pPr marL="742950" lvl="1" indent="-285750">
              <a:spcBef>
                <a:spcPct val="20000"/>
              </a:spcBef>
            </a:pPr>
            <a:endParaRPr lang="es-ES_tradnl" sz="600">
              <a:solidFill>
                <a:srgbClr val="003366"/>
              </a:solidFill>
              <a:latin typeface="Batang" pitchFamily="18" charset="-127"/>
            </a:endParaRPr>
          </a:p>
          <a:p>
            <a:pPr marL="742950" lvl="1" indent="-285750">
              <a:spcBef>
                <a:spcPct val="20000"/>
              </a:spcBef>
              <a:buFontTx/>
              <a:buChar char="–"/>
            </a:pPr>
            <a:r>
              <a:rPr lang="es-ES_tradnl" sz="1200">
                <a:solidFill>
                  <a:srgbClr val="003366"/>
                </a:solidFill>
                <a:latin typeface="Batang" pitchFamily="18" charset="-127"/>
              </a:rPr>
              <a:t>Estímulo al gasto y desestímulo al ahorro</a:t>
            </a:r>
          </a:p>
        </p:txBody>
      </p:sp>
      <p:sp>
        <p:nvSpPr>
          <p:cNvPr id="225291" name="Rectangle 12"/>
          <p:cNvSpPr>
            <a:spLocks noChangeArrowheads="1"/>
          </p:cNvSpPr>
          <p:nvPr/>
        </p:nvSpPr>
        <p:spPr bwMode="auto">
          <a:xfrm>
            <a:off x="1117600" y="2949575"/>
            <a:ext cx="2438400" cy="685800"/>
          </a:xfrm>
          <a:prstGeom prst="rect">
            <a:avLst/>
          </a:prstGeom>
          <a:noFill/>
          <a:ln w="9525">
            <a:noFill/>
            <a:miter lim="800000"/>
            <a:headEnd/>
            <a:tailEnd/>
          </a:ln>
        </p:spPr>
        <p:txBody>
          <a:bodyPr/>
          <a:lstStyle/>
          <a:p>
            <a:pPr marL="742950" lvl="1" indent="-285750">
              <a:spcBef>
                <a:spcPct val="20000"/>
              </a:spcBef>
              <a:buFontTx/>
              <a:buChar char="–"/>
            </a:pPr>
            <a:r>
              <a:rPr lang="es-ES_tradnl" sz="1200">
                <a:solidFill>
                  <a:srgbClr val="003366"/>
                </a:solidFill>
                <a:latin typeface="Batang" pitchFamily="18" charset="-127"/>
              </a:rPr>
              <a:t>Balanza de Pagos y </a:t>
            </a:r>
          </a:p>
          <a:p>
            <a:pPr marL="742950" lvl="1" indent="-285750">
              <a:spcBef>
                <a:spcPct val="20000"/>
              </a:spcBef>
            </a:pPr>
            <a:r>
              <a:rPr lang="es-ES_tradnl" sz="1200">
                <a:solidFill>
                  <a:srgbClr val="003366"/>
                </a:solidFill>
                <a:latin typeface="Batang" pitchFamily="18" charset="-127"/>
              </a:rPr>
              <a:t>       Tipo de Cambio</a:t>
            </a:r>
          </a:p>
        </p:txBody>
      </p:sp>
      <p:sp>
        <p:nvSpPr>
          <p:cNvPr id="225292" name="Rectangle 13"/>
          <p:cNvSpPr>
            <a:spLocks noChangeArrowheads="1"/>
          </p:cNvSpPr>
          <p:nvPr/>
        </p:nvSpPr>
        <p:spPr bwMode="auto">
          <a:xfrm>
            <a:off x="1117600" y="5243513"/>
            <a:ext cx="2438400" cy="304800"/>
          </a:xfrm>
          <a:prstGeom prst="rect">
            <a:avLst/>
          </a:prstGeom>
          <a:noFill/>
          <a:ln w="9525">
            <a:noFill/>
            <a:miter lim="800000"/>
            <a:headEnd/>
            <a:tailEnd/>
          </a:ln>
        </p:spPr>
        <p:txBody>
          <a:bodyPr/>
          <a:lstStyle/>
          <a:p>
            <a:pPr marL="742950" lvl="1" indent="-285750">
              <a:spcBef>
                <a:spcPct val="20000"/>
              </a:spcBef>
              <a:buFontTx/>
              <a:buChar char="–"/>
            </a:pPr>
            <a:r>
              <a:rPr lang="es-ES_tradnl" sz="1200">
                <a:solidFill>
                  <a:srgbClr val="003366"/>
                </a:solidFill>
                <a:latin typeface="Batang" pitchFamily="18" charset="-127"/>
              </a:rPr>
              <a:t>El sistema fiscal</a:t>
            </a:r>
          </a:p>
        </p:txBody>
      </p:sp>
      <p:sp>
        <p:nvSpPr>
          <p:cNvPr id="126990" name="Text Box 14"/>
          <p:cNvSpPr txBox="1">
            <a:spLocks noChangeArrowheads="1"/>
          </p:cNvSpPr>
          <p:nvPr/>
        </p:nvSpPr>
        <p:spPr bwMode="auto">
          <a:xfrm rot="-5400000">
            <a:off x="-2405063" y="3133726"/>
            <a:ext cx="6119813" cy="519112"/>
          </a:xfrm>
          <a:prstGeom prst="rect">
            <a:avLst/>
          </a:prstGeom>
          <a:noFill/>
          <a:ln w="12700">
            <a:noFill/>
            <a:miter lim="800000"/>
            <a:headEnd/>
            <a:tailEnd/>
          </a:ln>
          <a:effectLst/>
        </p:spPr>
        <p:txBody>
          <a:bodyPr>
            <a:spAutoFit/>
          </a:bodyPr>
          <a:lstStyle/>
          <a:p>
            <a:pPr algn="ctr" eaLnBrk="0" hangingPunct="0">
              <a:spcBef>
                <a:spcPct val="50000"/>
              </a:spcBef>
              <a:defRPr/>
            </a:pPr>
            <a:r>
              <a:rPr lang="es-ES_tradnl" sz="2800" i="1">
                <a:solidFill>
                  <a:srgbClr val="003366"/>
                </a:solidFill>
                <a:effectLst>
                  <a:outerShdw blurRad="38100" dist="38100" dir="2700000" algn="tl">
                    <a:srgbClr val="C0C0C0"/>
                  </a:outerShdw>
                </a:effectLst>
                <a:latin typeface="Tahoma" pitchFamily="34" charset="0"/>
              </a:rPr>
              <a:t>Efectos Generales en la Economía</a:t>
            </a:r>
          </a:p>
        </p:txBody>
      </p:sp>
    </p:spTree>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95288" y="1628775"/>
            <a:ext cx="8229600" cy="1584325"/>
          </a:xfrm>
        </p:spPr>
        <p:txBody>
          <a:bodyPr/>
          <a:lstStyle/>
          <a:p>
            <a:pPr algn="ctr" eaLnBrk="1" hangingPunct="1">
              <a:lnSpc>
                <a:spcPct val="200000"/>
              </a:lnSpc>
              <a:buFontTx/>
              <a:buNone/>
            </a:pPr>
            <a:r>
              <a:rPr lang="es-ES_tradnl" b="1" i="1" smtClean="0">
                <a:solidFill>
                  <a:srgbClr val="003366"/>
                </a:solidFill>
                <a:latin typeface="Sylfaen" pitchFamily="18" charset="0"/>
              </a:rPr>
              <a:t>LA INFLACION</a:t>
            </a:r>
          </a:p>
          <a:p>
            <a:pPr algn="ctr" eaLnBrk="1" hangingPunct="1">
              <a:lnSpc>
                <a:spcPct val="200000"/>
              </a:lnSpc>
              <a:buFontTx/>
              <a:buNone/>
            </a:pPr>
            <a:r>
              <a:rPr lang="es-ES_tradnl" b="1" i="1" smtClean="0">
                <a:solidFill>
                  <a:srgbClr val="003366"/>
                </a:solidFill>
                <a:latin typeface="Sylfaen" pitchFamily="18" charset="0"/>
              </a:rPr>
              <a:t> AFECTA A TODAS LAS EMPRESAS </a:t>
            </a:r>
          </a:p>
          <a:p>
            <a:pPr algn="ctr" eaLnBrk="1" hangingPunct="1">
              <a:lnSpc>
                <a:spcPct val="200000"/>
              </a:lnSpc>
              <a:buFontTx/>
              <a:buNone/>
            </a:pPr>
            <a:r>
              <a:rPr lang="es-ES_tradnl" b="1" i="1" smtClean="0">
                <a:solidFill>
                  <a:srgbClr val="003366"/>
                </a:solidFill>
                <a:latin typeface="Sylfaen" pitchFamily="18" charset="0"/>
              </a:rPr>
              <a:t>DE MANERA DESIGUAL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dissolve">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95288" y="1484313"/>
            <a:ext cx="8229600" cy="3097212"/>
          </a:xfrm>
        </p:spPr>
        <p:txBody>
          <a:bodyPr/>
          <a:lstStyle/>
          <a:p>
            <a:pPr eaLnBrk="1" hangingPunct="1">
              <a:lnSpc>
                <a:spcPct val="135000"/>
              </a:lnSpc>
            </a:pPr>
            <a:r>
              <a:rPr lang="es-ES_tradnl" sz="2200" smtClean="0">
                <a:solidFill>
                  <a:srgbClr val="003366"/>
                </a:solidFill>
                <a:latin typeface="Verdana" pitchFamily="34" charset="0"/>
              </a:rPr>
              <a:t>REDUCCION DE LA CAPACIDAD INSTALADA REAL POR EL USO DE COSTOS FIJOS DE OPERACIÓN</a:t>
            </a:r>
          </a:p>
          <a:p>
            <a:pPr eaLnBrk="1" hangingPunct="1">
              <a:lnSpc>
                <a:spcPct val="135000"/>
              </a:lnSpc>
            </a:pPr>
            <a:r>
              <a:rPr lang="es-ES_tradnl" sz="2200" smtClean="0">
                <a:solidFill>
                  <a:srgbClr val="003366"/>
                </a:solidFill>
                <a:latin typeface="Verdana" pitchFamily="34" charset="0"/>
              </a:rPr>
              <a:t>AUMENTO EN LOS COSTOS FIJOS (SALARIOS – SERVICIOS)</a:t>
            </a:r>
          </a:p>
          <a:p>
            <a:pPr eaLnBrk="1" hangingPunct="1">
              <a:lnSpc>
                <a:spcPct val="135000"/>
              </a:lnSpc>
            </a:pPr>
            <a:r>
              <a:rPr lang="es-ES_tradnl" sz="2200" smtClean="0">
                <a:solidFill>
                  <a:srgbClr val="003366"/>
                </a:solidFill>
                <a:latin typeface="Verdana" pitchFamily="34" charset="0"/>
              </a:rPr>
              <a:t> AUMENTO EN LAS NECESIDADES DE FINANCIAMIENTO</a:t>
            </a:r>
          </a:p>
          <a:p>
            <a:pPr eaLnBrk="1" hangingPunct="1">
              <a:lnSpc>
                <a:spcPct val="135000"/>
              </a:lnSpc>
            </a:pPr>
            <a:r>
              <a:rPr lang="es-ES_tradnl" sz="2200" smtClean="0">
                <a:solidFill>
                  <a:srgbClr val="003366"/>
                </a:solidFill>
                <a:latin typeface="Verdana" pitchFamily="34" charset="0"/>
              </a:rPr>
              <a:t>ESCASEZ DE INSUMOS FINANCIEROS</a:t>
            </a:r>
          </a:p>
          <a:p>
            <a:pPr eaLnBrk="1" hangingPunct="1">
              <a:lnSpc>
                <a:spcPct val="135000"/>
              </a:lnSpc>
            </a:pPr>
            <a:endParaRPr lang="es-ES_tradnl" sz="2200" smtClean="0">
              <a:solidFill>
                <a:srgbClr val="003366"/>
              </a:solidFill>
              <a:latin typeface="Verdana" pitchFamily="34" charset="0"/>
            </a:endParaRPr>
          </a:p>
        </p:txBody>
      </p:sp>
      <p:sp>
        <p:nvSpPr>
          <p:cNvPr id="33796" name="Rectangle 4"/>
          <p:cNvSpPr>
            <a:spLocks noChangeArrowheads="1"/>
          </p:cNvSpPr>
          <p:nvPr/>
        </p:nvSpPr>
        <p:spPr bwMode="auto">
          <a:xfrm>
            <a:off x="179388" y="260350"/>
            <a:ext cx="8785225" cy="622300"/>
          </a:xfrm>
          <a:prstGeom prst="rect">
            <a:avLst/>
          </a:prstGeom>
          <a:noFill/>
          <a:ln w="9525">
            <a:noFill/>
            <a:miter lim="800000"/>
            <a:headEnd/>
            <a:tailEnd/>
          </a:ln>
        </p:spPr>
        <p:txBody>
          <a:bodyPr anchor="ctr"/>
          <a:lstStyle/>
          <a:p>
            <a:pPr algn="ctr"/>
            <a:r>
              <a:rPr lang="es-ES_tradnl">
                <a:solidFill>
                  <a:srgbClr val="003366"/>
                </a:solidFill>
                <a:latin typeface="Comic Sans MS" pitchFamily="66" charset="0"/>
              </a:rPr>
              <a:t>CONSECUENCIAS DE LA INFLACION EN LAS EMPRESAS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1000" fill="hold"/>
                                        <p:tgtEl>
                                          <p:spTgt spid="33796"/>
                                        </p:tgtEl>
                                        <p:attrNameLst>
                                          <p:attrName>ppt_x</p:attrName>
                                        </p:attrNameLst>
                                      </p:cBhvr>
                                      <p:tavLst>
                                        <p:tav tm="0">
                                          <p:val>
                                            <p:strVal val="#ppt_x"/>
                                          </p:val>
                                        </p:tav>
                                        <p:tav tm="100000">
                                          <p:val>
                                            <p:strVal val="#ppt_x"/>
                                          </p:val>
                                        </p:tav>
                                      </p:tavLst>
                                    </p:anim>
                                    <p:anim calcmode="lin" valueType="num">
                                      <p:cBhvr additive="base">
                                        <p:cTn id="8" dur="1000" fill="hold"/>
                                        <p:tgtEl>
                                          <p:spTgt spid="337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Effect transition="in" filter="dissolve">
                                      <p:cBhvr>
                                        <p:cTn id="13" dur="500"/>
                                        <p:tgtEl>
                                          <p:spTgt spid="337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Effect transition="in" filter="dissolve">
                                      <p:cBhvr>
                                        <p:cTn id="18" dur="500"/>
                                        <p:tgtEl>
                                          <p:spTgt spid="3379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3795">
                                            <p:txEl>
                                              <p:pRg st="2" end="2"/>
                                            </p:txEl>
                                          </p:spTgt>
                                        </p:tgtEl>
                                        <p:attrNameLst>
                                          <p:attrName>style.visibility</p:attrName>
                                        </p:attrNameLst>
                                      </p:cBhvr>
                                      <p:to>
                                        <p:strVal val="visible"/>
                                      </p:to>
                                    </p:set>
                                    <p:animEffect transition="in" filter="dissolve">
                                      <p:cBhvr>
                                        <p:cTn id="23" dur="500"/>
                                        <p:tgtEl>
                                          <p:spTgt spid="337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3795">
                                            <p:txEl>
                                              <p:pRg st="3" end="3"/>
                                            </p:txEl>
                                          </p:spTgt>
                                        </p:tgtEl>
                                        <p:attrNameLst>
                                          <p:attrName>style.visibility</p:attrName>
                                        </p:attrNameLst>
                                      </p:cBhvr>
                                      <p:to>
                                        <p:strVal val="visible"/>
                                      </p:to>
                                    </p:set>
                                    <p:animEffect transition="in" filter="dissolve">
                                      <p:cBhvr>
                                        <p:cTn id="28"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33796" grpId="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179388" y="188913"/>
            <a:ext cx="8640762" cy="914400"/>
          </a:xfrm>
        </p:spPr>
        <p:txBody>
          <a:bodyPr/>
          <a:lstStyle/>
          <a:p>
            <a:pPr algn="ctr" eaLnBrk="1" hangingPunct="1"/>
            <a:r>
              <a:rPr lang="es-ES_tradnl" sz="2400" smtClean="0">
                <a:solidFill>
                  <a:srgbClr val="003366"/>
                </a:solidFill>
                <a:latin typeface="Comic Sans MS" pitchFamily="66" charset="0"/>
              </a:rPr>
              <a:t>CONSECUENCIAS DE LA INFLACION EN LAS EMPRESAS</a:t>
            </a:r>
            <a:endParaRPr lang="es-ES" sz="2400" smtClean="0">
              <a:solidFill>
                <a:srgbClr val="003366"/>
              </a:solidFill>
              <a:latin typeface="Comic Sans MS" pitchFamily="66" charset="0"/>
            </a:endParaRPr>
          </a:p>
        </p:txBody>
      </p:sp>
      <p:sp>
        <p:nvSpPr>
          <p:cNvPr id="229379" name="Rectangle 3"/>
          <p:cNvSpPr>
            <a:spLocks noGrp="1" noChangeArrowheads="1"/>
          </p:cNvSpPr>
          <p:nvPr>
            <p:ph type="body" idx="1"/>
          </p:nvPr>
        </p:nvSpPr>
        <p:spPr>
          <a:xfrm>
            <a:off x="539750" y="1484313"/>
            <a:ext cx="8375650" cy="4764087"/>
          </a:xfrm>
        </p:spPr>
        <p:txBody>
          <a:bodyPr/>
          <a:lstStyle/>
          <a:p>
            <a:pPr eaLnBrk="1" hangingPunct="1">
              <a:lnSpc>
                <a:spcPct val="135000"/>
              </a:lnSpc>
            </a:pPr>
            <a:r>
              <a:rPr lang="es-ES_tradnl" sz="2600" smtClean="0">
                <a:solidFill>
                  <a:srgbClr val="003366"/>
                </a:solidFill>
              </a:rPr>
              <a:t>NECESIDAD CRECIENTE DE CAPITAL DE TRABAJO</a:t>
            </a:r>
          </a:p>
          <a:p>
            <a:pPr eaLnBrk="1" hangingPunct="1">
              <a:lnSpc>
                <a:spcPct val="135000"/>
              </a:lnSpc>
            </a:pPr>
            <a:r>
              <a:rPr lang="es-ES_tradnl" sz="2600" smtClean="0">
                <a:solidFill>
                  <a:srgbClr val="003366"/>
                </a:solidFill>
              </a:rPr>
              <a:t>REDUCCION DE LA RENTABILIDAD</a:t>
            </a:r>
          </a:p>
          <a:p>
            <a:pPr eaLnBrk="1" hangingPunct="1">
              <a:lnSpc>
                <a:spcPct val="135000"/>
              </a:lnSpc>
            </a:pPr>
            <a:r>
              <a:rPr lang="es-ES_tradnl" sz="2600" smtClean="0">
                <a:solidFill>
                  <a:srgbClr val="003366"/>
                </a:solidFill>
              </a:rPr>
              <a:t>ESTADOS FINANCIEROS INEXACTOS POR EL CAMBIO PROGRESIVO Y CONTINUO DEL VALOR DE LA EXPRESION MONETARIA IMPLICA ANALISIS FINANCIERO DEFICIENTE Y TOMA DE DECISIONES INADECUADAS</a:t>
            </a:r>
            <a:endParaRPr lang="es-ES" sz="2600" smtClean="0">
              <a:solidFill>
                <a:srgbClr val="003366"/>
              </a:solidFill>
            </a:endParaRPr>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Text Box 7"/>
          <p:cNvSpPr txBox="1">
            <a:spLocks noChangeArrowheads="1"/>
          </p:cNvSpPr>
          <p:nvPr/>
        </p:nvSpPr>
        <p:spPr bwMode="auto">
          <a:xfrm>
            <a:off x="755650" y="266700"/>
            <a:ext cx="7848600" cy="1282700"/>
          </a:xfrm>
          <a:prstGeom prst="rect">
            <a:avLst/>
          </a:prstGeom>
          <a:noFill/>
          <a:ln w="28575" algn="ctr">
            <a:noFill/>
            <a:miter lim="800000"/>
            <a:headEnd/>
            <a:tailEnd/>
          </a:ln>
        </p:spPr>
        <p:txBody>
          <a:bodyPr>
            <a:spAutoFit/>
          </a:bodyPr>
          <a:lstStyle/>
          <a:p>
            <a:pPr algn="ctr">
              <a:spcBef>
                <a:spcPct val="50000"/>
              </a:spcBef>
            </a:pPr>
            <a:r>
              <a:rPr lang="es-ES_tradnl" sz="3600">
                <a:solidFill>
                  <a:schemeClr val="accent1"/>
                </a:solidFill>
              </a:rPr>
              <a:t>UNIVERSIDAD DE LOS ANDES</a:t>
            </a:r>
          </a:p>
          <a:p>
            <a:pPr algn="ctr">
              <a:spcBef>
                <a:spcPct val="50000"/>
              </a:spcBef>
            </a:pPr>
            <a:r>
              <a:rPr lang="es-ES_tradnl" sz="2800">
                <a:solidFill>
                  <a:schemeClr val="accent1"/>
                </a:solidFill>
              </a:rPr>
              <a:t>Facultad de Ciencias Económicas y Sociales</a:t>
            </a:r>
          </a:p>
        </p:txBody>
      </p:sp>
      <p:sp>
        <p:nvSpPr>
          <p:cNvPr id="18435" name="Text Box 8"/>
          <p:cNvSpPr txBox="1">
            <a:spLocks noChangeArrowheads="1"/>
          </p:cNvSpPr>
          <p:nvPr/>
        </p:nvSpPr>
        <p:spPr bwMode="auto">
          <a:xfrm>
            <a:off x="1692275" y="4005263"/>
            <a:ext cx="5689600" cy="519112"/>
          </a:xfrm>
          <a:prstGeom prst="rect">
            <a:avLst/>
          </a:prstGeom>
          <a:noFill/>
          <a:ln w="28575" algn="ctr">
            <a:noFill/>
            <a:miter lim="800000"/>
            <a:headEnd/>
            <a:tailEnd/>
          </a:ln>
        </p:spPr>
        <p:txBody>
          <a:bodyPr>
            <a:spAutoFit/>
          </a:bodyPr>
          <a:lstStyle/>
          <a:p>
            <a:pPr algn="ctr">
              <a:spcBef>
                <a:spcPct val="50000"/>
              </a:spcBef>
            </a:pPr>
            <a:r>
              <a:rPr lang="es-ES_tradnl" sz="2800">
                <a:solidFill>
                  <a:schemeClr val="accent1"/>
                </a:solidFill>
              </a:rPr>
              <a:t>Prof. William Méndez Méndez</a:t>
            </a:r>
          </a:p>
        </p:txBody>
      </p:sp>
      <p:sp>
        <p:nvSpPr>
          <p:cNvPr id="18436" name="Text Box 9"/>
          <p:cNvSpPr txBox="1">
            <a:spLocks noChangeArrowheads="1"/>
          </p:cNvSpPr>
          <p:nvPr/>
        </p:nvSpPr>
        <p:spPr bwMode="auto">
          <a:xfrm>
            <a:off x="1258888" y="2565400"/>
            <a:ext cx="6913562" cy="1282700"/>
          </a:xfrm>
          <a:prstGeom prst="rect">
            <a:avLst/>
          </a:prstGeom>
          <a:noFill/>
          <a:ln w="28575" algn="ctr">
            <a:noFill/>
            <a:miter lim="800000"/>
            <a:headEnd/>
            <a:tailEnd/>
          </a:ln>
        </p:spPr>
        <p:txBody>
          <a:bodyPr>
            <a:spAutoFit/>
          </a:bodyPr>
          <a:lstStyle/>
          <a:p>
            <a:pPr algn="ctr">
              <a:spcBef>
                <a:spcPct val="50000"/>
              </a:spcBef>
            </a:pPr>
            <a:r>
              <a:rPr lang="es-ES_tradnl" sz="3600">
                <a:solidFill>
                  <a:schemeClr val="accent1"/>
                </a:solidFill>
              </a:rPr>
              <a:t>Conceptos Generales</a:t>
            </a:r>
          </a:p>
          <a:p>
            <a:pPr algn="ctr">
              <a:spcBef>
                <a:spcPct val="50000"/>
              </a:spcBef>
            </a:pPr>
            <a:r>
              <a:rPr lang="es-ES_tradnl" sz="2800">
                <a:solidFill>
                  <a:schemeClr val="accent1"/>
                </a:solidFill>
              </a:rPr>
              <a:t>La Inflación en Venezuela</a:t>
            </a:r>
          </a:p>
        </p:txBody>
      </p:sp>
    </p:spTree>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79388" y="274638"/>
            <a:ext cx="85074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
        <p:nvSpPr>
          <p:cNvPr id="230403" name="Rectangle 3"/>
          <p:cNvSpPr>
            <a:spLocks noGrp="1" noChangeArrowheads="1"/>
          </p:cNvSpPr>
          <p:nvPr>
            <p:ph type="body" idx="1"/>
          </p:nvPr>
        </p:nvSpPr>
        <p:spPr>
          <a:xfrm>
            <a:off x="323850" y="1916113"/>
            <a:ext cx="8229600" cy="3097212"/>
          </a:xfrm>
        </p:spPr>
        <p:txBody>
          <a:bodyPr/>
          <a:lstStyle/>
          <a:p>
            <a:pPr marL="0" indent="0" algn="ctr" eaLnBrk="1" hangingPunct="1">
              <a:lnSpc>
                <a:spcPts val="4500"/>
              </a:lnSpc>
              <a:buFontTx/>
              <a:buNone/>
            </a:pPr>
            <a:r>
              <a:rPr lang="es-ES_tradnl" smtClean="0">
                <a:solidFill>
                  <a:srgbClr val="003366"/>
                </a:solidFill>
                <a:latin typeface="Arial Unicode MS" pitchFamily="34" charset="-128"/>
              </a:rPr>
              <a:t>EL MANTENIMIENTO DE EFECTIVO Y EQUIVALENTES ORIGINA PERDIDAS MONETARIAS DEBIDO A LA REDUCCION DEL PODER ADQUISITIVO DE LA MONEDA </a:t>
            </a:r>
          </a:p>
        </p:txBody>
      </p:sp>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1426" name="Rectangle 3"/>
          <p:cNvSpPr>
            <a:spLocks noGrp="1" noChangeArrowheads="1"/>
          </p:cNvSpPr>
          <p:nvPr>
            <p:ph type="body" idx="1"/>
          </p:nvPr>
        </p:nvSpPr>
        <p:spPr>
          <a:xfrm>
            <a:off x="539750" y="1916113"/>
            <a:ext cx="8229600" cy="2620962"/>
          </a:xfrm>
        </p:spPr>
        <p:txBody>
          <a:bodyPr/>
          <a:lstStyle/>
          <a:p>
            <a:pPr marL="87313" indent="-87313" algn="just" eaLnBrk="1" hangingPunct="1">
              <a:buFontTx/>
              <a:buNone/>
            </a:pPr>
            <a:r>
              <a:rPr lang="es-ES_tradnl" smtClean="0">
                <a:solidFill>
                  <a:srgbClr val="003366"/>
                </a:solidFill>
                <a:latin typeface="Arial Unicode MS" pitchFamily="34" charset="-128"/>
              </a:rPr>
              <a:t>EL FINANCIAMIENTO DE LAS CUENTAS POR COBRAR E INVENTARIOS SE INCREMENTA </a:t>
            </a:r>
            <a:r>
              <a:rPr lang="es-ES_tradnl" smtClean="0">
                <a:solidFill>
                  <a:srgbClr val="003366"/>
                </a:solidFill>
                <a:latin typeface="Arial Unicode MS" pitchFamily="34" charset="-128"/>
                <a:sym typeface="Wingdings" pitchFamily="2" charset="2"/>
              </a:rPr>
              <a:t> MAYORES VENTAS A CREDITO Y MAYORES NECESIDADES DE MATERIA PRIMA</a:t>
            </a:r>
            <a:endParaRPr lang="es-ES_tradnl" smtClean="0">
              <a:solidFill>
                <a:srgbClr val="003366"/>
              </a:solidFill>
              <a:latin typeface="Arial Unicode MS" pitchFamily="34" charset="-128"/>
            </a:endParaRPr>
          </a:p>
        </p:txBody>
      </p:sp>
      <p:sp>
        <p:nvSpPr>
          <p:cNvPr id="36869" name="Rectangle 5"/>
          <p:cNvSpPr>
            <a:spLocks noGrp="1" noChangeArrowheads="1"/>
          </p:cNvSpPr>
          <p:nvPr>
            <p:ph type="title"/>
          </p:nvPr>
        </p:nvSpPr>
        <p:spPr>
          <a:xfrm>
            <a:off x="179388" y="274638"/>
            <a:ext cx="89646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2450" name="Rectangle 3"/>
          <p:cNvSpPr>
            <a:spLocks noGrp="1" noChangeArrowheads="1"/>
          </p:cNvSpPr>
          <p:nvPr>
            <p:ph type="body" idx="1"/>
          </p:nvPr>
        </p:nvSpPr>
        <p:spPr>
          <a:xfrm>
            <a:off x="395288" y="1844675"/>
            <a:ext cx="8497887" cy="3978275"/>
          </a:xfrm>
        </p:spPr>
        <p:txBody>
          <a:bodyPr/>
          <a:lstStyle/>
          <a:p>
            <a:pPr marL="0" indent="0" algn="just" eaLnBrk="1" hangingPunct="1">
              <a:lnSpc>
                <a:spcPct val="130000"/>
              </a:lnSpc>
              <a:buFontTx/>
              <a:buNone/>
            </a:pPr>
            <a:r>
              <a:rPr lang="es-ES_tradnl" smtClean="0">
                <a:solidFill>
                  <a:srgbClr val="003366"/>
                </a:solidFill>
                <a:latin typeface="Arial Unicode MS" pitchFamily="34" charset="-128"/>
              </a:rPr>
              <a:t>EL FINANCIAMIENTO DE LAS CUENTAS POR COBRAR EN UNA UNIDAD MONETARIA FIJA ORIGINA PERDIDAS MONETARIAS POR RECUPERAR LAS CUENTAS EN MONEDA DEPRECIADA, CON MENOR PODER ADQUISITIVO</a:t>
            </a:r>
          </a:p>
        </p:txBody>
      </p:sp>
      <p:sp>
        <p:nvSpPr>
          <p:cNvPr id="38917" name="Rectangle 5"/>
          <p:cNvSpPr>
            <a:spLocks noGrp="1" noChangeArrowheads="1"/>
          </p:cNvSpPr>
          <p:nvPr>
            <p:ph type="title"/>
          </p:nvPr>
        </p:nvSpPr>
        <p:spPr>
          <a:xfrm>
            <a:off x="179388" y="274638"/>
            <a:ext cx="89646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Tree>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3474" name="Rectangle 3"/>
          <p:cNvSpPr>
            <a:spLocks noGrp="1" noChangeArrowheads="1"/>
          </p:cNvSpPr>
          <p:nvPr>
            <p:ph type="body" idx="1"/>
          </p:nvPr>
        </p:nvSpPr>
        <p:spPr>
          <a:xfrm>
            <a:off x="468313" y="1844675"/>
            <a:ext cx="8229600" cy="1728788"/>
          </a:xfrm>
        </p:spPr>
        <p:txBody>
          <a:bodyPr/>
          <a:lstStyle/>
          <a:p>
            <a:pPr marL="0" indent="0" algn="ctr" eaLnBrk="1" hangingPunct="1">
              <a:lnSpc>
                <a:spcPct val="80000"/>
              </a:lnSpc>
              <a:buFontTx/>
              <a:buNone/>
            </a:pPr>
            <a:r>
              <a:rPr lang="es-ES_tradnl" sz="2400" b="1" smtClean="0">
                <a:solidFill>
                  <a:srgbClr val="003366"/>
                </a:solidFill>
                <a:latin typeface="Arial Unicode MS" pitchFamily="34" charset="-128"/>
              </a:rPr>
              <a:t>EL AUMENTO EN LOS COSTOS DE LOS INSUMOS</a:t>
            </a:r>
          </a:p>
          <a:p>
            <a:pPr marL="0" indent="0" algn="just" eaLnBrk="1" hangingPunct="1">
              <a:lnSpc>
                <a:spcPct val="80000"/>
              </a:lnSpc>
              <a:buFontTx/>
              <a:buNone/>
            </a:pPr>
            <a:endParaRPr lang="es-ES_tradnl" sz="2400" b="1" smtClean="0">
              <a:solidFill>
                <a:srgbClr val="003366"/>
              </a:solidFill>
              <a:latin typeface="Arial Unicode MS" pitchFamily="34" charset="-128"/>
            </a:endParaRPr>
          </a:p>
          <a:p>
            <a:pPr marL="0" indent="0" algn="just" eaLnBrk="1" hangingPunct="1">
              <a:lnSpc>
                <a:spcPct val="80000"/>
              </a:lnSpc>
              <a:buFontTx/>
              <a:buNone/>
            </a:pPr>
            <a:r>
              <a:rPr lang="es-ES_tradnl" sz="2400" b="1" smtClean="0">
                <a:solidFill>
                  <a:srgbClr val="003366"/>
                </a:solidFill>
                <a:latin typeface="Arial Unicode MS" pitchFamily="34" charset="-128"/>
              </a:rPr>
              <a:t> </a:t>
            </a:r>
            <a:r>
              <a:rPr lang="es-ES_tradnl" sz="2400" b="1" smtClean="0">
                <a:solidFill>
                  <a:srgbClr val="003366"/>
                </a:solidFill>
                <a:latin typeface="Arial Unicode MS" pitchFamily="34" charset="-128"/>
                <a:sym typeface="Wingdings" pitchFamily="2" charset="2"/>
              </a:rPr>
              <a:t> AUMENTO EN LAS NECESIDADES DE FINANCIAMIENTO</a:t>
            </a:r>
          </a:p>
          <a:p>
            <a:pPr marL="0" indent="0" algn="just" eaLnBrk="1" hangingPunct="1">
              <a:lnSpc>
                <a:spcPct val="80000"/>
              </a:lnSpc>
              <a:buFontTx/>
              <a:buNone/>
            </a:pPr>
            <a:endParaRPr lang="es-ES_tradnl" sz="2400" b="1" smtClean="0">
              <a:solidFill>
                <a:srgbClr val="003366"/>
              </a:solidFill>
              <a:latin typeface="Arial Unicode MS" pitchFamily="34" charset="-128"/>
              <a:sym typeface="Wingdings" pitchFamily="2" charset="2"/>
            </a:endParaRPr>
          </a:p>
          <a:p>
            <a:pPr marL="0" indent="0" algn="just" eaLnBrk="1" hangingPunct="1">
              <a:lnSpc>
                <a:spcPct val="80000"/>
              </a:lnSpc>
              <a:buFontTx/>
              <a:buNone/>
            </a:pPr>
            <a:r>
              <a:rPr lang="es-ES_tradnl" sz="2400" b="1" smtClean="0">
                <a:solidFill>
                  <a:srgbClr val="003366"/>
                </a:solidFill>
                <a:latin typeface="Arial Unicode MS" pitchFamily="34" charset="-128"/>
                <a:sym typeface="Wingdings" pitchFamily="2" charset="2"/>
              </a:rPr>
              <a:t>  AUMENTO EN EL PRECIO DE LOS PRODUCTOS PROPIOS</a:t>
            </a:r>
            <a:endParaRPr lang="es-ES_tradnl" sz="2400" b="1" smtClean="0">
              <a:solidFill>
                <a:srgbClr val="003366"/>
              </a:solidFill>
              <a:latin typeface="Arial Unicode MS" pitchFamily="34" charset="-128"/>
            </a:endParaRPr>
          </a:p>
        </p:txBody>
      </p:sp>
      <p:sp>
        <p:nvSpPr>
          <p:cNvPr id="37893" name="Rectangle 5"/>
          <p:cNvSpPr>
            <a:spLocks noGrp="1" noChangeArrowheads="1"/>
          </p:cNvSpPr>
          <p:nvPr>
            <p:ph type="title"/>
          </p:nvPr>
        </p:nvSpPr>
        <p:spPr>
          <a:xfrm>
            <a:off x="179388" y="274638"/>
            <a:ext cx="89646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Tree>
  </p:cSld>
  <p:clrMapOvr>
    <a:masterClrMapping/>
  </p:clrMapOvr>
  <p:transition spd="slow">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4498" name="Rectangle 3"/>
          <p:cNvSpPr>
            <a:spLocks noGrp="1" noChangeArrowheads="1"/>
          </p:cNvSpPr>
          <p:nvPr>
            <p:ph type="body" idx="1"/>
          </p:nvPr>
        </p:nvSpPr>
        <p:spPr>
          <a:xfrm>
            <a:off x="468313" y="2133600"/>
            <a:ext cx="8229600" cy="2260600"/>
          </a:xfrm>
        </p:spPr>
        <p:txBody>
          <a:bodyPr/>
          <a:lstStyle/>
          <a:p>
            <a:pPr marL="0" indent="0" algn="just" eaLnBrk="1" hangingPunct="1">
              <a:lnSpc>
                <a:spcPct val="130000"/>
              </a:lnSpc>
              <a:buFontTx/>
              <a:buNone/>
            </a:pPr>
            <a:r>
              <a:rPr lang="es-ES_tradnl" sz="2800" smtClean="0">
                <a:solidFill>
                  <a:srgbClr val="003366"/>
                </a:solidFill>
                <a:latin typeface="Arial Unicode MS" pitchFamily="34" charset="-128"/>
              </a:rPr>
              <a:t>LAS NECESIDADES EN PROPIEDAD Y EQUIPO REQUIEREN CADA VEZ DE MAYORES RECURSOS FINANCIEROS Y FINANCIAMIENTO</a:t>
            </a:r>
          </a:p>
          <a:p>
            <a:pPr marL="0" indent="0" algn="just" eaLnBrk="1" hangingPunct="1">
              <a:lnSpc>
                <a:spcPct val="130000"/>
              </a:lnSpc>
              <a:buFontTx/>
              <a:buNone/>
            </a:pPr>
            <a:endParaRPr lang="es-ES_tradnl" sz="2800" smtClean="0">
              <a:solidFill>
                <a:srgbClr val="003366"/>
              </a:solidFill>
              <a:latin typeface="Arial Unicode MS" pitchFamily="34" charset="-128"/>
            </a:endParaRPr>
          </a:p>
          <a:p>
            <a:pPr marL="0" indent="0" algn="just" eaLnBrk="1" hangingPunct="1">
              <a:lnSpc>
                <a:spcPct val="130000"/>
              </a:lnSpc>
              <a:buFontTx/>
              <a:buNone/>
            </a:pPr>
            <a:r>
              <a:rPr lang="es-ES_tradnl" sz="2800" smtClean="0">
                <a:solidFill>
                  <a:srgbClr val="003366"/>
                </a:solidFill>
                <a:latin typeface="Arial Unicode MS" pitchFamily="34" charset="-128"/>
              </a:rPr>
              <a:t>CONTROL DE PRECIOS POR PARTE DEL ESTADO</a:t>
            </a:r>
          </a:p>
        </p:txBody>
      </p:sp>
      <p:sp>
        <p:nvSpPr>
          <p:cNvPr id="39941" name="Rectangle 5"/>
          <p:cNvSpPr>
            <a:spLocks noGrp="1" noChangeArrowheads="1"/>
          </p:cNvSpPr>
          <p:nvPr>
            <p:ph type="title"/>
          </p:nvPr>
        </p:nvSpPr>
        <p:spPr>
          <a:xfrm>
            <a:off x="179388" y="274638"/>
            <a:ext cx="89646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Tree>
  </p:cSld>
  <p:clrMapOvr>
    <a:masterClrMapping/>
  </p:clrMapOvr>
  <p:transition spd="slow">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522" name="Rectangle 3"/>
          <p:cNvSpPr>
            <a:spLocks noGrp="1" noChangeArrowheads="1"/>
          </p:cNvSpPr>
          <p:nvPr>
            <p:ph type="body" idx="1"/>
          </p:nvPr>
        </p:nvSpPr>
        <p:spPr>
          <a:xfrm>
            <a:off x="539750" y="2420938"/>
            <a:ext cx="8229600" cy="1973262"/>
          </a:xfrm>
        </p:spPr>
        <p:txBody>
          <a:bodyPr/>
          <a:lstStyle/>
          <a:p>
            <a:pPr marL="0" indent="0" algn="just" eaLnBrk="1" hangingPunct="1">
              <a:lnSpc>
                <a:spcPct val="130000"/>
              </a:lnSpc>
              <a:buFontTx/>
              <a:buNone/>
            </a:pPr>
            <a:r>
              <a:rPr lang="es-ES_tradnl" sz="2800" smtClean="0">
                <a:solidFill>
                  <a:srgbClr val="003366"/>
                </a:solidFill>
                <a:latin typeface="Arial Unicode MS" pitchFamily="34" charset="-128"/>
              </a:rPr>
              <a:t>REDUCCION DE LAS POSIBILIDADES CREDITICIAS COMO CONSECUENCIA DEL AUMENTO EN LAS TASAS DE INTERES</a:t>
            </a:r>
          </a:p>
        </p:txBody>
      </p:sp>
      <p:sp>
        <p:nvSpPr>
          <p:cNvPr id="40965" name="Rectangle 5"/>
          <p:cNvSpPr>
            <a:spLocks noGrp="1" noChangeArrowheads="1"/>
          </p:cNvSpPr>
          <p:nvPr>
            <p:ph type="title"/>
          </p:nvPr>
        </p:nvSpPr>
        <p:spPr>
          <a:xfrm>
            <a:off x="179388" y="274638"/>
            <a:ext cx="8964612" cy="1143000"/>
          </a:xfrm>
        </p:spPr>
        <p:txBody>
          <a:bodyPr/>
          <a:lstStyle/>
          <a:p>
            <a:pPr algn="ctr" eaLnBrk="1" hangingPunct="1">
              <a:defRPr/>
            </a:pPr>
            <a:r>
              <a:rPr lang="es-ES_tradnl" sz="2400" i="1">
                <a:solidFill>
                  <a:srgbClr val="003366"/>
                </a:solidFill>
                <a:effectLst>
                  <a:outerShdw blurRad="38100" dist="38100" dir="2700000" algn="tl">
                    <a:srgbClr val="C0C0C0"/>
                  </a:outerShdw>
                </a:effectLst>
                <a:latin typeface="Comic Sans MS" pitchFamily="66" charset="0"/>
              </a:rPr>
              <a:t>EFECTOS MAS RELEVANTES DE LA INFLACION SOBRE LAS EMPRESAS</a:t>
            </a:r>
          </a:p>
        </p:txBody>
      </p:sp>
    </p:spTree>
  </p:cSld>
  <p:clrMapOvr>
    <a:masterClrMapping/>
  </p:clrMapOvr>
  <p:transition spd="slow">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1258888" y="549275"/>
            <a:ext cx="6916737" cy="476250"/>
          </a:xfrm>
          <a:prstGeom prst="rect">
            <a:avLst/>
          </a:prstGeom>
          <a:noFill/>
          <a:ln w="12700">
            <a:noFill/>
            <a:miter lim="800000"/>
            <a:headEnd/>
            <a:tailEnd/>
          </a:ln>
        </p:spPr>
        <p:txBody>
          <a:bodyPr lIns="90488" tIns="44450" rIns="90488" bIns="44450" anchor="ctr"/>
          <a:lstStyle/>
          <a:p>
            <a:pPr algn="ctr" eaLnBrk="0" hangingPunct="0"/>
            <a:r>
              <a:rPr lang="es-ES" sz="3200" b="1">
                <a:solidFill>
                  <a:srgbClr val="000000"/>
                </a:solidFill>
              </a:rPr>
              <a:t>Normas Contables e Inflación</a:t>
            </a:r>
          </a:p>
        </p:txBody>
      </p:sp>
      <p:sp>
        <p:nvSpPr>
          <p:cNvPr id="201731" name="Text Box 3"/>
          <p:cNvSpPr txBox="1">
            <a:spLocks noChangeArrowheads="1"/>
          </p:cNvSpPr>
          <p:nvPr/>
        </p:nvSpPr>
        <p:spPr bwMode="auto">
          <a:xfrm>
            <a:off x="1116013" y="1182688"/>
            <a:ext cx="7056437" cy="4838700"/>
          </a:xfrm>
          <a:prstGeom prst="rect">
            <a:avLst/>
          </a:prstGeom>
          <a:noFill/>
          <a:ln w="12700">
            <a:noFill/>
            <a:miter lim="800000"/>
            <a:headEnd/>
            <a:tailEnd/>
          </a:ln>
        </p:spPr>
        <p:txBody>
          <a:bodyPr>
            <a:spAutoFit/>
          </a:bodyPr>
          <a:lstStyle/>
          <a:p>
            <a:pPr algn="just" eaLnBrk="0" hangingPunct="0">
              <a:lnSpc>
                <a:spcPct val="130000"/>
              </a:lnSpc>
              <a:tabLst>
                <a:tab pos="2149475" algn="l"/>
              </a:tabLst>
            </a:pPr>
            <a:r>
              <a:rPr lang="es-ES">
                <a:solidFill>
                  <a:srgbClr val="000000"/>
                </a:solidFill>
                <a:latin typeface="Verdana" pitchFamily="34" charset="0"/>
              </a:rPr>
              <a:t>El Principio de Costo Histórico establece que las cifras de los E.F. están expresados en términos monetarios y  que cuando esa unidad o medida de valor es </a:t>
            </a:r>
            <a:r>
              <a:rPr lang="es-ES" u="sng">
                <a:solidFill>
                  <a:srgbClr val="000000"/>
                </a:solidFill>
                <a:latin typeface="Verdana" pitchFamily="34" charset="0"/>
              </a:rPr>
              <a:t>CONSTANTE (HOMOGENEA),</a:t>
            </a:r>
            <a:r>
              <a:rPr lang="es-ES">
                <a:solidFill>
                  <a:srgbClr val="000000"/>
                </a:solidFill>
                <a:latin typeface="Verdana" pitchFamily="34" charset="0"/>
              </a:rPr>
              <a:t> la </a:t>
            </a:r>
            <a:r>
              <a:rPr lang="es-ES" u="sng">
                <a:solidFill>
                  <a:srgbClr val="000000"/>
                </a:solidFill>
                <a:latin typeface="Verdana" pitchFamily="34" charset="0"/>
              </a:rPr>
              <a:t>MATERIALIDAD</a:t>
            </a:r>
            <a:r>
              <a:rPr lang="es-ES">
                <a:solidFill>
                  <a:srgbClr val="000000"/>
                </a:solidFill>
                <a:latin typeface="Verdana" pitchFamily="34" charset="0"/>
              </a:rPr>
              <a:t> de una partida queda </a:t>
            </a:r>
            <a:r>
              <a:rPr lang="es-ES" u="sng">
                <a:solidFill>
                  <a:srgbClr val="000000"/>
                </a:solidFill>
                <a:latin typeface="Verdana" pitchFamily="34" charset="0"/>
              </a:rPr>
              <a:t>RAZONABLEMENTE </a:t>
            </a:r>
            <a:r>
              <a:rPr lang="es-ES">
                <a:solidFill>
                  <a:srgbClr val="000000"/>
                </a:solidFill>
                <a:latin typeface="Verdana" pitchFamily="34" charset="0"/>
              </a:rPr>
              <a:t>medida por las unidades monetarias afectadas o su equivalente, o la estimación RAZONABLE  que de ella se haga al momento que se considere contablemente realizados.</a:t>
            </a:r>
            <a:endParaRPr lang="es-ES" u="sng">
              <a:solidFill>
                <a:srgbClr val="000000"/>
              </a:solidFill>
              <a:latin typeface="Verdana"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1731"/>
                                        </p:tgtEl>
                                        <p:attrNameLst>
                                          <p:attrName>style.visibility</p:attrName>
                                        </p:attrNameLst>
                                      </p:cBhvr>
                                      <p:to>
                                        <p:strVal val="visible"/>
                                      </p:to>
                                    </p:set>
                                    <p:animEffect transition="in" filter="dissolve">
                                      <p:cBhvr>
                                        <p:cTn id="7" dur="10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7570" name="Rectangle 2"/>
          <p:cNvSpPr>
            <a:spLocks noChangeArrowheads="1"/>
          </p:cNvSpPr>
          <p:nvPr/>
        </p:nvSpPr>
        <p:spPr bwMode="auto">
          <a:xfrm>
            <a:off x="1258888" y="549275"/>
            <a:ext cx="6916737" cy="476250"/>
          </a:xfrm>
          <a:prstGeom prst="rect">
            <a:avLst/>
          </a:prstGeom>
          <a:noFill/>
          <a:ln w="12700">
            <a:noFill/>
            <a:miter lim="800000"/>
            <a:headEnd/>
            <a:tailEnd/>
          </a:ln>
        </p:spPr>
        <p:txBody>
          <a:bodyPr lIns="90488" tIns="44450" rIns="90488" bIns="44450" anchor="ctr"/>
          <a:lstStyle/>
          <a:p>
            <a:pPr algn="ctr" eaLnBrk="0" hangingPunct="0"/>
            <a:r>
              <a:rPr lang="es-ES" sz="3200" b="1">
                <a:solidFill>
                  <a:srgbClr val="000000"/>
                </a:solidFill>
              </a:rPr>
              <a:t>Normas Contables e Inflación</a:t>
            </a:r>
          </a:p>
        </p:txBody>
      </p:sp>
      <p:sp>
        <p:nvSpPr>
          <p:cNvPr id="237571" name="Rectangle 3"/>
          <p:cNvSpPr>
            <a:spLocks noChangeArrowheads="1"/>
          </p:cNvSpPr>
          <p:nvPr/>
        </p:nvSpPr>
        <p:spPr bwMode="auto">
          <a:xfrm>
            <a:off x="1258888" y="3097213"/>
            <a:ext cx="6916737" cy="476250"/>
          </a:xfrm>
          <a:prstGeom prst="rect">
            <a:avLst/>
          </a:prstGeom>
          <a:noFill/>
          <a:ln w="12700">
            <a:noFill/>
            <a:miter lim="800000"/>
            <a:headEnd/>
            <a:tailEnd/>
          </a:ln>
        </p:spPr>
        <p:txBody>
          <a:bodyPr lIns="90488" tIns="44450" rIns="90488" bIns="44450" anchor="ctr"/>
          <a:lstStyle/>
          <a:p>
            <a:pPr algn="ctr" eaLnBrk="0" hangingPunct="0">
              <a:lnSpc>
                <a:spcPct val="150000"/>
              </a:lnSpc>
            </a:pPr>
            <a:r>
              <a:rPr lang="es-ES" sz="3200" b="1">
                <a:solidFill>
                  <a:srgbClr val="000000"/>
                </a:solidFill>
                <a:latin typeface="Comic Sans MS" pitchFamily="66" charset="0"/>
              </a:rPr>
              <a:t>El Costo Histórico es la base para mostrar el Mantenimiento del Capital Invertido en términos nominales</a:t>
            </a:r>
          </a:p>
        </p:txBody>
      </p:sp>
    </p:spTree>
  </p:cSld>
  <p:clrMapOvr>
    <a:masterClrMapping/>
  </p:clrMapOvr>
  <p:transition spd="slow">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1331913" y="908050"/>
            <a:ext cx="6916737" cy="476250"/>
          </a:xfrm>
          <a:prstGeom prst="rect">
            <a:avLst/>
          </a:prstGeom>
          <a:noFill/>
          <a:ln w="12700">
            <a:noFill/>
            <a:miter lim="800000"/>
            <a:headEnd/>
            <a:tailEnd/>
          </a:ln>
        </p:spPr>
        <p:txBody>
          <a:bodyPr lIns="90488" tIns="44450" rIns="90488" bIns="44450" anchor="ctr"/>
          <a:lstStyle/>
          <a:p>
            <a:pPr algn="ctr" eaLnBrk="0" hangingPunct="0"/>
            <a:r>
              <a:rPr lang="es-ES" sz="3200" b="1">
                <a:solidFill>
                  <a:srgbClr val="000000"/>
                </a:solidFill>
              </a:rPr>
              <a:t>Normas Contables e Inflación</a:t>
            </a:r>
          </a:p>
        </p:txBody>
      </p:sp>
      <p:sp>
        <p:nvSpPr>
          <p:cNvPr id="203779" name="Rectangle 3"/>
          <p:cNvSpPr>
            <a:spLocks noChangeArrowheads="1"/>
          </p:cNvSpPr>
          <p:nvPr/>
        </p:nvSpPr>
        <p:spPr bwMode="auto">
          <a:xfrm>
            <a:off x="1042988" y="1916113"/>
            <a:ext cx="6916737" cy="3817937"/>
          </a:xfrm>
          <a:prstGeom prst="rect">
            <a:avLst/>
          </a:prstGeom>
          <a:noFill/>
          <a:ln w="12700">
            <a:noFill/>
            <a:miter lim="800000"/>
            <a:headEnd/>
            <a:tailEnd/>
          </a:ln>
        </p:spPr>
        <p:txBody>
          <a:bodyPr lIns="90488" tIns="44450" rIns="90488" bIns="44450" anchor="ctr"/>
          <a:lstStyle/>
          <a:p>
            <a:pPr algn="just" eaLnBrk="0" hangingPunct="0">
              <a:lnSpc>
                <a:spcPct val="145000"/>
              </a:lnSpc>
            </a:pPr>
            <a:r>
              <a:rPr lang="es-ES" b="1">
                <a:solidFill>
                  <a:srgbClr val="000000"/>
                </a:solidFill>
              </a:rPr>
              <a:t>Cuando se produce la inflación, la expresión monetaria pierde </a:t>
            </a:r>
            <a:r>
              <a:rPr lang="es-ES" b="1" u="sng">
                <a:solidFill>
                  <a:srgbClr val="000000"/>
                </a:solidFill>
              </a:rPr>
              <a:t>HOMOGENEIDAD</a:t>
            </a:r>
            <a:r>
              <a:rPr lang="es-ES" b="1">
                <a:solidFill>
                  <a:srgbClr val="000000"/>
                </a:solidFill>
              </a:rPr>
              <a:t>, por ello las cifras deben ser </a:t>
            </a:r>
            <a:r>
              <a:rPr lang="es-ES" b="1" u="sng">
                <a:solidFill>
                  <a:srgbClr val="000000"/>
                </a:solidFill>
              </a:rPr>
              <a:t>CORREGIDAS</a:t>
            </a:r>
            <a:r>
              <a:rPr lang="es-ES" b="1">
                <a:solidFill>
                  <a:srgbClr val="000000"/>
                </a:solidFill>
              </a:rPr>
              <a:t> aplicando métodos de ajuste o de </a:t>
            </a:r>
            <a:r>
              <a:rPr lang="es-ES" b="1" u="sng">
                <a:solidFill>
                  <a:srgbClr val="000000"/>
                </a:solidFill>
              </a:rPr>
              <a:t>CORRECCION</a:t>
            </a:r>
            <a:r>
              <a:rPr lang="es-ES" b="1">
                <a:solidFill>
                  <a:srgbClr val="000000"/>
                </a:solidFill>
              </a:rPr>
              <a:t> </a:t>
            </a:r>
            <a:r>
              <a:rPr lang="es-ES" b="1" u="sng">
                <a:solidFill>
                  <a:srgbClr val="000000"/>
                </a:solidFill>
              </a:rPr>
              <a:t>MONETARIA</a:t>
            </a:r>
            <a:r>
              <a:rPr lang="es-ES" b="1">
                <a:solidFill>
                  <a:srgbClr val="000000"/>
                </a:solidFill>
              </a:rPr>
              <a:t> de manera </a:t>
            </a:r>
            <a:r>
              <a:rPr lang="es-ES" b="1" u="sng">
                <a:solidFill>
                  <a:srgbClr val="000000"/>
                </a:solidFill>
              </a:rPr>
              <a:t>SISTEMATICA</a:t>
            </a:r>
            <a:r>
              <a:rPr lang="es-ES" b="1">
                <a:solidFill>
                  <a:srgbClr val="000000"/>
                </a:solidFill>
              </a:rPr>
              <a:t>, que preserven la </a:t>
            </a:r>
            <a:r>
              <a:rPr lang="es-ES" b="1" u="sng">
                <a:solidFill>
                  <a:srgbClr val="000000"/>
                </a:solidFill>
              </a:rPr>
              <a:t>IMPARCIALIDAD</a:t>
            </a:r>
            <a:r>
              <a:rPr lang="es-ES" b="1">
                <a:solidFill>
                  <a:srgbClr val="000000"/>
                </a:solidFill>
              </a:rPr>
              <a:t>, </a:t>
            </a:r>
            <a:r>
              <a:rPr lang="es-ES" b="1" u="sng">
                <a:solidFill>
                  <a:srgbClr val="000000"/>
                </a:solidFill>
              </a:rPr>
              <a:t>OBJETIVIDAD</a:t>
            </a:r>
            <a:r>
              <a:rPr lang="es-ES" b="1">
                <a:solidFill>
                  <a:srgbClr val="000000"/>
                </a:solidFill>
              </a:rPr>
              <a:t> y </a:t>
            </a:r>
            <a:r>
              <a:rPr lang="es-ES" b="1" u="sng">
                <a:solidFill>
                  <a:srgbClr val="000000"/>
                </a:solidFill>
              </a:rPr>
              <a:t>RAZONABILIDA</a:t>
            </a:r>
            <a:r>
              <a:rPr lang="es-ES" b="1">
                <a:solidFill>
                  <a:srgbClr val="000000"/>
                </a:solidFill>
              </a:rPr>
              <a:t>D de la información económica y financiera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 to="" calcmode="lin" valueType="num">
                                      <p:cBhvr>
                                        <p:cTn id="7" dur="1" fill="hold"/>
                                        <p:tgtEl>
                                          <p:spTgt spid="2037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3779"/>
                                        </p:tgtEl>
                                        <p:attrNameLst>
                                          <p:attrName>style.visibility</p:attrName>
                                        </p:attrNameLst>
                                      </p:cBhvr>
                                      <p:to>
                                        <p:strVal val="visible"/>
                                      </p:to>
                                    </p:set>
                                    <p:animEffect transition="in" filter="diamond(in)">
                                      <p:cBhvr>
                                        <p:cTn id="12" dur="2000"/>
                                        <p:tgtEl>
                                          <p:spTgt spid="203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107950" y="115888"/>
            <a:ext cx="3240088" cy="476250"/>
          </a:xfrm>
          <a:prstGeom prst="rect">
            <a:avLst/>
          </a:prstGeom>
          <a:noFill/>
          <a:ln w="12700">
            <a:noFill/>
            <a:miter lim="800000"/>
            <a:headEnd/>
            <a:tailEnd/>
          </a:ln>
        </p:spPr>
        <p:txBody>
          <a:bodyPr lIns="90488" tIns="44450" rIns="90488" bIns="44450" anchor="ctr"/>
          <a:lstStyle/>
          <a:p>
            <a:pPr algn="ctr" eaLnBrk="0" hangingPunct="0"/>
            <a:r>
              <a:rPr lang="es-ES" sz="2000" b="1">
                <a:solidFill>
                  <a:srgbClr val="000000"/>
                </a:solidFill>
              </a:rPr>
              <a:t>Normas Contables e Inflación</a:t>
            </a:r>
          </a:p>
        </p:txBody>
      </p:sp>
      <p:sp>
        <p:nvSpPr>
          <p:cNvPr id="204803" name="Text Box 3"/>
          <p:cNvSpPr txBox="1">
            <a:spLocks noChangeArrowheads="1"/>
          </p:cNvSpPr>
          <p:nvPr/>
        </p:nvSpPr>
        <p:spPr bwMode="auto">
          <a:xfrm>
            <a:off x="323850" y="981075"/>
            <a:ext cx="8321675" cy="5313363"/>
          </a:xfrm>
          <a:prstGeom prst="rect">
            <a:avLst/>
          </a:prstGeom>
          <a:noFill/>
          <a:ln w="12700">
            <a:noFill/>
            <a:miter lim="800000"/>
            <a:headEnd/>
            <a:tailEnd/>
          </a:ln>
        </p:spPr>
        <p:txBody>
          <a:bodyPr>
            <a:spAutoFit/>
          </a:bodyPr>
          <a:lstStyle/>
          <a:p>
            <a:pPr algn="just" eaLnBrk="0" hangingPunct="0">
              <a:lnSpc>
                <a:spcPct val="130000"/>
              </a:lnSpc>
              <a:buFontTx/>
              <a:buChar char="•"/>
            </a:pPr>
            <a:r>
              <a:rPr lang="es-ES">
                <a:solidFill>
                  <a:srgbClr val="000000"/>
                </a:solidFill>
                <a:latin typeface="Times New Roman" pitchFamily="18" charset="0"/>
              </a:rPr>
              <a:t> Valores históricos se alejan de los valores económicos </a:t>
            </a:r>
            <a:r>
              <a:rPr lang="es-ES">
                <a:solidFill>
                  <a:srgbClr val="000000"/>
                </a:solidFill>
                <a:latin typeface="Times New Roman" pitchFamily="18" charset="0"/>
                <a:sym typeface="Wingdings" pitchFamily="2" charset="2"/>
              </a:rPr>
              <a:t> su utilidad como unidad de medida económica es reducida</a:t>
            </a:r>
          </a:p>
          <a:p>
            <a:pPr algn="just" eaLnBrk="0" hangingPunct="0">
              <a:lnSpc>
                <a:spcPct val="130000"/>
              </a:lnSpc>
              <a:buFontTx/>
              <a:buChar char="•"/>
            </a:pPr>
            <a:r>
              <a:rPr lang="es-ES">
                <a:solidFill>
                  <a:srgbClr val="000000"/>
                </a:solidFill>
                <a:latin typeface="Times New Roman" pitchFamily="18" charset="0"/>
              </a:rPr>
              <a:t> Desviaciones distorsionan  el sistema de información</a:t>
            </a:r>
          </a:p>
          <a:p>
            <a:pPr algn="just" eaLnBrk="0" hangingPunct="0">
              <a:lnSpc>
                <a:spcPct val="130000"/>
              </a:lnSpc>
              <a:buFontTx/>
              <a:buChar char="•"/>
            </a:pPr>
            <a:r>
              <a:rPr lang="es-ES">
                <a:solidFill>
                  <a:srgbClr val="000000"/>
                </a:solidFill>
                <a:latin typeface="Times New Roman" pitchFamily="18" charset="0"/>
              </a:rPr>
              <a:t> Diferencia entre el recurso utilizado para adquirir o producir un activo  y las utilidades que el mismo genere </a:t>
            </a:r>
            <a:r>
              <a:rPr lang="es-ES">
                <a:solidFill>
                  <a:srgbClr val="000000"/>
                </a:solidFill>
                <a:latin typeface="Times New Roman" pitchFamily="18" charset="0"/>
                <a:sym typeface="Wingdings" pitchFamily="2" charset="2"/>
              </a:rPr>
              <a:t> sobre estimación de las ganancias</a:t>
            </a:r>
          </a:p>
          <a:p>
            <a:pPr algn="just" eaLnBrk="0" hangingPunct="0">
              <a:lnSpc>
                <a:spcPct val="130000"/>
              </a:lnSpc>
              <a:buFontTx/>
              <a:buChar char="•"/>
            </a:pPr>
            <a:r>
              <a:rPr lang="es-ES">
                <a:solidFill>
                  <a:srgbClr val="000000"/>
                </a:solidFill>
                <a:latin typeface="Times New Roman" pitchFamily="18" charset="0"/>
                <a:sym typeface="Wingdings" pitchFamily="2" charset="2"/>
              </a:rPr>
              <a:t> Sobre estimación de las ganancias  pago de impuestos sobre estimado y pago de dividendos sobre ganancias inexistentes</a:t>
            </a:r>
          </a:p>
          <a:p>
            <a:pPr algn="just" eaLnBrk="0" hangingPunct="0">
              <a:lnSpc>
                <a:spcPct val="130000"/>
              </a:lnSpc>
              <a:buFontTx/>
              <a:buChar char="•"/>
            </a:pPr>
            <a:r>
              <a:rPr lang="es-ES">
                <a:solidFill>
                  <a:srgbClr val="000000"/>
                </a:solidFill>
                <a:latin typeface="Times New Roman" pitchFamily="18" charset="0"/>
                <a:sym typeface="Wingdings" pitchFamily="2" charset="2"/>
              </a:rPr>
              <a:t> Pago de impuestos y dividendos sobre ganancias ficticias tienden a erosionar  la capacidad operativa de la firma requiriendo fondos adicionales para continuar las operaciones al nivel actual</a:t>
            </a:r>
            <a:endParaRPr lang="es-ES">
              <a:solidFill>
                <a:srgbClr val="000000"/>
              </a:solidFill>
              <a:latin typeface="Times New Roman" pitchFamily="18" charset="0"/>
            </a:endParaRPr>
          </a:p>
        </p:txBody>
      </p:sp>
      <p:sp>
        <p:nvSpPr>
          <p:cNvPr id="239620" name="Rectangle 4"/>
          <p:cNvSpPr>
            <a:spLocks noChangeArrowheads="1"/>
          </p:cNvSpPr>
          <p:nvPr/>
        </p:nvSpPr>
        <p:spPr bwMode="auto">
          <a:xfrm>
            <a:off x="4932363" y="144463"/>
            <a:ext cx="4032250" cy="476250"/>
          </a:xfrm>
          <a:prstGeom prst="rect">
            <a:avLst/>
          </a:prstGeom>
          <a:noFill/>
          <a:ln w="12700">
            <a:noFill/>
            <a:miter lim="800000"/>
            <a:headEnd/>
            <a:tailEnd/>
          </a:ln>
        </p:spPr>
        <p:txBody>
          <a:bodyPr lIns="90488" tIns="44450" rIns="90488" bIns="44450" anchor="ctr"/>
          <a:lstStyle/>
          <a:p>
            <a:pPr algn="ctr" eaLnBrk="0" hangingPunct="0"/>
            <a:r>
              <a:rPr lang="es-ES" sz="2000" b="1">
                <a:solidFill>
                  <a:srgbClr val="000000"/>
                </a:solidFill>
              </a:rPr>
              <a:t>Justificación de la Corrección monetaria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03"/>
                                        </p:tgtEl>
                                        <p:attrNameLst>
                                          <p:attrName>style.visibility</p:attrName>
                                        </p:attrNameLst>
                                      </p:cBhvr>
                                      <p:to>
                                        <p:strVal val="visible"/>
                                      </p:to>
                                    </p:set>
                                    <p:animEffect transition="in" filter="dissolve">
                                      <p:cBhvr>
                                        <p:cTn id="7" dur="1000"/>
                                        <p:tgtEl>
                                          <p:spTgt spid="204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914400" y="0"/>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Definición de Inflación</a:t>
            </a:r>
          </a:p>
        </p:txBody>
      </p:sp>
      <p:sp>
        <p:nvSpPr>
          <p:cNvPr id="209925" name="Rectangle 5"/>
          <p:cNvSpPr>
            <a:spLocks noChangeArrowheads="1"/>
          </p:cNvSpPr>
          <p:nvPr/>
        </p:nvSpPr>
        <p:spPr bwMode="auto">
          <a:xfrm>
            <a:off x="508000" y="1196975"/>
            <a:ext cx="6656388" cy="1549400"/>
          </a:xfrm>
          <a:prstGeom prst="rect">
            <a:avLst/>
          </a:prstGeom>
          <a:noFill/>
          <a:ln w="12700">
            <a:noFill/>
            <a:miter lim="800000"/>
            <a:headEnd/>
            <a:tailEnd/>
          </a:ln>
          <a:effectLst/>
        </p:spPr>
        <p:txBody>
          <a:bodyPr lIns="90488" tIns="44450" rIns="90488" bIns="44450">
            <a:spAutoFit/>
          </a:bodyPr>
          <a:lstStyle/>
          <a:p>
            <a:pPr algn="just" eaLnBrk="0" hangingPunct="0">
              <a:defRPr/>
            </a:pPr>
            <a:r>
              <a:rPr lang="es-ES" dirty="0">
                <a:solidFill>
                  <a:schemeClr val="accent1"/>
                </a:solidFill>
              </a:rPr>
              <a:t>La inflación es una </a:t>
            </a:r>
            <a:r>
              <a:rPr lang="es-ES" u="sng" dirty="0">
                <a:solidFill>
                  <a:schemeClr val="accent1"/>
                </a:solidFill>
                <a:effectLst>
                  <a:outerShdw blurRad="38100" dist="38100" dir="2700000" algn="tl">
                    <a:srgbClr val="C0C0C0"/>
                  </a:outerShdw>
                </a:effectLst>
              </a:rPr>
              <a:t>tendencia</a:t>
            </a:r>
            <a:r>
              <a:rPr lang="es-ES" dirty="0">
                <a:solidFill>
                  <a:schemeClr val="accent1"/>
                </a:solidFill>
              </a:rPr>
              <a:t> al aumento constante en el nivel general de precios, o, lo que es lo mismo, una tendencia a la disminución del poder adquisitivo de la moneda</a:t>
            </a:r>
          </a:p>
        </p:txBody>
      </p:sp>
      <p:sp>
        <p:nvSpPr>
          <p:cNvPr id="209926" name="Rectangle 6"/>
          <p:cNvSpPr>
            <a:spLocks noChangeArrowheads="1"/>
          </p:cNvSpPr>
          <p:nvPr/>
        </p:nvSpPr>
        <p:spPr bwMode="auto">
          <a:xfrm>
            <a:off x="4356100" y="3284538"/>
            <a:ext cx="4537075" cy="1184275"/>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accent1"/>
                </a:solidFill>
              </a:rPr>
              <a:t>La inflación es el aumento sostenido y generalizado de los precios en la economía.</a:t>
            </a:r>
          </a:p>
        </p:txBody>
      </p:sp>
      <p:sp>
        <p:nvSpPr>
          <p:cNvPr id="209927" name="Rectangle 7"/>
          <p:cNvSpPr>
            <a:spLocks noChangeArrowheads="1"/>
          </p:cNvSpPr>
          <p:nvPr/>
        </p:nvSpPr>
        <p:spPr bwMode="auto">
          <a:xfrm>
            <a:off x="684213" y="4837113"/>
            <a:ext cx="4537075" cy="1549400"/>
          </a:xfrm>
          <a:prstGeom prst="rect">
            <a:avLst/>
          </a:prstGeom>
          <a:noFill/>
          <a:ln w="12700">
            <a:noFill/>
            <a:miter lim="800000"/>
            <a:headEnd/>
            <a:tailEnd/>
          </a:ln>
        </p:spPr>
        <p:txBody>
          <a:bodyPr lIns="90488" tIns="44450" rIns="90488" bIns="44450">
            <a:spAutoFit/>
          </a:bodyPr>
          <a:lstStyle/>
          <a:p>
            <a:pPr algn="just" eaLnBrk="0" hangingPunct="0"/>
            <a:r>
              <a:rPr lang="es-ES">
                <a:solidFill>
                  <a:schemeClr val="accent1"/>
                </a:solidFill>
              </a:rPr>
              <a:t>Es un fenómeno caracterizado por continuo y generalizado de los bienes y servicios que se comercializan en la economía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9925"/>
                                        </p:tgtEl>
                                        <p:attrNameLst>
                                          <p:attrName>style.visibility</p:attrName>
                                        </p:attrNameLst>
                                      </p:cBhvr>
                                      <p:to>
                                        <p:strVal val="visible"/>
                                      </p:to>
                                    </p:set>
                                    <p:anim calcmode="lin" valueType="num">
                                      <p:cBhvr additive="base">
                                        <p:cTn id="7" dur="500" fill="hold"/>
                                        <p:tgtEl>
                                          <p:spTgt spid="209925"/>
                                        </p:tgtEl>
                                        <p:attrNameLst>
                                          <p:attrName>ppt_x</p:attrName>
                                        </p:attrNameLst>
                                      </p:cBhvr>
                                      <p:tavLst>
                                        <p:tav tm="0">
                                          <p:val>
                                            <p:strVal val="#ppt_x"/>
                                          </p:val>
                                        </p:tav>
                                        <p:tav tm="100000">
                                          <p:val>
                                            <p:strVal val="#ppt_x"/>
                                          </p:val>
                                        </p:tav>
                                      </p:tavLst>
                                    </p:anim>
                                    <p:anim calcmode="lin" valueType="num">
                                      <p:cBhvr additive="base">
                                        <p:cTn id="8" dur="500" fill="hold"/>
                                        <p:tgtEl>
                                          <p:spTgt spid="20992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9926"/>
                                        </p:tgtEl>
                                        <p:attrNameLst>
                                          <p:attrName>style.visibility</p:attrName>
                                        </p:attrNameLst>
                                      </p:cBhvr>
                                      <p:to>
                                        <p:strVal val="visible"/>
                                      </p:to>
                                    </p:set>
                                    <p:anim calcmode="lin" valueType="num">
                                      <p:cBhvr additive="base">
                                        <p:cTn id="13" dur="500" fill="hold"/>
                                        <p:tgtEl>
                                          <p:spTgt spid="209926"/>
                                        </p:tgtEl>
                                        <p:attrNameLst>
                                          <p:attrName>ppt_x</p:attrName>
                                        </p:attrNameLst>
                                      </p:cBhvr>
                                      <p:tavLst>
                                        <p:tav tm="0">
                                          <p:val>
                                            <p:strVal val="#ppt_x"/>
                                          </p:val>
                                        </p:tav>
                                        <p:tav tm="100000">
                                          <p:val>
                                            <p:strVal val="#ppt_x"/>
                                          </p:val>
                                        </p:tav>
                                      </p:tavLst>
                                    </p:anim>
                                    <p:anim calcmode="lin" valueType="num">
                                      <p:cBhvr additive="base">
                                        <p:cTn id="14" dur="500" fill="hold"/>
                                        <p:tgtEl>
                                          <p:spTgt spid="20992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9927"/>
                                        </p:tgtEl>
                                        <p:attrNameLst>
                                          <p:attrName>style.visibility</p:attrName>
                                        </p:attrNameLst>
                                      </p:cBhvr>
                                      <p:to>
                                        <p:strVal val="visible"/>
                                      </p:to>
                                    </p:set>
                                    <p:anim calcmode="lin" valueType="num">
                                      <p:cBhvr additive="base">
                                        <p:cTn id="19" dur="500" fill="hold"/>
                                        <p:tgtEl>
                                          <p:spTgt spid="209927"/>
                                        </p:tgtEl>
                                        <p:attrNameLst>
                                          <p:attrName>ppt_x</p:attrName>
                                        </p:attrNameLst>
                                      </p:cBhvr>
                                      <p:tavLst>
                                        <p:tav tm="0">
                                          <p:val>
                                            <p:strVal val="#ppt_x"/>
                                          </p:val>
                                        </p:tav>
                                        <p:tav tm="100000">
                                          <p:val>
                                            <p:strVal val="#ppt_x"/>
                                          </p:val>
                                        </p:tav>
                                      </p:tavLst>
                                    </p:anim>
                                    <p:anim calcmode="lin" valueType="num">
                                      <p:cBhvr additive="base">
                                        <p:cTn id="20" dur="500" fill="hold"/>
                                        <p:tgtEl>
                                          <p:spTgt spid="2099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5" grpId="0" autoUpdateAnimBg="0"/>
      <p:bldP spid="209926" grpId="0" autoUpdateAnimBg="0"/>
      <p:bldP spid="20992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95288" y="147638"/>
            <a:ext cx="8497887" cy="5862637"/>
          </a:xfrm>
          <a:prstGeom prst="rect">
            <a:avLst/>
          </a:prstGeom>
          <a:noFill/>
          <a:ln w="28575" algn="ctr">
            <a:noFill/>
            <a:miter lim="800000"/>
            <a:headEnd/>
            <a:tailEnd/>
          </a:ln>
        </p:spPr>
        <p:txBody>
          <a:bodyPr anchor="ctr">
            <a:spAutoFit/>
          </a:bodyPr>
          <a:lstStyle/>
          <a:p>
            <a:pPr algn="ctr">
              <a:spcBef>
                <a:spcPts val="600"/>
              </a:spcBef>
              <a:spcAft>
                <a:spcPts val="600"/>
              </a:spcAft>
              <a:tabLst>
                <a:tab pos="457200" algn="l"/>
              </a:tabLst>
            </a:pPr>
            <a:r>
              <a:rPr lang="es-ES" sz="1800" b="1">
                <a:solidFill>
                  <a:srgbClr val="000000"/>
                </a:solidFill>
                <a:latin typeface="Comic Sans MS" pitchFamily="66" charset="0"/>
              </a:rPr>
              <a:t>Impacto de la Inflación en el </a:t>
            </a:r>
          </a:p>
          <a:p>
            <a:pPr algn="ctr">
              <a:spcBef>
                <a:spcPts val="600"/>
              </a:spcBef>
              <a:spcAft>
                <a:spcPts val="600"/>
              </a:spcAft>
              <a:tabLst>
                <a:tab pos="457200" algn="l"/>
              </a:tabLst>
            </a:pPr>
            <a:r>
              <a:rPr lang="es-ES" sz="1800" b="1">
                <a:solidFill>
                  <a:srgbClr val="000000"/>
                </a:solidFill>
                <a:latin typeface="Comic Sans MS" pitchFamily="66" charset="0"/>
              </a:rPr>
              <a:t>Análisis e Interpretación de Estados Financieros</a:t>
            </a:r>
          </a:p>
          <a:p>
            <a:pPr algn="ctr">
              <a:tabLst>
                <a:tab pos="457200" algn="l"/>
              </a:tabLst>
            </a:pPr>
            <a:endParaRPr lang="es-ES" sz="1800" b="1">
              <a:solidFill>
                <a:srgbClr val="000000"/>
              </a:solidFill>
            </a:endParaRPr>
          </a:p>
          <a:p>
            <a:pPr algn="just">
              <a:tabLst>
                <a:tab pos="457200" algn="l"/>
              </a:tabLst>
            </a:pPr>
            <a:r>
              <a:rPr lang="es-ES" sz="1800">
                <a:solidFill>
                  <a:srgbClr val="000000"/>
                </a:solidFill>
                <a:latin typeface="Comic Sans MS" pitchFamily="66" charset="0"/>
              </a:rPr>
              <a:t>Los estados financieros correspondientes a distintos periodos no podrán ser comparables ya que sus saldos se hallan expresados en monedas de distinto poder adquisitivo,.</a:t>
            </a:r>
          </a:p>
          <a:p>
            <a:pPr algn="just">
              <a:tabLst>
                <a:tab pos="457200" algn="l"/>
              </a:tabLst>
            </a:pPr>
            <a:endParaRPr lang="es-ES" sz="1800">
              <a:solidFill>
                <a:srgbClr val="000000"/>
              </a:solidFill>
              <a:latin typeface="Comic Sans MS" pitchFamily="66" charset="0"/>
            </a:endParaRPr>
          </a:p>
          <a:p>
            <a:pPr algn="just">
              <a:tabLst>
                <a:tab pos="457200" algn="l"/>
              </a:tabLst>
            </a:pPr>
            <a:r>
              <a:rPr lang="es-ES" sz="1800">
                <a:solidFill>
                  <a:srgbClr val="000000"/>
                </a:solidFill>
                <a:latin typeface="Comic Sans MS" pitchFamily="66" charset="0"/>
              </a:rPr>
              <a:t>Los indicadores financieros de la situación patrimonial, financiera y económica de cada ejercicio sufren las deformaciones.</a:t>
            </a:r>
          </a:p>
          <a:p>
            <a:pPr algn="just">
              <a:tabLst>
                <a:tab pos="457200" algn="l"/>
              </a:tabLst>
            </a:pPr>
            <a:endParaRPr lang="es-ES" sz="1800">
              <a:solidFill>
                <a:srgbClr val="000000"/>
              </a:solidFill>
              <a:latin typeface="Comic Sans MS" pitchFamily="66" charset="0"/>
            </a:endParaRPr>
          </a:p>
          <a:p>
            <a:pPr algn="just">
              <a:tabLst>
                <a:tab pos="457200" algn="l"/>
              </a:tabLst>
            </a:pPr>
            <a:r>
              <a:rPr lang="es-ES" sz="1800">
                <a:solidFill>
                  <a:srgbClr val="000000"/>
                </a:solidFill>
                <a:latin typeface="Comic Sans MS" pitchFamily="66" charset="0"/>
              </a:rPr>
              <a:t>En el activo existen partidas cuyos saldos son la expresión de una mezcla de monedas de desigual poder adquisitivo, carecen de homogeneidad monetaria.</a:t>
            </a:r>
          </a:p>
          <a:p>
            <a:pPr algn="just">
              <a:tabLst>
                <a:tab pos="457200" algn="l"/>
              </a:tabLst>
            </a:pPr>
            <a:endParaRPr lang="es-ES" sz="1800">
              <a:solidFill>
                <a:srgbClr val="000000"/>
              </a:solidFill>
              <a:latin typeface="Comic Sans MS" pitchFamily="66" charset="0"/>
            </a:endParaRPr>
          </a:p>
          <a:p>
            <a:pPr algn="just">
              <a:tabLst>
                <a:tab pos="457200" algn="l"/>
              </a:tabLst>
            </a:pPr>
            <a:r>
              <a:rPr lang="es-ES" sz="1800">
                <a:solidFill>
                  <a:srgbClr val="000000"/>
                </a:solidFill>
                <a:latin typeface="Comic Sans MS" pitchFamily="66" charset="0"/>
              </a:rPr>
              <a:t>Las deudas totales aparecen en el balance en la moneda de cierre, mientras que el patrimonio neto está representado por cuentas en las que inciden monedas de diferente valor.</a:t>
            </a:r>
          </a:p>
          <a:p>
            <a:pPr algn="just">
              <a:tabLst>
                <a:tab pos="457200" algn="l"/>
              </a:tabLst>
            </a:pPr>
            <a:endParaRPr lang="es-ES" sz="1800">
              <a:solidFill>
                <a:srgbClr val="000000"/>
              </a:solidFill>
              <a:latin typeface="Comic Sans MS" pitchFamily="66" charset="0"/>
            </a:endParaRPr>
          </a:p>
          <a:p>
            <a:pPr algn="just">
              <a:tabLst>
                <a:tab pos="457200" algn="l"/>
              </a:tabLst>
            </a:pPr>
            <a:r>
              <a:rPr lang="es-ES" sz="1800">
                <a:solidFill>
                  <a:srgbClr val="000000"/>
                </a:solidFill>
                <a:latin typeface="Comic Sans MS" pitchFamily="66" charset="0"/>
              </a:rPr>
              <a:t>La relación entre las ganancias del ejercicio y el patrimonio neto no es susceptible de una interpretación bien razonada, porque esas utilidades, durante la inflación son ficticias con suma frecuencia.</a:t>
            </a:r>
            <a:endParaRPr lang="es-ES" sz="1800">
              <a:solidFill>
                <a:srgbClr val="000000"/>
              </a:solidFill>
            </a:endParaRPr>
          </a:p>
        </p:txBody>
      </p:sp>
    </p:spTree>
  </p:cSld>
  <p:clrMapOvr>
    <a:masterClrMapping/>
  </p:clrMapOvr>
  <p:transition spd="slow">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1666" name="Rectangle 2"/>
          <p:cNvSpPr>
            <a:spLocks noChangeArrowheads="1"/>
          </p:cNvSpPr>
          <p:nvPr/>
        </p:nvSpPr>
        <p:spPr bwMode="auto">
          <a:xfrm>
            <a:off x="755650" y="646113"/>
            <a:ext cx="7777163" cy="5354637"/>
          </a:xfrm>
          <a:prstGeom prst="rect">
            <a:avLst/>
          </a:prstGeom>
          <a:noFill/>
          <a:ln w="28575" algn="ctr">
            <a:noFill/>
            <a:miter lim="800000"/>
            <a:headEnd/>
            <a:tailEnd/>
          </a:ln>
        </p:spPr>
        <p:txBody>
          <a:bodyPr>
            <a:spAutoFit/>
          </a:bodyPr>
          <a:lstStyle/>
          <a:p>
            <a:pPr algn="just"/>
            <a:r>
              <a:rPr lang="es-ES" sz="1800">
                <a:solidFill>
                  <a:srgbClr val="000000"/>
                </a:solidFill>
                <a:latin typeface="Comic Sans MS" pitchFamily="66" charset="0"/>
              </a:rPr>
              <a:t>El cambio en los niveles de precio tiene un impacto significativo y desigual sobre la información financiera de la empresa, y por ende, sobre la toma de decisiones.</a:t>
            </a:r>
          </a:p>
          <a:p>
            <a:pPr algn="just"/>
            <a:endParaRPr lang="es-ES" sz="1800">
              <a:solidFill>
                <a:srgbClr val="000000"/>
              </a:solidFill>
              <a:latin typeface="Comic Sans MS" pitchFamily="66" charset="0"/>
            </a:endParaRPr>
          </a:p>
          <a:p>
            <a:pPr algn="just"/>
            <a:r>
              <a:rPr lang="es-ES" sz="1800">
                <a:solidFill>
                  <a:srgbClr val="000000"/>
                </a:solidFill>
                <a:latin typeface="Comic Sans MS" pitchFamily="66" charset="0"/>
              </a:rPr>
              <a:t>El rendimiento sobre la inversión calculado sobre la base de los costos históricos, es superior al verdadero rendimiento obtenido y puede aumentar aún sin no hay cambios en eficiencia del uso de los activos ni en la operación de la producción de los bienes y servicios.</a:t>
            </a:r>
          </a:p>
          <a:p>
            <a:pPr algn="just"/>
            <a:endParaRPr lang="es-ES" sz="1800">
              <a:solidFill>
                <a:srgbClr val="000000"/>
              </a:solidFill>
              <a:latin typeface="Comic Sans MS" pitchFamily="66" charset="0"/>
            </a:endParaRPr>
          </a:p>
          <a:p>
            <a:pPr algn="just"/>
            <a:r>
              <a:rPr lang="es-ES" sz="1800">
                <a:solidFill>
                  <a:srgbClr val="000000"/>
                </a:solidFill>
                <a:latin typeface="Comic Sans MS" pitchFamily="66" charset="0"/>
              </a:rPr>
              <a:t>La distorsión del indicador de la rentabilidad de la empresa tiende a ser mayor a medida que la inflación aumenta, de la antigüedad de los activos y de la estructura de costos de la empresa.</a:t>
            </a:r>
          </a:p>
          <a:p>
            <a:pPr algn="just"/>
            <a:endParaRPr lang="es-ES" sz="1800">
              <a:solidFill>
                <a:srgbClr val="000000"/>
              </a:solidFill>
              <a:latin typeface="Comic Sans MS" pitchFamily="66" charset="0"/>
            </a:endParaRPr>
          </a:p>
          <a:p>
            <a:pPr algn="just"/>
            <a:r>
              <a:rPr lang="es-ES" sz="1800">
                <a:solidFill>
                  <a:srgbClr val="000000"/>
                </a:solidFill>
                <a:latin typeface="Comic Sans MS" pitchFamily="66" charset="0"/>
              </a:rPr>
              <a:t>La cobertura de cargas fijas, en condiciones inflacionarias, tenderá a aumentar en el corto plazo, sin que ello signifique mejoras operativas.</a:t>
            </a:r>
          </a:p>
          <a:p>
            <a:pPr algn="just"/>
            <a:endParaRPr lang="es-ES" sz="1800">
              <a:solidFill>
                <a:srgbClr val="000000"/>
              </a:solidFill>
              <a:latin typeface="Comic Sans MS" pitchFamily="66" charset="0"/>
            </a:endParaRPr>
          </a:p>
          <a:p>
            <a:pPr algn="just"/>
            <a:r>
              <a:rPr lang="es-ES" sz="1800">
                <a:solidFill>
                  <a:srgbClr val="000000"/>
                </a:solidFill>
                <a:latin typeface="Comic Sans MS" pitchFamily="66" charset="0"/>
              </a:rPr>
              <a:t>La capacidad de endeudamiento, Pasivo a Patrimonio, tiende a estar subestimada, la empresa podría no encontrarse tan endeudada como parece.</a:t>
            </a:r>
          </a:p>
        </p:txBody>
      </p:sp>
    </p:spTree>
  </p:cSld>
  <p:clrMapOvr>
    <a:masterClrMapping/>
  </p:clrMapOvr>
  <p:transition spd="slow">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250825" y="404813"/>
            <a:ext cx="8496300" cy="6078537"/>
          </a:xfrm>
          <a:prstGeom prst="rect">
            <a:avLst/>
          </a:prstGeom>
          <a:noFill/>
          <a:ln w="28575" algn="ctr">
            <a:noFill/>
            <a:miter lim="800000"/>
            <a:headEnd/>
            <a:tailEnd/>
          </a:ln>
          <a:effectLst/>
        </p:spPr>
        <p:txBody>
          <a:bodyPr>
            <a:spAutoFit/>
          </a:bodyPr>
          <a:lstStyle/>
          <a:p>
            <a:pPr algn="just">
              <a:defRPr/>
            </a:pPr>
            <a:endParaRPr lang="es-ES" sz="1800" dirty="0">
              <a:solidFill>
                <a:srgbClr val="000000"/>
              </a:solidFill>
              <a:latin typeface="Comic Sans MS" pitchFamily="66" charset="0"/>
            </a:endParaRPr>
          </a:p>
          <a:p>
            <a:pPr algn="just">
              <a:defRPr/>
            </a:pPr>
            <a:r>
              <a:rPr lang="es-ES" sz="1750" dirty="0">
                <a:solidFill>
                  <a:srgbClr val="000000"/>
                </a:solidFill>
                <a:latin typeface="Comic Sans MS" pitchFamily="66" charset="0"/>
              </a:rPr>
              <a:t>La </a:t>
            </a:r>
            <a:r>
              <a:rPr lang="es-ES" sz="1750" dirty="0">
                <a:solidFill>
                  <a:srgbClr val="000000"/>
                </a:solidFill>
                <a:latin typeface="Comic Sans MS" pitchFamily="66" charset="0"/>
              </a:rPr>
              <a:t>estructura de pasivos es mayor que lo que aparenta, es decir, la proporción de activos </a:t>
            </a:r>
            <a:r>
              <a:rPr lang="es-ES" sz="1750" dirty="0">
                <a:solidFill>
                  <a:srgbClr val="000000"/>
                </a:solidFill>
                <a:latin typeface="Comic Sans MS" pitchFamily="66" charset="0"/>
              </a:rPr>
              <a:t>es </a:t>
            </a:r>
            <a:r>
              <a:rPr lang="es-ES" sz="1750" dirty="0">
                <a:solidFill>
                  <a:srgbClr val="000000"/>
                </a:solidFill>
                <a:latin typeface="Comic Sans MS" pitchFamily="66" charset="0"/>
              </a:rPr>
              <a:t>mayor cuando se corrige por efectos de la inflación.</a:t>
            </a:r>
          </a:p>
          <a:p>
            <a:pPr algn="just">
              <a:defRPr/>
            </a:pPr>
            <a:endParaRPr lang="es-ES" sz="1750" dirty="0">
              <a:solidFill>
                <a:srgbClr val="000000"/>
              </a:solidFill>
              <a:latin typeface="Comic Sans MS" pitchFamily="66" charset="0"/>
            </a:endParaRPr>
          </a:p>
          <a:p>
            <a:pPr algn="just">
              <a:defRPr/>
            </a:pPr>
            <a:r>
              <a:rPr lang="es-ES" sz="1750" dirty="0">
                <a:solidFill>
                  <a:srgbClr val="000000"/>
                </a:solidFill>
                <a:latin typeface="Comic Sans MS" pitchFamily="66" charset="0"/>
              </a:rPr>
              <a:t>Puede cancelarse una cantidad de impuesto mayor, si éste se calcula sobre ganancias ficticias.</a:t>
            </a:r>
          </a:p>
          <a:p>
            <a:pPr algn="just">
              <a:defRPr/>
            </a:pPr>
            <a:endParaRPr lang="es-ES" sz="1750" dirty="0">
              <a:solidFill>
                <a:srgbClr val="000000"/>
              </a:solidFill>
              <a:latin typeface="Comic Sans MS" pitchFamily="66" charset="0"/>
            </a:endParaRPr>
          </a:p>
          <a:p>
            <a:pPr algn="just">
              <a:defRPr/>
            </a:pPr>
            <a:r>
              <a:rPr lang="es-ES" sz="1750" dirty="0">
                <a:solidFill>
                  <a:srgbClr val="000000"/>
                </a:solidFill>
                <a:latin typeface="Comic Sans MS" pitchFamily="66" charset="0"/>
              </a:rPr>
              <a:t>Existe el riesgo de descapitalizar a la empresa al pagar dividendos sobre ganancias ficticias</a:t>
            </a:r>
            <a:r>
              <a:rPr lang="es-ES" sz="1750" dirty="0">
                <a:solidFill>
                  <a:srgbClr val="000000"/>
                </a:solidFill>
                <a:latin typeface="Comic Sans MS" pitchFamily="66" charset="0"/>
              </a:rPr>
              <a:t>.</a:t>
            </a:r>
          </a:p>
          <a:p>
            <a:pPr algn="just">
              <a:defRPr/>
            </a:pPr>
            <a:endParaRPr lang="es-ES" sz="1800" dirty="0">
              <a:solidFill>
                <a:srgbClr val="000000"/>
              </a:solidFill>
              <a:latin typeface="Comic Sans MS" pitchFamily="66" charset="0"/>
            </a:endParaRPr>
          </a:p>
          <a:p>
            <a:pPr algn="just">
              <a:spcBef>
                <a:spcPts val="600"/>
              </a:spcBef>
              <a:spcAft>
                <a:spcPts val="600"/>
              </a:spcAft>
              <a:defRPr/>
            </a:pPr>
            <a:r>
              <a:rPr lang="es-ES" sz="1700" dirty="0">
                <a:solidFill>
                  <a:srgbClr val="000000"/>
                </a:solidFill>
                <a:latin typeface="Comic Sans MS" pitchFamily="66" charset="0"/>
              </a:rPr>
              <a:t>La inflación no afecta a todas las empresas por igual, algunas se benefician en el proceso, mientras otras se perjudican. Las empresas más perjudicadas son aquellas que tienen:</a:t>
            </a:r>
          </a:p>
          <a:p>
            <a:pPr algn="just">
              <a:spcBef>
                <a:spcPts val="600"/>
              </a:spcBef>
              <a:spcAft>
                <a:spcPts val="600"/>
              </a:spcAft>
              <a:defRPr/>
            </a:pPr>
            <a:r>
              <a:rPr lang="es-ES" sz="1700" dirty="0">
                <a:solidFill>
                  <a:srgbClr val="000000"/>
                </a:solidFill>
                <a:latin typeface="Comic Sans MS" pitchFamily="66" charset="0"/>
              </a:rPr>
              <a:t>- Mayor activo monetario neto</a:t>
            </a:r>
          </a:p>
          <a:p>
            <a:pPr algn="just">
              <a:spcBef>
                <a:spcPts val="600"/>
              </a:spcBef>
              <a:spcAft>
                <a:spcPts val="600"/>
              </a:spcAft>
              <a:defRPr/>
            </a:pPr>
            <a:r>
              <a:rPr lang="es-ES" sz="1700" dirty="0">
                <a:solidFill>
                  <a:srgbClr val="000000"/>
                </a:solidFill>
                <a:latin typeface="Comic Sans MS" pitchFamily="66" charset="0"/>
              </a:rPr>
              <a:t>- Activos fijos en gran proporción respecto a los activos totales</a:t>
            </a:r>
          </a:p>
          <a:p>
            <a:pPr algn="just">
              <a:spcBef>
                <a:spcPts val="600"/>
              </a:spcBef>
              <a:spcAft>
                <a:spcPts val="600"/>
              </a:spcAft>
              <a:defRPr/>
            </a:pPr>
            <a:r>
              <a:rPr lang="es-ES" sz="1700" dirty="0">
                <a:solidFill>
                  <a:srgbClr val="000000"/>
                </a:solidFill>
                <a:latin typeface="Comic Sans MS" pitchFamily="66" charset="0"/>
              </a:rPr>
              <a:t>- Activos fijos adquiridos desde hace más tiempo</a:t>
            </a:r>
          </a:p>
          <a:p>
            <a:pPr algn="just">
              <a:spcBef>
                <a:spcPts val="600"/>
              </a:spcBef>
              <a:spcAft>
                <a:spcPts val="600"/>
              </a:spcAft>
              <a:defRPr/>
            </a:pPr>
            <a:r>
              <a:rPr lang="es-MX" sz="1700" dirty="0">
                <a:solidFill>
                  <a:srgbClr val="000000"/>
                </a:solidFill>
                <a:latin typeface="Comic Sans MS" pitchFamily="66" charset="0"/>
              </a:rPr>
              <a:t>- </a:t>
            </a:r>
            <a:r>
              <a:rPr lang="es-ES" sz="1700" dirty="0">
                <a:solidFill>
                  <a:srgbClr val="000000"/>
                </a:solidFill>
                <a:latin typeface="Comic Sans MS" pitchFamily="66" charset="0"/>
              </a:rPr>
              <a:t>Metodologías para valoración del inventario</a:t>
            </a:r>
          </a:p>
          <a:p>
            <a:pPr algn="just">
              <a:spcBef>
                <a:spcPts val="600"/>
              </a:spcBef>
              <a:spcAft>
                <a:spcPts val="600"/>
              </a:spcAft>
              <a:defRPr/>
            </a:pPr>
            <a:r>
              <a:rPr lang="es-MX" sz="1700" dirty="0">
                <a:solidFill>
                  <a:srgbClr val="000000"/>
                </a:solidFill>
                <a:latin typeface="Comic Sans MS" pitchFamily="66" charset="0"/>
              </a:rPr>
              <a:t>- </a:t>
            </a:r>
            <a:r>
              <a:rPr lang="es-ES" sz="1700" dirty="0">
                <a:solidFill>
                  <a:srgbClr val="000000"/>
                </a:solidFill>
                <a:latin typeface="Comic Sans MS" pitchFamily="66" charset="0"/>
              </a:rPr>
              <a:t>Costo de ventas que representa una proporción comparativamente alta del total de los egresos</a:t>
            </a:r>
            <a:r>
              <a:rPr lang="es-ES" sz="1800" dirty="0">
                <a:solidFill>
                  <a:srgbClr val="000000"/>
                </a:solidFill>
                <a:latin typeface="Comic Sans MS" pitchFamily="66" charset="0"/>
              </a:rPr>
              <a:t>.</a:t>
            </a:r>
            <a:endParaRPr lang="es-ES" sz="1800" dirty="0">
              <a:solidFill>
                <a:srgbClr val="000000"/>
              </a:solidFill>
              <a:latin typeface="Comic Sans MS" pitchFamily="66" charset="0"/>
            </a:endParaRPr>
          </a:p>
        </p:txBody>
      </p:sp>
    </p:spTree>
  </p:cSld>
  <p:clrMapOvr>
    <a:masterClrMapping/>
  </p:clrMapOvr>
  <p:transition spd="slow">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468313" y="1379538"/>
            <a:ext cx="8135937" cy="2338387"/>
          </a:xfrm>
          <a:prstGeom prst="rect">
            <a:avLst/>
          </a:prstGeom>
          <a:noFill/>
          <a:ln w="28575" algn="ctr">
            <a:noFill/>
            <a:miter lim="800000"/>
            <a:headEnd/>
            <a:tailEnd/>
          </a:ln>
        </p:spPr>
        <p:txBody>
          <a:bodyPr anchor="ctr">
            <a:spAutoFit/>
          </a:bodyPr>
          <a:lstStyle/>
          <a:p>
            <a:pPr algn="just">
              <a:spcBef>
                <a:spcPts val="600"/>
              </a:spcBef>
              <a:spcAft>
                <a:spcPts val="600"/>
              </a:spcAft>
            </a:pPr>
            <a:r>
              <a:rPr lang="es-ES" sz="1800">
                <a:solidFill>
                  <a:srgbClr val="000000"/>
                </a:solidFill>
                <a:latin typeface="Comic Sans MS" pitchFamily="66" charset="0"/>
              </a:rPr>
              <a:t>En la interpretación de estados financieros debe resaltar la rentabilidad, sobre el patrimonio y la tasa tributaria efectiva, midiendo estos en función de moneda a nivel de poder adquisitivo constante.</a:t>
            </a:r>
          </a:p>
          <a:p>
            <a:pPr algn="just">
              <a:spcBef>
                <a:spcPts val="600"/>
              </a:spcBef>
              <a:spcAft>
                <a:spcPts val="600"/>
              </a:spcAft>
            </a:pPr>
            <a:r>
              <a:rPr lang="es-ES" sz="1800">
                <a:solidFill>
                  <a:srgbClr val="000000"/>
                </a:solidFill>
                <a:latin typeface="Comic Sans MS" pitchFamily="66" charset="0"/>
              </a:rPr>
              <a:t>El flujo de efectivo de indicar las consecuencias de la posición monetaria de la empresa durante el periodo económico.</a:t>
            </a:r>
          </a:p>
          <a:p>
            <a:pPr algn="just">
              <a:spcBef>
                <a:spcPts val="600"/>
              </a:spcBef>
              <a:spcAft>
                <a:spcPts val="600"/>
              </a:spcAft>
            </a:pPr>
            <a:r>
              <a:rPr lang="es-ES" sz="1800">
                <a:solidFill>
                  <a:srgbClr val="000000"/>
                </a:solidFill>
                <a:latin typeface="Comic Sans MS" pitchFamily="66" charset="0"/>
              </a:rPr>
              <a:t>Es deseable la uniformidad entre la renta gravable bajo el impuesto sobre la renta y la ganancia ajustada según el nivel general de precios</a:t>
            </a:r>
          </a:p>
        </p:txBody>
      </p:sp>
    </p:spTree>
  </p:cSld>
  <p:clrMapOvr>
    <a:masterClrMapping/>
  </p:clrMapOvr>
  <p:transition spd="slow">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457200" y="549275"/>
            <a:ext cx="8229600" cy="863600"/>
          </a:xfrm>
          <a:prstGeom prst="rect">
            <a:avLst/>
          </a:prstGeom>
          <a:noFill/>
          <a:ln w="9525">
            <a:noFill/>
            <a:miter lim="800000"/>
            <a:headEnd/>
            <a:tailEnd/>
          </a:ln>
        </p:spPr>
        <p:txBody>
          <a:bodyPr anchor="ctr"/>
          <a:lstStyle/>
          <a:p>
            <a:r>
              <a:rPr lang="es-ES_tradnl" sz="3600" b="1" i="1">
                <a:solidFill>
                  <a:schemeClr val="accent2"/>
                </a:solidFill>
                <a:latin typeface="Comic Sans MS" pitchFamily="66" charset="0"/>
              </a:rPr>
              <a:t>COMO SE MIDE LA INFLACION?</a:t>
            </a:r>
          </a:p>
        </p:txBody>
      </p:sp>
      <p:sp>
        <p:nvSpPr>
          <p:cNvPr id="20483" name="Text Box 3"/>
          <p:cNvSpPr txBox="1">
            <a:spLocks noChangeArrowheads="1"/>
          </p:cNvSpPr>
          <p:nvPr/>
        </p:nvSpPr>
        <p:spPr bwMode="auto">
          <a:xfrm>
            <a:off x="1403350" y="2060575"/>
            <a:ext cx="6696075" cy="1952625"/>
          </a:xfrm>
          <a:prstGeom prst="rect">
            <a:avLst/>
          </a:prstGeom>
          <a:noFill/>
          <a:ln w="28575" algn="ctr">
            <a:noFill/>
            <a:miter lim="800000"/>
            <a:headEnd/>
            <a:tailEnd/>
          </a:ln>
          <a:effectLst/>
        </p:spPr>
        <p:txBody>
          <a:bodyPr>
            <a:spAutoFit/>
          </a:bodyPr>
          <a:lstStyle/>
          <a:p>
            <a:pPr algn="ctr">
              <a:spcBef>
                <a:spcPct val="50000"/>
              </a:spcBef>
              <a:defRPr/>
            </a:pPr>
            <a:r>
              <a:rPr lang="es-ES_tradnl" sz="3200" b="1" i="1">
                <a:solidFill>
                  <a:schemeClr val="accent2"/>
                </a:solidFill>
                <a:effectLst>
                  <a:outerShdw blurRad="38100" dist="38100" dir="2700000" algn="tl">
                    <a:srgbClr val="C0C0C0"/>
                  </a:outerShdw>
                </a:effectLst>
                <a:latin typeface="Comic Sans MS" pitchFamily="66" charset="0"/>
              </a:rPr>
              <a:t>MEDIANTE LOS </a:t>
            </a:r>
            <a:r>
              <a:rPr lang="es-ES_tradnl" sz="3200" b="1" i="1">
                <a:solidFill>
                  <a:schemeClr val="accent2"/>
                </a:solidFill>
                <a:effectLst>
                  <a:outerShdw blurRad="38100" dist="38100" dir="2700000" algn="tl">
                    <a:srgbClr val="C0C0C0"/>
                  </a:outerShdw>
                </a:effectLst>
                <a:latin typeface="Comic Sans MS" pitchFamily="66" charset="0"/>
                <a:hlinkClick r:id="rId2" action="ppaction://hlinkfile"/>
              </a:rPr>
              <a:t>INPC</a:t>
            </a:r>
            <a:endParaRPr lang="es-ES_tradnl" sz="3200" b="1" i="1">
              <a:solidFill>
                <a:schemeClr val="accent2"/>
              </a:solidFill>
              <a:effectLst>
                <a:outerShdw blurRad="38100" dist="38100" dir="2700000" algn="tl">
                  <a:srgbClr val="C0C0C0"/>
                </a:outerShdw>
              </a:effectLst>
              <a:latin typeface="Comic Sans MS" pitchFamily="66" charset="0"/>
            </a:endParaRPr>
          </a:p>
          <a:p>
            <a:pPr algn="ctr">
              <a:spcBef>
                <a:spcPct val="50000"/>
              </a:spcBef>
              <a:defRPr/>
            </a:pPr>
            <a:r>
              <a:rPr lang="es-ES_tradnl" sz="3600" b="1" i="1">
                <a:solidFill>
                  <a:schemeClr val="accent2"/>
                </a:solidFill>
                <a:effectLst>
                  <a:outerShdw blurRad="38100" dist="38100" dir="2700000" algn="tl">
                    <a:srgbClr val="C0C0C0"/>
                  </a:outerShdw>
                </a:effectLst>
                <a:latin typeface="Comic Sans MS" pitchFamily="66" charset="0"/>
              </a:rPr>
              <a:t>“Índice Nacional de Precios al Consumidor”</a:t>
            </a:r>
            <a:endParaRPr lang="es-ES_tradnl" sz="4000" b="1" i="1">
              <a:solidFill>
                <a:schemeClr val="accent2"/>
              </a:solidFill>
              <a:effectLst>
                <a:outerShdw blurRad="38100" dist="38100" dir="2700000" algn="tl">
                  <a:srgbClr val="C0C0C0"/>
                </a:outerShdw>
              </a:effectLst>
              <a:latin typeface="Comic Sans MS" pitchFamily="66" charset="0"/>
            </a:endParaRPr>
          </a:p>
        </p:txBody>
      </p:sp>
      <p:pic>
        <p:nvPicPr>
          <p:cNvPr id="244740" name="Picture 5" descr="msoAA9AF"/>
          <p:cNvPicPr>
            <a:picLocks noChangeAspect="1" noChangeArrowheads="1"/>
          </p:cNvPicPr>
          <p:nvPr/>
        </p:nvPicPr>
        <p:blipFill>
          <a:blip r:embed="rId3"/>
          <a:srcRect/>
          <a:stretch>
            <a:fillRect/>
          </a:stretch>
        </p:blipFill>
        <p:spPr bwMode="auto">
          <a:xfrm>
            <a:off x="2339975" y="4437063"/>
            <a:ext cx="1949450" cy="2027237"/>
          </a:xfrm>
          <a:prstGeom prst="rect">
            <a:avLst/>
          </a:prstGeom>
          <a:noFill/>
          <a:ln w="9525">
            <a:noFill/>
            <a:miter lim="800000"/>
            <a:headEnd/>
            <a:tailEnd/>
          </a:ln>
        </p:spPr>
      </p:pic>
      <p:pic>
        <p:nvPicPr>
          <p:cNvPr id="244741" name="Picture 6" descr="mso47A03"/>
          <p:cNvPicPr>
            <a:picLocks noChangeAspect="1" noChangeArrowheads="1"/>
          </p:cNvPicPr>
          <p:nvPr/>
        </p:nvPicPr>
        <p:blipFill>
          <a:blip r:embed="rId4"/>
          <a:srcRect/>
          <a:stretch>
            <a:fillRect/>
          </a:stretch>
        </p:blipFill>
        <p:spPr bwMode="auto">
          <a:xfrm>
            <a:off x="4284663" y="5589588"/>
            <a:ext cx="708025" cy="779462"/>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ES_tradnl" sz="3600">
                <a:solidFill>
                  <a:schemeClr val="accent2"/>
                </a:solidFill>
                <a:latin typeface="Comic Sans MS" pitchFamily="66" charset="0"/>
              </a:rPr>
              <a:t>INDICE NACIONAL DE </a:t>
            </a:r>
            <a:br>
              <a:rPr lang="es-ES_tradnl" sz="3600">
                <a:solidFill>
                  <a:schemeClr val="accent2"/>
                </a:solidFill>
                <a:latin typeface="Comic Sans MS" pitchFamily="66" charset="0"/>
              </a:rPr>
            </a:br>
            <a:r>
              <a:rPr lang="es-ES_tradnl" sz="3600">
                <a:solidFill>
                  <a:schemeClr val="accent2"/>
                </a:solidFill>
                <a:latin typeface="Comic Sans MS" pitchFamily="66" charset="0"/>
              </a:rPr>
              <a:t>PRECIOS AL CONSUMIDOR</a:t>
            </a:r>
          </a:p>
        </p:txBody>
      </p:sp>
      <p:sp>
        <p:nvSpPr>
          <p:cNvPr id="21507" name="Rectangle 3"/>
          <p:cNvSpPr>
            <a:spLocks noChangeArrowheads="1"/>
          </p:cNvSpPr>
          <p:nvPr/>
        </p:nvSpPr>
        <p:spPr bwMode="auto">
          <a:xfrm>
            <a:off x="673100" y="3068638"/>
            <a:ext cx="8229600" cy="1143000"/>
          </a:xfrm>
          <a:prstGeom prst="rect">
            <a:avLst/>
          </a:prstGeom>
          <a:noFill/>
          <a:ln w="9525">
            <a:noFill/>
            <a:miter lim="800000"/>
            <a:headEnd/>
            <a:tailEnd/>
          </a:ln>
          <a:effectLst/>
        </p:spPr>
        <p:txBody>
          <a:bodyPr anchor="ctr"/>
          <a:lstStyle/>
          <a:p>
            <a:pPr>
              <a:defRPr/>
            </a:pPr>
            <a:r>
              <a:rPr lang="es-ES_tradnl" sz="3600" i="1">
                <a:solidFill>
                  <a:schemeClr val="accent2"/>
                </a:solidFill>
                <a:effectLst>
                  <a:outerShdw blurRad="38100" dist="38100" dir="2700000" algn="tl">
                    <a:srgbClr val="C0C0C0"/>
                  </a:outerShdw>
                </a:effectLst>
                <a:latin typeface="Verdana" pitchFamily="34" charset="0"/>
              </a:rPr>
              <a:t>MIDE LAS VARIACIONES DE LOS PRECIOS EN FUNCION DEL CONSUMO DE LOS PRODUCTOS DE LA CANASTA BASICA DE LA POBLACION</a:t>
            </a:r>
          </a:p>
        </p:txBody>
      </p:sp>
    </p:spTree>
  </p:cSld>
  <p:clrMapOvr>
    <a:masterClrMapping/>
  </p:clrMapOvr>
  <p:transition spd="slow">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684213" y="1844675"/>
            <a:ext cx="7848600" cy="4281488"/>
          </a:xfrm>
          <a:prstGeom prst="rect">
            <a:avLst/>
          </a:prstGeom>
          <a:noFill/>
          <a:ln w="28575" algn="ctr">
            <a:noFill/>
            <a:miter lim="800000"/>
            <a:headEnd/>
            <a:tailEnd/>
          </a:ln>
          <a:effectLst/>
        </p:spPr>
        <p:txBody>
          <a:bodyPr>
            <a:spAutoFit/>
          </a:bodyPr>
          <a:lstStyle/>
          <a:p>
            <a:pPr algn="ctr">
              <a:lnSpc>
                <a:spcPct val="140000"/>
              </a:lnSpc>
              <a:spcBef>
                <a:spcPct val="50000"/>
              </a:spcBef>
              <a:defRPr/>
            </a:pPr>
            <a:r>
              <a:rPr lang="es-ES_tradnl" sz="2800" i="1">
                <a:solidFill>
                  <a:schemeClr val="accent2"/>
                </a:solidFill>
                <a:effectLst>
                  <a:outerShdw blurRad="38100" dist="38100" dir="2700000" algn="tl">
                    <a:srgbClr val="C0C0C0"/>
                  </a:outerShdw>
                </a:effectLst>
                <a:latin typeface="Vietnamese font" pitchFamily="2" charset="0"/>
              </a:rPr>
              <a:t>ES UN PROMEDIO ESTADISTICO CALCULADO A PARTIR DE LOS NUMEROS INDICES DE LOS PRECIOS DE BIENES Y SERVICIOS QUE COMPONEN LA CANASTA DE PRODUCTOS ESTABLECIDA POR EL BANCO CENTRAL DE VENEZUELA</a:t>
            </a:r>
          </a:p>
        </p:txBody>
      </p:sp>
      <p:sp>
        <p:nvSpPr>
          <p:cNvPr id="246787" name="Rectangle 8"/>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ES_tradnl" sz="3600">
                <a:solidFill>
                  <a:schemeClr val="accent2"/>
                </a:solidFill>
                <a:latin typeface="Comic Sans MS" pitchFamily="66" charset="0"/>
              </a:rPr>
              <a:t>INDICE NACIONAL DE </a:t>
            </a:r>
            <a:br>
              <a:rPr lang="es-ES_tradnl" sz="3600">
                <a:solidFill>
                  <a:schemeClr val="accent2"/>
                </a:solidFill>
                <a:latin typeface="Comic Sans MS" pitchFamily="66" charset="0"/>
              </a:rPr>
            </a:br>
            <a:r>
              <a:rPr lang="es-ES_tradnl" sz="3600">
                <a:solidFill>
                  <a:schemeClr val="accent2"/>
                </a:solidFill>
                <a:latin typeface="Comic Sans MS" pitchFamily="66" charset="0"/>
              </a:rPr>
              <a:t>PRECIOS AL CONSUMIDOR</a:t>
            </a:r>
          </a:p>
        </p:txBody>
      </p:sp>
    </p:spTree>
  </p:cSld>
  <p:clrMapOvr>
    <a:masterClrMapping/>
  </p:clrMapOvr>
  <p:transition spd="slow">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152583" name="Object 7"/>
          <p:cNvGraphicFramePr>
            <a:graphicFrameLocks noChangeAspect="1"/>
          </p:cNvGraphicFramePr>
          <p:nvPr>
            <p:ph/>
          </p:nvPr>
        </p:nvGraphicFramePr>
        <p:xfrm>
          <a:off x="395288" y="765175"/>
          <a:ext cx="8569325" cy="6092825"/>
        </p:xfrm>
        <a:graphic>
          <a:graphicData uri="http://schemas.openxmlformats.org/presentationml/2006/ole">
            <p:oleObj spid="_x0000_s152583" name="Hoja de cálculo" r:id="rId3" imgW="11209193" imgH="5974149" progId="Excel.Sheet.8">
              <p:embed/>
            </p:oleObj>
          </a:graphicData>
        </a:graphic>
      </p:graphicFrame>
      <p:sp>
        <p:nvSpPr>
          <p:cNvPr id="152585" name="Text Box 9"/>
          <p:cNvSpPr txBox="1">
            <a:spLocks noChangeArrowheads="1"/>
          </p:cNvSpPr>
          <p:nvPr/>
        </p:nvSpPr>
        <p:spPr bwMode="auto">
          <a:xfrm>
            <a:off x="1042988" y="260350"/>
            <a:ext cx="7416800" cy="579438"/>
          </a:xfrm>
          <a:prstGeom prst="rect">
            <a:avLst/>
          </a:prstGeom>
          <a:noFill/>
          <a:ln w="28575" algn="ctr">
            <a:noFill/>
            <a:miter lim="800000"/>
            <a:headEnd/>
            <a:tailEnd/>
          </a:ln>
        </p:spPr>
        <p:txBody>
          <a:bodyPr>
            <a:spAutoFit/>
          </a:bodyPr>
          <a:lstStyle/>
          <a:p>
            <a:pPr algn="ctr" eaLnBrk="0" hangingPunct="0">
              <a:spcBef>
                <a:spcPct val="50000"/>
              </a:spcBef>
            </a:pPr>
            <a:r>
              <a:rPr lang="es-MX" sz="3200" b="1">
                <a:solidFill>
                  <a:schemeClr val="accent2"/>
                </a:solidFill>
              </a:rPr>
              <a:t>ESTRUCTURA</a:t>
            </a:r>
            <a:r>
              <a:rPr lang="es-MX" sz="2000" b="1">
                <a:solidFill>
                  <a:schemeClr val="accent2"/>
                </a:solidFill>
                <a:latin typeface="Arial Unicode MS" pitchFamily="34" charset="-128"/>
              </a:rPr>
              <a:t> </a:t>
            </a:r>
            <a:r>
              <a:rPr lang="es-MX" sz="3200" b="1">
                <a:solidFill>
                  <a:schemeClr val="accent2"/>
                </a:solidFill>
              </a:rPr>
              <a:t>DE PONDERACIONES</a:t>
            </a:r>
            <a:endParaRPr lang="es-ES" sz="3200" b="1">
              <a:solidFill>
                <a:schemeClr val="accent2"/>
              </a:solidFill>
            </a:endParaRPr>
          </a:p>
        </p:txBody>
      </p:sp>
    </p:spTree>
  </p:cSld>
  <p:clrMapOvr>
    <a:masterClrMapping/>
  </p:clrMapOvr>
  <p:transition spd="slow">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952500" y="114300"/>
            <a:ext cx="6916738" cy="981075"/>
          </a:xfrm>
          <a:prstGeom prst="rect">
            <a:avLst/>
          </a:prstGeom>
          <a:noFill/>
          <a:ln w="12700">
            <a:noFill/>
            <a:miter lim="800000"/>
            <a:headEnd/>
            <a:tailEnd/>
          </a:ln>
        </p:spPr>
        <p:txBody>
          <a:bodyPr lIns="90488" tIns="44450" rIns="90488" bIns="44450" anchor="ctr"/>
          <a:lstStyle/>
          <a:p>
            <a:pPr algn="ctr" eaLnBrk="0" hangingPunct="0"/>
            <a:endParaRPr lang="es-ES_tradnl" sz="4000" b="1">
              <a:solidFill>
                <a:schemeClr val="tx2"/>
              </a:solidFill>
            </a:endParaRPr>
          </a:p>
        </p:txBody>
      </p:sp>
      <p:sp>
        <p:nvSpPr>
          <p:cNvPr id="248835" name="Rectangle 3"/>
          <p:cNvSpPr>
            <a:spLocks noChangeArrowheads="1"/>
          </p:cNvSpPr>
          <p:nvPr/>
        </p:nvSpPr>
        <p:spPr bwMode="auto">
          <a:xfrm>
            <a:off x="914400" y="228600"/>
            <a:ext cx="6916738" cy="1066800"/>
          </a:xfrm>
          <a:prstGeom prst="rect">
            <a:avLst/>
          </a:prstGeom>
          <a:noFill/>
          <a:ln w="12700">
            <a:noFill/>
            <a:miter lim="800000"/>
            <a:headEnd/>
            <a:tailEnd/>
          </a:ln>
        </p:spPr>
        <p:txBody>
          <a:bodyPr lIns="90488" tIns="44450" rIns="90488" bIns="44450" anchor="ctr"/>
          <a:lstStyle/>
          <a:p>
            <a:pPr algn="ctr" eaLnBrk="0" hangingPunct="0"/>
            <a:r>
              <a:rPr lang="es-ES" sz="3200" b="1">
                <a:solidFill>
                  <a:schemeClr val="accent2"/>
                </a:solidFill>
              </a:rPr>
              <a:t>Cálculo de Números Índices</a:t>
            </a:r>
          </a:p>
        </p:txBody>
      </p:sp>
      <p:sp>
        <p:nvSpPr>
          <p:cNvPr id="50180" name="Text Box 4"/>
          <p:cNvSpPr txBox="1">
            <a:spLocks noChangeArrowheads="1"/>
          </p:cNvSpPr>
          <p:nvPr/>
        </p:nvSpPr>
        <p:spPr bwMode="auto">
          <a:xfrm>
            <a:off x="533400" y="1905000"/>
            <a:ext cx="8321675" cy="3629025"/>
          </a:xfrm>
          <a:prstGeom prst="rect">
            <a:avLst/>
          </a:prstGeom>
          <a:noFill/>
          <a:ln w="12700">
            <a:noFill/>
            <a:miter lim="800000"/>
            <a:headEnd/>
            <a:tailEnd/>
          </a:ln>
        </p:spPr>
        <p:txBody>
          <a:bodyPr>
            <a:spAutoFit/>
          </a:bodyPr>
          <a:lstStyle/>
          <a:p>
            <a:pPr algn="just" eaLnBrk="0" hangingPunct="0"/>
            <a:r>
              <a:rPr lang="es-ES" sz="2800">
                <a:solidFill>
                  <a:schemeClr val="accent2"/>
                </a:solidFill>
              </a:rPr>
              <a:t>A medida que la inclinación de la recta de los bienes sea mayor, se estará acercando más a una economía hiperinflacionaria. Para medir el nivel de crecimiento de los precios, se utiliza principalmente medidas estadísticas que son : </a:t>
            </a:r>
          </a:p>
          <a:p>
            <a:pPr algn="just" eaLnBrk="0" hangingPunct="0"/>
            <a:endParaRPr lang="es-ES" sz="2800">
              <a:solidFill>
                <a:schemeClr val="accent2"/>
              </a:solidFill>
            </a:endParaRPr>
          </a:p>
          <a:p>
            <a:pPr algn="ctr" eaLnBrk="0" hangingPunct="0">
              <a:buFontTx/>
              <a:buChar char="•"/>
            </a:pPr>
            <a:r>
              <a:rPr lang="es-ES" sz="3200">
                <a:solidFill>
                  <a:schemeClr val="accent2"/>
                </a:solidFill>
              </a:rPr>
              <a:t> Índice de Paasche</a:t>
            </a:r>
          </a:p>
          <a:p>
            <a:pPr algn="ctr" eaLnBrk="0" hangingPunct="0">
              <a:buFontTx/>
              <a:buChar char="•"/>
            </a:pPr>
            <a:r>
              <a:rPr lang="es-ES" sz="3200">
                <a:solidFill>
                  <a:schemeClr val="accent2"/>
                </a:solidFill>
              </a:rPr>
              <a:t> Índice de Laspeyres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anim calcmode="lin" valueType="num">
                                      <p:cBhvr additive="base">
                                        <p:cTn id="7" dur="500" fill="hold"/>
                                        <p:tgtEl>
                                          <p:spTgt spid="501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80">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0180">
                                            <p:txEl>
                                              <p:pRg st="2" end="2"/>
                                            </p:txEl>
                                          </p:spTgt>
                                        </p:tgtEl>
                                        <p:attrNameLst>
                                          <p:attrName>style.visibility</p:attrName>
                                        </p:attrNameLst>
                                      </p:cBhvr>
                                      <p:to>
                                        <p:strVal val="visible"/>
                                      </p:to>
                                    </p:set>
                                    <p:anim calcmode="lin" valueType="num">
                                      <p:cBhvr additive="base">
                                        <p:cTn id="11" dur="500" fill="hold"/>
                                        <p:tgtEl>
                                          <p:spTgt spid="50180">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018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50180">
                                            <p:txEl>
                                              <p:pRg st="3" end="3"/>
                                            </p:txEl>
                                          </p:spTgt>
                                        </p:tgtEl>
                                        <p:attrNameLst>
                                          <p:attrName>style.visibility</p:attrName>
                                        </p:attrNameLst>
                                      </p:cBhvr>
                                      <p:to>
                                        <p:strVal val="visible"/>
                                      </p:to>
                                    </p:set>
                                    <p:anim calcmode="lin" valueType="num">
                                      <p:cBhvr additive="base">
                                        <p:cTn id="17" dur="500" fill="hold"/>
                                        <p:tgtEl>
                                          <p:spTgt spid="5018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0180">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4289" name="Rectangle 2"/>
          <p:cNvSpPr>
            <a:spLocks noChangeArrowheads="1"/>
          </p:cNvSpPr>
          <p:nvPr/>
        </p:nvSpPr>
        <p:spPr bwMode="auto">
          <a:xfrm>
            <a:off x="1112838" y="107950"/>
            <a:ext cx="6916737" cy="723900"/>
          </a:xfrm>
          <a:prstGeom prst="rect">
            <a:avLst/>
          </a:prstGeom>
          <a:noFill/>
          <a:ln w="12700">
            <a:noFill/>
            <a:miter lim="800000"/>
            <a:headEnd/>
            <a:tailEnd/>
          </a:ln>
        </p:spPr>
        <p:txBody>
          <a:bodyPr lIns="90488" tIns="44450" rIns="90488" bIns="44450" anchor="ctr"/>
          <a:lstStyle/>
          <a:p>
            <a:pPr algn="ctr" eaLnBrk="0" hangingPunct="0"/>
            <a:endParaRPr lang="es-ES_tradnl" sz="4000" b="1">
              <a:solidFill>
                <a:schemeClr val="tx1"/>
              </a:solidFill>
            </a:endParaRPr>
          </a:p>
        </p:txBody>
      </p:sp>
      <p:sp>
        <p:nvSpPr>
          <p:cNvPr id="54290" name="Rectangle 3"/>
          <p:cNvSpPr>
            <a:spLocks noChangeArrowheads="1"/>
          </p:cNvSpPr>
          <p:nvPr/>
        </p:nvSpPr>
        <p:spPr bwMode="auto">
          <a:xfrm>
            <a:off x="914400" y="228600"/>
            <a:ext cx="6916738" cy="1066800"/>
          </a:xfrm>
          <a:prstGeom prst="rect">
            <a:avLst/>
          </a:prstGeom>
          <a:noFill/>
          <a:ln w="12700">
            <a:noFill/>
            <a:miter lim="800000"/>
            <a:headEnd/>
            <a:tailEnd/>
          </a:ln>
        </p:spPr>
        <p:txBody>
          <a:bodyPr lIns="90488" tIns="44450" rIns="90488" bIns="44450" anchor="ctr"/>
          <a:lstStyle/>
          <a:p>
            <a:pPr algn="ctr" eaLnBrk="0" hangingPunct="0"/>
            <a:r>
              <a:rPr lang="es-ES" sz="3200" b="1">
                <a:solidFill>
                  <a:schemeClr val="accent2"/>
                </a:solidFill>
              </a:rPr>
              <a:t>Cálculo de Números Índices</a:t>
            </a:r>
          </a:p>
        </p:txBody>
      </p:sp>
      <p:sp>
        <p:nvSpPr>
          <p:cNvPr id="54276" name="Line 4"/>
          <p:cNvSpPr>
            <a:spLocks noChangeShapeType="1"/>
          </p:cNvSpPr>
          <p:nvPr/>
        </p:nvSpPr>
        <p:spPr bwMode="auto">
          <a:xfrm>
            <a:off x="4572000" y="1524000"/>
            <a:ext cx="0" cy="4724400"/>
          </a:xfrm>
          <a:prstGeom prst="line">
            <a:avLst/>
          </a:prstGeom>
          <a:noFill/>
          <a:ln w="12700">
            <a:solidFill>
              <a:schemeClr val="hlink"/>
            </a:solidFill>
            <a:round/>
            <a:headEnd/>
            <a:tailEnd/>
          </a:ln>
        </p:spPr>
        <p:txBody>
          <a:bodyPr wrap="none" anchor="ctr"/>
          <a:lstStyle/>
          <a:p>
            <a:endParaRPr lang="es-VE"/>
          </a:p>
        </p:txBody>
      </p:sp>
      <p:sp>
        <p:nvSpPr>
          <p:cNvPr id="54277" name="Text Box 5"/>
          <p:cNvSpPr txBox="1">
            <a:spLocks noChangeArrowheads="1"/>
          </p:cNvSpPr>
          <p:nvPr/>
        </p:nvSpPr>
        <p:spPr bwMode="auto">
          <a:xfrm>
            <a:off x="1219200" y="1524000"/>
            <a:ext cx="2165350" cy="366713"/>
          </a:xfrm>
          <a:prstGeom prst="rect">
            <a:avLst/>
          </a:prstGeom>
          <a:noFill/>
          <a:ln w="12700">
            <a:noFill/>
            <a:miter lim="800000"/>
            <a:headEnd/>
            <a:tailEnd/>
          </a:ln>
        </p:spPr>
        <p:txBody>
          <a:bodyPr wrap="none">
            <a:spAutoFit/>
          </a:bodyPr>
          <a:lstStyle/>
          <a:p>
            <a:pPr eaLnBrk="0" hangingPunct="0"/>
            <a:r>
              <a:rPr lang="es-ES" sz="1800" b="1" u="sng">
                <a:solidFill>
                  <a:schemeClr val="accent2"/>
                </a:solidFill>
              </a:rPr>
              <a:t>Índice de Paasche</a:t>
            </a:r>
          </a:p>
        </p:txBody>
      </p:sp>
      <p:sp>
        <p:nvSpPr>
          <p:cNvPr id="54278" name="Text Box 6"/>
          <p:cNvSpPr txBox="1">
            <a:spLocks noChangeArrowheads="1"/>
          </p:cNvSpPr>
          <p:nvPr/>
        </p:nvSpPr>
        <p:spPr bwMode="auto">
          <a:xfrm>
            <a:off x="5638800" y="1447800"/>
            <a:ext cx="2368550" cy="366713"/>
          </a:xfrm>
          <a:prstGeom prst="rect">
            <a:avLst/>
          </a:prstGeom>
          <a:noFill/>
          <a:ln w="12700">
            <a:noFill/>
            <a:miter lim="800000"/>
            <a:headEnd/>
            <a:tailEnd/>
          </a:ln>
        </p:spPr>
        <p:txBody>
          <a:bodyPr wrap="none">
            <a:spAutoFit/>
          </a:bodyPr>
          <a:lstStyle/>
          <a:p>
            <a:pPr eaLnBrk="0" hangingPunct="0"/>
            <a:r>
              <a:rPr lang="es-ES" sz="1800" b="1" u="sng">
                <a:solidFill>
                  <a:schemeClr val="accent2"/>
                </a:solidFill>
              </a:rPr>
              <a:t>Índice de Laspeyres</a:t>
            </a:r>
          </a:p>
        </p:txBody>
      </p:sp>
      <p:grpSp>
        <p:nvGrpSpPr>
          <p:cNvPr id="54279" name="Group 7"/>
          <p:cNvGrpSpPr>
            <a:grpSpLocks/>
          </p:cNvGrpSpPr>
          <p:nvPr/>
        </p:nvGrpSpPr>
        <p:grpSpPr bwMode="auto">
          <a:xfrm>
            <a:off x="304800" y="2209800"/>
            <a:ext cx="3914775" cy="3714750"/>
            <a:chOff x="192" y="1392"/>
            <a:chExt cx="2466" cy="2340"/>
          </a:xfrm>
        </p:grpSpPr>
        <p:graphicFrame>
          <p:nvGraphicFramePr>
            <p:cNvPr id="54280" name="Object 8"/>
            <p:cNvGraphicFramePr>
              <a:graphicFrameLocks noChangeAspect="1"/>
            </p:cNvGraphicFramePr>
            <p:nvPr/>
          </p:nvGraphicFramePr>
          <p:xfrm>
            <a:off x="192" y="2880"/>
            <a:ext cx="2336" cy="852"/>
          </p:xfrm>
          <a:graphic>
            <a:graphicData uri="http://schemas.openxmlformats.org/presentationml/2006/ole">
              <p:oleObj spid="_x0000_s54280" name="Ecuación" r:id="rId4" imgW="1320480" imgH="482400" progId="Equation.3">
                <p:embed/>
              </p:oleObj>
            </a:graphicData>
          </a:graphic>
        </p:graphicFrame>
        <p:sp>
          <p:nvSpPr>
            <p:cNvPr id="54298" name="Text Box 9"/>
            <p:cNvSpPr txBox="1">
              <a:spLocks noChangeArrowheads="1"/>
            </p:cNvSpPr>
            <p:nvPr/>
          </p:nvSpPr>
          <p:spPr bwMode="auto">
            <a:xfrm>
              <a:off x="192" y="1392"/>
              <a:ext cx="842" cy="212"/>
            </a:xfrm>
            <a:prstGeom prst="rect">
              <a:avLst/>
            </a:prstGeom>
            <a:noFill/>
            <a:ln w="12700">
              <a:noFill/>
              <a:miter lim="800000"/>
              <a:headEnd/>
              <a:tailEnd/>
            </a:ln>
          </p:spPr>
          <p:txBody>
            <a:bodyPr wrap="none">
              <a:spAutoFit/>
            </a:bodyPr>
            <a:lstStyle/>
            <a:p>
              <a:pPr eaLnBrk="0" hangingPunct="0"/>
              <a:r>
                <a:rPr lang="es-ES" sz="1600">
                  <a:solidFill>
                    <a:schemeClr val="accent2"/>
                  </a:solidFill>
                </a:rPr>
                <a:t>Para precio :</a:t>
              </a:r>
            </a:p>
          </p:txBody>
        </p:sp>
        <p:sp>
          <p:nvSpPr>
            <p:cNvPr id="54299" name="Text Box 10"/>
            <p:cNvSpPr txBox="1">
              <a:spLocks noChangeArrowheads="1"/>
            </p:cNvSpPr>
            <p:nvPr/>
          </p:nvSpPr>
          <p:spPr bwMode="auto">
            <a:xfrm>
              <a:off x="192" y="2688"/>
              <a:ext cx="977" cy="212"/>
            </a:xfrm>
            <a:prstGeom prst="rect">
              <a:avLst/>
            </a:prstGeom>
            <a:noFill/>
            <a:ln w="12700">
              <a:noFill/>
              <a:miter lim="800000"/>
              <a:headEnd/>
              <a:tailEnd/>
            </a:ln>
          </p:spPr>
          <p:txBody>
            <a:bodyPr wrap="none">
              <a:spAutoFit/>
            </a:bodyPr>
            <a:lstStyle/>
            <a:p>
              <a:pPr eaLnBrk="0" hangingPunct="0"/>
              <a:r>
                <a:rPr lang="es-ES" sz="1600">
                  <a:solidFill>
                    <a:schemeClr val="accent2"/>
                  </a:solidFill>
                </a:rPr>
                <a:t>Para cantidad :</a:t>
              </a:r>
            </a:p>
          </p:txBody>
        </p:sp>
        <p:graphicFrame>
          <p:nvGraphicFramePr>
            <p:cNvPr id="54283" name="Object 11"/>
            <p:cNvGraphicFramePr>
              <a:graphicFrameLocks noChangeAspect="1"/>
            </p:cNvGraphicFramePr>
            <p:nvPr/>
          </p:nvGraphicFramePr>
          <p:xfrm>
            <a:off x="254" y="1562"/>
            <a:ext cx="2404" cy="897"/>
          </p:xfrm>
          <a:graphic>
            <a:graphicData uri="http://schemas.openxmlformats.org/presentationml/2006/ole">
              <p:oleObj spid="_x0000_s54283" name="Ecuación" r:id="rId5" imgW="1358640" imgH="507960" progId="Equation.3">
                <p:embed/>
              </p:oleObj>
            </a:graphicData>
          </a:graphic>
        </p:graphicFrame>
      </p:grpSp>
      <p:graphicFrame>
        <p:nvGraphicFramePr>
          <p:cNvPr id="54284" name="Object 12"/>
          <p:cNvGraphicFramePr>
            <a:graphicFrameLocks noChangeAspect="1"/>
          </p:cNvGraphicFramePr>
          <p:nvPr/>
        </p:nvGraphicFramePr>
        <p:xfrm>
          <a:off x="8229600" y="990600"/>
          <a:ext cx="557213" cy="819150"/>
        </p:xfrm>
        <a:graphic>
          <a:graphicData uri="http://schemas.openxmlformats.org/presentationml/2006/ole">
            <p:oleObj spid="_x0000_s54284" name="Clip" r:id="rId6" imgW="2247480" imgH="3306240" progId="MS_ClipArt_Gallery">
              <p:embed/>
            </p:oleObj>
          </a:graphicData>
        </a:graphic>
      </p:graphicFrame>
      <p:grpSp>
        <p:nvGrpSpPr>
          <p:cNvPr id="54285" name="Group 13"/>
          <p:cNvGrpSpPr>
            <a:grpSpLocks/>
          </p:cNvGrpSpPr>
          <p:nvPr/>
        </p:nvGrpSpPr>
        <p:grpSpPr bwMode="auto">
          <a:xfrm>
            <a:off x="4652963" y="2209800"/>
            <a:ext cx="3938587" cy="3714750"/>
            <a:chOff x="2931" y="1392"/>
            <a:chExt cx="2481" cy="2340"/>
          </a:xfrm>
        </p:grpSpPr>
        <p:graphicFrame>
          <p:nvGraphicFramePr>
            <p:cNvPr id="54286" name="Object 14"/>
            <p:cNvGraphicFramePr>
              <a:graphicFrameLocks noChangeAspect="1"/>
            </p:cNvGraphicFramePr>
            <p:nvPr/>
          </p:nvGraphicFramePr>
          <p:xfrm>
            <a:off x="3005" y="1632"/>
            <a:ext cx="2407" cy="854"/>
          </p:xfrm>
          <a:graphic>
            <a:graphicData uri="http://schemas.openxmlformats.org/presentationml/2006/ole">
              <p:oleObj spid="_x0000_s54286" name="Ecuación" r:id="rId7" imgW="1358640" imgH="482400" progId="Equation.3">
                <p:embed/>
              </p:oleObj>
            </a:graphicData>
          </a:graphic>
        </p:graphicFrame>
        <p:graphicFrame>
          <p:nvGraphicFramePr>
            <p:cNvPr id="54287" name="Object 15"/>
            <p:cNvGraphicFramePr>
              <a:graphicFrameLocks noChangeAspect="1"/>
            </p:cNvGraphicFramePr>
            <p:nvPr/>
          </p:nvGraphicFramePr>
          <p:xfrm>
            <a:off x="2931" y="2880"/>
            <a:ext cx="2426" cy="852"/>
          </p:xfrm>
          <a:graphic>
            <a:graphicData uri="http://schemas.openxmlformats.org/presentationml/2006/ole">
              <p:oleObj spid="_x0000_s54287" name="Ecuación" r:id="rId8" imgW="1371600" imgH="482400" progId="Equation.3">
                <p:embed/>
              </p:oleObj>
            </a:graphicData>
          </a:graphic>
        </p:graphicFrame>
        <p:sp>
          <p:nvSpPr>
            <p:cNvPr id="54296" name="Text Box 16"/>
            <p:cNvSpPr txBox="1">
              <a:spLocks noChangeArrowheads="1"/>
            </p:cNvSpPr>
            <p:nvPr/>
          </p:nvSpPr>
          <p:spPr bwMode="auto">
            <a:xfrm>
              <a:off x="2976" y="1392"/>
              <a:ext cx="842" cy="212"/>
            </a:xfrm>
            <a:prstGeom prst="rect">
              <a:avLst/>
            </a:prstGeom>
            <a:noFill/>
            <a:ln w="12700">
              <a:noFill/>
              <a:miter lim="800000"/>
              <a:headEnd/>
              <a:tailEnd/>
            </a:ln>
          </p:spPr>
          <p:txBody>
            <a:bodyPr wrap="none">
              <a:spAutoFit/>
            </a:bodyPr>
            <a:lstStyle/>
            <a:p>
              <a:pPr eaLnBrk="0" hangingPunct="0"/>
              <a:r>
                <a:rPr lang="es-ES" sz="1600">
                  <a:solidFill>
                    <a:schemeClr val="accent2"/>
                  </a:solidFill>
                </a:rPr>
                <a:t>Para precio :</a:t>
              </a:r>
            </a:p>
          </p:txBody>
        </p:sp>
        <p:sp>
          <p:nvSpPr>
            <p:cNvPr id="54297" name="Text Box 17"/>
            <p:cNvSpPr txBox="1">
              <a:spLocks noChangeArrowheads="1"/>
            </p:cNvSpPr>
            <p:nvPr/>
          </p:nvSpPr>
          <p:spPr bwMode="auto">
            <a:xfrm>
              <a:off x="2976" y="2688"/>
              <a:ext cx="977" cy="212"/>
            </a:xfrm>
            <a:prstGeom prst="rect">
              <a:avLst/>
            </a:prstGeom>
            <a:noFill/>
            <a:ln w="12700">
              <a:noFill/>
              <a:miter lim="800000"/>
              <a:headEnd/>
              <a:tailEnd/>
            </a:ln>
          </p:spPr>
          <p:txBody>
            <a:bodyPr wrap="none">
              <a:spAutoFit/>
            </a:bodyPr>
            <a:lstStyle/>
            <a:p>
              <a:pPr eaLnBrk="0" hangingPunct="0"/>
              <a:r>
                <a:rPr lang="es-ES" sz="1600">
                  <a:solidFill>
                    <a:schemeClr val="accent2"/>
                  </a:solidFill>
                </a:rPr>
                <a:t>Para cantidad :</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9"/>
                                        </p:tgtEl>
                                        <p:attrNameLst>
                                          <p:attrName>style.visibility</p:attrName>
                                        </p:attrNameLst>
                                      </p:cBhvr>
                                      <p:to>
                                        <p:strVal val="visible"/>
                                      </p:to>
                                    </p:set>
                                    <p:anim calcmode="lin" valueType="num">
                                      <p:cBhvr additive="base">
                                        <p:cTn id="13" dur="500" fill="hold"/>
                                        <p:tgtEl>
                                          <p:spTgt spid="54279"/>
                                        </p:tgtEl>
                                        <p:attrNameLst>
                                          <p:attrName>ppt_x</p:attrName>
                                        </p:attrNameLst>
                                      </p:cBhvr>
                                      <p:tavLst>
                                        <p:tav tm="0">
                                          <p:val>
                                            <p:strVal val="#ppt_x"/>
                                          </p:val>
                                        </p:tav>
                                        <p:tav tm="100000">
                                          <p:val>
                                            <p:strVal val="#ppt_x"/>
                                          </p:val>
                                        </p:tav>
                                      </p:tavLst>
                                    </p:anim>
                                    <p:anim calcmode="lin" valueType="num">
                                      <p:cBhvr additive="base">
                                        <p:cTn id="14" dur="500" fill="hold"/>
                                        <p:tgtEl>
                                          <p:spTgt spid="542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4276"/>
                                        </p:tgtEl>
                                        <p:attrNameLst>
                                          <p:attrName>style.visibility</p:attrName>
                                        </p:attrNameLst>
                                      </p:cBhvr>
                                      <p:to>
                                        <p:strVal val="visible"/>
                                      </p:to>
                                    </p:set>
                                    <p:anim calcmode="lin" valueType="num">
                                      <p:cBhvr additive="base">
                                        <p:cTn id="19" dur="500" fill="hold"/>
                                        <p:tgtEl>
                                          <p:spTgt spid="54276"/>
                                        </p:tgtEl>
                                        <p:attrNameLst>
                                          <p:attrName>ppt_x</p:attrName>
                                        </p:attrNameLst>
                                      </p:cBhvr>
                                      <p:tavLst>
                                        <p:tav tm="0">
                                          <p:val>
                                            <p:strVal val="#ppt_x"/>
                                          </p:val>
                                        </p:tav>
                                        <p:tav tm="100000">
                                          <p:val>
                                            <p:strVal val="#ppt_x"/>
                                          </p:val>
                                        </p:tav>
                                      </p:tavLst>
                                    </p:anim>
                                    <p:anim calcmode="lin" valueType="num">
                                      <p:cBhvr additive="base">
                                        <p:cTn id="20" dur="500" fill="hold"/>
                                        <p:tgtEl>
                                          <p:spTgt spid="5427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54278"/>
                                        </p:tgtEl>
                                        <p:attrNameLst>
                                          <p:attrName>style.visibility</p:attrName>
                                        </p:attrNameLst>
                                      </p:cBhvr>
                                      <p:to>
                                        <p:strVal val="visible"/>
                                      </p:to>
                                    </p:set>
                                    <p:anim calcmode="lin" valueType="num">
                                      <p:cBhvr>
                                        <p:cTn id="25" dur="1000" fill="hold"/>
                                        <p:tgtEl>
                                          <p:spTgt spid="54278"/>
                                        </p:tgtEl>
                                        <p:attrNameLst>
                                          <p:attrName>ppt_w</p:attrName>
                                        </p:attrNameLst>
                                      </p:cBhvr>
                                      <p:tavLst>
                                        <p:tav tm="0">
                                          <p:val>
                                            <p:fltVal val="0"/>
                                          </p:val>
                                        </p:tav>
                                        <p:tav tm="100000">
                                          <p:val>
                                            <p:strVal val="#ppt_w"/>
                                          </p:val>
                                        </p:tav>
                                      </p:tavLst>
                                    </p:anim>
                                    <p:anim calcmode="lin" valueType="num">
                                      <p:cBhvr>
                                        <p:cTn id="26" dur="1000" fill="hold"/>
                                        <p:tgtEl>
                                          <p:spTgt spid="54278"/>
                                        </p:tgtEl>
                                        <p:attrNameLst>
                                          <p:attrName>ppt_h</p:attrName>
                                        </p:attrNameLst>
                                      </p:cBhvr>
                                      <p:tavLst>
                                        <p:tav tm="0">
                                          <p:val>
                                            <p:fltVal val="0"/>
                                          </p:val>
                                        </p:tav>
                                        <p:tav tm="100000">
                                          <p:val>
                                            <p:strVal val="#ppt_h"/>
                                          </p:val>
                                        </p:tav>
                                      </p:tavLst>
                                    </p:anim>
                                    <p:anim calcmode="lin" valueType="num">
                                      <p:cBhvr>
                                        <p:cTn id="27" dur="1000" fill="hold"/>
                                        <p:tgtEl>
                                          <p:spTgt spid="5427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42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nodeType="clickEffect">
                                  <p:stCondLst>
                                    <p:cond delay="0"/>
                                  </p:stCondLst>
                                  <p:childTnLst>
                                    <p:set>
                                      <p:cBhvr>
                                        <p:cTn id="32" dur="1" fill="hold">
                                          <p:stCondLst>
                                            <p:cond delay="0"/>
                                          </p:stCondLst>
                                        </p:cTn>
                                        <p:tgtEl>
                                          <p:spTgt spid="54285"/>
                                        </p:tgtEl>
                                        <p:attrNameLst>
                                          <p:attrName>style.visibility</p:attrName>
                                        </p:attrNameLst>
                                      </p:cBhvr>
                                      <p:to>
                                        <p:strVal val="visible"/>
                                      </p:to>
                                    </p:set>
                                    <p:animEffect transition="in" filter="slide(fromLeft)">
                                      <p:cBhvr>
                                        <p:cTn id="33" dur="500"/>
                                        <p:tgtEl>
                                          <p:spTgt spid="54285"/>
                                        </p:tgtEl>
                                      </p:cBhvr>
                                    </p:animEffect>
                                  </p:childTnLst>
                                </p:cTn>
                              </p:par>
                              <p:par>
                                <p:cTn id="34" presetID="2" presetClass="entr" presetSubtype="3" fill="hold" nodeType="withEffect">
                                  <p:stCondLst>
                                    <p:cond delay="0"/>
                                  </p:stCondLst>
                                  <p:childTnLst>
                                    <p:set>
                                      <p:cBhvr>
                                        <p:cTn id="35" dur="1" fill="hold">
                                          <p:stCondLst>
                                            <p:cond delay="0"/>
                                          </p:stCondLst>
                                        </p:cTn>
                                        <p:tgtEl>
                                          <p:spTgt spid="54284"/>
                                        </p:tgtEl>
                                        <p:attrNameLst>
                                          <p:attrName>style.visibility</p:attrName>
                                        </p:attrNameLst>
                                      </p:cBhvr>
                                      <p:to>
                                        <p:strVal val="visible"/>
                                      </p:to>
                                    </p:set>
                                    <p:anim calcmode="lin" valueType="num">
                                      <p:cBhvr additive="base">
                                        <p:cTn id="36" dur="500" fill="hold"/>
                                        <p:tgtEl>
                                          <p:spTgt spid="54284"/>
                                        </p:tgtEl>
                                        <p:attrNameLst>
                                          <p:attrName>ppt_x</p:attrName>
                                        </p:attrNameLst>
                                      </p:cBhvr>
                                      <p:tavLst>
                                        <p:tav tm="0">
                                          <p:val>
                                            <p:strVal val="1+#ppt_w/2"/>
                                          </p:val>
                                        </p:tav>
                                        <p:tav tm="100000">
                                          <p:val>
                                            <p:strVal val="#ppt_x"/>
                                          </p:val>
                                        </p:tav>
                                      </p:tavLst>
                                    </p:anim>
                                    <p:anim calcmode="lin" valueType="num">
                                      <p:cBhvr additive="base">
                                        <p:cTn id="37" dur="500" fill="hold"/>
                                        <p:tgtEl>
                                          <p:spTgt spid="542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P spid="54277" grpId="0" autoUpdateAnimBg="0"/>
      <p:bldP spid="5427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184275" y="76200"/>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Definición de Inflación</a:t>
            </a:r>
          </a:p>
        </p:txBody>
      </p:sp>
      <p:sp>
        <p:nvSpPr>
          <p:cNvPr id="45060" name="Rectangle 4"/>
          <p:cNvSpPr>
            <a:spLocks noChangeArrowheads="1"/>
          </p:cNvSpPr>
          <p:nvPr/>
        </p:nvSpPr>
        <p:spPr bwMode="auto">
          <a:xfrm>
            <a:off x="142875" y="2286000"/>
            <a:ext cx="5143500" cy="1998663"/>
          </a:xfrm>
          <a:prstGeom prst="rect">
            <a:avLst/>
          </a:prstGeom>
          <a:noFill/>
          <a:ln w="12700">
            <a:noFill/>
            <a:miter lim="800000"/>
            <a:headEnd/>
            <a:tailEnd/>
          </a:ln>
        </p:spPr>
        <p:txBody>
          <a:bodyPr lIns="90488" tIns="44450" rIns="90488" bIns="44450">
            <a:spAutoFit/>
          </a:bodyPr>
          <a:lstStyle/>
          <a:p>
            <a:pPr algn="ctr" eaLnBrk="0" hangingPunct="0">
              <a:tabLst>
                <a:tab pos="1143000" algn="l"/>
              </a:tabLst>
            </a:pPr>
            <a:r>
              <a:rPr lang="es-ES" sz="2000" i="1">
                <a:solidFill>
                  <a:schemeClr val="accent1"/>
                </a:solidFill>
              </a:rPr>
              <a:t>“La inflación es el proceso continuo de elevación de los precios o equivalentemente, un proceso continuo en la caída del valor (poder adquisitivo) del dinero”.</a:t>
            </a:r>
            <a:endParaRPr lang="es-ES" sz="2000">
              <a:solidFill>
                <a:schemeClr val="accent1"/>
              </a:solidFill>
            </a:endParaRPr>
          </a:p>
          <a:p>
            <a:pPr algn="ctr" eaLnBrk="0" hangingPunct="0">
              <a:tabLst>
                <a:tab pos="1143000" algn="l"/>
              </a:tabLst>
            </a:pPr>
            <a:r>
              <a:rPr lang="es-ES" sz="1600" i="1">
                <a:solidFill>
                  <a:schemeClr val="accent1"/>
                </a:solidFill>
              </a:rPr>
              <a:t>	El Dinero. James-Otis Rodner S.</a:t>
            </a:r>
            <a:r>
              <a:rPr lang="es-ES">
                <a:solidFill>
                  <a:schemeClr val="accent1"/>
                </a:solidFill>
              </a:rPr>
              <a:t>  </a:t>
            </a:r>
          </a:p>
        </p:txBody>
      </p:sp>
      <p:sp>
        <p:nvSpPr>
          <p:cNvPr id="45061" name="Text Box 5"/>
          <p:cNvSpPr txBox="1">
            <a:spLocks noChangeArrowheads="1"/>
          </p:cNvSpPr>
          <p:nvPr/>
        </p:nvSpPr>
        <p:spPr bwMode="auto">
          <a:xfrm>
            <a:off x="3714750" y="928688"/>
            <a:ext cx="5286375" cy="1262062"/>
          </a:xfrm>
          <a:prstGeom prst="rect">
            <a:avLst/>
          </a:prstGeom>
          <a:noFill/>
          <a:ln w="12700">
            <a:noFill/>
            <a:miter lim="800000"/>
            <a:headEnd/>
            <a:tailEnd/>
          </a:ln>
        </p:spPr>
        <p:txBody>
          <a:bodyPr>
            <a:spAutoFit/>
          </a:bodyPr>
          <a:lstStyle/>
          <a:p>
            <a:pPr algn="ctr" eaLnBrk="0" hangingPunct="0"/>
            <a:r>
              <a:rPr lang="es-ES" sz="2000" i="1">
                <a:solidFill>
                  <a:schemeClr val="accent1"/>
                </a:solidFill>
              </a:rPr>
              <a:t>“La tasa de inflación es la tasa porcentual de incremento del nivel de precios durante un período determinado”.</a:t>
            </a:r>
            <a:endParaRPr lang="es-ES" sz="2000">
              <a:solidFill>
                <a:schemeClr val="accent1"/>
              </a:solidFill>
            </a:endParaRPr>
          </a:p>
          <a:p>
            <a:pPr algn="ctr" eaLnBrk="0" hangingPunct="0"/>
            <a:r>
              <a:rPr lang="es-ES" sz="1600" i="1">
                <a:solidFill>
                  <a:schemeClr val="accent1"/>
                </a:solidFill>
              </a:rPr>
              <a:t>Macroeconomía. Dornbush / Fischer</a:t>
            </a:r>
            <a:endParaRPr lang="es-ES">
              <a:solidFill>
                <a:schemeClr val="accent1"/>
              </a:solidFill>
            </a:endParaRPr>
          </a:p>
        </p:txBody>
      </p:sp>
      <p:sp>
        <p:nvSpPr>
          <p:cNvPr id="45066" name="Oval 10"/>
          <p:cNvSpPr>
            <a:spLocks noChangeArrowheads="1"/>
          </p:cNvSpPr>
          <p:nvPr/>
        </p:nvSpPr>
        <p:spPr bwMode="auto">
          <a:xfrm>
            <a:off x="928688" y="2857500"/>
            <a:ext cx="1223962" cy="649288"/>
          </a:xfrm>
          <a:prstGeom prst="ellipse">
            <a:avLst/>
          </a:prstGeom>
          <a:noFill/>
          <a:ln w="28575" algn="ctr">
            <a:solidFill>
              <a:schemeClr val="tx1"/>
            </a:solidFill>
            <a:round/>
            <a:headEnd/>
            <a:tailEnd/>
          </a:ln>
        </p:spPr>
        <p:txBody>
          <a:bodyPr wrap="none" anchor="ctr"/>
          <a:lstStyle/>
          <a:p>
            <a:pPr algn="ctr">
              <a:spcBef>
                <a:spcPct val="50000"/>
              </a:spcBef>
            </a:pPr>
            <a:endParaRPr lang="es-ES"/>
          </a:p>
        </p:txBody>
      </p:sp>
      <p:sp>
        <p:nvSpPr>
          <p:cNvPr id="45067" name="Oval 11"/>
          <p:cNvSpPr>
            <a:spLocks noChangeArrowheads="1"/>
          </p:cNvSpPr>
          <p:nvPr/>
        </p:nvSpPr>
        <p:spPr bwMode="auto">
          <a:xfrm>
            <a:off x="3929063" y="5286375"/>
            <a:ext cx="1873250" cy="649288"/>
          </a:xfrm>
          <a:prstGeom prst="ellipse">
            <a:avLst/>
          </a:prstGeom>
          <a:noFill/>
          <a:ln w="28575" algn="ctr">
            <a:solidFill>
              <a:schemeClr val="tx1"/>
            </a:solidFill>
            <a:round/>
            <a:headEnd/>
            <a:tailEnd/>
          </a:ln>
        </p:spPr>
        <p:txBody>
          <a:bodyPr wrap="none" anchor="ctr"/>
          <a:lstStyle/>
          <a:p>
            <a:pPr algn="ctr">
              <a:spcBef>
                <a:spcPct val="50000"/>
              </a:spcBef>
            </a:pPr>
            <a:endParaRPr lang="es-ES"/>
          </a:p>
        </p:txBody>
      </p:sp>
      <p:sp>
        <p:nvSpPr>
          <p:cNvPr id="13" name="Text Box 5"/>
          <p:cNvSpPr txBox="1">
            <a:spLocks noChangeArrowheads="1"/>
          </p:cNvSpPr>
          <p:nvPr/>
        </p:nvSpPr>
        <p:spPr bwMode="auto">
          <a:xfrm>
            <a:off x="3143250" y="4595813"/>
            <a:ext cx="5857875" cy="1631950"/>
          </a:xfrm>
          <a:prstGeom prst="rect">
            <a:avLst/>
          </a:prstGeom>
          <a:noFill/>
          <a:ln w="12700">
            <a:noFill/>
            <a:miter lim="800000"/>
            <a:headEnd/>
            <a:tailEnd/>
          </a:ln>
        </p:spPr>
        <p:txBody>
          <a:bodyPr>
            <a:spAutoFit/>
          </a:bodyPr>
          <a:lstStyle/>
          <a:p>
            <a:pPr lvl="1" algn="ctr">
              <a:spcBef>
                <a:spcPct val="50000"/>
              </a:spcBef>
            </a:pPr>
            <a:r>
              <a:rPr lang="es-ES" sz="2000" i="1">
                <a:solidFill>
                  <a:schemeClr val="accent1"/>
                </a:solidFill>
              </a:rPr>
              <a:t>Es un aumento </a:t>
            </a:r>
            <a:r>
              <a:rPr lang="es-ES" sz="2000" b="1" i="1">
                <a:solidFill>
                  <a:schemeClr val="accent1"/>
                </a:solidFill>
              </a:rPr>
              <a:t>continuo y generalizado </a:t>
            </a:r>
            <a:r>
              <a:rPr lang="es-ES" sz="2000" i="1">
                <a:solidFill>
                  <a:schemeClr val="accent1"/>
                </a:solidFill>
              </a:rPr>
              <a:t>del nivel de los precios de los bienes y servicios que se producen y se prestan en una economía, resultando en una merma del poder adquisitivo del dinero. </a:t>
            </a:r>
            <a:r>
              <a:rPr lang="es-ES" sz="2000" b="1" i="1">
                <a:solidFill>
                  <a:schemeClr val="accent1"/>
                </a:solidFill>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anim calcmode="lin" valueType="num">
                                      <p:cBhvr>
                                        <p:cTn id="7" dur="500" fill="hold"/>
                                        <p:tgtEl>
                                          <p:spTgt spid="45061"/>
                                        </p:tgtEl>
                                        <p:attrNameLst>
                                          <p:attrName>ppt_w</p:attrName>
                                        </p:attrNameLst>
                                      </p:cBhvr>
                                      <p:tavLst>
                                        <p:tav tm="0">
                                          <p:val>
                                            <p:fltVal val="0"/>
                                          </p:val>
                                        </p:tav>
                                        <p:tav tm="100000">
                                          <p:val>
                                            <p:strVal val="#ppt_w"/>
                                          </p:val>
                                        </p:tav>
                                      </p:tavLst>
                                    </p:anim>
                                    <p:anim calcmode="lin" valueType="num">
                                      <p:cBhvr>
                                        <p:cTn id="8" dur="500" fill="hold"/>
                                        <p:tgtEl>
                                          <p:spTgt spid="4506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5060"/>
                                        </p:tgtEl>
                                        <p:attrNameLst>
                                          <p:attrName>style.visibility</p:attrName>
                                        </p:attrNameLst>
                                      </p:cBhvr>
                                      <p:to>
                                        <p:strVal val="visible"/>
                                      </p:to>
                                    </p:set>
                                    <p:anim calcmode="lin" valueType="num">
                                      <p:cBhvr>
                                        <p:cTn id="13" dur="500" fill="hold"/>
                                        <p:tgtEl>
                                          <p:spTgt spid="45060"/>
                                        </p:tgtEl>
                                        <p:attrNameLst>
                                          <p:attrName>ppt_w</p:attrName>
                                        </p:attrNameLst>
                                      </p:cBhvr>
                                      <p:tavLst>
                                        <p:tav tm="0">
                                          <p:val>
                                            <p:fltVal val="0"/>
                                          </p:val>
                                        </p:tav>
                                        <p:tav tm="100000">
                                          <p:val>
                                            <p:strVal val="#ppt_w"/>
                                          </p:val>
                                        </p:tav>
                                      </p:tavLst>
                                    </p:anim>
                                    <p:anim calcmode="lin" valueType="num">
                                      <p:cBhvr>
                                        <p:cTn id="14" dur="500" fill="hold"/>
                                        <p:tgtEl>
                                          <p:spTgt spid="4506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P spid="45061" grpId="0" autoUpdateAnimBg="0"/>
      <p:bldP spid="45066" grpId="0" animBg="1"/>
      <p:bldP spid="45067" grpId="0" animBg="1"/>
      <p:bldP spid="13"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1188" name="Rectangle 4"/>
          <p:cNvSpPr>
            <a:spLocks noGrp="1" noChangeArrowheads="1"/>
          </p:cNvSpPr>
          <p:nvPr>
            <p:ph type="body" sz="half" idx="1"/>
          </p:nvPr>
        </p:nvSpPr>
        <p:spPr>
          <a:xfrm>
            <a:off x="684213" y="1181100"/>
            <a:ext cx="7529512" cy="3962400"/>
          </a:xfrm>
        </p:spPr>
        <p:txBody>
          <a:bodyPr/>
          <a:lstStyle/>
          <a:p>
            <a:pPr lvl="1" eaLnBrk="1" hangingPunct="1"/>
            <a:endParaRPr lang="es-ES" sz="2400" i="1" smtClean="0">
              <a:solidFill>
                <a:schemeClr val="accent1"/>
              </a:solidFill>
            </a:endParaRPr>
          </a:p>
          <a:p>
            <a:pPr lvl="1" eaLnBrk="1" hangingPunct="1"/>
            <a:r>
              <a:rPr lang="es-ES" sz="2400" i="1" smtClean="0">
                <a:solidFill>
                  <a:schemeClr val="accent1"/>
                </a:solidFill>
              </a:rPr>
              <a:t>Tasa de inflación. Es la tasa de variación interanual del Índice de Precios de Consumo (INPC), que se expresa:</a:t>
            </a:r>
          </a:p>
          <a:p>
            <a:pPr lvl="1" eaLnBrk="1" hangingPunct="1"/>
            <a:endParaRPr lang="es-MX" sz="2400" i="1" smtClean="0">
              <a:solidFill>
                <a:schemeClr val="accent1"/>
              </a:solidFill>
            </a:endParaRPr>
          </a:p>
          <a:p>
            <a:pPr lvl="1" eaLnBrk="1" hangingPunct="1"/>
            <a:endParaRPr lang="es-ES" sz="2400" i="1" smtClean="0">
              <a:solidFill>
                <a:schemeClr val="accent1"/>
              </a:solidFill>
            </a:endParaRPr>
          </a:p>
        </p:txBody>
      </p:sp>
      <p:graphicFrame>
        <p:nvGraphicFramePr>
          <p:cNvPr id="221186" name="Object 2"/>
          <p:cNvGraphicFramePr>
            <a:graphicFrameLocks noChangeAspect="1"/>
          </p:cNvGraphicFramePr>
          <p:nvPr>
            <p:ph sz="half" idx="2"/>
          </p:nvPr>
        </p:nvGraphicFramePr>
        <p:xfrm>
          <a:off x="2143125" y="3425825"/>
          <a:ext cx="4818063" cy="1212850"/>
        </p:xfrm>
        <a:graphic>
          <a:graphicData uri="http://schemas.openxmlformats.org/presentationml/2006/ole">
            <p:oleObj spid="_x0000_s221186" name="Ecuación" r:id="rId4" imgW="1714320" imgH="431640" progId="Equation.3">
              <p:embed/>
            </p:oleObj>
          </a:graphicData>
        </a:graphic>
      </p:graphicFrame>
      <p:sp>
        <p:nvSpPr>
          <p:cNvPr id="221189" name="Rectangle 2"/>
          <p:cNvSpPr>
            <a:spLocks noChangeArrowheads="1"/>
          </p:cNvSpPr>
          <p:nvPr/>
        </p:nvSpPr>
        <p:spPr bwMode="auto">
          <a:xfrm>
            <a:off x="1184275" y="361950"/>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Medición de Inflación</a:t>
            </a:r>
          </a:p>
        </p:txBody>
      </p:sp>
    </p:spTree>
  </p:cSld>
  <p:clrMapOvr>
    <a:overrideClrMapping bg1="dk2" tx1="lt1" bg2="dk1" tx2="lt2" accent1="accent1" accent2="accent2" accent3="accent3" accent4="accent4" accent5="accent5" accent6="accent6" hlink="hlink" folHlink="folHlink"/>
  </p:clrMapOvr>
  <p:transition spd="slow">
    <p:zoom/>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4978" name="Text Box 2"/>
          <p:cNvSpPr txBox="1">
            <a:spLocks noChangeArrowheads="1"/>
          </p:cNvSpPr>
          <p:nvPr/>
        </p:nvSpPr>
        <p:spPr bwMode="auto">
          <a:xfrm>
            <a:off x="723900" y="1714500"/>
            <a:ext cx="7848600" cy="3232150"/>
          </a:xfrm>
          <a:prstGeom prst="rect">
            <a:avLst/>
          </a:prstGeom>
          <a:noFill/>
          <a:ln w="28575" algn="ctr">
            <a:noFill/>
            <a:miter lim="800000"/>
            <a:headEnd/>
            <a:tailEnd/>
          </a:ln>
        </p:spPr>
        <p:txBody>
          <a:bodyPr>
            <a:spAutoFit/>
          </a:bodyPr>
          <a:lstStyle/>
          <a:p>
            <a:pPr>
              <a:spcBef>
                <a:spcPct val="50000"/>
              </a:spcBef>
              <a:buFont typeface="Wingdings" pitchFamily="2" charset="2"/>
              <a:buChar char="v"/>
            </a:pPr>
            <a:r>
              <a:rPr lang="es-ES_tradnl" b="1">
                <a:solidFill>
                  <a:schemeClr val="accent2"/>
                </a:solidFill>
              </a:rPr>
              <a:t> INFLACIÓN INTERMENSUAL</a:t>
            </a:r>
          </a:p>
          <a:p>
            <a:pPr>
              <a:spcBef>
                <a:spcPct val="50000"/>
              </a:spcBef>
              <a:buFont typeface="Wingdings" pitchFamily="2" charset="2"/>
              <a:buChar char="v"/>
            </a:pPr>
            <a:r>
              <a:rPr lang="es-ES_tradnl" b="1">
                <a:solidFill>
                  <a:schemeClr val="accent2"/>
                </a:solidFill>
              </a:rPr>
              <a:t> INFLACIÓN TRIMESTRAL</a:t>
            </a:r>
          </a:p>
          <a:p>
            <a:pPr>
              <a:spcBef>
                <a:spcPct val="50000"/>
              </a:spcBef>
              <a:buFont typeface="Wingdings" pitchFamily="2" charset="2"/>
              <a:buChar char="v"/>
            </a:pPr>
            <a:r>
              <a:rPr lang="es-ES_tradnl" b="1">
                <a:solidFill>
                  <a:schemeClr val="accent2"/>
                </a:solidFill>
              </a:rPr>
              <a:t> INFLACIÓN SEMESTRAL</a:t>
            </a:r>
          </a:p>
          <a:p>
            <a:pPr>
              <a:spcBef>
                <a:spcPct val="50000"/>
              </a:spcBef>
              <a:buFont typeface="Wingdings" pitchFamily="2" charset="2"/>
              <a:buChar char="v"/>
            </a:pPr>
            <a:r>
              <a:rPr lang="es-ES_tradnl" b="1">
                <a:solidFill>
                  <a:schemeClr val="accent2"/>
                </a:solidFill>
              </a:rPr>
              <a:t> INFLACIÓN ANUAL</a:t>
            </a:r>
          </a:p>
          <a:p>
            <a:pPr>
              <a:spcBef>
                <a:spcPct val="50000"/>
              </a:spcBef>
              <a:buFont typeface="Wingdings" pitchFamily="2" charset="2"/>
              <a:buChar char="v"/>
            </a:pPr>
            <a:r>
              <a:rPr lang="es-ES_tradnl" b="1">
                <a:solidFill>
                  <a:schemeClr val="accent2"/>
                </a:solidFill>
              </a:rPr>
              <a:t> INFLACIÓN ACUMULADA</a:t>
            </a:r>
          </a:p>
          <a:p>
            <a:pPr>
              <a:spcBef>
                <a:spcPct val="50000"/>
              </a:spcBef>
              <a:buFont typeface="Wingdings" pitchFamily="2" charset="2"/>
              <a:buChar char="v"/>
            </a:pPr>
            <a:r>
              <a:rPr lang="es-ES_tradnl" b="1">
                <a:solidFill>
                  <a:schemeClr val="accent2"/>
                </a:solidFill>
              </a:rPr>
              <a:t> INFLACIÓN ACUMULADA ANUALIZADA</a:t>
            </a:r>
          </a:p>
        </p:txBody>
      </p:sp>
      <p:sp>
        <p:nvSpPr>
          <p:cNvPr id="254979" name="Rectangle 3"/>
          <p:cNvSpPr>
            <a:spLocks noChangeArrowheads="1"/>
          </p:cNvSpPr>
          <p:nvPr/>
        </p:nvSpPr>
        <p:spPr bwMode="auto">
          <a:xfrm>
            <a:off x="457200" y="549275"/>
            <a:ext cx="8229600" cy="863600"/>
          </a:xfrm>
          <a:prstGeom prst="rect">
            <a:avLst/>
          </a:prstGeom>
          <a:noFill/>
          <a:ln w="9525">
            <a:noFill/>
            <a:miter lim="800000"/>
            <a:headEnd/>
            <a:tailEnd/>
          </a:ln>
        </p:spPr>
        <p:txBody>
          <a:bodyPr anchor="ctr"/>
          <a:lstStyle/>
          <a:p>
            <a:r>
              <a:rPr lang="es-ES_tradnl" b="1" i="1">
                <a:solidFill>
                  <a:schemeClr val="accent2"/>
                </a:solidFill>
                <a:latin typeface="Arial Black" pitchFamily="34" charset="0"/>
              </a:rPr>
              <a:t>MEDICION DE LA INFLACION</a:t>
            </a:r>
          </a:p>
        </p:txBody>
      </p:sp>
    </p:spTree>
  </p:cSld>
  <p:clrMapOvr>
    <a:masterClrMapping/>
  </p:clrMapOvr>
  <p:transition spd="slow">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1474788" y="836613"/>
            <a:ext cx="6192837" cy="579437"/>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INFLACION INTERMENSUAL</a:t>
            </a:r>
          </a:p>
        </p:txBody>
      </p:sp>
      <p:sp>
        <p:nvSpPr>
          <p:cNvPr id="256003" name="Text Box 3"/>
          <p:cNvSpPr txBox="1">
            <a:spLocks noChangeArrowheads="1"/>
          </p:cNvSpPr>
          <p:nvPr/>
        </p:nvSpPr>
        <p:spPr bwMode="auto">
          <a:xfrm>
            <a:off x="1403350" y="1484313"/>
            <a:ext cx="5832475" cy="1311275"/>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IPC</a:t>
            </a:r>
            <a:r>
              <a:rPr lang="es-ES_tradnl" sz="2000" b="1">
                <a:solidFill>
                  <a:schemeClr val="accent2"/>
                </a:solidFill>
              </a:rPr>
              <a:t>12-2013</a:t>
            </a:r>
          </a:p>
          <a:p>
            <a:pPr algn="ctr">
              <a:spcBef>
                <a:spcPct val="50000"/>
              </a:spcBef>
            </a:pPr>
            <a:r>
              <a:rPr lang="es-ES_tradnl" sz="3200">
                <a:solidFill>
                  <a:schemeClr val="accent2"/>
                </a:solidFill>
              </a:rPr>
              <a:t>IPC</a:t>
            </a:r>
            <a:r>
              <a:rPr lang="es-ES_tradnl" sz="2000" b="1">
                <a:solidFill>
                  <a:schemeClr val="accent2"/>
                </a:solidFill>
              </a:rPr>
              <a:t>11-2013</a:t>
            </a:r>
          </a:p>
        </p:txBody>
      </p:sp>
      <p:sp>
        <p:nvSpPr>
          <p:cNvPr id="256004" name="Line 4"/>
          <p:cNvSpPr>
            <a:spLocks noChangeShapeType="1"/>
          </p:cNvSpPr>
          <p:nvPr/>
        </p:nvSpPr>
        <p:spPr bwMode="auto">
          <a:xfrm>
            <a:off x="3348038" y="2133600"/>
            <a:ext cx="1871662" cy="0"/>
          </a:xfrm>
          <a:prstGeom prst="line">
            <a:avLst/>
          </a:prstGeom>
          <a:noFill/>
          <a:ln w="28575">
            <a:solidFill>
              <a:srgbClr val="000066"/>
            </a:solidFill>
            <a:round/>
            <a:headEnd/>
            <a:tailEnd/>
          </a:ln>
        </p:spPr>
        <p:txBody>
          <a:bodyPr wrap="none" anchor="ctr"/>
          <a:lstStyle/>
          <a:p>
            <a:endParaRPr lang="es-VE"/>
          </a:p>
        </p:txBody>
      </p:sp>
      <p:sp>
        <p:nvSpPr>
          <p:cNvPr id="256005" name="Text Box 5"/>
          <p:cNvSpPr txBox="1">
            <a:spLocks noChangeArrowheads="1"/>
          </p:cNvSpPr>
          <p:nvPr/>
        </p:nvSpPr>
        <p:spPr bwMode="auto">
          <a:xfrm>
            <a:off x="1690688" y="3213100"/>
            <a:ext cx="6192837" cy="579438"/>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INFLACION TRIMESTRAL</a:t>
            </a:r>
          </a:p>
        </p:txBody>
      </p:sp>
      <p:sp>
        <p:nvSpPr>
          <p:cNvPr id="256006" name="Text Box 6"/>
          <p:cNvSpPr txBox="1">
            <a:spLocks noChangeArrowheads="1"/>
          </p:cNvSpPr>
          <p:nvPr/>
        </p:nvSpPr>
        <p:spPr bwMode="auto">
          <a:xfrm>
            <a:off x="1619250" y="3917950"/>
            <a:ext cx="6769100" cy="1311275"/>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IPC</a:t>
            </a:r>
            <a:r>
              <a:rPr lang="es-ES_tradnl" sz="2000" b="1">
                <a:solidFill>
                  <a:schemeClr val="accent2"/>
                </a:solidFill>
              </a:rPr>
              <a:t>3-2013</a:t>
            </a:r>
          </a:p>
          <a:p>
            <a:pPr algn="ctr">
              <a:spcBef>
                <a:spcPct val="50000"/>
              </a:spcBef>
            </a:pPr>
            <a:r>
              <a:rPr lang="es-ES_tradnl" sz="3200">
                <a:solidFill>
                  <a:schemeClr val="accent2"/>
                </a:solidFill>
              </a:rPr>
              <a:t>(IPC</a:t>
            </a:r>
            <a:r>
              <a:rPr lang="es-ES_tradnl" sz="2000" b="1">
                <a:solidFill>
                  <a:schemeClr val="accent2"/>
                </a:solidFill>
              </a:rPr>
              <a:t>1-2013</a:t>
            </a:r>
            <a:r>
              <a:rPr lang="es-ES_tradnl" sz="3200">
                <a:solidFill>
                  <a:schemeClr val="accent2"/>
                </a:solidFill>
              </a:rPr>
              <a:t>+IPC</a:t>
            </a:r>
            <a:r>
              <a:rPr lang="es-ES_tradnl" sz="2000" b="1">
                <a:solidFill>
                  <a:schemeClr val="accent2"/>
                </a:solidFill>
              </a:rPr>
              <a:t>2-2013</a:t>
            </a:r>
            <a:r>
              <a:rPr lang="es-ES_tradnl" sz="3200">
                <a:solidFill>
                  <a:schemeClr val="accent2"/>
                </a:solidFill>
              </a:rPr>
              <a:t>+IPC</a:t>
            </a:r>
            <a:r>
              <a:rPr lang="es-ES_tradnl" sz="2000" b="1">
                <a:solidFill>
                  <a:schemeClr val="accent2"/>
                </a:solidFill>
              </a:rPr>
              <a:t>3-2013</a:t>
            </a:r>
            <a:r>
              <a:rPr lang="es-ES_tradnl" sz="3200" b="1">
                <a:solidFill>
                  <a:schemeClr val="accent2"/>
                </a:solidFill>
              </a:rPr>
              <a:t>) / 3</a:t>
            </a:r>
          </a:p>
        </p:txBody>
      </p:sp>
      <p:sp>
        <p:nvSpPr>
          <p:cNvPr id="256007" name="Line 7"/>
          <p:cNvSpPr>
            <a:spLocks noChangeShapeType="1"/>
          </p:cNvSpPr>
          <p:nvPr/>
        </p:nvSpPr>
        <p:spPr bwMode="auto">
          <a:xfrm>
            <a:off x="1908175" y="4581525"/>
            <a:ext cx="5184775" cy="0"/>
          </a:xfrm>
          <a:prstGeom prst="line">
            <a:avLst/>
          </a:prstGeom>
          <a:noFill/>
          <a:ln w="28575">
            <a:solidFill>
              <a:srgbClr val="000066"/>
            </a:solidFill>
            <a:round/>
            <a:headEnd/>
            <a:tailEnd/>
          </a:ln>
        </p:spPr>
        <p:txBody>
          <a:bodyPr wrap="none" anchor="ctr"/>
          <a:lstStyle/>
          <a:p>
            <a:endParaRPr lang="es-VE"/>
          </a:p>
        </p:txBody>
      </p:sp>
    </p:spTree>
  </p:cSld>
  <p:clrMapOvr>
    <a:masterClrMapping/>
  </p:clrMapOvr>
  <p:transition spd="slow">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107950" y="617538"/>
            <a:ext cx="4103688" cy="579437"/>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INFLACION ANUAL</a:t>
            </a:r>
          </a:p>
        </p:txBody>
      </p:sp>
      <p:sp>
        <p:nvSpPr>
          <p:cNvPr id="257027" name="Text Box 3"/>
          <p:cNvSpPr txBox="1">
            <a:spLocks noChangeArrowheads="1"/>
          </p:cNvSpPr>
          <p:nvPr/>
        </p:nvSpPr>
        <p:spPr bwMode="auto">
          <a:xfrm>
            <a:off x="4860925" y="260350"/>
            <a:ext cx="3382963" cy="1311275"/>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IPC</a:t>
            </a:r>
            <a:r>
              <a:rPr lang="es-ES_tradnl" sz="2000" b="1">
                <a:solidFill>
                  <a:schemeClr val="accent2"/>
                </a:solidFill>
              </a:rPr>
              <a:t>5-2008</a:t>
            </a:r>
          </a:p>
          <a:p>
            <a:pPr algn="ctr">
              <a:spcBef>
                <a:spcPct val="50000"/>
              </a:spcBef>
            </a:pPr>
            <a:r>
              <a:rPr lang="es-ES_tradnl" sz="3200">
                <a:solidFill>
                  <a:schemeClr val="accent2"/>
                </a:solidFill>
              </a:rPr>
              <a:t>IPC</a:t>
            </a:r>
            <a:r>
              <a:rPr lang="es-ES_tradnl" sz="2000" b="1">
                <a:solidFill>
                  <a:schemeClr val="accent2"/>
                </a:solidFill>
              </a:rPr>
              <a:t>5-2007</a:t>
            </a:r>
          </a:p>
        </p:txBody>
      </p:sp>
      <p:sp>
        <p:nvSpPr>
          <p:cNvPr id="257028" name="Line 4"/>
          <p:cNvSpPr>
            <a:spLocks noChangeShapeType="1"/>
          </p:cNvSpPr>
          <p:nvPr/>
        </p:nvSpPr>
        <p:spPr bwMode="auto">
          <a:xfrm>
            <a:off x="5580063" y="908050"/>
            <a:ext cx="1871662" cy="0"/>
          </a:xfrm>
          <a:prstGeom prst="line">
            <a:avLst/>
          </a:prstGeom>
          <a:noFill/>
          <a:ln w="28575">
            <a:solidFill>
              <a:srgbClr val="000066"/>
            </a:solidFill>
            <a:round/>
            <a:headEnd/>
            <a:tailEnd/>
          </a:ln>
        </p:spPr>
        <p:txBody>
          <a:bodyPr wrap="none" anchor="ctr"/>
          <a:lstStyle/>
          <a:p>
            <a:endParaRPr lang="es-VE"/>
          </a:p>
        </p:txBody>
      </p:sp>
      <p:sp>
        <p:nvSpPr>
          <p:cNvPr id="257029" name="Text Box 5"/>
          <p:cNvSpPr txBox="1">
            <a:spLocks noChangeArrowheads="1"/>
          </p:cNvSpPr>
          <p:nvPr/>
        </p:nvSpPr>
        <p:spPr bwMode="auto">
          <a:xfrm>
            <a:off x="107950" y="2420938"/>
            <a:ext cx="5327650" cy="579437"/>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INFLACION ACUMULADA</a:t>
            </a:r>
          </a:p>
        </p:txBody>
      </p:sp>
      <p:sp>
        <p:nvSpPr>
          <p:cNvPr id="257030" name="Text Box 6"/>
          <p:cNvSpPr txBox="1">
            <a:spLocks noChangeArrowheads="1"/>
          </p:cNvSpPr>
          <p:nvPr/>
        </p:nvSpPr>
        <p:spPr bwMode="auto">
          <a:xfrm>
            <a:off x="6011863" y="2133600"/>
            <a:ext cx="2663825" cy="1311275"/>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IPC</a:t>
            </a:r>
            <a:r>
              <a:rPr lang="es-ES_tradnl" sz="2000" b="1">
                <a:solidFill>
                  <a:schemeClr val="accent2"/>
                </a:solidFill>
              </a:rPr>
              <a:t>8-2008</a:t>
            </a:r>
          </a:p>
          <a:p>
            <a:pPr algn="ctr">
              <a:spcBef>
                <a:spcPct val="50000"/>
              </a:spcBef>
            </a:pPr>
            <a:r>
              <a:rPr lang="es-ES_tradnl" sz="3200">
                <a:solidFill>
                  <a:schemeClr val="accent2"/>
                </a:solidFill>
              </a:rPr>
              <a:t>IPC</a:t>
            </a:r>
            <a:r>
              <a:rPr lang="es-ES_tradnl" sz="2000" b="1">
                <a:solidFill>
                  <a:schemeClr val="accent2"/>
                </a:solidFill>
              </a:rPr>
              <a:t>12-2007</a:t>
            </a:r>
            <a:endParaRPr lang="es-ES_tradnl" sz="3200" b="1">
              <a:solidFill>
                <a:schemeClr val="accent2"/>
              </a:solidFill>
            </a:endParaRPr>
          </a:p>
        </p:txBody>
      </p:sp>
      <p:sp>
        <p:nvSpPr>
          <p:cNvPr id="257031" name="Line 7"/>
          <p:cNvSpPr>
            <a:spLocks noChangeShapeType="1"/>
          </p:cNvSpPr>
          <p:nvPr/>
        </p:nvSpPr>
        <p:spPr bwMode="auto">
          <a:xfrm>
            <a:off x="6084888" y="2781300"/>
            <a:ext cx="2089150" cy="0"/>
          </a:xfrm>
          <a:prstGeom prst="line">
            <a:avLst/>
          </a:prstGeom>
          <a:noFill/>
          <a:ln w="28575">
            <a:solidFill>
              <a:srgbClr val="000066"/>
            </a:solidFill>
            <a:round/>
            <a:headEnd/>
            <a:tailEnd/>
          </a:ln>
        </p:spPr>
        <p:txBody>
          <a:bodyPr wrap="none" anchor="ctr"/>
          <a:lstStyle/>
          <a:p>
            <a:endParaRPr lang="es-VE"/>
          </a:p>
        </p:txBody>
      </p:sp>
      <p:sp>
        <p:nvSpPr>
          <p:cNvPr id="257032" name="Text Box 8"/>
          <p:cNvSpPr txBox="1">
            <a:spLocks noChangeArrowheads="1"/>
          </p:cNvSpPr>
          <p:nvPr/>
        </p:nvSpPr>
        <p:spPr bwMode="auto">
          <a:xfrm>
            <a:off x="539750" y="3860800"/>
            <a:ext cx="8388350" cy="579438"/>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INFLACION ACUMULADA ANUALIZADA</a:t>
            </a:r>
          </a:p>
        </p:txBody>
      </p:sp>
      <p:sp>
        <p:nvSpPr>
          <p:cNvPr id="257033" name="Text Box 9"/>
          <p:cNvSpPr txBox="1">
            <a:spLocks noChangeArrowheads="1"/>
          </p:cNvSpPr>
          <p:nvPr/>
        </p:nvSpPr>
        <p:spPr bwMode="auto">
          <a:xfrm>
            <a:off x="1403350" y="4581525"/>
            <a:ext cx="6769100" cy="1311275"/>
          </a:xfrm>
          <a:prstGeom prst="rect">
            <a:avLst/>
          </a:prstGeom>
          <a:noFill/>
          <a:ln w="28575" algn="ctr">
            <a:noFill/>
            <a:miter lim="800000"/>
            <a:headEnd/>
            <a:tailEnd/>
          </a:ln>
        </p:spPr>
        <p:txBody>
          <a:bodyPr>
            <a:spAutoFit/>
          </a:bodyPr>
          <a:lstStyle/>
          <a:p>
            <a:pPr algn="ctr">
              <a:spcBef>
                <a:spcPct val="50000"/>
              </a:spcBef>
            </a:pPr>
            <a:r>
              <a:rPr lang="es-ES_tradnl" sz="3200">
                <a:solidFill>
                  <a:schemeClr val="accent2"/>
                </a:solidFill>
              </a:rPr>
              <a:t>IPC</a:t>
            </a:r>
            <a:r>
              <a:rPr lang="es-ES_tradnl" sz="2000" b="1">
                <a:solidFill>
                  <a:schemeClr val="accent2"/>
                </a:solidFill>
              </a:rPr>
              <a:t>12-2007</a:t>
            </a:r>
          </a:p>
          <a:p>
            <a:pPr algn="ctr">
              <a:spcBef>
                <a:spcPct val="50000"/>
              </a:spcBef>
            </a:pPr>
            <a:r>
              <a:rPr lang="es-ES_tradnl" sz="3200">
                <a:solidFill>
                  <a:schemeClr val="accent2"/>
                </a:solidFill>
              </a:rPr>
              <a:t>IPC</a:t>
            </a:r>
            <a:r>
              <a:rPr lang="es-ES_tradnl" sz="2000" b="1">
                <a:solidFill>
                  <a:schemeClr val="accent2"/>
                </a:solidFill>
              </a:rPr>
              <a:t>12-2006</a:t>
            </a:r>
            <a:endParaRPr lang="es-ES_tradnl" sz="3200" b="1">
              <a:solidFill>
                <a:schemeClr val="accent2"/>
              </a:solidFill>
            </a:endParaRPr>
          </a:p>
        </p:txBody>
      </p:sp>
      <p:sp>
        <p:nvSpPr>
          <p:cNvPr id="257034" name="Line 10"/>
          <p:cNvSpPr>
            <a:spLocks noChangeShapeType="1"/>
          </p:cNvSpPr>
          <p:nvPr/>
        </p:nvSpPr>
        <p:spPr bwMode="auto">
          <a:xfrm>
            <a:off x="3851275" y="5229225"/>
            <a:ext cx="1944688" cy="0"/>
          </a:xfrm>
          <a:prstGeom prst="line">
            <a:avLst/>
          </a:prstGeom>
          <a:noFill/>
          <a:ln w="28575">
            <a:solidFill>
              <a:srgbClr val="000066"/>
            </a:solidFill>
            <a:round/>
            <a:headEnd/>
            <a:tailEnd/>
          </a:ln>
        </p:spPr>
        <p:txBody>
          <a:bodyPr wrap="none" anchor="ctr"/>
          <a:lstStyle/>
          <a:p>
            <a:endParaRPr lang="es-VE"/>
          </a:p>
        </p:txBody>
      </p:sp>
    </p:spTree>
  </p:cSld>
  <p:clrMapOvr>
    <a:masterClrMapping/>
  </p:clrMapOvr>
  <p:transition spd="slow">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214313" y="608013"/>
            <a:ext cx="8715375" cy="4733925"/>
          </a:xfrm>
          <a:prstGeom prst="rect">
            <a:avLst/>
          </a:prstGeom>
          <a:noFill/>
          <a:ln w="28575" algn="ctr">
            <a:noFill/>
            <a:miter lim="800000"/>
            <a:headEnd/>
            <a:tailEnd/>
          </a:ln>
          <a:effectLst/>
        </p:spPr>
        <p:txBody>
          <a:bodyPr anchor="ctr">
            <a:spAutoFit/>
          </a:bodyPr>
          <a:lstStyle/>
          <a:p>
            <a:pPr marL="342900" indent="-342900" algn="ctr">
              <a:defRPr/>
            </a:pPr>
            <a:r>
              <a:rPr lang="es-ES" sz="2800" b="1" dirty="0">
                <a:solidFill>
                  <a:schemeClr val="accent2"/>
                </a:solidFill>
                <a:latin typeface="Calibri" pitchFamily="34" charset="0"/>
              </a:rPr>
              <a:t>La Inflación y </a:t>
            </a:r>
            <a:r>
              <a:rPr lang="es-ES" sz="2800" b="1" dirty="0">
                <a:solidFill>
                  <a:schemeClr val="accent2"/>
                </a:solidFill>
                <a:latin typeface="Calibri" pitchFamily="34" charset="0"/>
              </a:rPr>
              <a:t>el Patrimonio</a:t>
            </a:r>
            <a:endParaRPr lang="es-ES" sz="2800" b="1" dirty="0">
              <a:solidFill>
                <a:schemeClr val="accent2"/>
              </a:solidFill>
              <a:latin typeface="Calibri" pitchFamily="34" charset="0"/>
            </a:endParaRPr>
          </a:p>
          <a:p>
            <a:pPr marL="342900" indent="-342900" algn="just">
              <a:defRPr/>
            </a:pPr>
            <a:endParaRPr lang="es-ES" sz="2800" b="1" dirty="0">
              <a:solidFill>
                <a:schemeClr val="accent2"/>
              </a:solidFill>
              <a:latin typeface="Calibri" pitchFamily="34" charset="0"/>
            </a:endParaRPr>
          </a:p>
          <a:p>
            <a:pPr marL="342900" indent="-342900" algn="ctr">
              <a:lnSpc>
                <a:spcPct val="120000"/>
              </a:lnSpc>
              <a:defRPr/>
            </a:pPr>
            <a:r>
              <a:rPr lang="es-ES" sz="2000" dirty="0">
                <a:solidFill>
                  <a:schemeClr val="accent2"/>
                </a:solidFill>
                <a:latin typeface="Calibri" pitchFamily="34" charset="0"/>
              </a:rPr>
              <a:t>     </a:t>
            </a:r>
            <a:r>
              <a:rPr lang="es-ES" dirty="0">
                <a:solidFill>
                  <a:schemeClr val="accent2"/>
                </a:solidFill>
                <a:latin typeface="Calibri" pitchFamily="34" charset="0"/>
              </a:rPr>
              <a:t>La inflación </a:t>
            </a:r>
            <a:r>
              <a:rPr lang="es-ES" u="sng" dirty="0">
                <a:solidFill>
                  <a:schemeClr val="accent2"/>
                </a:solidFill>
                <a:effectLst>
                  <a:outerShdw blurRad="38100" dist="38100" dir="2700000" algn="tl">
                    <a:srgbClr val="000000">
                      <a:alpha val="43137"/>
                    </a:srgbClr>
                  </a:outerShdw>
                </a:effectLst>
                <a:latin typeface="Calibri" pitchFamily="34" charset="0"/>
              </a:rPr>
              <a:t>envilece y erosiona</a:t>
            </a:r>
            <a:r>
              <a:rPr lang="es-ES" dirty="0">
                <a:solidFill>
                  <a:schemeClr val="accent2"/>
                </a:solidFill>
                <a:latin typeface="Calibri" pitchFamily="34" charset="0"/>
              </a:rPr>
              <a:t> el valor de </a:t>
            </a:r>
            <a:r>
              <a:rPr lang="es-ES" dirty="0">
                <a:solidFill>
                  <a:schemeClr val="accent2"/>
                </a:solidFill>
                <a:latin typeface="Calibri" pitchFamily="34" charset="0"/>
              </a:rPr>
              <a:t>la moneda.</a:t>
            </a:r>
          </a:p>
          <a:p>
            <a:pPr marL="342900" indent="-342900" algn="just">
              <a:lnSpc>
                <a:spcPct val="120000"/>
              </a:lnSpc>
              <a:defRPr/>
            </a:pPr>
            <a:r>
              <a:rPr lang="es-ES" dirty="0">
                <a:solidFill>
                  <a:schemeClr val="accent2"/>
                </a:solidFill>
                <a:latin typeface="Calibri" pitchFamily="34" charset="0"/>
              </a:rPr>
              <a:t>El </a:t>
            </a:r>
            <a:r>
              <a:rPr lang="es-ES" dirty="0">
                <a:solidFill>
                  <a:schemeClr val="accent2"/>
                </a:solidFill>
                <a:latin typeface="Calibri" pitchFamily="34" charset="0"/>
              </a:rPr>
              <a:t>espejismo de una moneda que ha perdido su función </a:t>
            </a:r>
            <a:r>
              <a:rPr lang="es-ES" dirty="0">
                <a:solidFill>
                  <a:schemeClr val="accent2"/>
                </a:solidFill>
                <a:latin typeface="Calibri" pitchFamily="34" charset="0"/>
              </a:rPr>
              <a:t>de medir</a:t>
            </a:r>
          </a:p>
          <a:p>
            <a:pPr marL="342900" indent="-342900" algn="just">
              <a:lnSpc>
                <a:spcPct val="120000"/>
              </a:lnSpc>
              <a:defRPr/>
            </a:pPr>
            <a:r>
              <a:rPr lang="es-ES" dirty="0">
                <a:solidFill>
                  <a:schemeClr val="accent2"/>
                </a:solidFill>
                <a:latin typeface="Calibri" pitchFamily="34" charset="0"/>
              </a:rPr>
              <a:t>el </a:t>
            </a:r>
            <a:r>
              <a:rPr lang="es-ES" dirty="0">
                <a:solidFill>
                  <a:schemeClr val="accent2"/>
                </a:solidFill>
                <a:latin typeface="Calibri" pitchFamily="34" charset="0"/>
              </a:rPr>
              <a:t>valor de las cosas de manera confiable proporciona </a:t>
            </a:r>
            <a:r>
              <a:rPr lang="es-ES" dirty="0">
                <a:solidFill>
                  <a:schemeClr val="accent2"/>
                </a:solidFill>
                <a:latin typeface="Calibri" pitchFamily="34" charset="0"/>
              </a:rPr>
              <a:t>la idea de</a:t>
            </a:r>
          </a:p>
          <a:p>
            <a:pPr marL="342900" indent="-342900" algn="just">
              <a:lnSpc>
                <a:spcPct val="120000"/>
              </a:lnSpc>
              <a:defRPr/>
            </a:pPr>
            <a:r>
              <a:rPr lang="es-ES" dirty="0">
                <a:solidFill>
                  <a:schemeClr val="accent2"/>
                </a:solidFill>
                <a:latin typeface="Calibri" pitchFamily="34" charset="0"/>
              </a:rPr>
              <a:t>haber </a:t>
            </a:r>
            <a:r>
              <a:rPr lang="es-ES" dirty="0">
                <a:solidFill>
                  <a:schemeClr val="accent2"/>
                </a:solidFill>
                <a:latin typeface="Calibri" pitchFamily="34" charset="0"/>
              </a:rPr>
              <a:t>mantenido o aumentado el capital, cuando éste </a:t>
            </a:r>
            <a:r>
              <a:rPr lang="es-ES" dirty="0">
                <a:solidFill>
                  <a:schemeClr val="accent2"/>
                </a:solidFill>
                <a:latin typeface="Calibri" pitchFamily="34" charset="0"/>
              </a:rPr>
              <a:t>bien puede</a:t>
            </a:r>
          </a:p>
          <a:p>
            <a:pPr marL="342900" indent="-342900" algn="just">
              <a:lnSpc>
                <a:spcPct val="120000"/>
              </a:lnSpc>
              <a:defRPr/>
            </a:pPr>
            <a:r>
              <a:rPr lang="es-ES" dirty="0">
                <a:solidFill>
                  <a:schemeClr val="accent2"/>
                </a:solidFill>
                <a:latin typeface="Calibri" pitchFamily="34" charset="0"/>
              </a:rPr>
              <a:t>haberse </a:t>
            </a:r>
            <a:r>
              <a:rPr lang="es-ES" dirty="0">
                <a:solidFill>
                  <a:schemeClr val="accent2"/>
                </a:solidFill>
                <a:latin typeface="Calibri" pitchFamily="34" charset="0"/>
              </a:rPr>
              <a:t>disminuido. Es por el mantenimiento del </a:t>
            </a:r>
            <a:r>
              <a:rPr lang="es-ES" dirty="0">
                <a:solidFill>
                  <a:schemeClr val="accent2"/>
                </a:solidFill>
                <a:latin typeface="Calibri" pitchFamily="34" charset="0"/>
              </a:rPr>
              <a:t>efectivo que la</a:t>
            </a:r>
          </a:p>
          <a:p>
            <a:pPr marL="342900" indent="-342900" algn="just">
              <a:lnSpc>
                <a:spcPct val="120000"/>
              </a:lnSpc>
              <a:defRPr/>
            </a:pPr>
            <a:r>
              <a:rPr lang="es-ES" dirty="0">
                <a:solidFill>
                  <a:schemeClr val="accent2"/>
                </a:solidFill>
                <a:latin typeface="Calibri" pitchFamily="34" charset="0"/>
              </a:rPr>
              <a:t>inflación </a:t>
            </a:r>
            <a:r>
              <a:rPr lang="es-ES" dirty="0">
                <a:solidFill>
                  <a:schemeClr val="accent2"/>
                </a:solidFill>
                <a:latin typeface="Calibri" pitchFamily="34" charset="0"/>
              </a:rPr>
              <a:t>erosiona, y es por la medición del </a:t>
            </a:r>
            <a:r>
              <a:rPr lang="es-ES" dirty="0">
                <a:solidFill>
                  <a:schemeClr val="accent2"/>
                </a:solidFill>
                <a:latin typeface="Calibri" pitchFamily="34" charset="0"/>
              </a:rPr>
              <a:t>patrimonio, que el </a:t>
            </a:r>
            <a:endParaRPr lang="es-ES" dirty="0">
              <a:solidFill>
                <a:schemeClr val="accent2"/>
              </a:solidFill>
              <a:latin typeface="Calibri" pitchFamily="34" charset="0"/>
            </a:endParaRPr>
          </a:p>
          <a:p>
            <a:pPr marL="342900" indent="-342900" algn="just">
              <a:lnSpc>
                <a:spcPct val="120000"/>
              </a:lnSpc>
              <a:defRPr/>
            </a:pPr>
            <a:r>
              <a:rPr lang="es-ES" dirty="0">
                <a:solidFill>
                  <a:schemeClr val="accent2"/>
                </a:solidFill>
                <a:latin typeface="Calibri" pitchFamily="34" charset="0"/>
              </a:rPr>
              <a:t>el </a:t>
            </a:r>
            <a:r>
              <a:rPr lang="es-ES" dirty="0">
                <a:solidFill>
                  <a:schemeClr val="accent2"/>
                </a:solidFill>
                <a:latin typeface="Calibri" pitchFamily="34" charset="0"/>
              </a:rPr>
              <a:t>proceso se oculta.</a:t>
            </a:r>
          </a:p>
          <a:p>
            <a:pPr marL="342900" indent="-342900" algn="just">
              <a:defRPr/>
            </a:pPr>
            <a:endParaRPr lang="es-ES" dirty="0">
              <a:solidFill>
                <a:schemeClr val="accent2"/>
              </a:solidFill>
              <a:latin typeface="Calibri" pitchFamily="34" charset="0"/>
            </a:endParaRPr>
          </a:p>
          <a:p>
            <a:pPr marL="342900" indent="-342900" algn="just" eaLnBrk="0" hangingPunct="0">
              <a:defRPr/>
            </a:pPr>
            <a:endParaRPr lang="es-ES" sz="2000" dirty="0">
              <a:solidFill>
                <a:schemeClr val="accent2"/>
              </a:solidFill>
              <a:latin typeface="Calibri" pitchFamily="34" charset="0"/>
            </a:endParaRPr>
          </a:p>
        </p:txBody>
      </p:sp>
    </p:spTree>
  </p:cSld>
  <p:clrMapOvr>
    <a:masterClrMapping/>
  </p:clrMapOvr>
  <p:transition spd="slow">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9074" name="Rectangle 4"/>
          <p:cNvSpPr>
            <a:spLocks noChangeArrowheads="1"/>
          </p:cNvSpPr>
          <p:nvPr/>
        </p:nvSpPr>
        <p:spPr bwMode="auto">
          <a:xfrm>
            <a:off x="323850" y="1412875"/>
            <a:ext cx="8496300" cy="3378200"/>
          </a:xfrm>
          <a:prstGeom prst="rect">
            <a:avLst/>
          </a:prstGeom>
          <a:noFill/>
          <a:ln w="28575" algn="ctr">
            <a:noFill/>
            <a:miter lim="800000"/>
            <a:headEnd/>
            <a:tailEnd/>
          </a:ln>
        </p:spPr>
        <p:txBody>
          <a:bodyPr>
            <a:spAutoFit/>
          </a:bodyPr>
          <a:lstStyle/>
          <a:p>
            <a:pPr marL="342900" indent="20638" algn="ctr"/>
            <a:r>
              <a:rPr lang="es-ES">
                <a:solidFill>
                  <a:schemeClr val="accent2"/>
                </a:solidFill>
              </a:rPr>
              <a:t>Se puede menoscabar el capital si:</a:t>
            </a:r>
          </a:p>
          <a:p>
            <a:pPr marL="342900" indent="20638" algn="ctr"/>
            <a:endParaRPr lang="es-ES">
              <a:solidFill>
                <a:schemeClr val="accent2"/>
              </a:solidFill>
            </a:endParaRPr>
          </a:p>
          <a:p>
            <a:pPr marL="342900" indent="20638" algn="just"/>
            <a:r>
              <a:rPr lang="es-ES">
                <a:solidFill>
                  <a:schemeClr val="accent2"/>
                </a:solidFill>
              </a:rPr>
              <a:t>Al obtener como ganancia, en términos absolutos, una suma inadecuada en comparación con los recursos invertidos, lo que se traduce en la disminución de la rentabilidad de la inversión</a:t>
            </a:r>
          </a:p>
          <a:p>
            <a:pPr marL="342900" indent="20638" algn="just"/>
            <a:endParaRPr lang="es-ES">
              <a:solidFill>
                <a:schemeClr val="accent2"/>
              </a:solidFill>
            </a:endParaRPr>
          </a:p>
          <a:p>
            <a:pPr marL="342900" indent="20638" algn="just"/>
            <a:r>
              <a:rPr lang="es-ES">
                <a:solidFill>
                  <a:schemeClr val="accent2"/>
                </a:solidFill>
              </a:rPr>
              <a:t>Al cancelar en forma de dividendos más de las utilidades líquidas generadas por la firma.</a:t>
            </a:r>
          </a:p>
        </p:txBody>
      </p:sp>
    </p:spTree>
  </p:cSld>
  <p:clrMapOvr>
    <a:masterClrMapping/>
  </p:clrMapOvr>
  <p:transition spd="slow">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731838" y="2514600"/>
            <a:ext cx="7689850" cy="2073275"/>
          </a:xfrm>
          <a:prstGeom prst="rect">
            <a:avLst/>
          </a:prstGeom>
          <a:noFill/>
          <a:ln w="12700">
            <a:noFill/>
            <a:miter lim="800000"/>
            <a:headEnd/>
            <a:tailEnd/>
          </a:ln>
        </p:spPr>
        <p:txBody>
          <a:bodyPr lIns="90488" tIns="44450" rIns="90488" bIns="44450">
            <a:spAutoFit/>
          </a:bodyPr>
          <a:lstStyle/>
          <a:p>
            <a:pPr algn="just" eaLnBrk="0" hangingPunct="0"/>
            <a:r>
              <a:rPr lang="es-ES" sz="2600">
                <a:solidFill>
                  <a:schemeClr val="accent2"/>
                </a:solidFill>
              </a:rPr>
              <a:t>Los estados financieros, sufren modificaciones sustanciales si son ajustados por inflación. Una de las mayores ventajas se refiere a la adecuada comparabilidad que se tiene entre estados financieros de fechas diferentes.</a:t>
            </a:r>
          </a:p>
        </p:txBody>
      </p:sp>
      <p:sp>
        <p:nvSpPr>
          <p:cNvPr id="260099" name="Rectangle 3"/>
          <p:cNvSpPr>
            <a:spLocks noChangeArrowheads="1"/>
          </p:cNvSpPr>
          <p:nvPr/>
        </p:nvSpPr>
        <p:spPr bwMode="auto">
          <a:xfrm>
            <a:off x="323850" y="493713"/>
            <a:ext cx="8496300" cy="1577975"/>
          </a:xfrm>
          <a:prstGeom prst="rect">
            <a:avLst/>
          </a:prstGeom>
          <a:noFill/>
          <a:ln w="12700">
            <a:noFill/>
            <a:miter lim="800000"/>
            <a:headEnd/>
            <a:tailEnd/>
          </a:ln>
        </p:spPr>
        <p:txBody>
          <a:bodyPr lIns="90488" tIns="44450" rIns="90488" bIns="44450" anchor="ctr"/>
          <a:lstStyle/>
          <a:p>
            <a:pPr algn="ctr" eaLnBrk="0" hangingPunct="0"/>
            <a:r>
              <a:rPr lang="es-ES" sz="3600" b="1">
                <a:solidFill>
                  <a:schemeClr val="accent2"/>
                </a:solidFill>
              </a:rPr>
              <a:t>Contabilidad Histórica vs. Contabilidad Ajustada Por Inflación</a:t>
            </a:r>
          </a:p>
        </p:txBody>
      </p:sp>
    </p:spTree>
  </p:cSld>
  <p:clrMapOvr>
    <a:masterClrMapping/>
  </p:clrMapOvr>
  <p:transition>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1122" name="Rectangle 2"/>
          <p:cNvSpPr>
            <a:spLocks noChangeArrowheads="1"/>
          </p:cNvSpPr>
          <p:nvPr/>
        </p:nvSpPr>
        <p:spPr bwMode="auto">
          <a:xfrm>
            <a:off x="468313" y="1009650"/>
            <a:ext cx="8135937" cy="4838700"/>
          </a:xfrm>
          <a:prstGeom prst="rect">
            <a:avLst/>
          </a:prstGeom>
          <a:noFill/>
          <a:ln w="28575" algn="ctr">
            <a:noFill/>
            <a:miter lim="800000"/>
            <a:headEnd/>
            <a:tailEnd/>
          </a:ln>
        </p:spPr>
        <p:txBody>
          <a:bodyPr anchor="ctr">
            <a:spAutoFit/>
          </a:bodyPr>
          <a:lstStyle/>
          <a:p>
            <a:pPr algn="just">
              <a:lnSpc>
                <a:spcPct val="130000"/>
              </a:lnSpc>
            </a:pPr>
            <a:r>
              <a:rPr lang="es-ES">
                <a:solidFill>
                  <a:schemeClr val="accent2"/>
                </a:solidFill>
              </a:rPr>
              <a:t>Para entender el problema y sus posibles soluciones, tenemos que reconocer la diferencia fundamental entre las partidas monetarias y no monetarias. Toda empresa tiene ambos tipos de cuentas, pero las mismas proporciones varían en una y otra industria. Una compañía manufacturera suele poseer importantes activos no monetarios pero en una institución financiera o una compañía de servicios las partidas monetarias predominan.</a:t>
            </a:r>
          </a:p>
          <a:p>
            <a:pPr algn="just">
              <a:lnSpc>
                <a:spcPct val="130000"/>
              </a:lnSpc>
            </a:pPr>
            <a:endParaRPr lang="es-ES">
              <a:solidFill>
                <a:schemeClr val="accent2"/>
              </a:solidFill>
            </a:endParaRP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a:xfrm>
            <a:off x="539750" y="1989138"/>
            <a:ext cx="8208963" cy="2663825"/>
          </a:xfrm>
        </p:spPr>
        <p:txBody>
          <a:bodyPr/>
          <a:lstStyle/>
          <a:p>
            <a:pPr eaLnBrk="1" hangingPunct="1">
              <a:lnSpc>
                <a:spcPct val="130000"/>
              </a:lnSpc>
            </a:pPr>
            <a:r>
              <a:rPr lang="es-ES" sz="2200" b="1" i="1" smtClean="0">
                <a:solidFill>
                  <a:schemeClr val="bg2"/>
                </a:solidFill>
                <a:latin typeface="Century Gothic" pitchFamily="34" charset="0"/>
              </a:rPr>
              <a:t>Deflación. </a:t>
            </a:r>
            <a:r>
              <a:rPr lang="es-ES" sz="2200" i="1" smtClean="0">
                <a:solidFill>
                  <a:schemeClr val="bg2"/>
                </a:solidFill>
                <a:latin typeface="Century Gothic" pitchFamily="34" charset="0"/>
              </a:rPr>
              <a:t>Se produce cuando </a:t>
            </a:r>
            <a:r>
              <a:rPr lang="es-ES" sz="2200" b="1" i="1" smtClean="0">
                <a:solidFill>
                  <a:schemeClr val="bg2"/>
                </a:solidFill>
                <a:latin typeface="Century Gothic" pitchFamily="34" charset="0"/>
              </a:rPr>
              <a:t>desciende el nivel general de precios.</a:t>
            </a:r>
            <a:r>
              <a:rPr lang="es-ES" sz="2200" i="1" smtClean="0">
                <a:solidFill>
                  <a:schemeClr val="bg2"/>
                </a:solidFill>
                <a:latin typeface="Century Gothic" pitchFamily="34" charset="0"/>
              </a:rPr>
              <a:t> Actualmente, es un fenómeno raro. Las deflaciones prolongadas van unidas a períodos de depresión.</a:t>
            </a:r>
            <a:br>
              <a:rPr lang="es-ES" sz="2200" i="1" smtClean="0">
                <a:solidFill>
                  <a:schemeClr val="bg2"/>
                </a:solidFill>
                <a:latin typeface="Century Gothic" pitchFamily="34" charset="0"/>
              </a:rPr>
            </a:br>
            <a:r>
              <a:rPr lang="es-ES" sz="2200" i="1" smtClean="0">
                <a:solidFill>
                  <a:schemeClr val="bg2"/>
                </a:solidFill>
                <a:latin typeface="Century Gothic" pitchFamily="34" charset="0"/>
              </a:rPr>
              <a:t/>
            </a:r>
            <a:br>
              <a:rPr lang="es-ES" sz="2200" i="1" smtClean="0">
                <a:solidFill>
                  <a:schemeClr val="bg2"/>
                </a:solidFill>
                <a:latin typeface="Century Gothic" pitchFamily="34" charset="0"/>
              </a:rPr>
            </a:br>
            <a:r>
              <a:rPr lang="es-ES" sz="2200" b="1" i="1" smtClean="0">
                <a:solidFill>
                  <a:schemeClr val="bg2"/>
                </a:solidFill>
                <a:latin typeface="Century Gothic" pitchFamily="34" charset="0"/>
              </a:rPr>
              <a:t>Desinflación. </a:t>
            </a:r>
            <a:r>
              <a:rPr lang="es-ES" sz="2200" i="1" smtClean="0">
                <a:solidFill>
                  <a:schemeClr val="bg2"/>
                </a:solidFill>
                <a:latin typeface="Century Gothic" pitchFamily="34" charset="0"/>
              </a:rPr>
              <a:t>Es el </a:t>
            </a:r>
            <a:r>
              <a:rPr lang="es-ES" sz="2200" b="1" i="1" smtClean="0">
                <a:solidFill>
                  <a:schemeClr val="bg2"/>
                </a:solidFill>
                <a:latin typeface="Century Gothic" pitchFamily="34" charset="0"/>
              </a:rPr>
              <a:t>descenso</a:t>
            </a:r>
            <a:r>
              <a:rPr lang="es-ES" sz="2200" i="1" smtClean="0">
                <a:solidFill>
                  <a:schemeClr val="bg2"/>
                </a:solidFill>
                <a:latin typeface="Century Gothic" pitchFamily="34" charset="0"/>
              </a:rPr>
              <a:t> de la tasa de inflación</a:t>
            </a:r>
          </a:p>
        </p:txBody>
      </p:sp>
      <p:sp>
        <p:nvSpPr>
          <p:cNvPr id="22531" name="Rectangle 2"/>
          <p:cNvSpPr>
            <a:spLocks noChangeArrowheads="1"/>
          </p:cNvSpPr>
          <p:nvPr/>
        </p:nvSpPr>
        <p:spPr bwMode="auto">
          <a:xfrm>
            <a:off x="1184275" y="433388"/>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Definición de Inflación</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0948" name="Rectangle 4"/>
          <p:cNvSpPr>
            <a:spLocks noChangeArrowheads="1"/>
          </p:cNvSpPr>
          <p:nvPr/>
        </p:nvSpPr>
        <p:spPr bwMode="auto">
          <a:xfrm>
            <a:off x="1547813" y="1700213"/>
            <a:ext cx="6624637" cy="3155950"/>
          </a:xfrm>
          <a:prstGeom prst="rect">
            <a:avLst/>
          </a:prstGeom>
          <a:noFill/>
          <a:ln w="12700">
            <a:noFill/>
            <a:miter lim="800000"/>
            <a:headEnd/>
            <a:tailEnd/>
          </a:ln>
        </p:spPr>
        <p:txBody>
          <a:bodyPr lIns="90488" tIns="44450" rIns="90488" bIns="44450">
            <a:spAutoFit/>
          </a:bodyPr>
          <a:lstStyle/>
          <a:p>
            <a:pPr algn="ctr" eaLnBrk="0" hangingPunct="0">
              <a:lnSpc>
                <a:spcPct val="120000"/>
              </a:lnSpc>
              <a:tabLst>
                <a:tab pos="1143000" algn="l"/>
              </a:tabLst>
            </a:pPr>
            <a:r>
              <a:rPr lang="es-ES" i="1">
                <a:solidFill>
                  <a:schemeClr val="accent1"/>
                </a:solidFill>
              </a:rPr>
              <a:t>En un sentido general, la inflación es un fenómeno económico caracterizado por desequilibrios marcados en la economía de las regiones producto del aumento general en el precio de los bienes y servicios transables o deterioro en el poder adquisitivo de la moneda, para un periodo determinado.</a:t>
            </a:r>
            <a:endParaRPr lang="es-ES">
              <a:solidFill>
                <a:schemeClr val="accent1"/>
              </a:solidFill>
            </a:endParaRPr>
          </a:p>
        </p:txBody>
      </p:sp>
      <p:sp>
        <p:nvSpPr>
          <p:cNvPr id="23555" name="Rectangle 5"/>
          <p:cNvSpPr>
            <a:spLocks noChangeArrowheads="1"/>
          </p:cNvSpPr>
          <p:nvPr/>
        </p:nvSpPr>
        <p:spPr bwMode="auto">
          <a:xfrm>
            <a:off x="1184275" y="201613"/>
            <a:ext cx="6916738" cy="1066800"/>
          </a:xfrm>
          <a:prstGeom prst="rect">
            <a:avLst/>
          </a:prstGeom>
          <a:noFill/>
          <a:ln w="12700">
            <a:noFill/>
            <a:miter lim="800000"/>
            <a:headEnd/>
            <a:tailEnd/>
          </a:ln>
        </p:spPr>
        <p:txBody>
          <a:bodyPr lIns="90488" tIns="44450" rIns="90488" bIns="44450" anchor="ctr"/>
          <a:lstStyle/>
          <a:p>
            <a:pPr algn="ctr" eaLnBrk="0" hangingPunct="0"/>
            <a:r>
              <a:rPr lang="es-ES" sz="4000" b="1">
                <a:solidFill>
                  <a:schemeClr val="accent1"/>
                </a:solidFill>
              </a:rPr>
              <a:t>Definición de Inflación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anim calcmode="lin" valueType="num">
                                      <p:cBhvr>
                                        <p:cTn id="7" dur="500" fill="hold"/>
                                        <p:tgtEl>
                                          <p:spTgt spid="210948"/>
                                        </p:tgtEl>
                                        <p:attrNameLst>
                                          <p:attrName>ppt_w</p:attrName>
                                        </p:attrNameLst>
                                      </p:cBhvr>
                                      <p:tavLst>
                                        <p:tav tm="0">
                                          <p:val>
                                            <p:fltVal val="0"/>
                                          </p:val>
                                        </p:tav>
                                        <p:tav tm="100000">
                                          <p:val>
                                            <p:strVal val="#ppt_w"/>
                                          </p:val>
                                        </p:tav>
                                      </p:tavLst>
                                    </p:anim>
                                    <p:anim calcmode="lin" valueType="num">
                                      <p:cBhvr>
                                        <p:cTn id="8" dur="500" fill="hold"/>
                                        <p:tgtEl>
                                          <p:spTgt spid="2109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71775" y="188913"/>
            <a:ext cx="3203575" cy="360362"/>
          </a:xfrm>
        </p:spPr>
        <p:txBody>
          <a:bodyPr/>
          <a:lstStyle/>
          <a:p>
            <a:pPr algn="ctr" eaLnBrk="1" hangingPunct="1"/>
            <a:r>
              <a:rPr lang="es-MX" sz="2400" i="1" smtClean="0">
                <a:solidFill>
                  <a:srgbClr val="000066"/>
                </a:solidFill>
              </a:rPr>
              <a:t>Tipos de Inflación</a:t>
            </a:r>
            <a:endParaRPr lang="es-ES" sz="2400" i="1" smtClean="0">
              <a:solidFill>
                <a:srgbClr val="000066"/>
              </a:solidFill>
            </a:endParaRPr>
          </a:p>
        </p:txBody>
      </p:sp>
      <p:sp>
        <p:nvSpPr>
          <p:cNvPr id="24579" name="Rectangle 3"/>
          <p:cNvSpPr>
            <a:spLocks noGrp="1" noChangeArrowheads="1"/>
          </p:cNvSpPr>
          <p:nvPr>
            <p:ph idx="1"/>
          </p:nvPr>
        </p:nvSpPr>
        <p:spPr>
          <a:xfrm>
            <a:off x="179388" y="620713"/>
            <a:ext cx="8785225" cy="5976937"/>
          </a:xfrm>
        </p:spPr>
        <p:txBody>
          <a:bodyPr/>
          <a:lstStyle/>
          <a:p>
            <a:pPr marL="0" indent="0" eaLnBrk="1" hangingPunct="1">
              <a:lnSpc>
                <a:spcPct val="90000"/>
              </a:lnSpc>
              <a:buFontTx/>
              <a:buNone/>
            </a:pPr>
            <a:r>
              <a:rPr lang="es-MX" sz="1800" smtClean="0">
                <a:solidFill>
                  <a:srgbClr val="000066"/>
                </a:solidFill>
                <a:latin typeface="Calibri" pitchFamily="34" charset="0"/>
              </a:rPr>
              <a:t>CÍCLICA</a:t>
            </a:r>
          </a:p>
          <a:p>
            <a:pPr marL="0" indent="0" eaLnBrk="1" hangingPunct="1">
              <a:lnSpc>
                <a:spcPct val="90000"/>
              </a:lnSpc>
              <a:buFontTx/>
              <a:buNone/>
            </a:pPr>
            <a:r>
              <a:rPr lang="es-MX" sz="1800" smtClean="0">
                <a:solidFill>
                  <a:srgbClr val="000066"/>
                </a:solidFill>
                <a:latin typeface="Calibri" pitchFamily="34" charset="0"/>
              </a:rPr>
              <a:t> Aumento periódico y repentino de los precios</a:t>
            </a:r>
          </a:p>
          <a:p>
            <a:pPr marL="0" indent="0" eaLnBrk="1" hangingPunct="1">
              <a:lnSpc>
                <a:spcPct val="90000"/>
              </a:lnSpc>
              <a:buFontTx/>
              <a:buNone/>
            </a:pPr>
            <a:endParaRPr lang="es-MX" sz="1800" smtClean="0">
              <a:solidFill>
                <a:srgbClr val="000066"/>
              </a:solidFill>
              <a:latin typeface="Calibri" pitchFamily="34" charset="0"/>
            </a:endParaRPr>
          </a:p>
          <a:p>
            <a:pPr marL="0" indent="0" eaLnBrk="1" hangingPunct="1">
              <a:lnSpc>
                <a:spcPct val="90000"/>
              </a:lnSpc>
              <a:buFontTx/>
              <a:buNone/>
            </a:pPr>
            <a:r>
              <a:rPr lang="es-MX" sz="1800" smtClean="0">
                <a:solidFill>
                  <a:srgbClr val="000066"/>
                </a:solidFill>
                <a:latin typeface="Calibri" pitchFamily="34" charset="0"/>
              </a:rPr>
              <a:t>INFLACIÓN DE DEMANDA</a:t>
            </a:r>
          </a:p>
          <a:p>
            <a:pPr marL="0" indent="0" eaLnBrk="1" hangingPunct="1">
              <a:lnSpc>
                <a:spcPct val="90000"/>
              </a:lnSpc>
              <a:buFontTx/>
              <a:buNone/>
            </a:pPr>
            <a:r>
              <a:rPr lang="es-ES" sz="1800" smtClean="0">
                <a:solidFill>
                  <a:srgbClr val="000066"/>
                </a:solidFill>
                <a:latin typeface="Calibri" pitchFamily="34" charset="0"/>
              </a:rPr>
              <a:t>Aquella inflación cuya causa es un aumento de la Demanda, sea éste provocado por un mayor Consumo privado, o por un Gasto público más alto, o por más Inversión o Exportaciones, etcétera. Supone un desplazamiento de la curva de Demanda Agregada hacia la derecha. </a:t>
            </a:r>
            <a:endParaRPr lang="es-MX" sz="1800" smtClean="0">
              <a:solidFill>
                <a:srgbClr val="000066"/>
              </a:solidFill>
              <a:latin typeface="Calibri" pitchFamily="34" charset="0"/>
            </a:endParaRPr>
          </a:p>
          <a:p>
            <a:pPr marL="0" indent="0" eaLnBrk="1" hangingPunct="1">
              <a:lnSpc>
                <a:spcPct val="90000"/>
              </a:lnSpc>
              <a:buFontTx/>
              <a:buNone/>
            </a:pPr>
            <a:endParaRPr lang="es-MX" sz="1800" smtClean="0">
              <a:solidFill>
                <a:srgbClr val="000066"/>
              </a:solidFill>
              <a:latin typeface="Calibri" pitchFamily="34" charset="0"/>
            </a:endParaRPr>
          </a:p>
          <a:p>
            <a:pPr marL="0" indent="0" eaLnBrk="1" hangingPunct="1">
              <a:lnSpc>
                <a:spcPct val="90000"/>
              </a:lnSpc>
              <a:buFontTx/>
              <a:buNone/>
            </a:pPr>
            <a:r>
              <a:rPr lang="es-MX" sz="1800" smtClean="0">
                <a:solidFill>
                  <a:srgbClr val="000066"/>
                </a:solidFill>
                <a:latin typeface="Calibri" pitchFamily="34" charset="0"/>
              </a:rPr>
              <a:t>INFLACIÓN DE COSTOS</a:t>
            </a:r>
          </a:p>
          <a:p>
            <a:pPr marL="0" indent="0" eaLnBrk="1" hangingPunct="1">
              <a:lnSpc>
                <a:spcPct val="90000"/>
              </a:lnSpc>
              <a:buFontTx/>
              <a:buNone/>
            </a:pPr>
            <a:r>
              <a:rPr lang="es-MX" sz="1800" smtClean="0">
                <a:solidFill>
                  <a:srgbClr val="000066"/>
                </a:solidFill>
                <a:latin typeface="Calibri" pitchFamily="34" charset="0"/>
              </a:rPr>
              <a:t>Incremento de precios de los factores de producción utilizados en el proceso productivo</a:t>
            </a:r>
          </a:p>
          <a:p>
            <a:pPr marL="0" indent="0" eaLnBrk="1" hangingPunct="1">
              <a:lnSpc>
                <a:spcPct val="90000"/>
              </a:lnSpc>
              <a:buFontTx/>
              <a:buNone/>
            </a:pPr>
            <a:endParaRPr lang="es-MX" sz="1800" smtClean="0">
              <a:solidFill>
                <a:srgbClr val="000066"/>
              </a:solidFill>
              <a:latin typeface="Calibri" pitchFamily="34" charset="0"/>
            </a:endParaRPr>
          </a:p>
          <a:p>
            <a:pPr marL="0" indent="0" eaLnBrk="1" hangingPunct="1">
              <a:lnSpc>
                <a:spcPct val="90000"/>
              </a:lnSpc>
              <a:buFontTx/>
              <a:buNone/>
            </a:pPr>
            <a:r>
              <a:rPr lang="es-MX" sz="1800" smtClean="0">
                <a:solidFill>
                  <a:srgbClr val="000066"/>
                </a:solidFill>
                <a:latin typeface="Calibri" pitchFamily="34" charset="0"/>
              </a:rPr>
              <a:t>INFLACIÓN ESTRUCTURAL</a:t>
            </a:r>
          </a:p>
          <a:p>
            <a:pPr marL="0" indent="0" eaLnBrk="1" hangingPunct="1">
              <a:lnSpc>
                <a:spcPct val="90000"/>
              </a:lnSpc>
              <a:buFontTx/>
              <a:buNone/>
            </a:pPr>
            <a:r>
              <a:rPr lang="es-MX" sz="1800" smtClean="0">
                <a:solidFill>
                  <a:srgbClr val="000066"/>
                </a:solidFill>
                <a:latin typeface="Calibri" pitchFamily="34" charset="0"/>
              </a:rPr>
              <a:t>Incremento en los precios debido a un exceso de la demanda o aumento en los costos para un sector productivo determinado</a:t>
            </a:r>
          </a:p>
          <a:p>
            <a:pPr marL="0" indent="0" eaLnBrk="1" hangingPunct="1">
              <a:lnSpc>
                <a:spcPct val="90000"/>
              </a:lnSpc>
              <a:buFontTx/>
              <a:buNone/>
            </a:pPr>
            <a:endParaRPr lang="es-MX" sz="1800" smtClean="0">
              <a:solidFill>
                <a:srgbClr val="000066"/>
              </a:solidFill>
              <a:latin typeface="Calibri" pitchFamily="34" charset="0"/>
            </a:endParaRPr>
          </a:p>
          <a:p>
            <a:pPr marL="0" indent="0" eaLnBrk="1" hangingPunct="1">
              <a:lnSpc>
                <a:spcPct val="90000"/>
              </a:lnSpc>
              <a:buFontTx/>
              <a:buNone/>
            </a:pPr>
            <a:r>
              <a:rPr lang="es-MX" sz="1800" smtClean="0">
                <a:solidFill>
                  <a:srgbClr val="000066"/>
                </a:solidFill>
                <a:latin typeface="Calibri" pitchFamily="34" charset="0"/>
              </a:rPr>
              <a:t>INFLACIÓN INERCIAL</a:t>
            </a:r>
          </a:p>
          <a:p>
            <a:pPr marL="0" indent="0" eaLnBrk="1" hangingPunct="1">
              <a:lnSpc>
                <a:spcPct val="90000"/>
              </a:lnSpc>
              <a:buFontTx/>
              <a:buNone/>
            </a:pPr>
            <a:r>
              <a:rPr lang="es-ES" sz="1800" smtClean="0">
                <a:solidFill>
                  <a:srgbClr val="000066"/>
                </a:solidFill>
                <a:latin typeface="Calibri" pitchFamily="34" charset="0"/>
              </a:rPr>
              <a:t>Inflación causada por la misma dinámica de la inflación, por las expectativas inflacionarias. Por ejemplo a medida que la inflación continua que adquiere intensidad y se convierte en fuerte y persistente. Los trabajadores pedirán una actuación cada vez más rápida para proteger sus ingresos contra la erosión producida por la inflación.</a:t>
            </a:r>
          </a:p>
        </p:txBody>
      </p:sp>
    </p:spTree>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6613" y="115888"/>
            <a:ext cx="7696200" cy="576262"/>
          </a:xfrm>
        </p:spPr>
        <p:txBody>
          <a:bodyPr/>
          <a:lstStyle/>
          <a:p>
            <a:pPr algn="ctr" eaLnBrk="1" hangingPunct="1"/>
            <a:r>
              <a:rPr lang="es-MX" sz="2000" smtClean="0">
                <a:solidFill>
                  <a:srgbClr val="000066"/>
                </a:solidFill>
              </a:rPr>
              <a:t>Niveles de Inflación</a:t>
            </a:r>
            <a:endParaRPr lang="es-ES" sz="2000" smtClean="0">
              <a:solidFill>
                <a:srgbClr val="000066"/>
              </a:solidFill>
            </a:endParaRPr>
          </a:p>
        </p:txBody>
      </p:sp>
      <p:sp>
        <p:nvSpPr>
          <p:cNvPr id="25603" name="Rectangle 3"/>
          <p:cNvSpPr>
            <a:spLocks noGrp="1" noChangeArrowheads="1"/>
          </p:cNvSpPr>
          <p:nvPr>
            <p:ph idx="1"/>
          </p:nvPr>
        </p:nvSpPr>
        <p:spPr>
          <a:xfrm>
            <a:off x="179388" y="908050"/>
            <a:ext cx="8736012" cy="2519363"/>
          </a:xfrm>
        </p:spPr>
        <p:txBody>
          <a:bodyPr/>
          <a:lstStyle/>
          <a:p>
            <a:pPr eaLnBrk="1" hangingPunct="1">
              <a:lnSpc>
                <a:spcPct val="90000"/>
              </a:lnSpc>
            </a:pPr>
            <a:r>
              <a:rPr lang="es-MX" sz="2200" smtClean="0">
                <a:solidFill>
                  <a:srgbClr val="000066"/>
                </a:solidFill>
              </a:rPr>
              <a:t>No existe inflación &lt; 1 dígito o 10%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Baja o muy baja inflación, </a:t>
            </a:r>
            <a:r>
              <a:rPr lang="es-MX" sz="2200" u="sng" smtClean="0">
                <a:solidFill>
                  <a:srgbClr val="000066"/>
                </a:solidFill>
              </a:rPr>
              <a:t>moderada</a:t>
            </a:r>
            <a:r>
              <a:rPr lang="es-MX" sz="2200" smtClean="0">
                <a:solidFill>
                  <a:srgbClr val="000066"/>
                </a:solidFill>
              </a:rPr>
              <a:t>: tasas anuales &lt; 10%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Progresiva: aumento gradual &lt; 2,5%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Rampante o acelerada aumento en precios entre 3 y 4%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Abierta o declarada: inflación entre 5 y 20%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Alta o muy alta valores: cercanos al 80%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Severa: valores muy cercanos al 100% anual</a:t>
            </a:r>
          </a:p>
          <a:p>
            <a:pPr eaLnBrk="1" hangingPunct="1">
              <a:lnSpc>
                <a:spcPct val="90000"/>
              </a:lnSpc>
            </a:pPr>
            <a:endParaRPr lang="es-MX" sz="2200" smtClean="0">
              <a:solidFill>
                <a:srgbClr val="000066"/>
              </a:solidFill>
            </a:endParaRPr>
          </a:p>
          <a:p>
            <a:pPr eaLnBrk="1" hangingPunct="1">
              <a:lnSpc>
                <a:spcPct val="90000"/>
              </a:lnSpc>
            </a:pPr>
            <a:r>
              <a:rPr lang="es-MX" sz="2200" smtClean="0">
                <a:solidFill>
                  <a:srgbClr val="000066"/>
                </a:solidFill>
              </a:rPr>
              <a:t>Hiperinflación: variaciones anuales superiores al 100%</a:t>
            </a:r>
            <a:endParaRPr lang="es-ES" sz="2200" smtClean="0">
              <a:solidFill>
                <a:srgbClr val="000066"/>
              </a:solidFill>
            </a:endParaRPr>
          </a:p>
        </p:txBody>
      </p:sp>
    </p:spTree>
  </p:cSld>
  <p:clrMapOvr>
    <a:overrideClrMapping bg1="dk2" tx1="lt1" bg2="dk1" tx2="lt2" accent1="accent1" accent2="accent2" accent3="accent3" accent4="accent4" accent5="accent5" accent6="accent6" hlink="hlink" folHlink="folHlink"/>
  </p:clrMapOvr>
  <p:transition spd="slow">
    <p:zoom/>
  </p:transition>
  <p:timing>
    <p:tnLst>
      <p:par>
        <p:cTn id="1" dur="indefinite" restart="never" nodeType="tmRoot"/>
      </p:par>
    </p:tnLst>
  </p:timing>
</p:sld>
</file>

<file path=ppt/theme/theme1.xml><?xml version="1.0" encoding="utf-8"?>
<a:theme xmlns:a="http://schemas.openxmlformats.org/drawingml/2006/main" name="Plantilla de diseño de gel azul">
  <a:themeElements>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fontScheme name="Plantilla de diseño de gel azu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VE" sz="24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2"/>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VE" sz="2400" b="0" i="0" u="none" strike="noStrike" cap="none" normalizeH="0" baseline="0" smtClean="0">
            <a:ln>
              <a:noFill/>
            </a:ln>
            <a:solidFill>
              <a:schemeClr val="bg2"/>
            </a:solidFill>
            <a:effectLst/>
            <a:latin typeface="Arial" charset="0"/>
          </a:defRPr>
        </a:defPPr>
      </a:lstStyle>
    </a:lnDef>
  </a:objectDefaults>
  <a:extraClrSchemeLst>
    <a:extraClrScheme>
      <a:clrScheme name="Plantilla de diseño de gel azul 1">
        <a:dk1>
          <a:srgbClr val="003366"/>
        </a:dk1>
        <a:lt1>
          <a:srgbClr val="FFFFFF"/>
        </a:lt1>
        <a:dk2>
          <a:srgbClr val="0099FF"/>
        </a:dk2>
        <a:lt2>
          <a:srgbClr val="CCFFFF"/>
        </a:lt2>
        <a:accent1>
          <a:srgbClr val="3366CC"/>
        </a:accent1>
        <a:accent2>
          <a:srgbClr val="00B000"/>
        </a:accent2>
        <a:accent3>
          <a:srgbClr val="AACA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gel azul 2">
        <a:dk1>
          <a:srgbClr val="777777"/>
        </a:dk1>
        <a:lt1>
          <a:srgbClr val="FFFFFF"/>
        </a:lt1>
        <a:dk2>
          <a:srgbClr val="999C8E"/>
        </a:dk2>
        <a:lt2>
          <a:srgbClr val="D1D1CB"/>
        </a:lt2>
        <a:accent1>
          <a:srgbClr val="658DA9"/>
        </a:accent1>
        <a:accent2>
          <a:srgbClr val="809EA8"/>
        </a:accent2>
        <a:accent3>
          <a:srgbClr val="CACBC6"/>
        </a:accent3>
        <a:accent4>
          <a:srgbClr val="DADADA"/>
        </a:accent4>
        <a:accent5>
          <a:srgbClr val="B8C5D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gel azul 3">
        <a:dk1>
          <a:srgbClr val="E6EAD8"/>
        </a:dk1>
        <a:lt1>
          <a:srgbClr val="F4F4E8"/>
        </a:lt1>
        <a:dk2>
          <a:srgbClr val="EAE9DE"/>
        </a:dk2>
        <a:lt2>
          <a:srgbClr val="969696"/>
        </a:lt2>
        <a:accent1>
          <a:srgbClr val="E68B2C"/>
        </a:accent1>
        <a:accent2>
          <a:srgbClr val="F2C977"/>
        </a:accent2>
        <a:accent3>
          <a:srgbClr val="F8F8F2"/>
        </a:accent3>
        <a:accent4>
          <a:srgbClr val="C4C8B8"/>
        </a:accent4>
        <a:accent5>
          <a:srgbClr val="F0C4AC"/>
        </a:accent5>
        <a:accent6>
          <a:srgbClr val="DBB66B"/>
        </a:accent6>
        <a:hlink>
          <a:srgbClr val="980000"/>
        </a:hlink>
        <a:folHlink>
          <a:srgbClr val="660000"/>
        </a:folHlink>
      </a:clrScheme>
      <a:clrMap bg1="lt1" tx1="dk1" bg2="lt2" tx2="dk2" accent1="accent1" accent2="accent2" accent3="accent3" accent4="accent4" accent5="accent5" accent6="accent6" hlink="hlink" folHlink="folHlink"/>
    </a:extraClrScheme>
    <a:extraClrScheme>
      <a:clrScheme name="Plantilla de diseño de gel azul 4">
        <a:dk1>
          <a:srgbClr val="6289D8"/>
        </a:dk1>
        <a:lt1>
          <a:srgbClr val="FFFFFF"/>
        </a:lt1>
        <a:dk2>
          <a:srgbClr val="99CCFF"/>
        </a:dk2>
        <a:lt2>
          <a:srgbClr val="969696"/>
        </a:lt2>
        <a:accent1>
          <a:srgbClr val="C7DABE"/>
        </a:accent1>
        <a:accent2>
          <a:srgbClr val="FF9966"/>
        </a:accent2>
        <a:accent3>
          <a:srgbClr val="FFFFFF"/>
        </a:accent3>
        <a:accent4>
          <a:srgbClr val="5374B8"/>
        </a:accent4>
        <a:accent5>
          <a:srgbClr val="E0EADB"/>
        </a:accent5>
        <a:accent6>
          <a:srgbClr val="E78A5C"/>
        </a:accent6>
        <a:hlink>
          <a:srgbClr val="A8451A"/>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gel azul 5">
        <a:dk1>
          <a:srgbClr val="3E3E5C"/>
        </a:dk1>
        <a:lt1>
          <a:srgbClr val="FFFFFF"/>
        </a:lt1>
        <a:dk2>
          <a:srgbClr val="CCCCFF"/>
        </a:dk2>
        <a:lt2>
          <a:srgbClr val="FFFFFF"/>
        </a:lt2>
        <a:accent1>
          <a:srgbClr val="60597B"/>
        </a:accent1>
        <a:accent2>
          <a:srgbClr val="6666FF"/>
        </a:accent2>
        <a:accent3>
          <a:srgbClr val="E2E2FF"/>
        </a:accent3>
        <a:accent4>
          <a:srgbClr val="DADADA"/>
        </a:accent4>
        <a:accent5>
          <a:srgbClr val="B6B5BF"/>
        </a:accent5>
        <a:accent6>
          <a:srgbClr val="5C5CE7"/>
        </a:accent6>
        <a:hlink>
          <a:srgbClr val="99CCFF"/>
        </a:hlink>
        <a:folHlink>
          <a:srgbClr val="CCECFF"/>
        </a:folHlink>
      </a:clrScheme>
      <a:clrMap bg1="dk2" tx1="lt1" bg2="dk1" tx2="lt2" accent1="accent1" accent2="accent2" accent3="accent3" accent4="accent4" accent5="accent5" accent6="accent6" hlink="hlink" folHlink="folHlink"/>
    </a:extraClrScheme>
    <a:extraClrScheme>
      <a:clrScheme name="Plantilla de diseño de gel azul 6">
        <a:dk1>
          <a:srgbClr val="81DEFF"/>
        </a:dk1>
        <a:lt1>
          <a:srgbClr val="FFFFFF"/>
        </a:lt1>
        <a:dk2>
          <a:srgbClr val="CCECFF"/>
        </a:dk2>
        <a:lt2>
          <a:srgbClr val="808080"/>
        </a:lt2>
        <a:accent1>
          <a:srgbClr val="0099CC"/>
        </a:accent1>
        <a:accent2>
          <a:srgbClr val="CCCCFF"/>
        </a:accent2>
        <a:accent3>
          <a:srgbClr val="FFFFFF"/>
        </a:accent3>
        <a:accent4>
          <a:srgbClr val="6DBDDA"/>
        </a:accent4>
        <a:accent5>
          <a:srgbClr val="AACAE2"/>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
      <a:clrScheme name="Plantilla de diseño de gel azul 7">
        <a:dk1>
          <a:srgbClr val="777777"/>
        </a:dk1>
        <a:lt1>
          <a:srgbClr val="FFFFFF"/>
        </a:lt1>
        <a:dk2>
          <a:srgbClr val="FFFFD9"/>
        </a:dk2>
        <a:lt2>
          <a:srgbClr val="EAEAEA"/>
        </a:lt2>
        <a:accent1>
          <a:srgbClr val="0099CC"/>
        </a:accent1>
        <a:accent2>
          <a:srgbClr val="33CCCC"/>
        </a:accent2>
        <a:accent3>
          <a:srgbClr val="FFFFE9"/>
        </a:accent3>
        <a:accent4>
          <a:srgbClr val="DADADA"/>
        </a:accent4>
        <a:accent5>
          <a:srgbClr val="AACAE2"/>
        </a:accent5>
        <a:accent6>
          <a:srgbClr val="2DB9B9"/>
        </a:accent6>
        <a:hlink>
          <a:srgbClr val="FFCC66"/>
        </a:hlink>
        <a:folHlink>
          <a:srgbClr val="CCFFFF"/>
        </a:folHlink>
      </a:clrScheme>
      <a:clrMap bg1="dk2" tx1="lt1" bg2="dk1" tx2="lt2" accent1="accent1" accent2="accent2" accent3="accent3" accent4="accent4" accent5="accent5" accent6="accent6" hlink="hlink" folHlink="folHlink"/>
    </a:extraClrScheme>
    <a:extraClrScheme>
      <a:clrScheme name="Plantilla de diseño de gel azul 8">
        <a:dk1>
          <a:srgbClr val="969696"/>
        </a:dk1>
        <a:lt1>
          <a:srgbClr val="FFFFFF"/>
        </a:lt1>
        <a:dk2>
          <a:srgbClr val="DDDDDD"/>
        </a:dk2>
        <a:lt2>
          <a:srgbClr val="333333"/>
        </a:lt2>
        <a:accent1>
          <a:srgbClr val="EAEAEA"/>
        </a:accent1>
        <a:accent2>
          <a:srgbClr val="808080"/>
        </a:accent2>
        <a:accent3>
          <a:srgbClr val="FFFFFF"/>
        </a:accent3>
        <a:accent4>
          <a:srgbClr val="7F7F7F"/>
        </a:accent4>
        <a:accent5>
          <a:srgbClr val="F3F3F3"/>
        </a:accent5>
        <a:accent6>
          <a:srgbClr val="737373"/>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Plantilla de diseño de gel azul 9">
        <a:dk1>
          <a:srgbClr val="5886B4"/>
        </a:dk1>
        <a:lt1>
          <a:srgbClr val="FFFFFF"/>
        </a:lt1>
        <a:dk2>
          <a:srgbClr val="CDF1FF"/>
        </a:dk2>
        <a:lt2>
          <a:srgbClr val="808080"/>
        </a:lt2>
        <a:accent1>
          <a:srgbClr val="BBE0E3"/>
        </a:accent1>
        <a:accent2>
          <a:srgbClr val="333399"/>
        </a:accent2>
        <a:accent3>
          <a:srgbClr val="FFFFFF"/>
        </a:accent3>
        <a:accent4>
          <a:srgbClr val="4A7299"/>
        </a:accent4>
        <a:accent5>
          <a:srgbClr val="DAEDEF"/>
        </a:accent5>
        <a:accent6>
          <a:srgbClr val="2D2D8A"/>
        </a:accent6>
        <a:hlink>
          <a:srgbClr val="009999"/>
        </a:hlink>
        <a:folHlink>
          <a:srgbClr val="000099"/>
        </a:folHlink>
      </a:clrScheme>
      <a:clrMap bg1="lt1" tx1="dk1" bg2="lt2" tx2="dk2" accent1="accent1" accent2="accent2" accent3="accent3" accent4="accent4" accent5="accent5" accent6="accent6" hlink="hlink" folHlink="folHlink"/>
    </a:extraClrScheme>
    <a:extraClrScheme>
      <a:clrScheme name="Plantilla de diseño de gel azul 10">
        <a:dk1>
          <a:srgbClr val="5886B4"/>
        </a:dk1>
        <a:lt1>
          <a:srgbClr val="F4F4E8"/>
        </a:lt1>
        <a:dk2>
          <a:srgbClr val="00AAE6"/>
        </a:dk2>
        <a:lt2>
          <a:srgbClr val="808080"/>
        </a:lt2>
        <a:accent1>
          <a:srgbClr val="D0E2F5"/>
        </a:accent1>
        <a:accent2>
          <a:srgbClr val="6699CC"/>
        </a:accent2>
        <a:accent3>
          <a:srgbClr val="F8F8F2"/>
        </a:accent3>
        <a:accent4>
          <a:srgbClr val="4A7299"/>
        </a:accent4>
        <a:accent5>
          <a:srgbClr val="E4EEF9"/>
        </a:accent5>
        <a:accent6>
          <a:srgbClr val="5C8AB9"/>
        </a:accent6>
        <a:hlink>
          <a:srgbClr val="FF6600"/>
        </a:hlink>
        <a:folHlink>
          <a:srgbClr val="993300"/>
        </a:folHlink>
      </a:clrScheme>
      <a:clrMap bg1="lt1" tx1="dk1" bg2="lt2" tx2="dk2" accent1="accent1" accent2="accent2" accent3="accent3" accent4="accent4" accent5="accent5" accent6="accent6" hlink="hlink" folHlink="folHlink"/>
    </a:extraClrScheme>
    <a:extraClrScheme>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clrMap bg1="dk2" tx1="lt1" bg2="dk1" tx2="lt2" accent1="accent1" accent2="accent2" accent3="accent3" accent4="accent4" accent5="accent5" accent6="accent6" hlink="hlink" folHlink="folHlink"/>
    </a:extraClrScheme>
    <a:extraClrScheme>
      <a:clrScheme name="Plantilla de diseño de gel azul 12">
        <a:dk1>
          <a:srgbClr val="336699"/>
        </a:dk1>
        <a:lt1>
          <a:srgbClr val="FFFFFF"/>
        </a:lt1>
        <a:dk2>
          <a:srgbClr val="99CCFF"/>
        </a:dk2>
        <a:lt2>
          <a:srgbClr val="E3EBF1"/>
        </a:lt2>
        <a:accent1>
          <a:srgbClr val="003399"/>
        </a:accent1>
        <a:accent2>
          <a:srgbClr val="457A8B"/>
        </a:accent2>
        <a:accent3>
          <a:srgbClr val="CAE2FF"/>
        </a:accent3>
        <a:accent4>
          <a:srgbClr val="DADADA"/>
        </a:accent4>
        <a:accent5>
          <a:srgbClr val="AAADCA"/>
        </a:accent5>
        <a:accent6>
          <a:srgbClr val="3E6E7D"/>
        </a:accent6>
        <a:hlink>
          <a:srgbClr val="66CCFF"/>
        </a:hlink>
        <a:folHlink>
          <a:srgbClr val="CCECFF"/>
        </a:folHlink>
      </a:clrScheme>
      <a:clrMap bg1="dk2" tx1="lt1" bg2="dk1" tx2="lt2" accent1="accent1" accent2="accent2" accent3="accent3" accent4="accent4" accent5="accent5" accent6="accent6" hlink="hlink" folHlink="folHlink"/>
    </a:extraClrScheme>
    <a:extraClrScheme>
      <a:clrScheme name="Plantilla de diseño de gel azul 13">
        <a:dk1>
          <a:srgbClr val="003366"/>
        </a:dk1>
        <a:lt1>
          <a:srgbClr val="CCFFFF"/>
        </a:lt1>
        <a:dk2>
          <a:srgbClr val="6699FF"/>
        </a:dk2>
        <a:lt2>
          <a:srgbClr val="0785DB"/>
        </a:lt2>
        <a:accent1>
          <a:srgbClr val="4B78D3"/>
        </a:accent1>
        <a:accent2>
          <a:srgbClr val="00B000"/>
        </a:accent2>
        <a:accent3>
          <a:srgbClr val="B8CAFF"/>
        </a:accent3>
        <a:accent4>
          <a:srgbClr val="AEDADA"/>
        </a:accent4>
        <a:accent5>
          <a:srgbClr val="B1BEE6"/>
        </a:accent5>
        <a:accent6>
          <a:srgbClr val="009F00"/>
        </a:accent6>
        <a:hlink>
          <a:srgbClr val="66CCFF"/>
        </a:hlink>
        <a:folHlink>
          <a:srgbClr val="CCFFCC"/>
        </a:folHlink>
      </a:clrScheme>
      <a:clrMap bg1="dk2" tx1="lt1" bg2="dk1" tx2="lt2" accent1="accent1" accent2="accent2" accent3="accent3" accent4="accent4" accent5="accent5" accent6="accent6" hlink="hlink" folHlink="folHlink"/>
    </a:extraClrScheme>
    <a:extraClrScheme>
      <a:clrScheme name="Plantilla de diseño de gel azul 14">
        <a:dk1>
          <a:srgbClr val="81DEFF"/>
        </a:dk1>
        <a:lt1>
          <a:srgbClr val="FFFFFF"/>
        </a:lt1>
        <a:dk2>
          <a:srgbClr val="CCECFF"/>
        </a:dk2>
        <a:lt2>
          <a:srgbClr val="808080"/>
        </a:lt2>
        <a:accent1>
          <a:srgbClr val="0B6FC1"/>
        </a:accent1>
        <a:accent2>
          <a:srgbClr val="CCCCFF"/>
        </a:accent2>
        <a:accent3>
          <a:srgbClr val="FFFFFF"/>
        </a:accent3>
        <a:accent4>
          <a:srgbClr val="6DBDDA"/>
        </a:accent4>
        <a:accent5>
          <a:srgbClr val="AABBDD"/>
        </a:accent5>
        <a:accent6>
          <a:srgbClr val="B9B9E7"/>
        </a:accent6>
        <a:hlink>
          <a:srgbClr val="3333CC"/>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themeOverride>
</file>

<file path=ppt/theme/themeOverride2.xml><?xml version="1.0" encoding="utf-8"?>
<a:themeOverride xmlns:a="http://schemas.openxmlformats.org/drawingml/2006/main">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themeOverride>
</file>

<file path=ppt/theme/themeOverride3.xml><?xml version="1.0" encoding="utf-8"?>
<a:themeOverride xmlns:a="http://schemas.openxmlformats.org/drawingml/2006/main">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themeOverride>
</file>

<file path=ppt/theme/themeOverride4.xml><?xml version="1.0" encoding="utf-8"?>
<a:themeOverride xmlns:a="http://schemas.openxmlformats.org/drawingml/2006/main">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themeOverride>
</file>

<file path=ppt/theme/themeOverride5.xml><?xml version="1.0" encoding="utf-8"?>
<a:themeOverride xmlns:a="http://schemas.openxmlformats.org/drawingml/2006/main">
  <a:clrScheme name="Plantilla de diseño de gel azul 11">
    <a:dk1>
      <a:srgbClr val="005A58"/>
    </a:dk1>
    <a:lt1>
      <a:srgbClr val="FFFFFF"/>
    </a:lt1>
    <a:dk2>
      <a:srgbClr val="0099CC"/>
    </a:dk2>
    <a:lt2>
      <a:srgbClr val="CCECFF"/>
    </a:lt2>
    <a:accent1>
      <a:srgbClr val="005EAC"/>
    </a:accent1>
    <a:accent2>
      <a:srgbClr val="6D6FC7"/>
    </a:accent2>
    <a:accent3>
      <a:srgbClr val="AACAE2"/>
    </a:accent3>
    <a:accent4>
      <a:srgbClr val="DADADA"/>
    </a:accent4>
    <a:accent5>
      <a:srgbClr val="AAB6D2"/>
    </a:accent5>
    <a:accent6>
      <a:srgbClr val="6264B4"/>
    </a:accent6>
    <a:hlink>
      <a:srgbClr val="99CCFF"/>
    </a:hlink>
    <a:folHlink>
      <a:srgbClr val="CCCCFF"/>
    </a:folHlink>
  </a:clrScheme>
</a:themeOverride>
</file>

<file path=docProps/app.xml><?xml version="1.0" encoding="utf-8"?>
<Properties xmlns="http://schemas.openxmlformats.org/officeDocument/2006/extended-properties" xmlns:vt="http://schemas.openxmlformats.org/officeDocument/2006/docPropsVTypes">
  <Template/>
  <TotalTime>13222</TotalTime>
  <Words>3200</Words>
  <Application>Microsoft PowerPoint</Application>
  <PresentationFormat>Presentación en pantalla (4:3)</PresentationFormat>
  <Paragraphs>334</Paragraphs>
  <Slides>57</Slides>
  <Notes>7</Notes>
  <HiddenSlides>0</HiddenSlides>
  <MMClips>0</MMClips>
  <ScaleCrop>false</ScaleCrop>
  <HeadingPairs>
    <vt:vector size="8" baseType="variant">
      <vt:variant>
        <vt:lpstr>Fuentes usadas</vt:lpstr>
      </vt:variant>
      <vt:variant>
        <vt:i4>18</vt:i4>
      </vt:variant>
      <vt:variant>
        <vt:lpstr>Plantilla de diseño</vt:lpstr>
      </vt:variant>
      <vt:variant>
        <vt:i4>2</vt:i4>
      </vt:variant>
      <vt:variant>
        <vt:lpstr>Servidores OLE incrustados</vt:lpstr>
      </vt:variant>
      <vt:variant>
        <vt:i4>4</vt:i4>
      </vt:variant>
      <vt:variant>
        <vt:lpstr>Títulos de diapositiva</vt:lpstr>
      </vt:variant>
      <vt:variant>
        <vt:i4>57</vt:i4>
      </vt:variant>
    </vt:vector>
  </HeadingPairs>
  <TitlesOfParts>
    <vt:vector size="81" baseType="lpstr">
      <vt:lpstr>Arial</vt:lpstr>
      <vt:lpstr>Arial Black</vt:lpstr>
      <vt:lpstr>Palatino Linotype</vt:lpstr>
      <vt:lpstr>Century Gothic</vt:lpstr>
      <vt:lpstr>Calibri</vt:lpstr>
      <vt:lpstr>Monotype Sorts</vt:lpstr>
      <vt:lpstr>Verdana</vt:lpstr>
      <vt:lpstr>Comic Sans MS</vt:lpstr>
      <vt:lpstr>Wingdings</vt:lpstr>
      <vt:lpstr>Trebuchet MS</vt:lpstr>
      <vt:lpstr>Tahoma</vt:lpstr>
      <vt:lpstr>Microsoft Sans Serif</vt:lpstr>
      <vt:lpstr>Sylfaen</vt:lpstr>
      <vt:lpstr>Batang</vt:lpstr>
      <vt:lpstr>Symbol</vt:lpstr>
      <vt:lpstr>Arial Unicode MS</vt:lpstr>
      <vt:lpstr>Times New Roman</vt:lpstr>
      <vt:lpstr>Vietnamese font</vt:lpstr>
      <vt:lpstr>Plantilla de diseño de gel azul</vt:lpstr>
      <vt:lpstr>Plantilla de diseño de gel azul</vt:lpstr>
      <vt:lpstr>Gráfico</vt:lpstr>
      <vt:lpstr>Hoja de cálculo</vt:lpstr>
      <vt:lpstr>Ecuación</vt:lpstr>
      <vt:lpstr>Clip</vt:lpstr>
      <vt:lpstr>Diapositiva 1</vt:lpstr>
      <vt:lpstr>Diapositiva 2</vt:lpstr>
      <vt:lpstr>Diapositiva 3</vt:lpstr>
      <vt:lpstr>Diapositiva 4</vt:lpstr>
      <vt:lpstr>Diapositiva 5</vt:lpstr>
      <vt:lpstr>Deflación. Se produce cuando desciende el nivel general de precios. Actualmente, es un fenómeno raro. Las deflaciones prolongadas van unidas a períodos de depresión.  Desinflación. Es el descenso de la tasa de inflación</vt:lpstr>
      <vt:lpstr>Diapositiva 7</vt:lpstr>
      <vt:lpstr>Tipos de Inflación</vt:lpstr>
      <vt:lpstr>Niveles de Inflación</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CONSECUENCIAS DE LA INFLACION EN LAS EMPRESAS</vt:lpstr>
      <vt:lpstr>EFECTOS MAS RELEVANTES DE LA INFLACION SOBRE LAS EMPRESAS</vt:lpstr>
      <vt:lpstr>EFECTOS MAS RELEVANTES DE LA INFLACION SOBRE LAS EMPRESAS</vt:lpstr>
      <vt:lpstr>EFECTOS MAS RELEVANTES DE LA INFLACION SOBRE LAS EMPRESAS</vt:lpstr>
      <vt:lpstr>EFECTOS MAS RELEVANTES DE LA INFLACION SOBRE LAS EMPRESAS</vt:lpstr>
      <vt:lpstr>EFECTOS MAS RELEVANTES DE LA INFLACION SOBRE LAS EMPRESAS</vt:lpstr>
      <vt:lpstr>EFECTOS MAS RELEVANTES DE LA INFLACION SOBRE LAS EMPRESAS</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vector>
  </TitlesOfParts>
  <Company> Universidad de Los Andes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William A. Mendez M</dc:creator>
  <cp:lastModifiedBy> </cp:lastModifiedBy>
  <cp:revision>105</cp:revision>
  <dcterms:created xsi:type="dcterms:W3CDTF">2004-12-19T15:18:58Z</dcterms:created>
  <dcterms:modified xsi:type="dcterms:W3CDTF">2015-09-09T13:24:32Z</dcterms:modified>
</cp:coreProperties>
</file>