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sldIdLst>
    <p:sldId id="277" r:id="rId2"/>
    <p:sldId id="310" r:id="rId3"/>
    <p:sldId id="311" r:id="rId4"/>
    <p:sldId id="312" r:id="rId5"/>
    <p:sldId id="313" r:id="rId6"/>
    <p:sldId id="258" r:id="rId7"/>
    <p:sldId id="274" r:id="rId8"/>
    <p:sldId id="315" r:id="rId9"/>
    <p:sldId id="260" r:id="rId10"/>
    <p:sldId id="321" r:id="rId11"/>
    <p:sldId id="259" r:id="rId12"/>
    <p:sldId id="322" r:id="rId13"/>
    <p:sldId id="324" r:id="rId14"/>
    <p:sldId id="325" r:id="rId15"/>
    <p:sldId id="326" r:id="rId16"/>
    <p:sldId id="327" r:id="rId17"/>
    <p:sldId id="328" r:id="rId18"/>
    <p:sldId id="329" r:id="rId19"/>
    <p:sldId id="330" r:id="rId20"/>
    <p:sldId id="331" r:id="rId21"/>
    <p:sldId id="333" r:id="rId22"/>
    <p:sldId id="334" r:id="rId23"/>
    <p:sldId id="336" r:id="rId24"/>
    <p:sldId id="337" r:id="rId25"/>
    <p:sldId id="335" r:id="rId26"/>
    <p:sldId id="338" r:id="rId27"/>
    <p:sldId id="339" r:id="rId28"/>
    <p:sldId id="332" r:id="rId29"/>
    <p:sldId id="262" r:id="rId30"/>
    <p:sldId id="265" r:id="rId31"/>
    <p:sldId id="266" r:id="rId32"/>
    <p:sldId id="264" r:id="rId33"/>
    <p:sldId id="263" r:id="rId34"/>
    <p:sldId id="261" r:id="rId35"/>
    <p:sldId id="347" r:id="rId36"/>
    <p:sldId id="320" r:id="rId37"/>
  </p:sldIdLst>
  <p:sldSz cx="9144000" cy="6858000" type="screen4x3"/>
  <p:notesSz cx="6858000" cy="9144000"/>
  <p:defaultTextStyle>
    <a:defPPr>
      <a:defRPr lang="es-VE"/>
    </a:defPPr>
    <a:lvl1pPr algn="l" rtl="0" fontAlgn="base">
      <a:spcBef>
        <a:spcPct val="0"/>
      </a:spcBef>
      <a:spcAft>
        <a:spcPct val="0"/>
      </a:spcAft>
      <a:defRPr sz="2400" kern="1200">
        <a:solidFill>
          <a:schemeClr val="bg2"/>
        </a:solidFill>
        <a:latin typeface="Arial" charset="0"/>
        <a:ea typeface="+mn-ea"/>
        <a:cs typeface="+mn-cs"/>
      </a:defRPr>
    </a:lvl1pPr>
    <a:lvl2pPr marL="457200" algn="l" rtl="0" fontAlgn="base">
      <a:spcBef>
        <a:spcPct val="0"/>
      </a:spcBef>
      <a:spcAft>
        <a:spcPct val="0"/>
      </a:spcAft>
      <a:defRPr sz="2400" kern="1200">
        <a:solidFill>
          <a:schemeClr val="bg2"/>
        </a:solidFill>
        <a:latin typeface="Arial" charset="0"/>
        <a:ea typeface="+mn-ea"/>
        <a:cs typeface="+mn-cs"/>
      </a:defRPr>
    </a:lvl2pPr>
    <a:lvl3pPr marL="914400" algn="l" rtl="0" fontAlgn="base">
      <a:spcBef>
        <a:spcPct val="0"/>
      </a:spcBef>
      <a:spcAft>
        <a:spcPct val="0"/>
      </a:spcAft>
      <a:defRPr sz="2400" kern="1200">
        <a:solidFill>
          <a:schemeClr val="bg2"/>
        </a:solidFill>
        <a:latin typeface="Arial" charset="0"/>
        <a:ea typeface="+mn-ea"/>
        <a:cs typeface="+mn-cs"/>
      </a:defRPr>
    </a:lvl3pPr>
    <a:lvl4pPr marL="1371600" algn="l" rtl="0" fontAlgn="base">
      <a:spcBef>
        <a:spcPct val="0"/>
      </a:spcBef>
      <a:spcAft>
        <a:spcPct val="0"/>
      </a:spcAft>
      <a:defRPr sz="2400" kern="1200">
        <a:solidFill>
          <a:schemeClr val="bg2"/>
        </a:solidFill>
        <a:latin typeface="Arial" charset="0"/>
        <a:ea typeface="+mn-ea"/>
        <a:cs typeface="+mn-cs"/>
      </a:defRPr>
    </a:lvl4pPr>
    <a:lvl5pPr marL="1828800" algn="l" rtl="0" fontAlgn="base">
      <a:spcBef>
        <a:spcPct val="0"/>
      </a:spcBef>
      <a:spcAft>
        <a:spcPct val="0"/>
      </a:spcAft>
      <a:defRPr sz="2400" kern="1200">
        <a:solidFill>
          <a:schemeClr val="bg2"/>
        </a:solidFill>
        <a:latin typeface="Arial" charset="0"/>
        <a:ea typeface="+mn-ea"/>
        <a:cs typeface="+mn-cs"/>
      </a:defRPr>
    </a:lvl5pPr>
    <a:lvl6pPr marL="2286000" algn="l" defTabSz="914400" rtl="0" eaLnBrk="1" latinLnBrk="0" hangingPunct="1">
      <a:defRPr sz="2400" kern="1200">
        <a:solidFill>
          <a:schemeClr val="bg2"/>
        </a:solidFill>
        <a:latin typeface="Arial" charset="0"/>
        <a:ea typeface="+mn-ea"/>
        <a:cs typeface="+mn-cs"/>
      </a:defRPr>
    </a:lvl6pPr>
    <a:lvl7pPr marL="2743200" algn="l" defTabSz="914400" rtl="0" eaLnBrk="1" latinLnBrk="0" hangingPunct="1">
      <a:defRPr sz="2400" kern="1200">
        <a:solidFill>
          <a:schemeClr val="bg2"/>
        </a:solidFill>
        <a:latin typeface="Arial" charset="0"/>
        <a:ea typeface="+mn-ea"/>
        <a:cs typeface="+mn-cs"/>
      </a:defRPr>
    </a:lvl7pPr>
    <a:lvl8pPr marL="3200400" algn="l" defTabSz="914400" rtl="0" eaLnBrk="1" latinLnBrk="0" hangingPunct="1">
      <a:defRPr sz="2400" kern="1200">
        <a:solidFill>
          <a:schemeClr val="bg2"/>
        </a:solidFill>
        <a:latin typeface="Arial" charset="0"/>
        <a:ea typeface="+mn-ea"/>
        <a:cs typeface="+mn-cs"/>
      </a:defRPr>
    </a:lvl8pPr>
    <a:lvl9pPr marL="3657600" algn="l" defTabSz="914400" rtl="0" eaLnBrk="1" latinLnBrk="0" hangingPunct="1">
      <a:defRPr sz="24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FF99"/>
    <a:srgbClr val="CC0099"/>
    <a:srgbClr val="CC3300"/>
    <a:srgbClr val="003366"/>
    <a:srgbClr val="000066"/>
    <a:srgbClr val="3333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5" autoAdjust="0"/>
    <p:restoredTop sz="93287" autoAdjust="0"/>
  </p:normalViewPr>
  <p:slideViewPr>
    <p:cSldViewPr>
      <p:cViewPr varScale="1">
        <p:scale>
          <a:sx n="66" d="100"/>
          <a:sy n="66" d="100"/>
        </p:scale>
        <p:origin x="-55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a:solidFill>
                  <a:schemeClr val="tx1"/>
                </a:solidFill>
              </a:defRPr>
            </a:lvl1pPr>
          </a:lstStyle>
          <a:p>
            <a:pPr>
              <a:defRPr/>
            </a:pPr>
            <a:endParaRPr lang="es-ES_tradnl"/>
          </a:p>
        </p:txBody>
      </p:sp>
      <p:sp>
        <p:nvSpPr>
          <p:cNvPr id="460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chemeClr val="tx1"/>
                </a:solidFill>
              </a:defRPr>
            </a:lvl1pPr>
          </a:lstStyle>
          <a:p>
            <a:pPr>
              <a:defRPr/>
            </a:pPr>
            <a:endParaRPr lang="es-ES_tradnl"/>
          </a:p>
        </p:txBody>
      </p:sp>
      <p:sp>
        <p:nvSpPr>
          <p:cNvPr id="15364"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Haga clic para modificar el estilo de texto del patrón</a:t>
            </a:r>
          </a:p>
          <a:p>
            <a:pPr lvl="1"/>
            <a:r>
              <a:rPr lang="es-ES_tradnl" noProof="0" smtClean="0"/>
              <a:t>Segundo nivel</a:t>
            </a:r>
          </a:p>
          <a:p>
            <a:pPr lvl="2"/>
            <a:r>
              <a:rPr lang="es-ES_tradnl" noProof="0" smtClean="0"/>
              <a:t>Tercer nivel</a:t>
            </a:r>
          </a:p>
          <a:p>
            <a:pPr lvl="3"/>
            <a:r>
              <a:rPr lang="es-ES_tradnl" noProof="0" smtClean="0"/>
              <a:t>Cuarto nivel</a:t>
            </a:r>
          </a:p>
          <a:p>
            <a:pPr lvl="4"/>
            <a:r>
              <a:rPr lang="es-ES_tradnl" noProof="0" smtClean="0"/>
              <a:t>Quinto nivel</a:t>
            </a:r>
          </a:p>
        </p:txBody>
      </p:sp>
      <p:sp>
        <p:nvSpPr>
          <p:cNvPr id="460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a:solidFill>
                  <a:schemeClr val="tx1"/>
                </a:solidFill>
              </a:defRPr>
            </a:lvl1pPr>
          </a:lstStyle>
          <a:p>
            <a:pPr>
              <a:defRPr/>
            </a:pPr>
            <a:endParaRPr lang="es-ES_tradnl"/>
          </a:p>
        </p:txBody>
      </p:sp>
      <p:sp>
        <p:nvSpPr>
          <p:cNvPr id="460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solidFill>
                  <a:schemeClr val="tx1"/>
                </a:solidFill>
              </a:defRPr>
            </a:lvl1pPr>
          </a:lstStyle>
          <a:p>
            <a:pPr>
              <a:defRPr/>
            </a:pPr>
            <a:fld id="{95629139-6AAC-44D4-8BDB-560B9B9EC327}"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69A66DC-E55B-4842-8920-0AD896906E3C}" type="slidenum">
              <a:rPr lang="es-ES_tradnl" smtClean="0"/>
              <a:pPr/>
              <a:t>2</a:t>
            </a:fld>
            <a:endParaRPr lang="es-ES_tradnl" smtClean="0"/>
          </a:p>
        </p:txBody>
      </p:sp>
      <p:sp>
        <p:nvSpPr>
          <p:cNvPr id="18434"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18435"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s-ES" sz="1000" i="1">
                <a:solidFill>
                  <a:schemeClr val="tx1"/>
                </a:solidFill>
                <a:latin typeface="Times New Roman" pitchFamily="18" charset="0"/>
              </a:rPr>
              <a:t>14</a:t>
            </a:r>
          </a:p>
        </p:txBody>
      </p:sp>
      <p:sp>
        <p:nvSpPr>
          <p:cNvPr id="18436"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18437"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18438" name="Rectangle 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18439" name="Rectangle 7"/>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s-ES" sz="1000" i="1">
                <a:solidFill>
                  <a:schemeClr val="tx1"/>
                </a:solidFill>
                <a:latin typeface="Times New Roman" pitchFamily="18" charset="0"/>
              </a:rPr>
              <a:t>14</a:t>
            </a:r>
          </a:p>
        </p:txBody>
      </p:sp>
      <p:sp>
        <p:nvSpPr>
          <p:cNvPr id="18440" name="Rectangle 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18441" name="Rectangle 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18442" name="Rectangle 10"/>
          <p:cNvSpPr>
            <a:spLocks noGrp="1" noChangeArrowheads="1"/>
          </p:cNvSpPr>
          <p:nvPr>
            <p:ph type="body" idx="1"/>
          </p:nvPr>
        </p:nvSpPr>
        <p:spPr>
          <a:xfrm>
            <a:off x="914400" y="4330700"/>
            <a:ext cx="5029200" cy="4090988"/>
          </a:xfrm>
          <a:noFill/>
          <a:ln/>
        </p:spPr>
        <p:txBody>
          <a:bodyPr lIns="90488" tIns="44450" rIns="90488" bIns="44450"/>
          <a:lstStyle/>
          <a:p>
            <a:pPr eaLnBrk="1" hangingPunct="1"/>
            <a:endParaRPr lang="es-ES_tradnl" smtClean="0"/>
          </a:p>
        </p:txBody>
      </p:sp>
      <p:sp>
        <p:nvSpPr>
          <p:cNvPr id="18443" name="Rectangle 11"/>
          <p:cNvSpPr>
            <a:spLocks noGrp="1" noRo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B8060715-77C5-402C-AF63-FD1A513D7985}" type="slidenum">
              <a:rPr lang="es-ES_tradnl" smtClean="0"/>
              <a:pPr/>
              <a:t>3</a:t>
            </a:fld>
            <a:endParaRPr lang="es-ES_tradnl" smtClean="0"/>
          </a:p>
        </p:txBody>
      </p:sp>
      <p:sp>
        <p:nvSpPr>
          <p:cNvPr id="20482"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0483"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s-ES" sz="1000" i="1">
                <a:solidFill>
                  <a:schemeClr val="tx1"/>
                </a:solidFill>
                <a:latin typeface="Times New Roman" pitchFamily="18" charset="0"/>
              </a:rPr>
              <a:t>15</a:t>
            </a:r>
          </a:p>
        </p:txBody>
      </p:sp>
      <p:sp>
        <p:nvSpPr>
          <p:cNvPr id="20484"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0485"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0486" name="Rectangle 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0487" name="Rectangle 7"/>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s-ES" sz="1000" i="1">
                <a:solidFill>
                  <a:schemeClr val="tx1"/>
                </a:solidFill>
                <a:latin typeface="Times New Roman" pitchFamily="18" charset="0"/>
              </a:rPr>
              <a:t>15</a:t>
            </a:r>
          </a:p>
        </p:txBody>
      </p:sp>
      <p:sp>
        <p:nvSpPr>
          <p:cNvPr id="20488" name="Rectangle 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0489" name="Rectangle 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0490" name="Rectangle 10"/>
          <p:cNvSpPr>
            <a:spLocks noGrp="1" noChangeArrowheads="1"/>
          </p:cNvSpPr>
          <p:nvPr>
            <p:ph type="body" idx="1"/>
          </p:nvPr>
        </p:nvSpPr>
        <p:spPr>
          <a:xfrm>
            <a:off x="914400" y="4330700"/>
            <a:ext cx="5029200" cy="4090988"/>
          </a:xfrm>
          <a:noFill/>
          <a:ln/>
        </p:spPr>
        <p:txBody>
          <a:bodyPr lIns="90488" tIns="44450" rIns="90488" bIns="44450"/>
          <a:lstStyle/>
          <a:p>
            <a:pPr eaLnBrk="1" hangingPunct="1"/>
            <a:endParaRPr lang="es-ES_tradnl" smtClean="0"/>
          </a:p>
        </p:txBody>
      </p:sp>
      <p:sp>
        <p:nvSpPr>
          <p:cNvPr id="20491" name="Rectangle 11"/>
          <p:cNvSpPr>
            <a:spLocks noGrp="1" noRo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B2504F2E-568C-4D1A-8E09-8CE51CD170F6}" type="slidenum">
              <a:rPr lang="es-ES_tradnl" smtClean="0"/>
              <a:pPr/>
              <a:t>4</a:t>
            </a:fld>
            <a:endParaRPr lang="es-ES_tradnl" smtClean="0"/>
          </a:p>
        </p:txBody>
      </p:sp>
      <p:sp>
        <p:nvSpPr>
          <p:cNvPr id="22530"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2531"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s-ES" sz="1000" i="1">
                <a:solidFill>
                  <a:schemeClr val="tx1"/>
                </a:solidFill>
                <a:latin typeface="Times New Roman" pitchFamily="18" charset="0"/>
              </a:rPr>
              <a:t>16</a:t>
            </a:r>
          </a:p>
        </p:txBody>
      </p:sp>
      <p:sp>
        <p:nvSpPr>
          <p:cNvPr id="22532"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2533"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2534" name="Rectangle 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2535" name="Rectangle 7"/>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s-ES" sz="1000" i="1">
                <a:solidFill>
                  <a:schemeClr val="tx1"/>
                </a:solidFill>
                <a:latin typeface="Times New Roman" pitchFamily="18" charset="0"/>
              </a:rPr>
              <a:t>16</a:t>
            </a:r>
          </a:p>
        </p:txBody>
      </p:sp>
      <p:sp>
        <p:nvSpPr>
          <p:cNvPr id="22536" name="Rectangle 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2537" name="Rectangle 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2538" name="Rectangle 10"/>
          <p:cNvSpPr>
            <a:spLocks noGrp="1" noChangeArrowheads="1"/>
          </p:cNvSpPr>
          <p:nvPr>
            <p:ph type="body" idx="1"/>
          </p:nvPr>
        </p:nvSpPr>
        <p:spPr>
          <a:xfrm>
            <a:off x="914400" y="4330700"/>
            <a:ext cx="5029200" cy="4090988"/>
          </a:xfrm>
          <a:noFill/>
          <a:ln/>
        </p:spPr>
        <p:txBody>
          <a:bodyPr lIns="90488" tIns="44450" rIns="90488" bIns="44450"/>
          <a:lstStyle/>
          <a:p>
            <a:pPr eaLnBrk="1" hangingPunct="1"/>
            <a:endParaRPr lang="es-ES_tradnl" smtClean="0"/>
          </a:p>
        </p:txBody>
      </p:sp>
      <p:sp>
        <p:nvSpPr>
          <p:cNvPr id="22539" name="Rectangle 11"/>
          <p:cNvSpPr>
            <a:spLocks noGrp="1" noRo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E49CA47D-459F-476B-9E85-6A0E321139C0}" type="slidenum">
              <a:rPr lang="es-ES_tradnl" smtClean="0"/>
              <a:pPr/>
              <a:t>8</a:t>
            </a:fld>
            <a:endParaRPr lang="es-ES_tradnl" smtClean="0"/>
          </a:p>
        </p:txBody>
      </p:sp>
      <p:sp>
        <p:nvSpPr>
          <p:cNvPr id="27650"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7651"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s-ES" sz="1000" i="1">
                <a:solidFill>
                  <a:schemeClr val="tx1"/>
                </a:solidFill>
                <a:latin typeface="Times New Roman" pitchFamily="18" charset="0"/>
              </a:rPr>
              <a:t>24</a:t>
            </a:r>
          </a:p>
        </p:txBody>
      </p:sp>
      <p:sp>
        <p:nvSpPr>
          <p:cNvPr id="27652"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7653"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7654" name="Rectangle 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7655" name="Rectangle 7"/>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s-ES" sz="1000" i="1">
                <a:solidFill>
                  <a:schemeClr val="tx1"/>
                </a:solidFill>
                <a:latin typeface="Times New Roman" pitchFamily="18" charset="0"/>
              </a:rPr>
              <a:t>24</a:t>
            </a:r>
          </a:p>
        </p:txBody>
      </p:sp>
      <p:sp>
        <p:nvSpPr>
          <p:cNvPr id="27656" name="Rectangle 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7657" name="Rectangle 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7658" name="Rectangle 10"/>
          <p:cNvSpPr>
            <a:spLocks noGrp="1" noChangeArrowheads="1"/>
          </p:cNvSpPr>
          <p:nvPr>
            <p:ph type="body" idx="1"/>
          </p:nvPr>
        </p:nvSpPr>
        <p:spPr>
          <a:xfrm>
            <a:off x="914400" y="4330700"/>
            <a:ext cx="5029200" cy="4090988"/>
          </a:xfrm>
          <a:noFill/>
          <a:ln/>
        </p:spPr>
        <p:txBody>
          <a:bodyPr lIns="90488" tIns="44450" rIns="90488" bIns="44450"/>
          <a:lstStyle/>
          <a:p>
            <a:pPr eaLnBrk="1" hangingPunct="1"/>
            <a:endParaRPr lang="es-ES_tradnl" smtClean="0"/>
          </a:p>
        </p:txBody>
      </p:sp>
      <p:sp>
        <p:nvSpPr>
          <p:cNvPr id="27659" name="Rectangle 11"/>
          <p:cNvSpPr>
            <a:spLocks noGrp="1" noRo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1295400" y="2209800"/>
            <a:ext cx="7162800" cy="1143000"/>
          </a:xfrm>
        </p:spPr>
        <p:txBody>
          <a:bodyPr/>
          <a:lstStyle>
            <a:lvl1pPr>
              <a:defRPr sz="4400"/>
            </a:lvl1pPr>
          </a:lstStyle>
          <a:p>
            <a:r>
              <a:rPr lang="en-GB"/>
              <a:t>Haga clic para modificar estilo de título</a:t>
            </a:r>
          </a:p>
        </p:txBody>
      </p:sp>
      <p:sp>
        <p:nvSpPr>
          <p:cNvPr id="120835" name="Rectangle 3"/>
          <p:cNvSpPr>
            <a:spLocks noGrp="1" noChangeArrowheads="1"/>
          </p:cNvSpPr>
          <p:nvPr>
            <p:ph type="subTitle" idx="1"/>
          </p:nvPr>
        </p:nvSpPr>
        <p:spPr>
          <a:xfrm>
            <a:off x="1524000" y="3505200"/>
            <a:ext cx="6400800" cy="1066800"/>
          </a:xfrm>
        </p:spPr>
        <p:txBody>
          <a:bodyPr/>
          <a:lstStyle>
            <a:lvl1pPr marL="0" indent="0" algn="ctr">
              <a:buFontTx/>
              <a:buNone/>
              <a:defRPr b="1"/>
            </a:lvl1pPr>
          </a:lstStyle>
          <a:p>
            <a:r>
              <a:rPr lang="en-GB"/>
              <a:t>Haga clic para modificar el estilo de subtítulo</a:t>
            </a:r>
          </a:p>
        </p:txBody>
      </p:sp>
      <p:sp>
        <p:nvSpPr>
          <p:cNvPr id="4" name="Rectangle 4"/>
          <p:cNvSpPr>
            <a:spLocks noGrp="1" noChangeArrowheads="1"/>
          </p:cNvSpPr>
          <p:nvPr>
            <p:ph type="dt" sz="half" idx="10"/>
          </p:nvPr>
        </p:nvSpPr>
        <p:spPr>
          <a:xfrm>
            <a:off x="685800" y="6096000"/>
            <a:ext cx="1905000" cy="381000"/>
          </a:xfrm>
        </p:spPr>
        <p:txBody>
          <a:bodyPr/>
          <a:lstStyle>
            <a:lvl1pPr>
              <a:defRPr/>
            </a:lvl1pPr>
          </a:lstStyle>
          <a:p>
            <a:pPr>
              <a:defRPr/>
            </a:pPr>
            <a:endParaRPr lang="en-GB"/>
          </a:p>
        </p:txBody>
      </p:sp>
      <p:sp>
        <p:nvSpPr>
          <p:cNvPr id="5" name="Rectangle 5"/>
          <p:cNvSpPr>
            <a:spLocks noGrp="1" noChangeArrowheads="1"/>
          </p:cNvSpPr>
          <p:nvPr>
            <p:ph type="ftr" sz="quarter" idx="11"/>
          </p:nvPr>
        </p:nvSpPr>
        <p:spPr>
          <a:xfrm>
            <a:off x="3124200" y="6096000"/>
            <a:ext cx="2895600" cy="381000"/>
          </a:xfrm>
        </p:spPr>
        <p:txBody>
          <a:bodyPr/>
          <a:lstStyle>
            <a:lvl1pPr>
              <a:defRPr/>
            </a:lvl1pPr>
          </a:lstStyle>
          <a:p>
            <a:pPr>
              <a:defRPr/>
            </a:pPr>
            <a:endParaRPr lang="en-GB"/>
          </a:p>
        </p:txBody>
      </p:sp>
      <p:sp>
        <p:nvSpPr>
          <p:cNvPr id="6" name="Rectangle 6"/>
          <p:cNvSpPr>
            <a:spLocks noGrp="1" noChangeArrowheads="1"/>
          </p:cNvSpPr>
          <p:nvPr>
            <p:ph type="sldNum" sz="quarter" idx="12"/>
          </p:nvPr>
        </p:nvSpPr>
        <p:spPr>
          <a:xfrm>
            <a:off x="6553200" y="6096000"/>
            <a:ext cx="1905000" cy="381000"/>
          </a:xfrm>
        </p:spPr>
        <p:txBody>
          <a:bodyPr/>
          <a:lstStyle>
            <a:lvl1pPr>
              <a:defRPr/>
            </a:lvl1pPr>
          </a:lstStyle>
          <a:p>
            <a:pPr>
              <a:defRPr/>
            </a:pPr>
            <a:fld id="{2BC1D5DD-773B-4B2C-A0BF-98CB95DE46C5}" type="slidenum">
              <a:rPr lang="en-GB"/>
              <a:pPr>
                <a:defRPr/>
              </a:pPr>
              <a:t>‹Nº›</a:t>
            </a:fld>
            <a:endParaRPr lang="en-GB"/>
          </a:p>
        </p:txBody>
      </p:sp>
    </p:spTree>
  </p:cSld>
  <p:clrMapOvr>
    <a:masterClrMapping/>
  </p:clrMapOvr>
  <p:transition spd="slow">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79BA487-B1EB-4AB4-8D8C-EE1D5DFFCB7E}" type="slidenum">
              <a:rPr lang="en-GB"/>
              <a:pPr>
                <a:defRPr/>
              </a:pPr>
              <a:t>‹Nº›</a:t>
            </a:fld>
            <a:endParaRPr lang="en-GB"/>
          </a:p>
        </p:txBody>
      </p:sp>
    </p:spTree>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991350" y="1295400"/>
            <a:ext cx="1924050" cy="4953000"/>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1219200" y="1295400"/>
            <a:ext cx="5619750" cy="49530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BA1A05D-58F6-44C9-8BB7-9D3CF5F7A82D}" type="slidenum">
              <a:rPr lang="en-GB"/>
              <a:pPr>
                <a:defRPr/>
              </a:pPr>
              <a:t>‹Nº›</a:t>
            </a:fld>
            <a:endParaRPr lang="en-GB"/>
          </a:p>
        </p:txBody>
      </p:sp>
    </p:spTree>
  </p:cSld>
  <p:clrMapOvr>
    <a:masterClrMapping/>
  </p:clrMapOvr>
  <p:transition spd="slow">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1219200" y="1295400"/>
            <a:ext cx="7696200" cy="914400"/>
          </a:xfrm>
        </p:spPr>
        <p:txBody>
          <a:bodyPr/>
          <a:lstStyle/>
          <a:p>
            <a:r>
              <a:rPr lang="es-ES" smtClean="0"/>
              <a:t>Haga clic para modificar el estilo de título del patrón</a:t>
            </a:r>
            <a:endParaRPr lang="es-VE"/>
          </a:p>
        </p:txBody>
      </p:sp>
      <p:sp>
        <p:nvSpPr>
          <p:cNvPr id="3" name="2 Marcador de texto"/>
          <p:cNvSpPr>
            <a:spLocks noGrp="1"/>
          </p:cNvSpPr>
          <p:nvPr>
            <p:ph type="body" sz="half" idx="1"/>
          </p:nvPr>
        </p:nvSpPr>
        <p:spPr>
          <a:xfrm>
            <a:off x="1219200" y="2286000"/>
            <a:ext cx="3771900" cy="3962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5143500" y="2286000"/>
            <a:ext cx="3771900" cy="3962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8E35A65-4FAE-41E0-B406-8FC802528349}" type="slidenum">
              <a:rPr lang="en-GB"/>
              <a:pPr>
                <a:defRPr/>
              </a:pPr>
              <a:t>‹Nº›</a:t>
            </a:fld>
            <a:endParaRPr lang="en-GB"/>
          </a:p>
        </p:txBody>
      </p:sp>
    </p:spTree>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1219200" y="1295400"/>
            <a:ext cx="7696200" cy="4953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80B337F9-0DB2-4480-A9C6-EE5F604FFD43}" type="slidenum">
              <a:rPr lang="en-GB"/>
              <a:pPr>
                <a:defRPr/>
              </a:pPr>
              <a:t>‹Nº›</a:t>
            </a:fld>
            <a:endParaRPr lang="en-GB"/>
          </a:p>
        </p:txBody>
      </p:sp>
    </p:spTree>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EAFDF14-9360-45E5-9C14-AD30E4C28758}" type="slidenum">
              <a:rPr lang="en-GB"/>
              <a:pPr>
                <a:defRPr/>
              </a:pPr>
              <a:t>‹Nº›</a:t>
            </a:fld>
            <a:endParaRPr lang="en-GB"/>
          </a:p>
        </p:txBody>
      </p:sp>
    </p:spTree>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30E3389-1B8F-48AB-B913-AA8B9E96D7B3}" type="slidenum">
              <a:rPr lang="en-GB"/>
              <a:pPr>
                <a:defRPr/>
              </a:pPr>
              <a:t>‹Nº›</a:t>
            </a:fld>
            <a:endParaRPr lang="en-GB"/>
          </a:p>
        </p:txBody>
      </p:sp>
    </p:spTree>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1219200" y="2286000"/>
            <a:ext cx="37719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5143500" y="2286000"/>
            <a:ext cx="37719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2B20F86-CD70-473F-B4F2-EFB95FF90A56}" type="slidenum">
              <a:rPr lang="en-GB"/>
              <a:pPr>
                <a:defRPr/>
              </a:pPr>
              <a:t>‹Nº›</a:t>
            </a:fld>
            <a:endParaRPr lang="en-GB"/>
          </a:p>
        </p:txBody>
      </p:sp>
    </p:spTree>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79D3A6E-D86B-4A35-A6A5-A7DB02978457}" type="slidenum">
              <a:rPr lang="en-GB"/>
              <a:pPr>
                <a:defRPr/>
              </a:pPr>
              <a:t>‹Nº›</a:t>
            </a:fld>
            <a:endParaRPr lang="en-GB"/>
          </a:p>
        </p:txBody>
      </p:sp>
    </p:spTree>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81A8706A-D148-4035-8634-9D443F7EE758}" type="slidenum">
              <a:rPr lang="en-GB"/>
              <a:pPr>
                <a:defRPr/>
              </a:pPr>
              <a:t>‹Nº›</a:t>
            </a:fld>
            <a:endParaRPr lang="en-GB"/>
          </a:p>
        </p:txBody>
      </p:sp>
    </p:spTree>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E56D68C4-78B8-4C0A-80FF-C699A6711761}" type="slidenum">
              <a:rPr lang="en-GB"/>
              <a:pPr>
                <a:defRPr/>
              </a:pPr>
              <a:t>‹Nº›</a:t>
            </a:fld>
            <a:endParaRPr lang="en-GB"/>
          </a:p>
        </p:txBody>
      </p:sp>
    </p:spTree>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4AC5649-5EEA-4BBA-A4F8-EAFB182964BF}" type="slidenum">
              <a:rPr lang="en-GB"/>
              <a:pPr>
                <a:defRPr/>
              </a:pPr>
              <a:t>‹Nº›</a:t>
            </a:fld>
            <a:endParaRPr lang="en-GB"/>
          </a:p>
        </p:txBody>
      </p:sp>
    </p:spTree>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VE"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B0F921A-ADBD-40DF-8BC3-3CEA9109C29E}" type="slidenum">
              <a:rPr lang="en-GB"/>
              <a:pPr>
                <a:defRPr/>
              </a:pPr>
              <a:t>‹Nº›</a:t>
            </a:fld>
            <a:endParaRPr lang="en-GB"/>
          </a:p>
        </p:txBody>
      </p:sp>
    </p:spTree>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19200" y="1295400"/>
            <a:ext cx="76962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Haga clic para modificar estilo de título</a:t>
            </a:r>
          </a:p>
        </p:txBody>
      </p:sp>
      <p:sp>
        <p:nvSpPr>
          <p:cNvPr id="1027" name="Rectangle 3"/>
          <p:cNvSpPr>
            <a:spLocks noGrp="1" noChangeArrowheads="1"/>
          </p:cNvSpPr>
          <p:nvPr>
            <p:ph type="body" idx="1"/>
          </p:nvPr>
        </p:nvSpPr>
        <p:spPr bwMode="auto">
          <a:xfrm>
            <a:off x="1219200" y="2286000"/>
            <a:ext cx="76962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Haga clic para modificar estilos de título</a:t>
            </a:r>
          </a:p>
          <a:p>
            <a:pPr lvl="1"/>
            <a:r>
              <a:rPr lang="en-GB" smtClean="0"/>
              <a:t>Segundo nivel</a:t>
            </a:r>
          </a:p>
          <a:p>
            <a:pPr lvl="2"/>
            <a:r>
              <a:rPr lang="en-GB" smtClean="0"/>
              <a:t>Tercer nivel</a:t>
            </a:r>
          </a:p>
          <a:p>
            <a:pPr lvl="3"/>
            <a:r>
              <a:rPr lang="en-GB" smtClean="0"/>
              <a:t>Cuarto nivel</a:t>
            </a:r>
          </a:p>
          <a:p>
            <a:pPr lvl="4"/>
            <a:r>
              <a:rPr lang="en-GB" smtClean="0"/>
              <a:t>Quinto nivel</a:t>
            </a:r>
          </a:p>
        </p:txBody>
      </p:sp>
      <p:sp>
        <p:nvSpPr>
          <p:cNvPr id="119812" name="Rectangle 4"/>
          <p:cNvSpPr>
            <a:spLocks noGrp="1" noChangeArrowheads="1"/>
          </p:cNvSpPr>
          <p:nvPr>
            <p:ph type="dt" sz="half" idx="2"/>
          </p:nvPr>
        </p:nvSpPr>
        <p:spPr bwMode="auto">
          <a:xfrm>
            <a:off x="304800" y="63246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000">
                <a:solidFill>
                  <a:schemeClr val="tx1"/>
                </a:solidFill>
              </a:defRPr>
            </a:lvl1pPr>
          </a:lstStyle>
          <a:p>
            <a:pPr>
              <a:defRPr/>
            </a:pPr>
            <a:endParaRPr lang="en-GB"/>
          </a:p>
        </p:txBody>
      </p:sp>
      <p:sp>
        <p:nvSpPr>
          <p:cNvPr id="119813" name="Rectangle 5"/>
          <p:cNvSpPr>
            <a:spLocks noGrp="1" noChangeArrowheads="1"/>
          </p:cNvSpPr>
          <p:nvPr>
            <p:ph type="ftr" sz="quarter" idx="3"/>
          </p:nvPr>
        </p:nvSpPr>
        <p:spPr bwMode="auto">
          <a:xfrm>
            <a:off x="3200400" y="63246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000">
                <a:solidFill>
                  <a:schemeClr val="tx1"/>
                </a:solidFill>
              </a:defRPr>
            </a:lvl1pPr>
          </a:lstStyle>
          <a:p>
            <a:pPr>
              <a:defRPr/>
            </a:pPr>
            <a:endParaRPr lang="en-GB"/>
          </a:p>
        </p:txBody>
      </p:sp>
      <p:sp>
        <p:nvSpPr>
          <p:cNvPr id="119814" name="Rectangle 6"/>
          <p:cNvSpPr>
            <a:spLocks noGrp="1" noChangeArrowheads="1"/>
          </p:cNvSpPr>
          <p:nvPr>
            <p:ph type="sldNum" sz="quarter" idx="4"/>
          </p:nvPr>
        </p:nvSpPr>
        <p:spPr bwMode="auto">
          <a:xfrm>
            <a:off x="7010400" y="63246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a:solidFill>
                  <a:schemeClr val="tx1"/>
                </a:solidFill>
              </a:defRPr>
            </a:lvl1pPr>
          </a:lstStyle>
          <a:p>
            <a:pPr>
              <a:defRPr/>
            </a:pPr>
            <a:fld id="{CF006FCB-C0B7-4BD0-AEB3-383363E7A0AC}" type="slidenum">
              <a:rPr lang="en-GB"/>
              <a:pPr>
                <a:defRPr/>
              </a:pPr>
              <a:t>‹Nº›</a:t>
            </a:fld>
            <a:endParaRPr lang="en-GB"/>
          </a:p>
        </p:txBody>
      </p:sp>
    </p:spTree>
  </p:cSld>
  <p:clrMap bg1="dk2" tx1="lt1" bg2="dk1" tx2="lt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 id="2147483651" r:id="rId13"/>
  </p:sldLayoutIdLst>
  <p:transition spd="slow">
    <p:zoom/>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Black" pitchFamily="34" charset="0"/>
        </a:defRPr>
      </a:lvl2pPr>
      <a:lvl3pPr algn="l" rtl="0" eaLnBrk="0" fontAlgn="base" hangingPunct="0">
        <a:spcBef>
          <a:spcPct val="0"/>
        </a:spcBef>
        <a:spcAft>
          <a:spcPct val="0"/>
        </a:spcAft>
        <a:defRPr sz="4000">
          <a:solidFill>
            <a:schemeClr val="tx2"/>
          </a:solidFill>
          <a:latin typeface="Arial Black" pitchFamily="34" charset="0"/>
        </a:defRPr>
      </a:lvl3pPr>
      <a:lvl4pPr algn="l" rtl="0" eaLnBrk="0" fontAlgn="base" hangingPunct="0">
        <a:spcBef>
          <a:spcPct val="0"/>
        </a:spcBef>
        <a:spcAft>
          <a:spcPct val="0"/>
        </a:spcAft>
        <a:defRPr sz="4000">
          <a:solidFill>
            <a:schemeClr val="tx2"/>
          </a:solidFill>
          <a:latin typeface="Arial Black" pitchFamily="34" charset="0"/>
        </a:defRPr>
      </a:lvl4pPr>
      <a:lvl5pPr algn="l" rtl="0" eaLnBrk="0" fontAlgn="base" hangingPunct="0">
        <a:spcBef>
          <a:spcPct val="0"/>
        </a:spcBef>
        <a:spcAft>
          <a:spcPct val="0"/>
        </a:spcAft>
        <a:defRPr sz="4000">
          <a:solidFill>
            <a:schemeClr val="tx2"/>
          </a:solidFill>
          <a:latin typeface="Arial Black" pitchFamily="34" charset="0"/>
        </a:defRPr>
      </a:lvl5pPr>
      <a:lvl6pPr marL="457200" algn="l" rtl="0" fontAlgn="base">
        <a:spcBef>
          <a:spcPct val="0"/>
        </a:spcBef>
        <a:spcAft>
          <a:spcPct val="0"/>
        </a:spcAft>
        <a:defRPr sz="4000">
          <a:solidFill>
            <a:schemeClr val="tx2"/>
          </a:solidFill>
          <a:latin typeface="Arial Black" pitchFamily="34" charset="0"/>
        </a:defRPr>
      </a:lvl6pPr>
      <a:lvl7pPr marL="914400" algn="l" rtl="0" fontAlgn="base">
        <a:spcBef>
          <a:spcPct val="0"/>
        </a:spcBef>
        <a:spcAft>
          <a:spcPct val="0"/>
        </a:spcAft>
        <a:defRPr sz="4000">
          <a:solidFill>
            <a:schemeClr val="tx2"/>
          </a:solidFill>
          <a:latin typeface="Arial Black" pitchFamily="34" charset="0"/>
        </a:defRPr>
      </a:lvl7pPr>
      <a:lvl8pPr marL="1371600" algn="l" rtl="0" fontAlgn="base">
        <a:spcBef>
          <a:spcPct val="0"/>
        </a:spcBef>
        <a:spcAft>
          <a:spcPct val="0"/>
        </a:spcAft>
        <a:defRPr sz="4000">
          <a:solidFill>
            <a:schemeClr val="tx2"/>
          </a:solidFill>
          <a:latin typeface="Arial Black" pitchFamily="34" charset="0"/>
        </a:defRPr>
      </a:lvl8pPr>
      <a:lvl9pPr marL="1828800" algn="l" rtl="0" fontAlgn="base">
        <a:spcBef>
          <a:spcPct val="0"/>
        </a:spcBef>
        <a:spcAft>
          <a:spcPct val="0"/>
        </a:spcAft>
        <a:defRPr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86" name="Text Box 7"/>
          <p:cNvSpPr txBox="1">
            <a:spLocks noChangeArrowheads="1"/>
          </p:cNvSpPr>
          <p:nvPr/>
        </p:nvSpPr>
        <p:spPr bwMode="auto">
          <a:xfrm>
            <a:off x="755650" y="266700"/>
            <a:ext cx="7848600" cy="1282700"/>
          </a:xfrm>
          <a:prstGeom prst="rect">
            <a:avLst/>
          </a:prstGeom>
          <a:noFill/>
          <a:ln w="28575" algn="ctr">
            <a:noFill/>
            <a:miter lim="800000"/>
            <a:headEnd/>
            <a:tailEnd/>
          </a:ln>
        </p:spPr>
        <p:txBody>
          <a:bodyPr>
            <a:spAutoFit/>
          </a:bodyPr>
          <a:lstStyle/>
          <a:p>
            <a:pPr algn="ctr">
              <a:spcBef>
                <a:spcPct val="50000"/>
              </a:spcBef>
            </a:pPr>
            <a:r>
              <a:rPr lang="es-ES_tradnl" sz="3600">
                <a:solidFill>
                  <a:schemeClr val="accent1"/>
                </a:solidFill>
              </a:rPr>
              <a:t>UNIVERSIDAD DE LOS ANDES</a:t>
            </a:r>
          </a:p>
          <a:p>
            <a:pPr algn="ctr">
              <a:spcBef>
                <a:spcPct val="50000"/>
              </a:spcBef>
            </a:pPr>
            <a:r>
              <a:rPr lang="es-ES_tradnl" sz="2800">
                <a:solidFill>
                  <a:schemeClr val="accent1"/>
                </a:solidFill>
              </a:rPr>
              <a:t>Facultad de Ciencias Económicas y Sociales</a:t>
            </a:r>
          </a:p>
        </p:txBody>
      </p:sp>
      <p:sp>
        <p:nvSpPr>
          <p:cNvPr id="16387" name="Text Box 8"/>
          <p:cNvSpPr txBox="1">
            <a:spLocks noChangeArrowheads="1"/>
          </p:cNvSpPr>
          <p:nvPr/>
        </p:nvSpPr>
        <p:spPr bwMode="auto">
          <a:xfrm>
            <a:off x="1692275" y="4267200"/>
            <a:ext cx="5689600" cy="519113"/>
          </a:xfrm>
          <a:prstGeom prst="rect">
            <a:avLst/>
          </a:prstGeom>
          <a:noFill/>
          <a:ln w="28575" algn="ctr">
            <a:noFill/>
            <a:miter lim="800000"/>
            <a:headEnd/>
            <a:tailEnd/>
          </a:ln>
        </p:spPr>
        <p:txBody>
          <a:bodyPr>
            <a:spAutoFit/>
          </a:bodyPr>
          <a:lstStyle/>
          <a:p>
            <a:pPr algn="ctr">
              <a:spcBef>
                <a:spcPct val="50000"/>
              </a:spcBef>
            </a:pPr>
            <a:r>
              <a:rPr lang="es-ES_tradnl" sz="2800">
                <a:solidFill>
                  <a:schemeClr val="accent1"/>
                </a:solidFill>
              </a:rPr>
              <a:t>Prof. William Méndez Méndez</a:t>
            </a:r>
          </a:p>
        </p:txBody>
      </p:sp>
      <p:sp>
        <p:nvSpPr>
          <p:cNvPr id="16388" name="Text Box 9"/>
          <p:cNvSpPr txBox="1">
            <a:spLocks noChangeArrowheads="1"/>
          </p:cNvSpPr>
          <p:nvPr/>
        </p:nvSpPr>
        <p:spPr bwMode="auto">
          <a:xfrm>
            <a:off x="1258888" y="2565400"/>
            <a:ext cx="6913562" cy="1373188"/>
          </a:xfrm>
          <a:prstGeom prst="rect">
            <a:avLst/>
          </a:prstGeom>
          <a:noFill/>
          <a:ln w="28575" algn="ctr">
            <a:noFill/>
            <a:miter lim="800000"/>
            <a:headEnd/>
            <a:tailEnd/>
          </a:ln>
        </p:spPr>
        <p:txBody>
          <a:bodyPr>
            <a:spAutoFit/>
          </a:bodyPr>
          <a:lstStyle/>
          <a:p>
            <a:pPr algn="ctr">
              <a:spcBef>
                <a:spcPct val="50000"/>
              </a:spcBef>
            </a:pPr>
            <a:r>
              <a:rPr lang="es-ES_tradnl" sz="3600">
                <a:solidFill>
                  <a:schemeClr val="accent1"/>
                </a:solidFill>
              </a:rPr>
              <a:t>LAINFORMACION FINANCIERA</a:t>
            </a:r>
          </a:p>
          <a:p>
            <a:pPr algn="ctr">
              <a:spcBef>
                <a:spcPct val="50000"/>
              </a:spcBef>
            </a:pPr>
            <a:r>
              <a:rPr lang="es-ES_tradnl" sz="3200">
                <a:solidFill>
                  <a:schemeClr val="accent1"/>
                </a:solidFill>
              </a:rPr>
              <a:t>AJUSTADA POR INFLACION</a:t>
            </a:r>
          </a:p>
        </p:txBody>
      </p:sp>
    </p:spTree>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4427538" y="3429000"/>
            <a:ext cx="4176712" cy="1439863"/>
          </a:xfrm>
          <a:prstGeom prst="rect">
            <a:avLst/>
          </a:prstGeom>
          <a:gradFill rotWithShape="1">
            <a:gsLst>
              <a:gs pos="0">
                <a:srgbClr val="FFFF99"/>
              </a:gs>
              <a:gs pos="100000">
                <a:srgbClr val="A2A261"/>
              </a:gs>
            </a:gsLst>
            <a:path path="rect">
              <a:fillToRect r="100000" b="100000"/>
            </a:path>
          </a:gradFill>
          <a:ln w="28575" algn="ctr">
            <a:solidFill>
              <a:schemeClr val="tx1"/>
            </a:solidFill>
            <a:miter lim="800000"/>
            <a:headEnd/>
            <a:tailEnd/>
          </a:ln>
        </p:spPr>
        <p:txBody>
          <a:bodyPr wrap="none" anchor="ctr"/>
          <a:lstStyle/>
          <a:p>
            <a:pPr algn="ctr">
              <a:spcBef>
                <a:spcPct val="50000"/>
              </a:spcBef>
            </a:pPr>
            <a:endParaRPr lang="es-ES"/>
          </a:p>
        </p:txBody>
      </p:sp>
      <p:sp>
        <p:nvSpPr>
          <p:cNvPr id="86019" name="Text Box 3"/>
          <p:cNvSpPr txBox="1">
            <a:spLocks noChangeArrowheads="1"/>
          </p:cNvSpPr>
          <p:nvPr/>
        </p:nvSpPr>
        <p:spPr bwMode="auto">
          <a:xfrm>
            <a:off x="179388" y="3789363"/>
            <a:ext cx="3889375" cy="519112"/>
          </a:xfrm>
          <a:prstGeom prst="rect">
            <a:avLst/>
          </a:prstGeom>
          <a:noFill/>
          <a:ln w="28575" algn="ctr">
            <a:noFill/>
            <a:miter lim="800000"/>
            <a:headEnd/>
            <a:tailEnd/>
          </a:ln>
        </p:spPr>
        <p:txBody>
          <a:bodyPr>
            <a:spAutoFit/>
          </a:bodyPr>
          <a:lstStyle/>
          <a:p>
            <a:pPr algn="ctr">
              <a:spcBef>
                <a:spcPct val="50000"/>
              </a:spcBef>
            </a:pPr>
            <a:r>
              <a:rPr lang="es-ES_tradnl" sz="2800">
                <a:solidFill>
                  <a:schemeClr val="tx2"/>
                </a:solidFill>
              </a:rPr>
              <a:t>COSTO HISTORICO</a:t>
            </a:r>
          </a:p>
        </p:txBody>
      </p:sp>
      <p:sp>
        <p:nvSpPr>
          <p:cNvPr id="86020" name="Text Box 4"/>
          <p:cNvSpPr txBox="1">
            <a:spLocks noChangeArrowheads="1"/>
          </p:cNvSpPr>
          <p:nvPr/>
        </p:nvSpPr>
        <p:spPr bwMode="auto">
          <a:xfrm>
            <a:off x="250825" y="2174875"/>
            <a:ext cx="3889375" cy="1187450"/>
          </a:xfrm>
          <a:prstGeom prst="rect">
            <a:avLst/>
          </a:prstGeom>
          <a:noFill/>
          <a:ln w="28575" algn="ctr">
            <a:noFill/>
            <a:miter lim="800000"/>
            <a:headEnd/>
            <a:tailEnd/>
          </a:ln>
        </p:spPr>
        <p:txBody>
          <a:bodyPr>
            <a:spAutoFit/>
          </a:bodyPr>
          <a:lstStyle/>
          <a:p>
            <a:pPr algn="ctr">
              <a:spcBef>
                <a:spcPct val="50000"/>
              </a:spcBef>
            </a:pPr>
            <a:r>
              <a:rPr lang="es-ES_tradnl">
                <a:solidFill>
                  <a:schemeClr val="tx2"/>
                </a:solidFill>
              </a:rPr>
              <a:t>GANANCIA POR EFECTOS DE LA INFLACION</a:t>
            </a:r>
          </a:p>
        </p:txBody>
      </p:sp>
      <p:sp>
        <p:nvSpPr>
          <p:cNvPr id="86021" name="Rectangle 5"/>
          <p:cNvSpPr>
            <a:spLocks noChangeArrowheads="1"/>
          </p:cNvSpPr>
          <p:nvPr/>
        </p:nvSpPr>
        <p:spPr bwMode="auto">
          <a:xfrm>
            <a:off x="4427538" y="1989138"/>
            <a:ext cx="4176712" cy="1439862"/>
          </a:xfrm>
          <a:prstGeom prst="rect">
            <a:avLst/>
          </a:prstGeom>
          <a:gradFill rotWithShape="1">
            <a:gsLst>
              <a:gs pos="0">
                <a:srgbClr val="FFFF00"/>
              </a:gs>
              <a:gs pos="100000">
                <a:srgbClr val="CACA00"/>
              </a:gs>
            </a:gsLst>
            <a:path path="shape">
              <a:fillToRect l="50000" t="50000" r="50000" b="50000"/>
            </a:path>
          </a:gradFill>
          <a:ln w="38100" algn="ctr">
            <a:solidFill>
              <a:schemeClr val="accent1"/>
            </a:solidFill>
            <a:prstDash val="sysDot"/>
            <a:miter lim="800000"/>
            <a:headEnd/>
            <a:tailEnd/>
          </a:ln>
        </p:spPr>
        <p:txBody>
          <a:bodyPr wrap="none" anchor="ctr"/>
          <a:lstStyle/>
          <a:p>
            <a:pPr algn="ctr">
              <a:spcBef>
                <a:spcPct val="50000"/>
              </a:spcBef>
            </a:pPr>
            <a:endParaRPr lang="es-ES"/>
          </a:p>
        </p:txBody>
      </p:sp>
      <p:sp>
        <p:nvSpPr>
          <p:cNvPr id="86022" name="Text Box 6"/>
          <p:cNvSpPr txBox="1">
            <a:spLocks noChangeArrowheads="1"/>
          </p:cNvSpPr>
          <p:nvPr/>
        </p:nvSpPr>
        <p:spPr bwMode="auto">
          <a:xfrm>
            <a:off x="684213" y="476250"/>
            <a:ext cx="7559675" cy="579438"/>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PARTIDAS NO MONETARIAS</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6019"/>
                                        </p:tgtEl>
                                        <p:attrNameLst>
                                          <p:attrName>style.visibility</p:attrName>
                                        </p:attrNameLst>
                                      </p:cBhvr>
                                      <p:to>
                                        <p:strVal val="visible"/>
                                      </p:to>
                                    </p:set>
                                    <p:anim calcmode="lin" valueType="num">
                                      <p:cBhvr>
                                        <p:cTn id="7" dur="500" fill="hold"/>
                                        <p:tgtEl>
                                          <p:spTgt spid="86019"/>
                                        </p:tgtEl>
                                        <p:attrNameLst>
                                          <p:attrName>ppt_w</p:attrName>
                                        </p:attrNameLst>
                                      </p:cBhvr>
                                      <p:tavLst>
                                        <p:tav tm="0">
                                          <p:val>
                                            <p:fltVal val="0"/>
                                          </p:val>
                                        </p:tav>
                                        <p:tav tm="100000">
                                          <p:val>
                                            <p:strVal val="#ppt_w"/>
                                          </p:val>
                                        </p:tav>
                                      </p:tavLst>
                                    </p:anim>
                                    <p:anim calcmode="lin" valueType="num">
                                      <p:cBhvr>
                                        <p:cTn id="8" dur="500" fill="hold"/>
                                        <p:tgtEl>
                                          <p:spTgt spid="86019"/>
                                        </p:tgtEl>
                                        <p:attrNameLst>
                                          <p:attrName>ppt_h</p:attrName>
                                        </p:attrNameLst>
                                      </p:cBhvr>
                                      <p:tavLst>
                                        <p:tav tm="0">
                                          <p:val>
                                            <p:fltVal val="0"/>
                                          </p:val>
                                        </p:tav>
                                        <p:tav tm="100000">
                                          <p:val>
                                            <p:strVal val="#ppt_h"/>
                                          </p:val>
                                        </p:tav>
                                      </p:tavLst>
                                    </p:anim>
                                    <p:animEffect transition="in" filter="fade">
                                      <p:cBhvr>
                                        <p:cTn id="9" dur="500"/>
                                        <p:tgtEl>
                                          <p:spTgt spid="86019"/>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86018"/>
                                        </p:tgtEl>
                                        <p:attrNameLst>
                                          <p:attrName>style.visibility</p:attrName>
                                        </p:attrNameLst>
                                      </p:cBhvr>
                                      <p:to>
                                        <p:strVal val="visible"/>
                                      </p:to>
                                    </p:set>
                                    <p:animEffect transition="in" filter="diamond(in)">
                                      <p:cBhvr>
                                        <p:cTn id="14" dur="2000"/>
                                        <p:tgtEl>
                                          <p:spTgt spid="86018"/>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86020"/>
                                        </p:tgtEl>
                                        <p:attrNameLst>
                                          <p:attrName>style.visibility</p:attrName>
                                        </p:attrNameLst>
                                      </p:cBhvr>
                                      <p:to>
                                        <p:strVal val="visible"/>
                                      </p:to>
                                    </p:set>
                                    <p:animEffect transition="in" filter="dissolve">
                                      <p:cBhvr>
                                        <p:cTn id="19" dur="500"/>
                                        <p:tgtEl>
                                          <p:spTgt spid="86020"/>
                                        </p:tgtEl>
                                      </p:cBhvr>
                                    </p:animEffect>
                                  </p:childTnLst>
                                </p:cTn>
                              </p:par>
                            </p:childTnLst>
                          </p:cTn>
                        </p:par>
                        <p:par>
                          <p:cTn id="20" fill="hold">
                            <p:stCondLst>
                              <p:cond delay="500"/>
                            </p:stCondLst>
                            <p:childTnLst>
                              <p:par>
                                <p:cTn id="21" presetID="2" presetClass="entr" presetSubtype="4" fill="hold" grpId="0" nodeType="afterEffect">
                                  <p:stCondLst>
                                    <p:cond delay="0"/>
                                  </p:stCondLst>
                                  <p:childTnLst>
                                    <p:set>
                                      <p:cBhvr>
                                        <p:cTn id="22" dur="1" fill="hold">
                                          <p:stCondLst>
                                            <p:cond delay="0"/>
                                          </p:stCondLst>
                                        </p:cTn>
                                        <p:tgtEl>
                                          <p:spTgt spid="86021"/>
                                        </p:tgtEl>
                                        <p:attrNameLst>
                                          <p:attrName>style.visibility</p:attrName>
                                        </p:attrNameLst>
                                      </p:cBhvr>
                                      <p:to>
                                        <p:strVal val="visible"/>
                                      </p:to>
                                    </p:set>
                                    <p:anim calcmode="lin" valueType="num">
                                      <p:cBhvr additive="base">
                                        <p:cTn id="23" dur="2000" fill="hold"/>
                                        <p:tgtEl>
                                          <p:spTgt spid="86021"/>
                                        </p:tgtEl>
                                        <p:attrNameLst>
                                          <p:attrName>ppt_x</p:attrName>
                                        </p:attrNameLst>
                                      </p:cBhvr>
                                      <p:tavLst>
                                        <p:tav tm="0">
                                          <p:val>
                                            <p:strVal val="#ppt_x"/>
                                          </p:val>
                                        </p:tav>
                                        <p:tav tm="100000">
                                          <p:val>
                                            <p:strVal val="#ppt_x"/>
                                          </p:val>
                                        </p:tav>
                                      </p:tavLst>
                                    </p:anim>
                                    <p:anim calcmode="lin" valueType="num">
                                      <p:cBhvr additive="base">
                                        <p:cTn id="24" dur="2000" fill="hold"/>
                                        <p:tgtEl>
                                          <p:spTgt spid="860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animBg="1"/>
      <p:bldP spid="86019" grpId="0"/>
      <p:bldP spid="86020" grpId="0"/>
      <p:bldP spid="860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Grp="1" noChangeArrowheads="1"/>
          </p:cNvSpPr>
          <p:nvPr>
            <p:ph type="title"/>
          </p:nvPr>
        </p:nvSpPr>
        <p:spPr>
          <a:xfrm>
            <a:off x="1219200" y="404813"/>
            <a:ext cx="7696200" cy="506412"/>
          </a:xfrm>
        </p:spPr>
        <p:txBody>
          <a:bodyPr/>
          <a:lstStyle/>
          <a:p>
            <a:pPr eaLnBrk="1" hangingPunct="1"/>
            <a:r>
              <a:rPr lang="es-ES_tradnl" sz="2800" smtClean="0"/>
              <a:t>EJEMPLOS</a:t>
            </a:r>
          </a:p>
        </p:txBody>
      </p:sp>
      <p:sp>
        <p:nvSpPr>
          <p:cNvPr id="30722" name="Rectangle 5"/>
          <p:cNvSpPr>
            <a:spLocks noGrp="1" noChangeArrowheads="1"/>
          </p:cNvSpPr>
          <p:nvPr>
            <p:ph type="body" sz="half" idx="1"/>
          </p:nvPr>
        </p:nvSpPr>
        <p:spPr>
          <a:xfrm>
            <a:off x="457200" y="1208088"/>
            <a:ext cx="4038600" cy="4525962"/>
          </a:xfrm>
        </p:spPr>
        <p:txBody>
          <a:bodyPr/>
          <a:lstStyle/>
          <a:p>
            <a:pPr eaLnBrk="1" hangingPunct="1">
              <a:lnSpc>
                <a:spcPct val="90000"/>
              </a:lnSpc>
              <a:buFontTx/>
              <a:buNone/>
            </a:pPr>
            <a:r>
              <a:rPr lang="es-ES_tradnl" sz="2400" smtClean="0"/>
              <a:t>MONETARIAS:</a:t>
            </a:r>
          </a:p>
          <a:p>
            <a:pPr eaLnBrk="1" hangingPunct="1">
              <a:lnSpc>
                <a:spcPct val="90000"/>
              </a:lnSpc>
            </a:pPr>
            <a:r>
              <a:rPr lang="es-ES_tradnl" sz="2400" smtClean="0"/>
              <a:t>EFECTIVO</a:t>
            </a:r>
          </a:p>
          <a:p>
            <a:pPr eaLnBrk="1" hangingPunct="1">
              <a:lnSpc>
                <a:spcPct val="90000"/>
              </a:lnSpc>
            </a:pPr>
            <a:r>
              <a:rPr lang="es-ES_tradnl" sz="2400" smtClean="0"/>
              <a:t>CUENTAS POR COBAR</a:t>
            </a:r>
          </a:p>
          <a:p>
            <a:pPr eaLnBrk="1" hangingPunct="1">
              <a:lnSpc>
                <a:spcPct val="90000"/>
              </a:lnSpc>
            </a:pPr>
            <a:r>
              <a:rPr lang="es-ES_tradnl" sz="2400" smtClean="0"/>
              <a:t>PASIVOS</a:t>
            </a:r>
          </a:p>
          <a:p>
            <a:pPr eaLnBrk="1" hangingPunct="1">
              <a:lnSpc>
                <a:spcPct val="90000"/>
              </a:lnSpc>
            </a:pPr>
            <a:r>
              <a:rPr lang="es-ES_tradnl" sz="2400" smtClean="0"/>
              <a:t>DEPOSTOS A PLAZOS VALORES NEGOCIABLES</a:t>
            </a:r>
          </a:p>
          <a:p>
            <a:pPr eaLnBrk="1" hangingPunct="1">
              <a:lnSpc>
                <a:spcPct val="90000"/>
              </a:lnSpc>
            </a:pPr>
            <a:r>
              <a:rPr lang="es-ES_tradnl" sz="2400" smtClean="0"/>
              <a:t>DIVIDENDOS POR PAGAR</a:t>
            </a:r>
          </a:p>
          <a:p>
            <a:pPr eaLnBrk="1" hangingPunct="1">
              <a:lnSpc>
                <a:spcPct val="90000"/>
              </a:lnSpc>
            </a:pPr>
            <a:r>
              <a:rPr lang="es-ES_tradnl" sz="2400" smtClean="0"/>
              <a:t>INTERESES PAGADOS POR ANTICIPADO</a:t>
            </a:r>
          </a:p>
        </p:txBody>
      </p:sp>
      <p:sp>
        <p:nvSpPr>
          <p:cNvPr id="30723" name="Rectangle 6"/>
          <p:cNvSpPr>
            <a:spLocks noGrp="1" noChangeArrowheads="1"/>
          </p:cNvSpPr>
          <p:nvPr>
            <p:ph type="body" sz="half" idx="2"/>
          </p:nvPr>
        </p:nvSpPr>
        <p:spPr>
          <a:xfrm>
            <a:off x="4648200" y="1268413"/>
            <a:ext cx="4038600" cy="4525962"/>
          </a:xfrm>
        </p:spPr>
        <p:txBody>
          <a:bodyPr/>
          <a:lstStyle/>
          <a:p>
            <a:pPr eaLnBrk="1" hangingPunct="1">
              <a:lnSpc>
                <a:spcPct val="90000"/>
              </a:lnSpc>
              <a:buFontTx/>
              <a:buNone/>
            </a:pPr>
            <a:r>
              <a:rPr lang="es-ES_tradnl" sz="2400" smtClean="0"/>
              <a:t>NO MONETARIAS:</a:t>
            </a:r>
          </a:p>
          <a:p>
            <a:pPr eaLnBrk="1" hangingPunct="1">
              <a:lnSpc>
                <a:spcPct val="90000"/>
              </a:lnSpc>
            </a:pPr>
            <a:r>
              <a:rPr lang="es-ES_tradnl" sz="2400" smtClean="0"/>
              <a:t>INVERSIONES EN ACCIONES</a:t>
            </a:r>
          </a:p>
          <a:p>
            <a:pPr eaLnBrk="1" hangingPunct="1">
              <a:lnSpc>
                <a:spcPct val="90000"/>
              </a:lnSpc>
            </a:pPr>
            <a:r>
              <a:rPr lang="es-ES_tradnl" sz="2400" smtClean="0"/>
              <a:t>INVENTARIOS</a:t>
            </a:r>
          </a:p>
          <a:p>
            <a:pPr eaLnBrk="1" hangingPunct="1">
              <a:lnSpc>
                <a:spcPct val="90000"/>
              </a:lnSpc>
            </a:pPr>
            <a:r>
              <a:rPr lang="es-ES_tradnl" sz="2400" smtClean="0"/>
              <a:t>PATRIMONIO</a:t>
            </a:r>
          </a:p>
          <a:p>
            <a:pPr eaLnBrk="1" hangingPunct="1">
              <a:lnSpc>
                <a:spcPct val="90000"/>
              </a:lnSpc>
            </a:pPr>
            <a:r>
              <a:rPr lang="es-ES_tradnl" sz="2400" smtClean="0"/>
              <a:t>CREDITOS DIFERIDOS</a:t>
            </a:r>
          </a:p>
          <a:p>
            <a:pPr eaLnBrk="1" hangingPunct="1">
              <a:lnSpc>
                <a:spcPct val="90000"/>
              </a:lnSpc>
            </a:pPr>
            <a:r>
              <a:rPr lang="es-ES_tradnl" sz="2400" smtClean="0"/>
              <a:t>VENTAS</a:t>
            </a:r>
          </a:p>
          <a:p>
            <a:pPr eaLnBrk="1" hangingPunct="1">
              <a:lnSpc>
                <a:spcPct val="90000"/>
              </a:lnSpc>
            </a:pPr>
            <a:r>
              <a:rPr lang="es-ES_tradnl" sz="2400" smtClean="0"/>
              <a:t>COMPRAS</a:t>
            </a:r>
          </a:p>
          <a:p>
            <a:pPr eaLnBrk="1" hangingPunct="1">
              <a:lnSpc>
                <a:spcPct val="90000"/>
              </a:lnSpc>
            </a:pPr>
            <a:r>
              <a:rPr lang="es-ES_tradnl" sz="2400" smtClean="0"/>
              <a:t>GASTOS</a:t>
            </a:r>
          </a:p>
          <a:p>
            <a:pPr eaLnBrk="1" hangingPunct="1">
              <a:lnSpc>
                <a:spcPct val="90000"/>
              </a:lnSpc>
            </a:pPr>
            <a:r>
              <a:rPr lang="es-ES_tradnl" sz="2400" smtClean="0"/>
              <a:t>IMPUESTOS</a:t>
            </a:r>
          </a:p>
        </p:txBody>
      </p:sp>
    </p:spTree>
  </p:cSld>
  <p:clrMapOvr>
    <a:masterClrMapping/>
  </p:clrMapOvr>
  <p:transition spd="slow">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Text Box 4"/>
          <p:cNvSpPr txBox="1">
            <a:spLocks noChangeArrowheads="1"/>
          </p:cNvSpPr>
          <p:nvPr/>
        </p:nvSpPr>
        <p:spPr bwMode="auto">
          <a:xfrm>
            <a:off x="684213" y="188913"/>
            <a:ext cx="7559675" cy="579437"/>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PARTIDAS DEL ACTIVO</a:t>
            </a:r>
          </a:p>
        </p:txBody>
      </p:sp>
      <p:sp>
        <p:nvSpPr>
          <p:cNvPr id="31746" name="Text Box 5"/>
          <p:cNvSpPr txBox="1">
            <a:spLocks noChangeArrowheads="1"/>
          </p:cNvSpPr>
          <p:nvPr/>
        </p:nvSpPr>
        <p:spPr bwMode="auto">
          <a:xfrm>
            <a:off x="468313" y="981075"/>
            <a:ext cx="8207375" cy="5621338"/>
          </a:xfrm>
          <a:prstGeom prst="rect">
            <a:avLst/>
          </a:prstGeom>
          <a:noFill/>
          <a:ln w="9525">
            <a:noFill/>
            <a:miter lim="800000"/>
            <a:headEnd/>
            <a:tailEnd/>
          </a:ln>
        </p:spPr>
        <p:txBody>
          <a:bodyPr>
            <a:spAutoFit/>
          </a:bodyPr>
          <a:lstStyle/>
          <a:p>
            <a:pPr>
              <a:spcBef>
                <a:spcPct val="50000"/>
              </a:spcBef>
              <a:buFontTx/>
              <a:buChar char="•"/>
            </a:pPr>
            <a:r>
              <a:rPr lang="es-ES_tradnl" sz="2200" b="1" i="1">
                <a:solidFill>
                  <a:schemeClr val="tx1"/>
                </a:solidFill>
                <a:latin typeface="Comic Sans MS" pitchFamily="66" charset="0"/>
              </a:rPr>
              <a:t>LAS CUENTAS DE EFECTIVO EN MONEDA FIJA, CAJA, FONDOS, BANCOS MANTIENEN SU VALOR NOMINAL CONSTANTE PERO CON PODER ADQUISITIVO VARIABLE (MENOR AL AUMENTAR LA INFLACION), SE CONSIDERAN </a:t>
            </a:r>
            <a:r>
              <a:rPr lang="es-ES_tradnl" sz="2200" b="1" i="1">
                <a:solidFill>
                  <a:srgbClr val="CC3300"/>
                </a:solidFill>
                <a:latin typeface="Comic Sans MS" pitchFamily="66" charset="0"/>
              </a:rPr>
              <a:t>PARTIDAS MONETARIAS</a:t>
            </a:r>
            <a:r>
              <a:rPr lang="es-ES_tradnl" sz="2200" b="1" i="1">
                <a:solidFill>
                  <a:schemeClr val="tx1"/>
                </a:solidFill>
                <a:latin typeface="Comic Sans MS" pitchFamily="66" charset="0"/>
              </a:rPr>
              <a:t> </a:t>
            </a:r>
          </a:p>
          <a:p>
            <a:pPr>
              <a:spcBef>
                <a:spcPct val="50000"/>
              </a:spcBef>
              <a:buFontTx/>
              <a:buChar char="•"/>
            </a:pPr>
            <a:r>
              <a:rPr lang="es-ES_tradnl" sz="2200" b="1" i="1">
                <a:solidFill>
                  <a:schemeClr val="tx1"/>
                </a:solidFill>
                <a:latin typeface="Comic Sans MS" pitchFamily="66" charset="0"/>
              </a:rPr>
              <a:t> PARTIDAS EN MONEDA EXTRANJERA DURA SE CONSIDERAN </a:t>
            </a:r>
            <a:r>
              <a:rPr lang="es-ES_tradnl" sz="2200" b="1" i="1">
                <a:solidFill>
                  <a:srgbClr val="CC3300"/>
                </a:solidFill>
                <a:latin typeface="Comic Sans MS" pitchFamily="66" charset="0"/>
              </a:rPr>
              <a:t>PARTIDAS NO MONETARIAS</a:t>
            </a:r>
          </a:p>
          <a:p>
            <a:pPr>
              <a:spcBef>
                <a:spcPct val="50000"/>
              </a:spcBef>
              <a:buFontTx/>
              <a:buChar char="•"/>
            </a:pPr>
            <a:r>
              <a:rPr lang="es-ES_tradnl" sz="2200" b="1" i="1">
                <a:solidFill>
                  <a:schemeClr val="tx1"/>
                </a:solidFill>
                <a:latin typeface="Comic Sans MS" pitchFamily="66" charset="0"/>
              </a:rPr>
              <a:t> EFECTOS Y CUENTAS POR COBRAR COMERCIALES O NO COMERCIALES, EFECTOS DESCONTADOS Y LA PROVISION PARA INCOBRABLES, LOS ANTICIPOS DADOS POR CONTRATOS, SIN CLAUSULA DE AJUSTABILIDAD, SON </a:t>
            </a:r>
            <a:r>
              <a:rPr lang="es-ES_tradnl" sz="2200" b="1" i="1">
                <a:solidFill>
                  <a:srgbClr val="CC3300"/>
                </a:solidFill>
                <a:latin typeface="Comic Sans MS" pitchFamily="66" charset="0"/>
              </a:rPr>
              <a:t>PARTIDAS MONETARIAS</a:t>
            </a:r>
          </a:p>
          <a:p>
            <a:pPr>
              <a:spcBef>
                <a:spcPct val="50000"/>
              </a:spcBef>
              <a:buFontTx/>
              <a:buChar char="•"/>
            </a:pPr>
            <a:r>
              <a:rPr lang="es-ES_tradnl" sz="2200" b="1" i="1">
                <a:solidFill>
                  <a:schemeClr val="tx1"/>
                </a:solidFill>
                <a:latin typeface="Comic Sans MS" pitchFamily="66" charset="0"/>
              </a:rPr>
              <a:t> ALGUNOS ANTICIPOS PUEDEN CONSIDERARSE </a:t>
            </a:r>
            <a:r>
              <a:rPr lang="es-ES_tradnl" sz="2200" b="1" i="1">
                <a:solidFill>
                  <a:srgbClr val="CC3300"/>
                </a:solidFill>
                <a:latin typeface="Comic Sans MS" pitchFamily="66" charset="0"/>
              </a:rPr>
              <a:t>PARTIDAS MONETARIAS O NO MONETARIAS</a:t>
            </a:r>
          </a:p>
        </p:txBody>
      </p:sp>
    </p:spTree>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684213" y="188913"/>
            <a:ext cx="7559675" cy="579437"/>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PARTIDAS DEL ACTIVO</a:t>
            </a:r>
          </a:p>
        </p:txBody>
      </p:sp>
      <p:sp>
        <p:nvSpPr>
          <p:cNvPr id="32770" name="Text Box 3"/>
          <p:cNvSpPr txBox="1">
            <a:spLocks noChangeArrowheads="1"/>
          </p:cNvSpPr>
          <p:nvPr/>
        </p:nvSpPr>
        <p:spPr bwMode="auto">
          <a:xfrm>
            <a:off x="468313" y="981075"/>
            <a:ext cx="8207375" cy="5386388"/>
          </a:xfrm>
          <a:prstGeom prst="rect">
            <a:avLst/>
          </a:prstGeom>
          <a:noFill/>
          <a:ln w="9525">
            <a:noFill/>
            <a:miter lim="800000"/>
            <a:headEnd/>
            <a:tailEnd/>
          </a:ln>
        </p:spPr>
        <p:txBody>
          <a:bodyPr>
            <a:spAutoFit/>
          </a:bodyPr>
          <a:lstStyle/>
          <a:p>
            <a:pPr>
              <a:spcBef>
                <a:spcPct val="50000"/>
              </a:spcBef>
              <a:buFontTx/>
              <a:buChar char="•"/>
            </a:pPr>
            <a:r>
              <a:rPr lang="es-ES_tradnl" b="1" i="1">
                <a:solidFill>
                  <a:schemeClr val="tx1"/>
                </a:solidFill>
              </a:rPr>
              <a:t>INVERSIONES TEMPORALES SE CONSIDERAN </a:t>
            </a:r>
            <a:r>
              <a:rPr lang="es-ES_tradnl" b="1" i="1">
                <a:solidFill>
                  <a:srgbClr val="CC3300"/>
                </a:solidFill>
              </a:rPr>
              <a:t>MONETARIAS</a:t>
            </a:r>
            <a:r>
              <a:rPr lang="es-ES_tradnl" b="1" i="1">
                <a:solidFill>
                  <a:schemeClr val="tx1"/>
                </a:solidFill>
              </a:rPr>
              <a:t>. DEMAS INVERSIONES DE  ACUERDO AL METODO DE CONTABILIZACION SE PUEDEN CLASIFICAR COMO </a:t>
            </a:r>
            <a:r>
              <a:rPr lang="es-ES_tradnl" b="1" i="1">
                <a:solidFill>
                  <a:srgbClr val="CC3300"/>
                </a:solidFill>
              </a:rPr>
              <a:t>PARTIDAS NO MONETARIAS</a:t>
            </a:r>
          </a:p>
          <a:p>
            <a:pPr>
              <a:spcBef>
                <a:spcPct val="50000"/>
              </a:spcBef>
              <a:buFontTx/>
              <a:buChar char="•"/>
            </a:pPr>
            <a:r>
              <a:rPr lang="es-ES_tradnl" b="1" i="1">
                <a:solidFill>
                  <a:schemeClr val="tx1"/>
                </a:solidFill>
              </a:rPr>
              <a:t> TODOS LOS INVENTARIOS INCLUSIVE LA PROVISION PARA OBSOLESCENCIA, SON DE NATURALEZA </a:t>
            </a:r>
            <a:r>
              <a:rPr lang="es-ES_tradnl" b="1" i="1">
                <a:solidFill>
                  <a:srgbClr val="CC3300"/>
                </a:solidFill>
              </a:rPr>
              <a:t>NO MONETARIA</a:t>
            </a:r>
          </a:p>
          <a:p>
            <a:pPr>
              <a:spcBef>
                <a:spcPct val="50000"/>
              </a:spcBef>
              <a:buFontTx/>
              <a:buChar char="•"/>
            </a:pPr>
            <a:r>
              <a:rPr lang="es-ES_tradnl" b="1" i="1">
                <a:solidFill>
                  <a:schemeClr val="tx1"/>
                </a:solidFill>
              </a:rPr>
              <a:t> GASTOS PREPAGADOS PUEDEN SER CONSIDERADOS </a:t>
            </a:r>
            <a:r>
              <a:rPr lang="es-ES_tradnl" b="1" i="1">
                <a:solidFill>
                  <a:srgbClr val="CC3300"/>
                </a:solidFill>
              </a:rPr>
              <a:t>PARTIDAS MONETARIAS O NO MONETARIAS</a:t>
            </a:r>
          </a:p>
          <a:p>
            <a:pPr>
              <a:spcBef>
                <a:spcPct val="50000"/>
              </a:spcBef>
              <a:buFontTx/>
              <a:buChar char="•"/>
            </a:pPr>
            <a:r>
              <a:rPr lang="es-ES_tradnl" b="1" i="1">
                <a:solidFill>
                  <a:schemeClr val="tx1"/>
                </a:solidFill>
              </a:rPr>
              <a:t> PROPIEDAD, PLANTA Y EQUIPO e INTANGIBLES PUEDEN SER CLASIFICADOS </a:t>
            </a:r>
            <a:r>
              <a:rPr lang="es-ES_tradnl" b="1" i="1">
                <a:solidFill>
                  <a:srgbClr val="CC3300"/>
                </a:solidFill>
              </a:rPr>
              <a:t>PARTIDAS NO MONETARIAS</a:t>
            </a:r>
          </a:p>
        </p:txBody>
      </p:sp>
    </p:spTree>
  </p:cSld>
  <p:clrMapOvr>
    <a:masterClrMapping/>
  </p:clrMapOvr>
  <p:transition spd="slow">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684213" y="188913"/>
            <a:ext cx="7559675" cy="579437"/>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PARTIDAS DEL PASIVO</a:t>
            </a:r>
          </a:p>
        </p:txBody>
      </p:sp>
      <p:sp>
        <p:nvSpPr>
          <p:cNvPr id="33794" name="Text Box 3"/>
          <p:cNvSpPr txBox="1">
            <a:spLocks noChangeArrowheads="1"/>
          </p:cNvSpPr>
          <p:nvPr/>
        </p:nvSpPr>
        <p:spPr bwMode="auto">
          <a:xfrm>
            <a:off x="468313" y="1182688"/>
            <a:ext cx="8207375" cy="4838700"/>
          </a:xfrm>
          <a:prstGeom prst="rect">
            <a:avLst/>
          </a:prstGeom>
          <a:noFill/>
          <a:ln w="9525">
            <a:noFill/>
            <a:miter lim="800000"/>
            <a:headEnd/>
            <a:tailEnd/>
          </a:ln>
        </p:spPr>
        <p:txBody>
          <a:bodyPr>
            <a:spAutoFit/>
          </a:bodyPr>
          <a:lstStyle/>
          <a:p>
            <a:pPr>
              <a:spcBef>
                <a:spcPct val="50000"/>
              </a:spcBef>
              <a:buFontTx/>
              <a:buChar char="•"/>
            </a:pPr>
            <a:r>
              <a:rPr lang="es-ES_tradnl" b="1" i="1">
                <a:solidFill>
                  <a:schemeClr val="tx1"/>
                </a:solidFill>
              </a:rPr>
              <a:t> LAS PARTIDAS DEL PASIVO SON EN SU MAYORIA DE NATURALEZA </a:t>
            </a:r>
            <a:r>
              <a:rPr lang="es-ES_tradnl" b="1" i="1">
                <a:solidFill>
                  <a:srgbClr val="CC3300"/>
                </a:solidFill>
              </a:rPr>
              <a:t>MONETARIA</a:t>
            </a:r>
            <a:r>
              <a:rPr lang="es-ES_tradnl" b="1" i="1">
                <a:solidFill>
                  <a:schemeClr val="tx1"/>
                </a:solidFill>
              </a:rPr>
              <a:t>, POR CUANTO ELLAS REPRESENTAN LA REALIZACION DE INGRESOS  FUTUROS RECIBIDOS ANTICIPADAMENTE</a:t>
            </a:r>
          </a:p>
          <a:p>
            <a:pPr>
              <a:spcBef>
                <a:spcPct val="50000"/>
              </a:spcBef>
              <a:buFontTx/>
              <a:buChar char="•"/>
            </a:pPr>
            <a:r>
              <a:rPr lang="es-ES_tradnl" b="1" i="1">
                <a:solidFill>
                  <a:schemeClr val="tx1"/>
                </a:solidFill>
              </a:rPr>
              <a:t> LAS PARTIDAS DEL PASIVO A MEDIANO Y LARGO PLAZO SON DE NATURALEZA </a:t>
            </a:r>
            <a:r>
              <a:rPr lang="es-ES_tradnl" b="1" i="1">
                <a:solidFill>
                  <a:srgbClr val="CC3300"/>
                </a:solidFill>
              </a:rPr>
              <a:t>MONETARIA</a:t>
            </a:r>
            <a:r>
              <a:rPr lang="es-ES_tradnl" b="1" i="1">
                <a:solidFill>
                  <a:schemeClr val="tx1"/>
                </a:solidFill>
              </a:rPr>
              <a:t> POR CUANTO SE PRESENTAN A MONEDA NOMINAL Y SE ESPERA LIQUIDAR POR SU COSTO HISTORICO</a:t>
            </a:r>
          </a:p>
          <a:p>
            <a:pPr>
              <a:spcBef>
                <a:spcPct val="50000"/>
              </a:spcBef>
              <a:buFontTx/>
              <a:buChar char="•"/>
            </a:pPr>
            <a:r>
              <a:rPr lang="es-ES_tradnl" b="1" i="1">
                <a:solidFill>
                  <a:schemeClr val="tx1"/>
                </a:solidFill>
              </a:rPr>
              <a:t> LOS PAGOS RECIBIDOS A CAMBIO DE LA ENTREGA DE BIENES O PRESTACION DE SERVICIOS EN EL FUTURO SE CONSIDERAN DE NATURALEZA </a:t>
            </a:r>
            <a:r>
              <a:rPr lang="es-ES_tradnl" b="1" i="1">
                <a:solidFill>
                  <a:srgbClr val="CC3300"/>
                </a:solidFill>
              </a:rPr>
              <a:t>NO MONETARIA</a:t>
            </a:r>
            <a:endParaRPr lang="es-ES_tradnl" b="1" i="1">
              <a:solidFill>
                <a:schemeClr val="tx1"/>
              </a:solidFill>
            </a:endParaRPr>
          </a:p>
        </p:txBody>
      </p:sp>
    </p:spTree>
  </p:cSld>
  <p:clrMapOvr>
    <a:masterClrMapping/>
  </p:clrMapOvr>
  <p:transition spd="slow">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684213" y="188913"/>
            <a:ext cx="7559675" cy="579437"/>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PARTIDAS DEL PATRIMONIO</a:t>
            </a:r>
          </a:p>
        </p:txBody>
      </p:sp>
      <p:sp>
        <p:nvSpPr>
          <p:cNvPr id="34818" name="Text Box 3"/>
          <p:cNvSpPr txBox="1">
            <a:spLocks noChangeArrowheads="1"/>
          </p:cNvSpPr>
          <p:nvPr/>
        </p:nvSpPr>
        <p:spPr bwMode="auto">
          <a:xfrm>
            <a:off x="468313" y="1182688"/>
            <a:ext cx="8207375" cy="4656137"/>
          </a:xfrm>
          <a:prstGeom prst="rect">
            <a:avLst/>
          </a:prstGeom>
          <a:noFill/>
          <a:ln w="9525">
            <a:noFill/>
            <a:miter lim="800000"/>
            <a:headEnd/>
            <a:tailEnd/>
          </a:ln>
        </p:spPr>
        <p:txBody>
          <a:bodyPr>
            <a:spAutoFit/>
          </a:bodyPr>
          <a:lstStyle/>
          <a:p>
            <a:pPr>
              <a:spcBef>
                <a:spcPct val="50000"/>
              </a:spcBef>
              <a:buFontTx/>
              <a:buChar char="•"/>
            </a:pPr>
            <a:r>
              <a:rPr lang="es-ES_tradnl" b="1" i="1">
                <a:solidFill>
                  <a:schemeClr val="tx1"/>
                </a:solidFill>
              </a:rPr>
              <a:t> LAS PARTIDAS DEL PATRIMONIO SON EN TOTALIDAD DE NATURALEZA </a:t>
            </a:r>
            <a:r>
              <a:rPr lang="es-ES_tradnl" b="1" i="1">
                <a:solidFill>
                  <a:srgbClr val="CC3300"/>
                </a:solidFill>
              </a:rPr>
              <a:t>NO</a:t>
            </a:r>
            <a:r>
              <a:rPr lang="es-ES_tradnl" b="1" i="1">
                <a:solidFill>
                  <a:schemeClr val="tx1"/>
                </a:solidFill>
              </a:rPr>
              <a:t> </a:t>
            </a:r>
            <a:r>
              <a:rPr lang="es-ES_tradnl" b="1" i="1">
                <a:solidFill>
                  <a:srgbClr val="CC3300"/>
                </a:solidFill>
              </a:rPr>
              <a:t>MONETARIA</a:t>
            </a:r>
            <a:endParaRPr lang="es-ES_tradnl" b="1" i="1">
              <a:solidFill>
                <a:schemeClr val="tx1"/>
              </a:solidFill>
            </a:endParaRPr>
          </a:p>
          <a:p>
            <a:pPr>
              <a:spcBef>
                <a:spcPct val="50000"/>
              </a:spcBef>
              <a:buFontTx/>
              <a:buChar char="•"/>
            </a:pPr>
            <a:r>
              <a:rPr lang="es-ES_tradnl" b="1" i="1">
                <a:solidFill>
                  <a:schemeClr val="tx1"/>
                </a:solidFill>
              </a:rPr>
              <a:t> REPRESENTAN EL VALOR ACUMULADO DE LA EMPRESA EN TODA SU HISTORIA</a:t>
            </a:r>
          </a:p>
          <a:p>
            <a:pPr>
              <a:spcBef>
                <a:spcPct val="50000"/>
              </a:spcBef>
              <a:buFontTx/>
              <a:buChar char="•"/>
            </a:pPr>
            <a:r>
              <a:rPr lang="es-ES_tradnl" b="1" i="1">
                <a:solidFill>
                  <a:schemeClr val="tx1"/>
                </a:solidFill>
              </a:rPr>
              <a:t> ATIENDEN AL CONCEPTO DE MANTENIMIENTO DEL PATRIMONIO</a:t>
            </a:r>
          </a:p>
          <a:p>
            <a:pPr>
              <a:spcBef>
                <a:spcPct val="50000"/>
              </a:spcBef>
              <a:buFontTx/>
              <a:buChar char="•"/>
            </a:pPr>
            <a:r>
              <a:rPr lang="es-ES_tradnl" b="1" i="1">
                <a:solidFill>
                  <a:schemeClr val="tx1"/>
                </a:solidFill>
              </a:rPr>
              <a:t> EL CAPITAL SOCIAL PREFERENTE SE CONSIDERA DE NATURALEZA </a:t>
            </a:r>
            <a:r>
              <a:rPr lang="es-ES_tradnl" b="1" i="1">
                <a:solidFill>
                  <a:srgbClr val="CC3300"/>
                </a:solidFill>
              </a:rPr>
              <a:t>MONETARIA, </a:t>
            </a:r>
            <a:r>
              <a:rPr lang="es-ES_tradnl" b="1" i="1">
                <a:solidFill>
                  <a:schemeClr val="tx1"/>
                </a:solidFill>
              </a:rPr>
              <a:t>POR CUANTO EL MISMO REPRESENTA UN VERDADERO PASIVO Y AL SER LIQUIDADO SE CANCELARA A SUS ACCIONISTAS AL VALOR NOMINAL</a:t>
            </a:r>
          </a:p>
        </p:txBody>
      </p:sp>
    </p:spTree>
  </p:cSld>
  <p:clrMapOvr>
    <a:masterClrMapping/>
  </p:clrMapOvr>
  <p:transition spd="slow">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684213" y="836613"/>
            <a:ext cx="7559675" cy="579437"/>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PARTIDAS DE RESULTADOS</a:t>
            </a:r>
          </a:p>
        </p:txBody>
      </p:sp>
      <p:sp>
        <p:nvSpPr>
          <p:cNvPr id="35842" name="Text Box 3"/>
          <p:cNvSpPr txBox="1">
            <a:spLocks noChangeArrowheads="1"/>
          </p:cNvSpPr>
          <p:nvPr/>
        </p:nvSpPr>
        <p:spPr bwMode="auto">
          <a:xfrm>
            <a:off x="468313" y="2241550"/>
            <a:ext cx="8207375" cy="1187450"/>
          </a:xfrm>
          <a:prstGeom prst="rect">
            <a:avLst/>
          </a:prstGeom>
          <a:noFill/>
          <a:ln w="9525">
            <a:noFill/>
            <a:miter lim="800000"/>
            <a:headEnd/>
            <a:tailEnd/>
          </a:ln>
        </p:spPr>
        <p:txBody>
          <a:bodyPr>
            <a:spAutoFit/>
          </a:bodyPr>
          <a:lstStyle/>
          <a:p>
            <a:pPr>
              <a:spcBef>
                <a:spcPct val="50000"/>
              </a:spcBef>
              <a:buFontTx/>
              <a:buChar char="•"/>
            </a:pPr>
            <a:r>
              <a:rPr lang="es-ES_tradnl" b="1" i="1">
                <a:solidFill>
                  <a:schemeClr val="tx1"/>
                </a:solidFill>
              </a:rPr>
              <a:t> LAS PARTIDAS DEL ESTADO DE RESULTADO SE CONSIDERAN EN SU MAYORIA DE NATURALEZA </a:t>
            </a:r>
            <a:r>
              <a:rPr lang="es-ES_tradnl" b="1" i="1">
                <a:solidFill>
                  <a:srgbClr val="CC3300"/>
                </a:solidFill>
              </a:rPr>
              <a:t>NO MONETARIA</a:t>
            </a:r>
          </a:p>
        </p:txBody>
      </p:sp>
    </p:spTree>
  </p:cSld>
  <p:clrMapOvr>
    <a:masterClrMapping/>
  </p:clrMapOvr>
  <p:transition spd="slow">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684213" y="836613"/>
            <a:ext cx="7559675" cy="579437"/>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POSICION MONETARIA</a:t>
            </a:r>
          </a:p>
        </p:txBody>
      </p:sp>
      <p:sp>
        <p:nvSpPr>
          <p:cNvPr id="36866" name="Text Box 3"/>
          <p:cNvSpPr txBox="1">
            <a:spLocks noChangeArrowheads="1"/>
          </p:cNvSpPr>
          <p:nvPr/>
        </p:nvSpPr>
        <p:spPr bwMode="auto">
          <a:xfrm>
            <a:off x="468313" y="2241550"/>
            <a:ext cx="8207375" cy="1373188"/>
          </a:xfrm>
          <a:prstGeom prst="rect">
            <a:avLst/>
          </a:prstGeom>
          <a:noFill/>
          <a:ln w="9525">
            <a:noFill/>
            <a:miter lim="800000"/>
            <a:headEnd/>
            <a:tailEnd/>
          </a:ln>
        </p:spPr>
        <p:txBody>
          <a:bodyPr>
            <a:spAutoFit/>
          </a:bodyPr>
          <a:lstStyle/>
          <a:p>
            <a:pPr algn="ctr">
              <a:spcBef>
                <a:spcPct val="50000"/>
              </a:spcBef>
            </a:pPr>
            <a:r>
              <a:rPr lang="es-ES_tradnl" sz="2800" b="1" i="1">
                <a:solidFill>
                  <a:schemeClr val="tx1"/>
                </a:solidFill>
              </a:rPr>
              <a:t>INDICA LA FORMA QUE LA ESTRUCTURA FINANCIERA ES AFECTADA POR EFECTOS DE LA INFLACION</a:t>
            </a:r>
            <a:endParaRPr lang="es-ES_tradnl" sz="2800" b="1" i="1">
              <a:solidFill>
                <a:srgbClr val="CC3300"/>
              </a:solidFill>
            </a:endParaRPr>
          </a:p>
        </p:txBody>
      </p:sp>
      <p:pic>
        <p:nvPicPr>
          <p:cNvPr id="36867" name="Picture 10" descr="icon_warning_32x"/>
          <p:cNvPicPr>
            <a:picLocks noChangeAspect="1" noChangeArrowheads="1"/>
          </p:cNvPicPr>
          <p:nvPr/>
        </p:nvPicPr>
        <p:blipFill>
          <a:blip r:embed="rId2"/>
          <a:srcRect/>
          <a:stretch>
            <a:fillRect/>
          </a:stretch>
        </p:blipFill>
        <p:spPr bwMode="auto">
          <a:xfrm>
            <a:off x="755650" y="549275"/>
            <a:ext cx="1152525" cy="1152525"/>
          </a:xfrm>
          <a:prstGeom prst="rect">
            <a:avLst/>
          </a:prstGeom>
          <a:noFill/>
          <a:ln w="9525">
            <a:noFill/>
            <a:miter lim="800000"/>
            <a:headEnd/>
            <a:tailEnd/>
          </a:ln>
        </p:spPr>
      </p:pic>
      <p:pic>
        <p:nvPicPr>
          <p:cNvPr id="36868" name="Picture 11" descr="img136"/>
          <p:cNvPicPr>
            <a:picLocks noChangeAspect="1" noChangeArrowheads="1"/>
          </p:cNvPicPr>
          <p:nvPr/>
        </p:nvPicPr>
        <p:blipFill>
          <a:blip r:embed="rId3"/>
          <a:srcRect/>
          <a:stretch>
            <a:fillRect/>
          </a:stretch>
        </p:blipFill>
        <p:spPr bwMode="auto">
          <a:xfrm>
            <a:off x="2411413" y="3716338"/>
            <a:ext cx="3816350" cy="2867025"/>
          </a:xfrm>
          <a:prstGeom prst="rect">
            <a:avLst/>
          </a:prstGeom>
          <a:noFill/>
          <a:ln w="9525">
            <a:noFill/>
            <a:miter lim="800000"/>
            <a:headEnd/>
            <a:tailEnd/>
          </a:ln>
        </p:spPr>
      </p:pic>
    </p:spTree>
  </p:cSld>
  <p:clrMapOvr>
    <a:masterClrMapping/>
  </p:clrMapOvr>
  <p:transition spd="slow">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684213" y="836613"/>
            <a:ext cx="7559675" cy="579437"/>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POSICION MONETARIA NETA</a:t>
            </a:r>
          </a:p>
        </p:txBody>
      </p:sp>
      <p:sp>
        <p:nvSpPr>
          <p:cNvPr id="37890" name="Text Box 3"/>
          <p:cNvSpPr txBox="1">
            <a:spLocks noChangeArrowheads="1"/>
          </p:cNvSpPr>
          <p:nvPr/>
        </p:nvSpPr>
        <p:spPr bwMode="auto">
          <a:xfrm>
            <a:off x="468313" y="2241550"/>
            <a:ext cx="8207375" cy="1801813"/>
          </a:xfrm>
          <a:prstGeom prst="rect">
            <a:avLst/>
          </a:prstGeom>
          <a:noFill/>
          <a:ln w="9525">
            <a:noFill/>
            <a:miter lim="800000"/>
            <a:headEnd/>
            <a:tailEnd/>
          </a:ln>
        </p:spPr>
        <p:txBody>
          <a:bodyPr>
            <a:spAutoFit/>
          </a:bodyPr>
          <a:lstStyle/>
          <a:p>
            <a:pPr algn="ctr">
              <a:spcBef>
                <a:spcPct val="50000"/>
              </a:spcBef>
            </a:pPr>
            <a:r>
              <a:rPr lang="es-ES_tradnl" sz="2800" b="1" i="1">
                <a:solidFill>
                  <a:schemeClr val="tx1"/>
                </a:solidFill>
              </a:rPr>
              <a:t>ACTIVOS MONETARIOS  </a:t>
            </a:r>
          </a:p>
          <a:p>
            <a:pPr algn="ctr">
              <a:spcBef>
                <a:spcPct val="50000"/>
              </a:spcBef>
            </a:pPr>
            <a:r>
              <a:rPr lang="es-ES_tradnl" sz="2800" b="1" i="1">
                <a:solidFill>
                  <a:schemeClr val="tx1"/>
                </a:solidFill>
              </a:rPr>
              <a:t>MENOS </a:t>
            </a:r>
          </a:p>
          <a:p>
            <a:pPr algn="ctr">
              <a:spcBef>
                <a:spcPct val="50000"/>
              </a:spcBef>
            </a:pPr>
            <a:r>
              <a:rPr lang="es-ES_tradnl" sz="2800" b="1" i="1">
                <a:solidFill>
                  <a:schemeClr val="tx1"/>
                </a:solidFill>
              </a:rPr>
              <a:t> PASIVOS MONETARIOS</a:t>
            </a:r>
          </a:p>
        </p:txBody>
      </p:sp>
    </p:spTree>
  </p:cSld>
  <p:clrMapOvr>
    <a:masterClrMapping/>
  </p:clrMapOvr>
  <p:transition spd="slow">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684213" y="836613"/>
            <a:ext cx="7559675" cy="579437"/>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POSICION MONETARIA NETA</a:t>
            </a:r>
          </a:p>
        </p:txBody>
      </p:sp>
      <p:sp>
        <p:nvSpPr>
          <p:cNvPr id="38914" name="Text Box 3"/>
          <p:cNvSpPr txBox="1">
            <a:spLocks noChangeArrowheads="1"/>
          </p:cNvSpPr>
          <p:nvPr/>
        </p:nvSpPr>
        <p:spPr bwMode="auto">
          <a:xfrm>
            <a:off x="468313" y="2133600"/>
            <a:ext cx="8207375" cy="3511550"/>
          </a:xfrm>
          <a:prstGeom prst="rect">
            <a:avLst/>
          </a:prstGeom>
          <a:noFill/>
          <a:ln w="9525">
            <a:noFill/>
            <a:miter lim="800000"/>
            <a:headEnd/>
            <a:tailEnd/>
          </a:ln>
        </p:spPr>
        <p:txBody>
          <a:bodyPr>
            <a:spAutoFit/>
          </a:bodyPr>
          <a:lstStyle/>
          <a:p>
            <a:pPr algn="ctr">
              <a:spcBef>
                <a:spcPct val="50000"/>
              </a:spcBef>
            </a:pPr>
            <a:r>
              <a:rPr lang="es-ES_tradnl" sz="2800" b="1" i="1">
                <a:solidFill>
                  <a:schemeClr val="tx1"/>
                </a:solidFill>
              </a:rPr>
              <a:t>ACTIVOS MONETARIOS  </a:t>
            </a:r>
          </a:p>
          <a:p>
            <a:pPr algn="ctr">
              <a:spcBef>
                <a:spcPct val="50000"/>
              </a:spcBef>
            </a:pPr>
            <a:r>
              <a:rPr lang="es-ES_tradnl" sz="2800" b="1" i="1">
                <a:solidFill>
                  <a:schemeClr val="tx1"/>
                </a:solidFill>
              </a:rPr>
              <a:t>MAYOR</a:t>
            </a:r>
          </a:p>
          <a:p>
            <a:pPr algn="ctr">
              <a:spcBef>
                <a:spcPct val="50000"/>
              </a:spcBef>
            </a:pPr>
            <a:r>
              <a:rPr lang="es-ES_tradnl" sz="2800" b="1" i="1">
                <a:solidFill>
                  <a:schemeClr val="tx1"/>
                </a:solidFill>
              </a:rPr>
              <a:t> PASIVOS MONETARIOS</a:t>
            </a:r>
          </a:p>
          <a:p>
            <a:pPr algn="ctr">
              <a:spcBef>
                <a:spcPct val="50000"/>
              </a:spcBef>
            </a:pPr>
            <a:r>
              <a:rPr lang="es-ES_tradnl" sz="2800" b="1" i="1">
                <a:solidFill>
                  <a:schemeClr val="tx1"/>
                </a:solidFill>
              </a:rPr>
              <a:t>=</a:t>
            </a:r>
          </a:p>
          <a:p>
            <a:pPr algn="ctr">
              <a:spcBef>
                <a:spcPct val="50000"/>
              </a:spcBef>
            </a:pPr>
            <a:r>
              <a:rPr lang="es-ES_tradnl" sz="2800" b="1" i="1">
                <a:solidFill>
                  <a:schemeClr val="tx1"/>
                </a:solidFill>
              </a:rPr>
              <a:t>POSICION MONETARIA NETA ACTIVA O POSITIVA</a:t>
            </a:r>
          </a:p>
        </p:txBody>
      </p:sp>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ChangeArrowheads="1"/>
          </p:cNvSpPr>
          <p:nvPr/>
        </p:nvSpPr>
        <p:spPr bwMode="auto">
          <a:xfrm>
            <a:off x="228600" y="1752600"/>
            <a:ext cx="8656638" cy="1184275"/>
          </a:xfrm>
          <a:prstGeom prst="rect">
            <a:avLst/>
          </a:prstGeom>
          <a:noFill/>
          <a:ln w="12700">
            <a:noFill/>
            <a:miter lim="800000"/>
            <a:headEnd/>
            <a:tailEnd/>
          </a:ln>
        </p:spPr>
        <p:txBody>
          <a:bodyPr lIns="90488" tIns="44450" rIns="90488" bIns="44450">
            <a:spAutoFit/>
          </a:bodyPr>
          <a:lstStyle/>
          <a:p>
            <a:pPr algn="just" eaLnBrk="0" hangingPunct="0"/>
            <a:r>
              <a:rPr lang="es-ES">
                <a:solidFill>
                  <a:schemeClr val="tx1"/>
                </a:solidFill>
              </a:rPr>
              <a:t>En economías inflacionarias, la contabilidad basada en costos históricos no permite que los estados financieros cumplan con sus características básicas.</a:t>
            </a:r>
          </a:p>
        </p:txBody>
      </p:sp>
      <p:grpSp>
        <p:nvGrpSpPr>
          <p:cNvPr id="70659" name="Group 3"/>
          <p:cNvGrpSpPr>
            <a:grpSpLocks/>
          </p:cNvGrpSpPr>
          <p:nvPr/>
        </p:nvGrpSpPr>
        <p:grpSpPr bwMode="auto">
          <a:xfrm>
            <a:off x="838200" y="3962400"/>
            <a:ext cx="2859088" cy="1214438"/>
            <a:chOff x="528" y="2410"/>
            <a:chExt cx="1801" cy="765"/>
          </a:xfrm>
        </p:grpSpPr>
        <p:sp>
          <p:nvSpPr>
            <p:cNvPr id="70660" name="AutoShape 4"/>
            <p:cNvSpPr>
              <a:spLocks noChangeArrowheads="1"/>
            </p:cNvSpPr>
            <p:nvPr/>
          </p:nvSpPr>
          <p:spPr bwMode="auto">
            <a:xfrm>
              <a:off x="549" y="2410"/>
              <a:ext cx="1780" cy="765"/>
            </a:xfrm>
            <a:prstGeom prst="homePlate">
              <a:avLst>
                <a:gd name="adj" fmla="val 77560"/>
              </a:avLst>
            </a:prstGeom>
            <a:solidFill>
              <a:schemeClr val="accent1"/>
            </a:solidFill>
            <a:ln w="12700">
              <a:solidFill>
                <a:schemeClr val="tx1"/>
              </a:solidFill>
              <a:miter lim="800000"/>
              <a:headEnd/>
              <a:tailEnd/>
            </a:ln>
            <a:effectLst>
              <a:outerShdw dist="107763" dir="2700000" algn="ctr" rotWithShape="0">
                <a:schemeClr val="hlink"/>
              </a:outerShdw>
            </a:effectLst>
          </p:spPr>
          <p:txBody>
            <a:bodyPr wrap="none" anchor="ctr"/>
            <a:lstStyle/>
            <a:p>
              <a:pPr algn="ctr">
                <a:spcBef>
                  <a:spcPct val="50000"/>
                </a:spcBef>
                <a:defRPr/>
              </a:pPr>
              <a:endParaRPr lang="es-VE"/>
            </a:p>
          </p:txBody>
        </p:sp>
        <p:sp>
          <p:nvSpPr>
            <p:cNvPr id="17414" name="Rectangle 5"/>
            <p:cNvSpPr>
              <a:spLocks noChangeArrowheads="1"/>
            </p:cNvSpPr>
            <p:nvPr/>
          </p:nvSpPr>
          <p:spPr bwMode="auto">
            <a:xfrm>
              <a:off x="528" y="2640"/>
              <a:ext cx="1619" cy="286"/>
            </a:xfrm>
            <a:prstGeom prst="rect">
              <a:avLst/>
            </a:prstGeom>
            <a:noFill/>
            <a:ln w="12700">
              <a:noFill/>
              <a:miter lim="800000"/>
              <a:headEnd/>
              <a:tailEnd/>
            </a:ln>
          </p:spPr>
          <p:txBody>
            <a:bodyPr wrap="none" lIns="90488" tIns="44450" rIns="90488" bIns="44450">
              <a:spAutoFit/>
            </a:bodyPr>
            <a:lstStyle/>
            <a:p>
              <a:pPr eaLnBrk="0" hangingPunct="0"/>
              <a:r>
                <a:rPr lang="es-ES" b="1">
                  <a:solidFill>
                    <a:srgbClr val="CC3300"/>
                  </a:solidFill>
                </a:rPr>
                <a:t>Balance General</a:t>
              </a:r>
            </a:p>
          </p:txBody>
        </p:sp>
      </p:grpSp>
      <p:sp>
        <p:nvSpPr>
          <p:cNvPr id="70662" name="Rectangle 6"/>
          <p:cNvSpPr>
            <a:spLocks noChangeArrowheads="1"/>
          </p:cNvSpPr>
          <p:nvPr/>
        </p:nvSpPr>
        <p:spPr bwMode="auto">
          <a:xfrm>
            <a:off x="4419600" y="3048000"/>
            <a:ext cx="3784600" cy="3163888"/>
          </a:xfrm>
          <a:prstGeom prst="rect">
            <a:avLst/>
          </a:prstGeom>
          <a:noFill/>
          <a:ln w="12700">
            <a:noFill/>
            <a:miter lim="800000"/>
            <a:headEnd/>
            <a:tailEnd/>
          </a:ln>
        </p:spPr>
        <p:txBody>
          <a:bodyPr lIns="90488" tIns="44450" rIns="90488" bIns="44450">
            <a:spAutoFit/>
          </a:bodyPr>
          <a:lstStyle/>
          <a:p>
            <a:pPr marL="514350" indent="-514350" algn="just" eaLnBrk="0" hangingPunct="0">
              <a:lnSpc>
                <a:spcPct val="90000"/>
              </a:lnSpc>
            </a:pPr>
            <a:r>
              <a:rPr lang="es-ES" sz="2000" b="1" u="sng">
                <a:solidFill>
                  <a:schemeClr val="tx1"/>
                </a:solidFill>
              </a:rPr>
              <a:t>Desventajas</a:t>
            </a:r>
            <a:r>
              <a:rPr lang="es-ES" sz="2000" u="sng">
                <a:solidFill>
                  <a:schemeClr val="tx1"/>
                </a:solidFill>
              </a:rPr>
              <a:t> :</a:t>
            </a:r>
          </a:p>
          <a:p>
            <a:pPr marL="514350" indent="-514350" algn="just" eaLnBrk="0" hangingPunct="0">
              <a:lnSpc>
                <a:spcPct val="90000"/>
              </a:lnSpc>
            </a:pPr>
            <a:endParaRPr lang="es-ES" sz="2000">
              <a:solidFill>
                <a:schemeClr val="tx1"/>
              </a:solidFill>
            </a:endParaRPr>
          </a:p>
          <a:p>
            <a:pPr marL="514350" indent="-514350" algn="just" eaLnBrk="0" hangingPunct="0">
              <a:lnSpc>
                <a:spcPct val="90000"/>
              </a:lnSpc>
              <a:buFontTx/>
              <a:buChar char="1"/>
            </a:pPr>
            <a:r>
              <a:rPr lang="es-ES" sz="2000">
                <a:solidFill>
                  <a:schemeClr val="tx1"/>
                </a:solidFill>
              </a:rPr>
              <a:t>La situación patrimonial no refleja el verdadero  valor de la inversión de los accionistas.</a:t>
            </a:r>
          </a:p>
          <a:p>
            <a:pPr marL="514350" indent="-514350" algn="just" eaLnBrk="0" hangingPunct="0">
              <a:lnSpc>
                <a:spcPct val="90000"/>
              </a:lnSpc>
              <a:buFontTx/>
              <a:buChar char="2"/>
            </a:pPr>
            <a:r>
              <a:rPr lang="es-ES" sz="2000">
                <a:solidFill>
                  <a:schemeClr val="tx1"/>
                </a:solidFill>
              </a:rPr>
              <a:t>Se pierde la necesaria </a:t>
            </a:r>
            <a:r>
              <a:rPr lang="es-ES" b="1">
                <a:solidFill>
                  <a:srgbClr val="CC3300"/>
                </a:solidFill>
              </a:rPr>
              <a:t>comparabilidad</a:t>
            </a:r>
            <a:r>
              <a:rPr lang="es-ES" sz="2000">
                <a:solidFill>
                  <a:schemeClr val="tx1"/>
                </a:solidFill>
              </a:rPr>
              <a:t> de las cifras.</a:t>
            </a:r>
          </a:p>
          <a:p>
            <a:pPr marL="514350" indent="-514350" algn="just" eaLnBrk="0" hangingPunct="0">
              <a:lnSpc>
                <a:spcPct val="90000"/>
              </a:lnSpc>
              <a:buFontTx/>
              <a:buChar char="3"/>
            </a:pPr>
            <a:r>
              <a:rPr lang="es-ES" sz="2000">
                <a:solidFill>
                  <a:srgbClr val="CC3300"/>
                </a:solidFill>
              </a:rPr>
              <a:t>No se percibe el efecto acumulado de la inflación</a:t>
            </a:r>
            <a:r>
              <a:rPr lang="es-ES" sz="2000">
                <a:solidFill>
                  <a:schemeClr val="tx1"/>
                </a:solidFill>
              </a:rPr>
              <a:t>.</a:t>
            </a:r>
          </a:p>
        </p:txBody>
      </p:sp>
      <p:sp>
        <p:nvSpPr>
          <p:cNvPr id="17412" name="Rectangle 7"/>
          <p:cNvSpPr>
            <a:spLocks noChangeArrowheads="1"/>
          </p:cNvSpPr>
          <p:nvPr/>
        </p:nvSpPr>
        <p:spPr bwMode="auto">
          <a:xfrm>
            <a:off x="0" y="136525"/>
            <a:ext cx="9144000" cy="1577975"/>
          </a:xfrm>
          <a:prstGeom prst="rect">
            <a:avLst/>
          </a:prstGeom>
          <a:noFill/>
          <a:ln w="12700">
            <a:noFill/>
            <a:miter lim="800000"/>
            <a:headEnd/>
            <a:tailEnd/>
          </a:ln>
        </p:spPr>
        <p:txBody>
          <a:bodyPr lIns="90488" tIns="44450" rIns="90488" bIns="44450" anchor="ctr"/>
          <a:lstStyle/>
          <a:p>
            <a:pPr algn="ctr" eaLnBrk="0" hangingPunct="0"/>
            <a:r>
              <a:rPr lang="es-ES" sz="3600" b="1">
                <a:solidFill>
                  <a:schemeClr val="tx2"/>
                </a:solidFill>
              </a:rPr>
              <a:t>Contabilidad Histórica vs. Contabilidad Ajustada Por Inflación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0659"/>
                                        </p:tgtEl>
                                        <p:attrNameLst>
                                          <p:attrName>style.visibility</p:attrName>
                                        </p:attrNameLst>
                                      </p:cBhvr>
                                      <p:to>
                                        <p:strVal val="visible"/>
                                      </p:to>
                                    </p:set>
                                    <p:anim calcmode="lin" valueType="num">
                                      <p:cBhvr additive="base">
                                        <p:cTn id="7" dur="500" fill="hold"/>
                                        <p:tgtEl>
                                          <p:spTgt spid="70659"/>
                                        </p:tgtEl>
                                        <p:attrNameLst>
                                          <p:attrName>ppt_x</p:attrName>
                                        </p:attrNameLst>
                                      </p:cBhvr>
                                      <p:tavLst>
                                        <p:tav tm="0">
                                          <p:val>
                                            <p:strVal val="0-#ppt_w/2"/>
                                          </p:val>
                                        </p:tav>
                                        <p:tav tm="100000">
                                          <p:val>
                                            <p:strVal val="#ppt_x"/>
                                          </p:val>
                                        </p:tav>
                                      </p:tavLst>
                                    </p:anim>
                                    <p:anim calcmode="lin" valueType="num">
                                      <p:cBhvr additive="base">
                                        <p:cTn id="8" dur="500" fill="hold"/>
                                        <p:tgtEl>
                                          <p:spTgt spid="7065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70662">
                                            <p:txEl>
                                              <p:pRg st="0" end="0"/>
                                            </p:txEl>
                                          </p:spTgt>
                                        </p:tgtEl>
                                        <p:attrNameLst>
                                          <p:attrName>style.visibility</p:attrName>
                                        </p:attrNameLst>
                                      </p:cBhvr>
                                      <p:to>
                                        <p:strVal val="visible"/>
                                      </p:to>
                                    </p:set>
                                    <p:animEffect transition="in" filter="slide(fromTop)">
                                      <p:cBhvr>
                                        <p:cTn id="13" dur="500"/>
                                        <p:tgtEl>
                                          <p:spTgt spid="7066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grpId="0" nodeType="clickEffect">
                                  <p:stCondLst>
                                    <p:cond delay="0"/>
                                  </p:stCondLst>
                                  <p:childTnLst>
                                    <p:set>
                                      <p:cBhvr>
                                        <p:cTn id="17" dur="1" fill="hold">
                                          <p:stCondLst>
                                            <p:cond delay="0"/>
                                          </p:stCondLst>
                                        </p:cTn>
                                        <p:tgtEl>
                                          <p:spTgt spid="70662">
                                            <p:txEl>
                                              <p:pRg st="2" end="2"/>
                                            </p:txEl>
                                          </p:spTgt>
                                        </p:tgtEl>
                                        <p:attrNameLst>
                                          <p:attrName>style.visibility</p:attrName>
                                        </p:attrNameLst>
                                      </p:cBhvr>
                                      <p:to>
                                        <p:strVal val="visible"/>
                                      </p:to>
                                    </p:set>
                                    <p:animEffect transition="in" filter="slide(fromTop)">
                                      <p:cBhvr>
                                        <p:cTn id="18" dur="500"/>
                                        <p:tgtEl>
                                          <p:spTgt spid="7066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1" fill="hold" grpId="0" nodeType="clickEffect">
                                  <p:stCondLst>
                                    <p:cond delay="0"/>
                                  </p:stCondLst>
                                  <p:childTnLst>
                                    <p:set>
                                      <p:cBhvr>
                                        <p:cTn id="22" dur="1" fill="hold">
                                          <p:stCondLst>
                                            <p:cond delay="0"/>
                                          </p:stCondLst>
                                        </p:cTn>
                                        <p:tgtEl>
                                          <p:spTgt spid="70662">
                                            <p:txEl>
                                              <p:pRg st="3" end="3"/>
                                            </p:txEl>
                                          </p:spTgt>
                                        </p:tgtEl>
                                        <p:attrNameLst>
                                          <p:attrName>style.visibility</p:attrName>
                                        </p:attrNameLst>
                                      </p:cBhvr>
                                      <p:to>
                                        <p:strVal val="visible"/>
                                      </p:to>
                                    </p:set>
                                    <p:animEffect transition="in" filter="slide(fromTop)">
                                      <p:cBhvr>
                                        <p:cTn id="23" dur="500"/>
                                        <p:tgtEl>
                                          <p:spTgt spid="7066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1" fill="hold" grpId="0" nodeType="clickEffect">
                                  <p:stCondLst>
                                    <p:cond delay="0"/>
                                  </p:stCondLst>
                                  <p:childTnLst>
                                    <p:set>
                                      <p:cBhvr>
                                        <p:cTn id="27" dur="1" fill="hold">
                                          <p:stCondLst>
                                            <p:cond delay="0"/>
                                          </p:stCondLst>
                                        </p:cTn>
                                        <p:tgtEl>
                                          <p:spTgt spid="70662">
                                            <p:txEl>
                                              <p:pRg st="4" end="4"/>
                                            </p:txEl>
                                          </p:spTgt>
                                        </p:tgtEl>
                                        <p:attrNameLst>
                                          <p:attrName>style.visibility</p:attrName>
                                        </p:attrNameLst>
                                      </p:cBhvr>
                                      <p:to>
                                        <p:strVal val="visible"/>
                                      </p:to>
                                    </p:set>
                                    <p:animEffect transition="in" filter="slide(fromTop)">
                                      <p:cBhvr>
                                        <p:cTn id="28" dur="500"/>
                                        <p:tgtEl>
                                          <p:spTgt spid="7066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2"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p:cNvSpPr txBox="1">
            <a:spLocks noChangeArrowheads="1"/>
          </p:cNvSpPr>
          <p:nvPr/>
        </p:nvSpPr>
        <p:spPr bwMode="auto">
          <a:xfrm>
            <a:off x="684213" y="836613"/>
            <a:ext cx="7559675" cy="579437"/>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POSICION MONETARIA NETA</a:t>
            </a:r>
          </a:p>
        </p:txBody>
      </p:sp>
      <p:sp>
        <p:nvSpPr>
          <p:cNvPr id="39938" name="Text Box 3"/>
          <p:cNvSpPr txBox="1">
            <a:spLocks noChangeArrowheads="1"/>
          </p:cNvSpPr>
          <p:nvPr/>
        </p:nvSpPr>
        <p:spPr bwMode="auto">
          <a:xfrm>
            <a:off x="468313" y="2133600"/>
            <a:ext cx="8207375" cy="3511550"/>
          </a:xfrm>
          <a:prstGeom prst="rect">
            <a:avLst/>
          </a:prstGeom>
          <a:noFill/>
          <a:ln w="9525">
            <a:noFill/>
            <a:miter lim="800000"/>
            <a:headEnd/>
            <a:tailEnd/>
          </a:ln>
        </p:spPr>
        <p:txBody>
          <a:bodyPr>
            <a:spAutoFit/>
          </a:bodyPr>
          <a:lstStyle/>
          <a:p>
            <a:pPr algn="ctr">
              <a:spcBef>
                <a:spcPct val="50000"/>
              </a:spcBef>
            </a:pPr>
            <a:r>
              <a:rPr lang="es-ES_tradnl" sz="2800" b="1" i="1">
                <a:solidFill>
                  <a:schemeClr val="tx1"/>
                </a:solidFill>
              </a:rPr>
              <a:t>ACTIVOS MONETARIOS  </a:t>
            </a:r>
          </a:p>
          <a:p>
            <a:pPr algn="ctr">
              <a:spcBef>
                <a:spcPct val="50000"/>
              </a:spcBef>
            </a:pPr>
            <a:r>
              <a:rPr lang="es-ES_tradnl" sz="2800" b="1" i="1">
                <a:solidFill>
                  <a:schemeClr val="tx1"/>
                </a:solidFill>
              </a:rPr>
              <a:t>MENOR</a:t>
            </a:r>
          </a:p>
          <a:p>
            <a:pPr algn="ctr">
              <a:spcBef>
                <a:spcPct val="50000"/>
              </a:spcBef>
            </a:pPr>
            <a:r>
              <a:rPr lang="es-ES_tradnl" sz="2800" b="1" i="1">
                <a:solidFill>
                  <a:schemeClr val="tx1"/>
                </a:solidFill>
              </a:rPr>
              <a:t> PASIVOS MONETARIOS</a:t>
            </a:r>
          </a:p>
          <a:p>
            <a:pPr algn="ctr">
              <a:spcBef>
                <a:spcPct val="50000"/>
              </a:spcBef>
            </a:pPr>
            <a:r>
              <a:rPr lang="es-ES_tradnl" sz="2800" b="1" i="1">
                <a:solidFill>
                  <a:schemeClr val="tx1"/>
                </a:solidFill>
              </a:rPr>
              <a:t>=</a:t>
            </a:r>
          </a:p>
          <a:p>
            <a:pPr algn="ctr">
              <a:spcBef>
                <a:spcPct val="50000"/>
              </a:spcBef>
            </a:pPr>
            <a:r>
              <a:rPr lang="es-ES_tradnl" sz="2800" b="1" i="1">
                <a:solidFill>
                  <a:schemeClr val="tx1"/>
                </a:solidFill>
              </a:rPr>
              <a:t>POSICION MONETARIA NETA PASIVA O NEGATIVA</a:t>
            </a:r>
          </a:p>
        </p:txBody>
      </p:sp>
    </p:spTree>
  </p:cSld>
  <p:clrMapOvr>
    <a:masterClrMapping/>
  </p:clrMapOvr>
  <p:transition spd="slow">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2"/>
          <p:cNvSpPr txBox="1">
            <a:spLocks noChangeArrowheads="1"/>
          </p:cNvSpPr>
          <p:nvPr/>
        </p:nvSpPr>
        <p:spPr bwMode="auto">
          <a:xfrm>
            <a:off x="684213" y="836613"/>
            <a:ext cx="7559675" cy="579437"/>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POSICION MONETARIA NETA</a:t>
            </a:r>
          </a:p>
        </p:txBody>
      </p:sp>
      <p:sp>
        <p:nvSpPr>
          <p:cNvPr id="40962" name="Text Box 3"/>
          <p:cNvSpPr txBox="1">
            <a:spLocks noChangeArrowheads="1"/>
          </p:cNvSpPr>
          <p:nvPr/>
        </p:nvSpPr>
        <p:spPr bwMode="auto">
          <a:xfrm>
            <a:off x="468313" y="2133600"/>
            <a:ext cx="8207375" cy="3355975"/>
          </a:xfrm>
          <a:prstGeom prst="rect">
            <a:avLst/>
          </a:prstGeom>
          <a:noFill/>
          <a:ln w="9525">
            <a:noFill/>
            <a:miter lim="800000"/>
            <a:headEnd/>
            <a:tailEnd/>
          </a:ln>
        </p:spPr>
        <p:txBody>
          <a:bodyPr>
            <a:spAutoFit/>
          </a:bodyPr>
          <a:lstStyle/>
          <a:p>
            <a:pPr>
              <a:spcBef>
                <a:spcPct val="50000"/>
              </a:spcBef>
              <a:buFontTx/>
              <a:buChar char="•"/>
            </a:pPr>
            <a:r>
              <a:rPr lang="es-ES_tradnl" sz="2800" b="1" i="1">
                <a:solidFill>
                  <a:schemeClr val="tx1"/>
                </a:solidFill>
              </a:rPr>
              <a:t> EN UNA ECONOMIA INFLACIONARIA LA TENENCIA O MANTENIMIENTO DE ACTIVOS MONETARIOS PRODUCE PERDIDAS MONETARIAS</a:t>
            </a:r>
          </a:p>
          <a:p>
            <a:pPr>
              <a:spcBef>
                <a:spcPct val="50000"/>
              </a:spcBef>
              <a:buFontTx/>
              <a:buChar char="•"/>
            </a:pPr>
            <a:r>
              <a:rPr lang="es-ES_tradnl" sz="2800" b="1" i="1">
                <a:solidFill>
                  <a:schemeClr val="tx1"/>
                </a:solidFill>
              </a:rPr>
              <a:t> EN UNA ECONOMIA INFLACIONARIA LA TENENCIA O MANTENIMIENTO</a:t>
            </a:r>
            <a:r>
              <a:rPr lang="es-ES_tradnl" sz="3200">
                <a:solidFill>
                  <a:schemeClr val="tx2"/>
                </a:solidFill>
              </a:rPr>
              <a:t> </a:t>
            </a:r>
            <a:r>
              <a:rPr lang="es-ES_tradnl" sz="2800" b="1" i="1">
                <a:solidFill>
                  <a:schemeClr val="tx1"/>
                </a:solidFill>
              </a:rPr>
              <a:t>DE PASIVOS PRODUCE GANANCIAS MONETARIAS</a:t>
            </a:r>
          </a:p>
        </p:txBody>
      </p:sp>
    </p:spTree>
  </p:cSld>
  <p:clrMapOvr>
    <a:masterClrMapping/>
  </p:clrMapOvr>
  <p:transition spd="slow">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684213" y="404813"/>
            <a:ext cx="7559675" cy="579437"/>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POSICION MONETARIA NETA</a:t>
            </a:r>
          </a:p>
        </p:txBody>
      </p:sp>
      <p:sp>
        <p:nvSpPr>
          <p:cNvPr id="41986" name="Text Box 3"/>
          <p:cNvSpPr txBox="1">
            <a:spLocks noChangeArrowheads="1"/>
          </p:cNvSpPr>
          <p:nvPr/>
        </p:nvSpPr>
        <p:spPr bwMode="auto">
          <a:xfrm>
            <a:off x="468313" y="1700213"/>
            <a:ext cx="8207375" cy="4364037"/>
          </a:xfrm>
          <a:prstGeom prst="rect">
            <a:avLst/>
          </a:prstGeom>
          <a:noFill/>
          <a:ln w="9525">
            <a:noFill/>
            <a:miter lim="800000"/>
            <a:headEnd/>
            <a:tailEnd/>
          </a:ln>
        </p:spPr>
        <p:txBody>
          <a:bodyPr>
            <a:spAutoFit/>
          </a:bodyPr>
          <a:lstStyle/>
          <a:p>
            <a:pPr>
              <a:spcBef>
                <a:spcPct val="50000"/>
              </a:spcBef>
              <a:buFontTx/>
              <a:buChar char="•"/>
            </a:pPr>
            <a:r>
              <a:rPr lang="es-ES_tradnl" sz="2800" b="1" i="1">
                <a:solidFill>
                  <a:schemeClr val="tx1"/>
                </a:solidFill>
              </a:rPr>
              <a:t> POSICION MONETARIA NETA INICIAL: SE CORRESPONDE CON EL MANTENIMIENTO DE UNA DETERMINADA POSICION MONETARIA (ACTIVA O PASIVA) AL INICIO DEL PERIODO</a:t>
            </a:r>
          </a:p>
          <a:p>
            <a:pPr>
              <a:spcBef>
                <a:spcPct val="50000"/>
              </a:spcBef>
              <a:buFontTx/>
              <a:buChar char="•"/>
            </a:pPr>
            <a:r>
              <a:rPr lang="es-ES_tradnl" sz="2800" b="1" i="1">
                <a:solidFill>
                  <a:schemeClr val="tx1"/>
                </a:solidFill>
              </a:rPr>
              <a:t> POSICION MONETARIA NETA FINAL: SE CORRESPONDE CON EL MANTENIMIENTO DE UNA DETERMINADA POSICION MONETARIA (ACTIVA O PASIVA) AL FINAL DEL PERIODO</a:t>
            </a:r>
          </a:p>
          <a:p>
            <a:pPr>
              <a:spcBef>
                <a:spcPct val="50000"/>
              </a:spcBef>
              <a:buFontTx/>
              <a:buChar char="•"/>
            </a:pPr>
            <a:endParaRPr lang="es-ES_tradnl" sz="2800" b="1" i="1">
              <a:solidFill>
                <a:schemeClr val="tx1"/>
              </a:solidFill>
            </a:endParaRPr>
          </a:p>
        </p:txBody>
      </p:sp>
    </p:spTree>
  </p:cSld>
  <p:clrMapOvr>
    <a:masterClrMapping/>
  </p:clrMapOvr>
  <p:transition spd="slow">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757238" y="115888"/>
            <a:ext cx="7559675" cy="579437"/>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POSICION MONETARIA NETA</a:t>
            </a:r>
          </a:p>
        </p:txBody>
      </p:sp>
      <p:sp>
        <p:nvSpPr>
          <p:cNvPr id="43010" name="Text Box 3"/>
          <p:cNvSpPr txBox="1">
            <a:spLocks noChangeArrowheads="1"/>
          </p:cNvSpPr>
          <p:nvPr/>
        </p:nvSpPr>
        <p:spPr bwMode="auto">
          <a:xfrm>
            <a:off x="541338" y="1268413"/>
            <a:ext cx="8207375" cy="4537075"/>
          </a:xfrm>
          <a:prstGeom prst="rect">
            <a:avLst/>
          </a:prstGeom>
          <a:noFill/>
          <a:ln w="9525">
            <a:noFill/>
            <a:miter lim="800000"/>
            <a:headEnd/>
            <a:tailEnd/>
          </a:ln>
        </p:spPr>
        <p:txBody>
          <a:bodyPr>
            <a:spAutoFit/>
          </a:bodyPr>
          <a:lstStyle/>
          <a:p>
            <a:pPr algn="just">
              <a:lnSpc>
                <a:spcPct val="130000"/>
              </a:lnSpc>
              <a:spcBef>
                <a:spcPct val="50000"/>
              </a:spcBef>
            </a:pPr>
            <a:r>
              <a:rPr lang="es-ES_tradnl" sz="2800" b="1" i="1">
                <a:solidFill>
                  <a:schemeClr val="tx1"/>
                </a:solidFill>
              </a:rPr>
              <a:t>POSICION MONETARIA NETA FINAL: TAMBIEN SE DEFINE COMO LA SUMATORIA DE LA POSICION MONETARIA NETA INICIAL, LOS MOVIMIENTOS QUE ORIGINAN AUMENTOS A LA POSICION MONETARIA NETA INICIAL Y LOS MOVIMIENTOS QUE ORIGINAN DISMINUCION DE LA POSICION MONETARIA NETA INICIAL</a:t>
            </a:r>
          </a:p>
        </p:txBody>
      </p:sp>
    </p:spTree>
  </p:cSld>
  <p:clrMapOvr>
    <a:masterClrMapping/>
  </p:clrMapOvr>
  <p:transition spd="slow">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757238" y="115888"/>
            <a:ext cx="7559675" cy="579437"/>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POSICION MONETARIA NETA</a:t>
            </a:r>
          </a:p>
        </p:txBody>
      </p:sp>
      <p:sp>
        <p:nvSpPr>
          <p:cNvPr id="44034" name="Text Box 16"/>
          <p:cNvSpPr txBox="1">
            <a:spLocks noChangeArrowheads="1"/>
          </p:cNvSpPr>
          <p:nvPr/>
        </p:nvSpPr>
        <p:spPr bwMode="auto">
          <a:xfrm>
            <a:off x="1258888" y="1773238"/>
            <a:ext cx="6767512" cy="1857375"/>
          </a:xfrm>
          <a:prstGeom prst="rect">
            <a:avLst/>
          </a:prstGeom>
          <a:noFill/>
          <a:ln w="28575" algn="ctr">
            <a:noFill/>
            <a:miter lim="800000"/>
            <a:headEnd/>
            <a:tailEnd/>
          </a:ln>
        </p:spPr>
        <p:txBody>
          <a:bodyPr>
            <a:spAutoFit/>
          </a:bodyPr>
          <a:lstStyle/>
          <a:p>
            <a:pPr algn="ctr">
              <a:lnSpc>
                <a:spcPct val="145000"/>
              </a:lnSpc>
            </a:pPr>
            <a:r>
              <a:rPr lang="es-ES_tradnl" sz="2000">
                <a:solidFill>
                  <a:schemeClr val="tx1"/>
                </a:solidFill>
              </a:rPr>
              <a:t>POSICION MONETARIA NETA INICIAL          X.XXX.XXX</a:t>
            </a:r>
          </a:p>
          <a:p>
            <a:pPr algn="ctr">
              <a:lnSpc>
                <a:spcPct val="145000"/>
              </a:lnSpc>
            </a:pPr>
            <a:r>
              <a:rPr lang="es-ES_tradnl" sz="2000">
                <a:solidFill>
                  <a:schemeClr val="tx1"/>
                </a:solidFill>
              </a:rPr>
              <a:t>MAS: AUMENTOS A LA P.M.N.I                      X.XXX.XXX</a:t>
            </a:r>
          </a:p>
          <a:p>
            <a:pPr algn="ctr">
              <a:lnSpc>
                <a:spcPct val="145000"/>
              </a:lnSpc>
            </a:pPr>
            <a:r>
              <a:rPr lang="es-ES_tradnl" sz="2000">
                <a:solidFill>
                  <a:schemeClr val="tx1"/>
                </a:solidFill>
              </a:rPr>
              <a:t>MENOS: DISMINUCIONES                             </a:t>
            </a:r>
            <a:r>
              <a:rPr lang="es-ES_tradnl" sz="2000" u="sng">
                <a:solidFill>
                  <a:schemeClr val="tx1"/>
                </a:solidFill>
              </a:rPr>
              <a:t> X.XXX.XXX</a:t>
            </a:r>
          </a:p>
          <a:p>
            <a:pPr algn="ctr">
              <a:lnSpc>
                <a:spcPct val="145000"/>
              </a:lnSpc>
            </a:pPr>
            <a:r>
              <a:rPr lang="es-ES_tradnl" sz="2000">
                <a:solidFill>
                  <a:schemeClr val="tx1"/>
                </a:solidFill>
              </a:rPr>
              <a:t>POSICION MONETARIA NETA FINAL            X.XXX.XXX</a:t>
            </a:r>
          </a:p>
        </p:txBody>
      </p:sp>
    </p:spTree>
  </p:cSld>
  <p:clrMapOvr>
    <a:masterClrMapping/>
  </p:clrMapOvr>
  <p:transition spd="slow">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p:cNvSpPr txBox="1">
            <a:spLocks noChangeArrowheads="1"/>
          </p:cNvSpPr>
          <p:nvPr/>
        </p:nvSpPr>
        <p:spPr bwMode="auto">
          <a:xfrm>
            <a:off x="757238" y="115888"/>
            <a:ext cx="7559675" cy="1066800"/>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POSICION MONETARIA NETA ESTIMADA O AJUSTADA</a:t>
            </a:r>
          </a:p>
        </p:txBody>
      </p:sp>
      <p:sp>
        <p:nvSpPr>
          <p:cNvPr id="45058" name="Text Box 3"/>
          <p:cNvSpPr txBox="1">
            <a:spLocks noChangeArrowheads="1"/>
          </p:cNvSpPr>
          <p:nvPr/>
        </p:nvSpPr>
        <p:spPr bwMode="auto">
          <a:xfrm>
            <a:off x="541338" y="1268413"/>
            <a:ext cx="8207375" cy="5092700"/>
          </a:xfrm>
          <a:prstGeom prst="rect">
            <a:avLst/>
          </a:prstGeom>
          <a:noFill/>
          <a:ln w="9525">
            <a:noFill/>
            <a:miter lim="800000"/>
            <a:headEnd/>
            <a:tailEnd/>
          </a:ln>
        </p:spPr>
        <p:txBody>
          <a:bodyPr>
            <a:spAutoFit/>
          </a:bodyPr>
          <a:lstStyle/>
          <a:p>
            <a:pPr algn="just">
              <a:lnSpc>
                <a:spcPct val="130000"/>
              </a:lnSpc>
              <a:spcBef>
                <a:spcPct val="50000"/>
              </a:spcBef>
            </a:pPr>
            <a:r>
              <a:rPr lang="es-ES_tradnl" sz="2800" b="1" i="1">
                <a:solidFill>
                  <a:schemeClr val="tx1"/>
                </a:solidFill>
              </a:rPr>
              <a:t>POSICION MONETARIA NETA ESTIMADA O AJUSTADA: SE DEFINE COMO LA SUMATORIA DE LA POSICION MONETARIA NETA INICIAL AJUSTADA, LOS MOVIMIENTOS AJUSTADOS QUE ORIGINAN AUMENTOS A LA POSICION MONETARIA NETA INICIAL AJUSTADA Y LOS MOVIMIENTOS QUE ORIGINAN DISMINUCION DE LA POSICION MONETARIA NETA INICIAL AJUSTADA</a:t>
            </a:r>
          </a:p>
        </p:txBody>
      </p:sp>
    </p:spTree>
  </p:cSld>
  <p:clrMapOvr>
    <a:masterClrMapping/>
  </p:clrMapOvr>
  <p:transition spd="slow">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757238" y="115888"/>
            <a:ext cx="7559675" cy="1066800"/>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POSICION MONETARIA NETA AJUSTADA O ESTIMADA</a:t>
            </a:r>
          </a:p>
        </p:txBody>
      </p:sp>
      <p:sp>
        <p:nvSpPr>
          <p:cNvPr id="46082" name="Text Box 3"/>
          <p:cNvSpPr txBox="1">
            <a:spLocks noChangeArrowheads="1"/>
          </p:cNvSpPr>
          <p:nvPr/>
        </p:nvSpPr>
        <p:spPr bwMode="auto">
          <a:xfrm>
            <a:off x="468313" y="1773238"/>
            <a:ext cx="8207375" cy="1857375"/>
          </a:xfrm>
          <a:prstGeom prst="rect">
            <a:avLst/>
          </a:prstGeom>
          <a:noFill/>
          <a:ln w="28575" algn="ctr">
            <a:noFill/>
            <a:miter lim="800000"/>
            <a:headEnd/>
            <a:tailEnd/>
          </a:ln>
        </p:spPr>
        <p:txBody>
          <a:bodyPr>
            <a:spAutoFit/>
          </a:bodyPr>
          <a:lstStyle/>
          <a:p>
            <a:pPr>
              <a:lnSpc>
                <a:spcPct val="145000"/>
              </a:lnSpc>
            </a:pPr>
            <a:r>
              <a:rPr lang="es-ES_tradnl" sz="2000">
                <a:solidFill>
                  <a:schemeClr val="tx1"/>
                </a:solidFill>
              </a:rPr>
              <a:t>POSICION MONETARIA NETA INICIAL AJUSTADA          X.XXX.XXX</a:t>
            </a:r>
          </a:p>
          <a:p>
            <a:pPr>
              <a:lnSpc>
                <a:spcPct val="145000"/>
              </a:lnSpc>
            </a:pPr>
            <a:r>
              <a:rPr lang="es-ES_tradnl" sz="2000">
                <a:solidFill>
                  <a:schemeClr val="tx1"/>
                </a:solidFill>
              </a:rPr>
              <a:t>MAS: AUMENTOS AJUSTADOS A LA P.M.N.I                    X.XXX.XXX</a:t>
            </a:r>
          </a:p>
          <a:p>
            <a:pPr>
              <a:lnSpc>
                <a:spcPct val="145000"/>
              </a:lnSpc>
            </a:pPr>
            <a:r>
              <a:rPr lang="es-ES_tradnl" sz="2000">
                <a:solidFill>
                  <a:schemeClr val="tx1"/>
                </a:solidFill>
              </a:rPr>
              <a:t>MENOS: DISMINUCIONES AJUSTADOS                           </a:t>
            </a:r>
            <a:r>
              <a:rPr lang="es-ES_tradnl" sz="2000" u="sng">
                <a:solidFill>
                  <a:schemeClr val="tx1"/>
                </a:solidFill>
              </a:rPr>
              <a:t> X.XXX.XXX</a:t>
            </a:r>
          </a:p>
          <a:p>
            <a:pPr>
              <a:lnSpc>
                <a:spcPct val="145000"/>
              </a:lnSpc>
            </a:pPr>
            <a:r>
              <a:rPr lang="es-ES_tradnl" sz="2000">
                <a:solidFill>
                  <a:schemeClr val="tx1"/>
                </a:solidFill>
              </a:rPr>
              <a:t>POSICION MONETARIA NETA ESTIMADA                        X.XXX.XXX</a:t>
            </a:r>
          </a:p>
        </p:txBody>
      </p:sp>
    </p:spTree>
  </p:cSld>
  <p:clrMapOvr>
    <a:masterClrMapping/>
  </p:clrMapOvr>
  <p:transition spd="slow">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757238" y="115888"/>
            <a:ext cx="7559675" cy="1066800"/>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RESULTADO MONETARIO DEL EJERCICIO</a:t>
            </a:r>
          </a:p>
        </p:txBody>
      </p:sp>
      <p:sp>
        <p:nvSpPr>
          <p:cNvPr id="47106" name="Text Box 3"/>
          <p:cNvSpPr txBox="1">
            <a:spLocks noChangeArrowheads="1"/>
          </p:cNvSpPr>
          <p:nvPr/>
        </p:nvSpPr>
        <p:spPr bwMode="auto">
          <a:xfrm>
            <a:off x="1258888" y="1773238"/>
            <a:ext cx="6767512" cy="3187700"/>
          </a:xfrm>
          <a:prstGeom prst="rect">
            <a:avLst/>
          </a:prstGeom>
          <a:noFill/>
          <a:ln w="28575" algn="ctr">
            <a:noFill/>
            <a:miter lim="800000"/>
            <a:headEnd/>
            <a:tailEnd/>
          </a:ln>
        </p:spPr>
        <p:txBody>
          <a:bodyPr>
            <a:spAutoFit/>
          </a:bodyPr>
          <a:lstStyle/>
          <a:p>
            <a:pPr algn="ctr">
              <a:lnSpc>
                <a:spcPct val="145000"/>
              </a:lnSpc>
            </a:pPr>
            <a:r>
              <a:rPr lang="es-ES_tradnl" sz="2800" b="1">
                <a:solidFill>
                  <a:schemeClr val="tx1"/>
                </a:solidFill>
              </a:rPr>
              <a:t>ES LA DIFERENCIA ENTRE LA POSICION MONETARIA NETA FINAL HISTORICA Y LA POSICION MONETARIA NETA AJUSTADA O ESTIMADA</a:t>
            </a:r>
          </a:p>
        </p:txBody>
      </p:sp>
    </p:spTree>
  </p:cSld>
  <p:clrMapOvr>
    <a:masterClrMapping/>
  </p:clrMapOvr>
  <p:transition spd="slow">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8508" name="Group 204"/>
          <p:cNvGraphicFramePr>
            <a:graphicFrameLocks noGrp="1"/>
          </p:cNvGraphicFramePr>
          <p:nvPr/>
        </p:nvGraphicFramePr>
        <p:xfrm>
          <a:off x="827088" y="1684338"/>
          <a:ext cx="7367587" cy="3384550"/>
        </p:xfrm>
        <a:graphic>
          <a:graphicData uri="http://schemas.openxmlformats.org/drawingml/2006/table">
            <a:tbl>
              <a:tblPr/>
              <a:tblGrid>
                <a:gridCol w="3303587"/>
                <a:gridCol w="2032000"/>
                <a:gridCol w="2032000"/>
              </a:tblGrid>
              <a:tr h="358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000" b="1" i="0" u="none" strike="noStrike" cap="none" normalizeH="0" baseline="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VALORES HISTORICO</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VALORES AJUSTADOS</a:t>
                      </a: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P.M.N.I.H.</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X.XXX.XXX</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X.XXX.XXX</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MAS: AUMENTOS</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X.XXX.XXX</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X.XXX.XXX</a:t>
                      </a:r>
                    </a:p>
                  </a:txBody>
                  <a:tcPr horzOverflow="overflow">
                    <a:lnL>
                      <a:noFill/>
                    </a:lnL>
                    <a:lnR cap="flat">
                      <a:noFill/>
                    </a:lnR>
                    <a:lnT>
                      <a:noFill/>
                    </a:lnT>
                    <a:lnB>
                      <a:noFill/>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MENOS: DISMINUCIONES</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(X.XXX.XXX)</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X.XXX.XXX</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P.M.N.F./E</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X.XXX.XXX</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X.XXX.XXX</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R.E.ME</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000" b="1" i="0" u="none" strike="noStrike" cap="none" normalizeH="0" baseline="0" smtClean="0">
                        <a:ln>
                          <a:noFill/>
                        </a:ln>
                        <a:solidFill>
                          <a:schemeClr val="tx1"/>
                        </a:solidFill>
                        <a:effectLst/>
                        <a:latin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X.XXX.XXX</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SUMAS IGUALES</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X.XXX.XXX</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X.XXX.XXX</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8507" name="Text Box 203"/>
          <p:cNvSpPr txBox="1">
            <a:spLocks noChangeArrowheads="1"/>
          </p:cNvSpPr>
          <p:nvPr/>
        </p:nvSpPr>
        <p:spPr bwMode="auto">
          <a:xfrm>
            <a:off x="757238" y="115888"/>
            <a:ext cx="7559675" cy="1066800"/>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RESULTADO MONETARIO DEL EJERCICIO</a:t>
            </a:r>
          </a:p>
        </p:txBody>
      </p:sp>
    </p:spTree>
  </p:cSld>
  <p:clrMapOvr>
    <a:masterClrMapping/>
  </p:clrMapOvr>
  <p:transition spd="slow">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971550" y="476250"/>
            <a:ext cx="7704138" cy="579438"/>
          </a:xfrm>
          <a:prstGeom prst="rect">
            <a:avLst/>
          </a:prstGeom>
          <a:noFill/>
          <a:ln w="28575" algn="ctr">
            <a:noFill/>
            <a:miter lim="800000"/>
            <a:headEnd/>
            <a:tailEnd/>
          </a:ln>
          <a:effectLst/>
        </p:spPr>
        <p:txBody>
          <a:bodyPr>
            <a:spAutoFit/>
          </a:bodyPr>
          <a:lstStyle/>
          <a:p>
            <a:pPr algn="ctr">
              <a:spcBef>
                <a:spcPct val="50000"/>
              </a:spcBef>
              <a:defRPr/>
            </a:pPr>
            <a:r>
              <a:rPr lang="es-ES_tradnl" sz="3200" b="1">
                <a:solidFill>
                  <a:schemeClr val="tx2"/>
                </a:solidFill>
                <a:effectLst>
                  <a:outerShdw blurRad="38100" dist="38100" dir="2700000" algn="tl">
                    <a:srgbClr val="000000"/>
                  </a:outerShdw>
                </a:effectLst>
              </a:rPr>
              <a:t>BALANCE GENERAL TRADICIONAL</a:t>
            </a:r>
          </a:p>
        </p:txBody>
      </p:sp>
      <p:sp>
        <p:nvSpPr>
          <p:cNvPr id="49154" name="Rectangle 3"/>
          <p:cNvSpPr>
            <a:spLocks noChangeArrowheads="1"/>
          </p:cNvSpPr>
          <p:nvPr/>
        </p:nvSpPr>
        <p:spPr bwMode="auto">
          <a:xfrm>
            <a:off x="1187450" y="1412875"/>
            <a:ext cx="7056438" cy="4679950"/>
          </a:xfrm>
          <a:prstGeom prst="rect">
            <a:avLst/>
          </a:prstGeom>
          <a:noFill/>
          <a:ln w="38100" algn="ctr">
            <a:solidFill>
              <a:srgbClr val="CC0099"/>
            </a:solidFill>
            <a:miter lim="800000"/>
            <a:headEnd/>
            <a:tailEnd/>
          </a:ln>
        </p:spPr>
        <p:txBody>
          <a:bodyPr wrap="none" anchor="ctr"/>
          <a:lstStyle/>
          <a:p>
            <a:pPr algn="ctr">
              <a:spcBef>
                <a:spcPct val="50000"/>
              </a:spcBef>
            </a:pPr>
            <a:endParaRPr lang="es-ES"/>
          </a:p>
        </p:txBody>
      </p:sp>
      <p:sp>
        <p:nvSpPr>
          <p:cNvPr id="49155" name="Line 4"/>
          <p:cNvSpPr>
            <a:spLocks noChangeShapeType="1"/>
          </p:cNvSpPr>
          <p:nvPr/>
        </p:nvSpPr>
        <p:spPr bwMode="auto">
          <a:xfrm>
            <a:off x="4716463" y="1411288"/>
            <a:ext cx="0" cy="4681537"/>
          </a:xfrm>
          <a:prstGeom prst="line">
            <a:avLst/>
          </a:prstGeom>
          <a:noFill/>
          <a:ln w="28575">
            <a:solidFill>
              <a:srgbClr val="CC0099"/>
            </a:solidFill>
            <a:round/>
            <a:headEnd/>
            <a:tailEnd/>
          </a:ln>
        </p:spPr>
        <p:txBody>
          <a:bodyPr wrap="none" anchor="ctr"/>
          <a:lstStyle/>
          <a:p>
            <a:endParaRPr lang="es-VE"/>
          </a:p>
        </p:txBody>
      </p:sp>
      <p:sp>
        <p:nvSpPr>
          <p:cNvPr id="12293" name="Text Box 5"/>
          <p:cNvSpPr txBox="1">
            <a:spLocks noChangeArrowheads="1"/>
          </p:cNvSpPr>
          <p:nvPr/>
        </p:nvSpPr>
        <p:spPr bwMode="auto">
          <a:xfrm>
            <a:off x="1476375" y="3284538"/>
            <a:ext cx="2879725" cy="579437"/>
          </a:xfrm>
          <a:prstGeom prst="rect">
            <a:avLst/>
          </a:prstGeom>
          <a:noFill/>
          <a:ln w="28575" algn="ctr">
            <a:noFill/>
            <a:miter lim="800000"/>
            <a:headEnd/>
            <a:tailEnd/>
          </a:ln>
          <a:effectLst>
            <a:outerShdw dist="107763" dir="13500000" algn="ctr" rotWithShape="0">
              <a:schemeClr val="bg2">
                <a:alpha val="50000"/>
              </a:schemeClr>
            </a:outerShdw>
          </a:effectLst>
        </p:spPr>
        <p:txBody>
          <a:bodyPr>
            <a:spAutoFit/>
          </a:bodyPr>
          <a:lstStyle/>
          <a:p>
            <a:pPr algn="ctr">
              <a:spcBef>
                <a:spcPct val="50000"/>
              </a:spcBef>
              <a:defRPr/>
            </a:pPr>
            <a:r>
              <a:rPr lang="es-ES_tradnl" sz="3200" b="1">
                <a:solidFill>
                  <a:srgbClr val="FFFF00"/>
                </a:solidFill>
              </a:rPr>
              <a:t>ACTIVOS</a:t>
            </a:r>
          </a:p>
        </p:txBody>
      </p:sp>
      <p:sp>
        <p:nvSpPr>
          <p:cNvPr id="12294" name="Text Box 6"/>
          <p:cNvSpPr txBox="1">
            <a:spLocks noChangeArrowheads="1"/>
          </p:cNvSpPr>
          <p:nvPr/>
        </p:nvSpPr>
        <p:spPr bwMode="auto">
          <a:xfrm>
            <a:off x="5005388" y="2276475"/>
            <a:ext cx="2879725" cy="579438"/>
          </a:xfrm>
          <a:prstGeom prst="rect">
            <a:avLst/>
          </a:prstGeom>
          <a:noFill/>
          <a:ln w="28575" algn="ctr">
            <a:noFill/>
            <a:miter lim="800000"/>
            <a:headEnd/>
            <a:tailEnd/>
          </a:ln>
          <a:effectLst>
            <a:outerShdw dist="107763" dir="13500000" algn="ctr" rotWithShape="0">
              <a:schemeClr val="bg2">
                <a:alpha val="50000"/>
              </a:schemeClr>
            </a:outerShdw>
          </a:effectLst>
        </p:spPr>
        <p:txBody>
          <a:bodyPr>
            <a:spAutoFit/>
          </a:bodyPr>
          <a:lstStyle/>
          <a:p>
            <a:pPr algn="ctr">
              <a:spcBef>
                <a:spcPct val="50000"/>
              </a:spcBef>
              <a:defRPr/>
            </a:pPr>
            <a:r>
              <a:rPr lang="es-ES_tradnl" sz="3200" b="1">
                <a:solidFill>
                  <a:schemeClr val="accent2"/>
                </a:solidFill>
              </a:rPr>
              <a:t>PASIVOS</a:t>
            </a:r>
          </a:p>
        </p:txBody>
      </p:sp>
      <p:sp>
        <p:nvSpPr>
          <p:cNvPr id="12295" name="Text Box 7"/>
          <p:cNvSpPr txBox="1">
            <a:spLocks noChangeArrowheads="1"/>
          </p:cNvSpPr>
          <p:nvPr/>
        </p:nvSpPr>
        <p:spPr bwMode="auto">
          <a:xfrm>
            <a:off x="5003800" y="4581525"/>
            <a:ext cx="2879725" cy="579438"/>
          </a:xfrm>
          <a:prstGeom prst="rect">
            <a:avLst/>
          </a:prstGeom>
          <a:noFill/>
          <a:ln w="28575" algn="ctr">
            <a:noFill/>
            <a:miter lim="800000"/>
            <a:headEnd/>
            <a:tailEnd/>
          </a:ln>
          <a:effectLst>
            <a:outerShdw dist="107763" dir="13500000" algn="ctr" rotWithShape="0">
              <a:schemeClr val="bg2">
                <a:alpha val="50000"/>
              </a:schemeClr>
            </a:outerShdw>
          </a:effectLst>
        </p:spPr>
        <p:txBody>
          <a:bodyPr>
            <a:spAutoFit/>
          </a:bodyPr>
          <a:lstStyle/>
          <a:p>
            <a:pPr algn="ctr">
              <a:spcBef>
                <a:spcPct val="50000"/>
              </a:spcBef>
              <a:defRPr/>
            </a:pPr>
            <a:r>
              <a:rPr lang="es-ES_tradnl" sz="3200" b="1">
                <a:solidFill>
                  <a:srgbClr val="CC3300"/>
                </a:solidFill>
              </a:rPr>
              <a:t>PATRIMONIO</a:t>
            </a:r>
          </a:p>
        </p:txBody>
      </p:sp>
      <p:sp>
        <p:nvSpPr>
          <p:cNvPr id="49159" name="Line 8"/>
          <p:cNvSpPr>
            <a:spLocks noChangeShapeType="1"/>
          </p:cNvSpPr>
          <p:nvPr/>
        </p:nvSpPr>
        <p:spPr bwMode="auto">
          <a:xfrm>
            <a:off x="4716463" y="3716338"/>
            <a:ext cx="3527425" cy="0"/>
          </a:xfrm>
          <a:prstGeom prst="line">
            <a:avLst/>
          </a:prstGeom>
          <a:noFill/>
          <a:ln w="28575">
            <a:solidFill>
              <a:srgbClr val="CC0099"/>
            </a:solidFill>
            <a:round/>
            <a:headEnd/>
            <a:tailEnd/>
          </a:ln>
        </p:spPr>
        <p:txBody>
          <a:bodyPr wrap="none" anchor="ctr"/>
          <a:lstStyle/>
          <a:p>
            <a:endParaRPr lang="es-VE"/>
          </a:p>
        </p:txBody>
      </p:sp>
    </p:spTree>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4648200" y="2971800"/>
            <a:ext cx="3784600" cy="3322638"/>
          </a:xfrm>
          <a:prstGeom prst="rect">
            <a:avLst/>
          </a:prstGeom>
          <a:noFill/>
          <a:ln w="12700">
            <a:noFill/>
            <a:miter lim="800000"/>
            <a:headEnd/>
            <a:tailEnd/>
          </a:ln>
        </p:spPr>
        <p:txBody>
          <a:bodyPr lIns="90488" tIns="44450" rIns="90488" bIns="44450">
            <a:spAutoFit/>
          </a:bodyPr>
          <a:lstStyle/>
          <a:p>
            <a:pPr marL="342900" indent="-342900" algn="just" eaLnBrk="0" hangingPunct="0">
              <a:lnSpc>
                <a:spcPct val="90000"/>
              </a:lnSpc>
            </a:pPr>
            <a:r>
              <a:rPr lang="es-ES" sz="2000" b="1" u="sng">
                <a:solidFill>
                  <a:schemeClr val="tx1"/>
                </a:solidFill>
              </a:rPr>
              <a:t>Desventajas</a:t>
            </a:r>
            <a:r>
              <a:rPr lang="es-ES" sz="2000" u="sng">
                <a:solidFill>
                  <a:schemeClr val="tx1"/>
                </a:solidFill>
              </a:rPr>
              <a:t> :</a:t>
            </a:r>
          </a:p>
          <a:p>
            <a:pPr marL="342900" indent="-342900" algn="just" eaLnBrk="0" hangingPunct="0">
              <a:lnSpc>
                <a:spcPct val="70000"/>
              </a:lnSpc>
            </a:pPr>
            <a:endParaRPr lang="es-ES" sz="2000">
              <a:solidFill>
                <a:schemeClr val="tx1"/>
              </a:solidFill>
            </a:endParaRPr>
          </a:p>
          <a:p>
            <a:pPr marL="342900" indent="-342900" algn="just" eaLnBrk="0" hangingPunct="0">
              <a:lnSpc>
                <a:spcPct val="90000"/>
              </a:lnSpc>
              <a:buFontTx/>
              <a:buChar char="1"/>
            </a:pPr>
            <a:r>
              <a:rPr lang="es-ES" sz="2000">
                <a:solidFill>
                  <a:schemeClr val="tx1"/>
                </a:solidFill>
              </a:rPr>
              <a:t>Se presentan resultados con monedas de diferente poder adquisitivo.</a:t>
            </a:r>
          </a:p>
          <a:p>
            <a:pPr marL="342900" indent="-342900" algn="just" eaLnBrk="0" hangingPunct="0">
              <a:lnSpc>
                <a:spcPct val="90000"/>
              </a:lnSpc>
              <a:buFontTx/>
              <a:buChar char="2"/>
            </a:pPr>
            <a:r>
              <a:rPr lang="es-ES" sz="2000">
                <a:solidFill>
                  <a:schemeClr val="tx1"/>
                </a:solidFill>
              </a:rPr>
              <a:t>No se refleja el efecto de la inflación bajo el concepto de </a:t>
            </a:r>
            <a:r>
              <a:rPr lang="es-ES" sz="2000" b="1">
                <a:solidFill>
                  <a:srgbClr val="CC3300"/>
                </a:solidFill>
              </a:rPr>
              <a:t>Costo Integral de Financiamiento.</a:t>
            </a:r>
          </a:p>
          <a:p>
            <a:pPr marL="342900" indent="-342900" algn="just" eaLnBrk="0" hangingPunct="0">
              <a:lnSpc>
                <a:spcPct val="90000"/>
              </a:lnSpc>
              <a:buFontTx/>
              <a:buChar char="3"/>
            </a:pPr>
            <a:r>
              <a:rPr lang="es-ES" sz="2000">
                <a:solidFill>
                  <a:schemeClr val="tx1"/>
                </a:solidFill>
              </a:rPr>
              <a:t>Los resultados de las operaciones se presentan distorsionados.</a:t>
            </a:r>
          </a:p>
        </p:txBody>
      </p:sp>
      <p:grpSp>
        <p:nvGrpSpPr>
          <p:cNvPr id="72707" name="Group 3"/>
          <p:cNvGrpSpPr>
            <a:grpSpLocks/>
          </p:cNvGrpSpPr>
          <p:nvPr/>
        </p:nvGrpSpPr>
        <p:grpSpPr bwMode="auto">
          <a:xfrm>
            <a:off x="685800" y="3890963"/>
            <a:ext cx="3541713" cy="1214437"/>
            <a:chOff x="425" y="2177"/>
            <a:chExt cx="2231" cy="765"/>
          </a:xfrm>
        </p:grpSpPr>
        <p:sp>
          <p:nvSpPr>
            <p:cNvPr id="72708" name="AutoShape 4"/>
            <p:cNvSpPr>
              <a:spLocks noChangeArrowheads="1"/>
            </p:cNvSpPr>
            <p:nvPr/>
          </p:nvSpPr>
          <p:spPr bwMode="auto">
            <a:xfrm>
              <a:off x="456" y="2177"/>
              <a:ext cx="2200" cy="765"/>
            </a:xfrm>
            <a:prstGeom prst="homePlate">
              <a:avLst>
                <a:gd name="adj" fmla="val 95861"/>
              </a:avLst>
            </a:prstGeom>
            <a:solidFill>
              <a:schemeClr val="accent1"/>
            </a:solidFill>
            <a:ln w="12700">
              <a:solidFill>
                <a:schemeClr val="tx1"/>
              </a:solidFill>
              <a:miter lim="800000"/>
              <a:headEnd/>
              <a:tailEnd/>
            </a:ln>
            <a:effectLst>
              <a:outerShdw dist="107763" dir="2700000" algn="ctr" rotWithShape="0">
                <a:schemeClr val="hlink"/>
              </a:outerShdw>
            </a:effectLst>
          </p:spPr>
          <p:txBody>
            <a:bodyPr wrap="none" anchor="ctr"/>
            <a:lstStyle/>
            <a:p>
              <a:pPr algn="ctr">
                <a:spcBef>
                  <a:spcPct val="50000"/>
                </a:spcBef>
                <a:defRPr/>
              </a:pPr>
              <a:endParaRPr lang="es-VE"/>
            </a:p>
          </p:txBody>
        </p:sp>
        <p:sp>
          <p:nvSpPr>
            <p:cNvPr id="19462" name="Rectangle 5"/>
            <p:cNvSpPr>
              <a:spLocks noChangeArrowheads="1"/>
            </p:cNvSpPr>
            <p:nvPr/>
          </p:nvSpPr>
          <p:spPr bwMode="auto">
            <a:xfrm>
              <a:off x="425" y="2414"/>
              <a:ext cx="2119" cy="286"/>
            </a:xfrm>
            <a:prstGeom prst="rect">
              <a:avLst/>
            </a:prstGeom>
            <a:noFill/>
            <a:ln w="12700">
              <a:noFill/>
              <a:miter lim="800000"/>
              <a:headEnd/>
              <a:tailEnd/>
            </a:ln>
          </p:spPr>
          <p:txBody>
            <a:bodyPr wrap="none" lIns="90488" tIns="44450" rIns="90488" bIns="44450">
              <a:spAutoFit/>
            </a:bodyPr>
            <a:lstStyle/>
            <a:p>
              <a:pPr eaLnBrk="0" hangingPunct="0"/>
              <a:r>
                <a:rPr lang="es-ES" b="1">
                  <a:solidFill>
                    <a:srgbClr val="CC3300"/>
                  </a:solidFill>
                </a:rPr>
                <a:t>Estado de Resultados</a:t>
              </a:r>
            </a:p>
          </p:txBody>
        </p:sp>
      </p:grpSp>
      <p:sp>
        <p:nvSpPr>
          <p:cNvPr id="19459" name="Rectangle 6"/>
          <p:cNvSpPr>
            <a:spLocks noChangeArrowheads="1"/>
          </p:cNvSpPr>
          <p:nvPr/>
        </p:nvSpPr>
        <p:spPr bwMode="auto">
          <a:xfrm>
            <a:off x="228600" y="1752600"/>
            <a:ext cx="8656638" cy="1184275"/>
          </a:xfrm>
          <a:prstGeom prst="rect">
            <a:avLst/>
          </a:prstGeom>
          <a:noFill/>
          <a:ln w="12700">
            <a:noFill/>
            <a:miter lim="800000"/>
            <a:headEnd/>
            <a:tailEnd/>
          </a:ln>
        </p:spPr>
        <p:txBody>
          <a:bodyPr lIns="90488" tIns="44450" rIns="90488" bIns="44450">
            <a:spAutoFit/>
          </a:bodyPr>
          <a:lstStyle/>
          <a:p>
            <a:pPr algn="just" eaLnBrk="0" hangingPunct="0"/>
            <a:r>
              <a:rPr lang="es-ES">
                <a:solidFill>
                  <a:schemeClr val="tx1"/>
                </a:solidFill>
              </a:rPr>
              <a:t>En economías inflacionarias, la contabilidad basada en costos históricos no permite que los estados financieros cumplan con sus características básicas.</a:t>
            </a:r>
          </a:p>
        </p:txBody>
      </p:sp>
      <p:sp>
        <p:nvSpPr>
          <p:cNvPr id="19460" name="Rectangle 7"/>
          <p:cNvSpPr>
            <a:spLocks noChangeArrowheads="1"/>
          </p:cNvSpPr>
          <p:nvPr/>
        </p:nvSpPr>
        <p:spPr bwMode="auto">
          <a:xfrm>
            <a:off x="250825" y="136525"/>
            <a:ext cx="8642350" cy="1577975"/>
          </a:xfrm>
          <a:prstGeom prst="rect">
            <a:avLst/>
          </a:prstGeom>
          <a:noFill/>
          <a:ln w="12700">
            <a:noFill/>
            <a:miter lim="800000"/>
            <a:headEnd/>
            <a:tailEnd/>
          </a:ln>
        </p:spPr>
        <p:txBody>
          <a:bodyPr lIns="90488" tIns="44450" rIns="90488" bIns="44450" anchor="ctr"/>
          <a:lstStyle/>
          <a:p>
            <a:pPr algn="ctr" eaLnBrk="0" hangingPunct="0"/>
            <a:r>
              <a:rPr lang="es-ES" sz="3600" b="1">
                <a:solidFill>
                  <a:schemeClr val="tx2"/>
                </a:solidFill>
              </a:rPr>
              <a:t>Contabilidad Histórica vs. Contabilidad Ajustada Por Inflación</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2707"/>
                                        </p:tgtEl>
                                        <p:attrNameLst>
                                          <p:attrName>style.visibility</p:attrName>
                                        </p:attrNameLst>
                                      </p:cBhvr>
                                      <p:to>
                                        <p:strVal val="visible"/>
                                      </p:to>
                                    </p:set>
                                    <p:anim calcmode="lin" valueType="num">
                                      <p:cBhvr additive="base">
                                        <p:cTn id="7" dur="500" fill="hold"/>
                                        <p:tgtEl>
                                          <p:spTgt spid="72707"/>
                                        </p:tgtEl>
                                        <p:attrNameLst>
                                          <p:attrName>ppt_x</p:attrName>
                                        </p:attrNameLst>
                                      </p:cBhvr>
                                      <p:tavLst>
                                        <p:tav tm="0">
                                          <p:val>
                                            <p:strVal val="0-#ppt_w/2"/>
                                          </p:val>
                                        </p:tav>
                                        <p:tav tm="100000">
                                          <p:val>
                                            <p:strVal val="#ppt_x"/>
                                          </p:val>
                                        </p:tav>
                                      </p:tavLst>
                                    </p:anim>
                                    <p:anim calcmode="lin" valueType="num">
                                      <p:cBhvr additive="base">
                                        <p:cTn id="8" dur="500" fill="hold"/>
                                        <p:tgtEl>
                                          <p:spTgt spid="7270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72706">
                                            <p:txEl>
                                              <p:pRg st="0" end="0"/>
                                            </p:txEl>
                                          </p:spTgt>
                                        </p:tgtEl>
                                        <p:attrNameLst>
                                          <p:attrName>style.visibility</p:attrName>
                                        </p:attrNameLst>
                                      </p:cBhvr>
                                      <p:to>
                                        <p:strVal val="visible"/>
                                      </p:to>
                                    </p:set>
                                    <p:animEffect transition="in" filter="slide(fromTop)">
                                      <p:cBhvr>
                                        <p:cTn id="13" dur="500"/>
                                        <p:tgtEl>
                                          <p:spTgt spid="7270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grpId="0" nodeType="clickEffect">
                                  <p:stCondLst>
                                    <p:cond delay="0"/>
                                  </p:stCondLst>
                                  <p:childTnLst>
                                    <p:set>
                                      <p:cBhvr>
                                        <p:cTn id="17" dur="1" fill="hold">
                                          <p:stCondLst>
                                            <p:cond delay="0"/>
                                          </p:stCondLst>
                                        </p:cTn>
                                        <p:tgtEl>
                                          <p:spTgt spid="72706">
                                            <p:txEl>
                                              <p:pRg st="2" end="2"/>
                                            </p:txEl>
                                          </p:spTgt>
                                        </p:tgtEl>
                                        <p:attrNameLst>
                                          <p:attrName>style.visibility</p:attrName>
                                        </p:attrNameLst>
                                      </p:cBhvr>
                                      <p:to>
                                        <p:strVal val="visible"/>
                                      </p:to>
                                    </p:set>
                                    <p:animEffect transition="in" filter="slide(fromTop)">
                                      <p:cBhvr>
                                        <p:cTn id="18" dur="500"/>
                                        <p:tgtEl>
                                          <p:spTgt spid="72706">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1" fill="hold" grpId="0" nodeType="clickEffect">
                                  <p:stCondLst>
                                    <p:cond delay="0"/>
                                  </p:stCondLst>
                                  <p:childTnLst>
                                    <p:set>
                                      <p:cBhvr>
                                        <p:cTn id="22" dur="1" fill="hold">
                                          <p:stCondLst>
                                            <p:cond delay="0"/>
                                          </p:stCondLst>
                                        </p:cTn>
                                        <p:tgtEl>
                                          <p:spTgt spid="72706">
                                            <p:txEl>
                                              <p:pRg st="3" end="3"/>
                                            </p:txEl>
                                          </p:spTgt>
                                        </p:tgtEl>
                                        <p:attrNameLst>
                                          <p:attrName>style.visibility</p:attrName>
                                        </p:attrNameLst>
                                      </p:cBhvr>
                                      <p:to>
                                        <p:strVal val="visible"/>
                                      </p:to>
                                    </p:set>
                                    <p:animEffect transition="in" filter="slide(fromTop)">
                                      <p:cBhvr>
                                        <p:cTn id="23" dur="500"/>
                                        <p:tgtEl>
                                          <p:spTgt spid="72706">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1" fill="hold" grpId="0" nodeType="clickEffect">
                                  <p:stCondLst>
                                    <p:cond delay="0"/>
                                  </p:stCondLst>
                                  <p:childTnLst>
                                    <p:set>
                                      <p:cBhvr>
                                        <p:cTn id="27" dur="1" fill="hold">
                                          <p:stCondLst>
                                            <p:cond delay="0"/>
                                          </p:stCondLst>
                                        </p:cTn>
                                        <p:tgtEl>
                                          <p:spTgt spid="72706">
                                            <p:txEl>
                                              <p:pRg st="4" end="4"/>
                                            </p:txEl>
                                          </p:spTgt>
                                        </p:tgtEl>
                                        <p:attrNameLst>
                                          <p:attrName>style.visibility</p:attrName>
                                        </p:attrNameLst>
                                      </p:cBhvr>
                                      <p:to>
                                        <p:strVal val="visible"/>
                                      </p:to>
                                    </p:set>
                                    <p:animEffect transition="in" filter="slide(fromTop)">
                                      <p:cBhvr>
                                        <p:cTn id="28" dur="500"/>
                                        <p:tgtEl>
                                          <p:spTgt spid="7270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827088" y="546100"/>
            <a:ext cx="7704137" cy="579438"/>
          </a:xfrm>
          <a:prstGeom prst="rect">
            <a:avLst/>
          </a:prstGeom>
          <a:noFill/>
          <a:ln w="28575" algn="ctr">
            <a:noFill/>
            <a:miter lim="800000"/>
            <a:headEnd/>
            <a:tailEnd/>
          </a:ln>
          <a:effectLst/>
        </p:spPr>
        <p:txBody>
          <a:bodyPr>
            <a:spAutoFit/>
          </a:bodyPr>
          <a:lstStyle/>
          <a:p>
            <a:pPr algn="ctr">
              <a:spcBef>
                <a:spcPct val="50000"/>
              </a:spcBef>
              <a:defRPr/>
            </a:pPr>
            <a:r>
              <a:rPr lang="es-ES_tradnl" sz="3200" b="1">
                <a:solidFill>
                  <a:schemeClr val="tx2"/>
                </a:solidFill>
                <a:effectLst>
                  <a:outerShdw blurRad="38100" dist="38100" dir="2700000" algn="tl">
                    <a:srgbClr val="000000"/>
                  </a:outerShdw>
                </a:effectLst>
              </a:rPr>
              <a:t>BALANCE GENERAL EN INFLACION</a:t>
            </a:r>
          </a:p>
        </p:txBody>
      </p:sp>
      <p:sp>
        <p:nvSpPr>
          <p:cNvPr id="50178" name="Rectangle 3"/>
          <p:cNvSpPr>
            <a:spLocks noChangeArrowheads="1"/>
          </p:cNvSpPr>
          <p:nvPr/>
        </p:nvSpPr>
        <p:spPr bwMode="auto">
          <a:xfrm>
            <a:off x="1187450" y="1412875"/>
            <a:ext cx="7056438" cy="4679950"/>
          </a:xfrm>
          <a:prstGeom prst="rect">
            <a:avLst/>
          </a:prstGeom>
          <a:noFill/>
          <a:ln w="28575" algn="ctr">
            <a:solidFill>
              <a:schemeClr val="tx1"/>
            </a:solidFill>
            <a:miter lim="800000"/>
            <a:headEnd/>
            <a:tailEnd/>
          </a:ln>
        </p:spPr>
        <p:txBody>
          <a:bodyPr wrap="none" anchor="ctr"/>
          <a:lstStyle/>
          <a:p>
            <a:pPr algn="ctr">
              <a:spcBef>
                <a:spcPct val="50000"/>
              </a:spcBef>
            </a:pPr>
            <a:endParaRPr lang="es-ES"/>
          </a:p>
        </p:txBody>
      </p:sp>
      <p:sp>
        <p:nvSpPr>
          <p:cNvPr id="50179" name="Line 4"/>
          <p:cNvSpPr>
            <a:spLocks noChangeShapeType="1"/>
          </p:cNvSpPr>
          <p:nvPr/>
        </p:nvSpPr>
        <p:spPr bwMode="auto">
          <a:xfrm>
            <a:off x="4716463" y="1412875"/>
            <a:ext cx="0" cy="4608513"/>
          </a:xfrm>
          <a:prstGeom prst="line">
            <a:avLst/>
          </a:prstGeom>
          <a:noFill/>
          <a:ln w="28575">
            <a:solidFill>
              <a:schemeClr val="tx1"/>
            </a:solidFill>
            <a:round/>
            <a:headEnd/>
            <a:tailEnd/>
          </a:ln>
        </p:spPr>
        <p:txBody>
          <a:bodyPr wrap="none" anchor="ctr"/>
          <a:lstStyle/>
          <a:p>
            <a:endParaRPr lang="es-VE"/>
          </a:p>
        </p:txBody>
      </p:sp>
      <p:sp>
        <p:nvSpPr>
          <p:cNvPr id="14341" name="Text Box 5"/>
          <p:cNvSpPr txBox="1">
            <a:spLocks noChangeArrowheads="1"/>
          </p:cNvSpPr>
          <p:nvPr/>
        </p:nvSpPr>
        <p:spPr bwMode="auto">
          <a:xfrm>
            <a:off x="1403350" y="2420938"/>
            <a:ext cx="3024188" cy="1066800"/>
          </a:xfrm>
          <a:prstGeom prst="rect">
            <a:avLst/>
          </a:prstGeom>
          <a:noFill/>
          <a:ln w="28575" algn="ctr">
            <a:noFill/>
            <a:miter lim="800000"/>
            <a:headEnd/>
            <a:tailEnd/>
          </a:ln>
          <a:effectLst>
            <a:outerShdw dist="107763" dir="18900000" algn="ctr" rotWithShape="0">
              <a:schemeClr val="bg2">
                <a:alpha val="50000"/>
              </a:schemeClr>
            </a:outerShdw>
          </a:effectLst>
        </p:spPr>
        <p:txBody>
          <a:bodyPr>
            <a:spAutoFit/>
          </a:bodyPr>
          <a:lstStyle/>
          <a:p>
            <a:pPr algn="ctr">
              <a:spcBef>
                <a:spcPct val="50000"/>
              </a:spcBef>
              <a:defRPr/>
            </a:pPr>
            <a:r>
              <a:rPr lang="es-ES_tradnl" sz="3200" b="1">
                <a:solidFill>
                  <a:schemeClr val="tx2"/>
                </a:solidFill>
              </a:rPr>
              <a:t>ACTIVOS MONETARIOS</a:t>
            </a:r>
          </a:p>
        </p:txBody>
      </p:sp>
      <p:sp>
        <p:nvSpPr>
          <p:cNvPr id="14342" name="Text Box 6"/>
          <p:cNvSpPr txBox="1">
            <a:spLocks noChangeArrowheads="1"/>
          </p:cNvSpPr>
          <p:nvPr/>
        </p:nvSpPr>
        <p:spPr bwMode="auto">
          <a:xfrm>
            <a:off x="5005388" y="1557338"/>
            <a:ext cx="3022600" cy="1066800"/>
          </a:xfrm>
          <a:prstGeom prst="rect">
            <a:avLst/>
          </a:prstGeom>
          <a:noFill/>
          <a:ln w="28575" algn="ctr">
            <a:noFill/>
            <a:miter lim="800000"/>
            <a:headEnd/>
            <a:tailEnd/>
          </a:ln>
          <a:effectLst>
            <a:outerShdw dist="107763" dir="13500000" algn="ctr" rotWithShape="0">
              <a:schemeClr val="bg2">
                <a:alpha val="50000"/>
              </a:schemeClr>
            </a:outerShdw>
          </a:effectLst>
        </p:spPr>
        <p:txBody>
          <a:bodyPr>
            <a:spAutoFit/>
          </a:bodyPr>
          <a:lstStyle/>
          <a:p>
            <a:pPr algn="ctr">
              <a:spcBef>
                <a:spcPct val="50000"/>
              </a:spcBef>
              <a:defRPr/>
            </a:pPr>
            <a:r>
              <a:rPr lang="es-ES_tradnl" sz="3200" b="1">
                <a:solidFill>
                  <a:schemeClr val="tx2"/>
                </a:solidFill>
              </a:rPr>
              <a:t>PASIVOS MONETARIOS</a:t>
            </a:r>
          </a:p>
        </p:txBody>
      </p:sp>
      <p:sp>
        <p:nvSpPr>
          <p:cNvPr id="14343" name="Text Box 7"/>
          <p:cNvSpPr txBox="1">
            <a:spLocks noChangeArrowheads="1"/>
          </p:cNvSpPr>
          <p:nvPr/>
        </p:nvSpPr>
        <p:spPr bwMode="auto">
          <a:xfrm>
            <a:off x="5003800" y="4794250"/>
            <a:ext cx="2879725" cy="579438"/>
          </a:xfrm>
          <a:prstGeom prst="rect">
            <a:avLst/>
          </a:prstGeom>
          <a:noFill/>
          <a:ln w="28575" algn="ctr">
            <a:noFill/>
            <a:miter lim="800000"/>
            <a:headEnd/>
            <a:tailEnd/>
          </a:ln>
          <a:effectLst>
            <a:outerShdw dist="107763" dir="8100000" algn="ctr" rotWithShape="0">
              <a:schemeClr val="bg2">
                <a:alpha val="50000"/>
              </a:schemeClr>
            </a:outerShdw>
          </a:effectLst>
        </p:spPr>
        <p:txBody>
          <a:bodyPr>
            <a:spAutoFit/>
          </a:bodyPr>
          <a:lstStyle/>
          <a:p>
            <a:pPr algn="ctr">
              <a:spcBef>
                <a:spcPct val="50000"/>
              </a:spcBef>
              <a:defRPr/>
            </a:pPr>
            <a:r>
              <a:rPr lang="es-ES_tradnl" sz="3200" b="1">
                <a:solidFill>
                  <a:schemeClr val="tx2"/>
                </a:solidFill>
              </a:rPr>
              <a:t>PATRIMONIO</a:t>
            </a:r>
          </a:p>
        </p:txBody>
      </p:sp>
      <p:sp>
        <p:nvSpPr>
          <p:cNvPr id="14344" name="Text Box 8"/>
          <p:cNvSpPr txBox="1">
            <a:spLocks noChangeArrowheads="1"/>
          </p:cNvSpPr>
          <p:nvPr/>
        </p:nvSpPr>
        <p:spPr bwMode="auto">
          <a:xfrm>
            <a:off x="1476375" y="4738688"/>
            <a:ext cx="2951163" cy="1066800"/>
          </a:xfrm>
          <a:prstGeom prst="rect">
            <a:avLst/>
          </a:prstGeom>
          <a:noFill/>
          <a:ln w="28575" algn="ctr">
            <a:noFill/>
            <a:miter lim="800000"/>
            <a:headEnd/>
            <a:tailEnd/>
          </a:ln>
          <a:effectLst>
            <a:outerShdw dist="107763" dir="2700000" algn="ctr" rotWithShape="0">
              <a:schemeClr val="bg2">
                <a:alpha val="50000"/>
              </a:schemeClr>
            </a:outerShdw>
          </a:effectLst>
        </p:spPr>
        <p:txBody>
          <a:bodyPr>
            <a:spAutoFit/>
          </a:bodyPr>
          <a:lstStyle/>
          <a:p>
            <a:pPr algn="ctr">
              <a:spcBef>
                <a:spcPct val="50000"/>
              </a:spcBef>
              <a:defRPr/>
            </a:pPr>
            <a:r>
              <a:rPr lang="es-ES_tradnl" sz="3200" b="1">
                <a:solidFill>
                  <a:schemeClr val="tx2"/>
                </a:solidFill>
              </a:rPr>
              <a:t>ACTIVOS NO MONETARIOS</a:t>
            </a:r>
          </a:p>
        </p:txBody>
      </p:sp>
      <p:sp>
        <p:nvSpPr>
          <p:cNvPr id="14345" name="Text Box 9"/>
          <p:cNvSpPr txBox="1">
            <a:spLocks noChangeArrowheads="1"/>
          </p:cNvSpPr>
          <p:nvPr/>
        </p:nvSpPr>
        <p:spPr bwMode="auto">
          <a:xfrm>
            <a:off x="4862513" y="3141663"/>
            <a:ext cx="3022600" cy="1066800"/>
          </a:xfrm>
          <a:prstGeom prst="rect">
            <a:avLst/>
          </a:prstGeom>
          <a:noFill/>
          <a:ln w="28575" algn="ctr">
            <a:noFill/>
            <a:miter lim="800000"/>
            <a:headEnd/>
            <a:tailEnd/>
          </a:ln>
          <a:effectLst>
            <a:outerShdw dist="107763" dir="2700000" algn="ctr" rotWithShape="0">
              <a:schemeClr val="bg2">
                <a:alpha val="50000"/>
              </a:schemeClr>
            </a:outerShdw>
          </a:effectLst>
        </p:spPr>
        <p:txBody>
          <a:bodyPr>
            <a:spAutoFit/>
          </a:bodyPr>
          <a:lstStyle/>
          <a:p>
            <a:pPr algn="ctr">
              <a:spcBef>
                <a:spcPct val="50000"/>
              </a:spcBef>
              <a:defRPr/>
            </a:pPr>
            <a:r>
              <a:rPr lang="es-ES_tradnl" sz="3200" b="1">
                <a:solidFill>
                  <a:schemeClr val="tx2"/>
                </a:solidFill>
              </a:rPr>
              <a:t>PASIVOS NO MONETARIOS</a:t>
            </a:r>
          </a:p>
        </p:txBody>
      </p:sp>
      <p:sp>
        <p:nvSpPr>
          <p:cNvPr id="50185" name="Line 10"/>
          <p:cNvSpPr>
            <a:spLocks noChangeShapeType="1"/>
          </p:cNvSpPr>
          <p:nvPr/>
        </p:nvSpPr>
        <p:spPr bwMode="auto">
          <a:xfrm>
            <a:off x="1187450" y="4652963"/>
            <a:ext cx="3455988" cy="0"/>
          </a:xfrm>
          <a:prstGeom prst="line">
            <a:avLst/>
          </a:prstGeom>
          <a:noFill/>
          <a:ln w="38100">
            <a:solidFill>
              <a:srgbClr val="CC3300"/>
            </a:solidFill>
            <a:round/>
            <a:headEnd/>
            <a:tailEnd/>
          </a:ln>
        </p:spPr>
        <p:txBody>
          <a:bodyPr wrap="none" anchor="ctr"/>
          <a:lstStyle/>
          <a:p>
            <a:endParaRPr lang="es-VE"/>
          </a:p>
        </p:txBody>
      </p:sp>
      <p:sp>
        <p:nvSpPr>
          <p:cNvPr id="50186" name="Line 11"/>
          <p:cNvSpPr>
            <a:spLocks noChangeShapeType="1"/>
          </p:cNvSpPr>
          <p:nvPr/>
        </p:nvSpPr>
        <p:spPr bwMode="auto">
          <a:xfrm>
            <a:off x="4716463" y="2636838"/>
            <a:ext cx="3527425" cy="0"/>
          </a:xfrm>
          <a:prstGeom prst="line">
            <a:avLst/>
          </a:prstGeom>
          <a:noFill/>
          <a:ln w="38100">
            <a:solidFill>
              <a:srgbClr val="CC3300"/>
            </a:solidFill>
            <a:round/>
            <a:headEnd/>
            <a:tailEnd/>
          </a:ln>
        </p:spPr>
        <p:txBody>
          <a:bodyPr wrap="none" anchor="ctr"/>
          <a:lstStyle/>
          <a:p>
            <a:endParaRPr lang="es-VE"/>
          </a:p>
        </p:txBody>
      </p:sp>
      <p:sp>
        <p:nvSpPr>
          <p:cNvPr id="50187" name="Text Box 12"/>
          <p:cNvSpPr txBox="1">
            <a:spLocks noChangeArrowheads="1"/>
          </p:cNvSpPr>
          <p:nvPr/>
        </p:nvSpPr>
        <p:spPr bwMode="auto">
          <a:xfrm>
            <a:off x="179388" y="6237288"/>
            <a:ext cx="8713787" cy="427037"/>
          </a:xfrm>
          <a:prstGeom prst="rect">
            <a:avLst/>
          </a:prstGeom>
          <a:noFill/>
          <a:ln w="28575" algn="ctr">
            <a:noFill/>
            <a:miter lim="800000"/>
            <a:headEnd/>
            <a:tailEnd/>
          </a:ln>
        </p:spPr>
        <p:txBody>
          <a:bodyPr>
            <a:spAutoFit/>
          </a:bodyPr>
          <a:lstStyle/>
          <a:p>
            <a:pPr algn="ctr">
              <a:spcBef>
                <a:spcPct val="50000"/>
              </a:spcBef>
            </a:pPr>
            <a:r>
              <a:rPr lang="es-ES_tradnl" sz="2200" b="1">
                <a:solidFill>
                  <a:schemeClr val="tx2"/>
                </a:solidFill>
              </a:rPr>
              <a:t>PAT + PNM &gt; ANM </a:t>
            </a:r>
            <a:r>
              <a:rPr lang="es-ES_tradnl" sz="2200" b="1">
                <a:solidFill>
                  <a:schemeClr val="tx2"/>
                </a:solidFill>
                <a:sym typeface="Wingdings" pitchFamily="2" charset="2"/>
              </a:rPr>
              <a:t> PERDIDA POR EXPOSICION</a:t>
            </a:r>
            <a:endParaRPr lang="es-ES_tradnl" sz="2200" b="1">
              <a:solidFill>
                <a:schemeClr val="tx2"/>
              </a:solidFill>
            </a:endParaRPr>
          </a:p>
        </p:txBody>
      </p:sp>
    </p:spTree>
  </p:cSld>
  <p:clrMapOvr>
    <a:masterClrMapping/>
  </p:clrMapOvr>
  <p:transition spd="slow">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827088" y="546100"/>
            <a:ext cx="7704137" cy="579438"/>
          </a:xfrm>
          <a:prstGeom prst="rect">
            <a:avLst/>
          </a:prstGeom>
          <a:noFill/>
          <a:ln w="28575" algn="ctr">
            <a:noFill/>
            <a:miter lim="800000"/>
            <a:headEnd/>
            <a:tailEnd/>
          </a:ln>
          <a:effectLst/>
        </p:spPr>
        <p:txBody>
          <a:bodyPr>
            <a:spAutoFit/>
          </a:bodyPr>
          <a:lstStyle/>
          <a:p>
            <a:pPr algn="ctr">
              <a:spcBef>
                <a:spcPct val="50000"/>
              </a:spcBef>
              <a:defRPr/>
            </a:pPr>
            <a:r>
              <a:rPr lang="es-ES_tradnl" sz="3200" b="1">
                <a:solidFill>
                  <a:schemeClr val="tx2"/>
                </a:solidFill>
                <a:effectLst>
                  <a:outerShdw blurRad="38100" dist="38100" dir="2700000" algn="tl">
                    <a:srgbClr val="000000"/>
                  </a:outerShdw>
                </a:effectLst>
              </a:rPr>
              <a:t>BALANCE GENERAL EN INFLACION</a:t>
            </a:r>
          </a:p>
        </p:txBody>
      </p:sp>
      <p:sp>
        <p:nvSpPr>
          <p:cNvPr id="51202" name="Rectangle 3"/>
          <p:cNvSpPr>
            <a:spLocks noChangeArrowheads="1"/>
          </p:cNvSpPr>
          <p:nvPr/>
        </p:nvSpPr>
        <p:spPr bwMode="auto">
          <a:xfrm>
            <a:off x="1187450" y="1412875"/>
            <a:ext cx="7056438" cy="4679950"/>
          </a:xfrm>
          <a:prstGeom prst="rect">
            <a:avLst/>
          </a:prstGeom>
          <a:noFill/>
          <a:ln w="38100" algn="ctr">
            <a:solidFill>
              <a:srgbClr val="CC0099"/>
            </a:solidFill>
            <a:miter lim="800000"/>
            <a:headEnd/>
            <a:tailEnd/>
          </a:ln>
        </p:spPr>
        <p:txBody>
          <a:bodyPr wrap="none" anchor="ctr"/>
          <a:lstStyle/>
          <a:p>
            <a:pPr algn="ctr">
              <a:spcBef>
                <a:spcPct val="50000"/>
              </a:spcBef>
            </a:pPr>
            <a:endParaRPr lang="es-ES"/>
          </a:p>
        </p:txBody>
      </p:sp>
      <p:sp>
        <p:nvSpPr>
          <p:cNvPr id="51203" name="Line 4"/>
          <p:cNvSpPr>
            <a:spLocks noChangeShapeType="1"/>
          </p:cNvSpPr>
          <p:nvPr/>
        </p:nvSpPr>
        <p:spPr bwMode="auto">
          <a:xfrm>
            <a:off x="4716463" y="1412875"/>
            <a:ext cx="0" cy="4608513"/>
          </a:xfrm>
          <a:prstGeom prst="line">
            <a:avLst/>
          </a:prstGeom>
          <a:noFill/>
          <a:ln w="28575">
            <a:solidFill>
              <a:schemeClr val="tx1"/>
            </a:solidFill>
            <a:round/>
            <a:headEnd/>
            <a:tailEnd/>
          </a:ln>
        </p:spPr>
        <p:txBody>
          <a:bodyPr wrap="none" anchor="ctr"/>
          <a:lstStyle/>
          <a:p>
            <a:endParaRPr lang="es-VE"/>
          </a:p>
        </p:txBody>
      </p:sp>
      <p:sp>
        <p:nvSpPr>
          <p:cNvPr id="51204" name="Text Box 5"/>
          <p:cNvSpPr txBox="1">
            <a:spLocks noChangeArrowheads="1"/>
          </p:cNvSpPr>
          <p:nvPr/>
        </p:nvSpPr>
        <p:spPr bwMode="auto">
          <a:xfrm>
            <a:off x="1403350" y="1557338"/>
            <a:ext cx="3024188" cy="1066800"/>
          </a:xfrm>
          <a:prstGeom prst="rect">
            <a:avLst/>
          </a:prstGeom>
          <a:noFill/>
          <a:ln w="28575" algn="ctr">
            <a:noFill/>
            <a:miter lim="800000"/>
            <a:headEnd/>
            <a:tailEnd/>
          </a:ln>
        </p:spPr>
        <p:txBody>
          <a:bodyPr>
            <a:spAutoFit/>
          </a:bodyPr>
          <a:lstStyle/>
          <a:p>
            <a:pPr algn="ctr">
              <a:spcBef>
                <a:spcPct val="50000"/>
              </a:spcBef>
            </a:pPr>
            <a:r>
              <a:rPr lang="es-ES_tradnl" sz="3200" b="1">
                <a:solidFill>
                  <a:schemeClr val="tx2"/>
                </a:solidFill>
              </a:rPr>
              <a:t>ACTIVOS MONETARIOS</a:t>
            </a:r>
          </a:p>
        </p:txBody>
      </p:sp>
      <p:sp>
        <p:nvSpPr>
          <p:cNvPr id="51205" name="Text Box 6"/>
          <p:cNvSpPr txBox="1">
            <a:spLocks noChangeArrowheads="1"/>
          </p:cNvSpPr>
          <p:nvPr/>
        </p:nvSpPr>
        <p:spPr bwMode="auto">
          <a:xfrm>
            <a:off x="5003800" y="2133600"/>
            <a:ext cx="3022600" cy="1066800"/>
          </a:xfrm>
          <a:prstGeom prst="rect">
            <a:avLst/>
          </a:prstGeom>
          <a:noFill/>
          <a:ln w="28575" algn="ctr">
            <a:noFill/>
            <a:miter lim="800000"/>
            <a:headEnd/>
            <a:tailEnd/>
          </a:ln>
        </p:spPr>
        <p:txBody>
          <a:bodyPr>
            <a:spAutoFit/>
          </a:bodyPr>
          <a:lstStyle/>
          <a:p>
            <a:pPr algn="ctr">
              <a:spcBef>
                <a:spcPct val="50000"/>
              </a:spcBef>
            </a:pPr>
            <a:r>
              <a:rPr lang="es-ES_tradnl" sz="3200" b="1">
                <a:solidFill>
                  <a:schemeClr val="tx2"/>
                </a:solidFill>
              </a:rPr>
              <a:t>PASIVOS MONETARIOS</a:t>
            </a:r>
          </a:p>
        </p:txBody>
      </p:sp>
      <p:sp>
        <p:nvSpPr>
          <p:cNvPr id="51206" name="Text Box 7"/>
          <p:cNvSpPr txBox="1">
            <a:spLocks noChangeArrowheads="1"/>
          </p:cNvSpPr>
          <p:nvPr/>
        </p:nvSpPr>
        <p:spPr bwMode="auto">
          <a:xfrm>
            <a:off x="5003800" y="5226050"/>
            <a:ext cx="2879725" cy="579438"/>
          </a:xfrm>
          <a:prstGeom prst="rect">
            <a:avLst/>
          </a:prstGeom>
          <a:noFill/>
          <a:ln w="28575" algn="ctr">
            <a:noFill/>
            <a:miter lim="800000"/>
            <a:headEnd/>
            <a:tailEnd/>
          </a:ln>
        </p:spPr>
        <p:txBody>
          <a:bodyPr>
            <a:spAutoFit/>
          </a:bodyPr>
          <a:lstStyle/>
          <a:p>
            <a:pPr algn="ctr">
              <a:spcBef>
                <a:spcPct val="50000"/>
              </a:spcBef>
            </a:pPr>
            <a:r>
              <a:rPr lang="es-ES_tradnl" sz="3200" b="1">
                <a:solidFill>
                  <a:schemeClr val="tx2"/>
                </a:solidFill>
              </a:rPr>
              <a:t>PATRIMONIO</a:t>
            </a:r>
          </a:p>
        </p:txBody>
      </p:sp>
      <p:sp>
        <p:nvSpPr>
          <p:cNvPr id="51207" name="Text Box 8"/>
          <p:cNvSpPr txBox="1">
            <a:spLocks noChangeArrowheads="1"/>
          </p:cNvSpPr>
          <p:nvPr/>
        </p:nvSpPr>
        <p:spPr bwMode="auto">
          <a:xfrm>
            <a:off x="1476375" y="3716338"/>
            <a:ext cx="2951163" cy="1066800"/>
          </a:xfrm>
          <a:prstGeom prst="rect">
            <a:avLst/>
          </a:prstGeom>
          <a:noFill/>
          <a:ln w="28575" algn="ctr">
            <a:noFill/>
            <a:miter lim="800000"/>
            <a:headEnd/>
            <a:tailEnd/>
          </a:ln>
        </p:spPr>
        <p:txBody>
          <a:bodyPr>
            <a:spAutoFit/>
          </a:bodyPr>
          <a:lstStyle/>
          <a:p>
            <a:pPr algn="ctr">
              <a:spcBef>
                <a:spcPct val="50000"/>
              </a:spcBef>
            </a:pPr>
            <a:r>
              <a:rPr lang="es-ES_tradnl" sz="3200" b="1">
                <a:solidFill>
                  <a:schemeClr val="tx2"/>
                </a:solidFill>
              </a:rPr>
              <a:t>ACTIVOS NO MONETARIOS</a:t>
            </a:r>
          </a:p>
        </p:txBody>
      </p:sp>
      <p:sp>
        <p:nvSpPr>
          <p:cNvPr id="51208" name="Text Box 9"/>
          <p:cNvSpPr txBox="1">
            <a:spLocks noChangeArrowheads="1"/>
          </p:cNvSpPr>
          <p:nvPr/>
        </p:nvSpPr>
        <p:spPr bwMode="auto">
          <a:xfrm>
            <a:off x="4862513" y="4017963"/>
            <a:ext cx="3022600" cy="1066800"/>
          </a:xfrm>
          <a:prstGeom prst="rect">
            <a:avLst/>
          </a:prstGeom>
          <a:noFill/>
          <a:ln w="28575" algn="ctr">
            <a:noFill/>
            <a:miter lim="800000"/>
            <a:headEnd/>
            <a:tailEnd/>
          </a:ln>
        </p:spPr>
        <p:txBody>
          <a:bodyPr>
            <a:spAutoFit/>
          </a:bodyPr>
          <a:lstStyle/>
          <a:p>
            <a:pPr algn="ctr">
              <a:spcBef>
                <a:spcPct val="50000"/>
              </a:spcBef>
            </a:pPr>
            <a:r>
              <a:rPr lang="es-ES_tradnl" sz="3200" b="1">
                <a:solidFill>
                  <a:schemeClr val="tx2"/>
                </a:solidFill>
              </a:rPr>
              <a:t>PASIVOS NO MONETARIOS</a:t>
            </a:r>
          </a:p>
        </p:txBody>
      </p:sp>
      <p:sp>
        <p:nvSpPr>
          <p:cNvPr id="51209" name="Line 10"/>
          <p:cNvSpPr>
            <a:spLocks noChangeShapeType="1"/>
          </p:cNvSpPr>
          <p:nvPr/>
        </p:nvSpPr>
        <p:spPr bwMode="auto">
          <a:xfrm>
            <a:off x="1187450" y="2636838"/>
            <a:ext cx="3455988" cy="0"/>
          </a:xfrm>
          <a:prstGeom prst="line">
            <a:avLst/>
          </a:prstGeom>
          <a:noFill/>
          <a:ln w="38100">
            <a:solidFill>
              <a:srgbClr val="CC3300"/>
            </a:solidFill>
            <a:round/>
            <a:headEnd/>
            <a:tailEnd/>
          </a:ln>
        </p:spPr>
        <p:txBody>
          <a:bodyPr wrap="none" anchor="ctr"/>
          <a:lstStyle/>
          <a:p>
            <a:endParaRPr lang="es-VE"/>
          </a:p>
        </p:txBody>
      </p:sp>
      <p:sp>
        <p:nvSpPr>
          <p:cNvPr id="51210" name="Line 11"/>
          <p:cNvSpPr>
            <a:spLocks noChangeShapeType="1"/>
          </p:cNvSpPr>
          <p:nvPr/>
        </p:nvSpPr>
        <p:spPr bwMode="auto">
          <a:xfrm>
            <a:off x="4716463" y="4005263"/>
            <a:ext cx="3527425" cy="0"/>
          </a:xfrm>
          <a:prstGeom prst="line">
            <a:avLst/>
          </a:prstGeom>
          <a:noFill/>
          <a:ln w="38100">
            <a:solidFill>
              <a:srgbClr val="CC3300"/>
            </a:solidFill>
            <a:round/>
            <a:headEnd/>
            <a:tailEnd/>
          </a:ln>
        </p:spPr>
        <p:txBody>
          <a:bodyPr wrap="none" anchor="ctr"/>
          <a:lstStyle/>
          <a:p>
            <a:endParaRPr lang="es-VE"/>
          </a:p>
        </p:txBody>
      </p:sp>
      <p:sp>
        <p:nvSpPr>
          <p:cNvPr id="51211" name="Text Box 12"/>
          <p:cNvSpPr txBox="1">
            <a:spLocks noChangeArrowheads="1"/>
          </p:cNvSpPr>
          <p:nvPr/>
        </p:nvSpPr>
        <p:spPr bwMode="auto">
          <a:xfrm>
            <a:off x="179388" y="6237288"/>
            <a:ext cx="8713787" cy="427037"/>
          </a:xfrm>
          <a:prstGeom prst="rect">
            <a:avLst/>
          </a:prstGeom>
          <a:noFill/>
          <a:ln w="28575" algn="ctr">
            <a:noFill/>
            <a:miter lim="800000"/>
            <a:headEnd/>
            <a:tailEnd/>
          </a:ln>
        </p:spPr>
        <p:txBody>
          <a:bodyPr>
            <a:spAutoFit/>
          </a:bodyPr>
          <a:lstStyle/>
          <a:p>
            <a:pPr algn="ctr">
              <a:spcBef>
                <a:spcPct val="50000"/>
              </a:spcBef>
            </a:pPr>
            <a:r>
              <a:rPr lang="es-ES_tradnl" sz="2200" b="1">
                <a:solidFill>
                  <a:schemeClr val="tx1"/>
                </a:solidFill>
              </a:rPr>
              <a:t>ANM &gt; PNM + PAT </a:t>
            </a:r>
            <a:r>
              <a:rPr lang="es-ES_tradnl" sz="2200" b="1">
                <a:solidFill>
                  <a:schemeClr val="tx1"/>
                </a:solidFill>
                <a:sym typeface="Wingdings" pitchFamily="2" charset="2"/>
              </a:rPr>
              <a:t> GANANCIA POR EXPOSICION</a:t>
            </a:r>
            <a:endParaRPr lang="es-ES_tradnl" sz="2200" b="1">
              <a:solidFill>
                <a:schemeClr val="tx1"/>
              </a:solidFill>
            </a:endParaRPr>
          </a:p>
        </p:txBody>
      </p:sp>
    </p:spTree>
  </p:cSld>
  <p:clrMapOvr>
    <a:masterClrMapping/>
  </p:clrMapOvr>
  <p:transition spd="slow">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827088" y="546100"/>
            <a:ext cx="7704137" cy="579438"/>
          </a:xfrm>
          <a:prstGeom prst="rect">
            <a:avLst/>
          </a:prstGeom>
          <a:noFill/>
          <a:ln w="28575" algn="ctr">
            <a:noFill/>
            <a:miter lim="800000"/>
            <a:headEnd/>
            <a:tailEnd/>
          </a:ln>
          <a:effectLst/>
        </p:spPr>
        <p:txBody>
          <a:bodyPr>
            <a:spAutoFit/>
          </a:bodyPr>
          <a:lstStyle/>
          <a:p>
            <a:pPr algn="ctr">
              <a:spcBef>
                <a:spcPct val="50000"/>
              </a:spcBef>
              <a:defRPr/>
            </a:pPr>
            <a:r>
              <a:rPr lang="es-ES_tradnl" sz="3200" b="1">
                <a:solidFill>
                  <a:schemeClr val="tx2"/>
                </a:solidFill>
                <a:effectLst>
                  <a:outerShdw blurRad="38100" dist="38100" dir="2700000" algn="tl">
                    <a:srgbClr val="000000"/>
                  </a:outerShdw>
                </a:effectLst>
              </a:rPr>
              <a:t>BALANCE GENERAL EN INFLACION</a:t>
            </a:r>
          </a:p>
        </p:txBody>
      </p:sp>
      <p:sp>
        <p:nvSpPr>
          <p:cNvPr id="13317" name="Rectangle 5"/>
          <p:cNvSpPr>
            <a:spLocks noChangeArrowheads="1"/>
          </p:cNvSpPr>
          <p:nvPr/>
        </p:nvSpPr>
        <p:spPr bwMode="auto">
          <a:xfrm>
            <a:off x="4500563" y="3860800"/>
            <a:ext cx="2376487" cy="1871663"/>
          </a:xfrm>
          <a:prstGeom prst="rect">
            <a:avLst/>
          </a:prstGeom>
          <a:noFill/>
          <a:ln w="28575" algn="ctr">
            <a:solidFill>
              <a:srgbClr val="CC3300"/>
            </a:solidFill>
            <a:miter lim="800000"/>
            <a:headEnd/>
            <a:tailEnd/>
          </a:ln>
        </p:spPr>
        <p:txBody>
          <a:bodyPr wrap="none" anchor="ctr"/>
          <a:lstStyle/>
          <a:p>
            <a:pPr algn="ctr">
              <a:spcBef>
                <a:spcPct val="50000"/>
              </a:spcBef>
            </a:pPr>
            <a:endParaRPr lang="es-ES"/>
          </a:p>
        </p:txBody>
      </p:sp>
      <p:sp>
        <p:nvSpPr>
          <p:cNvPr id="13318" name="Rectangle 6"/>
          <p:cNvSpPr>
            <a:spLocks noChangeArrowheads="1"/>
          </p:cNvSpPr>
          <p:nvPr/>
        </p:nvSpPr>
        <p:spPr bwMode="auto">
          <a:xfrm>
            <a:off x="2124075" y="1989138"/>
            <a:ext cx="2376488" cy="1871662"/>
          </a:xfrm>
          <a:prstGeom prst="rect">
            <a:avLst/>
          </a:prstGeom>
          <a:noFill/>
          <a:ln w="28575" algn="ctr">
            <a:solidFill>
              <a:srgbClr val="FFFF00"/>
            </a:solidFill>
            <a:miter lim="800000"/>
            <a:headEnd/>
            <a:tailEnd/>
          </a:ln>
        </p:spPr>
        <p:txBody>
          <a:bodyPr wrap="none" anchor="ctr"/>
          <a:lstStyle/>
          <a:p>
            <a:pPr algn="ctr">
              <a:spcBef>
                <a:spcPct val="50000"/>
              </a:spcBef>
            </a:pPr>
            <a:endParaRPr lang="es-ES"/>
          </a:p>
        </p:txBody>
      </p:sp>
      <p:sp>
        <p:nvSpPr>
          <p:cNvPr id="13319" name="Rectangle 7"/>
          <p:cNvSpPr>
            <a:spLocks noChangeArrowheads="1"/>
          </p:cNvSpPr>
          <p:nvPr/>
        </p:nvSpPr>
        <p:spPr bwMode="auto">
          <a:xfrm>
            <a:off x="2124075" y="3860800"/>
            <a:ext cx="2376488" cy="1871663"/>
          </a:xfrm>
          <a:prstGeom prst="rect">
            <a:avLst/>
          </a:prstGeom>
          <a:noFill/>
          <a:ln w="28575" algn="ctr">
            <a:solidFill>
              <a:srgbClr val="CC0099"/>
            </a:solidFill>
            <a:miter lim="800000"/>
            <a:headEnd/>
            <a:tailEnd/>
          </a:ln>
        </p:spPr>
        <p:txBody>
          <a:bodyPr wrap="none" anchor="ctr"/>
          <a:lstStyle/>
          <a:p>
            <a:pPr algn="ctr">
              <a:spcBef>
                <a:spcPct val="50000"/>
              </a:spcBef>
            </a:pPr>
            <a:endParaRPr lang="es-ES"/>
          </a:p>
        </p:txBody>
      </p:sp>
      <p:sp>
        <p:nvSpPr>
          <p:cNvPr id="13320" name="Rectangle 8"/>
          <p:cNvSpPr>
            <a:spLocks noChangeArrowheads="1"/>
          </p:cNvSpPr>
          <p:nvPr/>
        </p:nvSpPr>
        <p:spPr bwMode="auto">
          <a:xfrm>
            <a:off x="4500563" y="1989138"/>
            <a:ext cx="2376487" cy="1871662"/>
          </a:xfrm>
          <a:prstGeom prst="rect">
            <a:avLst/>
          </a:prstGeom>
          <a:noFill/>
          <a:ln w="28575" algn="ctr">
            <a:solidFill>
              <a:schemeClr val="accent2"/>
            </a:solidFill>
            <a:miter lim="800000"/>
            <a:headEnd/>
            <a:tailEnd/>
          </a:ln>
        </p:spPr>
        <p:txBody>
          <a:bodyPr wrap="none" anchor="ctr"/>
          <a:lstStyle/>
          <a:p>
            <a:pPr algn="ctr">
              <a:spcBef>
                <a:spcPct val="50000"/>
              </a:spcBef>
            </a:pPr>
            <a:endParaRPr lang="es-ES"/>
          </a:p>
        </p:txBody>
      </p:sp>
      <p:sp>
        <p:nvSpPr>
          <p:cNvPr id="13321" name="Text Box 9"/>
          <p:cNvSpPr txBox="1">
            <a:spLocks noChangeArrowheads="1"/>
          </p:cNvSpPr>
          <p:nvPr/>
        </p:nvSpPr>
        <p:spPr bwMode="auto">
          <a:xfrm>
            <a:off x="2484438" y="2492375"/>
            <a:ext cx="1582737" cy="579438"/>
          </a:xfrm>
          <a:prstGeom prst="rect">
            <a:avLst/>
          </a:prstGeom>
          <a:noFill/>
          <a:ln w="28575" algn="ctr">
            <a:noFill/>
            <a:miter lim="800000"/>
            <a:headEnd/>
            <a:tailEnd/>
          </a:ln>
        </p:spPr>
        <p:txBody>
          <a:bodyPr>
            <a:spAutoFit/>
          </a:bodyPr>
          <a:lstStyle/>
          <a:p>
            <a:pPr algn="ctr">
              <a:spcBef>
                <a:spcPct val="50000"/>
              </a:spcBef>
            </a:pPr>
            <a:r>
              <a:rPr lang="es-ES_tradnl" sz="3200">
                <a:solidFill>
                  <a:schemeClr val="tx2"/>
                </a:solidFill>
              </a:rPr>
              <a:t>AM</a:t>
            </a:r>
          </a:p>
        </p:txBody>
      </p:sp>
      <p:sp>
        <p:nvSpPr>
          <p:cNvPr id="13323" name="Text Box 11"/>
          <p:cNvSpPr txBox="1">
            <a:spLocks noChangeArrowheads="1"/>
          </p:cNvSpPr>
          <p:nvPr/>
        </p:nvSpPr>
        <p:spPr bwMode="auto">
          <a:xfrm>
            <a:off x="2484438" y="4578350"/>
            <a:ext cx="1582737" cy="579438"/>
          </a:xfrm>
          <a:prstGeom prst="rect">
            <a:avLst/>
          </a:prstGeom>
          <a:noFill/>
          <a:ln w="28575" algn="ctr">
            <a:noFill/>
            <a:miter lim="800000"/>
            <a:headEnd/>
            <a:tailEnd/>
          </a:ln>
        </p:spPr>
        <p:txBody>
          <a:bodyPr>
            <a:spAutoFit/>
          </a:bodyPr>
          <a:lstStyle/>
          <a:p>
            <a:pPr algn="ctr">
              <a:spcBef>
                <a:spcPct val="50000"/>
              </a:spcBef>
            </a:pPr>
            <a:r>
              <a:rPr lang="es-ES_tradnl" sz="3200">
                <a:solidFill>
                  <a:schemeClr val="tx2"/>
                </a:solidFill>
              </a:rPr>
              <a:t>ANM</a:t>
            </a:r>
          </a:p>
        </p:txBody>
      </p:sp>
      <p:sp>
        <p:nvSpPr>
          <p:cNvPr id="13324" name="Text Box 12"/>
          <p:cNvSpPr txBox="1">
            <a:spLocks noChangeArrowheads="1"/>
          </p:cNvSpPr>
          <p:nvPr/>
        </p:nvSpPr>
        <p:spPr bwMode="auto">
          <a:xfrm>
            <a:off x="4932363" y="4005263"/>
            <a:ext cx="1582737" cy="1371600"/>
          </a:xfrm>
          <a:prstGeom prst="rect">
            <a:avLst/>
          </a:prstGeom>
          <a:noFill/>
          <a:ln w="28575" algn="ctr">
            <a:noFill/>
            <a:miter lim="800000"/>
            <a:headEnd/>
            <a:tailEnd/>
          </a:ln>
        </p:spPr>
        <p:txBody>
          <a:bodyPr>
            <a:spAutoFit/>
          </a:bodyPr>
          <a:lstStyle/>
          <a:p>
            <a:pPr algn="ctr">
              <a:spcBef>
                <a:spcPct val="25000"/>
              </a:spcBef>
            </a:pPr>
            <a:r>
              <a:rPr lang="es-ES_tradnl">
                <a:solidFill>
                  <a:schemeClr val="tx2"/>
                </a:solidFill>
              </a:rPr>
              <a:t>PNM</a:t>
            </a:r>
          </a:p>
          <a:p>
            <a:pPr algn="ctr">
              <a:spcBef>
                <a:spcPct val="25000"/>
              </a:spcBef>
            </a:pPr>
            <a:r>
              <a:rPr lang="es-ES_tradnl">
                <a:solidFill>
                  <a:schemeClr val="tx2"/>
                </a:solidFill>
              </a:rPr>
              <a:t>+</a:t>
            </a:r>
          </a:p>
          <a:p>
            <a:pPr algn="ctr">
              <a:spcBef>
                <a:spcPct val="25000"/>
              </a:spcBef>
            </a:pPr>
            <a:r>
              <a:rPr lang="es-ES_tradnl">
                <a:solidFill>
                  <a:schemeClr val="tx2"/>
                </a:solidFill>
              </a:rPr>
              <a:t> PAT</a:t>
            </a:r>
          </a:p>
        </p:txBody>
      </p:sp>
      <p:sp>
        <p:nvSpPr>
          <p:cNvPr id="13325" name="Text Box 13"/>
          <p:cNvSpPr txBox="1">
            <a:spLocks noChangeArrowheads="1"/>
          </p:cNvSpPr>
          <p:nvPr/>
        </p:nvSpPr>
        <p:spPr bwMode="auto">
          <a:xfrm>
            <a:off x="4859338" y="2565400"/>
            <a:ext cx="1582737" cy="579438"/>
          </a:xfrm>
          <a:prstGeom prst="rect">
            <a:avLst/>
          </a:prstGeom>
          <a:noFill/>
          <a:ln w="28575" algn="ctr">
            <a:noFill/>
            <a:miter lim="800000"/>
            <a:headEnd/>
            <a:tailEnd/>
          </a:ln>
        </p:spPr>
        <p:txBody>
          <a:bodyPr>
            <a:spAutoFit/>
          </a:bodyPr>
          <a:lstStyle/>
          <a:p>
            <a:pPr algn="ctr">
              <a:spcBef>
                <a:spcPct val="50000"/>
              </a:spcBef>
            </a:pPr>
            <a:r>
              <a:rPr lang="es-ES_tradnl" sz="3200">
                <a:solidFill>
                  <a:schemeClr val="tx2"/>
                </a:solidFill>
              </a:rPr>
              <a:t>PM</a:t>
            </a:r>
          </a:p>
        </p:txBody>
      </p:sp>
      <p:sp>
        <p:nvSpPr>
          <p:cNvPr id="52234" name="Text Box 14"/>
          <p:cNvSpPr txBox="1">
            <a:spLocks noChangeArrowheads="1"/>
          </p:cNvSpPr>
          <p:nvPr/>
        </p:nvSpPr>
        <p:spPr bwMode="auto">
          <a:xfrm>
            <a:off x="179388" y="6237288"/>
            <a:ext cx="8713787" cy="427037"/>
          </a:xfrm>
          <a:prstGeom prst="rect">
            <a:avLst/>
          </a:prstGeom>
          <a:noFill/>
          <a:ln w="28575" algn="ctr">
            <a:noFill/>
            <a:miter lim="800000"/>
            <a:headEnd/>
            <a:tailEnd/>
          </a:ln>
        </p:spPr>
        <p:txBody>
          <a:bodyPr>
            <a:spAutoFit/>
          </a:bodyPr>
          <a:lstStyle/>
          <a:p>
            <a:pPr algn="ctr">
              <a:spcBef>
                <a:spcPct val="50000"/>
              </a:spcBef>
            </a:pPr>
            <a:r>
              <a:rPr lang="es-ES_tradnl" sz="2200" b="1">
                <a:solidFill>
                  <a:schemeClr val="tx1"/>
                </a:solidFill>
              </a:rPr>
              <a:t>ANM = PNM + PAT </a:t>
            </a:r>
            <a:r>
              <a:rPr lang="es-ES_tradnl" sz="2200" b="1">
                <a:solidFill>
                  <a:schemeClr val="tx1"/>
                </a:solidFill>
                <a:sym typeface="Wingdings" pitchFamily="2" charset="2"/>
              </a:rPr>
              <a:t> NO PRODUCE RESULTADOS</a:t>
            </a:r>
            <a:endParaRPr lang="es-ES_tradnl" sz="2200" b="1">
              <a:solidFill>
                <a:schemeClr val="tx1"/>
              </a:solidFill>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8"/>
                                        </p:tgtEl>
                                        <p:attrNameLst>
                                          <p:attrName>style.visibility</p:attrName>
                                        </p:attrNameLst>
                                      </p:cBhvr>
                                      <p:to>
                                        <p:strVal val="visible"/>
                                      </p:to>
                                    </p:set>
                                    <p:animEffect transition="in" filter="dissolve">
                                      <p:cBhvr>
                                        <p:cTn id="7" dur="500"/>
                                        <p:tgtEl>
                                          <p:spTgt spid="133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321"/>
                                        </p:tgtEl>
                                        <p:attrNameLst>
                                          <p:attrName>style.visibility</p:attrName>
                                        </p:attrNameLst>
                                      </p:cBhvr>
                                      <p:to>
                                        <p:strVal val="visible"/>
                                      </p:to>
                                    </p:set>
                                    <p:anim calcmode="lin" valueType="num">
                                      <p:cBhvr additive="base">
                                        <p:cTn id="12" dur="500" fill="hold"/>
                                        <p:tgtEl>
                                          <p:spTgt spid="13321"/>
                                        </p:tgtEl>
                                        <p:attrNameLst>
                                          <p:attrName>ppt_x</p:attrName>
                                        </p:attrNameLst>
                                      </p:cBhvr>
                                      <p:tavLst>
                                        <p:tav tm="0">
                                          <p:val>
                                            <p:strVal val="#ppt_x"/>
                                          </p:val>
                                        </p:tav>
                                        <p:tav tm="100000">
                                          <p:val>
                                            <p:strVal val="#ppt_x"/>
                                          </p:val>
                                        </p:tav>
                                      </p:tavLst>
                                    </p:anim>
                                    <p:anim calcmode="lin" valueType="num">
                                      <p:cBhvr additive="base">
                                        <p:cTn id="13" dur="500" fill="hold"/>
                                        <p:tgtEl>
                                          <p:spTgt spid="1332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320"/>
                                        </p:tgtEl>
                                        <p:attrNameLst>
                                          <p:attrName>style.visibility</p:attrName>
                                        </p:attrNameLst>
                                      </p:cBhvr>
                                      <p:to>
                                        <p:strVal val="visible"/>
                                      </p:to>
                                    </p:set>
                                    <p:anim calcmode="lin" valueType="num">
                                      <p:cBhvr additive="base">
                                        <p:cTn id="18" dur="500" fill="hold"/>
                                        <p:tgtEl>
                                          <p:spTgt spid="13320"/>
                                        </p:tgtEl>
                                        <p:attrNameLst>
                                          <p:attrName>ppt_x</p:attrName>
                                        </p:attrNameLst>
                                      </p:cBhvr>
                                      <p:tavLst>
                                        <p:tav tm="0">
                                          <p:val>
                                            <p:strVal val="#ppt_x"/>
                                          </p:val>
                                        </p:tav>
                                        <p:tav tm="100000">
                                          <p:val>
                                            <p:strVal val="#ppt_x"/>
                                          </p:val>
                                        </p:tav>
                                      </p:tavLst>
                                    </p:anim>
                                    <p:anim calcmode="lin" valueType="num">
                                      <p:cBhvr additive="base">
                                        <p:cTn id="19" dur="500" fill="hold"/>
                                        <p:tgtEl>
                                          <p:spTgt spid="1332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13325"/>
                                        </p:tgtEl>
                                        <p:attrNameLst>
                                          <p:attrName>style.visibility</p:attrName>
                                        </p:attrNameLst>
                                      </p:cBhvr>
                                      <p:to>
                                        <p:strVal val="visible"/>
                                      </p:to>
                                    </p:set>
                                    <p:anim calcmode="lin" valueType="num">
                                      <p:cBhvr>
                                        <p:cTn id="24" dur="500" fill="hold"/>
                                        <p:tgtEl>
                                          <p:spTgt spid="13325"/>
                                        </p:tgtEl>
                                        <p:attrNameLst>
                                          <p:attrName>ppt_w</p:attrName>
                                        </p:attrNameLst>
                                      </p:cBhvr>
                                      <p:tavLst>
                                        <p:tav tm="0">
                                          <p:val>
                                            <p:fltVal val="0"/>
                                          </p:val>
                                        </p:tav>
                                        <p:tav tm="100000">
                                          <p:val>
                                            <p:strVal val="#ppt_w"/>
                                          </p:val>
                                        </p:tav>
                                      </p:tavLst>
                                    </p:anim>
                                    <p:anim calcmode="lin" valueType="num">
                                      <p:cBhvr>
                                        <p:cTn id="25" dur="500" fill="hold"/>
                                        <p:tgtEl>
                                          <p:spTgt spid="13325"/>
                                        </p:tgtEl>
                                        <p:attrNameLst>
                                          <p:attrName>ppt_h</p:attrName>
                                        </p:attrNameLst>
                                      </p:cBhvr>
                                      <p:tavLst>
                                        <p:tav tm="0">
                                          <p:val>
                                            <p:fltVal val="0"/>
                                          </p:val>
                                        </p:tav>
                                        <p:tav tm="100000">
                                          <p:val>
                                            <p:strVal val="#ppt_h"/>
                                          </p:val>
                                        </p:tav>
                                      </p:tavLst>
                                    </p:anim>
                                    <p:animEffect transition="in" filter="fade">
                                      <p:cBhvr>
                                        <p:cTn id="26" dur="500"/>
                                        <p:tgtEl>
                                          <p:spTgt spid="13325"/>
                                        </p:tgtEl>
                                      </p:cBhvr>
                                    </p:animEffect>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grpId="0" nodeType="clickEffect">
                                  <p:stCondLst>
                                    <p:cond delay="0"/>
                                  </p:stCondLst>
                                  <p:childTnLst>
                                    <p:set>
                                      <p:cBhvr>
                                        <p:cTn id="30" dur="1" fill="hold">
                                          <p:stCondLst>
                                            <p:cond delay="0"/>
                                          </p:stCondLst>
                                        </p:cTn>
                                        <p:tgtEl>
                                          <p:spTgt spid="13319"/>
                                        </p:tgtEl>
                                        <p:attrNameLst>
                                          <p:attrName>style.visibility</p:attrName>
                                        </p:attrNameLst>
                                      </p:cBhvr>
                                      <p:to>
                                        <p:strVal val="visible"/>
                                      </p:to>
                                    </p:set>
                                    <p:anim to="" calcmode="lin" valueType="num">
                                      <p:cBhvr>
                                        <p:cTn id="31" dur="1" fill="hold"/>
                                        <p:tgtEl>
                                          <p:spTgt spid="13319"/>
                                        </p:tgtEl>
                                        <p:attrNameLst>
                                          <p:attrName/>
                                        </p:attrNameLst>
                                      </p:cBhvr>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0" nodeType="clickEffect">
                                  <p:stCondLst>
                                    <p:cond delay="0"/>
                                  </p:stCondLst>
                                  <p:childTnLst>
                                    <p:set>
                                      <p:cBhvr>
                                        <p:cTn id="35" dur="1" fill="hold">
                                          <p:stCondLst>
                                            <p:cond delay="0"/>
                                          </p:stCondLst>
                                        </p:cTn>
                                        <p:tgtEl>
                                          <p:spTgt spid="13323"/>
                                        </p:tgtEl>
                                        <p:attrNameLst>
                                          <p:attrName>style.visibility</p:attrName>
                                        </p:attrNameLst>
                                      </p:cBhvr>
                                      <p:to>
                                        <p:strVal val="visible"/>
                                      </p:to>
                                    </p:set>
                                    <p:anim to="" calcmode="lin" valueType="num">
                                      <p:cBhvr>
                                        <p:cTn id="36" dur="1" fill="hold"/>
                                        <p:tgtEl>
                                          <p:spTgt spid="13323"/>
                                        </p:tgtEl>
                                        <p:attrNameLst>
                                          <p:attrName/>
                                        </p:attrNameLst>
                                      </p:cBhvr>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3317"/>
                                        </p:tgtEl>
                                        <p:attrNameLst>
                                          <p:attrName>style.visibility</p:attrName>
                                        </p:attrNameLst>
                                      </p:cBhvr>
                                      <p:to>
                                        <p:strVal val="visible"/>
                                      </p:to>
                                    </p:set>
                                    <p:animEffect transition="in" filter="checkerboard(across)">
                                      <p:cBhvr>
                                        <p:cTn id="41" dur="500"/>
                                        <p:tgtEl>
                                          <p:spTgt spid="13317"/>
                                        </p:tgtEl>
                                      </p:cBhvr>
                                    </p:animEffect>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13324"/>
                                        </p:tgtEl>
                                        <p:attrNameLst>
                                          <p:attrName>style.visibility</p:attrName>
                                        </p:attrNameLst>
                                      </p:cBhvr>
                                      <p:to>
                                        <p:strVal val="visible"/>
                                      </p:to>
                                    </p:set>
                                    <p:anim calcmode="lin" valueType="num">
                                      <p:cBhvr>
                                        <p:cTn id="46" dur="1000" fill="hold"/>
                                        <p:tgtEl>
                                          <p:spTgt spid="13324"/>
                                        </p:tgtEl>
                                        <p:attrNameLst>
                                          <p:attrName>ppt_w</p:attrName>
                                        </p:attrNameLst>
                                      </p:cBhvr>
                                      <p:tavLst>
                                        <p:tav tm="0">
                                          <p:val>
                                            <p:strVal val="#ppt_w*0.70"/>
                                          </p:val>
                                        </p:tav>
                                        <p:tav tm="100000">
                                          <p:val>
                                            <p:strVal val="#ppt_w"/>
                                          </p:val>
                                        </p:tav>
                                      </p:tavLst>
                                    </p:anim>
                                    <p:anim calcmode="lin" valueType="num">
                                      <p:cBhvr>
                                        <p:cTn id="47" dur="1000" fill="hold"/>
                                        <p:tgtEl>
                                          <p:spTgt spid="13324"/>
                                        </p:tgtEl>
                                        <p:attrNameLst>
                                          <p:attrName>ppt_h</p:attrName>
                                        </p:attrNameLst>
                                      </p:cBhvr>
                                      <p:tavLst>
                                        <p:tav tm="0">
                                          <p:val>
                                            <p:strVal val="#ppt_h"/>
                                          </p:val>
                                        </p:tav>
                                        <p:tav tm="100000">
                                          <p:val>
                                            <p:strVal val="#ppt_h"/>
                                          </p:val>
                                        </p:tav>
                                      </p:tavLst>
                                    </p:anim>
                                    <p:animEffect transition="in" filter="fade">
                                      <p:cBhvr>
                                        <p:cTn id="48" dur="1000"/>
                                        <p:tgtEl>
                                          <p:spTgt spid="13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p:bldP spid="13318" grpId="0" animBg="1"/>
      <p:bldP spid="13319" grpId="0" animBg="1"/>
      <p:bldP spid="13320" grpId="0" animBg="1"/>
      <p:bldP spid="13321" grpId="0"/>
      <p:bldP spid="13323" grpId="0"/>
      <p:bldP spid="13324" grpId="0"/>
      <p:bldP spid="1332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s-ES_tradnl" sz="3600" i="1">
                <a:solidFill>
                  <a:schemeClr val="accent2"/>
                </a:solidFill>
                <a:effectLst>
                  <a:outerShdw blurRad="38100" dist="38100" dir="2700000" algn="tl">
                    <a:srgbClr val="000000"/>
                  </a:outerShdw>
                </a:effectLst>
              </a:rPr>
              <a:t>COMO SE REDUCE LA EXPOSICION A LA INFLACION?</a:t>
            </a:r>
          </a:p>
        </p:txBody>
      </p:sp>
      <p:pic>
        <p:nvPicPr>
          <p:cNvPr id="53250" name="Picture 3" descr="mso47A03"/>
          <p:cNvPicPr>
            <a:picLocks noChangeAspect="1" noChangeArrowheads="1"/>
          </p:cNvPicPr>
          <p:nvPr/>
        </p:nvPicPr>
        <p:blipFill>
          <a:blip r:embed="rId2"/>
          <a:srcRect/>
          <a:stretch>
            <a:fillRect/>
          </a:stretch>
        </p:blipFill>
        <p:spPr bwMode="auto">
          <a:xfrm>
            <a:off x="-9725025" y="-5634038"/>
            <a:ext cx="1687512" cy="1069975"/>
          </a:xfrm>
          <a:prstGeom prst="rect">
            <a:avLst/>
          </a:prstGeom>
          <a:noFill/>
          <a:ln w="9525">
            <a:noFill/>
            <a:miter lim="800000"/>
            <a:headEnd/>
            <a:tailEnd/>
          </a:ln>
        </p:spPr>
      </p:pic>
      <p:sp>
        <p:nvSpPr>
          <p:cNvPr id="53251" name="AutoShape 5"/>
          <p:cNvSpPr>
            <a:spLocks noChangeArrowheads="1"/>
          </p:cNvSpPr>
          <p:nvPr/>
        </p:nvSpPr>
        <p:spPr bwMode="auto">
          <a:xfrm rot="5400000">
            <a:off x="2051844" y="4941094"/>
            <a:ext cx="935037" cy="936625"/>
          </a:xfrm>
          <a:prstGeom prst="rightArrow">
            <a:avLst>
              <a:gd name="adj1" fmla="val 49833"/>
              <a:gd name="adj2" fmla="val 65875"/>
            </a:avLst>
          </a:prstGeom>
          <a:solidFill>
            <a:srgbClr val="FFFF99"/>
          </a:solidFill>
          <a:ln w="28575" algn="ctr">
            <a:solidFill>
              <a:schemeClr val="tx1"/>
            </a:solidFill>
            <a:miter lim="800000"/>
            <a:headEnd/>
            <a:tailEnd/>
          </a:ln>
        </p:spPr>
        <p:txBody>
          <a:bodyPr wrap="none" anchor="ctr"/>
          <a:lstStyle/>
          <a:p>
            <a:pPr algn="ctr">
              <a:spcBef>
                <a:spcPct val="50000"/>
              </a:spcBef>
            </a:pPr>
            <a:endParaRPr lang="es-ES"/>
          </a:p>
        </p:txBody>
      </p:sp>
      <p:sp>
        <p:nvSpPr>
          <p:cNvPr id="53252" name="AutoShape 6"/>
          <p:cNvSpPr>
            <a:spLocks noChangeArrowheads="1"/>
          </p:cNvSpPr>
          <p:nvPr/>
        </p:nvSpPr>
        <p:spPr bwMode="auto">
          <a:xfrm>
            <a:off x="3490913" y="3429000"/>
            <a:ext cx="935037" cy="936625"/>
          </a:xfrm>
          <a:prstGeom prst="rightArrow">
            <a:avLst>
              <a:gd name="adj1" fmla="val 49833"/>
              <a:gd name="adj2" fmla="val 65875"/>
            </a:avLst>
          </a:prstGeom>
          <a:solidFill>
            <a:srgbClr val="FFFF99"/>
          </a:solidFill>
          <a:ln w="28575" algn="ctr">
            <a:solidFill>
              <a:schemeClr val="tx1"/>
            </a:solidFill>
            <a:miter lim="800000"/>
            <a:headEnd/>
            <a:tailEnd/>
          </a:ln>
        </p:spPr>
        <p:txBody>
          <a:bodyPr wrap="none" anchor="ctr"/>
          <a:lstStyle/>
          <a:p>
            <a:pPr algn="ctr">
              <a:spcBef>
                <a:spcPct val="50000"/>
              </a:spcBef>
            </a:pPr>
            <a:endParaRPr lang="es-ES"/>
          </a:p>
        </p:txBody>
      </p:sp>
      <p:sp>
        <p:nvSpPr>
          <p:cNvPr id="53253" name="AutoShape 7"/>
          <p:cNvSpPr>
            <a:spLocks noChangeArrowheads="1"/>
          </p:cNvSpPr>
          <p:nvPr/>
        </p:nvSpPr>
        <p:spPr bwMode="auto">
          <a:xfrm rot="-5400000">
            <a:off x="2124869" y="2061369"/>
            <a:ext cx="935037" cy="936625"/>
          </a:xfrm>
          <a:prstGeom prst="rightArrow">
            <a:avLst>
              <a:gd name="adj1" fmla="val 49833"/>
              <a:gd name="adj2" fmla="val 65875"/>
            </a:avLst>
          </a:prstGeom>
          <a:solidFill>
            <a:srgbClr val="FFFF99"/>
          </a:solidFill>
          <a:ln w="28575" algn="ctr">
            <a:solidFill>
              <a:schemeClr val="tx1"/>
            </a:solidFill>
            <a:miter lim="800000"/>
            <a:headEnd/>
            <a:tailEnd/>
          </a:ln>
        </p:spPr>
        <p:txBody>
          <a:bodyPr wrap="none" anchor="ctr"/>
          <a:lstStyle/>
          <a:p>
            <a:pPr algn="ctr">
              <a:spcBef>
                <a:spcPct val="50000"/>
              </a:spcBef>
            </a:pPr>
            <a:endParaRPr lang="es-ES"/>
          </a:p>
        </p:txBody>
      </p:sp>
      <p:sp>
        <p:nvSpPr>
          <p:cNvPr id="53254" name="AutoShape 8"/>
          <p:cNvSpPr>
            <a:spLocks noChangeArrowheads="1"/>
          </p:cNvSpPr>
          <p:nvPr/>
        </p:nvSpPr>
        <p:spPr bwMode="auto">
          <a:xfrm rot="10800000">
            <a:off x="468313" y="3500438"/>
            <a:ext cx="935037" cy="936625"/>
          </a:xfrm>
          <a:prstGeom prst="rightArrow">
            <a:avLst>
              <a:gd name="adj1" fmla="val 49833"/>
              <a:gd name="adj2" fmla="val 65875"/>
            </a:avLst>
          </a:prstGeom>
          <a:solidFill>
            <a:srgbClr val="FFFF99"/>
          </a:solidFill>
          <a:ln w="28575" algn="ctr">
            <a:solidFill>
              <a:schemeClr val="tx1"/>
            </a:solidFill>
            <a:miter lim="800000"/>
            <a:headEnd/>
            <a:tailEnd/>
          </a:ln>
        </p:spPr>
        <p:txBody>
          <a:bodyPr wrap="none" anchor="ctr"/>
          <a:lstStyle/>
          <a:p>
            <a:pPr algn="ctr">
              <a:spcBef>
                <a:spcPct val="50000"/>
              </a:spcBef>
            </a:pPr>
            <a:endParaRPr lang="es-ES"/>
          </a:p>
        </p:txBody>
      </p:sp>
      <p:sp>
        <p:nvSpPr>
          <p:cNvPr id="53255" name="Text Box 9"/>
          <p:cNvSpPr txBox="1">
            <a:spLocks noChangeArrowheads="1"/>
          </p:cNvSpPr>
          <p:nvPr/>
        </p:nvSpPr>
        <p:spPr bwMode="auto">
          <a:xfrm>
            <a:off x="5435600" y="2636838"/>
            <a:ext cx="2808288" cy="1554162"/>
          </a:xfrm>
          <a:prstGeom prst="rect">
            <a:avLst/>
          </a:prstGeom>
          <a:noFill/>
          <a:ln w="28575" algn="ctr">
            <a:noFill/>
            <a:miter lim="800000"/>
            <a:headEnd/>
            <a:tailEnd/>
          </a:ln>
        </p:spPr>
        <p:txBody>
          <a:bodyPr>
            <a:spAutoFit/>
          </a:bodyPr>
          <a:lstStyle/>
          <a:p>
            <a:pPr algn="ctr">
              <a:spcBef>
                <a:spcPct val="50000"/>
              </a:spcBef>
            </a:pPr>
            <a:r>
              <a:rPr lang="es-ES_tradnl" sz="3200" b="1">
                <a:solidFill>
                  <a:schemeClr val="tx2"/>
                </a:solidFill>
              </a:rPr>
              <a:t>AUMENTAR EL PASIVO MONETARIO</a:t>
            </a:r>
          </a:p>
        </p:txBody>
      </p:sp>
      <p:sp>
        <p:nvSpPr>
          <p:cNvPr id="11275" name="Homepage"/>
          <p:cNvSpPr>
            <a:spLocks noEditPoints="1" noChangeArrowheads="1"/>
          </p:cNvSpPr>
          <p:nvPr/>
        </p:nvSpPr>
        <p:spPr bwMode="auto">
          <a:xfrm>
            <a:off x="1619250" y="3068638"/>
            <a:ext cx="1657350" cy="1731962"/>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999 w 21600"/>
              <a:gd name="T15" fmla="*/ 12174 h 21600"/>
              <a:gd name="T16" fmla="*/ 20813 w 21600"/>
              <a:gd name="T17" fmla="*/ 17149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251" y="7101"/>
                </a:moveTo>
                <a:lnTo>
                  <a:pt x="5251" y="11160"/>
                </a:lnTo>
                <a:lnTo>
                  <a:pt x="16306" y="11160"/>
                </a:lnTo>
                <a:lnTo>
                  <a:pt x="16306" y="7052"/>
                </a:lnTo>
                <a:lnTo>
                  <a:pt x="16901" y="6561"/>
                </a:lnTo>
                <a:lnTo>
                  <a:pt x="15264" y="5236"/>
                </a:lnTo>
                <a:lnTo>
                  <a:pt x="15264" y="1636"/>
                </a:lnTo>
                <a:lnTo>
                  <a:pt x="13478" y="1636"/>
                </a:lnTo>
                <a:lnTo>
                  <a:pt x="13478" y="3698"/>
                </a:lnTo>
                <a:lnTo>
                  <a:pt x="11182" y="1669"/>
                </a:lnTo>
                <a:lnTo>
                  <a:pt x="4847" y="6561"/>
                </a:lnTo>
                <a:lnTo>
                  <a:pt x="5251" y="7101"/>
                </a:lnTo>
                <a:close/>
              </a:path>
              <a:path w="21600" h="21600" extrusionOk="0">
                <a:moveTo>
                  <a:pt x="9396" y="11160"/>
                </a:moveTo>
                <a:lnTo>
                  <a:pt x="9396" y="7772"/>
                </a:lnTo>
                <a:lnTo>
                  <a:pt x="11820" y="7772"/>
                </a:lnTo>
                <a:lnTo>
                  <a:pt x="11820" y="11160"/>
                </a:lnTo>
                <a:lnTo>
                  <a:pt x="9396" y="1116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lgn="ctr">
              <a:spcBef>
                <a:spcPct val="50000"/>
              </a:spcBef>
              <a:defRPr/>
            </a:pPr>
            <a:endParaRPr lang="es-VE"/>
          </a:p>
        </p:txBody>
      </p:sp>
      <p:sp>
        <p:nvSpPr>
          <p:cNvPr id="53257" name="Text Box 12"/>
          <p:cNvSpPr txBox="1">
            <a:spLocks noChangeArrowheads="1"/>
          </p:cNvSpPr>
          <p:nvPr/>
        </p:nvSpPr>
        <p:spPr bwMode="auto">
          <a:xfrm>
            <a:off x="1835150" y="4149725"/>
            <a:ext cx="1296988" cy="396875"/>
          </a:xfrm>
          <a:prstGeom prst="rect">
            <a:avLst/>
          </a:prstGeom>
          <a:noFill/>
          <a:ln w="28575" algn="ctr">
            <a:noFill/>
            <a:miter lim="800000"/>
            <a:headEnd/>
            <a:tailEnd/>
          </a:ln>
        </p:spPr>
        <p:txBody>
          <a:bodyPr>
            <a:spAutoFit/>
          </a:bodyPr>
          <a:lstStyle/>
          <a:p>
            <a:pPr algn="ctr">
              <a:spcBef>
                <a:spcPct val="50000"/>
              </a:spcBef>
            </a:pPr>
            <a:r>
              <a:rPr lang="es-ES_tradnl" sz="2000" b="1">
                <a:solidFill>
                  <a:schemeClr val="accent1"/>
                </a:solidFill>
              </a:rPr>
              <a:t>BANCO</a:t>
            </a:r>
          </a:p>
        </p:txBody>
      </p:sp>
    </p:spTree>
  </p:cSld>
  <p:clrMapOvr>
    <a:masterClrMapping/>
  </p:clrMapOvr>
  <p:transition spd="slow">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19200" y="692150"/>
            <a:ext cx="7696200" cy="914400"/>
          </a:xfrm>
        </p:spPr>
        <p:txBody>
          <a:bodyPr/>
          <a:lstStyle/>
          <a:p>
            <a:pPr eaLnBrk="1" hangingPunct="1">
              <a:defRPr/>
            </a:pPr>
            <a:r>
              <a:rPr lang="es-ES_tradnl" sz="3600" i="1">
                <a:solidFill>
                  <a:schemeClr val="accent2"/>
                </a:solidFill>
                <a:effectLst>
                  <a:outerShdw blurRad="38100" dist="38100" dir="2700000" algn="tl">
                    <a:srgbClr val="000000"/>
                  </a:outerShdw>
                </a:effectLst>
              </a:rPr>
              <a:t>COMO SE REDUCE LA EXPOSICION A LA INFLACION?</a:t>
            </a:r>
          </a:p>
        </p:txBody>
      </p:sp>
      <p:pic>
        <p:nvPicPr>
          <p:cNvPr id="54274" name="Picture 3" descr="mso47A03"/>
          <p:cNvPicPr>
            <a:picLocks noChangeAspect="1" noChangeArrowheads="1"/>
          </p:cNvPicPr>
          <p:nvPr/>
        </p:nvPicPr>
        <p:blipFill>
          <a:blip r:embed="rId2"/>
          <a:srcRect/>
          <a:stretch>
            <a:fillRect/>
          </a:stretch>
        </p:blipFill>
        <p:spPr bwMode="auto">
          <a:xfrm>
            <a:off x="-9725025" y="-5634038"/>
            <a:ext cx="1687512" cy="1069975"/>
          </a:xfrm>
          <a:prstGeom prst="rect">
            <a:avLst/>
          </a:prstGeom>
          <a:noFill/>
          <a:ln w="9525">
            <a:noFill/>
            <a:miter lim="800000"/>
            <a:headEnd/>
            <a:tailEnd/>
          </a:ln>
        </p:spPr>
      </p:pic>
      <p:pic>
        <p:nvPicPr>
          <p:cNvPr id="54275" name="Picture 4" descr="msoF97F7"/>
          <p:cNvPicPr>
            <a:picLocks noChangeAspect="1" noChangeArrowheads="1"/>
          </p:cNvPicPr>
          <p:nvPr/>
        </p:nvPicPr>
        <p:blipFill>
          <a:blip r:embed="rId3"/>
          <a:srcRect/>
          <a:stretch>
            <a:fillRect/>
          </a:stretch>
        </p:blipFill>
        <p:spPr bwMode="auto">
          <a:xfrm>
            <a:off x="1547813" y="2852738"/>
            <a:ext cx="1946275" cy="1798637"/>
          </a:xfrm>
          <a:prstGeom prst="rect">
            <a:avLst/>
          </a:prstGeom>
          <a:noFill/>
          <a:ln w="9525">
            <a:noFill/>
            <a:miter lim="800000"/>
            <a:headEnd/>
            <a:tailEnd/>
          </a:ln>
        </p:spPr>
      </p:pic>
      <p:sp>
        <p:nvSpPr>
          <p:cNvPr id="54276" name="AutoShape 6"/>
          <p:cNvSpPr>
            <a:spLocks noChangeArrowheads="1"/>
          </p:cNvSpPr>
          <p:nvPr/>
        </p:nvSpPr>
        <p:spPr bwMode="auto">
          <a:xfrm rot="-5400000">
            <a:off x="2051844" y="4652169"/>
            <a:ext cx="935037" cy="936625"/>
          </a:xfrm>
          <a:prstGeom prst="rightArrow">
            <a:avLst>
              <a:gd name="adj1" fmla="val 49833"/>
              <a:gd name="adj2" fmla="val 65875"/>
            </a:avLst>
          </a:prstGeom>
          <a:solidFill>
            <a:srgbClr val="FFFF99"/>
          </a:solidFill>
          <a:ln w="28575" algn="ctr">
            <a:solidFill>
              <a:schemeClr val="tx1"/>
            </a:solidFill>
            <a:miter lim="800000"/>
            <a:headEnd/>
            <a:tailEnd/>
          </a:ln>
        </p:spPr>
        <p:txBody>
          <a:bodyPr wrap="none" anchor="ctr"/>
          <a:lstStyle/>
          <a:p>
            <a:pPr algn="ctr">
              <a:spcBef>
                <a:spcPct val="50000"/>
              </a:spcBef>
            </a:pPr>
            <a:endParaRPr lang="es-ES"/>
          </a:p>
        </p:txBody>
      </p:sp>
      <p:sp>
        <p:nvSpPr>
          <p:cNvPr id="54277" name="AutoShape 7"/>
          <p:cNvSpPr>
            <a:spLocks noChangeArrowheads="1"/>
          </p:cNvSpPr>
          <p:nvPr/>
        </p:nvSpPr>
        <p:spPr bwMode="auto">
          <a:xfrm rot="10800000">
            <a:off x="3490913" y="3429000"/>
            <a:ext cx="935037" cy="936625"/>
          </a:xfrm>
          <a:prstGeom prst="rightArrow">
            <a:avLst>
              <a:gd name="adj1" fmla="val 49833"/>
              <a:gd name="adj2" fmla="val 65875"/>
            </a:avLst>
          </a:prstGeom>
          <a:solidFill>
            <a:srgbClr val="FFFF99"/>
          </a:solidFill>
          <a:ln w="28575" algn="ctr">
            <a:solidFill>
              <a:schemeClr val="tx1"/>
            </a:solidFill>
            <a:miter lim="800000"/>
            <a:headEnd/>
            <a:tailEnd/>
          </a:ln>
        </p:spPr>
        <p:txBody>
          <a:bodyPr wrap="none" anchor="ctr"/>
          <a:lstStyle/>
          <a:p>
            <a:pPr algn="ctr">
              <a:spcBef>
                <a:spcPct val="50000"/>
              </a:spcBef>
            </a:pPr>
            <a:endParaRPr lang="es-ES"/>
          </a:p>
        </p:txBody>
      </p:sp>
      <p:sp>
        <p:nvSpPr>
          <p:cNvPr id="54278" name="AutoShape 8"/>
          <p:cNvSpPr>
            <a:spLocks noChangeArrowheads="1"/>
          </p:cNvSpPr>
          <p:nvPr/>
        </p:nvSpPr>
        <p:spPr bwMode="auto">
          <a:xfrm rot="5400000">
            <a:off x="2124869" y="2061369"/>
            <a:ext cx="935037" cy="936625"/>
          </a:xfrm>
          <a:prstGeom prst="rightArrow">
            <a:avLst>
              <a:gd name="adj1" fmla="val 49833"/>
              <a:gd name="adj2" fmla="val 65875"/>
            </a:avLst>
          </a:prstGeom>
          <a:solidFill>
            <a:srgbClr val="FFFF99"/>
          </a:solidFill>
          <a:ln w="28575" algn="ctr">
            <a:solidFill>
              <a:schemeClr val="tx1"/>
            </a:solidFill>
            <a:miter lim="800000"/>
            <a:headEnd/>
            <a:tailEnd/>
          </a:ln>
        </p:spPr>
        <p:txBody>
          <a:bodyPr wrap="none" anchor="ctr"/>
          <a:lstStyle/>
          <a:p>
            <a:pPr algn="ctr">
              <a:spcBef>
                <a:spcPct val="50000"/>
              </a:spcBef>
            </a:pPr>
            <a:endParaRPr lang="es-ES"/>
          </a:p>
        </p:txBody>
      </p:sp>
      <p:sp>
        <p:nvSpPr>
          <p:cNvPr id="54279" name="AutoShape 9"/>
          <p:cNvSpPr>
            <a:spLocks noChangeArrowheads="1"/>
          </p:cNvSpPr>
          <p:nvPr/>
        </p:nvSpPr>
        <p:spPr bwMode="auto">
          <a:xfrm>
            <a:off x="468313" y="3500438"/>
            <a:ext cx="935037" cy="936625"/>
          </a:xfrm>
          <a:prstGeom prst="rightArrow">
            <a:avLst>
              <a:gd name="adj1" fmla="val 49833"/>
              <a:gd name="adj2" fmla="val 65875"/>
            </a:avLst>
          </a:prstGeom>
          <a:solidFill>
            <a:srgbClr val="FFFF99"/>
          </a:solidFill>
          <a:ln w="28575" algn="ctr">
            <a:solidFill>
              <a:schemeClr val="tx1"/>
            </a:solidFill>
            <a:miter lim="800000"/>
            <a:headEnd/>
            <a:tailEnd/>
          </a:ln>
        </p:spPr>
        <p:txBody>
          <a:bodyPr wrap="none" anchor="ctr"/>
          <a:lstStyle/>
          <a:p>
            <a:pPr algn="ctr">
              <a:spcBef>
                <a:spcPct val="50000"/>
              </a:spcBef>
            </a:pPr>
            <a:endParaRPr lang="es-ES"/>
          </a:p>
        </p:txBody>
      </p:sp>
      <p:sp>
        <p:nvSpPr>
          <p:cNvPr id="54280" name="Text Box 10"/>
          <p:cNvSpPr txBox="1">
            <a:spLocks noChangeArrowheads="1"/>
          </p:cNvSpPr>
          <p:nvPr/>
        </p:nvSpPr>
        <p:spPr bwMode="auto">
          <a:xfrm>
            <a:off x="5435600" y="2636838"/>
            <a:ext cx="2808288" cy="1554162"/>
          </a:xfrm>
          <a:prstGeom prst="rect">
            <a:avLst/>
          </a:prstGeom>
          <a:noFill/>
          <a:ln w="28575" algn="ctr">
            <a:noFill/>
            <a:miter lim="800000"/>
            <a:headEnd/>
            <a:tailEnd/>
          </a:ln>
        </p:spPr>
        <p:txBody>
          <a:bodyPr>
            <a:spAutoFit/>
          </a:bodyPr>
          <a:lstStyle/>
          <a:p>
            <a:pPr algn="ctr">
              <a:spcBef>
                <a:spcPct val="50000"/>
              </a:spcBef>
            </a:pPr>
            <a:r>
              <a:rPr lang="es-ES_tradnl" sz="3200" b="1">
                <a:solidFill>
                  <a:schemeClr val="tx2"/>
                </a:solidFill>
              </a:rPr>
              <a:t>DISMINUIR EL ACTIVO MONETARIO</a:t>
            </a:r>
          </a:p>
        </p:txBody>
      </p:sp>
    </p:spTree>
  </p:cSld>
  <p:clrMapOvr>
    <a:masterClrMapping/>
  </p:clrMapOvr>
  <p:transition spd="slow">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684213" y="333375"/>
            <a:ext cx="4824412" cy="2736850"/>
          </a:xfrm>
          <a:prstGeom prst="rect">
            <a:avLst/>
          </a:prstGeom>
          <a:noFill/>
          <a:ln w="28575" algn="ctr">
            <a:solidFill>
              <a:schemeClr val="tx1"/>
            </a:solidFill>
            <a:miter lim="800000"/>
            <a:headEnd/>
            <a:tailEnd/>
          </a:ln>
        </p:spPr>
        <p:txBody>
          <a:bodyPr wrap="none" anchor="ctr"/>
          <a:lstStyle/>
          <a:p>
            <a:pPr algn="ctr"/>
            <a:r>
              <a:rPr lang="es-MX" sz="3200" b="1">
                <a:solidFill>
                  <a:srgbClr val="FF99FF"/>
                </a:solidFill>
              </a:rPr>
              <a:t>Escucho y olvido</a:t>
            </a:r>
          </a:p>
          <a:p>
            <a:pPr algn="ctr"/>
            <a:r>
              <a:rPr lang="es-MX" sz="3200" b="1">
                <a:solidFill>
                  <a:srgbClr val="FF99FF"/>
                </a:solidFill>
              </a:rPr>
              <a:t>Veo y recuerdo</a:t>
            </a:r>
          </a:p>
          <a:p>
            <a:pPr algn="ctr"/>
            <a:r>
              <a:rPr lang="es-MX" sz="3200" b="1">
                <a:solidFill>
                  <a:srgbClr val="FF99FF"/>
                </a:solidFill>
              </a:rPr>
              <a:t>Hago y entiendo</a:t>
            </a:r>
            <a:endParaRPr lang="es-ES" sz="3200" b="1">
              <a:solidFill>
                <a:srgbClr val="FF99FF"/>
              </a:solidFill>
            </a:endParaRPr>
          </a:p>
        </p:txBody>
      </p:sp>
      <p:sp>
        <p:nvSpPr>
          <p:cNvPr id="117763" name="Rectangle 3"/>
          <p:cNvSpPr>
            <a:spLocks noChangeArrowheads="1"/>
          </p:cNvSpPr>
          <p:nvPr/>
        </p:nvSpPr>
        <p:spPr bwMode="auto">
          <a:xfrm>
            <a:off x="3276600" y="3284538"/>
            <a:ext cx="5472113" cy="2736850"/>
          </a:xfrm>
          <a:prstGeom prst="rect">
            <a:avLst/>
          </a:prstGeom>
          <a:noFill/>
          <a:ln w="28575" algn="ctr">
            <a:solidFill>
              <a:schemeClr val="tx1"/>
            </a:solidFill>
            <a:miter lim="800000"/>
            <a:headEnd/>
            <a:tailEnd/>
          </a:ln>
        </p:spPr>
        <p:txBody>
          <a:bodyPr wrap="none" anchor="ctr"/>
          <a:lstStyle/>
          <a:p>
            <a:pPr algn="ctr"/>
            <a:r>
              <a:rPr lang="es-MX" b="1">
                <a:solidFill>
                  <a:srgbClr val="FF99FF"/>
                </a:solidFill>
              </a:rPr>
              <a:t>El futuro es el lugar en donde </a:t>
            </a:r>
          </a:p>
          <a:p>
            <a:pPr algn="ctr"/>
            <a:r>
              <a:rPr lang="es-MX" b="1">
                <a:solidFill>
                  <a:srgbClr val="FF99FF"/>
                </a:solidFill>
              </a:rPr>
              <a:t>pasaremos el resto de nuestras </a:t>
            </a:r>
          </a:p>
          <a:p>
            <a:pPr algn="ctr"/>
            <a:r>
              <a:rPr lang="es-MX" b="1">
                <a:solidFill>
                  <a:srgbClr val="FF99FF"/>
                </a:solidFill>
              </a:rPr>
              <a:t>vidas, vale la pena pensar en él.</a:t>
            </a:r>
          </a:p>
          <a:p>
            <a:pPr algn="ctr"/>
            <a:endParaRPr lang="es-MX" b="1">
              <a:solidFill>
                <a:srgbClr val="FF99FF"/>
              </a:solidFill>
            </a:endParaRPr>
          </a:p>
          <a:p>
            <a:pPr algn="ctr"/>
            <a:r>
              <a:rPr lang="es-MX" b="1">
                <a:solidFill>
                  <a:srgbClr val="FF99FF"/>
                </a:solidFill>
              </a:rPr>
              <a:t>Joel Barker</a:t>
            </a:r>
            <a:endParaRPr lang="es-ES" b="1">
              <a:solidFill>
                <a:srgbClr val="FF99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wedge">
                                      <p:cBhvr>
                                        <p:cTn id="7" dur="2000"/>
                                        <p:tgtEl>
                                          <p:spTgt spid="11776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7763"/>
                                        </p:tgtEl>
                                        <p:attrNameLst>
                                          <p:attrName>style.visibility</p:attrName>
                                        </p:attrNameLst>
                                      </p:cBhvr>
                                      <p:to>
                                        <p:strVal val="visible"/>
                                      </p:to>
                                    </p:set>
                                    <p:animEffect transition="in" filter="dissolve">
                                      <p:cBhvr>
                                        <p:cTn id="12" dur="1000"/>
                                        <p:tgtEl>
                                          <p:spTgt spid="1177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animBg="1"/>
      <p:bldP spid="11776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6" name="Picture 4" descr="peace_dove_olive_branch_lg_clr"/>
          <p:cNvPicPr>
            <a:picLocks noChangeAspect="1" noChangeArrowheads="1" noCrop="1"/>
          </p:cNvPicPr>
          <p:nvPr/>
        </p:nvPicPr>
        <p:blipFill>
          <a:blip r:embed="rId2"/>
          <a:srcRect/>
          <a:stretch>
            <a:fillRect/>
          </a:stretch>
        </p:blipFill>
        <p:spPr bwMode="auto">
          <a:xfrm>
            <a:off x="2843213" y="2349500"/>
            <a:ext cx="3459162" cy="2470150"/>
          </a:xfrm>
          <a:prstGeom prst="rect">
            <a:avLst/>
          </a:prstGeom>
          <a:noFill/>
          <a:ln w="9525">
            <a:noFill/>
            <a:miter lim="800000"/>
            <a:headEnd/>
            <a:tailEnd/>
          </a:ln>
        </p:spPr>
      </p:pic>
      <p:sp>
        <p:nvSpPr>
          <p:cNvPr id="84997" name="Text Box 5"/>
          <p:cNvSpPr txBox="1">
            <a:spLocks noChangeArrowheads="1"/>
          </p:cNvSpPr>
          <p:nvPr/>
        </p:nvSpPr>
        <p:spPr bwMode="auto">
          <a:xfrm>
            <a:off x="1835150" y="4868863"/>
            <a:ext cx="5616575" cy="579437"/>
          </a:xfrm>
          <a:prstGeom prst="rect">
            <a:avLst/>
          </a:prstGeom>
          <a:noFill/>
          <a:ln w="28575" algn="ctr">
            <a:noFill/>
            <a:miter lim="800000"/>
            <a:headEnd/>
            <a:tailEnd/>
          </a:ln>
        </p:spPr>
        <p:txBody>
          <a:bodyPr>
            <a:spAutoFit/>
          </a:bodyPr>
          <a:lstStyle/>
          <a:p>
            <a:pPr algn="ctr">
              <a:spcBef>
                <a:spcPct val="50000"/>
              </a:spcBef>
            </a:pPr>
            <a:r>
              <a:rPr lang="es-ES_tradnl" sz="3200">
                <a:solidFill>
                  <a:schemeClr val="tx2"/>
                </a:solidFill>
              </a:rPr>
              <a:t>Gracias por su Atención</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84997"/>
                                        </p:tgtEl>
                                        <p:attrNameLst>
                                          <p:attrName>style.visibility</p:attrName>
                                        </p:attrNameLst>
                                      </p:cBhvr>
                                      <p:to>
                                        <p:strVal val="visible"/>
                                      </p:to>
                                    </p:set>
                                    <p:animEffect transition="in" filter="wedge">
                                      <p:cBhvr>
                                        <p:cTn id="7" dur="2000"/>
                                        <p:tgtEl>
                                          <p:spTgt spid="84997"/>
                                        </p:tgtEl>
                                      </p:cBhvr>
                                    </p:animEffect>
                                  </p:childTnLst>
                                </p:cTn>
                              </p:par>
                            </p:childTnLst>
                          </p:cTn>
                        </p:par>
                        <p:par>
                          <p:cTn id="8" fill="hold">
                            <p:stCondLst>
                              <p:cond delay="2000"/>
                            </p:stCondLst>
                            <p:childTnLst>
                              <p:par>
                                <p:cTn id="9" presetID="55" presetClass="entr" presetSubtype="0" fill="hold" nodeType="afterEffect">
                                  <p:stCondLst>
                                    <p:cond delay="0"/>
                                  </p:stCondLst>
                                  <p:childTnLst>
                                    <p:set>
                                      <p:cBhvr>
                                        <p:cTn id="10" dur="1" fill="hold">
                                          <p:stCondLst>
                                            <p:cond delay="0"/>
                                          </p:stCondLst>
                                        </p:cTn>
                                        <p:tgtEl>
                                          <p:spTgt spid="84996"/>
                                        </p:tgtEl>
                                        <p:attrNameLst>
                                          <p:attrName>style.visibility</p:attrName>
                                        </p:attrNameLst>
                                      </p:cBhvr>
                                      <p:to>
                                        <p:strVal val="visible"/>
                                      </p:to>
                                    </p:set>
                                    <p:anim calcmode="lin" valueType="num">
                                      <p:cBhvr>
                                        <p:cTn id="11" dur="5000" fill="hold"/>
                                        <p:tgtEl>
                                          <p:spTgt spid="84996"/>
                                        </p:tgtEl>
                                        <p:attrNameLst>
                                          <p:attrName>ppt_w</p:attrName>
                                        </p:attrNameLst>
                                      </p:cBhvr>
                                      <p:tavLst>
                                        <p:tav tm="0">
                                          <p:val>
                                            <p:strVal val="#ppt_w*0.70"/>
                                          </p:val>
                                        </p:tav>
                                        <p:tav tm="100000">
                                          <p:val>
                                            <p:strVal val="#ppt_w"/>
                                          </p:val>
                                        </p:tav>
                                      </p:tavLst>
                                    </p:anim>
                                    <p:anim calcmode="lin" valueType="num">
                                      <p:cBhvr>
                                        <p:cTn id="12" dur="5000" fill="hold"/>
                                        <p:tgtEl>
                                          <p:spTgt spid="84996"/>
                                        </p:tgtEl>
                                        <p:attrNameLst>
                                          <p:attrName>ppt_h</p:attrName>
                                        </p:attrNameLst>
                                      </p:cBhvr>
                                      <p:tavLst>
                                        <p:tav tm="0">
                                          <p:val>
                                            <p:strVal val="#ppt_h"/>
                                          </p:val>
                                        </p:tav>
                                        <p:tav tm="100000">
                                          <p:val>
                                            <p:strVal val="#ppt_h"/>
                                          </p:val>
                                        </p:tav>
                                      </p:tavLst>
                                    </p:anim>
                                    <p:animEffect transition="in" filter="fade">
                                      <p:cBhvr>
                                        <p:cTn id="13" dur="5000"/>
                                        <p:tgtEl>
                                          <p:spTgt spid="84996"/>
                                        </p:tgtEl>
                                      </p:cBhvr>
                                    </p:animEffect>
                                  </p:childTnLst>
                                </p:cTn>
                              </p:par>
                            </p:childTnLst>
                          </p:cTn>
                        </p:par>
                        <p:par>
                          <p:cTn id="14" fill="hold">
                            <p:stCondLst>
                              <p:cond delay="7000"/>
                            </p:stCondLst>
                            <p:childTnLst>
                              <p:par>
                                <p:cTn id="15" presetID="2" presetClass="exit" presetSubtype="3" fill="hold" nodeType="afterEffect">
                                  <p:stCondLst>
                                    <p:cond delay="0"/>
                                  </p:stCondLst>
                                  <p:childTnLst>
                                    <p:anim calcmode="lin" valueType="num">
                                      <p:cBhvr additive="base">
                                        <p:cTn id="16" dur="5000"/>
                                        <p:tgtEl>
                                          <p:spTgt spid="84996"/>
                                        </p:tgtEl>
                                        <p:attrNameLst>
                                          <p:attrName>ppt_x</p:attrName>
                                        </p:attrNameLst>
                                      </p:cBhvr>
                                      <p:tavLst>
                                        <p:tav tm="0">
                                          <p:val>
                                            <p:strVal val="ppt_x"/>
                                          </p:val>
                                        </p:tav>
                                        <p:tav tm="100000">
                                          <p:val>
                                            <p:strVal val="1+ppt_w/2"/>
                                          </p:val>
                                        </p:tav>
                                      </p:tavLst>
                                    </p:anim>
                                    <p:anim calcmode="lin" valueType="num">
                                      <p:cBhvr additive="base">
                                        <p:cTn id="17" dur="5000"/>
                                        <p:tgtEl>
                                          <p:spTgt spid="84996"/>
                                        </p:tgtEl>
                                        <p:attrNameLst>
                                          <p:attrName>ppt_y</p:attrName>
                                        </p:attrNameLst>
                                      </p:cBhvr>
                                      <p:tavLst>
                                        <p:tav tm="0">
                                          <p:val>
                                            <p:strVal val="ppt_y"/>
                                          </p:val>
                                        </p:tav>
                                        <p:tav tm="100000">
                                          <p:val>
                                            <p:strVal val="0-ppt_h/2"/>
                                          </p:val>
                                        </p:tav>
                                      </p:tavLst>
                                    </p:anim>
                                    <p:set>
                                      <p:cBhvr>
                                        <p:cTn id="18" dur="1" fill="hold">
                                          <p:stCondLst>
                                            <p:cond delay="4999"/>
                                          </p:stCondLst>
                                        </p:cTn>
                                        <p:tgtEl>
                                          <p:spTgt spid="8499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4648200" y="3111500"/>
            <a:ext cx="3784600" cy="2832100"/>
          </a:xfrm>
          <a:prstGeom prst="rect">
            <a:avLst/>
          </a:prstGeom>
          <a:noFill/>
          <a:ln w="12700">
            <a:noFill/>
            <a:miter lim="800000"/>
            <a:headEnd/>
            <a:tailEnd/>
          </a:ln>
        </p:spPr>
        <p:txBody>
          <a:bodyPr lIns="90488" tIns="44450" rIns="90488" bIns="44450">
            <a:spAutoFit/>
          </a:bodyPr>
          <a:lstStyle/>
          <a:p>
            <a:pPr marL="400050" indent="-400050" eaLnBrk="0" hangingPunct="0"/>
            <a:r>
              <a:rPr lang="es-ES" sz="2000" b="1" u="sng">
                <a:solidFill>
                  <a:schemeClr val="tx1"/>
                </a:solidFill>
              </a:rPr>
              <a:t>Desventajas :</a:t>
            </a:r>
          </a:p>
          <a:p>
            <a:pPr marL="400050" indent="-400050" eaLnBrk="0" hangingPunct="0"/>
            <a:endParaRPr lang="es-ES" sz="2000">
              <a:solidFill>
                <a:schemeClr val="tx1"/>
              </a:solidFill>
            </a:endParaRPr>
          </a:p>
          <a:p>
            <a:pPr marL="400050" indent="-400050" eaLnBrk="0" hangingPunct="0">
              <a:buFontTx/>
              <a:buChar char="1"/>
            </a:pPr>
            <a:r>
              <a:rPr lang="es-ES" sz="2000">
                <a:solidFill>
                  <a:schemeClr val="tx1"/>
                </a:solidFill>
              </a:rPr>
              <a:t>No se refleja el efecto que tienen los ajustes por inflación y que no generan efectivo.</a:t>
            </a:r>
          </a:p>
          <a:p>
            <a:pPr marL="400050" indent="-400050" eaLnBrk="0" hangingPunct="0">
              <a:buFontTx/>
              <a:buChar char="2"/>
            </a:pPr>
            <a:r>
              <a:rPr lang="es-ES" sz="2000">
                <a:solidFill>
                  <a:schemeClr val="tx1"/>
                </a:solidFill>
              </a:rPr>
              <a:t>La </a:t>
            </a:r>
            <a:r>
              <a:rPr lang="es-ES" sz="2000" b="1">
                <a:solidFill>
                  <a:srgbClr val="CC3300"/>
                </a:solidFill>
              </a:rPr>
              <a:t>ganancia por tenencia realizada</a:t>
            </a:r>
            <a:r>
              <a:rPr lang="es-ES" sz="2000">
                <a:solidFill>
                  <a:schemeClr val="tx1"/>
                </a:solidFill>
              </a:rPr>
              <a:t> no es conciliada con la utilidad neta.</a:t>
            </a:r>
          </a:p>
        </p:txBody>
      </p:sp>
      <p:grpSp>
        <p:nvGrpSpPr>
          <p:cNvPr id="74755" name="Group 3"/>
          <p:cNvGrpSpPr>
            <a:grpSpLocks/>
          </p:cNvGrpSpPr>
          <p:nvPr/>
        </p:nvGrpSpPr>
        <p:grpSpPr bwMode="auto">
          <a:xfrm>
            <a:off x="696913" y="3886200"/>
            <a:ext cx="3570287" cy="1219200"/>
            <a:chOff x="389" y="2249"/>
            <a:chExt cx="2249" cy="768"/>
          </a:xfrm>
        </p:grpSpPr>
        <p:sp>
          <p:nvSpPr>
            <p:cNvPr id="74756" name="AutoShape 4"/>
            <p:cNvSpPr>
              <a:spLocks noChangeArrowheads="1"/>
            </p:cNvSpPr>
            <p:nvPr/>
          </p:nvSpPr>
          <p:spPr bwMode="auto">
            <a:xfrm>
              <a:off x="438" y="2249"/>
              <a:ext cx="2200" cy="765"/>
            </a:xfrm>
            <a:prstGeom prst="homePlate">
              <a:avLst>
                <a:gd name="adj" fmla="val 95861"/>
              </a:avLst>
            </a:prstGeom>
            <a:solidFill>
              <a:schemeClr val="accent1"/>
            </a:solidFill>
            <a:ln w="12700">
              <a:solidFill>
                <a:schemeClr val="tx1"/>
              </a:solidFill>
              <a:miter lim="800000"/>
              <a:headEnd/>
              <a:tailEnd/>
            </a:ln>
            <a:effectLst>
              <a:outerShdw dist="107763" dir="2700000" algn="ctr" rotWithShape="0">
                <a:schemeClr val="hlink"/>
              </a:outerShdw>
            </a:effectLst>
          </p:spPr>
          <p:txBody>
            <a:bodyPr wrap="none" anchor="ctr"/>
            <a:lstStyle/>
            <a:p>
              <a:pPr algn="ctr">
                <a:spcBef>
                  <a:spcPct val="50000"/>
                </a:spcBef>
                <a:defRPr/>
              </a:pPr>
              <a:endParaRPr lang="es-VE"/>
            </a:p>
          </p:txBody>
        </p:sp>
        <p:sp>
          <p:nvSpPr>
            <p:cNvPr id="21510" name="Rectangle 5"/>
            <p:cNvSpPr>
              <a:spLocks noChangeArrowheads="1"/>
            </p:cNvSpPr>
            <p:nvPr/>
          </p:nvSpPr>
          <p:spPr bwMode="auto">
            <a:xfrm>
              <a:off x="389" y="2271"/>
              <a:ext cx="1748" cy="746"/>
            </a:xfrm>
            <a:prstGeom prst="rect">
              <a:avLst/>
            </a:prstGeom>
            <a:noFill/>
            <a:ln w="12700">
              <a:noFill/>
              <a:miter lim="800000"/>
              <a:headEnd/>
              <a:tailEnd/>
            </a:ln>
          </p:spPr>
          <p:txBody>
            <a:bodyPr lIns="90488" tIns="44450" rIns="90488" bIns="44450">
              <a:spAutoFit/>
            </a:bodyPr>
            <a:lstStyle/>
            <a:p>
              <a:pPr algn="ctr" eaLnBrk="0" hangingPunct="0"/>
              <a:r>
                <a:rPr lang="es-ES" b="1">
                  <a:solidFill>
                    <a:srgbClr val="CC3300"/>
                  </a:solidFill>
                </a:rPr>
                <a:t>Estado de Movimiento del Efectivo</a:t>
              </a:r>
            </a:p>
          </p:txBody>
        </p:sp>
      </p:grpSp>
      <p:sp>
        <p:nvSpPr>
          <p:cNvPr id="21507" name="Rectangle 6"/>
          <p:cNvSpPr>
            <a:spLocks noChangeArrowheads="1"/>
          </p:cNvSpPr>
          <p:nvPr/>
        </p:nvSpPr>
        <p:spPr bwMode="auto">
          <a:xfrm>
            <a:off x="228600" y="1752600"/>
            <a:ext cx="8656638" cy="1184275"/>
          </a:xfrm>
          <a:prstGeom prst="rect">
            <a:avLst/>
          </a:prstGeom>
          <a:noFill/>
          <a:ln w="12700">
            <a:noFill/>
            <a:miter lim="800000"/>
            <a:headEnd/>
            <a:tailEnd/>
          </a:ln>
        </p:spPr>
        <p:txBody>
          <a:bodyPr lIns="90488" tIns="44450" rIns="90488" bIns="44450">
            <a:spAutoFit/>
          </a:bodyPr>
          <a:lstStyle/>
          <a:p>
            <a:pPr algn="just" eaLnBrk="0" hangingPunct="0"/>
            <a:r>
              <a:rPr lang="es-ES">
                <a:solidFill>
                  <a:schemeClr val="tx1"/>
                </a:solidFill>
              </a:rPr>
              <a:t>En economías inflacionarias, la contabilidad basada en costos históricos no permite que los estados financieros cumplan con sus características básicas.</a:t>
            </a:r>
          </a:p>
        </p:txBody>
      </p:sp>
      <p:sp>
        <p:nvSpPr>
          <p:cNvPr id="21508" name="Rectangle 7"/>
          <p:cNvSpPr>
            <a:spLocks noChangeArrowheads="1"/>
          </p:cNvSpPr>
          <p:nvPr/>
        </p:nvSpPr>
        <p:spPr bwMode="auto">
          <a:xfrm>
            <a:off x="323850" y="136525"/>
            <a:ext cx="8496300" cy="1577975"/>
          </a:xfrm>
          <a:prstGeom prst="rect">
            <a:avLst/>
          </a:prstGeom>
          <a:noFill/>
          <a:ln w="12700">
            <a:noFill/>
            <a:miter lim="800000"/>
            <a:headEnd/>
            <a:tailEnd/>
          </a:ln>
        </p:spPr>
        <p:txBody>
          <a:bodyPr lIns="90488" tIns="44450" rIns="90488" bIns="44450" anchor="ctr"/>
          <a:lstStyle/>
          <a:p>
            <a:pPr algn="ctr" eaLnBrk="0" hangingPunct="0"/>
            <a:r>
              <a:rPr lang="es-ES" sz="3600" b="1">
                <a:solidFill>
                  <a:schemeClr val="tx2"/>
                </a:solidFill>
              </a:rPr>
              <a:t>Contabilidad Histórica vs. Contabilidad Ajustada Por Inflación</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74755"/>
                                        </p:tgtEl>
                                        <p:attrNameLst>
                                          <p:attrName>style.visibility</p:attrName>
                                        </p:attrNameLst>
                                      </p:cBhvr>
                                      <p:to>
                                        <p:strVal val="visible"/>
                                      </p:to>
                                    </p:set>
                                    <p:animEffect transition="in" filter="barn(outVertical)">
                                      <p:cBhvr>
                                        <p:cTn id="7" dur="500"/>
                                        <p:tgtEl>
                                          <p:spTgt spid="7475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74754">
                                            <p:txEl>
                                              <p:pRg st="0" end="0"/>
                                            </p:txEl>
                                          </p:spTgt>
                                        </p:tgtEl>
                                        <p:attrNameLst>
                                          <p:attrName>style.visibility</p:attrName>
                                        </p:attrNameLst>
                                      </p:cBhvr>
                                      <p:to>
                                        <p:strVal val="visible"/>
                                      </p:to>
                                    </p:set>
                                    <p:animEffect transition="in" filter="slide(fromTop)">
                                      <p:cBhvr>
                                        <p:cTn id="12" dur="500"/>
                                        <p:tgtEl>
                                          <p:spTgt spid="7475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74754">
                                            <p:txEl>
                                              <p:pRg st="2" end="2"/>
                                            </p:txEl>
                                          </p:spTgt>
                                        </p:tgtEl>
                                        <p:attrNameLst>
                                          <p:attrName>style.visibility</p:attrName>
                                        </p:attrNameLst>
                                      </p:cBhvr>
                                      <p:to>
                                        <p:strVal val="visible"/>
                                      </p:to>
                                    </p:set>
                                    <p:animEffect transition="in" filter="slide(fromTop)">
                                      <p:cBhvr>
                                        <p:cTn id="17" dur="500"/>
                                        <p:tgtEl>
                                          <p:spTgt spid="747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74754">
                                            <p:txEl>
                                              <p:pRg st="3" end="3"/>
                                            </p:txEl>
                                          </p:spTgt>
                                        </p:tgtEl>
                                        <p:attrNameLst>
                                          <p:attrName>style.visibility</p:attrName>
                                        </p:attrNameLst>
                                      </p:cBhvr>
                                      <p:to>
                                        <p:strVal val="visible"/>
                                      </p:to>
                                    </p:set>
                                    <p:animEffect transition="in" filter="slide(fromTop)">
                                      <p:cBhvr>
                                        <p:cTn id="22" dur="500"/>
                                        <p:tgtEl>
                                          <p:spTgt spid="747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838200" y="1905000"/>
            <a:ext cx="2297113" cy="454025"/>
          </a:xfrm>
          <a:prstGeom prst="rect">
            <a:avLst/>
          </a:prstGeom>
          <a:noFill/>
          <a:ln w="12700">
            <a:noFill/>
            <a:miter lim="800000"/>
            <a:headEnd/>
            <a:tailEnd/>
          </a:ln>
        </p:spPr>
        <p:txBody>
          <a:bodyPr wrap="none" lIns="90488" tIns="44450" rIns="90488" bIns="44450">
            <a:spAutoFit/>
          </a:bodyPr>
          <a:lstStyle/>
          <a:p>
            <a:pPr eaLnBrk="0" hangingPunct="0"/>
            <a:r>
              <a:rPr lang="es-ES" b="1">
                <a:solidFill>
                  <a:schemeClr val="tx1"/>
                </a:solidFill>
              </a:rPr>
              <a:t>Procedimiento</a:t>
            </a:r>
          </a:p>
        </p:txBody>
      </p:sp>
      <p:sp>
        <p:nvSpPr>
          <p:cNvPr id="76803" name="Rectangle 3"/>
          <p:cNvSpPr>
            <a:spLocks noChangeArrowheads="1"/>
          </p:cNvSpPr>
          <p:nvPr/>
        </p:nvSpPr>
        <p:spPr bwMode="auto">
          <a:xfrm>
            <a:off x="6324600" y="1905000"/>
            <a:ext cx="1112838" cy="454025"/>
          </a:xfrm>
          <a:prstGeom prst="rect">
            <a:avLst/>
          </a:prstGeom>
          <a:noFill/>
          <a:ln w="12700">
            <a:noFill/>
            <a:miter lim="800000"/>
            <a:headEnd/>
            <a:tailEnd/>
          </a:ln>
        </p:spPr>
        <p:txBody>
          <a:bodyPr wrap="none" lIns="90488" tIns="44450" rIns="90488" bIns="44450">
            <a:spAutoFit/>
          </a:bodyPr>
          <a:lstStyle/>
          <a:p>
            <a:pPr eaLnBrk="0" hangingPunct="0"/>
            <a:r>
              <a:rPr lang="es-ES" b="1">
                <a:solidFill>
                  <a:schemeClr val="tx1"/>
                </a:solidFill>
              </a:rPr>
              <a:t>Efecto</a:t>
            </a:r>
          </a:p>
        </p:txBody>
      </p:sp>
      <p:sp>
        <p:nvSpPr>
          <p:cNvPr id="23555" name="Rectangle 4"/>
          <p:cNvSpPr>
            <a:spLocks noChangeArrowheads="1"/>
          </p:cNvSpPr>
          <p:nvPr/>
        </p:nvSpPr>
        <p:spPr bwMode="auto">
          <a:xfrm>
            <a:off x="323850" y="136525"/>
            <a:ext cx="8351838" cy="1577975"/>
          </a:xfrm>
          <a:prstGeom prst="rect">
            <a:avLst/>
          </a:prstGeom>
          <a:noFill/>
          <a:ln w="12700">
            <a:noFill/>
            <a:miter lim="800000"/>
            <a:headEnd/>
            <a:tailEnd/>
          </a:ln>
        </p:spPr>
        <p:txBody>
          <a:bodyPr lIns="90488" tIns="44450" rIns="90488" bIns="44450" anchor="ctr"/>
          <a:lstStyle/>
          <a:p>
            <a:pPr algn="ctr" eaLnBrk="0" hangingPunct="0"/>
            <a:r>
              <a:rPr lang="es-ES" sz="3600" b="1">
                <a:solidFill>
                  <a:schemeClr val="tx2"/>
                </a:solidFill>
              </a:rPr>
              <a:t>Contabilidad Histórica vs. Contabilidad Ajustada Por Inflación</a:t>
            </a:r>
          </a:p>
        </p:txBody>
      </p:sp>
      <p:sp>
        <p:nvSpPr>
          <p:cNvPr id="76805" name="AutoShape 5"/>
          <p:cNvSpPr>
            <a:spLocks noChangeArrowheads="1"/>
          </p:cNvSpPr>
          <p:nvPr/>
        </p:nvSpPr>
        <p:spPr bwMode="auto">
          <a:xfrm>
            <a:off x="381000" y="2362200"/>
            <a:ext cx="4648200" cy="990600"/>
          </a:xfrm>
          <a:prstGeom prst="rightArrowCallout">
            <a:avLst>
              <a:gd name="adj1" fmla="val 23778"/>
              <a:gd name="adj2" fmla="val 23699"/>
              <a:gd name="adj3" fmla="val 71797"/>
              <a:gd name="adj4" fmla="val 78588"/>
            </a:avLst>
          </a:prstGeom>
          <a:noFill/>
          <a:ln w="12700">
            <a:solidFill>
              <a:schemeClr val="tx1"/>
            </a:solidFill>
            <a:miter lim="800000"/>
            <a:headEnd/>
            <a:tailEnd/>
          </a:ln>
        </p:spPr>
        <p:txBody>
          <a:bodyPr wrap="none" anchor="ctr"/>
          <a:lstStyle/>
          <a:p>
            <a:pPr algn="ctr">
              <a:spcBef>
                <a:spcPct val="50000"/>
              </a:spcBef>
            </a:pPr>
            <a:endParaRPr lang="es-ES"/>
          </a:p>
        </p:txBody>
      </p:sp>
      <p:sp>
        <p:nvSpPr>
          <p:cNvPr id="76806" name="Text Box 6"/>
          <p:cNvSpPr txBox="1">
            <a:spLocks noChangeArrowheads="1"/>
          </p:cNvSpPr>
          <p:nvPr/>
        </p:nvSpPr>
        <p:spPr bwMode="auto">
          <a:xfrm>
            <a:off x="1050925" y="2727325"/>
            <a:ext cx="184150" cy="336550"/>
          </a:xfrm>
          <a:prstGeom prst="rect">
            <a:avLst/>
          </a:prstGeom>
          <a:noFill/>
          <a:ln w="12700">
            <a:noFill/>
            <a:miter lim="800000"/>
            <a:headEnd/>
            <a:tailEnd/>
          </a:ln>
        </p:spPr>
        <p:txBody>
          <a:bodyPr wrap="none">
            <a:spAutoFit/>
          </a:bodyPr>
          <a:lstStyle/>
          <a:p>
            <a:pPr eaLnBrk="0" hangingPunct="0"/>
            <a:endParaRPr lang="es-ES_tradnl" sz="1600">
              <a:solidFill>
                <a:schemeClr val="tx1"/>
              </a:solidFill>
            </a:endParaRPr>
          </a:p>
        </p:txBody>
      </p:sp>
      <p:sp>
        <p:nvSpPr>
          <p:cNvPr id="76807" name="Rectangle 7"/>
          <p:cNvSpPr>
            <a:spLocks noChangeArrowheads="1"/>
          </p:cNvSpPr>
          <p:nvPr/>
        </p:nvSpPr>
        <p:spPr bwMode="auto">
          <a:xfrm>
            <a:off x="5029200" y="2362200"/>
            <a:ext cx="3581400" cy="990600"/>
          </a:xfrm>
          <a:prstGeom prst="rect">
            <a:avLst/>
          </a:prstGeom>
          <a:noFill/>
          <a:ln w="12700">
            <a:solidFill>
              <a:schemeClr val="tx1"/>
            </a:solidFill>
            <a:miter lim="800000"/>
            <a:headEnd/>
            <a:tailEnd/>
          </a:ln>
        </p:spPr>
        <p:txBody>
          <a:bodyPr wrap="none" anchor="ctr"/>
          <a:lstStyle/>
          <a:p>
            <a:pPr algn="ctr">
              <a:spcBef>
                <a:spcPct val="50000"/>
              </a:spcBef>
            </a:pPr>
            <a:endParaRPr lang="es-ES"/>
          </a:p>
        </p:txBody>
      </p:sp>
      <p:sp>
        <p:nvSpPr>
          <p:cNvPr id="76808" name="Text Box 8"/>
          <p:cNvSpPr txBox="1">
            <a:spLocks noChangeArrowheads="1"/>
          </p:cNvSpPr>
          <p:nvPr/>
        </p:nvSpPr>
        <p:spPr bwMode="auto">
          <a:xfrm>
            <a:off x="381000" y="2362200"/>
            <a:ext cx="3505200" cy="1006475"/>
          </a:xfrm>
          <a:prstGeom prst="rect">
            <a:avLst/>
          </a:prstGeom>
          <a:noFill/>
          <a:ln w="12700">
            <a:noFill/>
            <a:miter lim="800000"/>
            <a:headEnd/>
            <a:tailEnd/>
          </a:ln>
        </p:spPr>
        <p:txBody>
          <a:bodyPr>
            <a:spAutoFit/>
          </a:bodyPr>
          <a:lstStyle/>
          <a:p>
            <a:pPr algn="just" eaLnBrk="0" hangingPunct="0"/>
            <a:r>
              <a:rPr lang="es-ES" sz="2000">
                <a:solidFill>
                  <a:schemeClr val="tx1"/>
                </a:solidFill>
              </a:rPr>
              <a:t>Se clasifican las partidas de los estados financieros en </a:t>
            </a:r>
            <a:r>
              <a:rPr lang="es-ES" sz="2000" i="1">
                <a:solidFill>
                  <a:srgbClr val="CC3300"/>
                </a:solidFill>
              </a:rPr>
              <a:t>monetarias y no monetarias</a:t>
            </a:r>
            <a:endParaRPr lang="es-ES" sz="1600">
              <a:solidFill>
                <a:srgbClr val="CC3300"/>
              </a:solidFill>
            </a:endParaRPr>
          </a:p>
        </p:txBody>
      </p:sp>
      <p:sp>
        <p:nvSpPr>
          <p:cNvPr id="76809" name="Text Box 9"/>
          <p:cNvSpPr txBox="1">
            <a:spLocks noChangeArrowheads="1"/>
          </p:cNvSpPr>
          <p:nvPr/>
        </p:nvSpPr>
        <p:spPr bwMode="auto">
          <a:xfrm>
            <a:off x="5029200" y="2514600"/>
            <a:ext cx="3200400" cy="701675"/>
          </a:xfrm>
          <a:prstGeom prst="rect">
            <a:avLst/>
          </a:prstGeom>
          <a:noFill/>
          <a:ln w="12700">
            <a:noFill/>
            <a:miter lim="800000"/>
            <a:headEnd/>
            <a:tailEnd/>
          </a:ln>
        </p:spPr>
        <p:txBody>
          <a:bodyPr>
            <a:spAutoFit/>
          </a:bodyPr>
          <a:lstStyle/>
          <a:p>
            <a:pPr algn="just" eaLnBrk="0" hangingPunct="0"/>
            <a:r>
              <a:rPr lang="es-ES" sz="2000">
                <a:solidFill>
                  <a:schemeClr val="tx1"/>
                </a:solidFill>
              </a:rPr>
              <a:t>El tratamiento es diferente para cada tipo de partida</a:t>
            </a:r>
            <a:endParaRPr lang="es-ES" sz="1600">
              <a:solidFill>
                <a:schemeClr val="tx1"/>
              </a:solidFill>
            </a:endParaRPr>
          </a:p>
        </p:txBody>
      </p:sp>
      <p:sp>
        <p:nvSpPr>
          <p:cNvPr id="76810" name="Text Box 10"/>
          <p:cNvSpPr txBox="1">
            <a:spLocks noChangeArrowheads="1"/>
          </p:cNvSpPr>
          <p:nvPr/>
        </p:nvSpPr>
        <p:spPr bwMode="auto">
          <a:xfrm>
            <a:off x="381000" y="3733800"/>
            <a:ext cx="3352800" cy="701675"/>
          </a:xfrm>
          <a:prstGeom prst="rect">
            <a:avLst/>
          </a:prstGeom>
          <a:noFill/>
          <a:ln w="12700">
            <a:noFill/>
            <a:miter lim="800000"/>
            <a:headEnd/>
            <a:tailEnd/>
          </a:ln>
        </p:spPr>
        <p:txBody>
          <a:bodyPr>
            <a:spAutoFit/>
          </a:bodyPr>
          <a:lstStyle/>
          <a:p>
            <a:pPr algn="just" eaLnBrk="0" hangingPunct="0"/>
            <a:r>
              <a:rPr lang="es-ES" sz="2000">
                <a:solidFill>
                  <a:srgbClr val="CC3300"/>
                </a:solidFill>
              </a:rPr>
              <a:t>Se ajustan las partidas no monetarias</a:t>
            </a:r>
          </a:p>
        </p:txBody>
      </p:sp>
      <p:grpSp>
        <p:nvGrpSpPr>
          <p:cNvPr id="76811" name="Group 11"/>
          <p:cNvGrpSpPr>
            <a:grpSpLocks/>
          </p:cNvGrpSpPr>
          <p:nvPr/>
        </p:nvGrpSpPr>
        <p:grpSpPr bwMode="auto">
          <a:xfrm>
            <a:off x="5029200" y="3581400"/>
            <a:ext cx="3581400" cy="1006475"/>
            <a:chOff x="3168" y="2256"/>
            <a:chExt cx="2256" cy="634"/>
          </a:xfrm>
        </p:grpSpPr>
        <p:sp>
          <p:nvSpPr>
            <p:cNvPr id="23569" name="Text Box 12"/>
            <p:cNvSpPr txBox="1">
              <a:spLocks noChangeArrowheads="1"/>
            </p:cNvSpPr>
            <p:nvPr/>
          </p:nvSpPr>
          <p:spPr bwMode="auto">
            <a:xfrm>
              <a:off x="3168" y="2256"/>
              <a:ext cx="2160" cy="634"/>
            </a:xfrm>
            <a:prstGeom prst="rect">
              <a:avLst/>
            </a:prstGeom>
            <a:noFill/>
            <a:ln w="12700">
              <a:noFill/>
              <a:miter lim="800000"/>
              <a:headEnd/>
              <a:tailEnd/>
            </a:ln>
          </p:spPr>
          <p:txBody>
            <a:bodyPr>
              <a:spAutoFit/>
            </a:bodyPr>
            <a:lstStyle/>
            <a:p>
              <a:pPr algn="just" eaLnBrk="0" hangingPunct="0"/>
              <a:r>
                <a:rPr lang="es-ES" sz="2000">
                  <a:solidFill>
                    <a:schemeClr val="tx1"/>
                  </a:solidFill>
                </a:rPr>
                <a:t>Las partidas no monetarias, son presentadas a valores constantes</a:t>
              </a:r>
            </a:p>
          </p:txBody>
        </p:sp>
        <p:sp>
          <p:nvSpPr>
            <p:cNvPr id="23570" name="Rectangle 13"/>
            <p:cNvSpPr>
              <a:spLocks noChangeArrowheads="1"/>
            </p:cNvSpPr>
            <p:nvPr/>
          </p:nvSpPr>
          <p:spPr bwMode="auto">
            <a:xfrm>
              <a:off x="3168" y="2256"/>
              <a:ext cx="2256" cy="624"/>
            </a:xfrm>
            <a:prstGeom prst="rect">
              <a:avLst/>
            </a:prstGeom>
            <a:noFill/>
            <a:ln w="12700">
              <a:solidFill>
                <a:schemeClr val="tx1"/>
              </a:solidFill>
              <a:miter lim="800000"/>
              <a:headEnd/>
              <a:tailEnd/>
            </a:ln>
          </p:spPr>
          <p:txBody>
            <a:bodyPr wrap="none" anchor="ctr"/>
            <a:lstStyle/>
            <a:p>
              <a:pPr algn="ctr">
                <a:spcBef>
                  <a:spcPct val="50000"/>
                </a:spcBef>
              </a:pPr>
              <a:endParaRPr lang="es-ES"/>
            </a:p>
          </p:txBody>
        </p:sp>
      </p:grpSp>
      <p:sp>
        <p:nvSpPr>
          <p:cNvPr id="76814" name="AutoShape 14"/>
          <p:cNvSpPr>
            <a:spLocks noChangeArrowheads="1"/>
          </p:cNvSpPr>
          <p:nvPr/>
        </p:nvSpPr>
        <p:spPr bwMode="auto">
          <a:xfrm>
            <a:off x="381000" y="3581400"/>
            <a:ext cx="4648200" cy="990600"/>
          </a:xfrm>
          <a:prstGeom prst="rightArrowCallout">
            <a:avLst>
              <a:gd name="adj1" fmla="val 23778"/>
              <a:gd name="adj2" fmla="val 23699"/>
              <a:gd name="adj3" fmla="val 71797"/>
              <a:gd name="adj4" fmla="val 78588"/>
            </a:avLst>
          </a:prstGeom>
          <a:noFill/>
          <a:ln w="12700">
            <a:solidFill>
              <a:schemeClr val="tx1"/>
            </a:solidFill>
            <a:miter lim="800000"/>
            <a:headEnd/>
            <a:tailEnd/>
          </a:ln>
        </p:spPr>
        <p:txBody>
          <a:bodyPr wrap="none" anchor="ctr"/>
          <a:lstStyle/>
          <a:p>
            <a:pPr algn="ctr">
              <a:spcBef>
                <a:spcPct val="50000"/>
              </a:spcBef>
            </a:pPr>
            <a:endParaRPr lang="es-ES"/>
          </a:p>
        </p:txBody>
      </p:sp>
      <p:grpSp>
        <p:nvGrpSpPr>
          <p:cNvPr id="76815" name="Group 15"/>
          <p:cNvGrpSpPr>
            <a:grpSpLocks/>
          </p:cNvGrpSpPr>
          <p:nvPr/>
        </p:nvGrpSpPr>
        <p:grpSpPr bwMode="auto">
          <a:xfrm>
            <a:off x="5029200" y="4724400"/>
            <a:ext cx="3581400" cy="1295400"/>
            <a:chOff x="3168" y="2976"/>
            <a:chExt cx="2256" cy="816"/>
          </a:xfrm>
        </p:grpSpPr>
        <p:sp>
          <p:nvSpPr>
            <p:cNvPr id="23567" name="Rectangle 16"/>
            <p:cNvSpPr>
              <a:spLocks noChangeArrowheads="1"/>
            </p:cNvSpPr>
            <p:nvPr/>
          </p:nvSpPr>
          <p:spPr bwMode="auto">
            <a:xfrm>
              <a:off x="3168" y="2976"/>
              <a:ext cx="2256" cy="816"/>
            </a:xfrm>
            <a:prstGeom prst="rect">
              <a:avLst/>
            </a:prstGeom>
            <a:noFill/>
            <a:ln w="12700">
              <a:solidFill>
                <a:schemeClr val="tx1"/>
              </a:solidFill>
              <a:miter lim="800000"/>
              <a:headEnd/>
              <a:tailEnd/>
            </a:ln>
          </p:spPr>
          <p:txBody>
            <a:bodyPr wrap="none" anchor="ctr"/>
            <a:lstStyle/>
            <a:p>
              <a:pPr algn="ctr">
                <a:spcBef>
                  <a:spcPct val="50000"/>
                </a:spcBef>
              </a:pPr>
              <a:endParaRPr lang="es-ES"/>
            </a:p>
          </p:txBody>
        </p:sp>
        <p:sp>
          <p:nvSpPr>
            <p:cNvPr id="23568" name="Text Box 17"/>
            <p:cNvSpPr txBox="1">
              <a:spLocks noChangeArrowheads="1"/>
            </p:cNvSpPr>
            <p:nvPr/>
          </p:nvSpPr>
          <p:spPr bwMode="auto">
            <a:xfrm>
              <a:off x="3168" y="2976"/>
              <a:ext cx="2208" cy="634"/>
            </a:xfrm>
            <a:prstGeom prst="rect">
              <a:avLst/>
            </a:prstGeom>
            <a:noFill/>
            <a:ln w="12700">
              <a:noFill/>
              <a:miter lim="800000"/>
              <a:headEnd/>
              <a:tailEnd/>
            </a:ln>
          </p:spPr>
          <p:txBody>
            <a:bodyPr>
              <a:spAutoFit/>
            </a:bodyPr>
            <a:lstStyle/>
            <a:p>
              <a:pPr algn="just" eaLnBrk="0" hangingPunct="0"/>
              <a:r>
                <a:rPr lang="es-ES" sz="2000">
                  <a:solidFill>
                    <a:schemeClr val="tx1"/>
                  </a:solidFill>
                </a:rPr>
                <a:t>El patrimonio contiene nuevos rubros para reflejar los ajustes por inflación</a:t>
              </a:r>
              <a:endParaRPr lang="es-ES" sz="1600">
                <a:solidFill>
                  <a:schemeClr val="tx1"/>
                </a:solidFill>
              </a:endParaRPr>
            </a:p>
          </p:txBody>
        </p:sp>
      </p:grpSp>
      <p:sp>
        <p:nvSpPr>
          <p:cNvPr id="76818" name="Text Box 18"/>
          <p:cNvSpPr txBox="1">
            <a:spLocks noChangeArrowheads="1"/>
          </p:cNvSpPr>
          <p:nvPr/>
        </p:nvSpPr>
        <p:spPr bwMode="auto">
          <a:xfrm>
            <a:off x="381000" y="5181600"/>
            <a:ext cx="3163888" cy="396875"/>
          </a:xfrm>
          <a:prstGeom prst="rect">
            <a:avLst/>
          </a:prstGeom>
          <a:noFill/>
          <a:ln w="12700">
            <a:noFill/>
            <a:miter lim="800000"/>
            <a:headEnd/>
            <a:tailEnd/>
          </a:ln>
        </p:spPr>
        <p:txBody>
          <a:bodyPr wrap="none">
            <a:spAutoFit/>
          </a:bodyPr>
          <a:lstStyle/>
          <a:p>
            <a:pPr algn="just" eaLnBrk="0" hangingPunct="0"/>
            <a:r>
              <a:rPr lang="es-ES" sz="2000">
                <a:solidFill>
                  <a:srgbClr val="CC3300"/>
                </a:solidFill>
              </a:rPr>
              <a:t>Se determina el REI inicial</a:t>
            </a:r>
          </a:p>
        </p:txBody>
      </p:sp>
      <p:sp>
        <p:nvSpPr>
          <p:cNvPr id="76819" name="AutoShape 19"/>
          <p:cNvSpPr>
            <a:spLocks noChangeArrowheads="1"/>
          </p:cNvSpPr>
          <p:nvPr/>
        </p:nvSpPr>
        <p:spPr bwMode="auto">
          <a:xfrm>
            <a:off x="381000" y="4724400"/>
            <a:ext cx="4648200" cy="1295400"/>
          </a:xfrm>
          <a:prstGeom prst="rightArrowCallout">
            <a:avLst>
              <a:gd name="adj1" fmla="val 23778"/>
              <a:gd name="adj2" fmla="val 23699"/>
              <a:gd name="adj3" fmla="val 54903"/>
              <a:gd name="adj4" fmla="val 78588"/>
            </a:avLst>
          </a:prstGeom>
          <a:noFill/>
          <a:ln w="12700">
            <a:solidFill>
              <a:schemeClr val="tx1"/>
            </a:solidFill>
            <a:miter lim="800000"/>
            <a:headEnd/>
            <a:tailEnd/>
          </a:ln>
        </p:spPr>
        <p:txBody>
          <a:bodyPr wrap="none" anchor="ctr"/>
          <a:lstStyle/>
          <a:p>
            <a:pPr algn="ctr">
              <a:spcBef>
                <a:spcPct val="50000"/>
              </a:spcBef>
            </a:pPr>
            <a:endParaRPr lang="es-E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box(out)">
                                      <p:cBhvr>
                                        <p:cTn id="7" dur="500"/>
                                        <p:tgtEl>
                                          <p:spTgt spid="7680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76803"/>
                                        </p:tgtEl>
                                        <p:attrNameLst>
                                          <p:attrName>style.visibility</p:attrName>
                                        </p:attrNameLst>
                                      </p:cBhvr>
                                      <p:to>
                                        <p:strVal val="visible"/>
                                      </p:to>
                                    </p:set>
                                    <p:animEffect transition="in" filter="barn(inHorizontal)">
                                      <p:cBhvr>
                                        <p:cTn id="12" dur="500"/>
                                        <p:tgtEl>
                                          <p:spTgt spid="7680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6805"/>
                                        </p:tgtEl>
                                        <p:attrNameLst>
                                          <p:attrName>style.visibility</p:attrName>
                                        </p:attrNameLst>
                                      </p:cBhvr>
                                      <p:to>
                                        <p:strVal val="visible"/>
                                      </p:to>
                                    </p:set>
                                    <p:anim calcmode="lin" valueType="num">
                                      <p:cBhvr additive="base">
                                        <p:cTn id="17" dur="500" fill="hold"/>
                                        <p:tgtEl>
                                          <p:spTgt spid="76805"/>
                                        </p:tgtEl>
                                        <p:attrNameLst>
                                          <p:attrName>ppt_x</p:attrName>
                                        </p:attrNameLst>
                                      </p:cBhvr>
                                      <p:tavLst>
                                        <p:tav tm="0">
                                          <p:val>
                                            <p:strVal val="0-#ppt_w/2"/>
                                          </p:val>
                                        </p:tav>
                                        <p:tav tm="100000">
                                          <p:val>
                                            <p:strVal val="#ppt_x"/>
                                          </p:val>
                                        </p:tav>
                                      </p:tavLst>
                                    </p:anim>
                                    <p:anim calcmode="lin" valueType="num">
                                      <p:cBhvr additive="base">
                                        <p:cTn id="18" dur="500" fill="hold"/>
                                        <p:tgtEl>
                                          <p:spTgt spid="7680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6808"/>
                                        </p:tgtEl>
                                        <p:attrNameLst>
                                          <p:attrName>style.visibility</p:attrName>
                                        </p:attrNameLst>
                                      </p:cBhvr>
                                      <p:to>
                                        <p:strVal val="visible"/>
                                      </p:to>
                                    </p:set>
                                    <p:anim calcmode="lin" valueType="num">
                                      <p:cBhvr additive="base">
                                        <p:cTn id="23" dur="500" fill="hold"/>
                                        <p:tgtEl>
                                          <p:spTgt spid="76808"/>
                                        </p:tgtEl>
                                        <p:attrNameLst>
                                          <p:attrName>ppt_x</p:attrName>
                                        </p:attrNameLst>
                                      </p:cBhvr>
                                      <p:tavLst>
                                        <p:tav tm="0">
                                          <p:val>
                                            <p:strVal val="1+#ppt_w/2"/>
                                          </p:val>
                                        </p:tav>
                                        <p:tav tm="100000">
                                          <p:val>
                                            <p:strVal val="#ppt_x"/>
                                          </p:val>
                                        </p:tav>
                                      </p:tavLst>
                                    </p:anim>
                                    <p:anim calcmode="lin" valueType="num">
                                      <p:cBhvr additive="base">
                                        <p:cTn id="24" dur="500" fill="hold"/>
                                        <p:tgtEl>
                                          <p:spTgt spid="76808"/>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 fill="hold" grpId="0" nodeType="clickEffect" nodePh="1">
                                  <p:stCondLst>
                                    <p:cond delay="0"/>
                                  </p:stCondLst>
                                  <p:endCondLst>
                                    <p:cond evt="begin" delay="0">
                                      <p:tn val="27"/>
                                    </p:cond>
                                  </p:endCondLst>
                                  <p:childTnLst>
                                    <p:set>
                                      <p:cBhvr>
                                        <p:cTn id="28" dur="1" fill="hold">
                                          <p:stCondLst>
                                            <p:cond delay="0"/>
                                          </p:stCondLst>
                                        </p:cTn>
                                        <p:tgtEl>
                                          <p:spTgt spid="76806"/>
                                        </p:tgtEl>
                                        <p:attrNameLst>
                                          <p:attrName>style.visibility</p:attrName>
                                        </p:attrNameLst>
                                      </p:cBhvr>
                                      <p:to>
                                        <p:strVal val="visible"/>
                                      </p:to>
                                    </p:set>
                                    <p:anim calcmode="lin" valueType="num">
                                      <p:cBhvr additive="base">
                                        <p:cTn id="29" dur="500" fill="hold"/>
                                        <p:tgtEl>
                                          <p:spTgt spid="76806"/>
                                        </p:tgtEl>
                                        <p:attrNameLst>
                                          <p:attrName>ppt_x</p:attrName>
                                        </p:attrNameLst>
                                      </p:cBhvr>
                                      <p:tavLst>
                                        <p:tav tm="0">
                                          <p:val>
                                            <p:strVal val="#ppt_x"/>
                                          </p:val>
                                        </p:tav>
                                        <p:tav tm="100000">
                                          <p:val>
                                            <p:strVal val="#ppt_x"/>
                                          </p:val>
                                        </p:tav>
                                      </p:tavLst>
                                    </p:anim>
                                    <p:anim calcmode="lin" valueType="num">
                                      <p:cBhvr additive="base">
                                        <p:cTn id="30" dur="500" fill="hold"/>
                                        <p:tgtEl>
                                          <p:spTgt spid="76806"/>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76807"/>
                                        </p:tgtEl>
                                        <p:attrNameLst>
                                          <p:attrName>style.visibility</p:attrName>
                                        </p:attrNameLst>
                                      </p:cBhvr>
                                      <p:to>
                                        <p:strVal val="visible"/>
                                      </p:to>
                                    </p:set>
                                    <p:anim calcmode="lin" valueType="num">
                                      <p:cBhvr additive="base">
                                        <p:cTn id="35" dur="500" fill="hold"/>
                                        <p:tgtEl>
                                          <p:spTgt spid="76807"/>
                                        </p:tgtEl>
                                        <p:attrNameLst>
                                          <p:attrName>ppt_x</p:attrName>
                                        </p:attrNameLst>
                                      </p:cBhvr>
                                      <p:tavLst>
                                        <p:tav tm="0">
                                          <p:val>
                                            <p:strVal val="#ppt_x"/>
                                          </p:val>
                                        </p:tav>
                                        <p:tav tm="100000">
                                          <p:val>
                                            <p:strVal val="#ppt_x"/>
                                          </p:val>
                                        </p:tav>
                                      </p:tavLst>
                                    </p:anim>
                                    <p:anim calcmode="lin" valueType="num">
                                      <p:cBhvr additive="base">
                                        <p:cTn id="36" dur="500" fill="hold"/>
                                        <p:tgtEl>
                                          <p:spTgt spid="76807"/>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76809"/>
                                        </p:tgtEl>
                                        <p:attrNameLst>
                                          <p:attrName>style.visibility</p:attrName>
                                        </p:attrNameLst>
                                      </p:cBhvr>
                                      <p:to>
                                        <p:strVal val="visible"/>
                                      </p:to>
                                    </p:set>
                                    <p:anim calcmode="lin" valueType="num">
                                      <p:cBhvr additive="base">
                                        <p:cTn id="41" dur="500" fill="hold"/>
                                        <p:tgtEl>
                                          <p:spTgt spid="76809"/>
                                        </p:tgtEl>
                                        <p:attrNameLst>
                                          <p:attrName>ppt_x</p:attrName>
                                        </p:attrNameLst>
                                      </p:cBhvr>
                                      <p:tavLst>
                                        <p:tav tm="0">
                                          <p:val>
                                            <p:strVal val="1+#ppt_w/2"/>
                                          </p:val>
                                        </p:tav>
                                        <p:tav tm="100000">
                                          <p:val>
                                            <p:strVal val="#ppt_x"/>
                                          </p:val>
                                        </p:tav>
                                      </p:tavLst>
                                    </p:anim>
                                    <p:anim calcmode="lin" valueType="num">
                                      <p:cBhvr additive="base">
                                        <p:cTn id="42" dur="500" fill="hold"/>
                                        <p:tgtEl>
                                          <p:spTgt spid="76809"/>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76814"/>
                                        </p:tgtEl>
                                        <p:attrNameLst>
                                          <p:attrName>style.visibility</p:attrName>
                                        </p:attrNameLst>
                                      </p:cBhvr>
                                      <p:to>
                                        <p:strVal val="visible"/>
                                      </p:to>
                                    </p:set>
                                    <p:anim calcmode="lin" valueType="num">
                                      <p:cBhvr additive="base">
                                        <p:cTn id="47" dur="500" fill="hold"/>
                                        <p:tgtEl>
                                          <p:spTgt spid="76814"/>
                                        </p:tgtEl>
                                        <p:attrNameLst>
                                          <p:attrName>ppt_x</p:attrName>
                                        </p:attrNameLst>
                                      </p:cBhvr>
                                      <p:tavLst>
                                        <p:tav tm="0">
                                          <p:val>
                                            <p:strVal val="0-#ppt_w/2"/>
                                          </p:val>
                                        </p:tav>
                                        <p:tav tm="100000">
                                          <p:val>
                                            <p:strVal val="#ppt_x"/>
                                          </p:val>
                                        </p:tav>
                                      </p:tavLst>
                                    </p:anim>
                                    <p:anim calcmode="lin" valueType="num">
                                      <p:cBhvr additive="base">
                                        <p:cTn id="48" dur="500" fill="hold"/>
                                        <p:tgtEl>
                                          <p:spTgt spid="76814"/>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76810"/>
                                        </p:tgtEl>
                                        <p:attrNameLst>
                                          <p:attrName>style.visibility</p:attrName>
                                        </p:attrNameLst>
                                      </p:cBhvr>
                                      <p:to>
                                        <p:strVal val="visible"/>
                                      </p:to>
                                    </p:set>
                                    <p:anim calcmode="lin" valueType="num">
                                      <p:cBhvr additive="base">
                                        <p:cTn id="53" dur="500" fill="hold"/>
                                        <p:tgtEl>
                                          <p:spTgt spid="76810"/>
                                        </p:tgtEl>
                                        <p:attrNameLst>
                                          <p:attrName>ppt_x</p:attrName>
                                        </p:attrNameLst>
                                      </p:cBhvr>
                                      <p:tavLst>
                                        <p:tav tm="0">
                                          <p:val>
                                            <p:strVal val="0-#ppt_w/2"/>
                                          </p:val>
                                        </p:tav>
                                        <p:tav tm="100000">
                                          <p:val>
                                            <p:strVal val="#ppt_x"/>
                                          </p:val>
                                        </p:tav>
                                      </p:tavLst>
                                    </p:anim>
                                    <p:anim calcmode="lin" valueType="num">
                                      <p:cBhvr additive="base">
                                        <p:cTn id="54" dur="500" fill="hold"/>
                                        <p:tgtEl>
                                          <p:spTgt spid="76810"/>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nodeType="clickEffect">
                                  <p:stCondLst>
                                    <p:cond delay="0"/>
                                  </p:stCondLst>
                                  <p:childTnLst>
                                    <p:set>
                                      <p:cBhvr>
                                        <p:cTn id="58" dur="1" fill="hold">
                                          <p:stCondLst>
                                            <p:cond delay="0"/>
                                          </p:stCondLst>
                                        </p:cTn>
                                        <p:tgtEl>
                                          <p:spTgt spid="76811"/>
                                        </p:tgtEl>
                                        <p:attrNameLst>
                                          <p:attrName>style.visibility</p:attrName>
                                        </p:attrNameLst>
                                      </p:cBhvr>
                                      <p:to>
                                        <p:strVal val="visible"/>
                                      </p:to>
                                    </p:set>
                                    <p:anim calcmode="lin" valueType="num">
                                      <p:cBhvr additive="base">
                                        <p:cTn id="59" dur="500" fill="hold"/>
                                        <p:tgtEl>
                                          <p:spTgt spid="76811"/>
                                        </p:tgtEl>
                                        <p:attrNameLst>
                                          <p:attrName>ppt_x</p:attrName>
                                        </p:attrNameLst>
                                      </p:cBhvr>
                                      <p:tavLst>
                                        <p:tav tm="0">
                                          <p:val>
                                            <p:strVal val="1+#ppt_w/2"/>
                                          </p:val>
                                        </p:tav>
                                        <p:tav tm="100000">
                                          <p:val>
                                            <p:strVal val="#ppt_x"/>
                                          </p:val>
                                        </p:tav>
                                      </p:tavLst>
                                    </p:anim>
                                    <p:anim calcmode="lin" valueType="num">
                                      <p:cBhvr additive="base">
                                        <p:cTn id="60" dur="500" fill="hold"/>
                                        <p:tgtEl>
                                          <p:spTgt spid="76811"/>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76819"/>
                                        </p:tgtEl>
                                        <p:attrNameLst>
                                          <p:attrName>style.visibility</p:attrName>
                                        </p:attrNameLst>
                                      </p:cBhvr>
                                      <p:to>
                                        <p:strVal val="visible"/>
                                      </p:to>
                                    </p:set>
                                    <p:anim calcmode="lin" valueType="num">
                                      <p:cBhvr additive="base">
                                        <p:cTn id="65" dur="500" fill="hold"/>
                                        <p:tgtEl>
                                          <p:spTgt spid="76819"/>
                                        </p:tgtEl>
                                        <p:attrNameLst>
                                          <p:attrName>ppt_x</p:attrName>
                                        </p:attrNameLst>
                                      </p:cBhvr>
                                      <p:tavLst>
                                        <p:tav tm="0">
                                          <p:val>
                                            <p:strVal val="0-#ppt_w/2"/>
                                          </p:val>
                                        </p:tav>
                                        <p:tav tm="100000">
                                          <p:val>
                                            <p:strVal val="#ppt_x"/>
                                          </p:val>
                                        </p:tav>
                                      </p:tavLst>
                                    </p:anim>
                                    <p:anim calcmode="lin" valueType="num">
                                      <p:cBhvr additive="base">
                                        <p:cTn id="66" dur="500" fill="hold"/>
                                        <p:tgtEl>
                                          <p:spTgt spid="76819"/>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12" fill="hold" grpId="0" nodeType="clickEffect">
                                  <p:stCondLst>
                                    <p:cond delay="0"/>
                                  </p:stCondLst>
                                  <p:childTnLst>
                                    <p:set>
                                      <p:cBhvr>
                                        <p:cTn id="70" dur="1" fill="hold">
                                          <p:stCondLst>
                                            <p:cond delay="0"/>
                                          </p:stCondLst>
                                        </p:cTn>
                                        <p:tgtEl>
                                          <p:spTgt spid="76818"/>
                                        </p:tgtEl>
                                        <p:attrNameLst>
                                          <p:attrName>style.visibility</p:attrName>
                                        </p:attrNameLst>
                                      </p:cBhvr>
                                      <p:to>
                                        <p:strVal val="visible"/>
                                      </p:to>
                                    </p:set>
                                    <p:anim calcmode="lin" valueType="num">
                                      <p:cBhvr additive="base">
                                        <p:cTn id="71" dur="500" fill="hold"/>
                                        <p:tgtEl>
                                          <p:spTgt spid="76818"/>
                                        </p:tgtEl>
                                        <p:attrNameLst>
                                          <p:attrName>ppt_x</p:attrName>
                                        </p:attrNameLst>
                                      </p:cBhvr>
                                      <p:tavLst>
                                        <p:tav tm="0">
                                          <p:val>
                                            <p:strVal val="0-#ppt_w/2"/>
                                          </p:val>
                                        </p:tav>
                                        <p:tav tm="100000">
                                          <p:val>
                                            <p:strVal val="#ppt_x"/>
                                          </p:val>
                                        </p:tav>
                                      </p:tavLst>
                                    </p:anim>
                                    <p:anim calcmode="lin" valueType="num">
                                      <p:cBhvr additive="base">
                                        <p:cTn id="72" dur="500" fill="hold"/>
                                        <p:tgtEl>
                                          <p:spTgt spid="76818"/>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2" fill="hold" nodeType="clickEffect">
                                  <p:stCondLst>
                                    <p:cond delay="0"/>
                                  </p:stCondLst>
                                  <p:childTnLst>
                                    <p:set>
                                      <p:cBhvr>
                                        <p:cTn id="76" dur="1" fill="hold">
                                          <p:stCondLst>
                                            <p:cond delay="0"/>
                                          </p:stCondLst>
                                        </p:cTn>
                                        <p:tgtEl>
                                          <p:spTgt spid="76815"/>
                                        </p:tgtEl>
                                        <p:attrNameLst>
                                          <p:attrName>style.visibility</p:attrName>
                                        </p:attrNameLst>
                                      </p:cBhvr>
                                      <p:to>
                                        <p:strVal val="visible"/>
                                      </p:to>
                                    </p:set>
                                    <p:anim calcmode="lin" valueType="num">
                                      <p:cBhvr additive="base">
                                        <p:cTn id="77" dur="500" fill="hold"/>
                                        <p:tgtEl>
                                          <p:spTgt spid="76815"/>
                                        </p:tgtEl>
                                        <p:attrNameLst>
                                          <p:attrName>ppt_x</p:attrName>
                                        </p:attrNameLst>
                                      </p:cBhvr>
                                      <p:tavLst>
                                        <p:tav tm="0">
                                          <p:val>
                                            <p:strVal val="1+#ppt_w/2"/>
                                          </p:val>
                                        </p:tav>
                                        <p:tav tm="100000">
                                          <p:val>
                                            <p:strVal val="#ppt_x"/>
                                          </p:val>
                                        </p:tav>
                                      </p:tavLst>
                                    </p:anim>
                                    <p:anim calcmode="lin" valueType="num">
                                      <p:cBhvr additive="base">
                                        <p:cTn id="78" dur="500" fill="hold"/>
                                        <p:tgtEl>
                                          <p:spTgt spid="768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utoUpdateAnimBg="0"/>
      <p:bldP spid="76803" grpId="0" autoUpdateAnimBg="0"/>
      <p:bldP spid="76805" grpId="0" animBg="1"/>
      <p:bldP spid="76806" grpId="0" autoUpdateAnimBg="0"/>
      <p:bldP spid="76807" grpId="0" animBg="1"/>
      <p:bldP spid="76808" grpId="0" autoUpdateAnimBg="0"/>
      <p:bldP spid="76809" grpId="0" autoUpdateAnimBg="0"/>
      <p:bldP spid="76810" grpId="0" autoUpdateAnimBg="0"/>
      <p:bldP spid="76814" grpId="0" animBg="1"/>
      <p:bldP spid="76818" grpId="0" autoUpdateAnimBg="0"/>
      <p:bldP spid="768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684213" y="476250"/>
            <a:ext cx="7559675" cy="579438"/>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PARTIDAS MONETARIAS</a:t>
            </a:r>
          </a:p>
        </p:txBody>
      </p:sp>
      <p:sp>
        <p:nvSpPr>
          <p:cNvPr id="5125" name="Text Box 5"/>
          <p:cNvSpPr txBox="1">
            <a:spLocks noChangeArrowheads="1"/>
          </p:cNvSpPr>
          <p:nvPr/>
        </p:nvSpPr>
        <p:spPr bwMode="auto">
          <a:xfrm>
            <a:off x="468313" y="1557338"/>
            <a:ext cx="8207375" cy="3509962"/>
          </a:xfrm>
          <a:prstGeom prst="rect">
            <a:avLst/>
          </a:prstGeom>
          <a:noFill/>
          <a:ln w="9525">
            <a:noFill/>
            <a:miter lim="800000"/>
            <a:headEnd/>
            <a:tailEnd/>
          </a:ln>
          <a:effectLst/>
        </p:spPr>
        <p:txBody>
          <a:bodyPr>
            <a:spAutoFit/>
          </a:bodyPr>
          <a:lstStyle/>
          <a:p>
            <a:pPr>
              <a:spcBef>
                <a:spcPct val="50000"/>
              </a:spcBef>
              <a:defRPr/>
            </a:pPr>
            <a:r>
              <a:rPr lang="es-ES_tradnl" sz="2800" b="1" i="1">
                <a:solidFill>
                  <a:schemeClr val="tx1"/>
                </a:solidFill>
                <a:effectLst>
                  <a:outerShdw blurRad="38100" dist="38100" dir="2700000" algn="tl">
                    <a:srgbClr val="000000"/>
                  </a:outerShdw>
                </a:effectLst>
                <a:latin typeface="Comic Sans MS" pitchFamily="66" charset="0"/>
              </a:rPr>
              <a:t>** PRESENTAN PODER ADQUISITIVO VARIABLE, POR LO GENERAL MENOR AL AUMENTAR LA INFLACION</a:t>
            </a:r>
          </a:p>
          <a:p>
            <a:pPr>
              <a:spcBef>
                <a:spcPct val="50000"/>
              </a:spcBef>
              <a:defRPr/>
            </a:pPr>
            <a:r>
              <a:rPr lang="es-ES_tradnl" sz="2800" b="1" i="1">
                <a:solidFill>
                  <a:schemeClr val="tx1"/>
                </a:solidFill>
                <a:effectLst>
                  <a:outerShdw blurRad="38100" dist="38100" dir="2700000" algn="tl">
                    <a:srgbClr val="000000"/>
                  </a:outerShdw>
                </a:effectLst>
                <a:latin typeface="Comic Sans MS" pitchFamily="66" charset="0"/>
              </a:rPr>
              <a:t>** REPRESENTAN UN VALOR NOMINAL FIJO EN MONEDA</a:t>
            </a:r>
          </a:p>
          <a:p>
            <a:pPr>
              <a:spcBef>
                <a:spcPct val="50000"/>
              </a:spcBef>
              <a:defRPr/>
            </a:pPr>
            <a:r>
              <a:rPr lang="es-ES_tradnl" sz="2800" b="1" i="1">
                <a:solidFill>
                  <a:schemeClr val="tx1"/>
                </a:solidFill>
                <a:effectLst>
                  <a:outerShdw blurRad="38100" dist="38100" dir="2700000" algn="tl">
                    <a:srgbClr val="000000"/>
                  </a:outerShdw>
                </a:effectLst>
                <a:latin typeface="Comic Sans MS" pitchFamily="66" charset="0"/>
              </a:rPr>
              <a:t>** GENERAN RESULTADOS MONETARIOS (GANANCIAS O PERDIDAS)</a:t>
            </a:r>
          </a:p>
        </p:txBody>
      </p:sp>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4211638" y="3933825"/>
            <a:ext cx="4176712" cy="1439863"/>
          </a:xfrm>
          <a:prstGeom prst="rect">
            <a:avLst/>
          </a:prstGeom>
          <a:gradFill rotWithShape="1">
            <a:gsLst>
              <a:gs pos="0">
                <a:srgbClr val="767647"/>
              </a:gs>
              <a:gs pos="100000">
                <a:srgbClr val="FFFF99"/>
              </a:gs>
            </a:gsLst>
            <a:lin ang="5400000" scaled="1"/>
          </a:gradFill>
          <a:ln w="28575" algn="ctr">
            <a:solidFill>
              <a:schemeClr val="tx1"/>
            </a:solidFill>
            <a:miter lim="800000"/>
            <a:headEnd/>
            <a:tailEnd/>
          </a:ln>
        </p:spPr>
        <p:txBody>
          <a:bodyPr wrap="none" anchor="ctr"/>
          <a:lstStyle/>
          <a:p>
            <a:pPr algn="ctr">
              <a:spcBef>
                <a:spcPct val="50000"/>
              </a:spcBef>
            </a:pPr>
            <a:endParaRPr lang="es-ES"/>
          </a:p>
        </p:txBody>
      </p:sp>
      <p:sp>
        <p:nvSpPr>
          <p:cNvPr id="26627" name="Text Box 3"/>
          <p:cNvSpPr txBox="1">
            <a:spLocks noChangeArrowheads="1"/>
          </p:cNvSpPr>
          <p:nvPr/>
        </p:nvSpPr>
        <p:spPr bwMode="auto">
          <a:xfrm>
            <a:off x="179388" y="4365625"/>
            <a:ext cx="3889375" cy="519113"/>
          </a:xfrm>
          <a:prstGeom prst="rect">
            <a:avLst/>
          </a:prstGeom>
          <a:noFill/>
          <a:ln w="28575" algn="ctr">
            <a:noFill/>
            <a:miter lim="800000"/>
            <a:headEnd/>
            <a:tailEnd/>
          </a:ln>
        </p:spPr>
        <p:txBody>
          <a:bodyPr>
            <a:spAutoFit/>
          </a:bodyPr>
          <a:lstStyle/>
          <a:p>
            <a:pPr algn="ctr">
              <a:spcBef>
                <a:spcPct val="50000"/>
              </a:spcBef>
            </a:pPr>
            <a:r>
              <a:rPr lang="es-ES_tradnl" sz="2800">
                <a:solidFill>
                  <a:schemeClr val="tx2"/>
                </a:solidFill>
              </a:rPr>
              <a:t>COSTO HISTORICO</a:t>
            </a:r>
          </a:p>
        </p:txBody>
      </p:sp>
      <p:sp>
        <p:nvSpPr>
          <p:cNvPr id="26629" name="Text Box 5"/>
          <p:cNvSpPr txBox="1">
            <a:spLocks noChangeArrowheads="1"/>
          </p:cNvSpPr>
          <p:nvPr/>
        </p:nvSpPr>
        <p:spPr bwMode="auto">
          <a:xfrm>
            <a:off x="250825" y="2174875"/>
            <a:ext cx="7129463" cy="822325"/>
          </a:xfrm>
          <a:prstGeom prst="rect">
            <a:avLst/>
          </a:prstGeom>
          <a:noFill/>
          <a:ln w="28575" algn="ctr">
            <a:noFill/>
            <a:miter lim="800000"/>
            <a:headEnd/>
            <a:tailEnd/>
          </a:ln>
        </p:spPr>
        <p:txBody>
          <a:bodyPr>
            <a:spAutoFit/>
          </a:bodyPr>
          <a:lstStyle/>
          <a:p>
            <a:pPr algn="ctr">
              <a:spcBef>
                <a:spcPct val="50000"/>
              </a:spcBef>
            </a:pPr>
            <a:r>
              <a:rPr lang="es-ES_tradnl">
                <a:solidFill>
                  <a:schemeClr val="tx2"/>
                </a:solidFill>
              </a:rPr>
              <a:t>PERDIDA DEL PODER ADQUISITIVO DE LA MONEDA POR EFECTOS DE LA INFLACION</a:t>
            </a:r>
          </a:p>
        </p:txBody>
      </p:sp>
      <p:sp>
        <p:nvSpPr>
          <p:cNvPr id="26631" name="Text Box 7"/>
          <p:cNvSpPr txBox="1">
            <a:spLocks noChangeArrowheads="1"/>
          </p:cNvSpPr>
          <p:nvPr/>
        </p:nvSpPr>
        <p:spPr bwMode="auto">
          <a:xfrm>
            <a:off x="684213" y="476250"/>
            <a:ext cx="7559675" cy="579438"/>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PARTIDAS MONETARIAS</a:t>
            </a:r>
          </a:p>
        </p:txBody>
      </p:sp>
      <p:sp>
        <p:nvSpPr>
          <p:cNvPr id="26632" name="Rectangle 8"/>
          <p:cNvSpPr>
            <a:spLocks noChangeArrowheads="1"/>
          </p:cNvSpPr>
          <p:nvPr/>
        </p:nvSpPr>
        <p:spPr bwMode="auto">
          <a:xfrm>
            <a:off x="4211638" y="4292600"/>
            <a:ext cx="4176712" cy="647700"/>
          </a:xfrm>
          <a:prstGeom prst="rect">
            <a:avLst/>
          </a:prstGeom>
          <a:gradFill rotWithShape="1">
            <a:gsLst>
              <a:gs pos="0">
                <a:srgbClr val="767647"/>
              </a:gs>
              <a:gs pos="100000">
                <a:srgbClr val="FFFF99"/>
              </a:gs>
            </a:gsLst>
            <a:lin ang="5400000" scaled="1"/>
          </a:gradFill>
          <a:ln w="28575" algn="ctr">
            <a:solidFill>
              <a:schemeClr val="tx1"/>
            </a:solidFill>
            <a:miter lim="800000"/>
            <a:headEnd/>
            <a:tailEnd/>
          </a:ln>
        </p:spPr>
        <p:txBody>
          <a:bodyPr wrap="none" anchor="ctr"/>
          <a:lstStyle/>
          <a:p>
            <a:pPr algn="ctr">
              <a:spcBef>
                <a:spcPct val="50000"/>
              </a:spcBef>
            </a:pPr>
            <a:endParaRPr lang="es-ES"/>
          </a:p>
        </p:txBody>
      </p:sp>
      <p:sp>
        <p:nvSpPr>
          <p:cNvPr id="26633" name="Text Box 9"/>
          <p:cNvSpPr txBox="1">
            <a:spLocks noChangeArrowheads="1"/>
          </p:cNvSpPr>
          <p:nvPr/>
        </p:nvSpPr>
        <p:spPr bwMode="auto">
          <a:xfrm>
            <a:off x="0" y="4138613"/>
            <a:ext cx="3889375" cy="946150"/>
          </a:xfrm>
          <a:prstGeom prst="rect">
            <a:avLst/>
          </a:prstGeom>
          <a:noFill/>
          <a:ln w="28575" algn="ctr">
            <a:noFill/>
            <a:miter lim="800000"/>
            <a:headEnd/>
            <a:tailEnd/>
          </a:ln>
        </p:spPr>
        <p:txBody>
          <a:bodyPr>
            <a:spAutoFit/>
          </a:bodyPr>
          <a:lstStyle/>
          <a:p>
            <a:pPr algn="ctr">
              <a:spcBef>
                <a:spcPct val="50000"/>
              </a:spcBef>
            </a:pPr>
            <a:r>
              <a:rPr lang="es-ES_tradnl" sz="2800">
                <a:solidFill>
                  <a:schemeClr val="tx2"/>
                </a:solidFill>
              </a:rPr>
              <a:t>NUEVO COSTO HISTORICO</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p:cTn id="7" dur="2000" fill="hold"/>
                                        <p:tgtEl>
                                          <p:spTgt spid="26627"/>
                                        </p:tgtEl>
                                        <p:attrNameLst>
                                          <p:attrName>ppt_w</p:attrName>
                                        </p:attrNameLst>
                                      </p:cBhvr>
                                      <p:tavLst>
                                        <p:tav tm="0">
                                          <p:val>
                                            <p:fltVal val="0"/>
                                          </p:val>
                                        </p:tav>
                                        <p:tav tm="100000">
                                          <p:val>
                                            <p:strVal val="#ppt_w"/>
                                          </p:val>
                                        </p:tav>
                                      </p:tavLst>
                                    </p:anim>
                                    <p:anim calcmode="lin" valueType="num">
                                      <p:cBhvr>
                                        <p:cTn id="8" dur="2000" fill="hold"/>
                                        <p:tgtEl>
                                          <p:spTgt spid="26627"/>
                                        </p:tgtEl>
                                        <p:attrNameLst>
                                          <p:attrName>ppt_h</p:attrName>
                                        </p:attrNameLst>
                                      </p:cBhvr>
                                      <p:tavLst>
                                        <p:tav tm="0">
                                          <p:val>
                                            <p:fltVal val="0"/>
                                          </p:val>
                                        </p:tav>
                                        <p:tav tm="100000">
                                          <p:val>
                                            <p:strVal val="#ppt_h"/>
                                          </p:val>
                                        </p:tav>
                                      </p:tavLst>
                                    </p:anim>
                                    <p:animEffect transition="in" filter="fade">
                                      <p:cBhvr>
                                        <p:cTn id="9" dur="2000"/>
                                        <p:tgtEl>
                                          <p:spTgt spid="26627"/>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26626"/>
                                        </p:tgtEl>
                                        <p:attrNameLst>
                                          <p:attrName>style.visibility</p:attrName>
                                        </p:attrNameLst>
                                      </p:cBhvr>
                                      <p:to>
                                        <p:strVal val="visible"/>
                                      </p:to>
                                    </p:set>
                                    <p:animEffect transition="in" filter="diamond(in)">
                                      <p:cBhvr>
                                        <p:cTn id="14" dur="2000"/>
                                        <p:tgtEl>
                                          <p:spTgt spid="26626"/>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26629"/>
                                        </p:tgtEl>
                                        <p:attrNameLst>
                                          <p:attrName>style.visibility</p:attrName>
                                        </p:attrNameLst>
                                      </p:cBhvr>
                                      <p:to>
                                        <p:strVal val="visible"/>
                                      </p:to>
                                    </p:set>
                                    <p:animEffect transition="in" filter="dissolve">
                                      <p:cBhvr>
                                        <p:cTn id="19" dur="500"/>
                                        <p:tgtEl>
                                          <p:spTgt spid="2662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xit" presetSubtype="0" fill="hold" grpId="1" nodeType="clickEffect">
                                  <p:stCondLst>
                                    <p:cond delay="0"/>
                                  </p:stCondLst>
                                  <p:childTnLst>
                                    <p:animEffect transition="out" filter="dissolve">
                                      <p:cBhvr>
                                        <p:cTn id="23" dur="3000"/>
                                        <p:tgtEl>
                                          <p:spTgt spid="26626"/>
                                        </p:tgtEl>
                                      </p:cBhvr>
                                    </p:animEffect>
                                    <p:set>
                                      <p:cBhvr>
                                        <p:cTn id="24" dur="1" fill="hold">
                                          <p:stCondLst>
                                            <p:cond delay="2999"/>
                                          </p:stCondLst>
                                        </p:cTn>
                                        <p:tgtEl>
                                          <p:spTgt spid="26626"/>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2662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26633"/>
                                        </p:tgtEl>
                                        <p:attrNameLst>
                                          <p:attrName>style.visibility</p:attrName>
                                        </p:attrNameLst>
                                      </p:cBhvr>
                                      <p:to>
                                        <p:strVal val="visible"/>
                                      </p:to>
                                    </p:set>
                                    <p:animEffect transition="in" filter="checkerboard(across)">
                                      <p:cBhvr>
                                        <p:cTn id="31" dur="2000"/>
                                        <p:tgtEl>
                                          <p:spTgt spid="26633"/>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26632"/>
                                        </p:tgtEl>
                                        <p:attrNameLst>
                                          <p:attrName>style.visibility</p:attrName>
                                        </p:attrNameLst>
                                      </p:cBhvr>
                                      <p:to>
                                        <p:strVal val="visible"/>
                                      </p:to>
                                    </p:set>
                                    <p:animEffect transition="in" filter="dissolve">
                                      <p:cBhvr>
                                        <p:cTn id="36" dur="3000"/>
                                        <p:tgtEl>
                                          <p:spTgt spid="26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nimBg="1"/>
      <p:bldP spid="26626" grpId="1" animBg="1"/>
      <p:bldP spid="26627" grpId="0"/>
      <p:bldP spid="26627" grpId="1"/>
      <p:bldP spid="26629" grpId="0"/>
      <p:bldP spid="26632" grpId="0" animBg="1"/>
      <p:bldP spid="266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850" name="Group 2"/>
          <p:cNvGrpSpPr>
            <a:grpSpLocks/>
          </p:cNvGrpSpPr>
          <p:nvPr/>
        </p:nvGrpSpPr>
        <p:grpSpPr bwMode="auto">
          <a:xfrm>
            <a:off x="611188" y="981075"/>
            <a:ext cx="8026400" cy="673100"/>
            <a:chOff x="352" y="964"/>
            <a:chExt cx="5056" cy="424"/>
          </a:xfrm>
        </p:grpSpPr>
        <p:sp>
          <p:nvSpPr>
            <p:cNvPr id="78851" name="Rectangle 3"/>
            <p:cNvSpPr>
              <a:spLocks noChangeArrowheads="1"/>
            </p:cNvSpPr>
            <p:nvPr/>
          </p:nvSpPr>
          <p:spPr bwMode="auto">
            <a:xfrm>
              <a:off x="352" y="964"/>
              <a:ext cx="5056" cy="424"/>
            </a:xfrm>
            <a:prstGeom prst="rect">
              <a:avLst/>
            </a:prstGeom>
            <a:solidFill>
              <a:schemeClr val="bg1"/>
            </a:solidFill>
            <a:ln w="12700">
              <a:solidFill>
                <a:schemeClr val="tx1"/>
              </a:solidFill>
              <a:miter lim="800000"/>
              <a:headEnd/>
              <a:tailEnd/>
            </a:ln>
            <a:effectLst>
              <a:outerShdw dist="107763" dir="2700000" algn="ctr" rotWithShape="0">
                <a:schemeClr val="tx2"/>
              </a:outerShdw>
            </a:effectLst>
          </p:spPr>
          <p:txBody>
            <a:bodyPr wrap="none" anchor="ctr"/>
            <a:lstStyle/>
            <a:p>
              <a:pPr algn="ctr">
                <a:spcBef>
                  <a:spcPct val="50000"/>
                </a:spcBef>
                <a:defRPr/>
              </a:pPr>
              <a:endParaRPr lang="es-VE"/>
            </a:p>
          </p:txBody>
        </p:sp>
        <p:sp>
          <p:nvSpPr>
            <p:cNvPr id="26631" name="Rectangle 4"/>
            <p:cNvSpPr>
              <a:spLocks noChangeArrowheads="1"/>
            </p:cNvSpPr>
            <p:nvPr/>
          </p:nvSpPr>
          <p:spPr bwMode="auto">
            <a:xfrm>
              <a:off x="1396" y="992"/>
              <a:ext cx="2955" cy="363"/>
            </a:xfrm>
            <a:prstGeom prst="rect">
              <a:avLst/>
            </a:prstGeom>
            <a:noFill/>
            <a:ln w="12700">
              <a:noFill/>
              <a:miter lim="800000"/>
              <a:headEnd/>
              <a:tailEnd/>
            </a:ln>
          </p:spPr>
          <p:txBody>
            <a:bodyPr wrap="none" lIns="90488" tIns="44450" rIns="90488" bIns="44450">
              <a:spAutoFit/>
            </a:bodyPr>
            <a:lstStyle/>
            <a:p>
              <a:pPr eaLnBrk="0" hangingPunct="0"/>
              <a:r>
                <a:rPr lang="es-ES" sz="3200" b="1">
                  <a:solidFill>
                    <a:schemeClr val="tx1"/>
                  </a:solidFill>
                </a:rPr>
                <a:t>Partidas No Monetarias</a:t>
              </a:r>
            </a:p>
          </p:txBody>
        </p:sp>
      </p:grpSp>
      <p:sp>
        <p:nvSpPr>
          <p:cNvPr id="78853" name="AutoShape 5"/>
          <p:cNvSpPr>
            <a:spLocks noChangeArrowheads="1"/>
          </p:cNvSpPr>
          <p:nvPr/>
        </p:nvSpPr>
        <p:spPr bwMode="auto">
          <a:xfrm rot="16200000" flipH="1">
            <a:off x="4216400" y="2152650"/>
            <a:ext cx="711200" cy="673100"/>
          </a:xfrm>
          <a:prstGeom prst="rightArrow">
            <a:avLst>
              <a:gd name="adj1" fmla="val 50000"/>
              <a:gd name="adj2" fmla="val 52835"/>
            </a:avLst>
          </a:prstGeom>
          <a:solidFill>
            <a:schemeClr val="hlink"/>
          </a:solidFill>
          <a:ln w="12700">
            <a:solidFill>
              <a:schemeClr val="tx1"/>
            </a:solidFill>
            <a:miter lim="800000"/>
            <a:headEnd/>
            <a:tailEnd/>
          </a:ln>
        </p:spPr>
        <p:txBody>
          <a:bodyPr wrap="none" anchor="ctr"/>
          <a:lstStyle/>
          <a:p>
            <a:pPr algn="ctr">
              <a:spcBef>
                <a:spcPct val="50000"/>
              </a:spcBef>
            </a:pPr>
            <a:endParaRPr lang="es-ES"/>
          </a:p>
        </p:txBody>
      </p:sp>
      <p:grpSp>
        <p:nvGrpSpPr>
          <p:cNvPr id="78854" name="Group 6"/>
          <p:cNvGrpSpPr>
            <a:grpSpLocks/>
          </p:cNvGrpSpPr>
          <p:nvPr/>
        </p:nvGrpSpPr>
        <p:grpSpPr bwMode="auto">
          <a:xfrm>
            <a:off x="98425" y="3141663"/>
            <a:ext cx="8794750" cy="2603500"/>
            <a:chOff x="110" y="2007"/>
            <a:chExt cx="5540" cy="1640"/>
          </a:xfrm>
        </p:grpSpPr>
        <p:sp>
          <p:nvSpPr>
            <p:cNvPr id="26628" name="Rectangle 7"/>
            <p:cNvSpPr>
              <a:spLocks noChangeArrowheads="1"/>
            </p:cNvSpPr>
            <p:nvPr/>
          </p:nvSpPr>
          <p:spPr bwMode="auto">
            <a:xfrm>
              <a:off x="110" y="2007"/>
              <a:ext cx="5540" cy="976"/>
            </a:xfrm>
            <a:prstGeom prst="rect">
              <a:avLst/>
            </a:prstGeom>
            <a:noFill/>
            <a:ln w="12700">
              <a:noFill/>
              <a:miter lim="800000"/>
              <a:headEnd/>
              <a:tailEnd/>
            </a:ln>
          </p:spPr>
          <p:txBody>
            <a:bodyPr lIns="90488" tIns="44450" rIns="90488" bIns="44450">
              <a:spAutoFit/>
            </a:bodyPr>
            <a:lstStyle/>
            <a:p>
              <a:pPr algn="just" eaLnBrk="0" hangingPunct="0"/>
              <a:r>
                <a:rPr lang="es-ES">
                  <a:solidFill>
                    <a:schemeClr val="tx1"/>
                  </a:solidFill>
                </a:rPr>
                <a:t>Se pueden definir las partidas no monetarias como aquellas que no expresan un valor fijo en términos de la unidad utilizada como signo monetario de la economía en la cual  se desenvuelve una entidad</a:t>
              </a:r>
            </a:p>
          </p:txBody>
        </p:sp>
        <p:sp>
          <p:nvSpPr>
            <p:cNvPr id="26629" name="Rectangle 8"/>
            <p:cNvSpPr>
              <a:spLocks noChangeArrowheads="1"/>
            </p:cNvSpPr>
            <p:nvPr/>
          </p:nvSpPr>
          <p:spPr bwMode="auto">
            <a:xfrm>
              <a:off x="662" y="3129"/>
              <a:ext cx="4437" cy="518"/>
            </a:xfrm>
            <a:prstGeom prst="rect">
              <a:avLst/>
            </a:prstGeom>
            <a:noFill/>
            <a:ln w="12700">
              <a:noFill/>
              <a:miter lim="800000"/>
              <a:headEnd/>
              <a:tailEnd/>
            </a:ln>
          </p:spPr>
          <p:txBody>
            <a:bodyPr lIns="90488" tIns="44450" rIns="90488" bIns="44450">
              <a:spAutoFit/>
            </a:bodyPr>
            <a:lstStyle/>
            <a:p>
              <a:pPr algn="just" eaLnBrk="0" hangingPunct="0"/>
              <a:r>
                <a:rPr lang="es-ES" sz="1600">
                  <a:solidFill>
                    <a:schemeClr val="tx1"/>
                  </a:solidFill>
                </a:rPr>
                <a:t>Fuente : La DPC-10, no define explícitamente lo que se debe considerar como partidas no monetarias, sin embargo, se hace referencia a las mismas en los párrafos 41, 66 y 86 de la declaración.</a:t>
              </a:r>
            </a:p>
          </p:txBody>
        </p:sp>
      </p:gr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slide(fromTop)">
                                      <p:cBhvr>
                                        <p:cTn id="7" dur="500"/>
                                        <p:tgtEl>
                                          <p:spTgt spid="788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78853"/>
                                        </p:tgtEl>
                                        <p:attrNameLst>
                                          <p:attrName>style.visibility</p:attrName>
                                        </p:attrNameLst>
                                      </p:cBhvr>
                                      <p:to>
                                        <p:strVal val="visible"/>
                                      </p:to>
                                    </p:set>
                                    <p:anim calcmode="lin" valueType="num">
                                      <p:cBhvr additive="base">
                                        <p:cTn id="12" dur="500" fill="hold"/>
                                        <p:tgtEl>
                                          <p:spTgt spid="78853"/>
                                        </p:tgtEl>
                                        <p:attrNameLst>
                                          <p:attrName>ppt_x</p:attrName>
                                        </p:attrNameLst>
                                      </p:cBhvr>
                                      <p:tavLst>
                                        <p:tav tm="0">
                                          <p:val>
                                            <p:strVal val="#ppt_x"/>
                                          </p:val>
                                        </p:tav>
                                        <p:tav tm="100000">
                                          <p:val>
                                            <p:strVal val="#ppt_x"/>
                                          </p:val>
                                        </p:tav>
                                      </p:tavLst>
                                    </p:anim>
                                    <p:anim calcmode="lin" valueType="num">
                                      <p:cBhvr additive="base">
                                        <p:cTn id="13" dur="500" fill="hold"/>
                                        <p:tgtEl>
                                          <p:spTgt spid="78853"/>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2" fill="hold" nodeType="clickEffect">
                                  <p:stCondLst>
                                    <p:cond delay="0"/>
                                  </p:stCondLst>
                                  <p:childTnLst>
                                    <p:set>
                                      <p:cBhvr>
                                        <p:cTn id="17" dur="1" fill="hold">
                                          <p:stCondLst>
                                            <p:cond delay="0"/>
                                          </p:stCondLst>
                                        </p:cTn>
                                        <p:tgtEl>
                                          <p:spTgt spid="78854"/>
                                        </p:tgtEl>
                                        <p:attrNameLst>
                                          <p:attrName>style.visibility</p:attrName>
                                        </p:attrNameLst>
                                      </p:cBhvr>
                                      <p:to>
                                        <p:strVal val="visible"/>
                                      </p:to>
                                    </p:set>
                                    <p:animEffect transition="in" filter="slide(fromRight)">
                                      <p:cBhvr>
                                        <p:cTn id="18" dur="500"/>
                                        <p:tgtEl>
                                          <p:spTgt spid="788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684213" y="476250"/>
            <a:ext cx="7559675" cy="579438"/>
          </a:xfrm>
          <a:prstGeom prst="rect">
            <a:avLst/>
          </a:prstGeom>
          <a:noFill/>
          <a:ln w="9525">
            <a:noFill/>
            <a:miter lim="800000"/>
            <a:headEnd/>
            <a:tailEnd/>
          </a:ln>
          <a:effectLst/>
        </p:spPr>
        <p:txBody>
          <a:bodyPr>
            <a:spAutoFit/>
          </a:bodyPr>
          <a:lstStyle/>
          <a:p>
            <a:pPr algn="ctr">
              <a:spcBef>
                <a:spcPct val="50000"/>
              </a:spcBef>
              <a:defRPr/>
            </a:pPr>
            <a:r>
              <a:rPr lang="es-ES_tradnl" sz="3200" b="1" i="1">
                <a:solidFill>
                  <a:schemeClr val="tx1"/>
                </a:solidFill>
                <a:effectLst>
                  <a:outerShdw blurRad="38100" dist="38100" dir="2700000" algn="tl">
                    <a:srgbClr val="000000"/>
                  </a:outerShdw>
                </a:effectLst>
              </a:rPr>
              <a:t>PARTIDAS NO MONETARIAS</a:t>
            </a:r>
          </a:p>
        </p:txBody>
      </p:sp>
      <p:sp>
        <p:nvSpPr>
          <p:cNvPr id="7171" name="Text Box 3"/>
          <p:cNvSpPr txBox="1">
            <a:spLocks noChangeArrowheads="1"/>
          </p:cNvSpPr>
          <p:nvPr/>
        </p:nvSpPr>
        <p:spPr bwMode="auto">
          <a:xfrm>
            <a:off x="468313" y="1557338"/>
            <a:ext cx="8207375" cy="3509962"/>
          </a:xfrm>
          <a:prstGeom prst="rect">
            <a:avLst/>
          </a:prstGeom>
          <a:noFill/>
          <a:ln w="9525">
            <a:noFill/>
            <a:miter lim="800000"/>
            <a:headEnd/>
            <a:tailEnd/>
          </a:ln>
          <a:effectLst/>
        </p:spPr>
        <p:txBody>
          <a:bodyPr>
            <a:spAutoFit/>
          </a:bodyPr>
          <a:lstStyle/>
          <a:p>
            <a:pPr>
              <a:spcBef>
                <a:spcPct val="50000"/>
              </a:spcBef>
              <a:defRPr/>
            </a:pPr>
            <a:r>
              <a:rPr lang="es-ES_tradnl" sz="2800" b="1" i="1">
                <a:solidFill>
                  <a:schemeClr val="tx1"/>
                </a:solidFill>
                <a:effectLst>
                  <a:outerShdw blurRad="38100" dist="38100" dir="2700000" algn="tl">
                    <a:srgbClr val="000000"/>
                  </a:outerShdw>
                </a:effectLst>
                <a:latin typeface="Comic Sans MS" pitchFamily="66" charset="0"/>
              </a:rPr>
              <a:t>** PRESENTAN PRECIO ESPECIFICO VARIABLE, POR LO GENERAL MAYOR AL AUMENTAR LA INFLACION</a:t>
            </a:r>
          </a:p>
          <a:p>
            <a:pPr>
              <a:spcBef>
                <a:spcPct val="50000"/>
              </a:spcBef>
              <a:defRPr/>
            </a:pPr>
            <a:r>
              <a:rPr lang="es-ES_tradnl" sz="2800" b="1" i="1">
                <a:solidFill>
                  <a:schemeClr val="tx1"/>
                </a:solidFill>
                <a:effectLst>
                  <a:outerShdw blurRad="38100" dist="38100" dir="2700000" algn="tl">
                    <a:srgbClr val="000000"/>
                  </a:outerShdw>
                </a:effectLst>
                <a:latin typeface="Comic Sans MS" pitchFamily="66" charset="0"/>
              </a:rPr>
              <a:t>** NO REPRESENTAN UN VALOR NOMINAL FIJO EN MONEDA</a:t>
            </a:r>
          </a:p>
          <a:p>
            <a:pPr>
              <a:spcBef>
                <a:spcPct val="50000"/>
              </a:spcBef>
              <a:defRPr/>
            </a:pPr>
            <a:r>
              <a:rPr lang="es-ES_tradnl" sz="2800" b="1" i="1">
                <a:solidFill>
                  <a:schemeClr val="tx1"/>
                </a:solidFill>
                <a:effectLst>
                  <a:outerShdw blurRad="38100" dist="38100" dir="2700000" algn="tl">
                    <a:srgbClr val="000000"/>
                  </a:outerShdw>
                </a:effectLst>
                <a:latin typeface="Comic Sans MS" pitchFamily="66" charset="0"/>
              </a:rPr>
              <a:t>** GENERAN RESULTADOS (GANANCIAS O PERDIDAS) POR TENENCIA</a:t>
            </a:r>
          </a:p>
        </p:txBody>
      </p:sp>
    </p:spTree>
  </p:cSld>
  <p:clrMapOvr>
    <a:masterClrMapping/>
  </p:clrMapOvr>
  <p:transition spd="slow">
    <p:zoom/>
  </p:transition>
  <p:timing>
    <p:tnLst>
      <p:par>
        <p:cTn id="1" dur="indefinite" restart="never" nodeType="tmRoot"/>
      </p:par>
    </p:tnLst>
  </p:timing>
</p:sld>
</file>

<file path=ppt/theme/theme1.xml><?xml version="1.0" encoding="utf-8"?>
<a:theme xmlns:a="http://schemas.openxmlformats.org/drawingml/2006/main" name="Plantilla de diseño de gel azul">
  <a:themeElements>
    <a:clrScheme name="Plantilla de diseño de gel azul 11">
      <a:dk1>
        <a:srgbClr val="005A58"/>
      </a:dk1>
      <a:lt1>
        <a:srgbClr val="FFFFFF"/>
      </a:lt1>
      <a:dk2>
        <a:srgbClr val="0099CC"/>
      </a:dk2>
      <a:lt2>
        <a:srgbClr val="CCECFF"/>
      </a:lt2>
      <a:accent1>
        <a:srgbClr val="005EAC"/>
      </a:accent1>
      <a:accent2>
        <a:srgbClr val="6D6FC7"/>
      </a:accent2>
      <a:accent3>
        <a:srgbClr val="AACAE2"/>
      </a:accent3>
      <a:accent4>
        <a:srgbClr val="DADADA"/>
      </a:accent4>
      <a:accent5>
        <a:srgbClr val="AAB6D2"/>
      </a:accent5>
      <a:accent6>
        <a:srgbClr val="6264B4"/>
      </a:accent6>
      <a:hlink>
        <a:srgbClr val="99CCFF"/>
      </a:hlink>
      <a:folHlink>
        <a:srgbClr val="CCCCFF"/>
      </a:folHlink>
    </a:clrScheme>
    <a:fontScheme name="Plantilla de diseño de gel azu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s-VE" sz="24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2"/>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s-VE" sz="2400" b="0" i="0" u="none" strike="noStrike" cap="none" normalizeH="0" baseline="0" smtClean="0">
            <a:ln>
              <a:noFill/>
            </a:ln>
            <a:solidFill>
              <a:schemeClr val="bg2"/>
            </a:solidFill>
            <a:effectLst/>
            <a:latin typeface="Arial" charset="0"/>
          </a:defRPr>
        </a:defPPr>
      </a:lstStyle>
    </a:lnDef>
  </a:objectDefaults>
  <a:extraClrSchemeLst>
    <a:extraClrScheme>
      <a:clrScheme name="Plantilla de diseño de gel azul 1">
        <a:dk1>
          <a:srgbClr val="003366"/>
        </a:dk1>
        <a:lt1>
          <a:srgbClr val="FFFFFF"/>
        </a:lt1>
        <a:dk2>
          <a:srgbClr val="0099FF"/>
        </a:dk2>
        <a:lt2>
          <a:srgbClr val="CCFFFF"/>
        </a:lt2>
        <a:accent1>
          <a:srgbClr val="3366CC"/>
        </a:accent1>
        <a:accent2>
          <a:srgbClr val="00B000"/>
        </a:accent2>
        <a:accent3>
          <a:srgbClr val="AACAFF"/>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antilla de diseño de gel azul 2">
        <a:dk1>
          <a:srgbClr val="777777"/>
        </a:dk1>
        <a:lt1>
          <a:srgbClr val="FFFFFF"/>
        </a:lt1>
        <a:dk2>
          <a:srgbClr val="999C8E"/>
        </a:dk2>
        <a:lt2>
          <a:srgbClr val="D1D1CB"/>
        </a:lt2>
        <a:accent1>
          <a:srgbClr val="658DA9"/>
        </a:accent1>
        <a:accent2>
          <a:srgbClr val="809EA8"/>
        </a:accent2>
        <a:accent3>
          <a:srgbClr val="CACBC6"/>
        </a:accent3>
        <a:accent4>
          <a:srgbClr val="DADADA"/>
        </a:accent4>
        <a:accent5>
          <a:srgbClr val="B8C5D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antilla de diseño de gel azul 3">
        <a:dk1>
          <a:srgbClr val="E6EAD8"/>
        </a:dk1>
        <a:lt1>
          <a:srgbClr val="F4F4E8"/>
        </a:lt1>
        <a:dk2>
          <a:srgbClr val="EAE9DE"/>
        </a:dk2>
        <a:lt2>
          <a:srgbClr val="969696"/>
        </a:lt2>
        <a:accent1>
          <a:srgbClr val="E68B2C"/>
        </a:accent1>
        <a:accent2>
          <a:srgbClr val="F2C977"/>
        </a:accent2>
        <a:accent3>
          <a:srgbClr val="F8F8F2"/>
        </a:accent3>
        <a:accent4>
          <a:srgbClr val="C4C8B8"/>
        </a:accent4>
        <a:accent5>
          <a:srgbClr val="F0C4AC"/>
        </a:accent5>
        <a:accent6>
          <a:srgbClr val="DBB66B"/>
        </a:accent6>
        <a:hlink>
          <a:srgbClr val="980000"/>
        </a:hlink>
        <a:folHlink>
          <a:srgbClr val="660000"/>
        </a:folHlink>
      </a:clrScheme>
      <a:clrMap bg1="lt1" tx1="dk1" bg2="lt2" tx2="dk2" accent1="accent1" accent2="accent2" accent3="accent3" accent4="accent4" accent5="accent5" accent6="accent6" hlink="hlink" folHlink="folHlink"/>
    </a:extraClrScheme>
    <a:extraClrScheme>
      <a:clrScheme name="Plantilla de diseño de gel azul 4">
        <a:dk1>
          <a:srgbClr val="6289D8"/>
        </a:dk1>
        <a:lt1>
          <a:srgbClr val="FFFFFF"/>
        </a:lt1>
        <a:dk2>
          <a:srgbClr val="99CCFF"/>
        </a:dk2>
        <a:lt2>
          <a:srgbClr val="969696"/>
        </a:lt2>
        <a:accent1>
          <a:srgbClr val="C7DABE"/>
        </a:accent1>
        <a:accent2>
          <a:srgbClr val="FF9966"/>
        </a:accent2>
        <a:accent3>
          <a:srgbClr val="FFFFFF"/>
        </a:accent3>
        <a:accent4>
          <a:srgbClr val="5374B8"/>
        </a:accent4>
        <a:accent5>
          <a:srgbClr val="E0EADB"/>
        </a:accent5>
        <a:accent6>
          <a:srgbClr val="E78A5C"/>
        </a:accent6>
        <a:hlink>
          <a:srgbClr val="A8451A"/>
        </a:hlink>
        <a:folHlink>
          <a:srgbClr val="996600"/>
        </a:folHlink>
      </a:clrScheme>
      <a:clrMap bg1="lt1" tx1="dk1" bg2="lt2" tx2="dk2" accent1="accent1" accent2="accent2" accent3="accent3" accent4="accent4" accent5="accent5" accent6="accent6" hlink="hlink" folHlink="folHlink"/>
    </a:extraClrScheme>
    <a:extraClrScheme>
      <a:clrScheme name="Plantilla de diseño de gel azul 5">
        <a:dk1>
          <a:srgbClr val="3E3E5C"/>
        </a:dk1>
        <a:lt1>
          <a:srgbClr val="FFFFFF"/>
        </a:lt1>
        <a:dk2>
          <a:srgbClr val="CCCCFF"/>
        </a:dk2>
        <a:lt2>
          <a:srgbClr val="FFFFFF"/>
        </a:lt2>
        <a:accent1>
          <a:srgbClr val="60597B"/>
        </a:accent1>
        <a:accent2>
          <a:srgbClr val="6666FF"/>
        </a:accent2>
        <a:accent3>
          <a:srgbClr val="E2E2FF"/>
        </a:accent3>
        <a:accent4>
          <a:srgbClr val="DADADA"/>
        </a:accent4>
        <a:accent5>
          <a:srgbClr val="B6B5BF"/>
        </a:accent5>
        <a:accent6>
          <a:srgbClr val="5C5CE7"/>
        </a:accent6>
        <a:hlink>
          <a:srgbClr val="99CCFF"/>
        </a:hlink>
        <a:folHlink>
          <a:srgbClr val="CCECFF"/>
        </a:folHlink>
      </a:clrScheme>
      <a:clrMap bg1="dk2" tx1="lt1" bg2="dk1" tx2="lt2" accent1="accent1" accent2="accent2" accent3="accent3" accent4="accent4" accent5="accent5" accent6="accent6" hlink="hlink" folHlink="folHlink"/>
    </a:extraClrScheme>
    <a:extraClrScheme>
      <a:clrScheme name="Plantilla de diseño de gel azul 6">
        <a:dk1>
          <a:srgbClr val="81DEFF"/>
        </a:dk1>
        <a:lt1>
          <a:srgbClr val="FFFFFF"/>
        </a:lt1>
        <a:dk2>
          <a:srgbClr val="CCECFF"/>
        </a:dk2>
        <a:lt2>
          <a:srgbClr val="808080"/>
        </a:lt2>
        <a:accent1>
          <a:srgbClr val="0099CC"/>
        </a:accent1>
        <a:accent2>
          <a:srgbClr val="CCCCFF"/>
        </a:accent2>
        <a:accent3>
          <a:srgbClr val="FFFFFF"/>
        </a:accent3>
        <a:accent4>
          <a:srgbClr val="6DBDDA"/>
        </a:accent4>
        <a:accent5>
          <a:srgbClr val="AACAE2"/>
        </a:accent5>
        <a:accent6>
          <a:srgbClr val="B9B9E7"/>
        </a:accent6>
        <a:hlink>
          <a:srgbClr val="3333CC"/>
        </a:hlink>
        <a:folHlink>
          <a:srgbClr val="CCCCFF"/>
        </a:folHlink>
      </a:clrScheme>
      <a:clrMap bg1="lt1" tx1="dk1" bg2="lt2" tx2="dk2" accent1="accent1" accent2="accent2" accent3="accent3" accent4="accent4" accent5="accent5" accent6="accent6" hlink="hlink" folHlink="folHlink"/>
    </a:extraClrScheme>
    <a:extraClrScheme>
      <a:clrScheme name="Plantilla de diseño de gel azul 7">
        <a:dk1>
          <a:srgbClr val="777777"/>
        </a:dk1>
        <a:lt1>
          <a:srgbClr val="FFFFFF"/>
        </a:lt1>
        <a:dk2>
          <a:srgbClr val="FFFFD9"/>
        </a:dk2>
        <a:lt2>
          <a:srgbClr val="EAEAEA"/>
        </a:lt2>
        <a:accent1>
          <a:srgbClr val="0099CC"/>
        </a:accent1>
        <a:accent2>
          <a:srgbClr val="33CCCC"/>
        </a:accent2>
        <a:accent3>
          <a:srgbClr val="FFFFE9"/>
        </a:accent3>
        <a:accent4>
          <a:srgbClr val="DADADA"/>
        </a:accent4>
        <a:accent5>
          <a:srgbClr val="AACAE2"/>
        </a:accent5>
        <a:accent6>
          <a:srgbClr val="2DB9B9"/>
        </a:accent6>
        <a:hlink>
          <a:srgbClr val="FFCC66"/>
        </a:hlink>
        <a:folHlink>
          <a:srgbClr val="CCFFFF"/>
        </a:folHlink>
      </a:clrScheme>
      <a:clrMap bg1="dk2" tx1="lt1" bg2="dk1" tx2="lt2" accent1="accent1" accent2="accent2" accent3="accent3" accent4="accent4" accent5="accent5" accent6="accent6" hlink="hlink" folHlink="folHlink"/>
    </a:extraClrScheme>
    <a:extraClrScheme>
      <a:clrScheme name="Plantilla de diseño de gel azul 8">
        <a:dk1>
          <a:srgbClr val="969696"/>
        </a:dk1>
        <a:lt1>
          <a:srgbClr val="FFFFFF"/>
        </a:lt1>
        <a:dk2>
          <a:srgbClr val="DDDDDD"/>
        </a:dk2>
        <a:lt2>
          <a:srgbClr val="333333"/>
        </a:lt2>
        <a:accent1>
          <a:srgbClr val="EAEAEA"/>
        </a:accent1>
        <a:accent2>
          <a:srgbClr val="808080"/>
        </a:accent2>
        <a:accent3>
          <a:srgbClr val="FFFFFF"/>
        </a:accent3>
        <a:accent4>
          <a:srgbClr val="7F7F7F"/>
        </a:accent4>
        <a:accent5>
          <a:srgbClr val="F3F3F3"/>
        </a:accent5>
        <a:accent6>
          <a:srgbClr val="737373"/>
        </a:accent6>
        <a:hlink>
          <a:srgbClr val="4D4D4D"/>
        </a:hlink>
        <a:folHlink>
          <a:srgbClr val="B2B2B2"/>
        </a:folHlink>
      </a:clrScheme>
      <a:clrMap bg1="lt1" tx1="dk1" bg2="lt2" tx2="dk2" accent1="accent1" accent2="accent2" accent3="accent3" accent4="accent4" accent5="accent5" accent6="accent6" hlink="hlink" folHlink="folHlink"/>
    </a:extraClrScheme>
    <a:extraClrScheme>
      <a:clrScheme name="Plantilla de diseño de gel azul 9">
        <a:dk1>
          <a:srgbClr val="5886B4"/>
        </a:dk1>
        <a:lt1>
          <a:srgbClr val="FFFFFF"/>
        </a:lt1>
        <a:dk2>
          <a:srgbClr val="CDF1FF"/>
        </a:dk2>
        <a:lt2>
          <a:srgbClr val="808080"/>
        </a:lt2>
        <a:accent1>
          <a:srgbClr val="BBE0E3"/>
        </a:accent1>
        <a:accent2>
          <a:srgbClr val="333399"/>
        </a:accent2>
        <a:accent3>
          <a:srgbClr val="FFFFFF"/>
        </a:accent3>
        <a:accent4>
          <a:srgbClr val="4A7299"/>
        </a:accent4>
        <a:accent5>
          <a:srgbClr val="DAEDEF"/>
        </a:accent5>
        <a:accent6>
          <a:srgbClr val="2D2D8A"/>
        </a:accent6>
        <a:hlink>
          <a:srgbClr val="009999"/>
        </a:hlink>
        <a:folHlink>
          <a:srgbClr val="000099"/>
        </a:folHlink>
      </a:clrScheme>
      <a:clrMap bg1="lt1" tx1="dk1" bg2="lt2" tx2="dk2" accent1="accent1" accent2="accent2" accent3="accent3" accent4="accent4" accent5="accent5" accent6="accent6" hlink="hlink" folHlink="folHlink"/>
    </a:extraClrScheme>
    <a:extraClrScheme>
      <a:clrScheme name="Plantilla de diseño de gel azul 10">
        <a:dk1>
          <a:srgbClr val="5886B4"/>
        </a:dk1>
        <a:lt1>
          <a:srgbClr val="F4F4E8"/>
        </a:lt1>
        <a:dk2>
          <a:srgbClr val="00AAE6"/>
        </a:dk2>
        <a:lt2>
          <a:srgbClr val="808080"/>
        </a:lt2>
        <a:accent1>
          <a:srgbClr val="D0E2F5"/>
        </a:accent1>
        <a:accent2>
          <a:srgbClr val="6699CC"/>
        </a:accent2>
        <a:accent3>
          <a:srgbClr val="F8F8F2"/>
        </a:accent3>
        <a:accent4>
          <a:srgbClr val="4A7299"/>
        </a:accent4>
        <a:accent5>
          <a:srgbClr val="E4EEF9"/>
        </a:accent5>
        <a:accent6>
          <a:srgbClr val="5C8AB9"/>
        </a:accent6>
        <a:hlink>
          <a:srgbClr val="FF6600"/>
        </a:hlink>
        <a:folHlink>
          <a:srgbClr val="993300"/>
        </a:folHlink>
      </a:clrScheme>
      <a:clrMap bg1="lt1" tx1="dk1" bg2="lt2" tx2="dk2" accent1="accent1" accent2="accent2" accent3="accent3" accent4="accent4" accent5="accent5" accent6="accent6" hlink="hlink" folHlink="folHlink"/>
    </a:extraClrScheme>
    <a:extraClrScheme>
      <a:clrScheme name="Plantilla de diseño de gel azul 11">
        <a:dk1>
          <a:srgbClr val="005A58"/>
        </a:dk1>
        <a:lt1>
          <a:srgbClr val="FFFFFF"/>
        </a:lt1>
        <a:dk2>
          <a:srgbClr val="0099CC"/>
        </a:dk2>
        <a:lt2>
          <a:srgbClr val="CCECFF"/>
        </a:lt2>
        <a:accent1>
          <a:srgbClr val="005EAC"/>
        </a:accent1>
        <a:accent2>
          <a:srgbClr val="6D6FC7"/>
        </a:accent2>
        <a:accent3>
          <a:srgbClr val="AACAE2"/>
        </a:accent3>
        <a:accent4>
          <a:srgbClr val="DADADA"/>
        </a:accent4>
        <a:accent5>
          <a:srgbClr val="AAB6D2"/>
        </a:accent5>
        <a:accent6>
          <a:srgbClr val="6264B4"/>
        </a:accent6>
        <a:hlink>
          <a:srgbClr val="99CCFF"/>
        </a:hlink>
        <a:folHlink>
          <a:srgbClr val="CCCCFF"/>
        </a:folHlink>
      </a:clrScheme>
      <a:clrMap bg1="dk2" tx1="lt1" bg2="dk1" tx2="lt2" accent1="accent1" accent2="accent2" accent3="accent3" accent4="accent4" accent5="accent5" accent6="accent6" hlink="hlink" folHlink="folHlink"/>
    </a:extraClrScheme>
    <a:extraClrScheme>
      <a:clrScheme name="Plantilla de diseño de gel azul 12">
        <a:dk1>
          <a:srgbClr val="336699"/>
        </a:dk1>
        <a:lt1>
          <a:srgbClr val="FFFFFF"/>
        </a:lt1>
        <a:dk2>
          <a:srgbClr val="99CCFF"/>
        </a:dk2>
        <a:lt2>
          <a:srgbClr val="E3EBF1"/>
        </a:lt2>
        <a:accent1>
          <a:srgbClr val="003399"/>
        </a:accent1>
        <a:accent2>
          <a:srgbClr val="457A8B"/>
        </a:accent2>
        <a:accent3>
          <a:srgbClr val="CAE2FF"/>
        </a:accent3>
        <a:accent4>
          <a:srgbClr val="DADADA"/>
        </a:accent4>
        <a:accent5>
          <a:srgbClr val="AAADCA"/>
        </a:accent5>
        <a:accent6>
          <a:srgbClr val="3E6E7D"/>
        </a:accent6>
        <a:hlink>
          <a:srgbClr val="66CCFF"/>
        </a:hlink>
        <a:folHlink>
          <a:srgbClr val="CCECFF"/>
        </a:folHlink>
      </a:clrScheme>
      <a:clrMap bg1="dk2" tx1="lt1" bg2="dk1" tx2="lt2" accent1="accent1" accent2="accent2" accent3="accent3" accent4="accent4" accent5="accent5" accent6="accent6" hlink="hlink" folHlink="folHlink"/>
    </a:extraClrScheme>
    <a:extraClrScheme>
      <a:clrScheme name="Plantilla de diseño de gel azul 13">
        <a:dk1>
          <a:srgbClr val="003366"/>
        </a:dk1>
        <a:lt1>
          <a:srgbClr val="CCFFFF"/>
        </a:lt1>
        <a:dk2>
          <a:srgbClr val="6699FF"/>
        </a:dk2>
        <a:lt2>
          <a:srgbClr val="0785DB"/>
        </a:lt2>
        <a:accent1>
          <a:srgbClr val="4B78D3"/>
        </a:accent1>
        <a:accent2>
          <a:srgbClr val="00B000"/>
        </a:accent2>
        <a:accent3>
          <a:srgbClr val="B8CAFF"/>
        </a:accent3>
        <a:accent4>
          <a:srgbClr val="AEDADA"/>
        </a:accent4>
        <a:accent5>
          <a:srgbClr val="B1BEE6"/>
        </a:accent5>
        <a:accent6>
          <a:srgbClr val="009F00"/>
        </a:accent6>
        <a:hlink>
          <a:srgbClr val="66CCFF"/>
        </a:hlink>
        <a:folHlink>
          <a:srgbClr val="CCFFCC"/>
        </a:folHlink>
      </a:clrScheme>
      <a:clrMap bg1="dk2" tx1="lt1" bg2="dk1" tx2="lt2" accent1="accent1" accent2="accent2" accent3="accent3" accent4="accent4" accent5="accent5" accent6="accent6" hlink="hlink" folHlink="folHlink"/>
    </a:extraClrScheme>
    <a:extraClrScheme>
      <a:clrScheme name="Plantilla de diseño de gel azul 14">
        <a:dk1>
          <a:srgbClr val="81DEFF"/>
        </a:dk1>
        <a:lt1>
          <a:srgbClr val="FFFFFF"/>
        </a:lt1>
        <a:dk2>
          <a:srgbClr val="CCECFF"/>
        </a:dk2>
        <a:lt2>
          <a:srgbClr val="808080"/>
        </a:lt2>
        <a:accent1>
          <a:srgbClr val="0B6FC1"/>
        </a:accent1>
        <a:accent2>
          <a:srgbClr val="CCCCFF"/>
        </a:accent2>
        <a:accent3>
          <a:srgbClr val="FFFFFF"/>
        </a:accent3>
        <a:accent4>
          <a:srgbClr val="6DBDDA"/>
        </a:accent4>
        <a:accent5>
          <a:srgbClr val="AABBDD"/>
        </a:accent5>
        <a:accent6>
          <a:srgbClr val="B9B9E7"/>
        </a:accent6>
        <a:hlink>
          <a:srgbClr val="3333CC"/>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13224</TotalTime>
  <Words>1202</Words>
  <Application>Microsoft PowerPoint</Application>
  <PresentationFormat>Presentación en pantalla (4:3)</PresentationFormat>
  <Paragraphs>205</Paragraphs>
  <Slides>36</Slides>
  <Notes>4</Notes>
  <HiddenSlides>0</HiddenSlides>
  <MMClips>0</MMClips>
  <ScaleCrop>false</ScaleCrop>
  <HeadingPairs>
    <vt:vector size="6" baseType="variant">
      <vt:variant>
        <vt:lpstr>Fuentes usadas</vt:lpstr>
      </vt:variant>
      <vt:variant>
        <vt:i4>5</vt:i4>
      </vt:variant>
      <vt:variant>
        <vt:lpstr>Plantilla de diseño</vt:lpstr>
      </vt:variant>
      <vt:variant>
        <vt:i4>2</vt:i4>
      </vt:variant>
      <vt:variant>
        <vt:lpstr>Títulos de diapositiva</vt:lpstr>
      </vt:variant>
      <vt:variant>
        <vt:i4>36</vt:i4>
      </vt:variant>
    </vt:vector>
  </HeadingPairs>
  <TitlesOfParts>
    <vt:vector size="43" baseType="lpstr">
      <vt:lpstr>Arial</vt:lpstr>
      <vt:lpstr>Arial Black</vt:lpstr>
      <vt:lpstr>Comic Sans MS</vt:lpstr>
      <vt:lpstr>Wingdings</vt:lpstr>
      <vt:lpstr>Times New Roman</vt:lpstr>
      <vt:lpstr>Plantilla de diseño de gel azul</vt:lpstr>
      <vt:lpstr>Plantilla de diseño de gel azul</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EJEMPLOS</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COMO SE REDUCE LA EXPOSICION A LA INFLACION?</vt:lpstr>
      <vt:lpstr>COMO SE REDUCE LA EXPOSICION A LA INFLACION?</vt:lpstr>
      <vt:lpstr>Diapositiva 35</vt:lpstr>
      <vt:lpstr>Diapositiva 36</vt:lpstr>
    </vt:vector>
  </TitlesOfParts>
  <Company> Universidad de Los Andes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William A. Mendez M</dc:creator>
  <cp:lastModifiedBy> </cp:lastModifiedBy>
  <cp:revision>107</cp:revision>
  <dcterms:created xsi:type="dcterms:W3CDTF">2004-12-19T15:18:58Z</dcterms:created>
  <dcterms:modified xsi:type="dcterms:W3CDTF">2015-09-09T13:25:06Z</dcterms:modified>
</cp:coreProperties>
</file>