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300" r:id="rId2"/>
    <p:sldId id="257" r:id="rId3"/>
    <p:sldId id="258" r:id="rId4"/>
    <p:sldId id="259" r:id="rId5"/>
    <p:sldId id="298" r:id="rId6"/>
    <p:sldId id="261" r:id="rId7"/>
    <p:sldId id="299" r:id="rId8"/>
    <p:sldId id="264" r:id="rId9"/>
    <p:sldId id="266" r:id="rId10"/>
    <p:sldId id="268" r:id="rId11"/>
    <p:sldId id="270" r:id="rId12"/>
    <p:sldId id="271" r:id="rId13"/>
    <p:sldId id="272" r:id="rId14"/>
    <p:sldId id="273" r:id="rId15"/>
    <p:sldId id="294" r:id="rId16"/>
    <p:sldId id="295" r:id="rId17"/>
    <p:sldId id="276" r:id="rId18"/>
    <p:sldId id="277" r:id="rId19"/>
    <p:sldId id="278" r:id="rId20"/>
    <p:sldId id="279" r:id="rId21"/>
    <p:sldId id="281" r:id="rId22"/>
    <p:sldId id="283" r:id="rId23"/>
    <p:sldId id="285" r:id="rId24"/>
    <p:sldId id="286" r:id="rId25"/>
    <p:sldId id="287" r:id="rId26"/>
    <p:sldId id="289" r:id="rId27"/>
    <p:sldId id="290" r:id="rId28"/>
    <p:sldId id="292" r:id="rId29"/>
    <p:sldId id="296" r:id="rId30"/>
    <p:sldId id="293" r:id="rId31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67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3.wmf"/><Relationship Id="rId1" Type="http://schemas.openxmlformats.org/officeDocument/2006/relationships/image" Target="../media/image14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70284-1702-4896-B777-53E3945FA070}" type="datetimeFigureOut">
              <a:rPr lang="es-VE" smtClean="0"/>
              <a:pPr/>
              <a:t>20/01/2010</a:t>
            </a:fld>
            <a:endParaRPr lang="es-VE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A81DC-927E-40DE-AB0D-B7DD7A500214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70284-1702-4896-B777-53E3945FA070}" type="datetimeFigureOut">
              <a:rPr lang="es-VE" smtClean="0"/>
              <a:pPr/>
              <a:t>20/01/2010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A81DC-927E-40DE-AB0D-B7DD7A5002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70284-1702-4896-B777-53E3945FA070}" type="datetimeFigureOut">
              <a:rPr lang="es-VE" smtClean="0"/>
              <a:pPr/>
              <a:t>20/01/2010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A81DC-927E-40DE-AB0D-B7DD7A5002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370013" y="1827213"/>
            <a:ext cx="3579812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1370013" y="3960813"/>
            <a:ext cx="3579812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AE7A06E-EE54-4585-B2C3-A19DE2607E5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04CAEBA-24A5-4BCC-8A88-9F1482655F2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1370013" y="301625"/>
            <a:ext cx="7313612" cy="56403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8974EC7-F556-4972-B0B9-CCFBFC9F8F3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70284-1702-4896-B777-53E3945FA070}" type="datetimeFigureOut">
              <a:rPr lang="es-VE" smtClean="0"/>
              <a:pPr/>
              <a:t>20/01/2010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A81DC-927E-40DE-AB0D-B7DD7A5002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70284-1702-4896-B777-53E3945FA070}" type="datetimeFigureOut">
              <a:rPr lang="es-VE" smtClean="0"/>
              <a:pPr/>
              <a:t>20/01/2010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A81DC-927E-40DE-AB0D-B7DD7A500214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70284-1702-4896-B777-53E3945FA070}" type="datetimeFigureOut">
              <a:rPr lang="es-VE" smtClean="0"/>
              <a:pPr/>
              <a:t>20/01/2010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A81DC-927E-40DE-AB0D-B7DD7A5002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70284-1702-4896-B777-53E3945FA070}" type="datetimeFigureOut">
              <a:rPr lang="es-VE" smtClean="0"/>
              <a:pPr/>
              <a:t>20/01/2010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A81DC-927E-40DE-AB0D-B7DD7A5002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70284-1702-4896-B777-53E3945FA070}" type="datetimeFigureOut">
              <a:rPr lang="es-VE" smtClean="0"/>
              <a:pPr/>
              <a:t>20/01/2010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A81DC-927E-40DE-AB0D-B7DD7A5002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70284-1702-4896-B777-53E3945FA070}" type="datetimeFigureOut">
              <a:rPr lang="es-VE" smtClean="0"/>
              <a:pPr/>
              <a:t>20/01/2010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A81DC-927E-40DE-AB0D-B7DD7A500214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70284-1702-4896-B777-53E3945FA070}" type="datetimeFigureOut">
              <a:rPr lang="es-VE" smtClean="0"/>
              <a:pPr/>
              <a:t>20/01/2010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A81DC-927E-40DE-AB0D-B7DD7A5002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F70284-1702-4896-B777-53E3945FA070}" type="datetimeFigureOut">
              <a:rPr lang="es-VE" smtClean="0"/>
              <a:pPr/>
              <a:t>20/01/2010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A81DC-927E-40DE-AB0D-B7DD7A500214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DF70284-1702-4896-B777-53E3945FA070}" type="datetimeFigureOut">
              <a:rPr lang="es-VE" smtClean="0"/>
              <a:pPr/>
              <a:t>20/01/2010</a:t>
            </a:fld>
            <a:endParaRPr lang="es-VE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VE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CA81DC-927E-40DE-AB0D-B7DD7A500214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10" r:id="rId13"/>
    <p:sldLayoutId id="2147483711" r:id="rId14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3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39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40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5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771800" y="1412776"/>
            <a:ext cx="6192688" cy="1673352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_trad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1691680" y="1196752"/>
            <a:ext cx="4104456" cy="14721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ECONOMETRIA</a:t>
            </a:r>
            <a:br>
              <a:rPr lang="en-US" dirty="0" smtClean="0"/>
            </a:br>
            <a:r>
              <a:rPr lang="en-US" dirty="0" smtClean="0"/>
              <a:t>TEMA II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Clase</a:t>
            </a:r>
            <a:r>
              <a:rPr lang="en-US" dirty="0" smtClean="0"/>
              <a:t> 6</a:t>
            </a:r>
            <a:endParaRPr lang="es-VE" dirty="0"/>
          </a:p>
        </p:txBody>
      </p:sp>
      <p:pic>
        <p:nvPicPr>
          <p:cNvPr id="76802" name="Picture 2" descr="http://t2.gstatic.com/images?q=tbn:ANd9GcSY7droY_OlurPPNheQ0U295bMWVMNKhj22mf1rEngZ8QQexE7m4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068960"/>
            <a:ext cx="3168352" cy="30710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15616" y="2636912"/>
            <a:ext cx="802838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sz="3200" dirty="0">
                <a:latin typeface="Times New Roman" pitchFamily="18" charset="0"/>
              </a:rPr>
              <a:t>Los </a:t>
            </a:r>
            <a:r>
              <a:rPr lang="es-ES_tradnl" sz="3200" dirty="0" smtClean="0">
                <a:latin typeface="Times New Roman" pitchFamily="18" charset="0"/>
              </a:rPr>
              <a:t>parámetros pueden ser estimados por el </a:t>
            </a:r>
            <a:r>
              <a:rPr lang="es-ES_tradnl" sz="3200" dirty="0" smtClean="0">
                <a:latin typeface="Times New Roman" pitchFamily="18" charset="0"/>
              </a:rPr>
              <a:t>MCO</a:t>
            </a:r>
            <a:endParaRPr lang="es-ES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5370" name="AutoShape 10"/>
          <p:cNvSpPr>
            <a:spLocks/>
          </p:cNvSpPr>
          <p:nvPr/>
        </p:nvSpPr>
        <p:spPr bwMode="auto">
          <a:xfrm>
            <a:off x="5168491" y="3750568"/>
            <a:ext cx="381000" cy="150304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VE"/>
          </a:p>
        </p:txBody>
      </p:sp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7170" name="Ecuación" r:id="rId3" imgW="114120" imgH="215640" progId="Equation.3">
              <p:embed/>
            </p:oleObj>
          </a:graphicData>
        </a:graphic>
      </p:graphicFrame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1115616" y="620688"/>
            <a:ext cx="802838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sz="3200" dirty="0">
                <a:latin typeface="Arial" charset="0"/>
              </a:rPr>
              <a:t>Si los supuestos del modelo clásico de regresión lineal se cumplen:</a:t>
            </a:r>
            <a:endParaRPr lang="es-ES" sz="3200" dirty="0">
              <a:latin typeface="Arial" charset="0"/>
            </a:endParaRPr>
          </a:p>
        </p:txBody>
      </p:sp>
      <p:graphicFrame>
        <p:nvGraphicFramePr>
          <p:cNvPr id="15382" name="Object 22"/>
          <p:cNvGraphicFramePr>
            <a:graphicFrameLocks noChangeAspect="1"/>
          </p:cNvGraphicFramePr>
          <p:nvPr>
            <p:ph sz="half" idx="4294967295"/>
          </p:nvPr>
        </p:nvGraphicFramePr>
        <p:xfrm>
          <a:off x="2771800" y="1844824"/>
          <a:ext cx="4408487" cy="811212"/>
        </p:xfrm>
        <a:graphic>
          <a:graphicData uri="http://schemas.openxmlformats.org/presentationml/2006/ole">
            <p:oleObj spid="_x0000_s7171" name="Equation" r:id="rId4" imgW="1409400" imgH="228600" progId="">
              <p:embed/>
            </p:oleObj>
          </a:graphicData>
        </a:graphic>
      </p:graphicFrame>
      <p:graphicFrame>
        <p:nvGraphicFramePr>
          <p:cNvPr id="15385" name="Object 25"/>
          <p:cNvGraphicFramePr>
            <a:graphicFrameLocks noChangeAspect="1"/>
          </p:cNvGraphicFramePr>
          <p:nvPr>
            <p:ph sz="half" idx="4294967295"/>
          </p:nvPr>
        </p:nvGraphicFramePr>
        <p:xfrm>
          <a:off x="1043608" y="4005064"/>
          <a:ext cx="3952875" cy="944562"/>
        </p:xfrm>
        <a:graphic>
          <a:graphicData uri="http://schemas.openxmlformats.org/presentationml/2006/ole">
            <p:oleObj spid="_x0000_s7172" name="Equation" r:id="rId5" imgW="1143000" imgH="241200" progId="">
              <p:embed/>
            </p:oleObj>
          </a:graphicData>
        </a:graphic>
      </p:graphicFrame>
      <p:graphicFrame>
        <p:nvGraphicFramePr>
          <p:cNvPr id="15388" name="Object 28"/>
          <p:cNvGraphicFramePr>
            <a:graphicFrameLocks noChangeAspect="1"/>
          </p:cNvGraphicFramePr>
          <p:nvPr/>
        </p:nvGraphicFramePr>
        <p:xfrm>
          <a:off x="5744555" y="3501008"/>
          <a:ext cx="2499853" cy="969640"/>
        </p:xfrm>
        <a:graphic>
          <a:graphicData uri="http://schemas.openxmlformats.org/presentationml/2006/ole">
            <p:oleObj spid="_x0000_s7173" name="Equation" r:id="rId6" imgW="622080" imgH="241200" progId="">
              <p:embed/>
            </p:oleObj>
          </a:graphicData>
        </a:graphic>
      </p:graphicFrame>
      <p:graphicFrame>
        <p:nvGraphicFramePr>
          <p:cNvPr id="15389" name="Object 29"/>
          <p:cNvGraphicFramePr>
            <a:graphicFrameLocks noChangeAspect="1"/>
          </p:cNvGraphicFramePr>
          <p:nvPr/>
        </p:nvGraphicFramePr>
        <p:xfrm>
          <a:off x="5600539" y="4710367"/>
          <a:ext cx="2592288" cy="912409"/>
        </p:xfrm>
        <a:graphic>
          <a:graphicData uri="http://schemas.openxmlformats.org/presentationml/2006/ole">
            <p:oleObj spid="_x0000_s7174" name="Equation" r:id="rId7" imgW="685800" imgH="241200" progId="">
              <p:embed/>
            </p:oleObj>
          </a:graphicData>
        </a:graphic>
      </p:graphicFrame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475656" y="5805264"/>
            <a:ext cx="64817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4000" dirty="0">
                <a:latin typeface="Times New Roman" pitchFamily="18" charset="0"/>
              </a:rPr>
              <a:t>SON ESTIMADORES </a:t>
            </a:r>
            <a:r>
              <a:rPr lang="es-ES" sz="4000" dirty="0">
                <a:solidFill>
                  <a:srgbClr val="FF6600"/>
                </a:solidFill>
                <a:latin typeface="Times New Roman" pitchFamily="18" charset="0"/>
              </a:rPr>
              <a:t>MELI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LOG-LINEAL (LOG-LOG)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15370" grpId="0" animBg="1"/>
      <p:bldP spid="1538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1187624" y="692696"/>
            <a:ext cx="7498080" cy="1143000"/>
          </a:xfrm>
        </p:spPr>
        <p:txBody>
          <a:bodyPr/>
          <a:lstStyle/>
          <a:p>
            <a:pPr algn="ctr"/>
            <a:r>
              <a:rPr lang="es-ES" sz="3200" dirty="0" smtClean="0"/>
              <a:t>VENTAJA</a:t>
            </a:r>
            <a:endParaRPr lang="es-ES" sz="3200" dirty="0"/>
          </a:p>
        </p:txBody>
      </p:sp>
      <p:graphicFrame>
        <p:nvGraphicFramePr>
          <p:cNvPr id="32775" name="Object 7"/>
          <p:cNvGraphicFramePr>
            <a:graphicFrameLocks noChangeAspect="1"/>
          </p:cNvGraphicFramePr>
          <p:nvPr>
            <p:ph idx="1"/>
          </p:nvPr>
        </p:nvGraphicFramePr>
        <p:xfrm>
          <a:off x="2195736" y="4149080"/>
          <a:ext cx="5472112" cy="1155700"/>
        </p:xfrm>
        <a:graphic>
          <a:graphicData uri="http://schemas.openxmlformats.org/presentationml/2006/ole">
            <p:oleObj spid="_x0000_s8194" name="Equation" r:id="rId3" imgW="1143000" imgH="241200" progId="">
              <p:embed/>
            </p:oleObj>
          </a:graphicData>
        </a:graphic>
      </p:graphicFrame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755650" y="2349500"/>
            <a:ext cx="6480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259632" y="1772816"/>
            <a:ext cx="7560840" cy="2113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sz="3200" dirty="0">
                <a:latin typeface="Times New Roman" pitchFamily="18" charset="0"/>
              </a:rPr>
              <a:t>El coeficiente de la pendiente </a:t>
            </a:r>
            <a:r>
              <a:rPr lang="es-ES_tradnl" sz="3200" dirty="0">
                <a:latin typeface="Times New Roman" pitchFamily="18" charset="0"/>
                <a:cs typeface="Times New Roman" pitchFamily="18" charset="0"/>
              </a:rPr>
              <a:t>ß</a:t>
            </a:r>
            <a:r>
              <a:rPr lang="es-ES_tradnl" sz="32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ES_tradnl" sz="3200" dirty="0">
                <a:latin typeface="Times New Roman" pitchFamily="18" charset="0"/>
                <a:cs typeface="Times New Roman" pitchFamily="18" charset="0"/>
              </a:rPr>
              <a:t> mide la</a:t>
            </a:r>
            <a:r>
              <a:rPr lang="es-ES_tradnl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32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elasticidad </a:t>
            </a:r>
            <a:r>
              <a:rPr lang="es-ES_tradnl" sz="32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de Y con respecto a X</a:t>
            </a:r>
            <a:r>
              <a:rPr lang="es-ES_tradnl" sz="3200" dirty="0">
                <a:latin typeface="Times New Roman" pitchFamily="18" charset="0"/>
                <a:cs typeface="Times New Roman" pitchFamily="18" charset="0"/>
              </a:rPr>
              <a:t>, es decir el cambio porcentual en Y ante un pequeño cambio porcentual en X .</a:t>
            </a:r>
            <a:endParaRPr lang="es-ES" sz="3200" dirty="0">
              <a:latin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LOG-LINEAL (LOG-LOG)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2195736" y="3356992"/>
          <a:ext cx="5616568" cy="1185416"/>
        </p:xfrm>
        <a:graphic>
          <a:graphicData uri="http://schemas.openxmlformats.org/presentationml/2006/ole">
            <p:oleObj spid="_x0000_s9218" name="Equation" r:id="rId3" imgW="1143000" imgH="241200" progId="">
              <p:embed/>
            </p:oleObj>
          </a:graphicData>
        </a:graphic>
      </p:graphicFrame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2195736" y="4797152"/>
            <a:ext cx="4176464" cy="1368549"/>
          </a:xfrm>
          <a:prstGeom prst="cloudCallout">
            <a:avLst>
              <a:gd name="adj1" fmla="val 16512"/>
              <a:gd name="adj2" fmla="val -7351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s-ES" sz="2000" dirty="0">
                <a:latin typeface="Arial" charset="0"/>
              </a:rPr>
              <a:t>La elasticidad precio de la demanda </a:t>
            </a:r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2483768" y="764704"/>
            <a:ext cx="5326063" cy="2232025"/>
          </a:xfrm>
          <a:prstGeom prst="cloudCallout">
            <a:avLst>
              <a:gd name="adj1" fmla="val 3113"/>
              <a:gd name="adj2" fmla="val 7398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s-ES" sz="2000" dirty="0">
                <a:latin typeface="Arial" charset="0"/>
              </a:rPr>
              <a:t>Si Y representa la Cantidad Demandada de un bien y X su precio…que representa </a:t>
            </a:r>
            <a:r>
              <a:rPr lang="el-GR" sz="2000" dirty="0">
                <a:latin typeface="Arial" charset="0"/>
              </a:rPr>
              <a:t>β</a:t>
            </a:r>
            <a:r>
              <a:rPr lang="es-ES" sz="2000" baseline="-25000" dirty="0">
                <a:latin typeface="Arial" charset="0"/>
              </a:rPr>
              <a:t>1</a:t>
            </a:r>
            <a:r>
              <a:rPr lang="es-ES" sz="2000" dirty="0">
                <a:latin typeface="Arial" charset="0"/>
              </a:rPr>
              <a:t>?????</a:t>
            </a:r>
            <a:endParaRPr lang="el-GR" sz="2000" dirty="0">
              <a:latin typeface="Arial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LOG-LINEAL (LOG-LOG)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nimBg="1"/>
      <p:bldP spid="358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35038" y="692696"/>
            <a:ext cx="8208962" cy="1185863"/>
          </a:xfrm>
        </p:spPr>
        <p:txBody>
          <a:bodyPr/>
          <a:lstStyle/>
          <a:p>
            <a:pPr algn="ctr"/>
            <a:r>
              <a:rPr lang="es-ES_tradnl" sz="3200" dirty="0"/>
              <a:t>MODELO DE ELASTICIDAD CONSTANTE</a:t>
            </a:r>
            <a:endParaRPr lang="es-ES" sz="3200" dirty="0"/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1511424" y="2598738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VE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1474912" y="4652963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VE"/>
          </a:p>
        </p:txBody>
      </p:sp>
      <p:sp>
        <p:nvSpPr>
          <p:cNvPr id="17413" name="Arc 5"/>
          <p:cNvSpPr>
            <a:spLocks/>
          </p:cNvSpPr>
          <p:nvPr/>
        </p:nvSpPr>
        <p:spPr bwMode="auto">
          <a:xfrm>
            <a:off x="1663824" y="1989138"/>
            <a:ext cx="2279650" cy="2438400"/>
          </a:xfrm>
          <a:custGeom>
            <a:avLst/>
            <a:gdLst>
              <a:gd name="G0" fmla="+- 20830 0 0"/>
              <a:gd name="G1" fmla="+- 0 0 0"/>
              <a:gd name="G2" fmla="+- 21600 0 0"/>
              <a:gd name="T0" fmla="*/ 23087 w 23087"/>
              <a:gd name="T1" fmla="*/ 21482 h 21600"/>
              <a:gd name="T2" fmla="*/ 0 w 23087"/>
              <a:gd name="T3" fmla="*/ 5716 h 21600"/>
              <a:gd name="T4" fmla="*/ 20830 w 23087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087" h="21600" fill="none" extrusionOk="0">
                <a:moveTo>
                  <a:pt x="23086" y="21481"/>
                </a:moveTo>
                <a:cubicBezTo>
                  <a:pt x="22337" y="21560"/>
                  <a:pt x="21583" y="21599"/>
                  <a:pt x="20830" y="21600"/>
                </a:cubicBezTo>
                <a:cubicBezTo>
                  <a:pt x="11102" y="21600"/>
                  <a:pt x="2574" y="15097"/>
                  <a:pt x="0" y="5715"/>
                </a:cubicBezTo>
              </a:path>
              <a:path w="23087" h="21600" stroke="0" extrusionOk="0">
                <a:moveTo>
                  <a:pt x="23086" y="21481"/>
                </a:moveTo>
                <a:cubicBezTo>
                  <a:pt x="22337" y="21560"/>
                  <a:pt x="21583" y="21599"/>
                  <a:pt x="20830" y="21600"/>
                </a:cubicBezTo>
                <a:cubicBezTo>
                  <a:pt x="11102" y="21600"/>
                  <a:pt x="2574" y="15097"/>
                  <a:pt x="0" y="5715"/>
                </a:cubicBezTo>
                <a:lnTo>
                  <a:pt x="2083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VE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5376664" y="2293938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VE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5376664" y="465613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VE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5681464" y="2522538"/>
            <a:ext cx="18288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VE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4330824" y="44275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400">
                <a:latin typeface="Times New Roman" pitchFamily="18" charset="0"/>
              </a:rPr>
              <a:t>X</a:t>
            </a:r>
            <a:endParaRPr lang="es-ES" sz="2400">
              <a:latin typeface="Times New Roman" pitchFamily="18" charset="0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359024" y="21415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400">
                <a:latin typeface="Times New Roman" pitchFamily="18" charset="0"/>
              </a:rPr>
              <a:t>Y</a:t>
            </a:r>
            <a:endParaRPr lang="es-ES" sz="2400">
              <a:latin typeface="Times New Roman" pitchFamily="18" charset="0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273424" y="4656138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b="1">
                <a:latin typeface="Times New Roman" pitchFamily="18" charset="0"/>
              </a:rPr>
              <a:t>Precio</a:t>
            </a:r>
            <a:endParaRPr lang="es-ES" sz="2000" b="1">
              <a:latin typeface="Times New Roman" pitchFamily="18" charset="0"/>
            </a:endParaRP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5757664" y="4656138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b="1">
                <a:latin typeface="Times New Roman" pitchFamily="18" charset="0"/>
              </a:rPr>
              <a:t>Log del precio</a:t>
            </a:r>
            <a:endParaRPr lang="es-ES" sz="2000" b="1">
              <a:latin typeface="Times New Roman" pitchFamily="18" charset="0"/>
            </a:endParaRP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5148064" y="1760538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400">
                <a:latin typeface="Times New Roman" pitchFamily="18" charset="0"/>
              </a:rPr>
              <a:t>log Y</a:t>
            </a:r>
            <a:endParaRPr lang="es-ES" sz="2400">
              <a:latin typeface="Times New Roman" pitchFamily="18" charset="0"/>
            </a:endParaRP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8196064" y="4427538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400">
                <a:latin typeface="Times New Roman" pitchFamily="18" charset="0"/>
              </a:rPr>
              <a:t>log X</a:t>
            </a:r>
            <a:endParaRPr lang="es-ES" sz="2400">
              <a:latin typeface="Times New Roman" pitchFamily="18" charset="0"/>
            </a:endParaRP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1043112" y="2708275"/>
            <a:ext cx="4429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600" b="1">
                <a:latin typeface="Times New Roman" pitchFamily="18" charset="0"/>
              </a:rPr>
              <a:t>Q</a:t>
            </a:r>
            <a:endParaRPr lang="es-ES" sz="1600" b="1">
              <a:latin typeface="Times New Roman" pitchFamily="18" charset="0"/>
            </a:endParaRP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2425824" y="4960938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600">
                <a:latin typeface="Times New Roman" pitchFamily="18" charset="0"/>
              </a:rPr>
              <a:t>(a)</a:t>
            </a:r>
            <a:endParaRPr lang="es-ES" sz="1600">
              <a:latin typeface="Times New Roman" pitchFamily="18" charset="0"/>
            </a:endParaRP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6194425" y="5037138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600">
                <a:latin typeface="Times New Roman" pitchFamily="18" charset="0"/>
              </a:rPr>
              <a:t>(b)</a:t>
            </a:r>
            <a:endParaRPr lang="es-ES" sz="1600">
              <a:latin typeface="Times New Roman" pitchFamily="18" charset="0"/>
            </a:endParaRP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4644008" y="2564904"/>
            <a:ext cx="947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600" b="1" dirty="0" err="1">
                <a:latin typeface="Times New Roman" pitchFamily="18" charset="0"/>
              </a:rPr>
              <a:t>Ln</a:t>
            </a:r>
            <a:r>
              <a:rPr lang="es-ES_tradnl" sz="1600" b="1" dirty="0">
                <a:latin typeface="Times New Roman" pitchFamily="18" charset="0"/>
              </a:rPr>
              <a:t> Q</a:t>
            </a:r>
            <a:endParaRPr lang="es-ES" sz="1600" b="1" dirty="0">
              <a:latin typeface="Times New Roman" pitchFamily="18" charset="0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LOG-LINEAL (LOG-LOG)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2051720" y="4653136"/>
          <a:ext cx="4297363" cy="717550"/>
        </p:xfrm>
        <a:graphic>
          <a:graphicData uri="http://schemas.openxmlformats.org/presentationml/2006/ole">
            <p:oleObj spid="_x0000_s10242" name="Equation" r:id="rId3" imgW="1523880" imgH="253800" progId="">
              <p:embed/>
            </p:oleObj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6012160" y="3068960"/>
          <a:ext cx="2217738" cy="1108075"/>
        </p:xfrm>
        <a:graphic>
          <a:graphicData uri="http://schemas.openxmlformats.org/presentationml/2006/ole">
            <p:oleObj spid="_x0000_s10243" name="Equation" r:id="rId4" imgW="787320" imgH="393480" progId="">
              <p:embed/>
            </p:oleObj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2411760" y="980728"/>
          <a:ext cx="4968552" cy="1048648"/>
        </p:xfrm>
        <a:graphic>
          <a:graphicData uri="http://schemas.openxmlformats.org/presentationml/2006/ole">
            <p:oleObj spid="_x0000_s10244" name="Equation" r:id="rId5" imgW="1143000" imgH="241200" progId="">
              <p:embed/>
            </p:oleObj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1547664" y="2492896"/>
          <a:ext cx="4006850" cy="1214438"/>
        </p:xfrm>
        <a:graphic>
          <a:graphicData uri="http://schemas.openxmlformats.org/presentationml/2006/ole">
            <p:oleObj spid="_x0000_s10245" name="Equation" r:id="rId6" imgW="1422360" imgH="431640" progId="">
              <p:embed/>
            </p:oleObj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LOG-LINEAL (LOG-LOG)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996952"/>
            <a:ext cx="7156429" cy="1742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764704"/>
            <a:ext cx="7920880" cy="183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LOG-LINEAL (LOG-LOG)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5157192"/>
            <a:ext cx="6916655" cy="71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8112" y="3068960"/>
            <a:ext cx="8172400" cy="345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204864"/>
            <a:ext cx="6916655" cy="71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LOG-LINEAL (LOG-LOG)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620688"/>
            <a:ext cx="7920880" cy="183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852936"/>
            <a:ext cx="7397750" cy="647700"/>
          </a:xfrm>
          <a:noFill/>
        </p:spPr>
        <p:txBody>
          <a:bodyPr/>
          <a:lstStyle/>
          <a:p>
            <a:r>
              <a:rPr lang="es-ES_tradnl" sz="3000" dirty="0">
                <a:solidFill>
                  <a:schemeClr val="tx1"/>
                </a:solidFill>
              </a:rPr>
              <a:t>Nos permiten medir tasas de crecimiento</a:t>
            </a:r>
            <a:endParaRPr lang="es-ES" sz="3000" dirty="0">
              <a:solidFill>
                <a:schemeClr val="tx1"/>
              </a:solidFill>
            </a:endParaRPr>
          </a:p>
        </p:txBody>
      </p:sp>
      <p:graphicFrame>
        <p:nvGraphicFramePr>
          <p:cNvPr id="5137" name="Object 17"/>
          <p:cNvGraphicFramePr>
            <a:graphicFrameLocks noChangeAspect="1"/>
          </p:cNvGraphicFramePr>
          <p:nvPr>
            <p:ph idx="1"/>
          </p:nvPr>
        </p:nvGraphicFramePr>
        <p:xfrm>
          <a:off x="1907704" y="1196752"/>
          <a:ext cx="6162675" cy="1131887"/>
        </p:xfrm>
        <a:graphic>
          <a:graphicData uri="http://schemas.openxmlformats.org/presentationml/2006/ole">
            <p:oleObj spid="_x0000_s11266" name="Equation" r:id="rId3" imgW="1244520" imgH="228600" progId="">
              <p:embed/>
            </p:oleObj>
          </a:graphicData>
        </a:graphic>
      </p:graphicFrame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863600" y="4149080"/>
            <a:ext cx="8280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dirty="0">
                <a:latin typeface="Times New Roman" pitchFamily="18" charset="0"/>
              </a:rPr>
              <a:t>Modelo en el cual la variable dependiente es logarítmica . </a:t>
            </a:r>
            <a:endParaRPr lang="es-ES" sz="3600" dirty="0"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SEMI-LOGARITMICOS (LOG-LIN)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30" grpId="0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907704" y="3789040"/>
            <a:ext cx="6048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200" dirty="0">
                <a:latin typeface="Times New Roman" pitchFamily="18" charset="0"/>
              </a:rPr>
              <a:t>Tomando el logaritmo natural</a:t>
            </a:r>
            <a:endParaRPr lang="es-ES" sz="3200" dirty="0">
              <a:latin typeface="Times New Roman" pitchFamily="18" charset="0"/>
            </a:endParaRPr>
          </a:p>
        </p:txBody>
      </p:sp>
      <p:graphicFrame>
        <p:nvGraphicFramePr>
          <p:cNvPr id="14362" name="Object 26"/>
          <p:cNvGraphicFramePr>
            <a:graphicFrameLocks noChangeAspect="1"/>
          </p:cNvGraphicFramePr>
          <p:nvPr/>
        </p:nvGraphicFramePr>
        <p:xfrm>
          <a:off x="1259632" y="908720"/>
          <a:ext cx="2632075" cy="804862"/>
        </p:xfrm>
        <a:graphic>
          <a:graphicData uri="http://schemas.openxmlformats.org/presentationml/2006/ole">
            <p:oleObj spid="_x0000_s12290" name="Equation" r:id="rId3" imgW="863280" imgH="279360" progId="">
              <p:embed/>
            </p:oleObj>
          </a:graphicData>
        </a:graphic>
      </p:graphicFrame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1043608" y="2132856"/>
            <a:ext cx="32403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800" dirty="0">
                <a:latin typeface="Arial" charset="0"/>
              </a:rPr>
              <a:t>Fórmula de interés compuesto</a:t>
            </a:r>
          </a:p>
        </p:txBody>
      </p:sp>
      <p:sp>
        <p:nvSpPr>
          <p:cNvPr id="14364" name="AutoShape 28"/>
          <p:cNvSpPr>
            <a:spLocks noChangeArrowheads="1"/>
          </p:cNvSpPr>
          <p:nvPr/>
        </p:nvSpPr>
        <p:spPr bwMode="auto">
          <a:xfrm>
            <a:off x="4427984" y="1268760"/>
            <a:ext cx="4248472" cy="2088232"/>
          </a:xfrm>
          <a:prstGeom prst="cloudCallout">
            <a:avLst>
              <a:gd name="adj1" fmla="val -62982"/>
              <a:gd name="adj2" fmla="val -4001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s-ES_tradnl" sz="2800" dirty="0">
                <a:latin typeface="Arial" charset="0"/>
              </a:rPr>
              <a:t>r = tasa de crecimiento en el tiempo de Y</a:t>
            </a:r>
            <a:endParaRPr lang="es-ES" sz="2800" dirty="0">
              <a:latin typeface="Arial" charset="0"/>
            </a:endParaRPr>
          </a:p>
        </p:txBody>
      </p:sp>
      <p:graphicFrame>
        <p:nvGraphicFramePr>
          <p:cNvPr id="14365" name="Object 29"/>
          <p:cNvGraphicFramePr>
            <a:graphicFrameLocks noChangeAspect="1"/>
          </p:cNvGraphicFramePr>
          <p:nvPr>
            <p:ph/>
          </p:nvPr>
        </p:nvGraphicFramePr>
        <p:xfrm>
          <a:off x="1619672" y="4725144"/>
          <a:ext cx="6988175" cy="1165225"/>
        </p:xfrm>
        <a:graphic>
          <a:graphicData uri="http://schemas.openxmlformats.org/presentationml/2006/ole">
            <p:oleObj spid="_x0000_s12291" name="Ecuación" r:id="rId4" imgW="1371600" imgH="228600" progId="Equation.3">
              <p:embed/>
            </p:oleObj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SEMI-LOGARITMICOS (LOG-LIN)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  <p:bldP spid="1436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5004048" y="4077072"/>
          <a:ext cx="3345929" cy="749825"/>
        </p:xfrm>
        <a:graphic>
          <a:graphicData uri="http://schemas.openxmlformats.org/presentationml/2006/ole">
            <p:oleObj spid="_x0000_s13314" name="Equation" r:id="rId3" imgW="1155600" imgH="228600" progId="">
              <p:embed/>
            </p:oleObj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1403648" y="4005064"/>
          <a:ext cx="3201913" cy="774954"/>
        </p:xfrm>
        <a:graphic>
          <a:graphicData uri="http://schemas.openxmlformats.org/presentationml/2006/ole">
            <p:oleObj spid="_x0000_s13315" name="Equation" r:id="rId4" imgW="914400" imgH="228600" progId="">
              <p:embed/>
            </p:oleObj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5186635" y="2349500"/>
          <a:ext cx="2625725" cy="811213"/>
        </p:xfrm>
        <a:graphic>
          <a:graphicData uri="http://schemas.openxmlformats.org/presentationml/2006/ole">
            <p:oleObj spid="_x0000_s13316" name="Equation" r:id="rId5" imgW="850680" imgH="253800" progId="">
              <p:embed/>
            </p:oleObj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1730127" y="2348880"/>
          <a:ext cx="2179637" cy="762000"/>
        </p:xfrm>
        <a:graphic>
          <a:graphicData uri="http://schemas.openxmlformats.org/presentationml/2006/ole">
            <p:oleObj spid="_x0000_s13317" name="Equation" r:id="rId6" imgW="609480" imgH="228600" progId="">
              <p:embed/>
            </p:oleObj>
          </a:graphicData>
        </a:graphic>
      </p:graphicFrame>
      <p:graphicFrame>
        <p:nvGraphicFramePr>
          <p:cNvPr id="37902" name="Object 14"/>
          <p:cNvGraphicFramePr>
            <a:graphicFrameLocks noChangeAspect="1"/>
          </p:cNvGraphicFramePr>
          <p:nvPr/>
        </p:nvGraphicFramePr>
        <p:xfrm>
          <a:off x="1718592" y="692150"/>
          <a:ext cx="5373688" cy="895350"/>
        </p:xfrm>
        <a:graphic>
          <a:graphicData uri="http://schemas.openxmlformats.org/presentationml/2006/ole">
            <p:oleObj spid="_x0000_s13318" name="Ecuación" r:id="rId7" imgW="1371600" imgH="228600" progId="Equation.3">
              <p:embed/>
            </p:oleObj>
          </a:graphicData>
        </a:graphic>
      </p:graphicFrame>
      <p:sp>
        <p:nvSpPr>
          <p:cNvPr id="37903" name="Line 15"/>
          <p:cNvSpPr>
            <a:spLocks noChangeShapeType="1"/>
          </p:cNvSpPr>
          <p:nvPr/>
        </p:nvSpPr>
        <p:spPr bwMode="auto">
          <a:xfrm flipV="1">
            <a:off x="2665685" y="1484313"/>
            <a:ext cx="1008063" cy="936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s-VE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 flipV="1">
            <a:off x="5906591" y="1484784"/>
            <a:ext cx="431800" cy="936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s-VE"/>
          </a:p>
        </p:txBody>
      </p:sp>
      <p:sp>
        <p:nvSpPr>
          <p:cNvPr id="37906" name="AutoShape 18"/>
          <p:cNvSpPr>
            <a:spLocks noChangeArrowheads="1"/>
          </p:cNvSpPr>
          <p:nvPr/>
        </p:nvSpPr>
        <p:spPr bwMode="auto">
          <a:xfrm>
            <a:off x="3131840" y="5805264"/>
            <a:ext cx="4067944" cy="864096"/>
          </a:xfrm>
          <a:prstGeom prst="cloudCallout">
            <a:avLst>
              <a:gd name="adj1" fmla="val -784"/>
              <a:gd name="adj2" fmla="val -15699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s-ES" dirty="0">
                <a:latin typeface="Arial" charset="0"/>
              </a:rPr>
              <a:t>Lineal en los parámetros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SEMI-LOGARITMICOS (LOG-LIN)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3" grpId="0" animBg="1"/>
      <p:bldP spid="37904" grpId="0" animBg="1"/>
      <p:bldP spid="3790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71600" y="0"/>
            <a:ext cx="8172400" cy="576064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DOS NUEVOS METODOS DE </a:t>
            </a:r>
            <a:r>
              <a:rPr lang="en-US" sz="3200" dirty="0" smtClean="0">
                <a:solidFill>
                  <a:schemeClr val="bg1"/>
                </a:solidFill>
              </a:rPr>
              <a:t>REGRESION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771800" y="1412776"/>
            <a:ext cx="6192688" cy="1673352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_trad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115616" y="980728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Método de Máxima </a:t>
            </a: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Verosimilitud</a:t>
            </a:r>
          </a:p>
          <a:p>
            <a:pPr>
              <a:buFont typeface="Wingdings" pitchFamily="2" charset="2"/>
              <a:buChar char="ü"/>
            </a:pP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Regresión </a:t>
            </a: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a través del origen</a:t>
            </a:r>
            <a:endParaRPr lang="es-VE" sz="4000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971600" y="2852936"/>
            <a:ext cx="8172400" cy="100811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FORMAS FUNCIONALES DE LOS MODELOS DE REGRESION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043608" y="4149080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El modelo log-lineal</a:t>
            </a:r>
          </a:p>
          <a:p>
            <a:pPr>
              <a:buFont typeface="Wingdings" pitchFamily="2" charset="2"/>
              <a:buChar char="ü"/>
            </a:pP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Modelos </a:t>
            </a:r>
            <a:r>
              <a:rPr lang="es-ES_tradnl" sz="40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Semilogarítmicos</a:t>
            </a:r>
            <a:endParaRPr lang="es-ES_tradnl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ü"/>
            </a:pP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Modelos recíprocos</a:t>
            </a:r>
          </a:p>
          <a:p>
            <a:pPr>
              <a:buFont typeface="Wingdings" pitchFamily="2" charset="2"/>
              <a:buChar char="ü"/>
            </a:pP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El modelo logarítmico recíproco</a:t>
            </a:r>
            <a:endParaRPr lang="es-VE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animBg="1"/>
      <p:bldP spid="6" grpId="0"/>
      <p:bldP spid="11" grpId="0" animBg="1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115616" y="980728"/>
            <a:ext cx="770485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sz="2800" dirty="0">
                <a:latin typeface="Times New Roman" pitchFamily="18" charset="0"/>
              </a:rPr>
              <a:t>En este modelo el coeficiente de la pendiente mide el cambio proporcional constante o relativo en Y para un cambio absoluto dado en la variable exógena (en este caso la variable t: </a:t>
            </a:r>
            <a:endParaRPr lang="es-ES" sz="2800" dirty="0">
              <a:latin typeface="Times New Roman" pitchFamily="18" charset="0"/>
            </a:endParaRPr>
          </a:p>
        </p:txBody>
      </p:sp>
      <p:graphicFrame>
        <p:nvGraphicFramePr>
          <p:cNvPr id="97280" name="Object 0"/>
          <p:cNvGraphicFramePr>
            <a:graphicFrameLocks noChangeAspect="1"/>
          </p:cNvGraphicFramePr>
          <p:nvPr>
            <p:ph/>
          </p:nvPr>
        </p:nvGraphicFramePr>
        <p:xfrm>
          <a:off x="2555776" y="3068960"/>
          <a:ext cx="4811712" cy="1160463"/>
        </p:xfrm>
        <a:graphic>
          <a:graphicData uri="http://schemas.openxmlformats.org/presentationml/2006/ole">
            <p:oleObj spid="_x0000_s14338" name="Equation" r:id="rId3" imgW="1790640" imgH="431640" progId="">
              <p:embed/>
            </p:oleObj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SEMI-LOGARITMICOS (LOG-LIN)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43608" y="4653136"/>
            <a:ext cx="7848351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sz="2800" dirty="0">
                <a:latin typeface="Times New Roman" pitchFamily="18" charset="0"/>
                <a:cs typeface="Times New Roman" pitchFamily="18" charset="0"/>
              </a:rPr>
              <a:t>Si se multiplica el cambio relativo  en Y por cien, nos da el cambio porcentual o la tasa de crecimiento, en Y ocasionada por un cambio absoluto en X: </a:t>
            </a:r>
            <a:r>
              <a:rPr lang="es-ES_tradnl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Estos modelo Log-</a:t>
            </a:r>
            <a:r>
              <a:rPr lang="es-ES_tradnl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</a:t>
            </a:r>
            <a:r>
              <a:rPr lang="es-ES_tradnl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miden tasas de </a:t>
            </a:r>
            <a:r>
              <a:rPr lang="es-ES_tradnl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crecimiento</a:t>
            </a:r>
            <a:r>
              <a:rPr lang="es-ES_tradnl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s-ES" sz="32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97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2483768" y="1013827"/>
          <a:ext cx="4132263" cy="1000125"/>
        </p:xfrm>
        <a:graphic>
          <a:graphicData uri="http://schemas.openxmlformats.org/presentationml/2006/ole">
            <p:oleObj spid="_x0000_s16386" name="Equation" r:id="rId3" imgW="914400" imgH="228600" progId="">
              <p:embed/>
            </p:oleObj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4211960" y="2958043"/>
          <a:ext cx="1433512" cy="782638"/>
        </p:xfrm>
        <a:graphic>
          <a:graphicData uri="http://schemas.openxmlformats.org/presentationml/2006/ole">
            <p:oleObj spid="_x0000_s16387" name="Equation" r:id="rId4" imgW="419040" imgH="228600" progId="">
              <p:embed/>
            </p:oleObj>
          </a:graphicData>
        </a:graphic>
      </p:graphicFrame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043608" y="2093947"/>
            <a:ext cx="81003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dirty="0">
                <a:latin typeface="Arial" charset="0"/>
              </a:rPr>
              <a:t>Tasa de crecimiento instantánea… tasa crecimiento creciente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SEMI-LOGARITMICOS (LOG-LIN)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267744" y="5046275"/>
            <a:ext cx="49685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r=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(El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antilogaritmo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s-ES" sz="24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-1)*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100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r=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exp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(B</a:t>
            </a:r>
            <a:r>
              <a:rPr lang="es-ES" sz="24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)-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1)*100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187624" y="4038163"/>
            <a:ext cx="79563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dirty="0">
                <a:latin typeface="Arial" charset="0"/>
              </a:rPr>
              <a:t>Tasa de crecimiento compuesta o del periodo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908720"/>
            <a:ext cx="7128792" cy="1753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780928"/>
            <a:ext cx="7704856" cy="110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4221088"/>
            <a:ext cx="781236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SEMI-LOGARITMICOS (LOG-LIN)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24" name="Object 4"/>
          <p:cNvGraphicFramePr>
            <a:graphicFrameLocks noChangeAspect="1"/>
          </p:cNvGraphicFramePr>
          <p:nvPr>
            <p:ph idx="1"/>
          </p:nvPr>
        </p:nvGraphicFramePr>
        <p:xfrm>
          <a:off x="2411760" y="1196752"/>
          <a:ext cx="4679950" cy="1101725"/>
        </p:xfrm>
        <a:graphic>
          <a:graphicData uri="http://schemas.openxmlformats.org/presentationml/2006/ole">
            <p:oleObj spid="_x0000_s18434" name="Ecuación" r:id="rId3" imgW="1079280" imgH="253800" progId="Equation.3">
              <p:embed/>
            </p:oleObj>
          </a:graphicData>
        </a:graphic>
      </p:graphicFrame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1331640" y="2636912"/>
            <a:ext cx="7415932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3600" dirty="0">
                <a:latin typeface="Arial" charset="0"/>
              </a:rPr>
              <a:t>Si el parámetro es positivo se habla de tendencia creciente, si es negativo de tendencia decreciente. </a:t>
            </a:r>
          </a:p>
          <a:p>
            <a:pPr algn="just">
              <a:spcBef>
                <a:spcPct val="50000"/>
              </a:spcBef>
            </a:pPr>
            <a:r>
              <a:rPr lang="es-ES" sz="3600" dirty="0">
                <a:latin typeface="Arial" charset="0"/>
              </a:rPr>
              <a:t>Tasa absoluta no relativa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DE  TENDENCIA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340768"/>
            <a:ext cx="810039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DE  TENDENCIA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043608" y="908720"/>
            <a:ext cx="792088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>
                <a:latin typeface="Times New Roman" pitchFamily="18" charset="0"/>
              </a:rPr>
              <a:t>La variable dependiente es lineal pero la independiente es logarítmico</a:t>
            </a:r>
            <a:endParaRPr lang="es-ES" sz="3600" dirty="0">
              <a:latin typeface="Times New Roman" pitchFamily="18" charset="0"/>
            </a:endParaRPr>
          </a:p>
        </p:txBody>
      </p:sp>
      <p:graphicFrame>
        <p:nvGraphicFramePr>
          <p:cNvPr id="7179" name="Object 11"/>
          <p:cNvGraphicFramePr>
            <a:graphicFrameLocks noChangeAspect="1"/>
          </p:cNvGraphicFramePr>
          <p:nvPr>
            <p:ph/>
          </p:nvPr>
        </p:nvGraphicFramePr>
        <p:xfrm>
          <a:off x="2843808" y="2204864"/>
          <a:ext cx="4168775" cy="750888"/>
        </p:xfrm>
        <a:graphic>
          <a:graphicData uri="http://schemas.openxmlformats.org/presentationml/2006/ole">
            <p:oleObj spid="_x0000_s20482" name="Equation" r:id="rId3" imgW="1269720" imgH="228600" progId="">
              <p:embed/>
            </p:oleObj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SEMI-LOGARITMICOS (LIN-LOG)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1979712" y="3140968"/>
          <a:ext cx="5327650" cy="1322388"/>
        </p:xfrm>
        <a:graphic>
          <a:graphicData uri="http://schemas.openxmlformats.org/presentationml/2006/ole">
            <p:oleObj spid="_x0000_s20483" name="Equation" r:id="rId4" imgW="1739880" imgH="431640" progId="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1475656" y="4869160"/>
          <a:ext cx="2232025" cy="1487488"/>
        </p:xfrm>
        <a:graphic>
          <a:graphicData uri="http://schemas.openxmlformats.org/presentationml/2006/ole">
            <p:oleObj spid="_x0000_s20484" name="Equation" r:id="rId5" imgW="723600" imgH="482400" progId="">
              <p:embed/>
            </p:oleObj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5364088" y="4365104"/>
          <a:ext cx="3094037" cy="938212"/>
        </p:xfrm>
        <a:graphic>
          <a:graphicData uri="http://schemas.openxmlformats.org/presentationml/2006/ole">
            <p:oleObj spid="_x0000_s20485" name="Equation" r:id="rId6" imgW="1002960" imgH="304560" progId="">
              <p:embed/>
            </p:oleObj>
          </a:graphicData>
        </a:graphic>
      </p:graphicFrame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4716016" y="5445224"/>
            <a:ext cx="3241675" cy="1223963"/>
          </a:xfrm>
          <a:prstGeom prst="cloudCallout">
            <a:avLst>
              <a:gd name="adj1" fmla="val -17481"/>
              <a:gd name="adj2" fmla="val -88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s-ES" dirty="0">
                <a:latin typeface="Arial" charset="0"/>
              </a:rPr>
              <a:t>El cambio en Y es </a:t>
            </a:r>
            <a:r>
              <a:rPr lang="el-GR" dirty="0">
                <a:latin typeface="Arial" charset="0"/>
              </a:rPr>
              <a:t>β</a:t>
            </a:r>
            <a:r>
              <a:rPr lang="es-ES" baseline="-25000" dirty="0">
                <a:latin typeface="Arial" charset="0"/>
              </a:rPr>
              <a:t>1 </a:t>
            </a:r>
            <a:r>
              <a:rPr lang="es-ES" dirty="0">
                <a:latin typeface="Arial" charset="0"/>
              </a:rPr>
              <a:t>veces el cambio relativo en X</a:t>
            </a:r>
            <a:endParaRPr lang="el-GR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1547664" y="1124744"/>
          <a:ext cx="2232025" cy="1487487"/>
        </p:xfrm>
        <a:graphic>
          <a:graphicData uri="http://schemas.openxmlformats.org/presentationml/2006/ole">
            <p:oleObj spid="_x0000_s22530" name="Equation" r:id="rId3" imgW="723600" imgH="482400" progId="">
              <p:embed/>
            </p:oleObj>
          </a:graphicData>
        </a:graphic>
      </p:graphicFrame>
      <p:graphicFrame>
        <p:nvGraphicFramePr>
          <p:cNvPr id="52229" name="Object 5"/>
          <p:cNvGraphicFramePr>
            <a:graphicFrameLocks noChangeAspect="1"/>
          </p:cNvGraphicFramePr>
          <p:nvPr/>
        </p:nvGraphicFramePr>
        <p:xfrm>
          <a:off x="1259632" y="3356992"/>
          <a:ext cx="3094038" cy="938212"/>
        </p:xfrm>
        <a:graphic>
          <a:graphicData uri="http://schemas.openxmlformats.org/presentationml/2006/ole">
            <p:oleObj spid="_x0000_s22531" name="Equation" r:id="rId4" imgW="1002960" imgH="304560" progId="">
              <p:embed/>
            </p:oleObj>
          </a:graphicData>
        </a:graphic>
      </p:graphicFrame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4356100" y="3862089"/>
            <a:ext cx="4464050" cy="2735263"/>
          </a:xfrm>
          <a:prstGeom prst="cloudCallout">
            <a:avLst>
              <a:gd name="adj1" fmla="val -48899"/>
              <a:gd name="adj2" fmla="val -4819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s-ES" sz="2000">
                <a:latin typeface="Arial" charset="0"/>
              </a:rPr>
              <a:t>Debe ser multiplicado por 100, dando el cambio absoluto en Y ocasionado por un cambio porcentual en X</a:t>
            </a:r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4644008" y="1340768"/>
            <a:ext cx="4176713" cy="2016125"/>
          </a:xfrm>
          <a:prstGeom prst="cloudCallout">
            <a:avLst>
              <a:gd name="adj1" fmla="val -69860"/>
              <a:gd name="adj2" fmla="val -3653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s-ES" sz="2000" dirty="0">
                <a:latin typeface="Arial" charset="0"/>
              </a:rPr>
              <a:t>Debe ser multiplicado por 0.01 o lo que es lo mismo dividirlo por 100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SEMI-LOGARITMICOS (LIN-LOG)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971600" y="4941168"/>
            <a:ext cx="3241675" cy="1223963"/>
          </a:xfrm>
          <a:prstGeom prst="cloudCallout">
            <a:avLst>
              <a:gd name="adj1" fmla="val 1117"/>
              <a:gd name="adj2" fmla="val -10835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s-ES" dirty="0">
                <a:latin typeface="Arial" charset="0"/>
              </a:rPr>
              <a:t>El cambio en Y es </a:t>
            </a:r>
            <a:r>
              <a:rPr lang="el-GR" dirty="0">
                <a:latin typeface="Arial" charset="0"/>
              </a:rPr>
              <a:t>β</a:t>
            </a:r>
            <a:r>
              <a:rPr lang="es-ES" baseline="-25000" dirty="0">
                <a:latin typeface="Arial" charset="0"/>
              </a:rPr>
              <a:t>1 </a:t>
            </a:r>
            <a:r>
              <a:rPr lang="es-ES" dirty="0">
                <a:latin typeface="Arial" charset="0"/>
              </a:rPr>
              <a:t>veces el cambio relativo en X</a:t>
            </a:r>
            <a:endParaRPr lang="el-GR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animBg="1"/>
      <p:bldP spid="52231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971600" y="2420888"/>
            <a:ext cx="7705725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800" dirty="0">
                <a:latin typeface="Times New Roman" pitchFamily="18" charset="0"/>
              </a:rPr>
              <a:t>     PNB= -16329.0+2584.8 </a:t>
            </a:r>
            <a:r>
              <a:rPr lang="es-ES_tradnl" sz="2800" dirty="0" err="1">
                <a:latin typeface="Times New Roman" pitchFamily="18" charset="0"/>
              </a:rPr>
              <a:t>lnOM</a:t>
            </a:r>
            <a:r>
              <a:rPr lang="es-ES_tradnl" sz="2800" baseline="-25000" dirty="0">
                <a:latin typeface="Times New Roman" pitchFamily="18" charset="0"/>
              </a:rPr>
              <a:t>             </a:t>
            </a:r>
            <a:r>
              <a:rPr lang="es-ES_tradnl" sz="2800" dirty="0">
                <a:latin typeface="Times New Roman" pitchFamily="18" charset="0"/>
              </a:rPr>
              <a:t>r</a:t>
            </a:r>
            <a:r>
              <a:rPr lang="es-ES_tradnl" sz="2800" baseline="30000" dirty="0">
                <a:latin typeface="Times New Roman" pitchFamily="18" charset="0"/>
              </a:rPr>
              <a:t>2</a:t>
            </a:r>
            <a:r>
              <a:rPr lang="es-ES_tradnl" sz="2800" dirty="0">
                <a:latin typeface="Times New Roman" pitchFamily="18" charset="0"/>
              </a:rPr>
              <a:t> = 0.9832 </a:t>
            </a:r>
          </a:p>
          <a:p>
            <a:pPr>
              <a:spcBef>
                <a:spcPct val="50000"/>
              </a:spcBef>
            </a:pPr>
            <a:r>
              <a:rPr lang="es-ES_tradnl" sz="2800" dirty="0">
                <a:latin typeface="Times New Roman" pitchFamily="18" charset="0"/>
              </a:rPr>
              <a:t>           t = (-23.494) (27.549)</a:t>
            </a:r>
          </a:p>
          <a:p>
            <a:pPr>
              <a:spcBef>
                <a:spcPct val="50000"/>
              </a:spcBef>
            </a:pPr>
            <a:r>
              <a:rPr lang="es-ES_tradnl" sz="2800" dirty="0">
                <a:latin typeface="Times New Roman" pitchFamily="18" charset="0"/>
              </a:rPr>
              <a:t>Valor p = (0.000) (0.0000)  </a:t>
            </a:r>
            <a:endParaRPr lang="es-ES" sz="2800" dirty="0">
              <a:latin typeface="Times New Roman" pitchFamily="18" charset="0"/>
            </a:endParaRP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115616" y="1124744"/>
            <a:ext cx="576103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dirty="0">
                <a:latin typeface="Arial" charset="0"/>
              </a:rPr>
              <a:t>PNB: Producto Nacional Bruto</a:t>
            </a:r>
          </a:p>
          <a:p>
            <a:pPr>
              <a:spcBef>
                <a:spcPct val="50000"/>
              </a:spcBef>
            </a:pPr>
            <a:r>
              <a:rPr lang="es-ES" sz="2400" dirty="0">
                <a:latin typeface="Arial" charset="0"/>
              </a:rPr>
              <a:t>OM: Oferta Monetaria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SEMI-LOGARITMICOS (LIN-LOG)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43608" y="4581128"/>
            <a:ext cx="792088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2800" dirty="0">
                <a:solidFill>
                  <a:srgbClr val="FF6600"/>
                </a:solidFill>
                <a:latin typeface="Arial" charset="0"/>
              </a:rPr>
              <a:t>Interpretación:</a:t>
            </a:r>
            <a:r>
              <a:rPr lang="es-ES" sz="2800" dirty="0">
                <a:latin typeface="Arial" charset="0"/>
              </a:rPr>
              <a:t> en el período </a:t>
            </a:r>
            <a:r>
              <a:rPr lang="es-ES" sz="2800" dirty="0" err="1">
                <a:latin typeface="Arial" charset="0"/>
              </a:rPr>
              <a:t>muestral</a:t>
            </a:r>
            <a:r>
              <a:rPr lang="es-ES" sz="2800" dirty="0">
                <a:latin typeface="Arial" charset="0"/>
              </a:rPr>
              <a:t> un incremento en la oferta monetaria de 1% fue, en promedio, seguido por un incremento en el PNB cercano a 25.84 mil millones de dólares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/>
      <p:bldP spid="50183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1476375" y="4652963"/>
            <a:ext cx="61722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 sz="2400" b="1">
              <a:latin typeface="Times New Roman" pitchFamily="18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endParaRPr lang="es-ES_tradnl" sz="2400" b="1">
              <a:latin typeface="Times New Roman" pitchFamily="18" charset="0"/>
            </a:endParaRPr>
          </a:p>
        </p:txBody>
      </p:sp>
      <p:pic>
        <p:nvPicPr>
          <p:cNvPr id="8807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556792"/>
            <a:ext cx="6696075" cy="491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3779912" y="980728"/>
          <a:ext cx="2879725" cy="960438"/>
        </p:xfrm>
        <a:graphic>
          <a:graphicData uri="http://schemas.openxmlformats.org/presentationml/2006/ole">
            <p:oleObj spid="_x0000_s23554" name="Ecuación" r:id="rId4" imgW="1180800" imgH="393480" progId="Equation.3">
              <p:embed/>
            </p:oleObj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RECIPROCOS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44824"/>
            <a:ext cx="453390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836712"/>
            <a:ext cx="565785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RECIPROCO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0"/>
            <a:ext cx="8172400" cy="1143000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s-ES_tradnl" sz="3200" dirty="0">
                <a:solidFill>
                  <a:schemeClr val="bg1"/>
                </a:solidFill>
              </a:rPr>
              <a:t>METODO DE MÁXIMA VESIMILITUD (MV)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700808"/>
            <a:ext cx="7647384" cy="131445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None/>
            </a:pPr>
            <a:r>
              <a:rPr lang="es-ES_tradnl" dirty="0"/>
              <a:t>Es un método de estimación puntual, con algunas propiedades teóricas más fuertes que las del método MCO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1475656" y="4797152"/>
            <a:ext cx="73613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s-ES_tradnl" sz="2900" dirty="0"/>
              <a:t>El estimador de la varianza MV es sesgado en muestras pequeñas.</a:t>
            </a:r>
            <a:endParaRPr lang="en-US" sz="29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491880" y="3545259"/>
            <a:ext cx="3124200" cy="531813"/>
            <a:chOff x="1440" y="2088"/>
            <a:chExt cx="1700" cy="471"/>
          </a:xfrm>
        </p:grpSpPr>
        <p:graphicFrame>
          <p:nvGraphicFramePr>
            <p:cNvPr id="91142" name="Object 6"/>
            <p:cNvGraphicFramePr>
              <a:graphicFrameLocks noChangeAspect="1"/>
            </p:cNvGraphicFramePr>
            <p:nvPr/>
          </p:nvGraphicFramePr>
          <p:xfrm>
            <a:off x="1440" y="2088"/>
            <a:ext cx="1700" cy="471"/>
          </p:xfrm>
          <a:graphic>
            <a:graphicData uri="http://schemas.openxmlformats.org/presentationml/2006/ole">
              <p:oleObj spid="_x0000_s1026" name="Equation" r:id="rId3" imgW="825480" imgH="228600" progId="Equation.3">
                <p:embed/>
              </p:oleObj>
            </a:graphicData>
          </a:graphic>
        </p:graphicFrame>
        <p:sp>
          <p:nvSpPr>
            <p:cNvPr id="91143" name="Freeform 7"/>
            <p:cNvSpPr>
              <a:spLocks/>
            </p:cNvSpPr>
            <p:nvPr/>
          </p:nvSpPr>
          <p:spPr bwMode="auto">
            <a:xfrm>
              <a:off x="1710" y="2345"/>
              <a:ext cx="347" cy="114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45" y="50"/>
                </a:cxn>
                <a:cxn ang="0">
                  <a:pos x="100" y="14"/>
                </a:cxn>
                <a:cxn ang="0">
                  <a:pos x="155" y="96"/>
                </a:cxn>
                <a:cxn ang="0">
                  <a:pos x="228" y="114"/>
                </a:cxn>
                <a:cxn ang="0">
                  <a:pos x="320" y="60"/>
                </a:cxn>
                <a:cxn ang="0">
                  <a:pos x="329" y="32"/>
                </a:cxn>
                <a:cxn ang="0">
                  <a:pos x="347" y="5"/>
                </a:cxn>
              </a:cxnLst>
              <a:rect l="0" t="0" r="r" b="b"/>
              <a:pathLst>
                <a:path w="347" h="114">
                  <a:moveTo>
                    <a:pt x="0" y="96"/>
                  </a:moveTo>
                  <a:cubicBezTo>
                    <a:pt x="15" y="81"/>
                    <a:pt x="30" y="65"/>
                    <a:pt x="45" y="50"/>
                  </a:cubicBezTo>
                  <a:cubicBezTo>
                    <a:pt x="60" y="34"/>
                    <a:pt x="100" y="14"/>
                    <a:pt x="100" y="14"/>
                  </a:cubicBezTo>
                  <a:cubicBezTo>
                    <a:pt x="181" y="53"/>
                    <a:pt x="94" y="0"/>
                    <a:pt x="155" y="96"/>
                  </a:cubicBezTo>
                  <a:cubicBezTo>
                    <a:pt x="158" y="102"/>
                    <a:pt x="218" y="112"/>
                    <a:pt x="228" y="114"/>
                  </a:cubicBezTo>
                  <a:cubicBezTo>
                    <a:pt x="277" y="104"/>
                    <a:pt x="292" y="100"/>
                    <a:pt x="320" y="60"/>
                  </a:cubicBezTo>
                  <a:cubicBezTo>
                    <a:pt x="323" y="51"/>
                    <a:pt x="325" y="41"/>
                    <a:pt x="329" y="32"/>
                  </a:cubicBezTo>
                  <a:cubicBezTo>
                    <a:pt x="334" y="22"/>
                    <a:pt x="347" y="5"/>
                    <a:pt x="347" y="5"/>
                  </a:cubicBezTo>
                </a:path>
              </a:pathLst>
            </a:custGeom>
            <a:noFill/>
            <a:ln w="28575" cmpd="sng">
              <a:solidFill>
                <a:srgbClr val="33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VE"/>
            </a:p>
          </p:txBody>
        </p:sp>
      </p:grp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1403648" y="3573016"/>
            <a:ext cx="7594104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q"/>
            </a:pPr>
            <a:r>
              <a:rPr lang="es-ES_tradnl" sz="2900" dirty="0"/>
              <a:t>Dado el                        supuesto los estimadores MV y MCO son idénticos.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sz="2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animBg="1"/>
      <p:bldP spid="9114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6" name="Object 6"/>
          <p:cNvGraphicFramePr>
            <a:graphicFrameLocks noChangeAspect="1"/>
          </p:cNvGraphicFramePr>
          <p:nvPr>
            <p:ph idx="1"/>
          </p:nvPr>
        </p:nvGraphicFramePr>
        <p:xfrm>
          <a:off x="3059832" y="1196752"/>
          <a:ext cx="3884613" cy="1125537"/>
        </p:xfrm>
        <a:graphic>
          <a:graphicData uri="http://schemas.openxmlformats.org/presentationml/2006/ole">
            <p:oleObj spid="_x0000_s24578" name="Ecuación" r:id="rId3" imgW="1358640" imgH="393480" progId="Equation.3">
              <p:embed/>
            </p:oleObj>
          </a:graphicData>
        </a:graphic>
      </p:graphicFrame>
      <p:pic>
        <p:nvPicPr>
          <p:cNvPr id="87044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771800" y="2420888"/>
            <a:ext cx="4375150" cy="2808288"/>
          </a:xfrm>
          <a:noFill/>
          <a:ln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RECIPROCO LOGARITMICO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03648" y="57332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producción</a:t>
            </a:r>
            <a:r>
              <a:rPr lang="en-US" sz="3600" dirty="0" smtClean="0"/>
              <a:t> a </a:t>
            </a:r>
            <a:r>
              <a:rPr lang="en-US" sz="3600" dirty="0" err="1" smtClean="0"/>
              <a:t>corte</a:t>
            </a:r>
            <a:r>
              <a:rPr lang="en-US" sz="3600" dirty="0" smtClean="0"/>
              <a:t> </a:t>
            </a:r>
            <a:r>
              <a:rPr lang="en-US" sz="3600" dirty="0" err="1" smtClean="0"/>
              <a:t>plazo</a:t>
            </a:r>
            <a:endParaRPr lang="es-VE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2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1187624" y="1268760"/>
          <a:ext cx="3384376" cy="691858"/>
        </p:xfrm>
        <a:graphic>
          <a:graphicData uri="http://schemas.openxmlformats.org/presentationml/2006/ole">
            <p:oleObj spid="_x0000_s2050" name="Ecuación" r:id="rId3" imgW="1180800" imgH="241200" progId="Equation.3">
              <p:embed/>
            </p:oleObj>
          </a:graphicData>
        </a:graphic>
      </p:graphicFrame>
      <p:graphicFrame>
        <p:nvGraphicFramePr>
          <p:cNvPr id="92166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5004048" y="1268760"/>
          <a:ext cx="3600400" cy="639302"/>
        </p:xfrm>
        <a:graphic>
          <a:graphicData uri="http://schemas.openxmlformats.org/presentationml/2006/ole">
            <p:oleObj spid="_x0000_s2053" name="Ecuación" r:id="rId4" imgW="1358640" imgH="241200" progId="Equation.3">
              <p:embed/>
            </p:oleObj>
          </a:graphicData>
        </a:graphic>
      </p:graphicFrame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1475656" y="2276872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/>
              <a:t>Función</a:t>
            </a:r>
            <a:r>
              <a:rPr lang="en-US" sz="2800" dirty="0"/>
              <a:t> de </a:t>
            </a:r>
            <a:r>
              <a:rPr lang="en-US" sz="2800" dirty="0" err="1"/>
              <a:t>distribución</a:t>
            </a:r>
            <a:r>
              <a:rPr lang="en-US" sz="2800" dirty="0"/>
              <a:t> normal de Yi</a:t>
            </a:r>
            <a:endParaRPr lang="es-ES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971600" y="0"/>
            <a:ext cx="8172400" cy="1143000"/>
          </a:xfrm>
          <a:prstGeom prst="rect">
            <a:avLst/>
          </a:prstGeom>
          <a:solidFill>
            <a:schemeClr val="tx1"/>
          </a:solidFill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METODO DE MÁXIMA VESIMILITUD (MV)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55" name="Object 7"/>
          <p:cNvGraphicFramePr>
            <a:graphicFrameLocks noGrp="1" noChangeAspect="1"/>
          </p:cNvGraphicFramePr>
          <p:nvPr/>
        </p:nvGraphicFramePr>
        <p:xfrm>
          <a:off x="1115616" y="2996952"/>
          <a:ext cx="7781925" cy="1084262"/>
        </p:xfrm>
        <a:graphic>
          <a:graphicData uri="http://schemas.openxmlformats.org/presentationml/2006/ole">
            <p:oleObj spid="_x0000_s2055" name="Equation" r:id="rId5" imgW="3555720" imgH="495000" progId="Equation.3">
              <p:embed/>
            </p:oleObj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1115616" y="4581128"/>
            <a:ext cx="792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El </a:t>
            </a:r>
            <a:r>
              <a:rPr lang="en-US" sz="2800" dirty="0" err="1" smtClean="0"/>
              <a:t>último</a:t>
            </a:r>
            <a:r>
              <a:rPr lang="en-US" sz="2800" dirty="0" smtClean="0"/>
              <a:t> </a:t>
            </a:r>
            <a:r>
              <a:rPr lang="en-US" sz="2800" dirty="0" err="1" smtClean="0"/>
              <a:t>termino</a:t>
            </a:r>
            <a:r>
              <a:rPr lang="en-US" sz="2800" dirty="0" smtClean="0"/>
              <a:t> </a:t>
            </a:r>
            <a:r>
              <a:rPr lang="en-US" sz="2800" dirty="0" err="1" smtClean="0"/>
              <a:t>tiene</a:t>
            </a:r>
            <a:r>
              <a:rPr lang="en-US" sz="2800" dirty="0" smtClean="0"/>
              <a:t> </a:t>
            </a:r>
            <a:r>
              <a:rPr lang="en-US" sz="2800" dirty="0" err="1" smtClean="0"/>
              <a:t>signo</a:t>
            </a:r>
            <a:r>
              <a:rPr lang="en-US" sz="2800" dirty="0" smtClean="0"/>
              <a:t> </a:t>
            </a:r>
            <a:r>
              <a:rPr lang="en-US" sz="2800" dirty="0" err="1" smtClean="0"/>
              <a:t>negativo</a:t>
            </a:r>
            <a:r>
              <a:rPr lang="en-US" sz="2800" dirty="0" smtClean="0"/>
              <a:t>.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consiguiente</a:t>
            </a:r>
            <a:r>
              <a:rPr lang="en-US" sz="2800" dirty="0" smtClean="0"/>
              <a:t>, la </a:t>
            </a:r>
            <a:r>
              <a:rPr lang="en-US" sz="2800" dirty="0" err="1" smtClean="0"/>
              <a:t>maximización</a:t>
            </a:r>
            <a:r>
              <a:rPr lang="en-US" sz="2800" dirty="0" smtClean="0"/>
              <a:t> de </a:t>
            </a:r>
            <a:r>
              <a:rPr lang="en-US" sz="2800" dirty="0" err="1" smtClean="0"/>
              <a:t>esta</a:t>
            </a:r>
            <a:r>
              <a:rPr lang="en-US" sz="2800" dirty="0" smtClean="0"/>
              <a:t> </a:t>
            </a:r>
            <a:r>
              <a:rPr lang="en-US" sz="2800" dirty="0" err="1" smtClean="0"/>
              <a:t>función</a:t>
            </a:r>
            <a:r>
              <a:rPr lang="en-US" sz="2800" dirty="0" smtClean="0"/>
              <a:t> </a:t>
            </a:r>
            <a:r>
              <a:rPr lang="en-US" sz="2800" dirty="0" err="1" smtClean="0"/>
              <a:t>es</a:t>
            </a:r>
            <a:r>
              <a:rPr lang="en-US" sz="2800" dirty="0" smtClean="0"/>
              <a:t> lo </a:t>
            </a:r>
            <a:r>
              <a:rPr lang="en-US" sz="2800" dirty="0" err="1" smtClean="0"/>
              <a:t>mismo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la </a:t>
            </a:r>
            <a:r>
              <a:rPr lang="en-US" sz="2800" dirty="0" err="1" smtClean="0"/>
              <a:t>minimización</a:t>
            </a:r>
            <a:r>
              <a:rPr lang="en-US" sz="2800" dirty="0" smtClean="0"/>
              <a:t> de </a:t>
            </a:r>
            <a:r>
              <a:rPr lang="en-US" sz="2800" dirty="0" err="1" smtClean="0"/>
              <a:t>este</a:t>
            </a:r>
            <a:r>
              <a:rPr lang="en-US" sz="2800" dirty="0" smtClean="0"/>
              <a:t> </a:t>
            </a:r>
            <a:r>
              <a:rPr lang="en-US" sz="2800" dirty="0" err="1" smtClean="0"/>
              <a:t>término</a:t>
            </a:r>
            <a:r>
              <a:rPr lang="en-US" sz="2800" dirty="0" smtClean="0"/>
              <a:t>,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es</a:t>
            </a:r>
            <a:r>
              <a:rPr lang="en-US" sz="2800" dirty="0" smtClean="0"/>
              <a:t> </a:t>
            </a:r>
            <a:r>
              <a:rPr lang="en-US" sz="2800" dirty="0" err="1" smtClean="0"/>
              <a:t>precisamente</a:t>
            </a:r>
            <a:r>
              <a:rPr lang="en-US" sz="2800" dirty="0" smtClean="0"/>
              <a:t> el </a:t>
            </a:r>
            <a:r>
              <a:rPr lang="en-US" sz="2800" dirty="0" err="1" smtClean="0"/>
              <a:t>enfoque</a:t>
            </a:r>
            <a:r>
              <a:rPr lang="en-US" sz="2800" dirty="0" smtClean="0"/>
              <a:t> de MCO.</a:t>
            </a:r>
            <a:endParaRPr lang="es-V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9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971600" y="0"/>
            <a:ext cx="8172400" cy="1143000"/>
          </a:xfrm>
          <a:prstGeom prst="rect">
            <a:avLst/>
          </a:prstGeom>
          <a:solidFill>
            <a:schemeClr val="tx1"/>
          </a:solidFill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METODO DE MÁXIMA VESIMILITUD (MV)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043608" y="3284984"/>
            <a:ext cx="79208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s-ES_tradnl" sz="2800" dirty="0" smtClean="0"/>
              <a:t>Consiste es estimar los parámetros desconocidos de tal manera que la probabilidad de observar los valores de Y sea lo más alta posible ( o máxima).</a:t>
            </a:r>
            <a:endParaRPr lang="es-ES_tradnl" sz="2800" dirty="0"/>
          </a:p>
        </p:txBody>
      </p:sp>
      <p:graphicFrame>
        <p:nvGraphicFramePr>
          <p:cNvPr id="75781" name="Object 5"/>
          <p:cNvGraphicFramePr>
            <a:graphicFrameLocks noGrp="1" noChangeAspect="1"/>
          </p:cNvGraphicFramePr>
          <p:nvPr/>
        </p:nvGraphicFramePr>
        <p:xfrm>
          <a:off x="1115616" y="1916832"/>
          <a:ext cx="7781925" cy="1084263"/>
        </p:xfrm>
        <a:graphic>
          <a:graphicData uri="http://schemas.openxmlformats.org/presentationml/2006/ole">
            <p:oleObj spid="_x0000_s75781" name="Equation" r:id="rId3" imgW="355572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0"/>
            <a:ext cx="8172400" cy="1143000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s-ES_tradnl" sz="3200" dirty="0">
                <a:solidFill>
                  <a:schemeClr val="bg1"/>
                </a:solidFill>
              </a:rPr>
              <a:t>REGRESION A TRAVES DEL ORIGEN</a:t>
            </a:r>
            <a:endParaRPr lang="en-US" sz="3200" dirty="0">
              <a:solidFill>
                <a:schemeClr val="bg1"/>
              </a:solidFill>
            </a:endParaRPr>
          </a:p>
        </p:txBody>
      </p:sp>
      <p:graphicFrame>
        <p:nvGraphicFramePr>
          <p:cNvPr id="94211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3347864" y="1412776"/>
          <a:ext cx="3240360" cy="953353"/>
        </p:xfrm>
        <a:graphic>
          <a:graphicData uri="http://schemas.openxmlformats.org/presentationml/2006/ole">
            <p:oleObj spid="_x0000_s4098" name="Ecuación" r:id="rId3" imgW="863280" imgH="253800" progId="Equation.3">
              <p:embed/>
            </p:oleObj>
          </a:graphicData>
        </a:graphic>
      </p:graphicFrame>
      <p:graphicFrame>
        <p:nvGraphicFramePr>
          <p:cNvPr id="9421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123728" y="2636912"/>
          <a:ext cx="4968552" cy="1242138"/>
        </p:xfrm>
        <a:graphic>
          <a:graphicData uri="http://schemas.openxmlformats.org/presentationml/2006/ole">
            <p:oleObj spid="_x0000_s4099" name="Equation" r:id="rId4" imgW="1930320" imgH="482400" progId="Equation.3">
              <p:embed/>
            </p:oleObj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15616" y="4797772"/>
            <a:ext cx="74882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s-ES_tradnl" sz="2700" dirty="0"/>
              <a:t>La sumatoria de los errores es diferente de cero.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sz="27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115616" y="5445224"/>
            <a:ext cx="748823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es-ES_tradnl" sz="2700" dirty="0"/>
              <a:t>El coeficiente de determinación puede dar valores negativos.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sz="27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7624" y="4221088"/>
            <a:ext cx="74882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s-ES_tradnl" sz="2700" dirty="0"/>
              <a:t>CARACTERISTICAS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 animBg="1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71600" y="0"/>
            <a:ext cx="8172400" cy="576064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DOS NUEVOS METODOS DE </a:t>
            </a:r>
            <a:r>
              <a:rPr lang="en-US" sz="3200" dirty="0" smtClean="0">
                <a:solidFill>
                  <a:schemeClr val="bg1"/>
                </a:solidFill>
              </a:rPr>
              <a:t>REGRESION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771800" y="1412776"/>
            <a:ext cx="6192688" cy="1673352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_trad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223120" y="620688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Método de Máxima </a:t>
            </a: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Verosimilitud</a:t>
            </a:r>
          </a:p>
          <a:p>
            <a:endParaRPr lang="es-ES_tradnl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endParaRPr lang="es-ES_tradnl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endParaRPr lang="es-ES_tradnl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endParaRPr lang="es-ES_tradnl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ü"/>
            </a:pP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Regresión </a:t>
            </a: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a través del origen</a:t>
            </a:r>
            <a:endParaRPr lang="es-VE" sz="4000" dirty="0"/>
          </a:p>
        </p:txBody>
      </p:sp>
      <p:pic>
        <p:nvPicPr>
          <p:cNvPr id="8" name="Picture 2" descr="http://bligoo.com/media/users/1/86052/images/maxverosim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340768"/>
            <a:ext cx="2819400" cy="2362200"/>
          </a:xfrm>
          <a:prstGeom prst="rect">
            <a:avLst/>
          </a:prstGeom>
          <a:noFill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4365104"/>
            <a:ext cx="3312368" cy="2220434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100811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FORMAS FUNCIONALES DE LOS MODELOS DE REGRESION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223120" y="1700808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El modelo log-lineal (log-log)</a:t>
            </a:r>
          </a:p>
          <a:p>
            <a:pPr>
              <a:buFont typeface="Wingdings" pitchFamily="2" charset="2"/>
              <a:buChar char="ü"/>
            </a:pP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Modelos </a:t>
            </a:r>
            <a:r>
              <a:rPr lang="es-ES_tradnl" sz="40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Semilogarítmicos</a:t>
            </a:r>
            <a:endParaRPr lang="es-ES_tradnl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lvl="1">
              <a:buFont typeface="Wingdings" pitchFamily="2" charset="2"/>
              <a:buChar char="ü"/>
            </a:pP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(</a:t>
            </a:r>
            <a:r>
              <a:rPr lang="es-ES_tradnl" sz="40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lin</a:t>
            </a: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-log)</a:t>
            </a:r>
          </a:p>
          <a:p>
            <a:pPr lvl="1">
              <a:buFont typeface="Wingdings" pitchFamily="2" charset="2"/>
              <a:buChar char="ü"/>
            </a:pP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(log-</a:t>
            </a:r>
            <a:r>
              <a:rPr lang="es-ES_tradnl" sz="40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lin</a:t>
            </a: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)</a:t>
            </a:r>
          </a:p>
          <a:p>
            <a:pPr>
              <a:buFont typeface="Wingdings" pitchFamily="2" charset="2"/>
              <a:buChar char="ü"/>
            </a:pP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Modelos recíprocos</a:t>
            </a:r>
          </a:p>
          <a:p>
            <a:pPr>
              <a:buFont typeface="Wingdings" pitchFamily="2" charset="2"/>
              <a:buChar char="ü"/>
            </a:pPr>
            <a:r>
              <a:rPr lang="es-ES_tradnl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El modelo logarítmico recíproco</a:t>
            </a:r>
            <a:endParaRPr lang="es-VE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7" name="Object 31"/>
          <p:cNvGraphicFramePr>
            <a:graphicFrameLocks noChangeAspect="1"/>
          </p:cNvGraphicFramePr>
          <p:nvPr>
            <p:ph sz="half" idx="1"/>
          </p:nvPr>
        </p:nvGraphicFramePr>
        <p:xfrm>
          <a:off x="3491880" y="1628800"/>
          <a:ext cx="2519363" cy="736600"/>
        </p:xfrm>
        <a:graphic>
          <a:graphicData uri="http://schemas.openxmlformats.org/presentationml/2006/ole">
            <p:oleObj spid="_x0000_s5122" name="Equation" r:id="rId3" imgW="825480" imgH="241200" progId="">
              <p:embed/>
            </p:oleObj>
          </a:graphicData>
        </a:graphic>
      </p:graphicFrame>
      <p:graphicFrame>
        <p:nvGraphicFramePr>
          <p:cNvPr id="4129" name="Object 33"/>
          <p:cNvGraphicFramePr>
            <a:graphicFrameLocks noChangeAspect="1"/>
          </p:cNvGraphicFramePr>
          <p:nvPr>
            <p:ph sz="quarter" idx="2"/>
          </p:nvPr>
        </p:nvGraphicFramePr>
        <p:xfrm>
          <a:off x="2339752" y="2708920"/>
          <a:ext cx="4967287" cy="698500"/>
        </p:xfrm>
        <a:graphic>
          <a:graphicData uri="http://schemas.openxmlformats.org/presentationml/2006/ole">
            <p:oleObj spid="_x0000_s5123" name="Equation" r:id="rId4" imgW="1625400" imgH="228600" progId="">
              <p:embed/>
            </p:oleObj>
          </a:graphicData>
        </a:graphic>
      </p:graphicFrame>
      <p:graphicFrame>
        <p:nvGraphicFramePr>
          <p:cNvPr id="4131" name="Object 35"/>
          <p:cNvGraphicFramePr>
            <a:graphicFrameLocks noChangeAspect="1"/>
          </p:cNvGraphicFramePr>
          <p:nvPr>
            <p:ph sz="quarter" idx="3"/>
          </p:nvPr>
        </p:nvGraphicFramePr>
        <p:xfrm>
          <a:off x="2713509" y="3933056"/>
          <a:ext cx="4522787" cy="733425"/>
        </p:xfrm>
        <a:graphic>
          <a:graphicData uri="http://schemas.openxmlformats.org/presentationml/2006/ole">
            <p:oleObj spid="_x0000_s5124" name="Equation" r:id="rId5" imgW="1409400" imgH="228600" progId="">
              <p:embed/>
            </p:oleObj>
          </a:graphicData>
        </a:graphic>
      </p:graphicFrame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979712" y="908720"/>
            <a:ext cx="5999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800" dirty="0">
                <a:latin typeface="Times New Roman" pitchFamily="18" charset="0"/>
              </a:rPr>
              <a:t>Modelo de regresión exponencial</a:t>
            </a:r>
            <a:endParaRPr lang="es-ES" sz="2800" dirty="0">
              <a:latin typeface="Times New Roman" pitchFamily="18" charset="0"/>
            </a:endParaRPr>
          </a:p>
        </p:txBody>
      </p:sp>
      <p:sp>
        <p:nvSpPr>
          <p:cNvPr id="4133" name="AutoShape 37"/>
          <p:cNvSpPr>
            <a:spLocks/>
          </p:cNvSpPr>
          <p:nvPr/>
        </p:nvSpPr>
        <p:spPr bwMode="auto">
          <a:xfrm rot="-5400000">
            <a:off x="4211042" y="3213894"/>
            <a:ext cx="288925" cy="719137"/>
          </a:xfrm>
          <a:prstGeom prst="leftBrace">
            <a:avLst>
              <a:gd name="adj1" fmla="val 1281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VE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971600" y="-27384"/>
            <a:ext cx="8172400" cy="648072"/>
          </a:xfrm>
          <a:prstGeom prst="rect">
            <a:avLst/>
          </a:prstGeom>
          <a:solidFill>
            <a:schemeClr val="tx1"/>
          </a:solidFill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MODELO LOG-LINEAL (LOG-LOG)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331640" y="4869160"/>
            <a:ext cx="741682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sz="2400" dirty="0">
                <a:latin typeface="Arial" charset="0"/>
              </a:rPr>
              <a:t>Este modelo es lineal en los parámetros </a:t>
            </a:r>
            <a:r>
              <a:rPr lang="es-ES_tradnl" sz="2400" dirty="0">
                <a:latin typeface="Arial" charset="0"/>
                <a:sym typeface="Symbol" pitchFamily="18" charset="2"/>
              </a:rPr>
              <a:t> y </a:t>
            </a:r>
            <a:r>
              <a:rPr lang="es-ES_tradnl" sz="2400" dirty="0">
                <a:latin typeface="Arial" charset="0"/>
                <a:cs typeface="Times New Roman" pitchFamily="18" charset="0"/>
                <a:sym typeface="Symbol" pitchFamily="18" charset="2"/>
              </a:rPr>
              <a:t>ß</a:t>
            </a:r>
            <a:r>
              <a:rPr lang="es-ES_tradnl" sz="2400" baseline="-25000" dirty="0">
                <a:latin typeface="Arial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s-ES_tradnl" sz="2400" dirty="0">
                <a:latin typeface="Arial" charset="0"/>
                <a:cs typeface="Times New Roman" pitchFamily="18" charset="0"/>
                <a:sym typeface="Symbol" pitchFamily="18" charset="2"/>
              </a:rPr>
              <a:t> ,en los logaritmos de las variables Y </a:t>
            </a:r>
            <a:r>
              <a:rPr lang="es-ES_tradnl" sz="2400" dirty="0" err="1">
                <a:latin typeface="Arial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es-ES_tradnl" sz="2400" dirty="0">
                <a:latin typeface="Arial" charset="0"/>
                <a:cs typeface="Times New Roman" pitchFamily="18" charset="0"/>
                <a:sym typeface="Symbol" pitchFamily="18" charset="2"/>
              </a:rPr>
              <a:t> X</a:t>
            </a:r>
            <a:r>
              <a:rPr lang="es-ES_tradnl" sz="2400" dirty="0" smtClean="0">
                <a:latin typeface="Arial" charset="0"/>
                <a:cs typeface="Times New Roman" pitchFamily="18" charset="0"/>
                <a:sym typeface="Symbol" pitchFamily="18" charset="2"/>
              </a:rPr>
              <a:t>.</a:t>
            </a:r>
          </a:p>
          <a:p>
            <a:pPr algn="ctr">
              <a:spcBef>
                <a:spcPct val="50000"/>
              </a:spcBef>
            </a:pPr>
            <a:r>
              <a:rPr lang="es-ES_tradnl" sz="2400" dirty="0" smtClean="0">
                <a:solidFill>
                  <a:srgbClr val="FF6600"/>
                </a:solidFill>
                <a:latin typeface="Arial" charset="0"/>
                <a:sym typeface="Symbol" pitchFamily="18" charset="2"/>
              </a:rPr>
              <a:t>LOG – </a:t>
            </a:r>
            <a:r>
              <a:rPr lang="es-ES_tradnl" sz="2400" dirty="0" smtClean="0">
                <a:solidFill>
                  <a:srgbClr val="FF6600"/>
                </a:solidFill>
                <a:latin typeface="Arial" charset="0"/>
                <a:sym typeface="Symbol" pitchFamily="18" charset="2"/>
              </a:rPr>
              <a:t>LOG, DOBLE </a:t>
            </a:r>
            <a:r>
              <a:rPr lang="es-ES_tradnl" sz="2400" dirty="0" smtClean="0">
                <a:solidFill>
                  <a:srgbClr val="FF6600"/>
                </a:solidFill>
                <a:latin typeface="Arial" charset="0"/>
                <a:sym typeface="Symbol" pitchFamily="18" charset="2"/>
              </a:rPr>
              <a:t>LOG, o </a:t>
            </a:r>
            <a:r>
              <a:rPr lang="es-ES_tradnl" sz="2400" dirty="0" smtClean="0">
                <a:solidFill>
                  <a:srgbClr val="FF6600"/>
                </a:solidFill>
                <a:latin typeface="Arial" charset="0"/>
                <a:sym typeface="Symbol" pitchFamily="18" charset="2"/>
              </a:rPr>
              <a:t>LOG </a:t>
            </a:r>
            <a:r>
              <a:rPr lang="es-ES_tradnl" sz="2400" dirty="0" smtClean="0">
                <a:solidFill>
                  <a:srgbClr val="FF6600"/>
                </a:solidFill>
                <a:latin typeface="Arial" charset="0"/>
                <a:sym typeface="Symbol" pitchFamily="18" charset="2"/>
              </a:rPr>
              <a:t>– LINEALES</a:t>
            </a:r>
            <a:r>
              <a:rPr lang="es-ES_tradnl" sz="2800" dirty="0" smtClean="0">
                <a:latin typeface="Arial" charset="0"/>
                <a:sym typeface="Symbol" pitchFamily="18" charset="2"/>
              </a:rPr>
              <a:t>. </a:t>
            </a:r>
            <a:endParaRPr lang="es-ES" sz="2800" dirty="0">
              <a:latin typeface="Arial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33" grpId="0" animBg="1"/>
      <p:bldP spid="10" grpId="0" animBg="1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305</TotalTime>
  <Words>774</Words>
  <Application>Microsoft Office PowerPoint</Application>
  <PresentationFormat>Presentación en pantalla (4:3)</PresentationFormat>
  <Paragraphs>108</Paragraphs>
  <Slides>30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3" baseType="lpstr">
      <vt:lpstr>Solsticio</vt:lpstr>
      <vt:lpstr>Equation</vt:lpstr>
      <vt:lpstr>Ecuación</vt:lpstr>
      <vt:lpstr> ECONOMETRIA TEMA II   Clase 6</vt:lpstr>
      <vt:lpstr>DOS NUEVOS METODOS DE REGRESION</vt:lpstr>
      <vt:lpstr>METODO DE MÁXIMA VESIMILITUD (MV)</vt:lpstr>
      <vt:lpstr>Diapositiva 4</vt:lpstr>
      <vt:lpstr>Diapositiva 5</vt:lpstr>
      <vt:lpstr>REGRESION A TRAVES DEL ORIGEN</vt:lpstr>
      <vt:lpstr>DOS NUEVOS METODOS DE REGRESION</vt:lpstr>
      <vt:lpstr>Diapositiva 8</vt:lpstr>
      <vt:lpstr>Diapositiva 9</vt:lpstr>
      <vt:lpstr>Diapositiva 10</vt:lpstr>
      <vt:lpstr>VENTAJA</vt:lpstr>
      <vt:lpstr>Diapositiva 12</vt:lpstr>
      <vt:lpstr>MODELO DE ELASTICIDAD CONSTANTE</vt:lpstr>
      <vt:lpstr>Diapositiva 14</vt:lpstr>
      <vt:lpstr>Diapositiva 15</vt:lpstr>
      <vt:lpstr>Diapositiva 16</vt:lpstr>
      <vt:lpstr>Nos permiten medir tasas de crecimiento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 NUEVOS METODOS DE REGRESION</dc:title>
  <dc:creator>Samaria</dc:creator>
  <cp:lastModifiedBy>Samaria</cp:lastModifiedBy>
  <cp:revision>32</cp:revision>
  <dcterms:created xsi:type="dcterms:W3CDTF">2009-06-20T03:04:38Z</dcterms:created>
  <dcterms:modified xsi:type="dcterms:W3CDTF">2010-01-21T02:29:43Z</dcterms:modified>
</cp:coreProperties>
</file>