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8" r:id="rId2"/>
    <p:sldId id="262" r:id="rId3"/>
    <p:sldId id="263" r:id="rId4"/>
    <p:sldId id="287" r:id="rId5"/>
    <p:sldId id="266" r:id="rId6"/>
    <p:sldId id="267" r:id="rId7"/>
    <p:sldId id="268" r:id="rId8"/>
    <p:sldId id="269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90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000066"/>
    <a:srgbClr val="423A00"/>
    <a:srgbClr val="CC6600"/>
    <a:srgbClr val="FFCC00"/>
    <a:srgbClr val="0008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28AD-A574-4E2C-82E5-CDD0F5A733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FC6B-CEF5-41B5-9886-EF33128DA39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7E6-B761-4D2F-85D5-520F1AB457D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D3F5-A9B2-4039-A06E-54DDD648EA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AE5-47C1-43F4-A3FB-2B755F4849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8132-5C0D-41D2-8FA2-9786F3A8FA5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D661-03B3-4D2D-91EB-E0B501C490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96ED-5E4D-40DB-8D29-46E0F6DBBD1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07FC-382C-40B2-8020-21FFE31B7F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4A52-D0B3-4A2B-B2EA-68D648ECF0C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4876-0F66-4CEA-B69F-E6B281FAF6E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EDCD-BA40-4317-A457-4277DD46371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403350" y="981075"/>
            <a:ext cx="66246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VE" sz="3600" b="1" kern="10" dirty="0">
                <a:ln w="9525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00081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Verdana"/>
                <a:ea typeface="Verdana"/>
                <a:cs typeface="Verdana"/>
              </a:rPr>
              <a:t>HETEROCEDASTICIDAD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EL MODELO DEBE SER HOMOCEDÁSTICO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212976"/>
            <a:ext cx="8229600" cy="3085803"/>
          </a:xfrm>
        </p:spPr>
        <p:txBody>
          <a:bodyPr/>
          <a:lstStyle/>
          <a:p>
            <a:endParaRPr lang="es-ES" sz="3600" dirty="0"/>
          </a:p>
          <a:p>
            <a:r>
              <a:rPr lang="es-ES" sz="3600" dirty="0"/>
              <a:t>Var(</a:t>
            </a:r>
            <a:r>
              <a:rPr lang="en-US" sz="3600" dirty="0"/>
              <a:t>µ/</a:t>
            </a:r>
            <a:r>
              <a:rPr lang="en-US" sz="3600" i="1" dirty="0"/>
              <a:t>x</a:t>
            </a:r>
            <a:r>
              <a:rPr lang="en-US" sz="3600" dirty="0"/>
              <a:t>)= </a:t>
            </a:r>
            <a:r>
              <a:rPr lang="el-GR" sz="3600" dirty="0"/>
              <a:t>δ</a:t>
            </a:r>
            <a:r>
              <a:rPr lang="es-ES" sz="3600" baseline="30000" dirty="0"/>
              <a:t>2</a:t>
            </a:r>
            <a:r>
              <a:rPr lang="es-ES" sz="3600" dirty="0"/>
              <a:t>			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 “Dado el valor de </a:t>
            </a:r>
            <a:r>
              <a:rPr lang="en-US" sz="3600" dirty="0" err="1"/>
              <a:t>las</a:t>
            </a:r>
            <a:r>
              <a:rPr lang="en-US" sz="3600" dirty="0"/>
              <a:t> variables </a:t>
            </a:r>
            <a:r>
              <a:rPr lang="en-US" sz="3600" dirty="0" err="1"/>
              <a:t>exógenas</a:t>
            </a:r>
            <a:r>
              <a:rPr lang="en-US" sz="3600" dirty="0"/>
              <a:t>, la </a:t>
            </a:r>
            <a:r>
              <a:rPr lang="en-US" sz="3600" dirty="0" err="1"/>
              <a:t>varianza</a:t>
            </a:r>
            <a:r>
              <a:rPr lang="en-US" sz="3600" dirty="0"/>
              <a:t> de </a:t>
            </a:r>
            <a:r>
              <a:rPr lang="en-US" sz="3600" dirty="0" err="1"/>
              <a:t>las</a:t>
            </a:r>
            <a:r>
              <a:rPr lang="en-US" sz="3600" dirty="0"/>
              <a:t> </a:t>
            </a:r>
            <a:r>
              <a:rPr lang="en-US" sz="3600" dirty="0" err="1"/>
              <a:t>perturbaciones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siempre</a:t>
            </a:r>
            <a:r>
              <a:rPr lang="en-US" sz="3600" dirty="0"/>
              <a:t> la </a:t>
            </a:r>
            <a:r>
              <a:rPr lang="en-US" sz="3600" dirty="0" err="1"/>
              <a:t>misma</a:t>
            </a:r>
            <a:r>
              <a:rPr lang="en-US" sz="3600" dirty="0" smtClean="0"/>
              <a:t>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5" grpId="0"/>
      <p:bldP spid="6" grpId="0" build="p"/>
      <p:bldP spid="6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1016000"/>
          </a:xfrm>
        </p:spPr>
        <p:txBody>
          <a:bodyPr/>
          <a:lstStyle/>
          <a:p>
            <a:r>
              <a:rPr lang="es-ES"/>
              <a:t>Prueba de Glejser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844675"/>
            <a:ext cx="7416800" cy="28813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s-E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Se hace una regresión de los valores absolutos de los errores en función de las variables explicativas</a:t>
            </a:r>
          </a:p>
          <a:p>
            <a:pPr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s-ES" sz="2400" dirty="0">
                <a:solidFill>
                  <a:schemeClr val="tx1"/>
                </a:solidFill>
              </a:rPr>
              <a:t>               </a:t>
            </a:r>
            <a:r>
              <a:rPr lang="he-IL" sz="2400" dirty="0">
                <a:solidFill>
                  <a:schemeClr val="tx1"/>
                </a:solidFill>
              </a:rPr>
              <a:t>׀</a:t>
            </a:r>
            <a:r>
              <a:rPr lang="es-ES" sz="2400" dirty="0">
                <a:solidFill>
                  <a:schemeClr val="tx1"/>
                </a:solidFill>
              </a:rPr>
              <a:t>errores</a:t>
            </a:r>
            <a:r>
              <a:rPr lang="he-IL" sz="2400" dirty="0">
                <a:solidFill>
                  <a:schemeClr val="tx1"/>
                </a:solidFill>
              </a:rPr>
              <a:t>׀</a:t>
            </a:r>
            <a:r>
              <a:rPr lang="es-ES" sz="2400" dirty="0">
                <a:solidFill>
                  <a:schemeClr val="tx1"/>
                </a:solidFill>
              </a:rPr>
              <a:t>= </a:t>
            </a:r>
            <a:r>
              <a:rPr lang="el-GR" sz="2400" dirty="0">
                <a:solidFill>
                  <a:schemeClr val="tx1"/>
                </a:solidFill>
              </a:rPr>
              <a:t>β</a:t>
            </a:r>
            <a:r>
              <a:rPr lang="es-ES" sz="2400" baseline="-25000" dirty="0">
                <a:solidFill>
                  <a:schemeClr val="tx1"/>
                </a:solidFill>
              </a:rPr>
              <a:t>0 </a:t>
            </a:r>
            <a:r>
              <a:rPr lang="es-ES" sz="2400" dirty="0">
                <a:solidFill>
                  <a:schemeClr val="tx1"/>
                </a:solidFill>
              </a:rPr>
              <a:t>+ </a:t>
            </a:r>
            <a:r>
              <a:rPr lang="el-GR" sz="2400" dirty="0">
                <a:solidFill>
                  <a:schemeClr val="tx1"/>
                </a:solidFill>
              </a:rPr>
              <a:t>β</a:t>
            </a:r>
            <a:r>
              <a:rPr lang="es-ES" sz="2400" baseline="-25000" dirty="0" err="1">
                <a:solidFill>
                  <a:schemeClr val="tx1"/>
                </a:solidFill>
              </a:rPr>
              <a:t>i</a:t>
            </a:r>
            <a:r>
              <a:rPr lang="es-ES" sz="2400" dirty="0" err="1">
                <a:solidFill>
                  <a:schemeClr val="tx1"/>
                </a:solidFill>
              </a:rPr>
              <a:t>X</a:t>
            </a:r>
            <a:r>
              <a:rPr lang="es-ES" sz="2400" baseline="-25000" dirty="0" err="1">
                <a:solidFill>
                  <a:schemeClr val="tx1"/>
                </a:solidFill>
              </a:rPr>
              <a:t>i</a:t>
            </a:r>
            <a:r>
              <a:rPr lang="es-ES" sz="24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µ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Glejser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 u="sng"/>
              <a:t>Contraste de hipótesis y condiciones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H</a:t>
            </a:r>
            <a:r>
              <a:rPr lang="es-ES" sz="2400" baseline="-25000"/>
              <a:t>0</a:t>
            </a:r>
            <a:r>
              <a:rPr lang="es-ES" sz="2400"/>
              <a:t>= La variable es Homocedástica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H</a:t>
            </a:r>
            <a:r>
              <a:rPr lang="es-ES" sz="2400" baseline="-25000"/>
              <a:t>1</a:t>
            </a:r>
            <a:r>
              <a:rPr lang="es-ES" sz="2400"/>
              <a:t>= La variable es Heterocedástica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α</a:t>
            </a:r>
            <a:r>
              <a:rPr lang="es-ES" sz="2400"/>
              <a:t>=5%   t-Statistic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t-Static &gt; |2|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P-value &lt; </a:t>
            </a:r>
            <a:r>
              <a:rPr lang="el-GR" sz="2400"/>
              <a:t>α</a:t>
            </a:r>
            <a:r>
              <a:rPr lang="es-ES" sz="2400"/>
              <a:t>                  Se rechaza H</a:t>
            </a:r>
            <a:r>
              <a:rPr lang="es-ES" sz="2400" baseline="-25000"/>
              <a:t>0</a:t>
            </a:r>
            <a:endParaRPr lang="en-US" sz="2400"/>
          </a:p>
          <a:p>
            <a:pPr>
              <a:buFont typeface="Wingdings" pitchFamily="2" charset="2"/>
              <a:buNone/>
            </a:pPr>
            <a:r>
              <a:rPr lang="es-ES" sz="2400"/>
              <a:t>Existe evidencia para rechazar H</a:t>
            </a:r>
            <a:r>
              <a:rPr lang="es-ES" sz="2400" baseline="-25000"/>
              <a:t>0 </a:t>
            </a:r>
            <a:r>
              <a:rPr lang="es-ES" sz="2400"/>
              <a:t>y afirmar con un </a:t>
            </a:r>
            <a:r>
              <a:rPr lang="el-GR" sz="2400"/>
              <a:t>α</a:t>
            </a:r>
            <a:r>
              <a:rPr lang="es-ES" sz="2400"/>
              <a:t>=5% 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la variable es Heterocedástica. </a:t>
            </a:r>
            <a:endParaRPr lang="el-GR" sz="2400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68538" y="40767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VE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339975" y="3644900"/>
            <a:ext cx="7921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Glejser</a:t>
            </a:r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628775"/>
            <a:ext cx="7345362" cy="4895850"/>
          </a:xfrm>
          <a:noFill/>
          <a:ln/>
        </p:spPr>
      </p:pic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7088" y="6021388"/>
            <a:ext cx="431800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White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s-ES" sz="2800"/>
              <a:t>El contraste de White es el mas general. </a:t>
            </a:r>
          </a:p>
          <a:p>
            <a:pPr marL="0" indent="0">
              <a:buFont typeface="Wingdings" pitchFamily="2" charset="2"/>
              <a:buNone/>
            </a:pPr>
            <a:endParaRPr lang="es-ES" sz="2800"/>
          </a:p>
          <a:p>
            <a:pPr marL="0" indent="0">
              <a:buFont typeface="Wingdings" pitchFamily="2" charset="2"/>
              <a:buNone/>
            </a:pPr>
            <a:r>
              <a:rPr lang="es-ES" sz="2800"/>
              <a:t>Es un contraste asintótico que no necesita especificar la lista de variables responsables de la heterocedasticidad.</a:t>
            </a:r>
          </a:p>
          <a:p>
            <a:pPr marL="0" indent="0">
              <a:buFont typeface="Wingdings" pitchFamily="2" charset="2"/>
              <a:buNone/>
            </a:pPr>
            <a:r>
              <a:rPr lang="es-ES" sz="2800" u="sng"/>
              <a:t>Estadístico de White:</a:t>
            </a:r>
          </a:p>
          <a:p>
            <a:pPr marL="0" indent="0" algn="ctr">
              <a:buFont typeface="Wingdings" pitchFamily="2" charset="2"/>
              <a:buNone/>
            </a:pPr>
            <a:r>
              <a:rPr lang="es-ES" sz="2800"/>
              <a:t>nR</a:t>
            </a:r>
            <a:r>
              <a:rPr lang="es-ES" sz="2800" baseline="30000"/>
              <a:t>2</a:t>
            </a:r>
            <a:r>
              <a:rPr lang="es-ES" sz="2800"/>
              <a:t>~X</a:t>
            </a:r>
            <a:r>
              <a:rPr lang="es-ES" sz="2800" baseline="30000"/>
              <a:t>2</a:t>
            </a:r>
            <a:r>
              <a:rPr lang="es-ES" sz="2800"/>
              <a:t>(q)               </a:t>
            </a:r>
          </a:p>
          <a:p>
            <a:pPr marL="0" indent="0">
              <a:buFont typeface="Wingdings" pitchFamily="2" charset="2"/>
              <a:buNone/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White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400" b="1"/>
              <a:t>Existen 2 tipos de prueba de White:</a:t>
            </a:r>
          </a:p>
          <a:p>
            <a:pPr>
              <a:buFont typeface="Wingdings" pitchFamily="2" charset="2"/>
              <a:buNone/>
            </a:pPr>
            <a:endParaRPr lang="es-ES" sz="2400" b="1"/>
          </a:p>
          <a:p>
            <a:r>
              <a:rPr lang="es-ES" sz="2800" u="sng"/>
              <a:t>Prueba de White Cruzada</a:t>
            </a:r>
            <a:r>
              <a:rPr lang="es-ES" sz="2800"/>
              <a:t>: Es una prueba de heterocedasticidad y de error de especificación.</a:t>
            </a:r>
          </a:p>
          <a:p>
            <a:pPr>
              <a:buFont typeface="Wingdings" pitchFamily="2" charset="2"/>
              <a:buNone/>
            </a:pPr>
            <a:endParaRPr lang="es-ES" sz="2800"/>
          </a:p>
          <a:p>
            <a:r>
              <a:rPr lang="es-ES" sz="2800" u="sng"/>
              <a:t>Prueba de White no Cruzada</a:t>
            </a:r>
            <a:r>
              <a:rPr lang="es-ES" sz="2800"/>
              <a:t>: Es una prueba de heterocedasticidad pura.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White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 u="sng"/>
              <a:t>Contraste de hipótesis y condiciones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H</a:t>
            </a:r>
            <a:r>
              <a:rPr lang="es-ES" sz="2400" baseline="-25000"/>
              <a:t>0</a:t>
            </a:r>
            <a:r>
              <a:rPr lang="es-ES" sz="2400"/>
              <a:t>= El modelo es Homocedástica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H</a:t>
            </a:r>
            <a:r>
              <a:rPr lang="es-ES" sz="2400" baseline="-25000"/>
              <a:t>1</a:t>
            </a:r>
            <a:r>
              <a:rPr lang="es-ES" sz="2400"/>
              <a:t>= El modelo es Heterocedástica</a:t>
            </a:r>
          </a:p>
          <a:p>
            <a:pPr>
              <a:buFont typeface="Wingdings" pitchFamily="2" charset="2"/>
              <a:buNone/>
            </a:pPr>
            <a:r>
              <a:rPr lang="el-GR" sz="2400"/>
              <a:t>α</a:t>
            </a:r>
            <a:r>
              <a:rPr lang="es-ES" sz="2400"/>
              <a:t>=5%   P-value (Probabilidad del estadístico nR</a:t>
            </a:r>
            <a:r>
              <a:rPr lang="es-ES" sz="2400" baseline="30000"/>
              <a:t>2</a:t>
            </a:r>
            <a:r>
              <a:rPr lang="es-ES" sz="2400"/>
              <a:t>)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P-value &lt; </a:t>
            </a:r>
            <a:r>
              <a:rPr lang="el-GR" sz="2400"/>
              <a:t>α</a:t>
            </a:r>
            <a:r>
              <a:rPr lang="es-ES" sz="2400"/>
              <a:t>             Se rechaza H</a:t>
            </a:r>
            <a:r>
              <a:rPr lang="es-ES" sz="2400" baseline="-25000"/>
              <a:t>0</a:t>
            </a:r>
            <a:endParaRPr lang="es-ES" sz="2400"/>
          </a:p>
          <a:p>
            <a:pPr>
              <a:buFont typeface="Wingdings" pitchFamily="2" charset="2"/>
              <a:buNone/>
            </a:pPr>
            <a:r>
              <a:rPr lang="es-ES" sz="2400"/>
              <a:t>Existe evidencia para rechazar H</a:t>
            </a:r>
            <a:r>
              <a:rPr lang="es-ES" sz="2400" baseline="-25000"/>
              <a:t>0 </a:t>
            </a:r>
            <a:r>
              <a:rPr lang="es-ES" sz="2400"/>
              <a:t>y afirmar con un </a:t>
            </a:r>
            <a:r>
              <a:rPr lang="el-GR" sz="2400"/>
              <a:t>α</a:t>
            </a:r>
            <a:r>
              <a:rPr lang="es-ES" sz="2400"/>
              <a:t>=5% 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el modelo es Heterocedástico.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124075" y="36449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s-ES"/>
              <a:t>Prueba de White</a:t>
            </a:r>
          </a:p>
        </p:txBody>
      </p:sp>
      <p:pic>
        <p:nvPicPr>
          <p:cNvPr id="256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8151" y="1600200"/>
            <a:ext cx="3727698" cy="4525963"/>
          </a:xfrm>
          <a:noFill/>
          <a:ln/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9750" y="981075"/>
            <a:ext cx="446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/>
              <a:t>Sin términos cruzados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986463" cy="561975"/>
          </a:xfrm>
        </p:spPr>
        <p:txBody>
          <a:bodyPr>
            <a:normAutofit fontScale="90000"/>
          </a:bodyPr>
          <a:lstStyle/>
          <a:p>
            <a:r>
              <a:rPr lang="es-ES" sz="4000"/>
              <a:t>Con términos cruzados</a:t>
            </a:r>
          </a:p>
        </p:txBody>
      </p:sp>
      <p:pic>
        <p:nvPicPr>
          <p:cNvPr id="7168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0731" y="1600200"/>
            <a:ext cx="3982537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Corrección de la Heterocedasticidad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8007350" cy="4191000"/>
          </a:xfrm>
        </p:spPr>
        <p:txBody>
          <a:bodyPr/>
          <a:lstStyle/>
          <a:p>
            <a:r>
              <a:rPr lang="es-ES">
                <a:hlinkClick r:id="rId2" action="ppaction://hlinksldjump"/>
              </a:rPr>
              <a:t>Aplicar logaritmo a todo el modelo</a:t>
            </a: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>
                <a:hlinkClick r:id="rId3" action="ppaction://hlinksldjump"/>
              </a:rPr>
              <a:t>Mínimos Cuadrados Ponderados</a:t>
            </a: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>
                <a:hlinkClick r:id="rId4" action="ppaction://hlinksldjump"/>
              </a:rPr>
              <a:t>Mínimos Cuadrados Consistentes con heterocedasticidad de White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es-ES"/>
              <a:t>Aplicar Logaritmo al modelo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   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 algn="ctr">
              <a:buFont typeface="Wingdings" pitchFamily="2" charset="2"/>
              <a:buNone/>
            </a:pPr>
            <a:r>
              <a:rPr lang="es-ES"/>
              <a:t>	</a:t>
            </a:r>
            <a:r>
              <a:rPr lang="es-ES" sz="4000"/>
              <a:t>Una solución simple, es reestimar el modelo original en logaritmos, para suavizar la dispersión de los valores originales.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HETEROCEDASTICIDAD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3600" dirty="0" smtClean="0"/>
              <a:t>La </a:t>
            </a:r>
            <a:r>
              <a:rPr lang="es-ES" sz="3600" dirty="0" err="1"/>
              <a:t>heterocedasticidad</a:t>
            </a:r>
            <a:r>
              <a:rPr lang="es-ES" sz="3600" dirty="0"/>
              <a:t> es la existencia de una varianza no constante en las perturbaciones aleatorias de un modelo econométrico.</a:t>
            </a:r>
          </a:p>
          <a:p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Aplicando Logaritmo al modelo</a:t>
            </a:r>
          </a:p>
        </p:txBody>
      </p:sp>
      <p:pic>
        <p:nvPicPr>
          <p:cNvPr id="286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7238" y="2024600"/>
            <a:ext cx="4409524" cy="3677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Mínimos Cuadrados Ponderados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es-ES"/>
              <a:t> MCG: Consiste en transformar el modelo original al dividir todas las variables por la desviación típica de los errores.</a:t>
            </a:r>
          </a:p>
          <a:p>
            <a:pPr algn="ctr">
              <a:buFont typeface="Wingdings" pitchFamily="2" charset="2"/>
              <a:buNone/>
            </a:pPr>
            <a:r>
              <a:rPr lang="es-ES"/>
              <a:t>    La Diferencia entre MCG y MCO es que en los MCG se minimiza una suma </a:t>
            </a:r>
            <a:r>
              <a:rPr lang="es-ES" i="1"/>
              <a:t>ponderada</a:t>
            </a:r>
            <a:r>
              <a:rPr lang="es-ES"/>
              <a:t> de los residuos al cuadrado, por esto se conoce como mínimos cuadrados ponderados MCP.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Mínimos Cuadrados Ponderados</a:t>
            </a:r>
          </a:p>
        </p:txBody>
      </p:sp>
      <p:pic>
        <p:nvPicPr>
          <p:cNvPr id="307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7014" y="1600200"/>
            <a:ext cx="4289972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/>
            </a:r>
            <a:br>
              <a:rPr lang="es-ES" sz="4000"/>
            </a:br>
            <a:r>
              <a:rPr lang="es-ES" sz="3200"/>
              <a:t>Mínimos Cuadrados consistentes con heterocedasticidad de White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7714" y="1906038"/>
            <a:ext cx="4828572" cy="391428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CAUSAS DE LA HETEROCEDASTICIDAD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es-ES" sz="2800" dirty="0" smtClean="0"/>
              <a:t>Técnicas </a:t>
            </a:r>
            <a:r>
              <a:rPr lang="es-ES" sz="2800" dirty="0"/>
              <a:t>de recolección de información.</a:t>
            </a:r>
          </a:p>
          <a:p>
            <a:r>
              <a:rPr lang="es-ES" sz="2800" dirty="0"/>
              <a:t>Factores atípicos.</a:t>
            </a:r>
          </a:p>
          <a:p>
            <a:r>
              <a:rPr lang="es-ES" sz="2800" dirty="0"/>
              <a:t>Mala especificación del modelo.</a:t>
            </a:r>
          </a:p>
          <a:p>
            <a:r>
              <a:rPr lang="es-ES" sz="2800" dirty="0"/>
              <a:t>Asimetría</a:t>
            </a:r>
          </a:p>
          <a:p>
            <a:r>
              <a:rPr lang="es-ES" sz="2800" dirty="0"/>
              <a:t>Según David </a:t>
            </a:r>
            <a:r>
              <a:rPr lang="es-ES" sz="2800" dirty="0" err="1"/>
              <a:t>Hendry</a:t>
            </a:r>
            <a:r>
              <a:rPr lang="es-ES" sz="2800" dirty="0"/>
              <a:t>:</a:t>
            </a:r>
          </a:p>
          <a:p>
            <a:pPr lvl="1"/>
            <a:r>
              <a:rPr lang="es-ES" sz="2400" dirty="0"/>
              <a:t>Incorrecta transformación de los datos.</a:t>
            </a:r>
          </a:p>
          <a:p>
            <a:pPr lvl="1"/>
            <a:r>
              <a:rPr lang="es-ES" sz="2400" dirty="0"/>
              <a:t>Forma funcional incorrecta.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/>
              <a:t>Consecuencias del uso del MCO en presencia de </a:t>
            </a:r>
            <a:r>
              <a:rPr lang="es-ES" sz="4000" dirty="0" err="1"/>
              <a:t>heterocedasticidad</a:t>
            </a:r>
            <a:endParaRPr lang="es-ES" sz="40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229600" cy="146876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LOS ESTIMADORES DEJAN DE SER MELI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/>
              <a:t>DETECCIÓN DE LA HETEROCEDASTICIDAD</a:t>
            </a:r>
            <a:r>
              <a:rPr lang="es-ES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916832"/>
            <a:ext cx="6913562" cy="3887788"/>
          </a:xfrm>
          <a:ln>
            <a:solidFill>
              <a:schemeClr val="bg2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b="1" u="sng" dirty="0"/>
              <a:t>Métodos Informales: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Naturaleza del problema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Gráficas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ES" b="1" u="sng" dirty="0"/>
              <a:t>Métodos Formales: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Prueba de Park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Prueba de </a:t>
            </a:r>
            <a:r>
              <a:rPr lang="es-ES" dirty="0" err="1"/>
              <a:t>Goldfeld-Quandt</a:t>
            </a:r>
            <a:endParaRPr lang="es-ES" dirty="0"/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Prueba de </a:t>
            </a:r>
            <a:r>
              <a:rPr lang="es-ES" dirty="0" err="1"/>
              <a:t>Glejser</a:t>
            </a:r>
            <a:endParaRPr lang="es-ES" dirty="0"/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/>
              <a:t>Prueba de </a:t>
            </a:r>
            <a:r>
              <a:rPr lang="es-ES" dirty="0" smtClean="0"/>
              <a:t>White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s-ES" dirty="0" smtClean="0"/>
              <a:t>Contraste de Igualdad de Varianza: Test de </a:t>
            </a:r>
            <a:r>
              <a:rPr lang="es-ES" dirty="0" err="1" smtClean="0"/>
              <a:t>Barlett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 Gráficas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557338"/>
            <a:ext cx="6697663" cy="5084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Gráficas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887788" cy="2736850"/>
          </a:xfrm>
          <a:prstGeom prst="rect">
            <a:avLst/>
          </a:prstGeom>
          <a:noFill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196975"/>
            <a:ext cx="3887787" cy="2736850"/>
          </a:xfrm>
          <a:prstGeom prst="rect">
            <a:avLst/>
          </a:prstGeom>
          <a:noFill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076700"/>
            <a:ext cx="3887788" cy="2520950"/>
          </a:xfrm>
          <a:prstGeom prst="rect">
            <a:avLst/>
          </a:prstGeom>
          <a:noFill/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4076700"/>
            <a:ext cx="3844925" cy="247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"/>
            <a:ext cx="8385175" cy="908720"/>
          </a:xfrm>
        </p:spPr>
        <p:txBody>
          <a:bodyPr/>
          <a:lstStyle/>
          <a:p>
            <a:r>
              <a:rPr lang="es-ES" sz="4800" dirty="0"/>
              <a:t>Prueba de Park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352928" cy="2413248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s-ES" dirty="0"/>
              <a:t>Park formaliza el método gráfico, sugiriendo</a:t>
            </a:r>
          </a:p>
          <a:p>
            <a:pPr marL="0" indent="0">
              <a:buFont typeface="Wingdings" pitchFamily="2" charset="2"/>
              <a:buNone/>
            </a:pPr>
            <a:r>
              <a:rPr lang="es-ES" dirty="0"/>
              <a:t>que </a:t>
            </a:r>
            <a:r>
              <a:rPr lang="el-GR" dirty="0"/>
              <a:t>σ</a:t>
            </a:r>
            <a:r>
              <a:rPr lang="es-ES" baseline="30000" dirty="0"/>
              <a:t>2</a:t>
            </a:r>
            <a:r>
              <a:rPr lang="es-ES" baseline="-25000" dirty="0"/>
              <a:t>i </a:t>
            </a:r>
            <a:r>
              <a:rPr lang="es-ES" dirty="0"/>
              <a:t>es algún tipo de función de la variable explicativa X</a:t>
            </a:r>
            <a:r>
              <a:rPr lang="es-ES" baseline="-25000" dirty="0"/>
              <a:t>i. </a:t>
            </a:r>
          </a:p>
          <a:p>
            <a:pPr marL="0" indent="0">
              <a:buFont typeface="Wingdings" pitchFamily="2" charset="2"/>
              <a:buNone/>
            </a:pPr>
            <a:endParaRPr lang="es-ES" baseline="-25000" dirty="0"/>
          </a:p>
          <a:p>
            <a:pPr marL="0" indent="0" algn="ctr">
              <a:buFont typeface="Wingdings" pitchFamily="2" charset="2"/>
              <a:buNone/>
            </a:pPr>
            <a:r>
              <a:rPr lang="el-GR" dirty="0"/>
              <a:t>σ</a:t>
            </a:r>
            <a:r>
              <a:rPr lang="es-ES" baseline="30000" dirty="0"/>
              <a:t>2</a:t>
            </a:r>
            <a:r>
              <a:rPr lang="es-ES" baseline="-25000" dirty="0"/>
              <a:t>i = </a:t>
            </a:r>
            <a:r>
              <a:rPr lang="el-GR" dirty="0"/>
              <a:t>σ</a:t>
            </a:r>
            <a:r>
              <a:rPr lang="es-ES" baseline="30000" dirty="0"/>
              <a:t>2</a:t>
            </a:r>
            <a:r>
              <a:rPr lang="es-ES" dirty="0"/>
              <a:t>X</a:t>
            </a:r>
            <a:r>
              <a:rPr lang="el-GR" baseline="30000" dirty="0"/>
              <a:t>β</a:t>
            </a:r>
            <a:r>
              <a:rPr lang="es-ES" baseline="-25000" dirty="0"/>
              <a:t>i</a:t>
            </a:r>
            <a:r>
              <a:rPr lang="el-GR" dirty="0"/>
              <a:t>ε</a:t>
            </a:r>
            <a:r>
              <a:rPr lang="en-US" baseline="30000" dirty="0"/>
              <a:t>v</a:t>
            </a:r>
            <a:r>
              <a:rPr lang="es-ES" baseline="30000" dirty="0" smtClean="0"/>
              <a:t>i                                </a:t>
            </a:r>
            <a:r>
              <a:rPr lang="es-ES" baseline="-25000" dirty="0" smtClean="0"/>
              <a:t>log</a:t>
            </a:r>
            <a:r>
              <a:rPr lang="el-GR" dirty="0"/>
              <a:t>σ</a:t>
            </a:r>
            <a:r>
              <a:rPr lang="es-ES" baseline="30000" dirty="0"/>
              <a:t>2</a:t>
            </a:r>
            <a:r>
              <a:rPr lang="es-ES" baseline="-25000" dirty="0"/>
              <a:t>i = </a:t>
            </a:r>
            <a:r>
              <a:rPr lang="el-GR" dirty="0"/>
              <a:t>β</a:t>
            </a:r>
            <a:r>
              <a:rPr lang="es-ES" baseline="-25000" dirty="0"/>
              <a:t>0 </a:t>
            </a:r>
            <a:r>
              <a:rPr lang="es-ES" dirty="0"/>
              <a:t>+ </a:t>
            </a:r>
            <a:r>
              <a:rPr lang="es-ES" baseline="-25000" dirty="0"/>
              <a:t>log</a:t>
            </a:r>
            <a:r>
              <a:rPr lang="el-GR" dirty="0"/>
              <a:t>β</a:t>
            </a:r>
            <a:r>
              <a:rPr lang="es-ES" baseline="-25000" dirty="0" err="1"/>
              <a:t>i</a:t>
            </a:r>
            <a:r>
              <a:rPr lang="es-ES" dirty="0" err="1"/>
              <a:t>X</a:t>
            </a:r>
            <a:r>
              <a:rPr lang="es-ES" baseline="-25000" dirty="0" err="1"/>
              <a:t>i</a:t>
            </a:r>
            <a:r>
              <a:rPr lang="es-ES" dirty="0"/>
              <a:t>+</a:t>
            </a:r>
            <a:r>
              <a:rPr lang="es-ES" baseline="-25000" dirty="0"/>
              <a:t> </a:t>
            </a:r>
            <a:r>
              <a:rPr lang="el-GR" dirty="0"/>
              <a:t>ε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560" y="2667000"/>
            <a:ext cx="8208962" cy="38583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Contraste de hipótesis y condiciones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s-E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La variable es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Homocedástica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s-E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La variable es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Heterocedástica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=5%   t-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t-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Static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|2|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Se rechaza H</a:t>
            </a:r>
            <a:r>
              <a:rPr kumimoji="0" lang="es-E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Existe evidencia para rechazar H</a:t>
            </a:r>
            <a:r>
              <a:rPr kumimoji="0" lang="es-E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afirmar con un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=5%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variable es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Heterocedástica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s-E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484388" y="4653136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V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340471" y="5157019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Prueba de Park</a:t>
            </a:r>
          </a:p>
        </p:txBody>
      </p:sp>
      <p:pic>
        <p:nvPicPr>
          <p:cNvPr id="1741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700213"/>
            <a:ext cx="6769100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530</Words>
  <Application>Microsoft Office PowerPoint</Application>
  <PresentationFormat>Presentación en pantalla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EL MODELO DEBE SER HOMOCEDÁSTICO</vt:lpstr>
      <vt:lpstr>HETEROCEDASTICIDAD</vt:lpstr>
      <vt:lpstr>CAUSAS DE LA HETEROCEDASTICIDAD</vt:lpstr>
      <vt:lpstr>Consecuencias del uso del MCO en presencia de heterocedasticidad</vt:lpstr>
      <vt:lpstr>DETECCIÓN DE LA HETEROCEDASTICIDAD </vt:lpstr>
      <vt:lpstr> Gráficas</vt:lpstr>
      <vt:lpstr>Gráficas</vt:lpstr>
      <vt:lpstr>Prueba de Park</vt:lpstr>
      <vt:lpstr>Prueba de Park</vt:lpstr>
      <vt:lpstr>Prueba de Glejser</vt:lpstr>
      <vt:lpstr>Prueba de Glejser</vt:lpstr>
      <vt:lpstr>Prueba de Glejser</vt:lpstr>
      <vt:lpstr>Prueba de White</vt:lpstr>
      <vt:lpstr>Prueba de White</vt:lpstr>
      <vt:lpstr>Prueba de White</vt:lpstr>
      <vt:lpstr>Prueba de White</vt:lpstr>
      <vt:lpstr>Con términos cruzados</vt:lpstr>
      <vt:lpstr>Corrección de la Heterocedasticidad</vt:lpstr>
      <vt:lpstr>Aplicar Logaritmo al modelo</vt:lpstr>
      <vt:lpstr>Aplicando Logaritmo al modelo</vt:lpstr>
      <vt:lpstr>Mínimos Cuadrados Ponderados</vt:lpstr>
      <vt:lpstr>Mínimos Cuadrados Ponderados</vt:lpstr>
      <vt:lpstr> Mínimos Cuadrados consistentes con heterocedasticidad de White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ECONOMÉTRICO</dc:title>
  <dc:creator>Daniela</dc:creator>
  <cp:lastModifiedBy>Samaria</cp:lastModifiedBy>
  <cp:revision>27</cp:revision>
  <dcterms:created xsi:type="dcterms:W3CDTF">2008-06-04T19:13:37Z</dcterms:created>
  <dcterms:modified xsi:type="dcterms:W3CDTF">2013-11-21T03:24:08Z</dcterms:modified>
</cp:coreProperties>
</file>