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charts/chart15.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slideLayouts/slideLayout10.xml" ContentType="application/vnd.openxmlformats-officedocument.presentationml.slideLayout+xml"/>
  <Default Extension="gif" ContentType="image/gif"/>
  <Override PartName="/ppt/charts/chart6.xml" ContentType="application/vnd.openxmlformats-officedocument.drawingml.chart+xml"/>
  <Override PartName="/ppt/charts/chart7.xml" ContentType="application/vnd.openxmlformats-officedocument.drawingml.chart+xml"/>
  <Override PartName="/ppt/charts/chart10.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38"/>
  </p:notesMasterIdLst>
  <p:sldIdLst>
    <p:sldId id="256" r:id="rId2"/>
    <p:sldId id="296" r:id="rId3"/>
    <p:sldId id="257" r:id="rId4"/>
    <p:sldId id="259" r:id="rId5"/>
    <p:sldId id="269" r:id="rId6"/>
    <p:sldId id="262" r:id="rId7"/>
    <p:sldId id="264" r:id="rId8"/>
    <p:sldId id="266" r:id="rId9"/>
    <p:sldId id="267" r:id="rId10"/>
    <p:sldId id="263" r:id="rId11"/>
    <p:sldId id="286" r:id="rId12"/>
    <p:sldId id="271" r:id="rId13"/>
    <p:sldId id="284" r:id="rId14"/>
    <p:sldId id="291" r:id="rId15"/>
    <p:sldId id="299" r:id="rId16"/>
    <p:sldId id="292" r:id="rId17"/>
    <p:sldId id="287" r:id="rId18"/>
    <p:sldId id="288" r:id="rId19"/>
    <p:sldId id="293" r:id="rId20"/>
    <p:sldId id="285" r:id="rId21"/>
    <p:sldId id="289" r:id="rId22"/>
    <p:sldId id="295" r:id="rId23"/>
    <p:sldId id="275" r:id="rId24"/>
    <p:sldId id="273" r:id="rId25"/>
    <p:sldId id="276" r:id="rId26"/>
    <p:sldId id="274" r:id="rId27"/>
    <p:sldId id="298" r:id="rId28"/>
    <p:sldId id="277" r:id="rId29"/>
    <p:sldId id="278" r:id="rId30"/>
    <p:sldId id="280" r:id="rId31"/>
    <p:sldId id="281" r:id="rId32"/>
    <p:sldId id="282" r:id="rId33"/>
    <p:sldId id="300" r:id="rId34"/>
    <p:sldId id="290" r:id="rId35"/>
    <p:sldId id="302" r:id="rId36"/>
    <p:sldId id="301" r:id="rId37"/>
  </p:sldIdLst>
  <p:sldSz cx="9144000" cy="6858000" type="screen4x3"/>
  <p:notesSz cx="6858000" cy="9144000"/>
  <p:defaultText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44" autoAdjust="0"/>
    <p:restoredTop sz="94660"/>
  </p:normalViewPr>
  <p:slideViewPr>
    <p:cSldViewPr>
      <p:cViewPr varScale="1">
        <p:scale>
          <a:sx n="46" d="100"/>
          <a:sy n="46" d="100"/>
        </p:scale>
        <p:origin x="-106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aria%20Virginia\Documents\Plan%20II\Comercio%20Mercosur\INE\Comercio%20Exterior%20Vzla.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Maria%20Virginia\Downloads\Asignacion.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Maria%20Virginia\Downloads\Asignacion.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Maria%20Virginia\Downloads\Asignacion.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Maria%20Virginia\Downloads\Asignacion.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Maria%20Virginia\Downloads\Asignacion.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Maria%20Virginia\Downloads\Asignacio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aria%20Virginia\Documents\Plan%20II\Comercio%20Mercosur\INE\Comercio%20Exterior%20Vzl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Maria%20Virginia\Documents\Plan%20II\Comercio%20Mercosur\INE\Comercio%20Exterior%20Vzl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Maria%20Virginia\Documents\Plan%20II\Comercio%20Mercosur\INE\Comercio%20Exterior%20Vzla.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Maria%20Virginia\Documents\Plan%20II\Comercio%20Mercosur\INE\Comercio%20Exterior%20Vzla.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Maria%20Virginia\Documents\Plan%20II\Comercio%20Mercosur\INE\Comercio%20Exterior%20Vzla.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Maria%20Virginia\Downloads\Asignacion.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Maria%20Virginia\Downloads\Asignacion.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Maria%20Virginia\Downloads\Asignac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VE"/>
  <c:chart>
    <c:title>
      <c:tx>
        <c:rich>
          <a:bodyPr/>
          <a:lstStyle/>
          <a:p>
            <a:pPr>
              <a:defRPr sz="1600"/>
            </a:pPr>
            <a:r>
              <a:rPr lang="en-US" sz="1600" dirty="0"/>
              <a:t>Comercio Exterior Total de Venezuela</a:t>
            </a:r>
          </a:p>
        </c:rich>
      </c:tx>
    </c:title>
    <c:plotArea>
      <c:layout/>
      <c:lineChart>
        <c:grouping val="standard"/>
        <c:ser>
          <c:idx val="0"/>
          <c:order val="0"/>
          <c:tx>
            <c:v>XNP</c:v>
          </c:tx>
          <c:cat>
            <c:numRef>
              <c:f>'X-M Totales'!$A$7:$A$19</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'X-M Totales'!$B$7:$B$19</c:f>
              <c:numCache>
                <c:formatCode>#,##0_ ;[Red]\-#,##0\ </c:formatCode>
                <c:ptCount val="13"/>
                <c:pt idx="0">
                  <c:v>5249</c:v>
                </c:pt>
                <c:pt idx="1">
                  <c:v>5201</c:v>
                </c:pt>
                <c:pt idx="2">
                  <c:v>6797</c:v>
                </c:pt>
                <c:pt idx="3">
                  <c:v>7573</c:v>
                </c:pt>
                <c:pt idx="4">
                  <c:v>7606</c:v>
                </c:pt>
                <c:pt idx="5">
                  <c:v>7328</c:v>
                </c:pt>
                <c:pt idx="6">
                  <c:v>5987</c:v>
                </c:pt>
                <c:pt idx="7">
                  <c:v>3402</c:v>
                </c:pt>
                <c:pt idx="8">
                  <c:v>3428</c:v>
                </c:pt>
                <c:pt idx="9">
                  <c:v>4679</c:v>
                </c:pt>
                <c:pt idx="10">
                  <c:v>3771</c:v>
                </c:pt>
                <c:pt idx="11">
                  <c:v>3359</c:v>
                </c:pt>
                <c:pt idx="12">
                  <c:v>2165</c:v>
                </c:pt>
              </c:numCache>
            </c:numRef>
          </c:val>
        </c:ser>
        <c:ser>
          <c:idx val="1"/>
          <c:order val="1"/>
          <c:tx>
            <c:v>XP</c:v>
          </c:tx>
          <c:cat>
            <c:numRef>
              <c:f>'X-M Totales'!$A$7:$A$19</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'X-M Totales'!$C$7:$C$19</c:f>
              <c:numCache>
                <c:formatCode>#,##0_ ;[Red]\-#,##0\ </c:formatCode>
                <c:ptCount val="13"/>
                <c:pt idx="0">
                  <c:v>21532</c:v>
                </c:pt>
                <c:pt idx="1">
                  <c:v>22029</c:v>
                </c:pt>
                <c:pt idx="2">
                  <c:v>32871</c:v>
                </c:pt>
                <c:pt idx="3">
                  <c:v>48143</c:v>
                </c:pt>
                <c:pt idx="4">
                  <c:v>57972</c:v>
                </c:pt>
                <c:pt idx="5">
                  <c:v>62652</c:v>
                </c:pt>
                <c:pt idx="6">
                  <c:v>89034</c:v>
                </c:pt>
                <c:pt idx="7">
                  <c:v>54201</c:v>
                </c:pt>
                <c:pt idx="8">
                  <c:v>62317</c:v>
                </c:pt>
                <c:pt idx="9">
                  <c:v>88132</c:v>
                </c:pt>
                <c:pt idx="10">
                  <c:v>93569</c:v>
                </c:pt>
                <c:pt idx="11">
                  <c:v>85603</c:v>
                </c:pt>
                <c:pt idx="12">
                  <c:v>58332</c:v>
                </c:pt>
              </c:numCache>
            </c:numRef>
          </c:val>
        </c:ser>
        <c:ser>
          <c:idx val="2"/>
          <c:order val="2"/>
          <c:tx>
            <c:v>XT</c:v>
          </c:tx>
          <c:cat>
            <c:numRef>
              <c:f>'X-M Totales'!$A$7:$A$19</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'X-M Totales'!$D$7:$D$19</c:f>
              <c:numCache>
                <c:formatCode>#,##0_ ;[Red]\-#,##0\ </c:formatCode>
                <c:ptCount val="13"/>
                <c:pt idx="0">
                  <c:v>26781</c:v>
                </c:pt>
                <c:pt idx="1">
                  <c:v>27230</c:v>
                </c:pt>
                <c:pt idx="2">
                  <c:v>39668</c:v>
                </c:pt>
                <c:pt idx="3">
                  <c:v>55716</c:v>
                </c:pt>
                <c:pt idx="4">
                  <c:v>65578</c:v>
                </c:pt>
                <c:pt idx="5">
                  <c:v>69980</c:v>
                </c:pt>
                <c:pt idx="6">
                  <c:v>95021</c:v>
                </c:pt>
                <c:pt idx="7">
                  <c:v>57603</c:v>
                </c:pt>
                <c:pt idx="8">
                  <c:v>65745</c:v>
                </c:pt>
                <c:pt idx="9">
                  <c:v>92811</c:v>
                </c:pt>
                <c:pt idx="10">
                  <c:v>97340</c:v>
                </c:pt>
                <c:pt idx="11">
                  <c:v>88962</c:v>
                </c:pt>
                <c:pt idx="12">
                  <c:v>60497</c:v>
                </c:pt>
              </c:numCache>
            </c:numRef>
          </c:val>
        </c:ser>
        <c:ser>
          <c:idx val="3"/>
          <c:order val="3"/>
          <c:tx>
            <c:v>MT</c:v>
          </c:tx>
          <c:cat>
            <c:numRef>
              <c:f>'X-M Totales'!$A$7:$A$19</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'X-M Totales'!$E$7:$E$19</c:f>
              <c:numCache>
                <c:formatCode>#,##0_ ;[Red]\-#,##0\ </c:formatCode>
                <c:ptCount val="13"/>
                <c:pt idx="0">
                  <c:v>13360</c:v>
                </c:pt>
                <c:pt idx="1">
                  <c:v>10483</c:v>
                </c:pt>
                <c:pt idx="2">
                  <c:v>17021</c:v>
                </c:pt>
                <c:pt idx="3">
                  <c:v>24008</c:v>
                </c:pt>
                <c:pt idx="4">
                  <c:v>33583</c:v>
                </c:pt>
                <c:pt idx="5">
                  <c:v>47252</c:v>
                </c:pt>
                <c:pt idx="6">
                  <c:v>51490</c:v>
                </c:pt>
                <c:pt idx="7">
                  <c:v>41192</c:v>
                </c:pt>
                <c:pt idx="8">
                  <c:v>38539</c:v>
                </c:pt>
                <c:pt idx="9">
                  <c:v>46813</c:v>
                </c:pt>
                <c:pt idx="10">
                  <c:v>59339</c:v>
                </c:pt>
                <c:pt idx="11">
                  <c:v>53023</c:v>
                </c:pt>
                <c:pt idx="12">
                  <c:v>32153</c:v>
                </c:pt>
              </c:numCache>
            </c:numRef>
          </c:val>
        </c:ser>
        <c:ser>
          <c:idx val="4"/>
          <c:order val="4"/>
          <c:tx>
            <c:v>BCT</c:v>
          </c:tx>
          <c:cat>
            <c:numRef>
              <c:f>'X-M Totales'!$A$7:$A$19</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'X-M Totales'!$F$7:$F$19</c:f>
              <c:numCache>
                <c:formatCode>#,##0_ ;[Red]\-#,##0\ </c:formatCode>
                <c:ptCount val="13"/>
                <c:pt idx="0">
                  <c:v>13421</c:v>
                </c:pt>
                <c:pt idx="1">
                  <c:v>16747</c:v>
                </c:pt>
                <c:pt idx="2">
                  <c:v>22647</c:v>
                </c:pt>
                <c:pt idx="3">
                  <c:v>31708</c:v>
                </c:pt>
                <c:pt idx="4">
                  <c:v>31995</c:v>
                </c:pt>
                <c:pt idx="5">
                  <c:v>22728</c:v>
                </c:pt>
                <c:pt idx="6">
                  <c:v>43531</c:v>
                </c:pt>
                <c:pt idx="7">
                  <c:v>16411</c:v>
                </c:pt>
                <c:pt idx="8">
                  <c:v>27206</c:v>
                </c:pt>
                <c:pt idx="9">
                  <c:v>45998</c:v>
                </c:pt>
                <c:pt idx="10">
                  <c:v>38001</c:v>
                </c:pt>
                <c:pt idx="11">
                  <c:v>35939</c:v>
                </c:pt>
                <c:pt idx="12">
                  <c:v>28344</c:v>
                </c:pt>
              </c:numCache>
            </c:numRef>
          </c:val>
        </c:ser>
        <c:marker val="1"/>
        <c:axId val="60826368"/>
        <c:axId val="60827904"/>
      </c:lineChart>
      <c:catAx>
        <c:axId val="60826368"/>
        <c:scaling>
          <c:orientation val="minMax"/>
        </c:scaling>
        <c:axPos val="b"/>
        <c:numFmt formatCode="General" sourceLinked="1"/>
        <c:majorTickMark val="none"/>
        <c:tickLblPos val="nextTo"/>
        <c:crossAx val="60827904"/>
        <c:crosses val="autoZero"/>
        <c:auto val="1"/>
        <c:lblAlgn val="ctr"/>
        <c:lblOffset val="100"/>
      </c:catAx>
      <c:valAx>
        <c:axId val="60827904"/>
        <c:scaling>
          <c:orientation val="minMax"/>
        </c:scaling>
        <c:axPos val="l"/>
        <c:majorGridlines/>
        <c:title>
          <c:tx>
            <c:rich>
              <a:bodyPr/>
              <a:lstStyle/>
              <a:p>
                <a:pPr>
                  <a:defRPr/>
                </a:pPr>
                <a:r>
                  <a:rPr lang="en-US" dirty="0"/>
                  <a:t>MM de US$</a:t>
                </a:r>
              </a:p>
            </c:rich>
          </c:tx>
        </c:title>
        <c:numFmt formatCode="#,##0_ ;[Red]\-#,##0\ " sourceLinked="1"/>
        <c:majorTickMark val="none"/>
        <c:tickLblPos val="nextTo"/>
        <c:crossAx val="60826368"/>
        <c:crosses val="autoZero"/>
        <c:crossBetween val="between"/>
      </c:valAx>
      <c:dTable>
        <c:showHorzBorder val="1"/>
        <c:showVertBorder val="1"/>
        <c:showOutline val="1"/>
        <c:showKeys val="1"/>
      </c:dTable>
    </c:plotArea>
    <c:plotVisOnly val="1"/>
  </c:chart>
  <c:txPr>
    <a:bodyPr/>
    <a:lstStyle/>
    <a:p>
      <a:pPr>
        <a:defRPr sz="1200"/>
      </a:pPr>
      <a:endParaRPr lang="es-VE"/>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s-VE"/>
  <c:chart>
    <c:title>
      <c:tx>
        <c:rich>
          <a:bodyPr/>
          <a:lstStyle/>
          <a:p>
            <a:pPr>
              <a:defRPr sz="1600"/>
            </a:pPr>
            <a:r>
              <a:rPr lang="en-US" sz="1600" dirty="0"/>
              <a:t>Composición de las MAA de Venezuela </a:t>
            </a:r>
            <a:r>
              <a:rPr lang="en-US" sz="1600" dirty="0" err="1"/>
              <a:t>desde</a:t>
            </a:r>
            <a:r>
              <a:rPr lang="en-US" sz="1600" dirty="0"/>
              <a:t> el </a:t>
            </a:r>
            <a:r>
              <a:rPr lang="en-US" sz="1600" dirty="0" err="1" smtClean="0"/>
              <a:t>Mercosur</a:t>
            </a:r>
            <a:r>
              <a:rPr lang="en-US" sz="1600" dirty="0" smtClean="0"/>
              <a:t> </a:t>
            </a:r>
            <a:r>
              <a:rPr lang="en-US" sz="1600" dirty="0" err="1" smtClean="0"/>
              <a:t>por</a:t>
            </a:r>
            <a:r>
              <a:rPr lang="en-US" sz="1600" dirty="0" smtClean="0"/>
              <a:t> </a:t>
            </a:r>
            <a:r>
              <a:rPr lang="en-US" sz="1600" dirty="0" err="1" smtClean="0"/>
              <a:t>origen</a:t>
            </a:r>
            <a:endParaRPr lang="en-US" sz="1600" dirty="0"/>
          </a:p>
        </c:rich>
      </c:tx>
    </c:title>
    <c:plotArea>
      <c:layout/>
      <c:areaChart>
        <c:grouping val="stacked"/>
        <c:ser>
          <c:idx val="0"/>
          <c:order val="0"/>
          <c:tx>
            <c:v>Arg</c:v>
          </c:tx>
          <c:spPr>
            <a:ln w="25400">
              <a:noFill/>
            </a:ln>
          </c:spPr>
          <c:cat>
            <c:numRef>
              <c:f>'XM Vzla-Mercosur'!$A$8:$A$18</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'XM Vzla-Mercosur'!$C$8:$C$18</c:f>
              <c:numCache>
                <c:formatCode>#,##0_ ;[Red]\-#,##0\ </c:formatCode>
                <c:ptCount val="11"/>
                <c:pt idx="0">
                  <c:v>222054</c:v>
                </c:pt>
                <c:pt idx="1">
                  <c:v>172540</c:v>
                </c:pt>
                <c:pt idx="2">
                  <c:v>238141</c:v>
                </c:pt>
                <c:pt idx="3">
                  <c:v>331528</c:v>
                </c:pt>
                <c:pt idx="4">
                  <c:v>657198</c:v>
                </c:pt>
                <c:pt idx="5">
                  <c:v>442361</c:v>
                </c:pt>
                <c:pt idx="6">
                  <c:v>762263</c:v>
                </c:pt>
                <c:pt idx="7">
                  <c:v>1169857</c:v>
                </c:pt>
                <c:pt idx="8">
                  <c:v>1297942</c:v>
                </c:pt>
                <c:pt idx="9">
                  <c:v>1485951</c:v>
                </c:pt>
                <c:pt idx="10">
                  <c:v>685089</c:v>
                </c:pt>
              </c:numCache>
            </c:numRef>
          </c:val>
        </c:ser>
        <c:ser>
          <c:idx val="1"/>
          <c:order val="1"/>
          <c:tx>
            <c:v>Bra</c:v>
          </c:tx>
          <c:spPr>
            <a:ln w="25400">
              <a:noFill/>
            </a:ln>
          </c:spPr>
          <c:cat>
            <c:numRef>
              <c:f>'XM Vzla-Mercosur'!$A$8:$A$18</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'XM Vzla-Mercosur'!$F$8:$F$18</c:f>
              <c:numCache>
                <c:formatCode>#,##0_ ;[Red]\-#,##0\ </c:formatCode>
                <c:ptCount val="11"/>
                <c:pt idx="0">
                  <c:v>247119</c:v>
                </c:pt>
                <c:pt idx="1">
                  <c:v>293335</c:v>
                </c:pt>
                <c:pt idx="2">
                  <c:v>513979</c:v>
                </c:pt>
                <c:pt idx="3">
                  <c:v>942401</c:v>
                </c:pt>
                <c:pt idx="4">
                  <c:v>2212857</c:v>
                </c:pt>
                <c:pt idx="5">
                  <c:v>1437009</c:v>
                </c:pt>
                <c:pt idx="6">
                  <c:v>1998238</c:v>
                </c:pt>
                <c:pt idx="7">
                  <c:v>2169587</c:v>
                </c:pt>
                <c:pt idx="8">
                  <c:v>1918912</c:v>
                </c:pt>
                <c:pt idx="9">
                  <c:v>2482285</c:v>
                </c:pt>
                <c:pt idx="10">
                  <c:v>2920226</c:v>
                </c:pt>
              </c:numCache>
            </c:numRef>
          </c:val>
        </c:ser>
        <c:ser>
          <c:idx val="2"/>
          <c:order val="2"/>
          <c:tx>
            <c:v>Par</c:v>
          </c:tx>
          <c:spPr>
            <a:ln w="25400">
              <a:noFill/>
            </a:ln>
          </c:spPr>
          <c:cat>
            <c:numRef>
              <c:f>'XM Vzla-Mercosur'!$A$8:$A$18</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'XM Vzla-Mercosur'!$I$8:$I$18</c:f>
              <c:numCache>
                <c:formatCode>#,##0_ ;[Red]\-#,##0\ </c:formatCode>
                <c:ptCount val="11"/>
                <c:pt idx="0">
                  <c:v>3717</c:v>
                </c:pt>
                <c:pt idx="1">
                  <c:v>5944</c:v>
                </c:pt>
                <c:pt idx="2">
                  <c:v>31131</c:v>
                </c:pt>
                <c:pt idx="3">
                  <c:v>89168</c:v>
                </c:pt>
                <c:pt idx="4">
                  <c:v>246873</c:v>
                </c:pt>
                <c:pt idx="5">
                  <c:v>121903</c:v>
                </c:pt>
                <c:pt idx="6">
                  <c:v>98825</c:v>
                </c:pt>
                <c:pt idx="7">
                  <c:v>94026</c:v>
                </c:pt>
                <c:pt idx="8">
                  <c:v>11412</c:v>
                </c:pt>
                <c:pt idx="9">
                  <c:v>13167</c:v>
                </c:pt>
                <c:pt idx="10">
                  <c:v>19241</c:v>
                </c:pt>
              </c:numCache>
            </c:numRef>
          </c:val>
        </c:ser>
        <c:ser>
          <c:idx val="3"/>
          <c:order val="3"/>
          <c:tx>
            <c:v>Ury</c:v>
          </c:tx>
          <c:spPr>
            <a:ln w="25400">
              <a:noFill/>
            </a:ln>
          </c:spPr>
          <c:cat>
            <c:numRef>
              <c:f>'XM Vzla-Mercosur'!$A$8:$A$18</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'XM Vzla-Mercosur'!$L$8:$L$18</c:f>
              <c:numCache>
                <c:formatCode>#,##0_ ;[Red]\-#,##0\ </c:formatCode>
                <c:ptCount val="11"/>
                <c:pt idx="0">
                  <c:v>27823</c:v>
                </c:pt>
                <c:pt idx="1">
                  <c:v>26293</c:v>
                </c:pt>
                <c:pt idx="2">
                  <c:v>47470</c:v>
                </c:pt>
                <c:pt idx="3">
                  <c:v>57285</c:v>
                </c:pt>
                <c:pt idx="4">
                  <c:v>205606</c:v>
                </c:pt>
                <c:pt idx="5">
                  <c:v>115117</c:v>
                </c:pt>
                <c:pt idx="6">
                  <c:v>210181</c:v>
                </c:pt>
                <c:pt idx="7">
                  <c:v>283588</c:v>
                </c:pt>
                <c:pt idx="8">
                  <c:v>369968</c:v>
                </c:pt>
                <c:pt idx="9">
                  <c:v>411543</c:v>
                </c:pt>
                <c:pt idx="10">
                  <c:v>374932</c:v>
                </c:pt>
              </c:numCache>
            </c:numRef>
          </c:val>
        </c:ser>
        <c:axId val="62453248"/>
        <c:axId val="62454784"/>
      </c:areaChart>
      <c:catAx>
        <c:axId val="62453248"/>
        <c:scaling>
          <c:orientation val="minMax"/>
        </c:scaling>
        <c:axPos val="b"/>
        <c:numFmt formatCode="General" sourceLinked="1"/>
        <c:majorTickMark val="none"/>
        <c:tickLblPos val="nextTo"/>
        <c:crossAx val="62454784"/>
        <c:crosses val="autoZero"/>
        <c:auto val="1"/>
        <c:lblAlgn val="ctr"/>
        <c:lblOffset val="100"/>
      </c:catAx>
      <c:valAx>
        <c:axId val="62454784"/>
        <c:scaling>
          <c:orientation val="minMax"/>
        </c:scaling>
        <c:axPos val="l"/>
        <c:majorGridlines/>
        <c:title>
          <c:tx>
            <c:rich>
              <a:bodyPr/>
              <a:lstStyle/>
              <a:p>
                <a:pPr>
                  <a:defRPr/>
                </a:pPr>
                <a:r>
                  <a:rPr lang="en-US"/>
                  <a:t>Miles de US$</a:t>
                </a:r>
              </a:p>
            </c:rich>
          </c:tx>
        </c:title>
        <c:numFmt formatCode="#,##0_ ;[Red]\-#,##0\ " sourceLinked="1"/>
        <c:majorTickMark val="none"/>
        <c:tickLblPos val="nextTo"/>
        <c:crossAx val="62453248"/>
        <c:crosses val="autoZero"/>
        <c:crossBetween val="midCat"/>
      </c:valAx>
    </c:plotArea>
    <c:legend>
      <c:legendPos val="r"/>
    </c:legend>
    <c:plotVisOnly val="1"/>
  </c:chart>
  <c:txPr>
    <a:bodyPr/>
    <a:lstStyle/>
    <a:p>
      <a:pPr>
        <a:defRPr sz="1200"/>
      </a:pPr>
      <a:endParaRPr lang="es-VE"/>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s-VE"/>
  <c:chart>
    <c:title>
      <c:tx>
        <c:rich>
          <a:bodyPr/>
          <a:lstStyle/>
          <a:p>
            <a:pPr>
              <a:defRPr sz="1600"/>
            </a:pPr>
            <a:r>
              <a:rPr lang="en-US" sz="1600" dirty="0" err="1"/>
              <a:t>Evolución</a:t>
            </a:r>
            <a:r>
              <a:rPr lang="en-US" sz="1600" dirty="0"/>
              <a:t> de la Balanza Comercial Agroalimentaria de Venezuela con el </a:t>
            </a:r>
            <a:r>
              <a:rPr lang="en-US" sz="1600" dirty="0" err="1"/>
              <a:t>Mercosur</a:t>
            </a:r>
            <a:endParaRPr lang="en-US" sz="1600" dirty="0"/>
          </a:p>
        </c:rich>
      </c:tx>
    </c:title>
    <c:plotArea>
      <c:layout/>
      <c:lineChart>
        <c:grouping val="standard"/>
        <c:ser>
          <c:idx val="0"/>
          <c:order val="0"/>
          <c:tx>
            <c:v>XAA</c:v>
          </c:tx>
          <c:cat>
            <c:numRef>
              <c:f>'XM Vzla-Mercosur'!$A$8:$A$18</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'XM Vzla-Mercosur'!$N$8:$N$18</c:f>
              <c:numCache>
                <c:formatCode>#,##0_ ;[Red]\-#,##0\ </c:formatCode>
                <c:ptCount val="11"/>
                <c:pt idx="0">
                  <c:v>21598</c:v>
                </c:pt>
                <c:pt idx="1">
                  <c:v>17216</c:v>
                </c:pt>
                <c:pt idx="2">
                  <c:v>908</c:v>
                </c:pt>
                <c:pt idx="3">
                  <c:v>724</c:v>
                </c:pt>
                <c:pt idx="4">
                  <c:v>804</c:v>
                </c:pt>
                <c:pt idx="5">
                  <c:v>452</c:v>
                </c:pt>
                <c:pt idx="6">
                  <c:v>664</c:v>
                </c:pt>
                <c:pt idx="7">
                  <c:v>274</c:v>
                </c:pt>
                <c:pt idx="8">
                  <c:v>334</c:v>
                </c:pt>
                <c:pt idx="9">
                  <c:v>296</c:v>
                </c:pt>
                <c:pt idx="10">
                  <c:v>543</c:v>
                </c:pt>
              </c:numCache>
            </c:numRef>
          </c:val>
        </c:ser>
        <c:ser>
          <c:idx val="1"/>
          <c:order val="1"/>
          <c:tx>
            <c:v>MAA</c:v>
          </c:tx>
          <c:cat>
            <c:numRef>
              <c:f>'XM Vzla-Mercosur'!$A$8:$A$18</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'XM Vzla-Mercosur'!$O$8:$O$18</c:f>
              <c:numCache>
                <c:formatCode>#,##0_ ;[Red]\-#,##0\ </c:formatCode>
                <c:ptCount val="11"/>
                <c:pt idx="0">
                  <c:v>500713</c:v>
                </c:pt>
                <c:pt idx="1">
                  <c:v>498112</c:v>
                </c:pt>
                <c:pt idx="2">
                  <c:v>830721</c:v>
                </c:pt>
                <c:pt idx="3">
                  <c:v>1420382</c:v>
                </c:pt>
                <c:pt idx="4">
                  <c:v>3322534</c:v>
                </c:pt>
                <c:pt idx="5">
                  <c:v>2116390</c:v>
                </c:pt>
                <c:pt idx="6">
                  <c:v>3069507</c:v>
                </c:pt>
                <c:pt idx="7">
                  <c:v>3717058</c:v>
                </c:pt>
                <c:pt idx="8">
                  <c:v>3598234</c:v>
                </c:pt>
                <c:pt idx="9">
                  <c:v>4392946</c:v>
                </c:pt>
                <c:pt idx="10">
                  <c:v>3999488</c:v>
                </c:pt>
              </c:numCache>
            </c:numRef>
          </c:val>
        </c:ser>
        <c:ser>
          <c:idx val="2"/>
          <c:order val="2"/>
          <c:tx>
            <c:v>BCAA</c:v>
          </c:tx>
          <c:cat>
            <c:numRef>
              <c:f>'XM Vzla-Mercosur'!$A$8:$A$18</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'XM Vzla-Mercosur'!$P$8:$P$18</c:f>
              <c:numCache>
                <c:formatCode>#,##0_ ;[Red]\-#,##0\ </c:formatCode>
                <c:ptCount val="11"/>
                <c:pt idx="0">
                  <c:v>-479115</c:v>
                </c:pt>
                <c:pt idx="1">
                  <c:v>-480896</c:v>
                </c:pt>
                <c:pt idx="2">
                  <c:v>-829813</c:v>
                </c:pt>
                <c:pt idx="3">
                  <c:v>-1419658</c:v>
                </c:pt>
                <c:pt idx="4">
                  <c:v>-3321730</c:v>
                </c:pt>
                <c:pt idx="5">
                  <c:v>-2115938</c:v>
                </c:pt>
                <c:pt idx="6">
                  <c:v>-3068843</c:v>
                </c:pt>
                <c:pt idx="7">
                  <c:v>-3716784</c:v>
                </c:pt>
                <c:pt idx="8">
                  <c:v>-3597900</c:v>
                </c:pt>
                <c:pt idx="9">
                  <c:v>-4392650</c:v>
                </c:pt>
                <c:pt idx="10">
                  <c:v>-3998945</c:v>
                </c:pt>
              </c:numCache>
            </c:numRef>
          </c:val>
        </c:ser>
        <c:marker val="1"/>
        <c:axId val="62502016"/>
        <c:axId val="62503552"/>
      </c:lineChart>
      <c:catAx>
        <c:axId val="62502016"/>
        <c:scaling>
          <c:orientation val="minMax"/>
        </c:scaling>
        <c:axPos val="b"/>
        <c:numFmt formatCode="General" sourceLinked="1"/>
        <c:majorTickMark val="none"/>
        <c:tickLblPos val="nextTo"/>
        <c:crossAx val="62503552"/>
        <c:crosses val="autoZero"/>
        <c:auto val="1"/>
        <c:lblAlgn val="ctr"/>
        <c:lblOffset val="100"/>
      </c:catAx>
      <c:valAx>
        <c:axId val="62503552"/>
        <c:scaling>
          <c:orientation val="minMax"/>
        </c:scaling>
        <c:axPos val="l"/>
        <c:majorGridlines/>
        <c:title>
          <c:tx>
            <c:rich>
              <a:bodyPr/>
              <a:lstStyle/>
              <a:p>
                <a:pPr>
                  <a:defRPr/>
                </a:pPr>
                <a:r>
                  <a:rPr lang="en-US"/>
                  <a:t>Miles de US$</a:t>
                </a:r>
              </a:p>
            </c:rich>
          </c:tx>
        </c:title>
        <c:numFmt formatCode="#,##0_ ;[Red]\-#,##0\ " sourceLinked="1"/>
        <c:majorTickMark val="none"/>
        <c:tickLblPos val="nextTo"/>
        <c:crossAx val="62502016"/>
        <c:crosses val="autoZero"/>
        <c:crossBetween val="between"/>
      </c:valAx>
      <c:dTable>
        <c:showHorzBorder val="1"/>
        <c:showVertBorder val="1"/>
        <c:showOutline val="1"/>
        <c:showKeys val="1"/>
      </c:dTable>
    </c:plotArea>
    <c:plotVisOnly val="1"/>
  </c:chart>
  <c:txPr>
    <a:bodyPr/>
    <a:lstStyle/>
    <a:p>
      <a:pPr>
        <a:defRPr sz="1200"/>
      </a:pPr>
      <a:endParaRPr lang="es-VE"/>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s-VE"/>
  <c:chart>
    <c:title>
      <c:tx>
        <c:rich>
          <a:bodyPr/>
          <a:lstStyle/>
          <a:p>
            <a:pPr>
              <a:defRPr sz="1600"/>
            </a:pPr>
            <a:r>
              <a:rPr lang="en-US" sz="1600" dirty="0" err="1"/>
              <a:t>Evolución</a:t>
            </a:r>
            <a:r>
              <a:rPr lang="en-US" sz="1600" dirty="0"/>
              <a:t> de la Balanza Comercial Agroalimentaria de Venezuela con el </a:t>
            </a:r>
            <a:r>
              <a:rPr lang="en-US" sz="1600" dirty="0" err="1"/>
              <a:t>Mercosur</a:t>
            </a:r>
            <a:endParaRPr lang="en-US" sz="1600" dirty="0"/>
          </a:p>
        </c:rich>
      </c:tx>
    </c:title>
    <c:plotArea>
      <c:layout/>
      <c:barChart>
        <c:barDir val="col"/>
        <c:grouping val="clustered"/>
        <c:ser>
          <c:idx val="0"/>
          <c:order val="0"/>
          <c:tx>
            <c:v>XAA</c:v>
          </c:tx>
          <c:cat>
            <c:numRef>
              <c:f>'XM Vzla-Mercosur'!$A$8:$A$18</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'XM Vzla-Mercosur'!$N$8:$N$18</c:f>
              <c:numCache>
                <c:formatCode>#,##0_ ;[Red]\-#,##0\ </c:formatCode>
                <c:ptCount val="11"/>
                <c:pt idx="0">
                  <c:v>21598</c:v>
                </c:pt>
                <c:pt idx="1">
                  <c:v>17216</c:v>
                </c:pt>
                <c:pt idx="2">
                  <c:v>908</c:v>
                </c:pt>
                <c:pt idx="3">
                  <c:v>724</c:v>
                </c:pt>
                <c:pt idx="4">
                  <c:v>804</c:v>
                </c:pt>
                <c:pt idx="5">
                  <c:v>452</c:v>
                </c:pt>
                <c:pt idx="6">
                  <c:v>664</c:v>
                </c:pt>
                <c:pt idx="7">
                  <c:v>274</c:v>
                </c:pt>
                <c:pt idx="8">
                  <c:v>334</c:v>
                </c:pt>
                <c:pt idx="9">
                  <c:v>296</c:v>
                </c:pt>
                <c:pt idx="10">
                  <c:v>543</c:v>
                </c:pt>
              </c:numCache>
            </c:numRef>
          </c:val>
        </c:ser>
        <c:ser>
          <c:idx val="1"/>
          <c:order val="1"/>
          <c:tx>
            <c:v>MAA</c:v>
          </c:tx>
          <c:cat>
            <c:numRef>
              <c:f>'XM Vzla-Mercosur'!$A$8:$A$18</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'XM Vzla-Mercosur'!$O$8:$O$18</c:f>
              <c:numCache>
                <c:formatCode>#,##0_ ;[Red]\-#,##0\ </c:formatCode>
                <c:ptCount val="11"/>
                <c:pt idx="0">
                  <c:v>500713</c:v>
                </c:pt>
                <c:pt idx="1">
                  <c:v>498112</c:v>
                </c:pt>
                <c:pt idx="2">
                  <c:v>830721</c:v>
                </c:pt>
                <c:pt idx="3">
                  <c:v>1420382</c:v>
                </c:pt>
                <c:pt idx="4">
                  <c:v>3322534</c:v>
                </c:pt>
                <c:pt idx="5">
                  <c:v>2116390</c:v>
                </c:pt>
                <c:pt idx="6">
                  <c:v>3069507</c:v>
                </c:pt>
                <c:pt idx="7">
                  <c:v>3717058</c:v>
                </c:pt>
                <c:pt idx="8">
                  <c:v>3598234</c:v>
                </c:pt>
                <c:pt idx="9">
                  <c:v>4392946</c:v>
                </c:pt>
                <c:pt idx="10">
                  <c:v>3999488</c:v>
                </c:pt>
              </c:numCache>
            </c:numRef>
          </c:val>
        </c:ser>
        <c:ser>
          <c:idx val="2"/>
          <c:order val="2"/>
          <c:tx>
            <c:v>BCAA</c:v>
          </c:tx>
          <c:cat>
            <c:numRef>
              <c:f>'XM Vzla-Mercosur'!$A$8:$A$18</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'XM Vzla-Mercosur'!$P$8:$P$18</c:f>
              <c:numCache>
                <c:formatCode>#,##0_ ;[Red]\-#,##0\ </c:formatCode>
                <c:ptCount val="11"/>
                <c:pt idx="0">
                  <c:v>-479115</c:v>
                </c:pt>
                <c:pt idx="1">
                  <c:v>-480896</c:v>
                </c:pt>
                <c:pt idx="2">
                  <c:v>-829813</c:v>
                </c:pt>
                <c:pt idx="3">
                  <c:v>-1419658</c:v>
                </c:pt>
                <c:pt idx="4">
                  <c:v>-3321730</c:v>
                </c:pt>
                <c:pt idx="5">
                  <c:v>-2115938</c:v>
                </c:pt>
                <c:pt idx="6">
                  <c:v>-3068843</c:v>
                </c:pt>
                <c:pt idx="7">
                  <c:v>-3716784</c:v>
                </c:pt>
                <c:pt idx="8">
                  <c:v>-3597900</c:v>
                </c:pt>
                <c:pt idx="9">
                  <c:v>-4392650</c:v>
                </c:pt>
                <c:pt idx="10">
                  <c:v>-3998945</c:v>
                </c:pt>
              </c:numCache>
            </c:numRef>
          </c:val>
        </c:ser>
        <c:axId val="62556032"/>
        <c:axId val="62557568"/>
      </c:barChart>
      <c:catAx>
        <c:axId val="62556032"/>
        <c:scaling>
          <c:orientation val="minMax"/>
        </c:scaling>
        <c:axPos val="b"/>
        <c:numFmt formatCode="General" sourceLinked="1"/>
        <c:majorTickMark val="none"/>
        <c:tickLblPos val="nextTo"/>
        <c:crossAx val="62557568"/>
        <c:crosses val="autoZero"/>
        <c:auto val="1"/>
        <c:lblAlgn val="ctr"/>
        <c:lblOffset val="100"/>
      </c:catAx>
      <c:valAx>
        <c:axId val="62557568"/>
        <c:scaling>
          <c:orientation val="minMax"/>
        </c:scaling>
        <c:axPos val="l"/>
        <c:majorGridlines/>
        <c:title>
          <c:tx>
            <c:rich>
              <a:bodyPr/>
              <a:lstStyle/>
              <a:p>
                <a:pPr>
                  <a:defRPr/>
                </a:pPr>
                <a:r>
                  <a:rPr lang="en-US"/>
                  <a:t>Miles de US$</a:t>
                </a:r>
              </a:p>
            </c:rich>
          </c:tx>
        </c:title>
        <c:numFmt formatCode="#,##0_ ;[Red]\-#,##0\ " sourceLinked="1"/>
        <c:majorTickMark val="none"/>
        <c:tickLblPos val="nextTo"/>
        <c:crossAx val="62556032"/>
        <c:crosses val="autoZero"/>
        <c:crossBetween val="between"/>
      </c:valAx>
      <c:dTable>
        <c:showHorzBorder val="1"/>
        <c:showVertBorder val="1"/>
        <c:showOutline val="1"/>
        <c:showKeys val="1"/>
      </c:dTable>
    </c:plotArea>
    <c:plotVisOnly val="1"/>
  </c:chart>
  <c:txPr>
    <a:bodyPr/>
    <a:lstStyle/>
    <a:p>
      <a:pPr>
        <a:defRPr sz="1200"/>
      </a:pPr>
      <a:endParaRPr lang="es-VE"/>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s-VE"/>
  <c:chart>
    <c:title>
      <c:tx>
        <c:rich>
          <a:bodyPr/>
          <a:lstStyle/>
          <a:p>
            <a:pPr>
              <a:defRPr sz="1600"/>
            </a:pPr>
            <a:r>
              <a:rPr lang="en-US" sz="1600" dirty="0"/>
              <a:t>Peso del </a:t>
            </a:r>
            <a:r>
              <a:rPr lang="en-US" sz="1600" dirty="0" err="1"/>
              <a:t>Mercosur</a:t>
            </a:r>
            <a:r>
              <a:rPr lang="en-US" sz="1600" dirty="0"/>
              <a:t> dentro del Comercio </a:t>
            </a:r>
            <a:r>
              <a:rPr lang="en-US" sz="1600" dirty="0" err="1"/>
              <a:t>Agroalimentario</a:t>
            </a:r>
            <a:r>
              <a:rPr lang="en-US" sz="1600" dirty="0"/>
              <a:t> </a:t>
            </a:r>
            <a:r>
              <a:rPr lang="en-US" sz="1600" dirty="0" smtClean="0"/>
              <a:t>Total de Venezuela</a:t>
            </a:r>
            <a:r>
              <a:rPr lang="en-US" sz="1600" baseline="0" dirty="0" smtClean="0"/>
              <a:t> (</a:t>
            </a:r>
            <a:r>
              <a:rPr lang="en-US" sz="1600" baseline="0" dirty="0" err="1" smtClean="0"/>
              <a:t>Mercosur</a:t>
            </a:r>
            <a:r>
              <a:rPr lang="en-US" sz="1600" baseline="0" dirty="0" smtClean="0"/>
              <a:t>/Mundo)</a:t>
            </a:r>
            <a:endParaRPr lang="en-US" sz="1600" dirty="0"/>
          </a:p>
        </c:rich>
      </c:tx>
    </c:title>
    <c:plotArea>
      <c:layout/>
      <c:lineChart>
        <c:grouping val="standard"/>
        <c:ser>
          <c:idx val="0"/>
          <c:order val="0"/>
          <c:tx>
            <c:v>XAA</c:v>
          </c:tx>
          <c:cat>
            <c:numRef>
              <c:f>Hoja1!$G$22:$G$32</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Hoja1!$H$22:$H$32</c:f>
              <c:numCache>
                <c:formatCode>#,##0.00</c:formatCode>
                <c:ptCount val="11"/>
                <c:pt idx="0">
                  <c:v>7.1151140994429234</c:v>
                </c:pt>
                <c:pt idx="1">
                  <c:v>6.1561566930682448</c:v>
                </c:pt>
                <c:pt idx="2">
                  <c:v>0.39035295129186276</c:v>
                </c:pt>
                <c:pt idx="3">
                  <c:v>0.37562387805713232</c:v>
                </c:pt>
                <c:pt idx="4">
                  <c:v>0.53720692489125443</c:v>
                </c:pt>
                <c:pt idx="5">
                  <c:v>0.63961962443573472</c:v>
                </c:pt>
                <c:pt idx="6">
                  <c:v>1.0973936899862824</c:v>
                </c:pt>
                <c:pt idx="7">
                  <c:v>0.48264078490778772</c:v>
                </c:pt>
                <c:pt idx="8">
                  <c:v>0.87611153371980233</c:v>
                </c:pt>
                <c:pt idx="9">
                  <c:v>0.62023300645377699</c:v>
                </c:pt>
                <c:pt idx="10">
                  <c:v>2.4379293314775752</c:v>
                </c:pt>
              </c:numCache>
            </c:numRef>
          </c:val>
        </c:ser>
        <c:ser>
          <c:idx val="1"/>
          <c:order val="1"/>
          <c:tx>
            <c:v>MAA</c:v>
          </c:tx>
          <c:cat>
            <c:numRef>
              <c:f>Hoja1!$G$22:$G$32</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Hoja1!$I$22:$I$32</c:f>
              <c:numCache>
                <c:formatCode>#,##0.00</c:formatCode>
                <c:ptCount val="11"/>
                <c:pt idx="0">
                  <c:v>21.593039347300788</c:v>
                </c:pt>
                <c:pt idx="1">
                  <c:v>20.275530535695001</c:v>
                </c:pt>
                <c:pt idx="2">
                  <c:v>24.726989033126813</c:v>
                </c:pt>
                <c:pt idx="3">
                  <c:v>29.53704196625533</c:v>
                </c:pt>
                <c:pt idx="4">
                  <c:v>34.5079307708925</c:v>
                </c:pt>
                <c:pt idx="5">
                  <c:v>28.735496407910187</c:v>
                </c:pt>
                <c:pt idx="6">
                  <c:v>43.414466835637768</c:v>
                </c:pt>
                <c:pt idx="7">
                  <c:v>45.004941143366736</c:v>
                </c:pt>
                <c:pt idx="8">
                  <c:v>38.418290102221455</c:v>
                </c:pt>
                <c:pt idx="9">
                  <c:v>41.074936734189187</c:v>
                </c:pt>
                <c:pt idx="10">
                  <c:v>60.943715388109595</c:v>
                </c:pt>
              </c:numCache>
            </c:numRef>
          </c:val>
        </c:ser>
        <c:marker val="1"/>
        <c:axId val="63657856"/>
        <c:axId val="63659392"/>
      </c:lineChart>
      <c:catAx>
        <c:axId val="63657856"/>
        <c:scaling>
          <c:orientation val="minMax"/>
        </c:scaling>
        <c:axPos val="b"/>
        <c:numFmt formatCode="General" sourceLinked="1"/>
        <c:majorTickMark val="none"/>
        <c:tickLblPos val="nextTo"/>
        <c:crossAx val="63659392"/>
        <c:crosses val="autoZero"/>
        <c:auto val="1"/>
        <c:lblAlgn val="ctr"/>
        <c:lblOffset val="100"/>
      </c:catAx>
      <c:valAx>
        <c:axId val="63659392"/>
        <c:scaling>
          <c:orientation val="minMax"/>
        </c:scaling>
        <c:axPos val="l"/>
        <c:majorGridlines/>
        <c:title>
          <c:tx>
            <c:rich>
              <a:bodyPr/>
              <a:lstStyle/>
              <a:p>
                <a:pPr>
                  <a:defRPr/>
                </a:pPr>
                <a:r>
                  <a:rPr lang="en-US"/>
                  <a:t>%</a:t>
                </a:r>
              </a:p>
            </c:rich>
          </c:tx>
        </c:title>
        <c:numFmt formatCode="#,##0.00" sourceLinked="1"/>
        <c:majorTickMark val="none"/>
        <c:tickLblPos val="nextTo"/>
        <c:crossAx val="63657856"/>
        <c:crosses val="autoZero"/>
        <c:crossBetween val="between"/>
      </c:valAx>
      <c:dTable>
        <c:showHorzBorder val="1"/>
        <c:showVertBorder val="1"/>
        <c:showOutline val="1"/>
        <c:showKeys val="1"/>
      </c:dTable>
    </c:plotArea>
    <c:plotVisOnly val="1"/>
  </c:chart>
  <c:txPr>
    <a:bodyPr/>
    <a:lstStyle/>
    <a:p>
      <a:pPr>
        <a:defRPr sz="1200"/>
      </a:pPr>
      <a:endParaRPr lang="es-VE"/>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s-VE"/>
  <c:chart>
    <c:title>
      <c:tx>
        <c:rich>
          <a:bodyPr/>
          <a:lstStyle/>
          <a:p>
            <a:pPr>
              <a:defRPr sz="1600"/>
            </a:pPr>
            <a:r>
              <a:rPr lang="en-US" sz="1600" dirty="0"/>
              <a:t>Composición de las Exportaciones </a:t>
            </a:r>
            <a:r>
              <a:rPr lang="en-US" sz="1600" dirty="0" err="1" smtClean="0"/>
              <a:t>Agroalimentarias</a:t>
            </a:r>
            <a:r>
              <a:rPr lang="en-US" sz="1600" dirty="0" smtClean="0"/>
              <a:t> Totales </a:t>
            </a:r>
            <a:r>
              <a:rPr lang="en-US" sz="1600" dirty="0"/>
              <a:t>(</a:t>
            </a:r>
            <a:r>
              <a:rPr lang="en-US" sz="1600" dirty="0" smtClean="0"/>
              <a:t>XAAT) </a:t>
            </a:r>
            <a:r>
              <a:rPr lang="en-US" sz="1600" dirty="0"/>
              <a:t>de Venezuela</a:t>
            </a:r>
          </a:p>
        </c:rich>
      </c:tx>
    </c:title>
    <c:plotArea>
      <c:layout/>
      <c:areaChart>
        <c:grouping val="stacked"/>
        <c:ser>
          <c:idx val="0"/>
          <c:order val="0"/>
          <c:tx>
            <c:v>XAA Mercosur</c:v>
          </c:tx>
          <c:spPr>
            <a:ln w="25400">
              <a:noFill/>
            </a:ln>
          </c:spPr>
          <c:cat>
            <c:numRef>
              <c:f>Hoja1!$A$7:$A$17</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Hoja1!$B$7:$B$17</c:f>
              <c:numCache>
                <c:formatCode>#,##0</c:formatCode>
                <c:ptCount val="11"/>
                <c:pt idx="0">
                  <c:v>21598</c:v>
                </c:pt>
                <c:pt idx="1">
                  <c:v>17216</c:v>
                </c:pt>
                <c:pt idx="2">
                  <c:v>908</c:v>
                </c:pt>
                <c:pt idx="3">
                  <c:v>724</c:v>
                </c:pt>
                <c:pt idx="4">
                  <c:v>804</c:v>
                </c:pt>
                <c:pt idx="5">
                  <c:v>452</c:v>
                </c:pt>
                <c:pt idx="6">
                  <c:v>664</c:v>
                </c:pt>
                <c:pt idx="7">
                  <c:v>274</c:v>
                </c:pt>
                <c:pt idx="8">
                  <c:v>334</c:v>
                </c:pt>
                <c:pt idx="9">
                  <c:v>296</c:v>
                </c:pt>
                <c:pt idx="10">
                  <c:v>543</c:v>
                </c:pt>
              </c:numCache>
            </c:numRef>
          </c:val>
        </c:ser>
        <c:ser>
          <c:idx val="1"/>
          <c:order val="1"/>
          <c:tx>
            <c:v>XAA RM</c:v>
          </c:tx>
          <c:spPr>
            <a:ln w="25400">
              <a:noFill/>
            </a:ln>
          </c:spPr>
          <c:cat>
            <c:numRef>
              <c:f>Hoja1!$A$7:$A$17</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Hoja1!$H$7:$H$17</c:f>
              <c:numCache>
                <c:formatCode>#,##0</c:formatCode>
                <c:ptCount val="11"/>
                <c:pt idx="0">
                  <c:v>281953</c:v>
                </c:pt>
                <c:pt idx="1">
                  <c:v>262439</c:v>
                </c:pt>
                <c:pt idx="2">
                  <c:v>231702</c:v>
                </c:pt>
                <c:pt idx="3">
                  <c:v>192022</c:v>
                </c:pt>
                <c:pt idx="4">
                  <c:v>148859</c:v>
                </c:pt>
                <c:pt idx="5">
                  <c:v>70215</c:v>
                </c:pt>
                <c:pt idx="6">
                  <c:v>59843</c:v>
                </c:pt>
                <c:pt idx="7">
                  <c:v>56497</c:v>
                </c:pt>
                <c:pt idx="8">
                  <c:v>37789</c:v>
                </c:pt>
                <c:pt idx="9">
                  <c:v>47428</c:v>
                </c:pt>
                <c:pt idx="10">
                  <c:v>21730</c:v>
                </c:pt>
              </c:numCache>
            </c:numRef>
          </c:val>
        </c:ser>
        <c:axId val="63776640"/>
        <c:axId val="63778176"/>
      </c:areaChart>
      <c:catAx>
        <c:axId val="63776640"/>
        <c:scaling>
          <c:orientation val="minMax"/>
        </c:scaling>
        <c:axPos val="b"/>
        <c:numFmt formatCode="General" sourceLinked="1"/>
        <c:majorTickMark val="none"/>
        <c:tickLblPos val="nextTo"/>
        <c:crossAx val="63778176"/>
        <c:crosses val="autoZero"/>
        <c:auto val="1"/>
        <c:lblAlgn val="ctr"/>
        <c:lblOffset val="100"/>
      </c:catAx>
      <c:valAx>
        <c:axId val="63778176"/>
        <c:scaling>
          <c:orientation val="minMax"/>
        </c:scaling>
        <c:axPos val="l"/>
        <c:majorGridlines/>
        <c:title>
          <c:tx>
            <c:rich>
              <a:bodyPr/>
              <a:lstStyle/>
              <a:p>
                <a:pPr>
                  <a:defRPr/>
                </a:pPr>
                <a:r>
                  <a:rPr lang="en-US"/>
                  <a:t>Miles de US$</a:t>
                </a:r>
              </a:p>
            </c:rich>
          </c:tx>
        </c:title>
        <c:numFmt formatCode="#,##0" sourceLinked="1"/>
        <c:majorTickMark val="none"/>
        <c:tickLblPos val="nextTo"/>
        <c:crossAx val="63776640"/>
        <c:crosses val="autoZero"/>
        <c:crossBetween val="midCat"/>
      </c:valAx>
    </c:plotArea>
    <c:legend>
      <c:legendPos val="r"/>
    </c:legend>
    <c:plotVisOnly val="1"/>
  </c:chart>
  <c:txPr>
    <a:bodyPr/>
    <a:lstStyle/>
    <a:p>
      <a:pPr>
        <a:defRPr sz="1200"/>
      </a:pPr>
      <a:endParaRPr lang="es-VE"/>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lang val="es-VE"/>
  <c:chart>
    <c:title>
      <c:tx>
        <c:rich>
          <a:bodyPr/>
          <a:lstStyle/>
          <a:p>
            <a:pPr>
              <a:defRPr sz="1600"/>
            </a:pPr>
            <a:r>
              <a:rPr lang="en-US" sz="1600" dirty="0"/>
              <a:t>Composición de las Importaciones </a:t>
            </a:r>
            <a:r>
              <a:rPr lang="en-US" sz="1600" dirty="0" err="1" smtClean="0"/>
              <a:t>Agroalimentarias</a:t>
            </a:r>
            <a:r>
              <a:rPr lang="en-US" sz="1600" baseline="0" dirty="0" smtClean="0"/>
              <a:t> </a:t>
            </a:r>
            <a:r>
              <a:rPr lang="en-US" sz="1600" baseline="0" dirty="0" err="1" smtClean="0"/>
              <a:t>Totales</a:t>
            </a:r>
            <a:r>
              <a:rPr lang="en-US" sz="1600" baseline="0" dirty="0" smtClean="0"/>
              <a:t> </a:t>
            </a:r>
            <a:r>
              <a:rPr lang="en-US" sz="1600" dirty="0" smtClean="0"/>
              <a:t>(MAAT) </a:t>
            </a:r>
            <a:r>
              <a:rPr lang="en-US" sz="1600" dirty="0"/>
              <a:t>de Venezuela</a:t>
            </a:r>
          </a:p>
        </c:rich>
      </c:tx>
    </c:title>
    <c:plotArea>
      <c:layout/>
      <c:areaChart>
        <c:grouping val="stacked"/>
        <c:ser>
          <c:idx val="0"/>
          <c:order val="0"/>
          <c:tx>
            <c:v>MAA Mercosur</c:v>
          </c:tx>
          <c:spPr>
            <a:ln w="25400">
              <a:noFill/>
            </a:ln>
          </c:spPr>
          <c:cat>
            <c:numRef>
              <c:f>Hoja1!$A$7:$A$17</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Hoja1!$C$7:$C$17</c:f>
              <c:numCache>
                <c:formatCode>#,##0</c:formatCode>
                <c:ptCount val="11"/>
                <c:pt idx="0">
                  <c:v>500713</c:v>
                </c:pt>
                <c:pt idx="1">
                  <c:v>498112</c:v>
                </c:pt>
                <c:pt idx="2">
                  <c:v>830721</c:v>
                </c:pt>
                <c:pt idx="3">
                  <c:v>1420382</c:v>
                </c:pt>
                <c:pt idx="4">
                  <c:v>3322534</c:v>
                </c:pt>
                <c:pt idx="5">
                  <c:v>2116390</c:v>
                </c:pt>
                <c:pt idx="6">
                  <c:v>3069507</c:v>
                </c:pt>
                <c:pt idx="7">
                  <c:v>3717058</c:v>
                </c:pt>
                <c:pt idx="8">
                  <c:v>3598234</c:v>
                </c:pt>
                <c:pt idx="9">
                  <c:v>4392946</c:v>
                </c:pt>
                <c:pt idx="10">
                  <c:v>3999488</c:v>
                </c:pt>
              </c:numCache>
            </c:numRef>
          </c:val>
        </c:ser>
        <c:ser>
          <c:idx val="1"/>
          <c:order val="1"/>
          <c:tx>
            <c:v>MAA RM</c:v>
          </c:tx>
          <c:spPr>
            <a:ln w="25400">
              <a:noFill/>
            </a:ln>
          </c:spPr>
          <c:cat>
            <c:numRef>
              <c:f>Hoja1!$A$7:$A$17</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Hoja1!$I$7:$I$17</c:f>
              <c:numCache>
                <c:formatCode>#,##0</c:formatCode>
                <c:ptCount val="11"/>
                <c:pt idx="0">
                  <c:v>1818150</c:v>
                </c:pt>
                <c:pt idx="1">
                  <c:v>1958603</c:v>
                </c:pt>
                <c:pt idx="2">
                  <c:v>2528851</c:v>
                </c:pt>
                <c:pt idx="3">
                  <c:v>3388434</c:v>
                </c:pt>
                <c:pt idx="4">
                  <c:v>6305786</c:v>
                </c:pt>
                <c:pt idx="5">
                  <c:v>5248682</c:v>
                </c:pt>
                <c:pt idx="6">
                  <c:v>4000733</c:v>
                </c:pt>
                <c:pt idx="7">
                  <c:v>4542164</c:v>
                </c:pt>
                <c:pt idx="8">
                  <c:v>5767706</c:v>
                </c:pt>
                <c:pt idx="9">
                  <c:v>6302009</c:v>
                </c:pt>
                <c:pt idx="10">
                  <c:v>2563105</c:v>
                </c:pt>
              </c:numCache>
            </c:numRef>
          </c:val>
        </c:ser>
        <c:axId val="63828736"/>
        <c:axId val="63830272"/>
      </c:areaChart>
      <c:catAx>
        <c:axId val="63828736"/>
        <c:scaling>
          <c:orientation val="minMax"/>
        </c:scaling>
        <c:axPos val="b"/>
        <c:numFmt formatCode="General" sourceLinked="1"/>
        <c:majorTickMark val="none"/>
        <c:tickLblPos val="nextTo"/>
        <c:crossAx val="63830272"/>
        <c:crosses val="autoZero"/>
        <c:auto val="1"/>
        <c:lblAlgn val="ctr"/>
        <c:lblOffset val="100"/>
      </c:catAx>
      <c:valAx>
        <c:axId val="63830272"/>
        <c:scaling>
          <c:orientation val="minMax"/>
        </c:scaling>
        <c:axPos val="l"/>
        <c:majorGridlines/>
        <c:title>
          <c:tx>
            <c:rich>
              <a:bodyPr/>
              <a:lstStyle/>
              <a:p>
                <a:pPr>
                  <a:defRPr/>
                </a:pPr>
                <a:r>
                  <a:rPr lang="en-US"/>
                  <a:t>Miles de US$</a:t>
                </a:r>
              </a:p>
            </c:rich>
          </c:tx>
        </c:title>
        <c:numFmt formatCode="#,##0" sourceLinked="1"/>
        <c:majorTickMark val="none"/>
        <c:tickLblPos val="nextTo"/>
        <c:crossAx val="63828736"/>
        <c:crosses val="autoZero"/>
        <c:crossBetween val="midCat"/>
      </c:valAx>
    </c:plotArea>
    <c:legend>
      <c:legendPos val="r"/>
    </c:legend>
    <c:plotVisOnly val="1"/>
  </c:chart>
  <c:txPr>
    <a:bodyPr/>
    <a:lstStyle/>
    <a:p>
      <a:pPr>
        <a:defRPr sz="1200"/>
      </a:pPr>
      <a:endParaRPr lang="es-VE"/>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VE"/>
  <c:chart>
    <c:title>
      <c:tx>
        <c:rich>
          <a:bodyPr/>
          <a:lstStyle/>
          <a:p>
            <a:pPr>
              <a:defRPr sz="1600"/>
            </a:pPr>
            <a:r>
              <a:rPr lang="en-US" sz="1600" dirty="0"/>
              <a:t>Composición de las Exportaciones </a:t>
            </a:r>
            <a:r>
              <a:rPr lang="en-US" sz="1600" dirty="0" smtClean="0"/>
              <a:t>Totales (XT) </a:t>
            </a:r>
            <a:r>
              <a:rPr lang="en-US" sz="1600" dirty="0"/>
              <a:t>de Venezuela</a:t>
            </a:r>
          </a:p>
        </c:rich>
      </c:tx>
    </c:title>
    <c:plotArea>
      <c:layout/>
      <c:lineChart>
        <c:grouping val="standard"/>
        <c:ser>
          <c:idx val="3"/>
          <c:order val="0"/>
          <c:tx>
            <c:v>XP</c:v>
          </c:tx>
          <c:cat>
            <c:numRef>
              <c:f>'X-M Totales'!$A$7:$A$19</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'X-M Totales'!$C$7:$C$19</c:f>
              <c:numCache>
                <c:formatCode>#,##0_ ;[Red]\-#,##0\ </c:formatCode>
                <c:ptCount val="13"/>
                <c:pt idx="0">
                  <c:v>21532</c:v>
                </c:pt>
                <c:pt idx="1">
                  <c:v>22029</c:v>
                </c:pt>
                <c:pt idx="2">
                  <c:v>32871</c:v>
                </c:pt>
                <c:pt idx="3">
                  <c:v>48143</c:v>
                </c:pt>
                <c:pt idx="4">
                  <c:v>57972</c:v>
                </c:pt>
                <c:pt idx="5">
                  <c:v>62652</c:v>
                </c:pt>
                <c:pt idx="6">
                  <c:v>89034</c:v>
                </c:pt>
                <c:pt idx="7">
                  <c:v>54201</c:v>
                </c:pt>
                <c:pt idx="8">
                  <c:v>62317</c:v>
                </c:pt>
                <c:pt idx="9">
                  <c:v>88132</c:v>
                </c:pt>
                <c:pt idx="10">
                  <c:v>93569</c:v>
                </c:pt>
                <c:pt idx="11">
                  <c:v>85603</c:v>
                </c:pt>
                <c:pt idx="12">
                  <c:v>58332</c:v>
                </c:pt>
              </c:numCache>
            </c:numRef>
          </c:val>
        </c:ser>
        <c:ser>
          <c:idx val="0"/>
          <c:order val="1"/>
          <c:tx>
            <c:v>XNP</c:v>
          </c:tx>
          <c:cat>
            <c:numRef>
              <c:f>'X-M Totales'!$A$7:$A$19</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'X-M Totales'!$B$87:$B$99</c:f>
              <c:numCache>
                <c:formatCode>#,##0.00_ ;[Red]\-#,##0.00\ </c:formatCode>
                <c:ptCount val="13"/>
                <c:pt idx="0">
                  <c:v>4993.7215610000048</c:v>
                </c:pt>
                <c:pt idx="1">
                  <c:v>5279.2725519999995</c:v>
                </c:pt>
                <c:pt idx="2">
                  <c:v>6949.8473809999996</c:v>
                </c:pt>
                <c:pt idx="3">
                  <c:v>7200.1479150000005</c:v>
                </c:pt>
                <c:pt idx="4">
                  <c:v>6815.8535550000006</c:v>
                </c:pt>
                <c:pt idx="5">
                  <c:v>5487.7074499999999</c:v>
                </c:pt>
                <c:pt idx="6">
                  <c:v>5615.8432360000024</c:v>
                </c:pt>
                <c:pt idx="7">
                  <c:v>2890.7174289999998</c:v>
                </c:pt>
                <c:pt idx="8">
                  <c:v>2830.7247179999999</c:v>
                </c:pt>
                <c:pt idx="9">
                  <c:v>3467.6123180000022</c:v>
                </c:pt>
                <c:pt idx="10">
                  <c:v>3019.588714</c:v>
                </c:pt>
                <c:pt idx="11">
                  <c:v>2100.1030350000001</c:v>
                </c:pt>
                <c:pt idx="12">
                  <c:v>2244.0710310000022</c:v>
                </c:pt>
              </c:numCache>
            </c:numRef>
          </c:val>
        </c:ser>
        <c:ser>
          <c:idx val="1"/>
          <c:order val="2"/>
          <c:tx>
            <c:v>XAA</c:v>
          </c:tx>
          <c:cat>
            <c:numRef>
              <c:f>'X-M Totales'!$A$7:$A$19</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'X-M Totales'!$C$87:$C$99</c:f>
              <c:numCache>
                <c:formatCode>#,##0.00_ ;[Red]\-#,##0.00\ </c:formatCode>
                <c:ptCount val="13"/>
                <c:pt idx="0">
                  <c:v>396.12116799999967</c:v>
                </c:pt>
                <c:pt idx="1">
                  <c:v>291.9991009999996</c:v>
                </c:pt>
                <c:pt idx="2">
                  <c:v>334.12526100000002</c:v>
                </c:pt>
                <c:pt idx="3">
                  <c:v>272.30498400000027</c:v>
                </c:pt>
                <c:pt idx="4">
                  <c:v>232.41593700000001</c:v>
                </c:pt>
                <c:pt idx="5">
                  <c:v>192.330455</c:v>
                </c:pt>
                <c:pt idx="6">
                  <c:v>150.82129400000014</c:v>
                </c:pt>
                <c:pt idx="7">
                  <c:v>70.672458999999904</c:v>
                </c:pt>
                <c:pt idx="8">
                  <c:v>59.958199</c:v>
                </c:pt>
                <c:pt idx="9">
                  <c:v>56.526846000000006</c:v>
                </c:pt>
                <c:pt idx="10">
                  <c:v>37.787553000000003</c:v>
                </c:pt>
                <c:pt idx="11">
                  <c:v>47.443323000000007</c:v>
                </c:pt>
                <c:pt idx="12">
                  <c:v>38.714736000000002</c:v>
                </c:pt>
              </c:numCache>
            </c:numRef>
          </c:val>
        </c:ser>
        <c:ser>
          <c:idx val="2"/>
          <c:order val="3"/>
          <c:tx>
            <c:v>XT</c:v>
          </c:tx>
          <c:cat>
            <c:numRef>
              <c:f>'X-M Totales'!$A$7:$A$19</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'X-M Totales'!$D$87:$D$99</c:f>
              <c:numCache>
                <c:formatCode>#,##0_ ;[Red]\-#,##0\ </c:formatCode>
                <c:ptCount val="13"/>
                <c:pt idx="0">
                  <c:v>26781</c:v>
                </c:pt>
                <c:pt idx="1">
                  <c:v>27230</c:v>
                </c:pt>
                <c:pt idx="2">
                  <c:v>39668</c:v>
                </c:pt>
                <c:pt idx="3">
                  <c:v>55716</c:v>
                </c:pt>
                <c:pt idx="4">
                  <c:v>65578</c:v>
                </c:pt>
                <c:pt idx="5">
                  <c:v>69980</c:v>
                </c:pt>
                <c:pt idx="6">
                  <c:v>95021</c:v>
                </c:pt>
                <c:pt idx="7">
                  <c:v>57603</c:v>
                </c:pt>
                <c:pt idx="8">
                  <c:v>65745</c:v>
                </c:pt>
                <c:pt idx="9">
                  <c:v>92811</c:v>
                </c:pt>
                <c:pt idx="10">
                  <c:v>97340</c:v>
                </c:pt>
                <c:pt idx="11">
                  <c:v>88962</c:v>
                </c:pt>
                <c:pt idx="12">
                  <c:v>60497</c:v>
                </c:pt>
              </c:numCache>
            </c:numRef>
          </c:val>
        </c:ser>
        <c:marker val="1"/>
        <c:axId val="60856192"/>
        <c:axId val="60857728"/>
      </c:lineChart>
      <c:catAx>
        <c:axId val="60856192"/>
        <c:scaling>
          <c:orientation val="minMax"/>
        </c:scaling>
        <c:axPos val="b"/>
        <c:numFmt formatCode="General" sourceLinked="1"/>
        <c:majorTickMark val="none"/>
        <c:tickLblPos val="nextTo"/>
        <c:crossAx val="60857728"/>
        <c:crosses val="autoZero"/>
        <c:auto val="1"/>
        <c:lblAlgn val="ctr"/>
        <c:lblOffset val="100"/>
      </c:catAx>
      <c:valAx>
        <c:axId val="60857728"/>
        <c:scaling>
          <c:orientation val="minMax"/>
        </c:scaling>
        <c:axPos val="l"/>
        <c:majorGridlines/>
        <c:title>
          <c:tx>
            <c:rich>
              <a:bodyPr/>
              <a:lstStyle/>
              <a:p>
                <a:pPr>
                  <a:defRPr/>
                </a:pPr>
                <a:r>
                  <a:rPr lang="en-US" dirty="0"/>
                  <a:t>MM de US$</a:t>
                </a:r>
              </a:p>
            </c:rich>
          </c:tx>
        </c:title>
        <c:numFmt formatCode="#,##0_ ;[Red]\-#,##0\ " sourceLinked="1"/>
        <c:majorTickMark val="none"/>
        <c:tickLblPos val="nextTo"/>
        <c:crossAx val="60856192"/>
        <c:crosses val="autoZero"/>
        <c:crossBetween val="between"/>
      </c:valAx>
    </c:plotArea>
    <c:legend>
      <c:legendPos val="r"/>
    </c:legend>
    <c:plotVisOnly val="1"/>
  </c:chart>
  <c:txPr>
    <a:bodyPr/>
    <a:lstStyle/>
    <a:p>
      <a:pPr>
        <a:defRPr sz="1200"/>
      </a:pPr>
      <a:endParaRPr lang="es-VE"/>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VE"/>
  <c:chart>
    <c:title>
      <c:tx>
        <c:rich>
          <a:bodyPr/>
          <a:lstStyle/>
          <a:p>
            <a:pPr>
              <a:defRPr sz="1600"/>
            </a:pPr>
            <a:r>
              <a:rPr lang="en-US" sz="1600" dirty="0"/>
              <a:t>Composición de las Importaciones </a:t>
            </a:r>
            <a:r>
              <a:rPr lang="en-US" sz="1600" dirty="0" smtClean="0"/>
              <a:t>Totales (MT) </a:t>
            </a:r>
            <a:r>
              <a:rPr lang="en-US" sz="1600" dirty="0"/>
              <a:t>de Venezuela</a:t>
            </a:r>
          </a:p>
        </c:rich>
      </c:tx>
    </c:title>
    <c:plotArea>
      <c:layout/>
      <c:lineChart>
        <c:grouping val="standard"/>
        <c:ser>
          <c:idx val="0"/>
          <c:order val="0"/>
          <c:tx>
            <c:v>MAA</c:v>
          </c:tx>
          <c:cat>
            <c:numRef>
              <c:f>'X-M Totales'!$A$87:$A$99</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'X-M Totales'!$E$87:$E$99</c:f>
              <c:numCache>
                <c:formatCode>#,##0.00_ ;[Red]\-#,##0.00\ </c:formatCode>
                <c:ptCount val="13"/>
                <c:pt idx="0">
                  <c:v>1505.504625</c:v>
                </c:pt>
                <c:pt idx="1">
                  <c:v>1469.357526</c:v>
                </c:pt>
                <c:pt idx="2">
                  <c:v>2160.6741780000002</c:v>
                </c:pt>
                <c:pt idx="3">
                  <c:v>2211.4377070000023</c:v>
                </c:pt>
                <c:pt idx="4">
                  <c:v>3004.9533690000012</c:v>
                </c:pt>
                <c:pt idx="5">
                  <c:v>4763.9109454500003</c:v>
                </c:pt>
                <c:pt idx="6">
                  <c:v>9436.8277830699917</c:v>
                </c:pt>
                <c:pt idx="7">
                  <c:v>7624.7285463200005</c:v>
                </c:pt>
                <c:pt idx="8">
                  <c:v>6564.7126875800013</c:v>
                </c:pt>
                <c:pt idx="9">
                  <c:v>7371.2147915400001</c:v>
                </c:pt>
                <c:pt idx="10">
                  <c:v>8896.7309878200049</c:v>
                </c:pt>
                <c:pt idx="11">
                  <c:v>10045.089256189998</c:v>
                </c:pt>
                <c:pt idx="12">
                  <c:v>7308.47465646</c:v>
                </c:pt>
              </c:numCache>
            </c:numRef>
          </c:val>
        </c:ser>
        <c:ser>
          <c:idx val="1"/>
          <c:order val="1"/>
          <c:tx>
            <c:v>MT</c:v>
          </c:tx>
          <c:cat>
            <c:numRef>
              <c:f>'X-M Totales'!$A$87:$A$99</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'X-M Totales'!$F$87:$F$99</c:f>
              <c:numCache>
                <c:formatCode>#,##0_ ;[Red]\-#,##0\ </c:formatCode>
                <c:ptCount val="13"/>
                <c:pt idx="0">
                  <c:v>13360</c:v>
                </c:pt>
                <c:pt idx="1">
                  <c:v>10483</c:v>
                </c:pt>
                <c:pt idx="2">
                  <c:v>17021</c:v>
                </c:pt>
                <c:pt idx="3">
                  <c:v>24008</c:v>
                </c:pt>
                <c:pt idx="4">
                  <c:v>33583</c:v>
                </c:pt>
                <c:pt idx="5">
                  <c:v>47252</c:v>
                </c:pt>
                <c:pt idx="6">
                  <c:v>51490</c:v>
                </c:pt>
                <c:pt idx="7">
                  <c:v>41192</c:v>
                </c:pt>
                <c:pt idx="8">
                  <c:v>38539</c:v>
                </c:pt>
                <c:pt idx="9">
                  <c:v>46813</c:v>
                </c:pt>
                <c:pt idx="10">
                  <c:v>59339</c:v>
                </c:pt>
                <c:pt idx="11">
                  <c:v>53023</c:v>
                </c:pt>
                <c:pt idx="12">
                  <c:v>32153</c:v>
                </c:pt>
              </c:numCache>
            </c:numRef>
          </c:val>
        </c:ser>
        <c:marker val="1"/>
        <c:axId val="61035264"/>
        <c:axId val="61036800"/>
      </c:lineChart>
      <c:catAx>
        <c:axId val="61035264"/>
        <c:scaling>
          <c:orientation val="minMax"/>
        </c:scaling>
        <c:axPos val="b"/>
        <c:numFmt formatCode="General" sourceLinked="1"/>
        <c:majorTickMark val="none"/>
        <c:tickLblPos val="nextTo"/>
        <c:crossAx val="61036800"/>
        <c:crosses val="autoZero"/>
        <c:auto val="1"/>
        <c:lblAlgn val="ctr"/>
        <c:lblOffset val="100"/>
      </c:catAx>
      <c:valAx>
        <c:axId val="61036800"/>
        <c:scaling>
          <c:orientation val="minMax"/>
        </c:scaling>
        <c:axPos val="l"/>
        <c:majorGridlines/>
        <c:title>
          <c:tx>
            <c:rich>
              <a:bodyPr/>
              <a:lstStyle/>
              <a:p>
                <a:pPr>
                  <a:defRPr/>
                </a:pPr>
                <a:r>
                  <a:rPr lang="en-US" dirty="0"/>
                  <a:t>MM de US$</a:t>
                </a:r>
              </a:p>
            </c:rich>
          </c:tx>
        </c:title>
        <c:numFmt formatCode="#,##0.00_ ;[Red]\-#,##0.00\ " sourceLinked="1"/>
        <c:majorTickMark val="none"/>
        <c:tickLblPos val="nextTo"/>
        <c:crossAx val="61035264"/>
        <c:crosses val="autoZero"/>
        <c:crossBetween val="between"/>
      </c:valAx>
    </c:plotArea>
    <c:legend>
      <c:legendPos val="r"/>
    </c:legend>
    <c:plotVisOnly val="1"/>
  </c:chart>
  <c:txPr>
    <a:bodyPr/>
    <a:lstStyle/>
    <a:p>
      <a:pPr>
        <a:defRPr sz="1200"/>
      </a:pPr>
      <a:endParaRPr lang="es-VE"/>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s-VE"/>
  <c:chart>
    <c:title>
      <c:tx>
        <c:rich>
          <a:bodyPr/>
          <a:lstStyle/>
          <a:p>
            <a:pPr>
              <a:defRPr sz="1600"/>
            </a:pPr>
            <a:r>
              <a:rPr lang="en-US" sz="1600" dirty="0"/>
              <a:t>Balanza Comercial Agroalimentaria de Venezuela con el mundo</a:t>
            </a:r>
          </a:p>
        </c:rich>
      </c:tx>
    </c:title>
    <c:plotArea>
      <c:layout/>
      <c:lineChart>
        <c:grouping val="standard"/>
        <c:ser>
          <c:idx val="0"/>
          <c:order val="0"/>
          <c:tx>
            <c:v>XAA mundo</c:v>
          </c:tx>
          <c:cat>
            <c:numRef>
              <c:f>'X-M Totales'!$A$87:$A$99</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'X-M Totales'!$C$87:$C$99</c:f>
              <c:numCache>
                <c:formatCode>#,##0.00_ ;[Red]\-#,##0.00\ </c:formatCode>
                <c:ptCount val="13"/>
                <c:pt idx="0">
                  <c:v>396.12116799999967</c:v>
                </c:pt>
                <c:pt idx="1">
                  <c:v>291.9991009999996</c:v>
                </c:pt>
                <c:pt idx="2">
                  <c:v>334.12526100000002</c:v>
                </c:pt>
                <c:pt idx="3">
                  <c:v>272.30498400000027</c:v>
                </c:pt>
                <c:pt idx="4">
                  <c:v>232.41593700000001</c:v>
                </c:pt>
                <c:pt idx="5">
                  <c:v>192.330455</c:v>
                </c:pt>
                <c:pt idx="6">
                  <c:v>150.82129400000014</c:v>
                </c:pt>
                <c:pt idx="7">
                  <c:v>70.672458999999904</c:v>
                </c:pt>
                <c:pt idx="8">
                  <c:v>59.958199</c:v>
                </c:pt>
                <c:pt idx="9">
                  <c:v>56.526846000000006</c:v>
                </c:pt>
                <c:pt idx="10">
                  <c:v>37.787553000000003</c:v>
                </c:pt>
                <c:pt idx="11">
                  <c:v>47.443323000000007</c:v>
                </c:pt>
                <c:pt idx="12">
                  <c:v>38.714736000000002</c:v>
                </c:pt>
              </c:numCache>
            </c:numRef>
          </c:val>
        </c:ser>
        <c:ser>
          <c:idx val="1"/>
          <c:order val="1"/>
          <c:tx>
            <c:v>MAA mundo</c:v>
          </c:tx>
          <c:cat>
            <c:numRef>
              <c:f>'X-M Totales'!$A$87:$A$99</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'X-M Totales'!$E$87:$E$99</c:f>
              <c:numCache>
                <c:formatCode>#,##0.00_ ;[Red]\-#,##0.00\ </c:formatCode>
                <c:ptCount val="13"/>
                <c:pt idx="0">
                  <c:v>1505.504625</c:v>
                </c:pt>
                <c:pt idx="1">
                  <c:v>1469.357526</c:v>
                </c:pt>
                <c:pt idx="2">
                  <c:v>2160.6741780000002</c:v>
                </c:pt>
                <c:pt idx="3">
                  <c:v>2211.4377070000023</c:v>
                </c:pt>
                <c:pt idx="4">
                  <c:v>3004.9533690000012</c:v>
                </c:pt>
                <c:pt idx="5">
                  <c:v>4763.9109454500003</c:v>
                </c:pt>
                <c:pt idx="6">
                  <c:v>9436.8277830699917</c:v>
                </c:pt>
                <c:pt idx="7">
                  <c:v>7624.7285463200005</c:v>
                </c:pt>
                <c:pt idx="8">
                  <c:v>6564.7126875800013</c:v>
                </c:pt>
                <c:pt idx="9">
                  <c:v>7371.2147915400001</c:v>
                </c:pt>
                <c:pt idx="10">
                  <c:v>8896.7309878200049</c:v>
                </c:pt>
                <c:pt idx="11">
                  <c:v>10045.089256189998</c:v>
                </c:pt>
                <c:pt idx="12">
                  <c:v>7308.47465646</c:v>
                </c:pt>
              </c:numCache>
            </c:numRef>
          </c:val>
        </c:ser>
        <c:ser>
          <c:idx val="2"/>
          <c:order val="2"/>
          <c:tx>
            <c:v>BCAA mundo</c:v>
          </c:tx>
          <c:cat>
            <c:numRef>
              <c:f>'X-M Totales'!$A$87:$A$99</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'X-M Totales'!$G$87:$G$99</c:f>
              <c:numCache>
                <c:formatCode>#,##0.00_ ;[Red]\-#,##0.00\ </c:formatCode>
                <c:ptCount val="13"/>
                <c:pt idx="0">
                  <c:v>-1109.3834569999988</c:v>
                </c:pt>
                <c:pt idx="1">
                  <c:v>-1177.3584249999988</c:v>
                </c:pt>
                <c:pt idx="2">
                  <c:v>-1826.5489170000001</c:v>
                </c:pt>
                <c:pt idx="3">
                  <c:v>-1939.1327230000002</c:v>
                </c:pt>
                <c:pt idx="4">
                  <c:v>-2772.5374319999996</c:v>
                </c:pt>
                <c:pt idx="5">
                  <c:v>-4571.5804904500046</c:v>
                </c:pt>
                <c:pt idx="6">
                  <c:v>-9286.0064890700014</c:v>
                </c:pt>
                <c:pt idx="7">
                  <c:v>-7554.0560873199984</c:v>
                </c:pt>
                <c:pt idx="8">
                  <c:v>-6504.7544885800007</c:v>
                </c:pt>
                <c:pt idx="9">
                  <c:v>-7314.6879455399994</c:v>
                </c:pt>
                <c:pt idx="10">
                  <c:v>-8858.9434348200029</c:v>
                </c:pt>
                <c:pt idx="11">
                  <c:v>-9997.6459331899878</c:v>
                </c:pt>
                <c:pt idx="12">
                  <c:v>-7269.7599204600047</c:v>
                </c:pt>
              </c:numCache>
            </c:numRef>
          </c:val>
        </c:ser>
        <c:marker val="1"/>
        <c:axId val="62198144"/>
        <c:axId val="62199680"/>
      </c:lineChart>
      <c:catAx>
        <c:axId val="62198144"/>
        <c:scaling>
          <c:orientation val="minMax"/>
        </c:scaling>
        <c:axPos val="b"/>
        <c:numFmt formatCode="General" sourceLinked="1"/>
        <c:majorTickMark val="none"/>
        <c:tickLblPos val="nextTo"/>
        <c:crossAx val="62199680"/>
        <c:crosses val="autoZero"/>
        <c:auto val="1"/>
        <c:lblAlgn val="ctr"/>
        <c:lblOffset val="100"/>
      </c:catAx>
      <c:valAx>
        <c:axId val="62199680"/>
        <c:scaling>
          <c:orientation val="minMax"/>
        </c:scaling>
        <c:axPos val="l"/>
        <c:majorGridlines/>
        <c:title>
          <c:tx>
            <c:rich>
              <a:bodyPr/>
              <a:lstStyle/>
              <a:p>
                <a:pPr>
                  <a:defRPr/>
                </a:pPr>
                <a:r>
                  <a:rPr lang="en-US" dirty="0"/>
                  <a:t>MM de US$</a:t>
                </a:r>
              </a:p>
            </c:rich>
          </c:tx>
        </c:title>
        <c:numFmt formatCode="#,##0.00_ ;[Red]\-#,##0.00\ " sourceLinked="1"/>
        <c:majorTickMark val="none"/>
        <c:tickLblPos val="nextTo"/>
        <c:crossAx val="62198144"/>
        <c:crosses val="autoZero"/>
        <c:crossBetween val="between"/>
      </c:valAx>
      <c:dTable>
        <c:showHorzBorder val="1"/>
        <c:showVertBorder val="1"/>
        <c:showOutline val="1"/>
        <c:showKeys val="1"/>
      </c:dTable>
    </c:plotArea>
    <c:plotVisOnly val="1"/>
  </c:chart>
  <c:txPr>
    <a:bodyPr/>
    <a:lstStyle/>
    <a:p>
      <a:pPr>
        <a:defRPr sz="1200"/>
      </a:pPr>
      <a:endParaRPr lang="es-VE"/>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s-VE"/>
  <c:chart>
    <c:title>
      <c:tx>
        <c:rich>
          <a:bodyPr/>
          <a:lstStyle/>
          <a:p>
            <a:pPr>
              <a:defRPr sz="1600"/>
            </a:pPr>
            <a:r>
              <a:rPr lang="en-US" sz="1600" dirty="0"/>
              <a:t>Peso de las XNP, XP y XAA dentro de las XT de Venezuela</a:t>
            </a:r>
          </a:p>
        </c:rich>
      </c:tx>
    </c:title>
    <c:plotArea>
      <c:layout/>
      <c:lineChart>
        <c:grouping val="standard"/>
        <c:ser>
          <c:idx val="0"/>
          <c:order val="0"/>
          <c:tx>
            <c:v>XNP</c:v>
          </c:tx>
          <c:cat>
            <c:numRef>
              <c:f>'X-M Totales'!$A$25:$A$37</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'X-M Totales'!$B$25:$B$37</c:f>
              <c:numCache>
                <c:formatCode>0.00</c:formatCode>
                <c:ptCount val="13"/>
                <c:pt idx="0">
                  <c:v>19.599716216720779</c:v>
                </c:pt>
                <c:pt idx="1">
                  <c:v>19.100257069408766</c:v>
                </c:pt>
                <c:pt idx="2">
                  <c:v>17.134718160734113</c:v>
                </c:pt>
                <c:pt idx="3">
                  <c:v>13.59214588269079</c:v>
                </c:pt>
                <c:pt idx="4">
                  <c:v>11.598401903077251</c:v>
                </c:pt>
                <c:pt idx="5">
                  <c:v>10.471563303801085</c:v>
                </c:pt>
                <c:pt idx="6">
                  <c:v>6.3007124740846798</c:v>
                </c:pt>
                <c:pt idx="7">
                  <c:v>5.9059423988333988</c:v>
                </c:pt>
                <c:pt idx="8">
                  <c:v>5.2140847212715755</c:v>
                </c:pt>
                <c:pt idx="9">
                  <c:v>5.0414282789755482</c:v>
                </c:pt>
                <c:pt idx="10">
                  <c:v>3.8740497226217383</c:v>
                </c:pt>
                <c:pt idx="11">
                  <c:v>3.7757694296441167</c:v>
                </c:pt>
                <c:pt idx="12">
                  <c:v>3.5786898523893766</c:v>
                </c:pt>
              </c:numCache>
            </c:numRef>
          </c:val>
        </c:ser>
        <c:ser>
          <c:idx val="1"/>
          <c:order val="1"/>
          <c:tx>
            <c:v>XP</c:v>
          </c:tx>
          <c:cat>
            <c:numRef>
              <c:f>'X-M Totales'!$A$25:$A$37</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'X-M Totales'!$C$25:$C$37</c:f>
              <c:numCache>
                <c:formatCode>0.00</c:formatCode>
                <c:ptCount val="13"/>
                <c:pt idx="0">
                  <c:v>80.400283783279278</c:v>
                </c:pt>
                <c:pt idx="1">
                  <c:v>80.899742930591145</c:v>
                </c:pt>
                <c:pt idx="2">
                  <c:v>82.865281839265833</c:v>
                </c:pt>
                <c:pt idx="3">
                  <c:v>86.407854117309213</c:v>
                </c:pt>
                <c:pt idx="4">
                  <c:v>88.401598096922754</c:v>
                </c:pt>
                <c:pt idx="5">
                  <c:v>89.528436696198796</c:v>
                </c:pt>
                <c:pt idx="6">
                  <c:v>93.699287525915324</c:v>
                </c:pt>
                <c:pt idx="7">
                  <c:v>94.094057601166597</c:v>
                </c:pt>
                <c:pt idx="8">
                  <c:v>94.78591527872841</c:v>
                </c:pt>
                <c:pt idx="9">
                  <c:v>94.958571721024356</c:v>
                </c:pt>
                <c:pt idx="10">
                  <c:v>96.125950277378251</c:v>
                </c:pt>
                <c:pt idx="11">
                  <c:v>96.224230570355886</c:v>
                </c:pt>
                <c:pt idx="12">
                  <c:v>96.421310147610612</c:v>
                </c:pt>
              </c:numCache>
            </c:numRef>
          </c:val>
        </c:ser>
        <c:ser>
          <c:idx val="2"/>
          <c:order val="2"/>
          <c:tx>
            <c:v>XAA</c:v>
          </c:tx>
          <c:cat>
            <c:numRef>
              <c:f>'X-M Totales'!$A$25:$A$37</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'X-M Totales'!$D$25:$D$37</c:f>
              <c:numCache>
                <c:formatCode>0.00</c:formatCode>
                <c:ptCount val="13"/>
                <c:pt idx="0">
                  <c:v>1.479112684365782</c:v>
                </c:pt>
                <c:pt idx="1">
                  <c:v>1.0723433749540947</c:v>
                </c:pt>
                <c:pt idx="2">
                  <c:v>0.84230427800746199</c:v>
                </c:pt>
                <c:pt idx="3">
                  <c:v>0.48873749730777538</c:v>
                </c:pt>
                <c:pt idx="4">
                  <c:v>0.35441144438683708</c:v>
                </c:pt>
                <c:pt idx="5">
                  <c:v>0.27483631751929138</c:v>
                </c:pt>
                <c:pt idx="6">
                  <c:v>0.158724170446533</c:v>
                </c:pt>
                <c:pt idx="7">
                  <c:v>0.1226888512751072</c:v>
                </c:pt>
                <c:pt idx="8">
                  <c:v>9.1198112403985079E-2</c:v>
                </c:pt>
                <c:pt idx="9">
                  <c:v>6.0905330187154494E-2</c:v>
                </c:pt>
                <c:pt idx="10">
                  <c:v>3.8820169508937748E-2</c:v>
                </c:pt>
                <c:pt idx="11">
                  <c:v>5.3329874553180015E-2</c:v>
                </c:pt>
                <c:pt idx="12">
                  <c:v>6.3994472453179491E-2</c:v>
                </c:pt>
              </c:numCache>
            </c:numRef>
          </c:val>
        </c:ser>
        <c:marker val="1"/>
        <c:axId val="62252160"/>
        <c:axId val="62253696"/>
      </c:lineChart>
      <c:catAx>
        <c:axId val="62252160"/>
        <c:scaling>
          <c:orientation val="minMax"/>
        </c:scaling>
        <c:axPos val="b"/>
        <c:numFmt formatCode="General" sourceLinked="1"/>
        <c:majorTickMark val="none"/>
        <c:tickLblPos val="nextTo"/>
        <c:crossAx val="62253696"/>
        <c:crosses val="autoZero"/>
        <c:auto val="1"/>
        <c:lblAlgn val="ctr"/>
        <c:lblOffset val="100"/>
      </c:catAx>
      <c:valAx>
        <c:axId val="62253696"/>
        <c:scaling>
          <c:orientation val="minMax"/>
        </c:scaling>
        <c:axPos val="l"/>
        <c:majorGridlines/>
        <c:title>
          <c:tx>
            <c:rich>
              <a:bodyPr/>
              <a:lstStyle/>
              <a:p>
                <a:pPr>
                  <a:defRPr/>
                </a:pPr>
                <a:r>
                  <a:rPr lang="en-US" dirty="0"/>
                  <a:t>%</a:t>
                </a:r>
              </a:p>
            </c:rich>
          </c:tx>
        </c:title>
        <c:numFmt formatCode="0.00" sourceLinked="1"/>
        <c:majorTickMark val="none"/>
        <c:tickLblPos val="nextTo"/>
        <c:crossAx val="62252160"/>
        <c:crosses val="autoZero"/>
        <c:crossBetween val="between"/>
      </c:valAx>
      <c:dTable>
        <c:showHorzBorder val="1"/>
        <c:showVertBorder val="1"/>
        <c:showOutline val="1"/>
        <c:showKeys val="1"/>
      </c:dTable>
    </c:plotArea>
    <c:plotVisOnly val="1"/>
  </c:chart>
  <c:txPr>
    <a:bodyPr/>
    <a:lstStyle/>
    <a:p>
      <a:pPr>
        <a:defRPr sz="1200"/>
      </a:pPr>
      <a:endParaRPr lang="es-VE"/>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s-VE"/>
  <c:chart>
    <c:title>
      <c:tx>
        <c:rich>
          <a:bodyPr/>
          <a:lstStyle/>
          <a:p>
            <a:pPr>
              <a:defRPr sz="1600"/>
            </a:pPr>
            <a:r>
              <a:rPr lang="en-US" sz="1600" dirty="0"/>
              <a:t>Importancia relativa de las XAA </a:t>
            </a:r>
            <a:r>
              <a:rPr lang="en-US" sz="1600" dirty="0" smtClean="0"/>
              <a:t>y de las </a:t>
            </a:r>
            <a:r>
              <a:rPr lang="en-US" sz="1600" dirty="0"/>
              <a:t>MAA dentro del comercio exterior total de Venezuela</a:t>
            </a:r>
          </a:p>
        </c:rich>
      </c:tx>
    </c:title>
    <c:plotArea>
      <c:layout/>
      <c:lineChart>
        <c:grouping val="standard"/>
        <c:ser>
          <c:idx val="2"/>
          <c:order val="0"/>
          <c:tx>
            <c:v>XAA</c:v>
          </c:tx>
          <c:cat>
            <c:numRef>
              <c:f>'X-M Totales'!$A$25:$A$37</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'X-M Totales'!$D$25:$D$37</c:f>
              <c:numCache>
                <c:formatCode>0.00</c:formatCode>
                <c:ptCount val="13"/>
                <c:pt idx="0">
                  <c:v>1.479112684365782</c:v>
                </c:pt>
                <c:pt idx="1">
                  <c:v>1.0723433749540947</c:v>
                </c:pt>
                <c:pt idx="2">
                  <c:v>0.84230427800746199</c:v>
                </c:pt>
                <c:pt idx="3">
                  <c:v>0.48873749730777538</c:v>
                </c:pt>
                <c:pt idx="4">
                  <c:v>0.35441144438683708</c:v>
                </c:pt>
                <c:pt idx="5">
                  <c:v>0.27483631751929138</c:v>
                </c:pt>
                <c:pt idx="6">
                  <c:v>0.158724170446533</c:v>
                </c:pt>
                <c:pt idx="7">
                  <c:v>0.1226888512751072</c:v>
                </c:pt>
                <c:pt idx="8">
                  <c:v>9.1198112403985079E-2</c:v>
                </c:pt>
                <c:pt idx="9">
                  <c:v>6.0905330187154494E-2</c:v>
                </c:pt>
                <c:pt idx="10">
                  <c:v>3.8820169508937748E-2</c:v>
                </c:pt>
                <c:pt idx="11">
                  <c:v>5.3329874553180015E-2</c:v>
                </c:pt>
                <c:pt idx="12">
                  <c:v>6.3994472453179491E-2</c:v>
                </c:pt>
              </c:numCache>
            </c:numRef>
          </c:val>
        </c:ser>
        <c:ser>
          <c:idx val="3"/>
          <c:order val="1"/>
          <c:tx>
            <c:v>MAA</c:v>
          </c:tx>
          <c:cat>
            <c:numRef>
              <c:f>'X-M Totales'!$A$25:$A$37</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'X-M Totales'!$I$87:$I$99</c:f>
              <c:numCache>
                <c:formatCode>0.00</c:formatCode>
                <c:ptCount val="13"/>
                <c:pt idx="0">
                  <c:v>11.268747193113768</c:v>
                </c:pt>
                <c:pt idx="1">
                  <c:v>14.016574701898312</c:v>
                </c:pt>
                <c:pt idx="2">
                  <c:v>12.694167075964986</c:v>
                </c:pt>
                <c:pt idx="3">
                  <c:v>9.2112533613795211</c:v>
                </c:pt>
                <c:pt idx="4">
                  <c:v>8.947840779561087</c:v>
                </c:pt>
                <c:pt idx="5">
                  <c:v>10.081924459176332</c:v>
                </c:pt>
                <c:pt idx="6">
                  <c:v>18.327496179976688</c:v>
                </c:pt>
                <c:pt idx="7">
                  <c:v>18.510216902116909</c:v>
                </c:pt>
                <c:pt idx="8">
                  <c:v>17.033946619216898</c:v>
                </c:pt>
                <c:pt idx="9">
                  <c:v>15.74608504376989</c:v>
                </c:pt>
                <c:pt idx="10">
                  <c:v>14.993058507591975</c:v>
                </c:pt>
                <c:pt idx="11">
                  <c:v>18.944777278143416</c:v>
                </c:pt>
                <c:pt idx="12">
                  <c:v>22.730304035268862</c:v>
                </c:pt>
              </c:numCache>
            </c:numRef>
          </c:val>
        </c:ser>
        <c:marker val="1"/>
        <c:axId val="62297216"/>
        <c:axId val="62298752"/>
      </c:lineChart>
      <c:catAx>
        <c:axId val="62297216"/>
        <c:scaling>
          <c:orientation val="minMax"/>
        </c:scaling>
        <c:axPos val="b"/>
        <c:numFmt formatCode="General" sourceLinked="1"/>
        <c:majorTickMark val="none"/>
        <c:tickLblPos val="nextTo"/>
        <c:crossAx val="62298752"/>
        <c:crosses val="autoZero"/>
        <c:auto val="1"/>
        <c:lblAlgn val="ctr"/>
        <c:lblOffset val="100"/>
      </c:catAx>
      <c:valAx>
        <c:axId val="62298752"/>
        <c:scaling>
          <c:orientation val="minMax"/>
        </c:scaling>
        <c:axPos val="l"/>
        <c:majorGridlines/>
        <c:title>
          <c:tx>
            <c:rich>
              <a:bodyPr/>
              <a:lstStyle/>
              <a:p>
                <a:pPr>
                  <a:defRPr/>
                </a:pPr>
                <a:r>
                  <a:rPr lang="en-US" dirty="0"/>
                  <a:t>%</a:t>
                </a:r>
              </a:p>
            </c:rich>
          </c:tx>
        </c:title>
        <c:numFmt formatCode="0.00" sourceLinked="1"/>
        <c:majorTickMark val="none"/>
        <c:tickLblPos val="nextTo"/>
        <c:crossAx val="62297216"/>
        <c:crosses val="autoZero"/>
        <c:crossBetween val="between"/>
      </c:valAx>
      <c:dTable>
        <c:showHorzBorder val="1"/>
        <c:showVertBorder val="1"/>
        <c:showOutline val="1"/>
        <c:showKeys val="1"/>
      </c:dTable>
    </c:plotArea>
    <c:plotVisOnly val="1"/>
  </c:chart>
  <c:txPr>
    <a:bodyPr/>
    <a:lstStyle/>
    <a:p>
      <a:pPr>
        <a:defRPr sz="1200"/>
      </a:pPr>
      <a:endParaRPr lang="es-VE"/>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s-VE"/>
  <c:chart>
    <c:title>
      <c:tx>
        <c:rich>
          <a:bodyPr/>
          <a:lstStyle/>
          <a:p>
            <a:pPr>
              <a:defRPr sz="1600"/>
            </a:pPr>
            <a:r>
              <a:rPr lang="en-US" sz="1600" dirty="0" err="1"/>
              <a:t>Evolución</a:t>
            </a:r>
            <a:r>
              <a:rPr lang="en-US" sz="1600" dirty="0"/>
              <a:t> de las XAA de Venezuela </a:t>
            </a:r>
            <a:r>
              <a:rPr lang="en-US" sz="1600" dirty="0" err="1"/>
              <a:t>hacia</a:t>
            </a:r>
            <a:r>
              <a:rPr lang="en-US" sz="1600" dirty="0"/>
              <a:t> el </a:t>
            </a:r>
            <a:r>
              <a:rPr lang="en-US" sz="1600" dirty="0" err="1"/>
              <a:t>Mercosur</a:t>
            </a:r>
            <a:endParaRPr lang="en-US" sz="1600" dirty="0"/>
          </a:p>
        </c:rich>
      </c:tx>
    </c:title>
    <c:plotArea>
      <c:layout/>
      <c:lineChart>
        <c:grouping val="standard"/>
        <c:ser>
          <c:idx val="0"/>
          <c:order val="0"/>
          <c:tx>
            <c:v>Arg</c:v>
          </c:tx>
          <c:cat>
            <c:numRef>
              <c:f>'XM Vzla-Mercosur'!$A$8:$A$18</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'XM Vzla-Mercosur'!$B$8:$B$18</c:f>
              <c:numCache>
                <c:formatCode>#,##0_ ;[Red]\-#,##0\ </c:formatCode>
                <c:ptCount val="11"/>
                <c:pt idx="0">
                  <c:v>139</c:v>
                </c:pt>
                <c:pt idx="1">
                  <c:v>94</c:v>
                </c:pt>
                <c:pt idx="2">
                  <c:v>218</c:v>
                </c:pt>
                <c:pt idx="3">
                  <c:v>220</c:v>
                </c:pt>
                <c:pt idx="4">
                  <c:v>552</c:v>
                </c:pt>
                <c:pt idx="5">
                  <c:v>328</c:v>
                </c:pt>
                <c:pt idx="6">
                  <c:v>553</c:v>
                </c:pt>
                <c:pt idx="7">
                  <c:v>242</c:v>
                </c:pt>
                <c:pt idx="8">
                  <c:v>261</c:v>
                </c:pt>
                <c:pt idx="9">
                  <c:v>234</c:v>
                </c:pt>
                <c:pt idx="10">
                  <c:v>43</c:v>
                </c:pt>
              </c:numCache>
            </c:numRef>
          </c:val>
        </c:ser>
        <c:ser>
          <c:idx val="1"/>
          <c:order val="1"/>
          <c:tx>
            <c:v>Bra</c:v>
          </c:tx>
          <c:cat>
            <c:numRef>
              <c:f>'XM Vzla-Mercosur'!$A$8:$A$18</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'XM Vzla-Mercosur'!$E$8:$E$18</c:f>
              <c:numCache>
                <c:formatCode>#,##0_ ;[Red]\-#,##0\ </c:formatCode>
                <c:ptCount val="11"/>
                <c:pt idx="0">
                  <c:v>18861</c:v>
                </c:pt>
                <c:pt idx="1">
                  <c:v>17077</c:v>
                </c:pt>
                <c:pt idx="2">
                  <c:v>620</c:v>
                </c:pt>
                <c:pt idx="3">
                  <c:v>449</c:v>
                </c:pt>
                <c:pt idx="4">
                  <c:v>176</c:v>
                </c:pt>
                <c:pt idx="5">
                  <c:v>53</c:v>
                </c:pt>
                <c:pt idx="6">
                  <c:v>53</c:v>
                </c:pt>
                <c:pt idx="7">
                  <c:v>0</c:v>
                </c:pt>
                <c:pt idx="8">
                  <c:v>0</c:v>
                </c:pt>
                <c:pt idx="9">
                  <c:v>0</c:v>
                </c:pt>
                <c:pt idx="10">
                  <c:v>500</c:v>
                </c:pt>
              </c:numCache>
            </c:numRef>
          </c:val>
        </c:ser>
        <c:ser>
          <c:idx val="2"/>
          <c:order val="2"/>
          <c:tx>
            <c:v>Par</c:v>
          </c:tx>
          <c:cat>
            <c:numRef>
              <c:f>'XM Vzla-Mercosur'!$A$8:$A$18</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'XM Vzla-Mercosur'!$H$8:$H$18</c:f>
              <c:numCache>
                <c:formatCode>#,##0_ ;[Red]\-#,##0\ </c:formatCode>
                <c:ptCount val="11"/>
                <c:pt idx="0">
                  <c:v>2557</c:v>
                </c:pt>
                <c:pt idx="1">
                  <c:v>0</c:v>
                </c:pt>
                <c:pt idx="2">
                  <c:v>0</c:v>
                </c:pt>
                <c:pt idx="3">
                  <c:v>0</c:v>
                </c:pt>
                <c:pt idx="4">
                  <c:v>0</c:v>
                </c:pt>
                <c:pt idx="5">
                  <c:v>0</c:v>
                </c:pt>
                <c:pt idx="6">
                  <c:v>0</c:v>
                </c:pt>
                <c:pt idx="7">
                  <c:v>0</c:v>
                </c:pt>
                <c:pt idx="8">
                  <c:v>0</c:v>
                </c:pt>
                <c:pt idx="9">
                  <c:v>0</c:v>
                </c:pt>
                <c:pt idx="10">
                  <c:v>0</c:v>
                </c:pt>
              </c:numCache>
            </c:numRef>
          </c:val>
        </c:ser>
        <c:ser>
          <c:idx val="3"/>
          <c:order val="3"/>
          <c:tx>
            <c:v>Ury</c:v>
          </c:tx>
          <c:cat>
            <c:numRef>
              <c:f>'XM Vzla-Mercosur'!$A$8:$A$18</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'XM Vzla-Mercosur'!$K$8:$K$18</c:f>
              <c:numCache>
                <c:formatCode>#,##0_ ;[Red]\-#,##0\ </c:formatCode>
                <c:ptCount val="11"/>
                <c:pt idx="0">
                  <c:v>41</c:v>
                </c:pt>
                <c:pt idx="1">
                  <c:v>45</c:v>
                </c:pt>
                <c:pt idx="2">
                  <c:v>70</c:v>
                </c:pt>
                <c:pt idx="3">
                  <c:v>55</c:v>
                </c:pt>
                <c:pt idx="4">
                  <c:v>76</c:v>
                </c:pt>
                <c:pt idx="5">
                  <c:v>71</c:v>
                </c:pt>
                <c:pt idx="6">
                  <c:v>58</c:v>
                </c:pt>
                <c:pt idx="7">
                  <c:v>32</c:v>
                </c:pt>
                <c:pt idx="8">
                  <c:v>73</c:v>
                </c:pt>
                <c:pt idx="9">
                  <c:v>62</c:v>
                </c:pt>
                <c:pt idx="10">
                  <c:v>0</c:v>
                </c:pt>
              </c:numCache>
            </c:numRef>
          </c:val>
        </c:ser>
        <c:ser>
          <c:idx val="4"/>
          <c:order val="4"/>
          <c:tx>
            <c:v>Mercosur</c:v>
          </c:tx>
          <c:cat>
            <c:numRef>
              <c:f>'XM Vzla-Mercosur'!$A$8:$A$18</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'XM Vzla-Mercosur'!$N$8:$N$18</c:f>
              <c:numCache>
                <c:formatCode>#,##0_ ;[Red]\-#,##0\ </c:formatCode>
                <c:ptCount val="11"/>
                <c:pt idx="0">
                  <c:v>21598</c:v>
                </c:pt>
                <c:pt idx="1">
                  <c:v>17216</c:v>
                </c:pt>
                <c:pt idx="2">
                  <c:v>908</c:v>
                </c:pt>
                <c:pt idx="3">
                  <c:v>724</c:v>
                </c:pt>
                <c:pt idx="4">
                  <c:v>804</c:v>
                </c:pt>
                <c:pt idx="5">
                  <c:v>452</c:v>
                </c:pt>
                <c:pt idx="6">
                  <c:v>664</c:v>
                </c:pt>
                <c:pt idx="7">
                  <c:v>274</c:v>
                </c:pt>
                <c:pt idx="8">
                  <c:v>334</c:v>
                </c:pt>
                <c:pt idx="9">
                  <c:v>296</c:v>
                </c:pt>
                <c:pt idx="10">
                  <c:v>543</c:v>
                </c:pt>
              </c:numCache>
            </c:numRef>
          </c:val>
        </c:ser>
        <c:marker val="1"/>
        <c:axId val="62147968"/>
        <c:axId val="62153856"/>
      </c:lineChart>
      <c:catAx>
        <c:axId val="62147968"/>
        <c:scaling>
          <c:orientation val="minMax"/>
        </c:scaling>
        <c:axPos val="b"/>
        <c:numFmt formatCode="General" sourceLinked="1"/>
        <c:majorTickMark val="none"/>
        <c:tickLblPos val="nextTo"/>
        <c:crossAx val="62153856"/>
        <c:crosses val="autoZero"/>
        <c:auto val="1"/>
        <c:lblAlgn val="ctr"/>
        <c:lblOffset val="100"/>
      </c:catAx>
      <c:valAx>
        <c:axId val="62153856"/>
        <c:scaling>
          <c:orientation val="minMax"/>
        </c:scaling>
        <c:axPos val="l"/>
        <c:majorGridlines/>
        <c:title>
          <c:tx>
            <c:rich>
              <a:bodyPr/>
              <a:lstStyle/>
              <a:p>
                <a:pPr>
                  <a:defRPr/>
                </a:pPr>
                <a:r>
                  <a:rPr lang="en-US"/>
                  <a:t>Miles de US$</a:t>
                </a:r>
              </a:p>
            </c:rich>
          </c:tx>
        </c:title>
        <c:numFmt formatCode="#,##0_ ;[Red]\-#,##0\ " sourceLinked="1"/>
        <c:majorTickMark val="none"/>
        <c:tickLblPos val="nextTo"/>
        <c:crossAx val="62147968"/>
        <c:crosses val="autoZero"/>
        <c:crossBetween val="between"/>
      </c:valAx>
    </c:plotArea>
    <c:legend>
      <c:legendPos val="r"/>
    </c:legend>
    <c:plotVisOnly val="1"/>
  </c:chart>
  <c:txPr>
    <a:bodyPr/>
    <a:lstStyle/>
    <a:p>
      <a:pPr>
        <a:defRPr sz="1200"/>
      </a:pPr>
      <a:endParaRPr lang="es-VE"/>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s-VE"/>
  <c:chart>
    <c:title>
      <c:tx>
        <c:rich>
          <a:bodyPr/>
          <a:lstStyle/>
          <a:p>
            <a:pPr>
              <a:defRPr sz="1600"/>
            </a:pPr>
            <a:r>
              <a:rPr lang="en-US" sz="1600" dirty="0"/>
              <a:t>Composición de las XAA de Venezuela </a:t>
            </a:r>
            <a:r>
              <a:rPr lang="en-US" sz="1600" dirty="0" err="1"/>
              <a:t>hacia</a:t>
            </a:r>
            <a:r>
              <a:rPr lang="en-US" sz="1600" dirty="0"/>
              <a:t> el </a:t>
            </a:r>
            <a:r>
              <a:rPr lang="en-US" sz="1600" dirty="0" err="1" smtClean="0"/>
              <a:t>Mercosur</a:t>
            </a:r>
            <a:r>
              <a:rPr lang="en-US" sz="1600" dirty="0" smtClean="0"/>
              <a:t> </a:t>
            </a:r>
            <a:r>
              <a:rPr lang="en-US" sz="1600" dirty="0" err="1" smtClean="0"/>
              <a:t>por</a:t>
            </a:r>
            <a:r>
              <a:rPr lang="en-US" sz="1600" dirty="0" smtClean="0"/>
              <a:t> </a:t>
            </a:r>
            <a:r>
              <a:rPr lang="en-US" sz="1600" dirty="0" err="1" smtClean="0"/>
              <a:t>destino</a:t>
            </a:r>
            <a:endParaRPr lang="en-US" sz="1600" dirty="0"/>
          </a:p>
        </c:rich>
      </c:tx>
    </c:title>
    <c:plotArea>
      <c:layout/>
      <c:areaChart>
        <c:grouping val="stacked"/>
        <c:ser>
          <c:idx val="0"/>
          <c:order val="0"/>
          <c:tx>
            <c:v>Arg</c:v>
          </c:tx>
          <c:spPr>
            <a:ln w="25400">
              <a:noFill/>
            </a:ln>
          </c:spPr>
          <c:cat>
            <c:numRef>
              <c:f>'XM Vzla-Mercosur'!$A$8:$A$18</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'XM Vzla-Mercosur'!$B$8:$B$18</c:f>
              <c:numCache>
                <c:formatCode>#,##0_ ;[Red]\-#,##0\ </c:formatCode>
                <c:ptCount val="11"/>
                <c:pt idx="0">
                  <c:v>139</c:v>
                </c:pt>
                <c:pt idx="1">
                  <c:v>94</c:v>
                </c:pt>
                <c:pt idx="2">
                  <c:v>218</c:v>
                </c:pt>
                <c:pt idx="3">
                  <c:v>220</c:v>
                </c:pt>
                <c:pt idx="4">
                  <c:v>552</c:v>
                </c:pt>
                <c:pt idx="5">
                  <c:v>328</c:v>
                </c:pt>
                <c:pt idx="6">
                  <c:v>553</c:v>
                </c:pt>
                <c:pt idx="7">
                  <c:v>242</c:v>
                </c:pt>
                <c:pt idx="8">
                  <c:v>261</c:v>
                </c:pt>
                <c:pt idx="9">
                  <c:v>234</c:v>
                </c:pt>
                <c:pt idx="10">
                  <c:v>43</c:v>
                </c:pt>
              </c:numCache>
            </c:numRef>
          </c:val>
        </c:ser>
        <c:ser>
          <c:idx val="1"/>
          <c:order val="1"/>
          <c:tx>
            <c:v>Bra</c:v>
          </c:tx>
          <c:spPr>
            <a:ln w="25400">
              <a:noFill/>
            </a:ln>
          </c:spPr>
          <c:cat>
            <c:numRef>
              <c:f>'XM Vzla-Mercosur'!$A$8:$A$18</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'XM Vzla-Mercosur'!$E$8:$E$18</c:f>
              <c:numCache>
                <c:formatCode>#,##0_ ;[Red]\-#,##0\ </c:formatCode>
                <c:ptCount val="11"/>
                <c:pt idx="0">
                  <c:v>18861</c:v>
                </c:pt>
                <c:pt idx="1">
                  <c:v>17077</c:v>
                </c:pt>
                <c:pt idx="2">
                  <c:v>620</c:v>
                </c:pt>
                <c:pt idx="3">
                  <c:v>449</c:v>
                </c:pt>
                <c:pt idx="4">
                  <c:v>176</c:v>
                </c:pt>
                <c:pt idx="5">
                  <c:v>53</c:v>
                </c:pt>
                <c:pt idx="6">
                  <c:v>53</c:v>
                </c:pt>
                <c:pt idx="7">
                  <c:v>0</c:v>
                </c:pt>
                <c:pt idx="8">
                  <c:v>0</c:v>
                </c:pt>
                <c:pt idx="9">
                  <c:v>0</c:v>
                </c:pt>
                <c:pt idx="10">
                  <c:v>500</c:v>
                </c:pt>
              </c:numCache>
            </c:numRef>
          </c:val>
        </c:ser>
        <c:ser>
          <c:idx val="2"/>
          <c:order val="2"/>
          <c:tx>
            <c:v>Par</c:v>
          </c:tx>
          <c:spPr>
            <a:ln w="25400">
              <a:noFill/>
            </a:ln>
          </c:spPr>
          <c:cat>
            <c:numRef>
              <c:f>'XM Vzla-Mercosur'!$A$8:$A$18</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'XM Vzla-Mercosur'!$H$8:$H$18</c:f>
              <c:numCache>
                <c:formatCode>#,##0_ ;[Red]\-#,##0\ </c:formatCode>
                <c:ptCount val="11"/>
                <c:pt idx="0">
                  <c:v>2557</c:v>
                </c:pt>
                <c:pt idx="1">
                  <c:v>0</c:v>
                </c:pt>
                <c:pt idx="2">
                  <c:v>0</c:v>
                </c:pt>
                <c:pt idx="3">
                  <c:v>0</c:v>
                </c:pt>
                <c:pt idx="4">
                  <c:v>0</c:v>
                </c:pt>
                <c:pt idx="5">
                  <c:v>0</c:v>
                </c:pt>
                <c:pt idx="6">
                  <c:v>0</c:v>
                </c:pt>
                <c:pt idx="7">
                  <c:v>0</c:v>
                </c:pt>
                <c:pt idx="8">
                  <c:v>0</c:v>
                </c:pt>
                <c:pt idx="9">
                  <c:v>0</c:v>
                </c:pt>
                <c:pt idx="10">
                  <c:v>0</c:v>
                </c:pt>
              </c:numCache>
            </c:numRef>
          </c:val>
        </c:ser>
        <c:ser>
          <c:idx val="3"/>
          <c:order val="3"/>
          <c:tx>
            <c:v>Ury</c:v>
          </c:tx>
          <c:spPr>
            <a:ln w="25400">
              <a:noFill/>
            </a:ln>
          </c:spPr>
          <c:cat>
            <c:numRef>
              <c:f>'XM Vzla-Mercosur'!$A$8:$A$18</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'XM Vzla-Mercosur'!$K$8:$K$18</c:f>
              <c:numCache>
                <c:formatCode>#,##0_ ;[Red]\-#,##0\ </c:formatCode>
                <c:ptCount val="11"/>
                <c:pt idx="0">
                  <c:v>41</c:v>
                </c:pt>
                <c:pt idx="1">
                  <c:v>45</c:v>
                </c:pt>
                <c:pt idx="2">
                  <c:v>70</c:v>
                </c:pt>
                <c:pt idx="3">
                  <c:v>55</c:v>
                </c:pt>
                <c:pt idx="4">
                  <c:v>76</c:v>
                </c:pt>
                <c:pt idx="5">
                  <c:v>71</c:v>
                </c:pt>
                <c:pt idx="6">
                  <c:v>58</c:v>
                </c:pt>
                <c:pt idx="7">
                  <c:v>32</c:v>
                </c:pt>
                <c:pt idx="8">
                  <c:v>73</c:v>
                </c:pt>
                <c:pt idx="9">
                  <c:v>62</c:v>
                </c:pt>
                <c:pt idx="10">
                  <c:v>0</c:v>
                </c:pt>
              </c:numCache>
            </c:numRef>
          </c:val>
        </c:ser>
        <c:axId val="62328832"/>
        <c:axId val="62330368"/>
      </c:areaChart>
      <c:catAx>
        <c:axId val="62328832"/>
        <c:scaling>
          <c:orientation val="minMax"/>
        </c:scaling>
        <c:axPos val="b"/>
        <c:numFmt formatCode="General" sourceLinked="1"/>
        <c:majorTickMark val="none"/>
        <c:tickLblPos val="nextTo"/>
        <c:crossAx val="62330368"/>
        <c:crosses val="autoZero"/>
        <c:auto val="1"/>
        <c:lblAlgn val="ctr"/>
        <c:lblOffset val="100"/>
      </c:catAx>
      <c:valAx>
        <c:axId val="62330368"/>
        <c:scaling>
          <c:orientation val="minMax"/>
        </c:scaling>
        <c:axPos val="l"/>
        <c:majorGridlines/>
        <c:title>
          <c:tx>
            <c:rich>
              <a:bodyPr/>
              <a:lstStyle/>
              <a:p>
                <a:pPr>
                  <a:defRPr/>
                </a:pPr>
                <a:r>
                  <a:rPr lang="en-US"/>
                  <a:t>Miles de US$</a:t>
                </a:r>
              </a:p>
            </c:rich>
          </c:tx>
        </c:title>
        <c:numFmt formatCode="#,##0_ ;[Red]\-#,##0\ " sourceLinked="1"/>
        <c:majorTickMark val="none"/>
        <c:tickLblPos val="nextTo"/>
        <c:crossAx val="62328832"/>
        <c:crosses val="autoZero"/>
        <c:crossBetween val="midCat"/>
      </c:valAx>
    </c:plotArea>
    <c:legend>
      <c:legendPos val="r"/>
    </c:legend>
    <c:plotVisOnly val="1"/>
  </c:chart>
  <c:txPr>
    <a:bodyPr/>
    <a:lstStyle/>
    <a:p>
      <a:pPr>
        <a:defRPr sz="1200"/>
      </a:pPr>
      <a:endParaRPr lang="es-VE"/>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s-VE"/>
  <c:chart>
    <c:title>
      <c:tx>
        <c:rich>
          <a:bodyPr/>
          <a:lstStyle/>
          <a:p>
            <a:pPr>
              <a:defRPr sz="1600"/>
            </a:pPr>
            <a:r>
              <a:rPr lang="en-US" sz="1600" dirty="0" err="1"/>
              <a:t>Evolución</a:t>
            </a:r>
            <a:r>
              <a:rPr lang="en-US" sz="1600" dirty="0"/>
              <a:t> de las MAA de Venezuela </a:t>
            </a:r>
            <a:r>
              <a:rPr lang="en-US" sz="1600" dirty="0" err="1"/>
              <a:t>desde</a:t>
            </a:r>
            <a:r>
              <a:rPr lang="en-US" sz="1600" dirty="0"/>
              <a:t> el </a:t>
            </a:r>
            <a:r>
              <a:rPr lang="en-US" sz="1600" dirty="0" err="1"/>
              <a:t>Mercosur</a:t>
            </a:r>
            <a:endParaRPr lang="en-US" sz="1600" dirty="0"/>
          </a:p>
        </c:rich>
      </c:tx>
    </c:title>
    <c:plotArea>
      <c:layout/>
      <c:lineChart>
        <c:grouping val="standard"/>
        <c:ser>
          <c:idx val="0"/>
          <c:order val="0"/>
          <c:tx>
            <c:v>Arg</c:v>
          </c:tx>
          <c:cat>
            <c:numRef>
              <c:f>'XM Vzla-Mercosur'!$A$8:$A$18</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'XM Vzla-Mercosur'!$C$8:$C$18</c:f>
              <c:numCache>
                <c:formatCode>#,##0_ ;[Red]\-#,##0\ </c:formatCode>
                <c:ptCount val="11"/>
                <c:pt idx="0">
                  <c:v>222054</c:v>
                </c:pt>
                <c:pt idx="1">
                  <c:v>172540</c:v>
                </c:pt>
                <c:pt idx="2">
                  <c:v>238141</c:v>
                </c:pt>
                <c:pt idx="3">
                  <c:v>331528</c:v>
                </c:pt>
                <c:pt idx="4">
                  <c:v>657198</c:v>
                </c:pt>
                <c:pt idx="5">
                  <c:v>442361</c:v>
                </c:pt>
                <c:pt idx="6">
                  <c:v>762263</c:v>
                </c:pt>
                <c:pt idx="7">
                  <c:v>1169857</c:v>
                </c:pt>
                <c:pt idx="8">
                  <c:v>1297942</c:v>
                </c:pt>
                <c:pt idx="9">
                  <c:v>1485951</c:v>
                </c:pt>
                <c:pt idx="10">
                  <c:v>685089</c:v>
                </c:pt>
              </c:numCache>
            </c:numRef>
          </c:val>
        </c:ser>
        <c:ser>
          <c:idx val="1"/>
          <c:order val="1"/>
          <c:tx>
            <c:v>Bra</c:v>
          </c:tx>
          <c:cat>
            <c:numRef>
              <c:f>'XM Vzla-Mercosur'!$A$8:$A$18</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'XM Vzla-Mercosur'!$F$8:$F$18</c:f>
              <c:numCache>
                <c:formatCode>#,##0_ ;[Red]\-#,##0\ </c:formatCode>
                <c:ptCount val="11"/>
                <c:pt idx="0">
                  <c:v>247119</c:v>
                </c:pt>
                <c:pt idx="1">
                  <c:v>293335</c:v>
                </c:pt>
                <c:pt idx="2">
                  <c:v>513979</c:v>
                </c:pt>
                <c:pt idx="3">
                  <c:v>942401</c:v>
                </c:pt>
                <c:pt idx="4">
                  <c:v>2212857</c:v>
                </c:pt>
                <c:pt idx="5">
                  <c:v>1437009</c:v>
                </c:pt>
                <c:pt idx="6">
                  <c:v>1998238</c:v>
                </c:pt>
                <c:pt idx="7">
                  <c:v>2169587</c:v>
                </c:pt>
                <c:pt idx="8">
                  <c:v>1918912</c:v>
                </c:pt>
                <c:pt idx="9">
                  <c:v>2482285</c:v>
                </c:pt>
                <c:pt idx="10">
                  <c:v>2920226</c:v>
                </c:pt>
              </c:numCache>
            </c:numRef>
          </c:val>
        </c:ser>
        <c:ser>
          <c:idx val="2"/>
          <c:order val="2"/>
          <c:tx>
            <c:v>Par</c:v>
          </c:tx>
          <c:cat>
            <c:numRef>
              <c:f>'XM Vzla-Mercosur'!$A$8:$A$18</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'XM Vzla-Mercosur'!$I$8:$I$18</c:f>
              <c:numCache>
                <c:formatCode>#,##0_ ;[Red]\-#,##0\ </c:formatCode>
                <c:ptCount val="11"/>
                <c:pt idx="0">
                  <c:v>3717</c:v>
                </c:pt>
                <c:pt idx="1">
                  <c:v>5944</c:v>
                </c:pt>
                <c:pt idx="2">
                  <c:v>31131</c:v>
                </c:pt>
                <c:pt idx="3">
                  <c:v>89168</c:v>
                </c:pt>
                <c:pt idx="4">
                  <c:v>246873</c:v>
                </c:pt>
                <c:pt idx="5">
                  <c:v>121903</c:v>
                </c:pt>
                <c:pt idx="6">
                  <c:v>98825</c:v>
                </c:pt>
                <c:pt idx="7">
                  <c:v>94026</c:v>
                </c:pt>
                <c:pt idx="8">
                  <c:v>11412</c:v>
                </c:pt>
                <c:pt idx="9">
                  <c:v>13167</c:v>
                </c:pt>
                <c:pt idx="10">
                  <c:v>19241</c:v>
                </c:pt>
              </c:numCache>
            </c:numRef>
          </c:val>
        </c:ser>
        <c:ser>
          <c:idx val="3"/>
          <c:order val="3"/>
          <c:tx>
            <c:v>Ury</c:v>
          </c:tx>
          <c:cat>
            <c:numRef>
              <c:f>'XM Vzla-Mercosur'!$A$8:$A$18</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'XM Vzla-Mercosur'!$L$8:$L$18</c:f>
              <c:numCache>
                <c:formatCode>#,##0_ ;[Red]\-#,##0\ </c:formatCode>
                <c:ptCount val="11"/>
                <c:pt idx="0">
                  <c:v>27823</c:v>
                </c:pt>
                <c:pt idx="1">
                  <c:v>26293</c:v>
                </c:pt>
                <c:pt idx="2">
                  <c:v>47470</c:v>
                </c:pt>
                <c:pt idx="3">
                  <c:v>57285</c:v>
                </c:pt>
                <c:pt idx="4">
                  <c:v>205606</c:v>
                </c:pt>
                <c:pt idx="5">
                  <c:v>115117</c:v>
                </c:pt>
                <c:pt idx="6">
                  <c:v>210181</c:v>
                </c:pt>
                <c:pt idx="7">
                  <c:v>283588</c:v>
                </c:pt>
                <c:pt idx="8">
                  <c:v>369968</c:v>
                </c:pt>
                <c:pt idx="9">
                  <c:v>411543</c:v>
                </c:pt>
                <c:pt idx="10">
                  <c:v>374932</c:v>
                </c:pt>
              </c:numCache>
            </c:numRef>
          </c:val>
        </c:ser>
        <c:ser>
          <c:idx val="4"/>
          <c:order val="4"/>
          <c:tx>
            <c:v>Mercosur</c:v>
          </c:tx>
          <c:cat>
            <c:numRef>
              <c:f>'XM Vzla-Mercosur'!$A$8:$A$18</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'XM Vzla-Mercosur'!$O$8:$O$18</c:f>
              <c:numCache>
                <c:formatCode>#,##0_ ;[Red]\-#,##0\ </c:formatCode>
                <c:ptCount val="11"/>
                <c:pt idx="0">
                  <c:v>500713</c:v>
                </c:pt>
                <c:pt idx="1">
                  <c:v>498112</c:v>
                </c:pt>
                <c:pt idx="2">
                  <c:v>830721</c:v>
                </c:pt>
                <c:pt idx="3">
                  <c:v>1420382</c:v>
                </c:pt>
                <c:pt idx="4">
                  <c:v>3322534</c:v>
                </c:pt>
                <c:pt idx="5">
                  <c:v>2116390</c:v>
                </c:pt>
                <c:pt idx="6">
                  <c:v>3069507</c:v>
                </c:pt>
                <c:pt idx="7">
                  <c:v>3717058</c:v>
                </c:pt>
                <c:pt idx="8">
                  <c:v>3598234</c:v>
                </c:pt>
                <c:pt idx="9">
                  <c:v>4392946</c:v>
                </c:pt>
                <c:pt idx="10">
                  <c:v>3999488</c:v>
                </c:pt>
              </c:numCache>
            </c:numRef>
          </c:val>
        </c:ser>
        <c:marker val="1"/>
        <c:axId val="62403712"/>
        <c:axId val="62405248"/>
      </c:lineChart>
      <c:catAx>
        <c:axId val="62403712"/>
        <c:scaling>
          <c:orientation val="minMax"/>
        </c:scaling>
        <c:axPos val="b"/>
        <c:numFmt formatCode="General" sourceLinked="1"/>
        <c:majorTickMark val="none"/>
        <c:tickLblPos val="nextTo"/>
        <c:crossAx val="62405248"/>
        <c:crosses val="autoZero"/>
        <c:auto val="1"/>
        <c:lblAlgn val="ctr"/>
        <c:lblOffset val="100"/>
      </c:catAx>
      <c:valAx>
        <c:axId val="62405248"/>
        <c:scaling>
          <c:orientation val="minMax"/>
        </c:scaling>
        <c:axPos val="l"/>
        <c:majorGridlines/>
        <c:title>
          <c:tx>
            <c:rich>
              <a:bodyPr/>
              <a:lstStyle/>
              <a:p>
                <a:pPr>
                  <a:defRPr/>
                </a:pPr>
                <a:r>
                  <a:rPr lang="en-US"/>
                  <a:t>Miles de US$</a:t>
                </a:r>
              </a:p>
            </c:rich>
          </c:tx>
        </c:title>
        <c:numFmt formatCode="#,##0_ ;[Red]\-#,##0\ " sourceLinked="1"/>
        <c:majorTickMark val="none"/>
        <c:tickLblPos val="nextTo"/>
        <c:crossAx val="62403712"/>
        <c:crosses val="autoZero"/>
        <c:crossBetween val="between"/>
      </c:valAx>
    </c:plotArea>
    <c:legend>
      <c:legendPos val="r"/>
    </c:legend>
    <c:plotVisOnly val="1"/>
  </c:chart>
  <c:txPr>
    <a:bodyPr/>
    <a:lstStyle/>
    <a:p>
      <a:pPr>
        <a:defRPr sz="1200"/>
      </a:pPr>
      <a:endParaRPr lang="es-VE"/>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VE"/>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373C77-7156-481D-B6D4-22CE8B0979EE}" type="datetimeFigureOut">
              <a:rPr lang="es-VE" smtClean="0"/>
              <a:pPr/>
              <a:t>22/05/2015</a:t>
            </a:fld>
            <a:endParaRPr lang="es-VE"/>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VE"/>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VE"/>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246D61-7AD8-4830-A38C-D4D2BFCFDCEA}" type="slidenum">
              <a:rPr lang="es-VE" smtClean="0"/>
              <a:pPr/>
              <a:t>‹Nº›</a:t>
            </a:fld>
            <a:endParaRPr lang="es-V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9" name="8 Rectángulo"/>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s-ES" smtClean="0"/>
              <a:t>Haga clic para modificar el estilo de título del patrón</a:t>
            </a:r>
            <a:endParaRPr kumimoji="0" lang="en-US"/>
          </a:p>
        </p:txBody>
      </p:sp>
      <p:sp>
        <p:nvSpPr>
          <p:cNvPr id="3" name="2 Subtítulo"/>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s-ES" smtClean="0"/>
              <a:t>Haga clic para modificar el estilo de subtítulo del patrón</a:t>
            </a:r>
            <a:endParaRPr kumimoji="0" lang="en-US"/>
          </a:p>
        </p:txBody>
      </p:sp>
      <p:sp>
        <p:nvSpPr>
          <p:cNvPr id="4" name="3 Marcador de fecha"/>
          <p:cNvSpPr>
            <a:spLocks noGrp="1"/>
          </p:cNvSpPr>
          <p:nvPr>
            <p:ph type="dt" sz="half" idx="10"/>
          </p:nvPr>
        </p:nvSpPr>
        <p:spPr/>
        <p:txBody>
          <a:bodyPr/>
          <a:lstStyle/>
          <a:p>
            <a:fld id="{BB883D8B-F009-4B05-9C03-79F6D3BF9D59}" type="datetime1">
              <a:rPr lang="es-VE" smtClean="0"/>
              <a:pPr/>
              <a:t>22/05/2015</a:t>
            </a:fld>
            <a:endParaRPr lang="es-VE"/>
          </a:p>
        </p:txBody>
      </p:sp>
      <p:sp>
        <p:nvSpPr>
          <p:cNvPr id="5" name="4 Marcador de pie de página"/>
          <p:cNvSpPr>
            <a:spLocks noGrp="1"/>
          </p:cNvSpPr>
          <p:nvPr>
            <p:ph type="ftr" sz="quarter" idx="11"/>
          </p:nvPr>
        </p:nvSpPr>
        <p:spPr/>
        <p:txBody>
          <a:bodyPr/>
          <a:lstStyle/>
          <a:p>
            <a:r>
              <a:rPr lang="es-VE" smtClean="0"/>
              <a:t>Venezuela y el comercio agroalimentario con el Mercosur. (O. E. F-G. | FACES, ULA)</a:t>
            </a:r>
            <a:endParaRPr lang="es-VE"/>
          </a:p>
        </p:txBody>
      </p:sp>
      <p:sp>
        <p:nvSpPr>
          <p:cNvPr id="6" name="5 Marcador de número de diapositiva"/>
          <p:cNvSpPr>
            <a:spLocks noGrp="1"/>
          </p:cNvSpPr>
          <p:nvPr>
            <p:ph type="sldNum" sz="quarter" idx="12"/>
          </p:nvPr>
        </p:nvSpPr>
        <p:spPr/>
        <p:txBody>
          <a:bodyPr/>
          <a:lstStyle/>
          <a:p>
            <a:fld id="{22BB4446-4928-4A4F-ADC0-37589AFB2FA4}" type="slidenum">
              <a:rPr lang="es-VE" smtClean="0"/>
              <a:pPr/>
              <a:t>‹Nº›</a:t>
            </a:fld>
            <a:endParaRPr lang="es-VE"/>
          </a:p>
        </p:txBody>
      </p:sp>
      <p:sp>
        <p:nvSpPr>
          <p:cNvPr id="10" name="9 Rectángulo"/>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E5BD73C-64F1-400C-BB1B-F2070A949EBA}" type="datetime1">
              <a:rPr lang="es-VE" smtClean="0"/>
              <a:pPr/>
              <a:t>22/05/2015</a:t>
            </a:fld>
            <a:endParaRPr lang="es-VE"/>
          </a:p>
        </p:txBody>
      </p:sp>
      <p:sp>
        <p:nvSpPr>
          <p:cNvPr id="5" name="4 Marcador de pie de página"/>
          <p:cNvSpPr>
            <a:spLocks noGrp="1"/>
          </p:cNvSpPr>
          <p:nvPr>
            <p:ph type="ftr" sz="quarter" idx="11"/>
          </p:nvPr>
        </p:nvSpPr>
        <p:spPr/>
        <p:txBody>
          <a:bodyPr/>
          <a:lstStyle/>
          <a:p>
            <a:r>
              <a:rPr lang="es-VE" smtClean="0"/>
              <a:t>Venezuela y el comercio agroalimentario con el Mercosur. (O. E. F-G. | FACES, ULA)</a:t>
            </a:r>
            <a:endParaRPr lang="es-VE"/>
          </a:p>
        </p:txBody>
      </p:sp>
      <p:sp>
        <p:nvSpPr>
          <p:cNvPr id="6" name="5 Marcador de número de diapositiva"/>
          <p:cNvSpPr>
            <a:spLocks noGrp="1"/>
          </p:cNvSpPr>
          <p:nvPr>
            <p:ph type="sldNum" sz="quarter" idx="12"/>
          </p:nvPr>
        </p:nvSpPr>
        <p:spPr/>
        <p:txBody>
          <a:bodyPr/>
          <a:lstStyle/>
          <a:p>
            <a:fld id="{22BB4446-4928-4A4F-ADC0-37589AFB2FA4}" type="slidenum">
              <a:rPr lang="es-VE" smtClean="0"/>
              <a:pPr/>
              <a:t>‹Nº›</a:t>
            </a:fld>
            <a:endParaRPr lang="es-V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9" name="8 Rectángulo"/>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7 Rectángulo"/>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vertical"/>
          <p:cNvSpPr>
            <a:spLocks noGrp="1"/>
          </p:cNvSpPr>
          <p:nvPr>
            <p:ph type="title" orient="vert"/>
          </p:nvPr>
        </p:nvSpPr>
        <p:spPr>
          <a:xfrm>
            <a:off x="6781800" y="274640"/>
            <a:ext cx="19050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304800"/>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80A4D6F2-A8FE-4BD7-9AE8-5CBA32C46FB4}" type="datetime1">
              <a:rPr lang="es-VE" smtClean="0"/>
              <a:pPr/>
              <a:t>22/05/2015</a:t>
            </a:fld>
            <a:endParaRPr lang="es-VE"/>
          </a:p>
        </p:txBody>
      </p:sp>
      <p:sp>
        <p:nvSpPr>
          <p:cNvPr id="5" name="4 Marcador de pie de página"/>
          <p:cNvSpPr>
            <a:spLocks noGrp="1"/>
          </p:cNvSpPr>
          <p:nvPr>
            <p:ph type="ftr" sz="quarter" idx="11"/>
          </p:nvPr>
        </p:nvSpPr>
        <p:spPr>
          <a:xfrm>
            <a:off x="2640597" y="6377459"/>
            <a:ext cx="3836404" cy="365125"/>
          </a:xfrm>
        </p:spPr>
        <p:txBody>
          <a:bodyPr/>
          <a:lstStyle/>
          <a:p>
            <a:r>
              <a:rPr lang="es-VE" smtClean="0"/>
              <a:t>Venezuela y el comercio agroalimentario con el Mercosur. (O. E. F-G. | FACES, ULA)</a:t>
            </a:r>
            <a:endParaRPr lang="es-VE"/>
          </a:p>
        </p:txBody>
      </p:sp>
      <p:sp>
        <p:nvSpPr>
          <p:cNvPr id="6" name="5 Marcador de número de diapositiva"/>
          <p:cNvSpPr>
            <a:spLocks noGrp="1"/>
          </p:cNvSpPr>
          <p:nvPr>
            <p:ph type="sldNum" sz="quarter" idx="12"/>
          </p:nvPr>
        </p:nvSpPr>
        <p:spPr/>
        <p:txBody>
          <a:bodyPr/>
          <a:lstStyle/>
          <a:p>
            <a:fld id="{22BB4446-4928-4A4F-ADC0-37589AFB2FA4}" type="slidenum">
              <a:rPr lang="es-VE" smtClean="0"/>
              <a:pPr/>
              <a:t>‹Nº›</a:t>
            </a:fld>
            <a:endParaRPr lang="es-V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5448"/>
            <a:ext cx="8229600" cy="1252728"/>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C511D712-81B8-46C1-A08E-408D252BEE5F}" type="datetime1">
              <a:rPr lang="es-VE" smtClean="0"/>
              <a:pPr/>
              <a:t>22/05/2015</a:t>
            </a:fld>
            <a:endParaRPr lang="es-VE"/>
          </a:p>
        </p:txBody>
      </p:sp>
      <p:sp>
        <p:nvSpPr>
          <p:cNvPr id="5" name="4 Marcador de pie de página"/>
          <p:cNvSpPr>
            <a:spLocks noGrp="1"/>
          </p:cNvSpPr>
          <p:nvPr>
            <p:ph type="ftr" sz="quarter" idx="11"/>
          </p:nvPr>
        </p:nvSpPr>
        <p:spPr/>
        <p:txBody>
          <a:bodyPr/>
          <a:lstStyle/>
          <a:p>
            <a:r>
              <a:rPr lang="es-VE" smtClean="0"/>
              <a:t>Venezuela y el comercio agroalimentario con el Mercosur. (O. E. F-G. | FACES, ULA)</a:t>
            </a:r>
            <a:endParaRPr lang="es-VE"/>
          </a:p>
        </p:txBody>
      </p:sp>
      <p:sp>
        <p:nvSpPr>
          <p:cNvPr id="6" name="5 Marcador de número de diapositiva"/>
          <p:cNvSpPr>
            <a:spLocks noGrp="1"/>
          </p:cNvSpPr>
          <p:nvPr>
            <p:ph type="sldNum" sz="quarter" idx="12"/>
          </p:nvPr>
        </p:nvSpPr>
        <p:spPr/>
        <p:txBody>
          <a:bodyPr/>
          <a:lstStyle/>
          <a:p>
            <a:fld id="{22BB4446-4928-4A4F-ADC0-37589AFB2FA4}" type="slidenum">
              <a:rPr lang="es-VE" smtClean="0"/>
              <a:pPr/>
              <a:t>‹Nº›</a:t>
            </a:fld>
            <a:endParaRPr lang="es-V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9" name="8 Rectángulo"/>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11 Rectángulo"/>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84D65E1D-22E4-4FA6-BAA4-95F487531AD7}" type="datetime1">
              <a:rPr lang="es-VE" smtClean="0"/>
              <a:pPr/>
              <a:t>22/05/2015</a:t>
            </a:fld>
            <a:endParaRPr lang="es-VE"/>
          </a:p>
        </p:txBody>
      </p:sp>
      <p:sp>
        <p:nvSpPr>
          <p:cNvPr id="5" name="4 Marcador de pie de página"/>
          <p:cNvSpPr>
            <a:spLocks noGrp="1"/>
          </p:cNvSpPr>
          <p:nvPr>
            <p:ph type="ftr" sz="quarter" idx="11"/>
          </p:nvPr>
        </p:nvSpPr>
        <p:spPr/>
        <p:txBody>
          <a:bodyPr/>
          <a:lstStyle/>
          <a:p>
            <a:r>
              <a:rPr lang="es-VE" smtClean="0"/>
              <a:t>Venezuela y el comercio agroalimentario con el Mercosur. (O. E. F-G. | FACES, ULA)</a:t>
            </a:r>
            <a:endParaRPr lang="es-VE"/>
          </a:p>
        </p:txBody>
      </p:sp>
      <p:sp>
        <p:nvSpPr>
          <p:cNvPr id="6" name="5 Marcador de número de diapositiva"/>
          <p:cNvSpPr>
            <a:spLocks noGrp="1"/>
          </p:cNvSpPr>
          <p:nvPr>
            <p:ph type="sldNum" sz="quarter" idx="12"/>
          </p:nvPr>
        </p:nvSpPr>
        <p:spPr/>
        <p:txBody>
          <a:bodyPr/>
          <a:lstStyle/>
          <a:p>
            <a:fld id="{22BB4446-4928-4A4F-ADC0-37589AFB2FA4}" type="slidenum">
              <a:rPr lang="es-VE" smtClean="0"/>
              <a:pPr/>
              <a:t>‹Nº›</a:t>
            </a:fld>
            <a:endParaRPr lang="es-V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E2ECE417-E27F-4F23-AF1E-5634C0EE048F}" type="datetime1">
              <a:rPr lang="es-VE" smtClean="0"/>
              <a:pPr/>
              <a:t>22/05/2015</a:t>
            </a:fld>
            <a:endParaRPr lang="es-VE"/>
          </a:p>
        </p:txBody>
      </p:sp>
      <p:sp>
        <p:nvSpPr>
          <p:cNvPr id="6" name="5 Marcador de pie de página"/>
          <p:cNvSpPr>
            <a:spLocks noGrp="1"/>
          </p:cNvSpPr>
          <p:nvPr>
            <p:ph type="ftr" sz="quarter" idx="11"/>
          </p:nvPr>
        </p:nvSpPr>
        <p:spPr/>
        <p:txBody>
          <a:bodyPr/>
          <a:lstStyle/>
          <a:p>
            <a:r>
              <a:rPr lang="es-VE" smtClean="0"/>
              <a:t>Venezuela y el comercio agroalimentario con el Mercosur. (O. E. F-G. | FACES, ULA)</a:t>
            </a:r>
            <a:endParaRPr lang="es-VE"/>
          </a:p>
        </p:txBody>
      </p:sp>
      <p:sp>
        <p:nvSpPr>
          <p:cNvPr id="7" name="6 Marcador de número de diapositiva"/>
          <p:cNvSpPr>
            <a:spLocks noGrp="1"/>
          </p:cNvSpPr>
          <p:nvPr>
            <p:ph type="sldNum" sz="quarter" idx="12"/>
          </p:nvPr>
        </p:nvSpPr>
        <p:spPr/>
        <p:txBody>
          <a:bodyPr/>
          <a:lstStyle/>
          <a:p>
            <a:fld id="{22BB4446-4928-4A4F-ADC0-37589AFB2FA4}" type="slidenum">
              <a:rPr lang="es-VE" smtClean="0"/>
              <a:pPr/>
              <a:t>‹Nº›</a:t>
            </a:fld>
            <a:endParaRPr lang="es-V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texto"/>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s-ES" smtClean="0"/>
              <a:t>Haga clic para modificar el estilo de texto del patrón</a:t>
            </a:r>
          </a:p>
        </p:txBody>
      </p:sp>
      <p:sp>
        <p:nvSpPr>
          <p:cNvPr id="6" name="5 Marcador de contenido"/>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95462770-12C7-46CD-86A1-84FED3263938}" type="datetime1">
              <a:rPr lang="es-VE" smtClean="0"/>
              <a:pPr/>
              <a:t>22/05/2015</a:t>
            </a:fld>
            <a:endParaRPr lang="es-VE"/>
          </a:p>
        </p:txBody>
      </p:sp>
      <p:sp>
        <p:nvSpPr>
          <p:cNvPr id="8" name="7 Marcador de pie de página"/>
          <p:cNvSpPr>
            <a:spLocks noGrp="1"/>
          </p:cNvSpPr>
          <p:nvPr>
            <p:ph type="ftr" sz="quarter" idx="11"/>
          </p:nvPr>
        </p:nvSpPr>
        <p:spPr/>
        <p:txBody>
          <a:bodyPr/>
          <a:lstStyle/>
          <a:p>
            <a:r>
              <a:rPr lang="es-VE" smtClean="0"/>
              <a:t>Venezuela y el comercio agroalimentario con el Mercosur. (O. E. F-G. | FACES, ULA)</a:t>
            </a:r>
            <a:endParaRPr lang="es-VE"/>
          </a:p>
        </p:txBody>
      </p:sp>
      <p:sp>
        <p:nvSpPr>
          <p:cNvPr id="9" name="8 Marcador de número de diapositiva"/>
          <p:cNvSpPr>
            <a:spLocks noGrp="1"/>
          </p:cNvSpPr>
          <p:nvPr>
            <p:ph type="sldNum" sz="quarter" idx="12"/>
          </p:nvPr>
        </p:nvSpPr>
        <p:spPr/>
        <p:txBody>
          <a:bodyPr/>
          <a:lstStyle/>
          <a:p>
            <a:fld id="{22BB4446-4928-4A4F-ADC0-37589AFB2FA4}" type="slidenum">
              <a:rPr lang="es-VE" smtClean="0"/>
              <a:pPr/>
              <a:t>‹Nº›</a:t>
            </a:fld>
            <a:endParaRPr lang="es-V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7F9F1C8D-6756-4F78-B4B3-0FE33F8DCDC3}" type="datetime1">
              <a:rPr lang="es-VE" smtClean="0"/>
              <a:pPr/>
              <a:t>22/05/2015</a:t>
            </a:fld>
            <a:endParaRPr lang="es-VE"/>
          </a:p>
        </p:txBody>
      </p:sp>
      <p:sp>
        <p:nvSpPr>
          <p:cNvPr id="4" name="3 Marcador de pie de página"/>
          <p:cNvSpPr>
            <a:spLocks noGrp="1"/>
          </p:cNvSpPr>
          <p:nvPr>
            <p:ph type="ftr" sz="quarter" idx="11"/>
          </p:nvPr>
        </p:nvSpPr>
        <p:spPr/>
        <p:txBody>
          <a:bodyPr/>
          <a:lstStyle/>
          <a:p>
            <a:r>
              <a:rPr lang="es-VE" smtClean="0"/>
              <a:t>Venezuela y el comercio agroalimentario con el Mercosur. (O. E. F-G. | FACES, ULA)</a:t>
            </a:r>
            <a:endParaRPr lang="es-VE"/>
          </a:p>
        </p:txBody>
      </p:sp>
      <p:sp>
        <p:nvSpPr>
          <p:cNvPr id="5" name="4 Marcador de número de diapositiva"/>
          <p:cNvSpPr>
            <a:spLocks noGrp="1"/>
          </p:cNvSpPr>
          <p:nvPr>
            <p:ph type="sldNum" sz="quarter" idx="12"/>
          </p:nvPr>
        </p:nvSpPr>
        <p:spPr/>
        <p:txBody>
          <a:bodyPr/>
          <a:lstStyle/>
          <a:p>
            <a:fld id="{22BB4446-4928-4A4F-ADC0-37589AFB2FA4}" type="slidenum">
              <a:rPr lang="es-VE" smtClean="0"/>
              <a:pPr/>
              <a:t>‹Nº›</a:t>
            </a:fld>
            <a:endParaRPr lang="es-V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A912253-FD16-4217-AF33-7EE2056EA5E0}" type="datetime1">
              <a:rPr lang="es-VE" smtClean="0"/>
              <a:pPr/>
              <a:t>22/05/2015</a:t>
            </a:fld>
            <a:endParaRPr lang="es-VE"/>
          </a:p>
        </p:txBody>
      </p:sp>
      <p:sp>
        <p:nvSpPr>
          <p:cNvPr id="3" name="2 Marcador de pie de página"/>
          <p:cNvSpPr>
            <a:spLocks noGrp="1"/>
          </p:cNvSpPr>
          <p:nvPr>
            <p:ph type="ftr" sz="quarter" idx="11"/>
          </p:nvPr>
        </p:nvSpPr>
        <p:spPr/>
        <p:txBody>
          <a:bodyPr/>
          <a:lstStyle/>
          <a:p>
            <a:r>
              <a:rPr lang="es-VE" smtClean="0"/>
              <a:t>Venezuela y el comercio agroalimentario con el Mercosur. (O. E. F-G. | FACES, ULA)</a:t>
            </a:r>
            <a:endParaRPr lang="es-VE"/>
          </a:p>
        </p:txBody>
      </p:sp>
      <p:sp>
        <p:nvSpPr>
          <p:cNvPr id="4" name="3 Marcador de número de diapositiva"/>
          <p:cNvSpPr>
            <a:spLocks noGrp="1"/>
          </p:cNvSpPr>
          <p:nvPr>
            <p:ph type="sldNum" sz="quarter" idx="12"/>
          </p:nvPr>
        </p:nvSpPr>
        <p:spPr/>
        <p:txBody>
          <a:bodyPr/>
          <a:lstStyle/>
          <a:p>
            <a:fld id="{22BB4446-4928-4A4F-ADC0-37589AFB2FA4}" type="slidenum">
              <a:rPr lang="es-VE" smtClean="0"/>
              <a:pPr/>
              <a:t>‹Nº›</a:t>
            </a:fld>
            <a:endParaRPr lang="es-V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texto"/>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E73C8079-0FCF-4779-BE0C-DE5A42007FFF}" type="datetime1">
              <a:rPr lang="es-VE" smtClean="0"/>
              <a:pPr/>
              <a:t>22/05/2015</a:t>
            </a:fld>
            <a:endParaRPr lang="es-VE"/>
          </a:p>
        </p:txBody>
      </p:sp>
      <p:sp>
        <p:nvSpPr>
          <p:cNvPr id="6" name="5 Marcador de pie de página"/>
          <p:cNvSpPr>
            <a:spLocks noGrp="1"/>
          </p:cNvSpPr>
          <p:nvPr>
            <p:ph type="ftr" sz="quarter" idx="11"/>
          </p:nvPr>
        </p:nvSpPr>
        <p:spPr/>
        <p:txBody>
          <a:bodyPr/>
          <a:lstStyle/>
          <a:p>
            <a:r>
              <a:rPr lang="es-VE" smtClean="0"/>
              <a:t>Venezuela y el comercio agroalimentario con el Mercosur. (O. E. F-G. | FACES, ULA)</a:t>
            </a:r>
            <a:endParaRPr lang="es-VE"/>
          </a:p>
        </p:txBody>
      </p:sp>
      <p:sp>
        <p:nvSpPr>
          <p:cNvPr id="7" name="6 Marcador de número de diapositiva"/>
          <p:cNvSpPr>
            <a:spLocks noGrp="1"/>
          </p:cNvSpPr>
          <p:nvPr>
            <p:ph type="sldNum" sz="quarter" idx="12"/>
          </p:nvPr>
        </p:nvSpPr>
        <p:spPr/>
        <p:txBody>
          <a:bodyPr/>
          <a:lstStyle/>
          <a:p>
            <a:fld id="{22BB4446-4928-4A4F-ADC0-37589AFB2FA4}" type="slidenum">
              <a:rPr lang="es-VE" smtClean="0"/>
              <a:pPr/>
              <a:t>‹Nº›</a:t>
            </a:fld>
            <a:endParaRPr lang="es-VE"/>
          </a:p>
        </p:txBody>
      </p:sp>
      <p:sp>
        <p:nvSpPr>
          <p:cNvPr id="12" name="11 Rectángulo"/>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Rectángulo"/>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164592" y="1170432"/>
            <a:ext cx="2523744" cy="201168"/>
          </a:xfrm>
        </p:spPr>
        <p:txBody>
          <a:bodyPr/>
          <a:lstStyle/>
          <a:p>
            <a:fld id="{1482411A-DF8B-4E52-B76C-EE68DE9277BD}" type="datetime1">
              <a:rPr lang="es-VE" smtClean="0"/>
              <a:pPr/>
              <a:t>22/05/2015</a:t>
            </a:fld>
            <a:endParaRPr lang="es-VE"/>
          </a:p>
        </p:txBody>
      </p:sp>
      <p:sp>
        <p:nvSpPr>
          <p:cNvPr id="11" name="10 Rectángulo"/>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Rectángulo"/>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5 Marcador de pie de página"/>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r>
              <a:rPr lang="es-VE" smtClean="0"/>
              <a:t>Venezuela y el comercio agroalimentario con el Mercosur. (O. E. F-G. | FACES, ULA)</a:t>
            </a:r>
            <a:endParaRPr lang="es-VE"/>
          </a:p>
        </p:txBody>
      </p:sp>
      <p:sp>
        <p:nvSpPr>
          <p:cNvPr id="7" name="6 Marcador de número de diapositiva"/>
          <p:cNvSpPr>
            <a:spLocks noGrp="1"/>
          </p:cNvSpPr>
          <p:nvPr>
            <p:ph type="sldNum" sz="quarter" idx="12"/>
          </p:nvPr>
        </p:nvSpPr>
        <p:spPr>
          <a:xfrm>
            <a:off x="8339328" y="1170432"/>
            <a:ext cx="733864" cy="201168"/>
          </a:xfrm>
        </p:spPr>
        <p:txBody>
          <a:bodyPr/>
          <a:lstStyle/>
          <a:p>
            <a:fld id="{22BB4446-4928-4A4F-ADC0-37589AFB2FA4}" type="slidenum">
              <a:rPr lang="es-VE" smtClean="0"/>
              <a:pPr/>
              <a:t>‹Nº›</a:t>
            </a:fld>
            <a:endParaRPr lang="es-VE"/>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 Rectángulo"/>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6 Rectángulo"/>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Marcador de título"/>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4" name="3 Marcador de fecha"/>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70AA556E-4A4D-470D-9840-09573DBA48D4}" type="datetime1">
              <a:rPr lang="es-VE" smtClean="0"/>
              <a:pPr/>
              <a:t>22/05/2015</a:t>
            </a:fld>
            <a:endParaRPr lang="es-VE"/>
          </a:p>
        </p:txBody>
      </p:sp>
      <p:sp>
        <p:nvSpPr>
          <p:cNvPr id="5" name="4 Marcador de pie de página"/>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r>
              <a:rPr lang="es-VE" smtClean="0"/>
              <a:t>Venezuela y el comercio agroalimentario con el Mercosur. (O. E. F-G. | FACES, ULA)</a:t>
            </a:r>
            <a:endParaRPr lang="es-VE"/>
          </a:p>
        </p:txBody>
      </p:sp>
      <p:sp>
        <p:nvSpPr>
          <p:cNvPr id="6" name="5 Marcador de número de diapositiva"/>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22BB4446-4928-4A4F-ADC0-37589AFB2FA4}" type="slidenum">
              <a:rPr lang="es-VE" smtClean="0"/>
              <a:pPr/>
              <a:t>‹Nº›</a:t>
            </a:fld>
            <a:endParaRPr lang="es-VE"/>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hd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mailto:oscared@ula.ve" TargetMode="Externa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mercosur.int/innovaportal/file/719/1/CMC_1991_TRATADO_ES_Asuncion.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http://3.bp.blogspot.com/-peuvDXp-0-A/UkpGQ_ZufaI/AAAAAAAAAKU/GbWmrmjn310/s1600/PA%C3%8DSES+DE+MERCOSUR.png"/>
          <p:cNvPicPr>
            <a:picLocks noChangeAspect="1" noChangeArrowheads="1"/>
          </p:cNvPicPr>
          <p:nvPr/>
        </p:nvPicPr>
        <p:blipFill>
          <a:blip r:embed="rId2" cstate="print"/>
          <a:srcRect/>
          <a:stretch>
            <a:fillRect/>
          </a:stretch>
        </p:blipFill>
        <p:spPr bwMode="auto">
          <a:xfrm>
            <a:off x="7236296" y="1490128"/>
            <a:ext cx="1800000" cy="2658952"/>
          </a:xfrm>
          <a:prstGeom prst="rect">
            <a:avLst/>
          </a:prstGeom>
          <a:noFill/>
        </p:spPr>
      </p:pic>
      <p:sp>
        <p:nvSpPr>
          <p:cNvPr id="3" name="2 Subtítulo"/>
          <p:cNvSpPr>
            <a:spLocks noGrp="1"/>
          </p:cNvSpPr>
          <p:nvPr>
            <p:ph type="subTitle" idx="1"/>
          </p:nvPr>
        </p:nvSpPr>
        <p:spPr>
          <a:xfrm>
            <a:off x="342000" y="738000"/>
            <a:ext cx="8460000" cy="6120000"/>
          </a:xfrm>
        </p:spPr>
        <p:txBody>
          <a:bodyPr anchor="ctr" anchorCtr="0">
            <a:noAutofit/>
          </a:bodyPr>
          <a:lstStyle/>
          <a:p>
            <a:pPr algn="ctr"/>
            <a:r>
              <a:rPr lang="es-VE" sz="2400" dirty="0" smtClean="0"/>
              <a:t>Universidad de Los Andes</a:t>
            </a:r>
          </a:p>
          <a:p>
            <a:pPr algn="ctr"/>
            <a:r>
              <a:rPr lang="es-VE" sz="2400" dirty="0" smtClean="0"/>
              <a:t>Facultad de Ciencias Económicas y Sociales</a:t>
            </a:r>
          </a:p>
          <a:p>
            <a:pPr algn="ctr"/>
            <a:r>
              <a:rPr lang="es-VE" sz="2400" dirty="0" smtClean="0"/>
              <a:t>Centro de Investigaciones Agroalimentarias </a:t>
            </a:r>
          </a:p>
          <a:p>
            <a:pPr algn="ctr"/>
            <a:r>
              <a:rPr lang="es-VE" sz="2400" dirty="0" smtClean="0"/>
              <a:t>“Edgar Abreu Olivo”</a:t>
            </a:r>
          </a:p>
          <a:p>
            <a:pPr algn="ctr"/>
            <a:endParaRPr lang="es-VE" sz="2400" dirty="0" smtClean="0"/>
          </a:p>
          <a:p>
            <a:pPr algn="ctr"/>
            <a:endParaRPr lang="es-VE" sz="2400" dirty="0" smtClean="0"/>
          </a:p>
          <a:p>
            <a:pPr algn="ctr"/>
            <a:endParaRPr lang="es-VE" sz="2400" dirty="0" smtClean="0"/>
          </a:p>
          <a:p>
            <a:pPr algn="ctr"/>
            <a:endParaRPr lang="es-VE" sz="2400" dirty="0" smtClean="0"/>
          </a:p>
          <a:p>
            <a:pPr algn="ctr"/>
            <a:endParaRPr lang="es-VE" sz="2400" dirty="0" smtClean="0"/>
          </a:p>
          <a:p>
            <a:pPr algn="ctr"/>
            <a:endParaRPr lang="es-VE" sz="2400" dirty="0" smtClean="0"/>
          </a:p>
          <a:p>
            <a:pPr algn="ctr"/>
            <a:endParaRPr lang="es-VE" sz="2400" dirty="0" smtClean="0"/>
          </a:p>
          <a:p>
            <a:pPr algn="ctr"/>
            <a:endParaRPr lang="es-VE" sz="2400" dirty="0" smtClean="0"/>
          </a:p>
          <a:p>
            <a:r>
              <a:rPr lang="es-VE" sz="2400" dirty="0" smtClean="0"/>
              <a:t>Simposio: </a:t>
            </a:r>
            <a:r>
              <a:rPr lang="es-VE" sz="2400" b="1" i="1" dirty="0" smtClean="0"/>
              <a:t>“El Sistema Alimentario Venezolano (SAV): Evolución reciente, balance y perspectiva”</a:t>
            </a:r>
            <a:r>
              <a:rPr lang="es-VE" sz="2400" dirty="0" smtClean="0"/>
              <a:t>.</a:t>
            </a:r>
          </a:p>
          <a:p>
            <a:endParaRPr lang="es-VE" sz="3600" dirty="0" smtClean="0"/>
          </a:p>
          <a:p>
            <a:r>
              <a:rPr lang="es-VE" sz="2400" dirty="0" smtClean="0"/>
              <a:t>Mérida, mayo de 2015.</a:t>
            </a:r>
            <a:endParaRPr lang="es-VE" sz="800" dirty="0" smtClean="0"/>
          </a:p>
        </p:txBody>
      </p:sp>
      <p:sp>
        <p:nvSpPr>
          <p:cNvPr id="2" name="1 Título"/>
          <p:cNvSpPr>
            <a:spLocks noGrp="1"/>
          </p:cNvSpPr>
          <p:nvPr>
            <p:ph type="ctrTitle"/>
          </p:nvPr>
        </p:nvSpPr>
        <p:spPr>
          <a:xfrm>
            <a:off x="533400" y="3284984"/>
            <a:ext cx="8077200" cy="1673352"/>
          </a:xfrm>
        </p:spPr>
        <p:txBody>
          <a:bodyPr>
            <a:normAutofit fontScale="90000"/>
          </a:bodyPr>
          <a:lstStyle/>
          <a:p>
            <a:pPr algn="ctr"/>
            <a:r>
              <a:rPr lang="es-VE" dirty="0" smtClean="0"/>
              <a:t>Venezuela y el comercio agroalimentario con el Mercosur</a:t>
            </a:r>
            <a:br>
              <a:rPr lang="es-VE" dirty="0" smtClean="0"/>
            </a:br>
            <a:r>
              <a:rPr lang="es-VE" sz="3100" i="1" dirty="0" smtClean="0"/>
              <a:t>Avances de investigación</a:t>
            </a:r>
            <a:endParaRPr lang="es-VE" sz="3100" i="1" dirty="0"/>
          </a:p>
        </p:txBody>
      </p:sp>
      <p:pic>
        <p:nvPicPr>
          <p:cNvPr id="1029" name="Picture 5" descr="http://www.saber.ula.ve/ciaal/imagenes/cabeceranuevaCIAAL.gif"/>
          <p:cNvPicPr>
            <a:picLocks noChangeAspect="1" noChangeArrowheads="1"/>
          </p:cNvPicPr>
          <p:nvPr/>
        </p:nvPicPr>
        <p:blipFill>
          <a:blip r:embed="rId3" cstate="print"/>
          <a:srcRect/>
          <a:stretch>
            <a:fillRect/>
          </a:stretch>
        </p:blipFill>
        <p:spPr bwMode="auto">
          <a:xfrm>
            <a:off x="6133091" y="0"/>
            <a:ext cx="3010909" cy="720000"/>
          </a:xfrm>
          <a:prstGeom prst="rect">
            <a:avLst/>
          </a:prstGeom>
          <a:noFill/>
        </p:spPr>
      </p:pic>
      <p:pic>
        <p:nvPicPr>
          <p:cNvPr id="1030" name="Picture 6" descr="C:\Users\Maria Virginia\Pictures\Faces logo.jpg"/>
          <p:cNvPicPr>
            <a:picLocks noChangeAspect="1" noChangeArrowheads="1"/>
          </p:cNvPicPr>
          <p:nvPr/>
        </p:nvPicPr>
        <p:blipFill>
          <a:blip r:embed="rId4" cstate="print"/>
          <a:srcRect/>
          <a:stretch>
            <a:fillRect/>
          </a:stretch>
        </p:blipFill>
        <p:spPr bwMode="auto">
          <a:xfrm>
            <a:off x="0" y="0"/>
            <a:ext cx="3334188" cy="720000"/>
          </a:xfrm>
          <a:prstGeom prst="rect">
            <a:avLst/>
          </a:prstGeom>
          <a:noFill/>
        </p:spPr>
      </p:pic>
      <p:sp>
        <p:nvSpPr>
          <p:cNvPr id="10" name="9 Rectángulo"/>
          <p:cNvSpPr/>
          <p:nvPr/>
        </p:nvSpPr>
        <p:spPr>
          <a:xfrm>
            <a:off x="4788024" y="6027003"/>
            <a:ext cx="4068000" cy="830997"/>
          </a:xfrm>
          <a:prstGeom prst="rect">
            <a:avLst/>
          </a:prstGeom>
        </p:spPr>
        <p:txBody>
          <a:bodyPr anchor="ctr" anchorCtr="0">
            <a:spAutoFit/>
          </a:bodyPr>
          <a:lstStyle/>
          <a:p>
            <a:r>
              <a:rPr lang="es-VE" sz="2400" dirty="0" smtClean="0"/>
              <a:t>Ec. Oscar E. Fernández-Guillén</a:t>
            </a:r>
          </a:p>
          <a:p>
            <a:r>
              <a:rPr lang="es-VE" sz="2400" dirty="0" smtClean="0"/>
              <a:t>Email: </a:t>
            </a:r>
            <a:r>
              <a:rPr lang="es-VE" sz="2400" dirty="0" smtClean="0">
                <a:hlinkClick r:id="rId5"/>
              </a:rPr>
              <a:t>oscared@ula.ve</a:t>
            </a:r>
            <a:r>
              <a:rPr lang="es-VE" sz="2400" dirty="0" smtClean="0"/>
              <a:t> </a:t>
            </a:r>
            <a:endParaRPr lang="es-VE" sz="2400" dirty="0"/>
          </a:p>
        </p:txBody>
      </p:sp>
      <p:sp>
        <p:nvSpPr>
          <p:cNvPr id="11" name="10 Marcador de número de diapositiva"/>
          <p:cNvSpPr>
            <a:spLocks noGrp="1"/>
          </p:cNvSpPr>
          <p:nvPr>
            <p:ph type="sldNum" sz="quarter" idx="12"/>
          </p:nvPr>
        </p:nvSpPr>
        <p:spPr/>
        <p:txBody>
          <a:bodyPr/>
          <a:lstStyle/>
          <a:p>
            <a:fld id="{22BB4446-4928-4A4F-ADC0-37589AFB2FA4}" type="slidenum">
              <a:rPr lang="es-VE" smtClean="0"/>
              <a:pPr/>
              <a:t>1</a:t>
            </a:fld>
            <a:endParaRPr lang="es-VE" dirty="0"/>
          </a:p>
        </p:txBody>
      </p:sp>
      <p:grpSp>
        <p:nvGrpSpPr>
          <p:cNvPr id="20" name="19 Grupo"/>
          <p:cNvGrpSpPr/>
          <p:nvPr/>
        </p:nvGrpSpPr>
        <p:grpSpPr>
          <a:xfrm>
            <a:off x="3556102" y="2492976"/>
            <a:ext cx="2031797" cy="720000"/>
            <a:chOff x="3489294" y="2492896"/>
            <a:chExt cx="2031797" cy="720000"/>
          </a:xfrm>
        </p:grpSpPr>
        <p:pic>
          <p:nvPicPr>
            <p:cNvPr id="1036" name="Picture 12" descr="http://upload.wikimedia.org/wikipedia/commons/thumb/0/06/Flag_of_Venezuela.svg/200px-Flag_of_Venezuela.svg.png"/>
            <p:cNvPicPr>
              <a:picLocks noChangeAspect="1" noChangeArrowheads="1"/>
            </p:cNvPicPr>
            <p:nvPr/>
          </p:nvPicPr>
          <p:blipFill>
            <a:blip r:embed="rId6" cstate="print"/>
            <a:srcRect/>
            <a:stretch>
              <a:fillRect/>
            </a:stretch>
          </p:blipFill>
          <p:spPr bwMode="auto">
            <a:xfrm>
              <a:off x="3489294" y="2492896"/>
              <a:ext cx="1082706" cy="720000"/>
            </a:xfrm>
            <a:prstGeom prst="rect">
              <a:avLst/>
            </a:prstGeom>
            <a:noFill/>
          </p:spPr>
        </p:pic>
        <p:pic>
          <p:nvPicPr>
            <p:cNvPr id="19" name="Picture 2" descr="http://www.vtv.gob.ve/articulos/2013/10/30/mercosur-busca-iniciar-dialogo-con-miembros-del-alba-petrocaribe-y-caricom-4075.html/mercosur.png/@@images/750fd439-9d5f-487a-8395-9d1f2fde239d.png"/>
            <p:cNvPicPr>
              <a:picLocks noChangeAspect="1" noChangeArrowheads="1"/>
            </p:cNvPicPr>
            <p:nvPr/>
          </p:nvPicPr>
          <p:blipFill>
            <a:blip r:embed="rId7" cstate="print"/>
            <a:srcRect l="14632" t="11380" r="14646" b="17085"/>
            <a:stretch>
              <a:fillRect/>
            </a:stretch>
          </p:blipFill>
          <p:spPr bwMode="auto">
            <a:xfrm>
              <a:off x="4572000" y="2492896"/>
              <a:ext cx="949091" cy="720000"/>
            </a:xfrm>
            <a:prstGeom prst="rect">
              <a:avLst/>
            </a:prstGeom>
            <a:noFill/>
          </p:spPr>
        </p:pic>
      </p:gr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VE" dirty="0" smtClean="0"/>
              <a:t>1.3. El “complejo” proceso de adhesión de Venezuela</a:t>
            </a:r>
            <a:endParaRPr lang="es-VE" dirty="0"/>
          </a:p>
        </p:txBody>
      </p:sp>
      <p:sp>
        <p:nvSpPr>
          <p:cNvPr id="3" name="2 Marcador de contenido"/>
          <p:cNvSpPr>
            <a:spLocks noGrp="1"/>
          </p:cNvSpPr>
          <p:nvPr>
            <p:ph idx="1"/>
          </p:nvPr>
        </p:nvSpPr>
        <p:spPr/>
        <p:txBody>
          <a:bodyPr>
            <a:normAutofit/>
          </a:bodyPr>
          <a:lstStyle/>
          <a:p>
            <a:r>
              <a:rPr lang="es-VE" sz="2400" dirty="0" smtClean="0"/>
              <a:t>En diciembre de 2005 se inició el “complejo” proceso de adhesión de Venezuela, concluido en 2012 –con su incorporación como Estado Parte– tras la crisis política surgida en Paraguay.</a:t>
            </a:r>
          </a:p>
        </p:txBody>
      </p:sp>
      <p:sp>
        <p:nvSpPr>
          <p:cNvPr id="4" name="3 Marcador de pie de página"/>
          <p:cNvSpPr>
            <a:spLocks noGrp="1"/>
          </p:cNvSpPr>
          <p:nvPr>
            <p:ph type="ftr" sz="quarter" idx="11"/>
          </p:nvPr>
        </p:nvSpPr>
        <p:spPr/>
        <p:txBody>
          <a:bodyPr/>
          <a:lstStyle/>
          <a:p>
            <a:r>
              <a:rPr lang="es-VE" dirty="0" smtClean="0"/>
              <a:t>Venezuela y el comercio agroalimentario con el Mercosur. (O. E. F-G. | FACES, ULA)</a:t>
            </a:r>
            <a:endParaRPr lang="es-VE" dirty="0"/>
          </a:p>
        </p:txBody>
      </p:sp>
      <p:sp>
        <p:nvSpPr>
          <p:cNvPr id="5" name="4 Marcador de número de diapositiva"/>
          <p:cNvSpPr>
            <a:spLocks noGrp="1"/>
          </p:cNvSpPr>
          <p:nvPr>
            <p:ph type="sldNum" sz="quarter" idx="12"/>
          </p:nvPr>
        </p:nvSpPr>
        <p:spPr/>
        <p:txBody>
          <a:bodyPr/>
          <a:lstStyle/>
          <a:p>
            <a:fld id="{22BB4446-4928-4A4F-ADC0-37589AFB2FA4}" type="slidenum">
              <a:rPr lang="es-VE" smtClean="0"/>
              <a:pPr/>
              <a:t>10</a:t>
            </a:fld>
            <a:endParaRPr lang="es-VE" dirty="0"/>
          </a:p>
        </p:txBody>
      </p:sp>
      <p:pic>
        <p:nvPicPr>
          <p:cNvPr id="7" name="Picture 4" descr="http://upload.wikimedia.org/wikipedia/commons/b/b0/Hugo,_Dilma,_Pepe,_Cristina_en_Mercosur.jpg"/>
          <p:cNvPicPr>
            <a:picLocks noChangeAspect="1" noChangeArrowheads="1"/>
          </p:cNvPicPr>
          <p:nvPr/>
        </p:nvPicPr>
        <p:blipFill>
          <a:blip r:embed="rId2" cstate="print"/>
          <a:srcRect t="2532" b="6370"/>
          <a:stretch>
            <a:fillRect/>
          </a:stretch>
        </p:blipFill>
        <p:spPr bwMode="auto">
          <a:xfrm>
            <a:off x="2232000" y="3429001"/>
            <a:ext cx="4680000" cy="2837795"/>
          </a:xfrm>
          <a:prstGeom prst="rect">
            <a:avLst/>
          </a:prstGeom>
          <a:noFill/>
        </p:spPr>
      </p:pic>
      <p:pic>
        <p:nvPicPr>
          <p:cNvPr id="6" name="Picture 4" descr="http://www.reportero24.com/wp-content/uploads/2012/08/mercosur-chavez-2.jpg"/>
          <p:cNvPicPr>
            <a:picLocks noChangeAspect="1" noChangeArrowheads="1"/>
          </p:cNvPicPr>
          <p:nvPr/>
        </p:nvPicPr>
        <p:blipFill>
          <a:blip r:embed="rId3" cstate="print"/>
          <a:srcRect/>
          <a:stretch>
            <a:fillRect/>
          </a:stretch>
        </p:blipFill>
        <p:spPr bwMode="auto">
          <a:xfrm>
            <a:off x="0" y="4981092"/>
            <a:ext cx="2232000" cy="1876908"/>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iterate type="lt">
                                    <p:tmPct val="5000"/>
                                  </p:iterate>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4" presetClass="entr" presetSubtype="0" accel="10000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strVal val="#ppt_w*0.05"/>
                                          </p:val>
                                        </p:tav>
                                        <p:tav tm="100000">
                                          <p:val>
                                            <p:strVal val="#ppt_w"/>
                                          </p:val>
                                        </p:tav>
                                      </p:tavLst>
                                    </p:anim>
                                    <p:anim calcmode="lin" valueType="num">
                                      <p:cBhvr>
                                        <p:cTn id="22" dur="500" fill="hold"/>
                                        <p:tgtEl>
                                          <p:spTgt spid="6"/>
                                        </p:tgtEl>
                                        <p:attrNameLst>
                                          <p:attrName>ppt_h</p:attrName>
                                        </p:attrNameLst>
                                      </p:cBhvr>
                                      <p:tavLst>
                                        <p:tav tm="0">
                                          <p:val>
                                            <p:strVal val="#ppt_h"/>
                                          </p:val>
                                        </p:tav>
                                        <p:tav tm="100000">
                                          <p:val>
                                            <p:strVal val="#ppt_h"/>
                                          </p:val>
                                        </p:tav>
                                      </p:tavLst>
                                    </p:anim>
                                    <p:anim calcmode="lin" valueType="num">
                                      <p:cBhvr>
                                        <p:cTn id="23" dur="500" fill="hold"/>
                                        <p:tgtEl>
                                          <p:spTgt spid="6"/>
                                        </p:tgtEl>
                                        <p:attrNameLst>
                                          <p:attrName>ppt_x</p:attrName>
                                        </p:attrNameLst>
                                      </p:cBhvr>
                                      <p:tavLst>
                                        <p:tav tm="0">
                                          <p:val>
                                            <p:strVal val="#ppt_x-.2"/>
                                          </p:val>
                                        </p:tav>
                                        <p:tav tm="100000">
                                          <p:val>
                                            <p:strVal val="#ppt_x"/>
                                          </p:val>
                                        </p:tav>
                                      </p:tavLst>
                                    </p:anim>
                                    <p:anim calcmode="lin" valueType="num">
                                      <p:cBhvr>
                                        <p:cTn id="24" dur="500" fill="hold"/>
                                        <p:tgtEl>
                                          <p:spTgt spid="6"/>
                                        </p:tgtEl>
                                        <p:attrNameLst>
                                          <p:attrName>ppt_y</p:attrName>
                                        </p:attrNameLst>
                                      </p:cBhvr>
                                      <p:tavLst>
                                        <p:tav tm="0">
                                          <p:val>
                                            <p:strVal val="#ppt_y"/>
                                          </p:val>
                                        </p:tav>
                                        <p:tav tm="100000">
                                          <p:val>
                                            <p:strVal val="#ppt_y"/>
                                          </p:val>
                                        </p:tav>
                                      </p:tavLst>
                                    </p:anim>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VE" dirty="0" smtClean="0"/>
              <a:t>2. El comercio exterior de Venezuela</a:t>
            </a:r>
            <a:endParaRPr lang="es-VE" dirty="0"/>
          </a:p>
        </p:txBody>
      </p:sp>
      <p:sp>
        <p:nvSpPr>
          <p:cNvPr id="3" name="2 Marcador de contenido"/>
          <p:cNvSpPr>
            <a:spLocks noGrp="1"/>
          </p:cNvSpPr>
          <p:nvPr>
            <p:ph idx="1"/>
          </p:nvPr>
        </p:nvSpPr>
        <p:spPr>
          <a:xfrm>
            <a:off x="457200" y="1775190"/>
            <a:ext cx="8229600" cy="4896000"/>
          </a:xfrm>
        </p:spPr>
        <p:txBody>
          <a:bodyPr>
            <a:normAutofit/>
          </a:bodyPr>
          <a:lstStyle/>
          <a:p>
            <a:pPr>
              <a:spcBef>
                <a:spcPts val="1200"/>
              </a:spcBef>
            </a:pPr>
            <a:r>
              <a:rPr lang="es-VE" sz="2400" dirty="0" smtClean="0"/>
              <a:t>La base de datos empleada para el análisis proviene de tres fuentes, nacionales e internacionales, a saber:</a:t>
            </a:r>
          </a:p>
          <a:p>
            <a:pPr lvl="1">
              <a:spcBef>
                <a:spcPts val="1200"/>
              </a:spcBef>
            </a:pPr>
            <a:r>
              <a:rPr lang="es-VE" sz="2400" dirty="0" smtClean="0"/>
              <a:t>Fuentes Nacionales:</a:t>
            </a:r>
          </a:p>
          <a:p>
            <a:pPr lvl="2">
              <a:spcBef>
                <a:spcPts val="1200"/>
              </a:spcBef>
            </a:pPr>
            <a:r>
              <a:rPr lang="es-VE" dirty="0" smtClean="0"/>
              <a:t>Banco Central de Venezuela (BCV)</a:t>
            </a:r>
          </a:p>
          <a:p>
            <a:pPr lvl="2">
              <a:spcBef>
                <a:spcPts val="1200"/>
              </a:spcBef>
            </a:pPr>
            <a:r>
              <a:rPr lang="es-VE" dirty="0" smtClean="0"/>
              <a:t>Instituto Nacional de Estadística (INE)</a:t>
            </a:r>
          </a:p>
          <a:p>
            <a:pPr lvl="1">
              <a:spcBef>
                <a:spcPts val="1200"/>
              </a:spcBef>
            </a:pPr>
            <a:r>
              <a:rPr lang="es-VE" sz="2400" dirty="0" smtClean="0"/>
              <a:t>Fuentes Internacionales:</a:t>
            </a:r>
          </a:p>
          <a:p>
            <a:pPr lvl="2">
              <a:spcBef>
                <a:spcPts val="1200"/>
              </a:spcBef>
            </a:pPr>
            <a:r>
              <a:rPr lang="es-VE" dirty="0" smtClean="0"/>
              <a:t>Sistema de Información de Comercio Exterior (SICOEX) de la Asociación Latinoamericana de Integración (ALADI)</a:t>
            </a:r>
            <a:endParaRPr lang="es-VE" dirty="0"/>
          </a:p>
        </p:txBody>
      </p:sp>
      <p:sp>
        <p:nvSpPr>
          <p:cNvPr id="4" name="3 Marcador de pie de página"/>
          <p:cNvSpPr>
            <a:spLocks noGrp="1"/>
          </p:cNvSpPr>
          <p:nvPr>
            <p:ph type="ftr" sz="quarter" idx="11"/>
          </p:nvPr>
        </p:nvSpPr>
        <p:spPr/>
        <p:txBody>
          <a:bodyPr/>
          <a:lstStyle/>
          <a:p>
            <a:r>
              <a:rPr lang="es-VE" dirty="0" smtClean="0"/>
              <a:t>Venezuela y el comercio agroalimentario con el Mercosur. (O. E. F-G. | FACES, ULA)</a:t>
            </a:r>
            <a:endParaRPr lang="es-VE" dirty="0"/>
          </a:p>
        </p:txBody>
      </p:sp>
      <p:sp>
        <p:nvSpPr>
          <p:cNvPr id="5" name="4 Marcador de número de diapositiva"/>
          <p:cNvSpPr>
            <a:spLocks noGrp="1"/>
          </p:cNvSpPr>
          <p:nvPr>
            <p:ph type="sldNum" sz="quarter" idx="12"/>
          </p:nvPr>
        </p:nvSpPr>
        <p:spPr/>
        <p:txBody>
          <a:bodyPr/>
          <a:lstStyle/>
          <a:p>
            <a:fld id="{22BB4446-4928-4A4F-ADC0-37589AFB2FA4}" type="slidenum">
              <a:rPr lang="es-VE" smtClean="0"/>
              <a:pPr/>
              <a:t>11</a:t>
            </a:fld>
            <a:endParaRPr lang="es-VE"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4" presetClass="entr" presetSubtype="0" accel="10000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14"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5"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4" presetClass="entr" presetSubtype="0" accel="10000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23"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4"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5"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6" dur="500"/>
                                        <p:tgtEl>
                                          <p:spTgt spid="3">
                                            <p:txEl>
                                              <p:pRg st="2" end="2"/>
                                            </p:txEl>
                                          </p:spTgt>
                                        </p:tgtEl>
                                      </p:cBhvr>
                                    </p:animEffect>
                                  </p:childTnLst>
                                </p:cTn>
                              </p:par>
                              <p:par>
                                <p:cTn id="27" presetID="54" presetClass="entr" presetSubtype="0" accel="10000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5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30" dur="5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1" dur="5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2" dur="5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33" dur="5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4" presetClass="entr" presetSubtype="0" accel="100000"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p:cTn id="38" dur="5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39" dur="5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40" dur="5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41" dur="5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4" presetClass="entr" presetSubtype="0" accel="10000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500" fill="hold"/>
                                        <p:tgtEl>
                                          <p:spTgt spid="3">
                                            <p:txEl>
                                              <p:pRg st="5" end="5"/>
                                            </p:txEl>
                                          </p:spTgt>
                                        </p:tgtEl>
                                        <p:attrNameLst>
                                          <p:attrName>ppt_w</p:attrName>
                                        </p:attrNameLst>
                                      </p:cBhvr>
                                      <p:tavLst>
                                        <p:tav tm="0">
                                          <p:val>
                                            <p:strVal val="#ppt_w*0.05"/>
                                          </p:val>
                                        </p:tav>
                                        <p:tav tm="100000">
                                          <p:val>
                                            <p:strVal val="#ppt_w"/>
                                          </p:val>
                                        </p:tav>
                                      </p:tavLst>
                                    </p:anim>
                                    <p:anim calcmode="lin" valueType="num">
                                      <p:cBhvr>
                                        <p:cTn id="48" dur="5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49" dur="5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50" dur="5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5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VE" dirty="0" smtClean="0"/>
              <a:t>2.1. Evolución del comercio general: </a:t>
            </a:r>
            <a:br>
              <a:rPr lang="es-VE" dirty="0" smtClean="0"/>
            </a:br>
            <a:r>
              <a:rPr lang="es-VE" dirty="0" smtClean="0"/>
              <a:t>Venezuela-Mundo</a:t>
            </a:r>
            <a:endParaRPr lang="es-VE" dirty="0"/>
          </a:p>
        </p:txBody>
      </p:sp>
      <p:sp>
        <p:nvSpPr>
          <p:cNvPr id="4" name="3 Marcador de pie de página"/>
          <p:cNvSpPr>
            <a:spLocks noGrp="1"/>
          </p:cNvSpPr>
          <p:nvPr>
            <p:ph type="ftr" sz="quarter" idx="11"/>
          </p:nvPr>
        </p:nvSpPr>
        <p:spPr/>
        <p:txBody>
          <a:bodyPr/>
          <a:lstStyle/>
          <a:p>
            <a:r>
              <a:rPr lang="es-VE" dirty="0" smtClean="0"/>
              <a:t>Venezuela y el comercio agroalimentario con el Mercosur. (O. E. F-G. | FACES, ULA)</a:t>
            </a:r>
            <a:endParaRPr lang="es-VE" dirty="0"/>
          </a:p>
        </p:txBody>
      </p:sp>
      <p:sp>
        <p:nvSpPr>
          <p:cNvPr id="5" name="4 Marcador de número de diapositiva"/>
          <p:cNvSpPr>
            <a:spLocks noGrp="1"/>
          </p:cNvSpPr>
          <p:nvPr>
            <p:ph type="sldNum" sz="quarter" idx="12"/>
          </p:nvPr>
        </p:nvSpPr>
        <p:spPr/>
        <p:txBody>
          <a:bodyPr/>
          <a:lstStyle/>
          <a:p>
            <a:fld id="{22BB4446-4928-4A4F-ADC0-37589AFB2FA4}" type="slidenum">
              <a:rPr lang="es-VE" smtClean="0"/>
              <a:pPr/>
              <a:t>12</a:t>
            </a:fld>
            <a:endParaRPr lang="es-VE" dirty="0"/>
          </a:p>
        </p:txBody>
      </p:sp>
      <p:graphicFrame>
        <p:nvGraphicFramePr>
          <p:cNvPr id="6" name="1 Gráfico"/>
          <p:cNvGraphicFramePr/>
          <p:nvPr/>
        </p:nvGraphicFramePr>
        <p:xfrm>
          <a:off x="395536" y="1484784"/>
          <a:ext cx="8316416" cy="4896544"/>
        </p:xfrm>
        <a:graphic>
          <a:graphicData uri="http://schemas.openxmlformats.org/drawingml/2006/chart">
            <c:chart xmlns:c="http://schemas.openxmlformats.org/drawingml/2006/chart" xmlns:r="http://schemas.openxmlformats.org/officeDocument/2006/relationships" r:id="rId2"/>
          </a:graphicData>
        </a:graphic>
      </p:graphicFrame>
      <p:sp>
        <p:nvSpPr>
          <p:cNvPr id="7" name="6 CuadroTexto"/>
          <p:cNvSpPr txBox="1"/>
          <p:nvPr/>
        </p:nvSpPr>
        <p:spPr>
          <a:xfrm>
            <a:off x="1043608" y="6320353"/>
            <a:ext cx="3600000" cy="276999"/>
          </a:xfrm>
          <a:prstGeom prst="rect">
            <a:avLst/>
          </a:prstGeom>
          <a:noFill/>
        </p:spPr>
        <p:txBody>
          <a:bodyPr wrap="square" rtlCol="0">
            <a:spAutoFit/>
          </a:bodyPr>
          <a:lstStyle/>
          <a:p>
            <a:pPr algn="ctr"/>
            <a:r>
              <a:rPr lang="es-VE" sz="1200" dirty="0" smtClean="0"/>
              <a:t>Fuente: elaboración propia a partir del BCV</a:t>
            </a:r>
            <a:endParaRPr lang="es-VE" sz="1200"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VE" dirty="0" smtClean="0"/>
              <a:t>Venezuela y el comercio agroalimentario con el Mercosur. (O. E. F-G. | FACES, ULA)</a:t>
            </a:r>
            <a:endParaRPr lang="es-VE" dirty="0"/>
          </a:p>
        </p:txBody>
      </p:sp>
      <p:sp>
        <p:nvSpPr>
          <p:cNvPr id="5" name="4 Marcador de número de diapositiva"/>
          <p:cNvSpPr>
            <a:spLocks noGrp="1"/>
          </p:cNvSpPr>
          <p:nvPr>
            <p:ph type="sldNum" sz="quarter" idx="12"/>
          </p:nvPr>
        </p:nvSpPr>
        <p:spPr/>
        <p:txBody>
          <a:bodyPr/>
          <a:lstStyle/>
          <a:p>
            <a:fld id="{22BB4446-4928-4A4F-ADC0-37589AFB2FA4}" type="slidenum">
              <a:rPr lang="es-VE" smtClean="0"/>
              <a:pPr/>
              <a:t>13</a:t>
            </a:fld>
            <a:endParaRPr lang="es-VE" dirty="0"/>
          </a:p>
        </p:txBody>
      </p:sp>
      <p:sp>
        <p:nvSpPr>
          <p:cNvPr id="7" name="1 Título"/>
          <p:cNvSpPr>
            <a:spLocks noGrp="1"/>
          </p:cNvSpPr>
          <p:nvPr>
            <p:ph type="title"/>
          </p:nvPr>
        </p:nvSpPr>
        <p:spPr>
          <a:xfrm>
            <a:off x="457200" y="155448"/>
            <a:ext cx="8229600" cy="1252728"/>
          </a:xfrm>
        </p:spPr>
        <p:txBody>
          <a:bodyPr>
            <a:normAutofit/>
          </a:bodyPr>
          <a:lstStyle/>
          <a:p>
            <a:r>
              <a:rPr lang="es-VE" dirty="0" smtClean="0"/>
              <a:t>2.2. El comercio agroalimentario</a:t>
            </a:r>
            <a:endParaRPr lang="es-VE" dirty="0"/>
          </a:p>
        </p:txBody>
      </p:sp>
      <p:sp>
        <p:nvSpPr>
          <p:cNvPr id="8" name="7 Marcador de contenido"/>
          <p:cNvSpPr>
            <a:spLocks noGrp="1"/>
          </p:cNvSpPr>
          <p:nvPr>
            <p:ph idx="1"/>
          </p:nvPr>
        </p:nvSpPr>
        <p:spPr>
          <a:xfrm>
            <a:off x="457200" y="1775190"/>
            <a:ext cx="8229600" cy="4860000"/>
          </a:xfrm>
        </p:spPr>
        <p:txBody>
          <a:bodyPr>
            <a:normAutofit/>
          </a:bodyPr>
          <a:lstStyle/>
          <a:p>
            <a:r>
              <a:rPr lang="es-VE" sz="2400" dirty="0" smtClean="0"/>
              <a:t>La balanza comercial agroalimentaria comprende los 24 primeros capítulos arancelarios. Estos, a su vez, integran las siguientes secciones del arancel:</a:t>
            </a:r>
          </a:p>
          <a:p>
            <a:pPr marL="914400" lvl="1" indent="-457200"/>
            <a:r>
              <a:rPr lang="es-VE" sz="2400" b="1" dirty="0" smtClean="0"/>
              <a:t>Sección I: Reino Animal</a:t>
            </a:r>
          </a:p>
          <a:p>
            <a:pPr marL="1179576" lvl="2" indent="-457200"/>
            <a:r>
              <a:rPr lang="es-VE" dirty="0" smtClean="0"/>
              <a:t>Capítulos: 01 - 05</a:t>
            </a:r>
          </a:p>
          <a:p>
            <a:pPr marL="914400" lvl="1" indent="-457200"/>
            <a:r>
              <a:rPr lang="es-VE" sz="2400" b="1" dirty="0" smtClean="0"/>
              <a:t>Sección II: Reino Vegetal</a:t>
            </a:r>
          </a:p>
          <a:p>
            <a:pPr marL="1179576" lvl="2" indent="-457200"/>
            <a:r>
              <a:rPr lang="es-VE" dirty="0" smtClean="0"/>
              <a:t>Capítulos: 06 - 14</a:t>
            </a:r>
          </a:p>
          <a:p>
            <a:pPr marL="914400" lvl="1" indent="-457200"/>
            <a:r>
              <a:rPr lang="es-VE" sz="2400" b="1" dirty="0" smtClean="0"/>
              <a:t>Sección III: Grasas y aceites animales o vegetales</a:t>
            </a:r>
          </a:p>
          <a:p>
            <a:pPr marL="1179576" lvl="2" indent="-457200"/>
            <a:r>
              <a:rPr lang="es-VE" dirty="0" smtClean="0"/>
              <a:t>Capítulos: 15</a:t>
            </a:r>
          </a:p>
          <a:p>
            <a:pPr marL="914400" lvl="1" indent="-457200"/>
            <a:r>
              <a:rPr lang="es-VE" sz="2400" b="1" dirty="0" smtClean="0"/>
              <a:t>Sección IV: Productos de las industrias alimentarias</a:t>
            </a:r>
          </a:p>
          <a:p>
            <a:pPr marL="1179576" lvl="2" indent="-457200"/>
            <a:r>
              <a:rPr lang="es-VE" dirty="0" smtClean="0"/>
              <a:t>Capítulos: 16 - 24</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4" presetClass="entr" presetSubtype="0" accel="100000"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p:cTn id="13" dur="500" fill="hold"/>
                                        <p:tgtEl>
                                          <p:spTgt spid="8">
                                            <p:txEl>
                                              <p:pRg st="1" end="1"/>
                                            </p:txEl>
                                          </p:spTgt>
                                        </p:tgtEl>
                                        <p:attrNameLst>
                                          <p:attrName>ppt_w</p:attrName>
                                        </p:attrNameLst>
                                      </p:cBhvr>
                                      <p:tavLst>
                                        <p:tav tm="0">
                                          <p:val>
                                            <p:strVal val="#ppt_w*0.05"/>
                                          </p:val>
                                        </p:tav>
                                        <p:tav tm="100000">
                                          <p:val>
                                            <p:strVal val="#ppt_w"/>
                                          </p:val>
                                        </p:tav>
                                      </p:tavLst>
                                    </p:anim>
                                    <p:anim calcmode="lin" valueType="num">
                                      <p:cBhvr>
                                        <p:cTn id="14" dur="500" fill="hold"/>
                                        <p:tgtEl>
                                          <p:spTgt spid="8">
                                            <p:txEl>
                                              <p:pRg st="1" end="1"/>
                                            </p:txEl>
                                          </p:spTgt>
                                        </p:tgtEl>
                                        <p:attrNameLst>
                                          <p:attrName>ppt_h</p:attrName>
                                        </p:attrNameLst>
                                      </p:cBhvr>
                                      <p:tavLst>
                                        <p:tav tm="0">
                                          <p:val>
                                            <p:strVal val="#ppt_h"/>
                                          </p:val>
                                        </p:tav>
                                        <p:tav tm="100000">
                                          <p:val>
                                            <p:strVal val="#ppt_h"/>
                                          </p:val>
                                        </p:tav>
                                      </p:tavLst>
                                    </p:anim>
                                    <p:anim calcmode="lin" valueType="num">
                                      <p:cBhvr>
                                        <p:cTn id="15" dur="500" fill="hold"/>
                                        <p:tgtEl>
                                          <p:spTgt spid="8">
                                            <p:txEl>
                                              <p:pRg st="1" end="1"/>
                                            </p:txEl>
                                          </p:spTgt>
                                        </p:tgtEl>
                                        <p:attrNameLst>
                                          <p:attrName>ppt_x</p:attrName>
                                        </p:attrNameLst>
                                      </p:cBhvr>
                                      <p:tavLst>
                                        <p:tav tm="0">
                                          <p:val>
                                            <p:strVal val="#ppt_x-.2"/>
                                          </p:val>
                                        </p:tav>
                                        <p:tav tm="100000">
                                          <p:val>
                                            <p:strVal val="#ppt_x"/>
                                          </p:val>
                                        </p:tav>
                                      </p:tavLst>
                                    </p:anim>
                                    <p:anim calcmode="lin" valueType="num">
                                      <p:cBhvr>
                                        <p:cTn id="16" dur="500" fill="hold"/>
                                        <p:tgtEl>
                                          <p:spTgt spid="8">
                                            <p:txEl>
                                              <p:pRg st="1" end="1"/>
                                            </p:txEl>
                                          </p:spTgt>
                                        </p:tgtEl>
                                        <p:attrNameLst>
                                          <p:attrName>ppt_y</p:attrName>
                                        </p:attrNameLst>
                                      </p:cBhvr>
                                      <p:tavLst>
                                        <p:tav tm="0">
                                          <p:val>
                                            <p:strVal val="#ppt_y"/>
                                          </p:val>
                                        </p:tav>
                                        <p:tav tm="100000">
                                          <p:val>
                                            <p:strVal val="#ppt_y"/>
                                          </p:val>
                                        </p:tav>
                                      </p:tavLst>
                                    </p:anim>
                                    <p:animEffect transition="in" filter="fad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4" presetClass="entr" presetSubtype="0" accel="10000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 calcmode="lin" valueType="num">
                                      <p:cBhvr>
                                        <p:cTn id="22" dur="500" fill="hold"/>
                                        <p:tgtEl>
                                          <p:spTgt spid="8">
                                            <p:txEl>
                                              <p:pRg st="2" end="2"/>
                                            </p:txEl>
                                          </p:spTgt>
                                        </p:tgtEl>
                                        <p:attrNameLst>
                                          <p:attrName>ppt_w</p:attrName>
                                        </p:attrNameLst>
                                      </p:cBhvr>
                                      <p:tavLst>
                                        <p:tav tm="0">
                                          <p:val>
                                            <p:strVal val="#ppt_w*0.05"/>
                                          </p:val>
                                        </p:tav>
                                        <p:tav tm="100000">
                                          <p:val>
                                            <p:strVal val="#ppt_w"/>
                                          </p:val>
                                        </p:tav>
                                      </p:tavLst>
                                    </p:anim>
                                    <p:anim calcmode="lin" valueType="num">
                                      <p:cBhvr>
                                        <p:cTn id="23" dur="500" fill="hold"/>
                                        <p:tgtEl>
                                          <p:spTgt spid="8">
                                            <p:txEl>
                                              <p:pRg st="2" end="2"/>
                                            </p:txEl>
                                          </p:spTgt>
                                        </p:tgtEl>
                                        <p:attrNameLst>
                                          <p:attrName>ppt_h</p:attrName>
                                        </p:attrNameLst>
                                      </p:cBhvr>
                                      <p:tavLst>
                                        <p:tav tm="0">
                                          <p:val>
                                            <p:strVal val="#ppt_h"/>
                                          </p:val>
                                        </p:tav>
                                        <p:tav tm="100000">
                                          <p:val>
                                            <p:strVal val="#ppt_h"/>
                                          </p:val>
                                        </p:tav>
                                      </p:tavLst>
                                    </p:anim>
                                    <p:anim calcmode="lin" valueType="num">
                                      <p:cBhvr>
                                        <p:cTn id="24" dur="500" fill="hold"/>
                                        <p:tgtEl>
                                          <p:spTgt spid="8">
                                            <p:txEl>
                                              <p:pRg st="2" end="2"/>
                                            </p:txEl>
                                          </p:spTgt>
                                        </p:tgtEl>
                                        <p:attrNameLst>
                                          <p:attrName>ppt_x</p:attrName>
                                        </p:attrNameLst>
                                      </p:cBhvr>
                                      <p:tavLst>
                                        <p:tav tm="0">
                                          <p:val>
                                            <p:strVal val="#ppt_x-.2"/>
                                          </p:val>
                                        </p:tav>
                                        <p:tav tm="100000">
                                          <p:val>
                                            <p:strVal val="#ppt_x"/>
                                          </p:val>
                                        </p:tav>
                                      </p:tavLst>
                                    </p:anim>
                                    <p:anim calcmode="lin" valueType="num">
                                      <p:cBhvr>
                                        <p:cTn id="25" dur="500" fill="hold"/>
                                        <p:tgtEl>
                                          <p:spTgt spid="8">
                                            <p:txEl>
                                              <p:pRg st="2" end="2"/>
                                            </p:txEl>
                                          </p:spTgt>
                                        </p:tgtEl>
                                        <p:attrNameLst>
                                          <p:attrName>ppt_y</p:attrName>
                                        </p:attrNameLst>
                                      </p:cBhvr>
                                      <p:tavLst>
                                        <p:tav tm="0">
                                          <p:val>
                                            <p:strVal val="#ppt_y"/>
                                          </p:val>
                                        </p:tav>
                                        <p:tav tm="100000">
                                          <p:val>
                                            <p:strVal val="#ppt_y"/>
                                          </p:val>
                                        </p:tav>
                                      </p:tavLst>
                                    </p:anim>
                                    <p:animEffect transition="in" filter="fade">
                                      <p:cBhvr>
                                        <p:cTn id="26" dur="500"/>
                                        <p:tgtEl>
                                          <p:spTgt spid="8">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4" presetClass="entr" presetSubtype="0" accel="100000" fill="hold" nodeType="click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anim calcmode="lin" valueType="num">
                                      <p:cBhvr>
                                        <p:cTn id="31" dur="500" fill="hold"/>
                                        <p:tgtEl>
                                          <p:spTgt spid="8">
                                            <p:txEl>
                                              <p:pRg st="3" end="3"/>
                                            </p:txEl>
                                          </p:spTgt>
                                        </p:tgtEl>
                                        <p:attrNameLst>
                                          <p:attrName>ppt_w</p:attrName>
                                        </p:attrNameLst>
                                      </p:cBhvr>
                                      <p:tavLst>
                                        <p:tav tm="0">
                                          <p:val>
                                            <p:strVal val="#ppt_w*0.05"/>
                                          </p:val>
                                        </p:tav>
                                        <p:tav tm="100000">
                                          <p:val>
                                            <p:strVal val="#ppt_w"/>
                                          </p:val>
                                        </p:tav>
                                      </p:tavLst>
                                    </p:anim>
                                    <p:anim calcmode="lin" valueType="num">
                                      <p:cBhvr>
                                        <p:cTn id="32" dur="500" fill="hold"/>
                                        <p:tgtEl>
                                          <p:spTgt spid="8">
                                            <p:txEl>
                                              <p:pRg st="3" end="3"/>
                                            </p:txEl>
                                          </p:spTgt>
                                        </p:tgtEl>
                                        <p:attrNameLst>
                                          <p:attrName>ppt_h</p:attrName>
                                        </p:attrNameLst>
                                      </p:cBhvr>
                                      <p:tavLst>
                                        <p:tav tm="0">
                                          <p:val>
                                            <p:strVal val="#ppt_h"/>
                                          </p:val>
                                        </p:tav>
                                        <p:tav tm="100000">
                                          <p:val>
                                            <p:strVal val="#ppt_h"/>
                                          </p:val>
                                        </p:tav>
                                      </p:tavLst>
                                    </p:anim>
                                    <p:anim calcmode="lin" valueType="num">
                                      <p:cBhvr>
                                        <p:cTn id="33" dur="500" fill="hold"/>
                                        <p:tgtEl>
                                          <p:spTgt spid="8">
                                            <p:txEl>
                                              <p:pRg st="3" end="3"/>
                                            </p:txEl>
                                          </p:spTgt>
                                        </p:tgtEl>
                                        <p:attrNameLst>
                                          <p:attrName>ppt_x</p:attrName>
                                        </p:attrNameLst>
                                      </p:cBhvr>
                                      <p:tavLst>
                                        <p:tav tm="0">
                                          <p:val>
                                            <p:strVal val="#ppt_x-.2"/>
                                          </p:val>
                                        </p:tav>
                                        <p:tav tm="100000">
                                          <p:val>
                                            <p:strVal val="#ppt_x"/>
                                          </p:val>
                                        </p:tav>
                                      </p:tavLst>
                                    </p:anim>
                                    <p:anim calcmode="lin" valueType="num">
                                      <p:cBhvr>
                                        <p:cTn id="34" dur="500" fill="hold"/>
                                        <p:tgtEl>
                                          <p:spTgt spid="8">
                                            <p:txEl>
                                              <p:pRg st="3" end="3"/>
                                            </p:txEl>
                                          </p:spTgt>
                                        </p:tgtEl>
                                        <p:attrNameLst>
                                          <p:attrName>ppt_y</p:attrName>
                                        </p:attrNameLst>
                                      </p:cBhvr>
                                      <p:tavLst>
                                        <p:tav tm="0">
                                          <p:val>
                                            <p:strVal val="#ppt_y"/>
                                          </p:val>
                                        </p:tav>
                                        <p:tav tm="100000">
                                          <p:val>
                                            <p:strVal val="#ppt_y"/>
                                          </p:val>
                                        </p:tav>
                                      </p:tavLst>
                                    </p:anim>
                                    <p:animEffect transition="in" filter="fade">
                                      <p:cBhvr>
                                        <p:cTn id="35" dur="500"/>
                                        <p:tgtEl>
                                          <p:spTgt spid="8">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4" presetClass="entr" presetSubtype="0" accel="100000" fill="hold" nodeType="clickEffect">
                                  <p:stCondLst>
                                    <p:cond delay="0"/>
                                  </p:stCondLst>
                                  <p:childTnLst>
                                    <p:set>
                                      <p:cBhvr>
                                        <p:cTn id="39" dur="1" fill="hold">
                                          <p:stCondLst>
                                            <p:cond delay="0"/>
                                          </p:stCondLst>
                                        </p:cTn>
                                        <p:tgtEl>
                                          <p:spTgt spid="8">
                                            <p:txEl>
                                              <p:pRg st="4" end="4"/>
                                            </p:txEl>
                                          </p:spTgt>
                                        </p:tgtEl>
                                        <p:attrNameLst>
                                          <p:attrName>style.visibility</p:attrName>
                                        </p:attrNameLst>
                                      </p:cBhvr>
                                      <p:to>
                                        <p:strVal val="visible"/>
                                      </p:to>
                                    </p:set>
                                    <p:anim calcmode="lin" valueType="num">
                                      <p:cBhvr>
                                        <p:cTn id="40" dur="500" fill="hold"/>
                                        <p:tgtEl>
                                          <p:spTgt spid="8">
                                            <p:txEl>
                                              <p:pRg st="4" end="4"/>
                                            </p:txEl>
                                          </p:spTgt>
                                        </p:tgtEl>
                                        <p:attrNameLst>
                                          <p:attrName>ppt_w</p:attrName>
                                        </p:attrNameLst>
                                      </p:cBhvr>
                                      <p:tavLst>
                                        <p:tav tm="0">
                                          <p:val>
                                            <p:strVal val="#ppt_w*0.05"/>
                                          </p:val>
                                        </p:tav>
                                        <p:tav tm="100000">
                                          <p:val>
                                            <p:strVal val="#ppt_w"/>
                                          </p:val>
                                        </p:tav>
                                      </p:tavLst>
                                    </p:anim>
                                    <p:anim calcmode="lin" valueType="num">
                                      <p:cBhvr>
                                        <p:cTn id="41" dur="500" fill="hold"/>
                                        <p:tgtEl>
                                          <p:spTgt spid="8">
                                            <p:txEl>
                                              <p:pRg st="4" end="4"/>
                                            </p:txEl>
                                          </p:spTgt>
                                        </p:tgtEl>
                                        <p:attrNameLst>
                                          <p:attrName>ppt_h</p:attrName>
                                        </p:attrNameLst>
                                      </p:cBhvr>
                                      <p:tavLst>
                                        <p:tav tm="0">
                                          <p:val>
                                            <p:strVal val="#ppt_h"/>
                                          </p:val>
                                        </p:tav>
                                        <p:tav tm="100000">
                                          <p:val>
                                            <p:strVal val="#ppt_h"/>
                                          </p:val>
                                        </p:tav>
                                      </p:tavLst>
                                    </p:anim>
                                    <p:anim calcmode="lin" valueType="num">
                                      <p:cBhvr>
                                        <p:cTn id="42" dur="500" fill="hold"/>
                                        <p:tgtEl>
                                          <p:spTgt spid="8">
                                            <p:txEl>
                                              <p:pRg st="4" end="4"/>
                                            </p:txEl>
                                          </p:spTgt>
                                        </p:tgtEl>
                                        <p:attrNameLst>
                                          <p:attrName>ppt_x</p:attrName>
                                        </p:attrNameLst>
                                      </p:cBhvr>
                                      <p:tavLst>
                                        <p:tav tm="0">
                                          <p:val>
                                            <p:strVal val="#ppt_x-.2"/>
                                          </p:val>
                                        </p:tav>
                                        <p:tav tm="100000">
                                          <p:val>
                                            <p:strVal val="#ppt_x"/>
                                          </p:val>
                                        </p:tav>
                                      </p:tavLst>
                                    </p:anim>
                                    <p:anim calcmode="lin" valueType="num">
                                      <p:cBhvr>
                                        <p:cTn id="43" dur="500" fill="hold"/>
                                        <p:tgtEl>
                                          <p:spTgt spid="8">
                                            <p:txEl>
                                              <p:pRg st="4" end="4"/>
                                            </p:txEl>
                                          </p:spTgt>
                                        </p:tgtEl>
                                        <p:attrNameLst>
                                          <p:attrName>ppt_y</p:attrName>
                                        </p:attrNameLst>
                                      </p:cBhvr>
                                      <p:tavLst>
                                        <p:tav tm="0">
                                          <p:val>
                                            <p:strVal val="#ppt_y"/>
                                          </p:val>
                                        </p:tav>
                                        <p:tav tm="100000">
                                          <p:val>
                                            <p:strVal val="#ppt_y"/>
                                          </p:val>
                                        </p:tav>
                                      </p:tavLst>
                                    </p:anim>
                                    <p:animEffect transition="in" filter="fade">
                                      <p:cBhvr>
                                        <p:cTn id="44" dur="500"/>
                                        <p:tgtEl>
                                          <p:spTgt spid="8">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4" presetClass="entr" presetSubtype="0" accel="100000" fill="hold" nodeType="clickEffect">
                                  <p:stCondLst>
                                    <p:cond delay="0"/>
                                  </p:stCondLst>
                                  <p:childTnLst>
                                    <p:set>
                                      <p:cBhvr>
                                        <p:cTn id="48" dur="1" fill="hold">
                                          <p:stCondLst>
                                            <p:cond delay="0"/>
                                          </p:stCondLst>
                                        </p:cTn>
                                        <p:tgtEl>
                                          <p:spTgt spid="8">
                                            <p:txEl>
                                              <p:pRg st="5" end="5"/>
                                            </p:txEl>
                                          </p:spTgt>
                                        </p:tgtEl>
                                        <p:attrNameLst>
                                          <p:attrName>style.visibility</p:attrName>
                                        </p:attrNameLst>
                                      </p:cBhvr>
                                      <p:to>
                                        <p:strVal val="visible"/>
                                      </p:to>
                                    </p:set>
                                    <p:anim calcmode="lin" valueType="num">
                                      <p:cBhvr>
                                        <p:cTn id="49" dur="500" fill="hold"/>
                                        <p:tgtEl>
                                          <p:spTgt spid="8">
                                            <p:txEl>
                                              <p:pRg st="5" end="5"/>
                                            </p:txEl>
                                          </p:spTgt>
                                        </p:tgtEl>
                                        <p:attrNameLst>
                                          <p:attrName>ppt_w</p:attrName>
                                        </p:attrNameLst>
                                      </p:cBhvr>
                                      <p:tavLst>
                                        <p:tav tm="0">
                                          <p:val>
                                            <p:strVal val="#ppt_w*0.05"/>
                                          </p:val>
                                        </p:tav>
                                        <p:tav tm="100000">
                                          <p:val>
                                            <p:strVal val="#ppt_w"/>
                                          </p:val>
                                        </p:tav>
                                      </p:tavLst>
                                    </p:anim>
                                    <p:anim calcmode="lin" valueType="num">
                                      <p:cBhvr>
                                        <p:cTn id="50" dur="500" fill="hold"/>
                                        <p:tgtEl>
                                          <p:spTgt spid="8">
                                            <p:txEl>
                                              <p:pRg st="5" end="5"/>
                                            </p:txEl>
                                          </p:spTgt>
                                        </p:tgtEl>
                                        <p:attrNameLst>
                                          <p:attrName>ppt_h</p:attrName>
                                        </p:attrNameLst>
                                      </p:cBhvr>
                                      <p:tavLst>
                                        <p:tav tm="0">
                                          <p:val>
                                            <p:strVal val="#ppt_h"/>
                                          </p:val>
                                        </p:tav>
                                        <p:tav tm="100000">
                                          <p:val>
                                            <p:strVal val="#ppt_h"/>
                                          </p:val>
                                        </p:tav>
                                      </p:tavLst>
                                    </p:anim>
                                    <p:anim calcmode="lin" valueType="num">
                                      <p:cBhvr>
                                        <p:cTn id="51" dur="500" fill="hold"/>
                                        <p:tgtEl>
                                          <p:spTgt spid="8">
                                            <p:txEl>
                                              <p:pRg st="5" end="5"/>
                                            </p:txEl>
                                          </p:spTgt>
                                        </p:tgtEl>
                                        <p:attrNameLst>
                                          <p:attrName>ppt_x</p:attrName>
                                        </p:attrNameLst>
                                      </p:cBhvr>
                                      <p:tavLst>
                                        <p:tav tm="0">
                                          <p:val>
                                            <p:strVal val="#ppt_x-.2"/>
                                          </p:val>
                                        </p:tav>
                                        <p:tav tm="100000">
                                          <p:val>
                                            <p:strVal val="#ppt_x"/>
                                          </p:val>
                                        </p:tav>
                                      </p:tavLst>
                                    </p:anim>
                                    <p:anim calcmode="lin" valueType="num">
                                      <p:cBhvr>
                                        <p:cTn id="52" dur="500" fill="hold"/>
                                        <p:tgtEl>
                                          <p:spTgt spid="8">
                                            <p:txEl>
                                              <p:pRg st="5" end="5"/>
                                            </p:txEl>
                                          </p:spTgt>
                                        </p:tgtEl>
                                        <p:attrNameLst>
                                          <p:attrName>ppt_y</p:attrName>
                                        </p:attrNameLst>
                                      </p:cBhvr>
                                      <p:tavLst>
                                        <p:tav tm="0">
                                          <p:val>
                                            <p:strVal val="#ppt_y"/>
                                          </p:val>
                                        </p:tav>
                                        <p:tav tm="100000">
                                          <p:val>
                                            <p:strVal val="#ppt_y"/>
                                          </p:val>
                                        </p:tav>
                                      </p:tavLst>
                                    </p:anim>
                                    <p:animEffect transition="in" filter="fade">
                                      <p:cBhvr>
                                        <p:cTn id="53" dur="500"/>
                                        <p:tgtEl>
                                          <p:spTgt spid="8">
                                            <p:txEl>
                                              <p:pRg st="5" end="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54" presetClass="entr" presetSubtype="0" accel="100000" fill="hold" nodeType="clickEffect">
                                  <p:stCondLst>
                                    <p:cond delay="0"/>
                                  </p:stCondLst>
                                  <p:childTnLst>
                                    <p:set>
                                      <p:cBhvr>
                                        <p:cTn id="57" dur="1" fill="hold">
                                          <p:stCondLst>
                                            <p:cond delay="0"/>
                                          </p:stCondLst>
                                        </p:cTn>
                                        <p:tgtEl>
                                          <p:spTgt spid="8">
                                            <p:txEl>
                                              <p:pRg st="6" end="6"/>
                                            </p:txEl>
                                          </p:spTgt>
                                        </p:tgtEl>
                                        <p:attrNameLst>
                                          <p:attrName>style.visibility</p:attrName>
                                        </p:attrNameLst>
                                      </p:cBhvr>
                                      <p:to>
                                        <p:strVal val="visible"/>
                                      </p:to>
                                    </p:set>
                                    <p:anim calcmode="lin" valueType="num">
                                      <p:cBhvr>
                                        <p:cTn id="58" dur="500" fill="hold"/>
                                        <p:tgtEl>
                                          <p:spTgt spid="8">
                                            <p:txEl>
                                              <p:pRg st="6" end="6"/>
                                            </p:txEl>
                                          </p:spTgt>
                                        </p:tgtEl>
                                        <p:attrNameLst>
                                          <p:attrName>ppt_w</p:attrName>
                                        </p:attrNameLst>
                                      </p:cBhvr>
                                      <p:tavLst>
                                        <p:tav tm="0">
                                          <p:val>
                                            <p:strVal val="#ppt_w*0.05"/>
                                          </p:val>
                                        </p:tav>
                                        <p:tav tm="100000">
                                          <p:val>
                                            <p:strVal val="#ppt_w"/>
                                          </p:val>
                                        </p:tav>
                                      </p:tavLst>
                                    </p:anim>
                                    <p:anim calcmode="lin" valueType="num">
                                      <p:cBhvr>
                                        <p:cTn id="59" dur="500" fill="hold"/>
                                        <p:tgtEl>
                                          <p:spTgt spid="8">
                                            <p:txEl>
                                              <p:pRg st="6" end="6"/>
                                            </p:txEl>
                                          </p:spTgt>
                                        </p:tgtEl>
                                        <p:attrNameLst>
                                          <p:attrName>ppt_h</p:attrName>
                                        </p:attrNameLst>
                                      </p:cBhvr>
                                      <p:tavLst>
                                        <p:tav tm="0">
                                          <p:val>
                                            <p:strVal val="#ppt_h"/>
                                          </p:val>
                                        </p:tav>
                                        <p:tav tm="100000">
                                          <p:val>
                                            <p:strVal val="#ppt_h"/>
                                          </p:val>
                                        </p:tav>
                                      </p:tavLst>
                                    </p:anim>
                                    <p:anim calcmode="lin" valueType="num">
                                      <p:cBhvr>
                                        <p:cTn id="60" dur="500" fill="hold"/>
                                        <p:tgtEl>
                                          <p:spTgt spid="8">
                                            <p:txEl>
                                              <p:pRg st="6" end="6"/>
                                            </p:txEl>
                                          </p:spTgt>
                                        </p:tgtEl>
                                        <p:attrNameLst>
                                          <p:attrName>ppt_x</p:attrName>
                                        </p:attrNameLst>
                                      </p:cBhvr>
                                      <p:tavLst>
                                        <p:tav tm="0">
                                          <p:val>
                                            <p:strVal val="#ppt_x-.2"/>
                                          </p:val>
                                        </p:tav>
                                        <p:tav tm="100000">
                                          <p:val>
                                            <p:strVal val="#ppt_x"/>
                                          </p:val>
                                        </p:tav>
                                      </p:tavLst>
                                    </p:anim>
                                    <p:anim calcmode="lin" valueType="num">
                                      <p:cBhvr>
                                        <p:cTn id="61" dur="500" fill="hold"/>
                                        <p:tgtEl>
                                          <p:spTgt spid="8">
                                            <p:txEl>
                                              <p:pRg st="6" end="6"/>
                                            </p:txEl>
                                          </p:spTgt>
                                        </p:tgtEl>
                                        <p:attrNameLst>
                                          <p:attrName>ppt_y</p:attrName>
                                        </p:attrNameLst>
                                      </p:cBhvr>
                                      <p:tavLst>
                                        <p:tav tm="0">
                                          <p:val>
                                            <p:strVal val="#ppt_y"/>
                                          </p:val>
                                        </p:tav>
                                        <p:tav tm="100000">
                                          <p:val>
                                            <p:strVal val="#ppt_y"/>
                                          </p:val>
                                        </p:tav>
                                      </p:tavLst>
                                    </p:anim>
                                    <p:animEffect transition="in" filter="fade">
                                      <p:cBhvr>
                                        <p:cTn id="62" dur="500"/>
                                        <p:tgtEl>
                                          <p:spTgt spid="8">
                                            <p:txEl>
                                              <p:pRg st="6" end="6"/>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54" presetClass="entr" presetSubtype="0" accel="100000" fill="hold" nodeType="clickEffect">
                                  <p:stCondLst>
                                    <p:cond delay="0"/>
                                  </p:stCondLst>
                                  <p:childTnLst>
                                    <p:set>
                                      <p:cBhvr>
                                        <p:cTn id="66" dur="1" fill="hold">
                                          <p:stCondLst>
                                            <p:cond delay="0"/>
                                          </p:stCondLst>
                                        </p:cTn>
                                        <p:tgtEl>
                                          <p:spTgt spid="8">
                                            <p:txEl>
                                              <p:pRg st="7" end="7"/>
                                            </p:txEl>
                                          </p:spTgt>
                                        </p:tgtEl>
                                        <p:attrNameLst>
                                          <p:attrName>style.visibility</p:attrName>
                                        </p:attrNameLst>
                                      </p:cBhvr>
                                      <p:to>
                                        <p:strVal val="visible"/>
                                      </p:to>
                                    </p:set>
                                    <p:anim calcmode="lin" valueType="num">
                                      <p:cBhvr>
                                        <p:cTn id="67" dur="500" fill="hold"/>
                                        <p:tgtEl>
                                          <p:spTgt spid="8">
                                            <p:txEl>
                                              <p:pRg st="7" end="7"/>
                                            </p:txEl>
                                          </p:spTgt>
                                        </p:tgtEl>
                                        <p:attrNameLst>
                                          <p:attrName>ppt_w</p:attrName>
                                        </p:attrNameLst>
                                      </p:cBhvr>
                                      <p:tavLst>
                                        <p:tav tm="0">
                                          <p:val>
                                            <p:strVal val="#ppt_w*0.05"/>
                                          </p:val>
                                        </p:tav>
                                        <p:tav tm="100000">
                                          <p:val>
                                            <p:strVal val="#ppt_w"/>
                                          </p:val>
                                        </p:tav>
                                      </p:tavLst>
                                    </p:anim>
                                    <p:anim calcmode="lin" valueType="num">
                                      <p:cBhvr>
                                        <p:cTn id="68" dur="500" fill="hold"/>
                                        <p:tgtEl>
                                          <p:spTgt spid="8">
                                            <p:txEl>
                                              <p:pRg st="7" end="7"/>
                                            </p:txEl>
                                          </p:spTgt>
                                        </p:tgtEl>
                                        <p:attrNameLst>
                                          <p:attrName>ppt_h</p:attrName>
                                        </p:attrNameLst>
                                      </p:cBhvr>
                                      <p:tavLst>
                                        <p:tav tm="0">
                                          <p:val>
                                            <p:strVal val="#ppt_h"/>
                                          </p:val>
                                        </p:tav>
                                        <p:tav tm="100000">
                                          <p:val>
                                            <p:strVal val="#ppt_h"/>
                                          </p:val>
                                        </p:tav>
                                      </p:tavLst>
                                    </p:anim>
                                    <p:anim calcmode="lin" valueType="num">
                                      <p:cBhvr>
                                        <p:cTn id="69" dur="500" fill="hold"/>
                                        <p:tgtEl>
                                          <p:spTgt spid="8">
                                            <p:txEl>
                                              <p:pRg st="7" end="7"/>
                                            </p:txEl>
                                          </p:spTgt>
                                        </p:tgtEl>
                                        <p:attrNameLst>
                                          <p:attrName>ppt_x</p:attrName>
                                        </p:attrNameLst>
                                      </p:cBhvr>
                                      <p:tavLst>
                                        <p:tav tm="0">
                                          <p:val>
                                            <p:strVal val="#ppt_x-.2"/>
                                          </p:val>
                                        </p:tav>
                                        <p:tav tm="100000">
                                          <p:val>
                                            <p:strVal val="#ppt_x"/>
                                          </p:val>
                                        </p:tav>
                                      </p:tavLst>
                                    </p:anim>
                                    <p:anim calcmode="lin" valueType="num">
                                      <p:cBhvr>
                                        <p:cTn id="70" dur="500" fill="hold"/>
                                        <p:tgtEl>
                                          <p:spTgt spid="8">
                                            <p:txEl>
                                              <p:pRg st="7" end="7"/>
                                            </p:txEl>
                                          </p:spTgt>
                                        </p:tgtEl>
                                        <p:attrNameLst>
                                          <p:attrName>ppt_y</p:attrName>
                                        </p:attrNameLst>
                                      </p:cBhvr>
                                      <p:tavLst>
                                        <p:tav tm="0">
                                          <p:val>
                                            <p:strVal val="#ppt_y"/>
                                          </p:val>
                                        </p:tav>
                                        <p:tav tm="100000">
                                          <p:val>
                                            <p:strVal val="#ppt_y"/>
                                          </p:val>
                                        </p:tav>
                                      </p:tavLst>
                                    </p:anim>
                                    <p:animEffect transition="in" filter="fade">
                                      <p:cBhvr>
                                        <p:cTn id="71" dur="500"/>
                                        <p:tgtEl>
                                          <p:spTgt spid="8">
                                            <p:txEl>
                                              <p:pRg st="7" end="7"/>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54" presetClass="entr" presetSubtype="0" accel="100000" fill="hold" nodeType="clickEffect">
                                  <p:stCondLst>
                                    <p:cond delay="0"/>
                                  </p:stCondLst>
                                  <p:childTnLst>
                                    <p:set>
                                      <p:cBhvr>
                                        <p:cTn id="75" dur="1" fill="hold">
                                          <p:stCondLst>
                                            <p:cond delay="0"/>
                                          </p:stCondLst>
                                        </p:cTn>
                                        <p:tgtEl>
                                          <p:spTgt spid="8">
                                            <p:txEl>
                                              <p:pRg st="8" end="8"/>
                                            </p:txEl>
                                          </p:spTgt>
                                        </p:tgtEl>
                                        <p:attrNameLst>
                                          <p:attrName>style.visibility</p:attrName>
                                        </p:attrNameLst>
                                      </p:cBhvr>
                                      <p:to>
                                        <p:strVal val="visible"/>
                                      </p:to>
                                    </p:set>
                                    <p:anim calcmode="lin" valueType="num">
                                      <p:cBhvr>
                                        <p:cTn id="76" dur="500" fill="hold"/>
                                        <p:tgtEl>
                                          <p:spTgt spid="8">
                                            <p:txEl>
                                              <p:pRg st="8" end="8"/>
                                            </p:txEl>
                                          </p:spTgt>
                                        </p:tgtEl>
                                        <p:attrNameLst>
                                          <p:attrName>ppt_w</p:attrName>
                                        </p:attrNameLst>
                                      </p:cBhvr>
                                      <p:tavLst>
                                        <p:tav tm="0">
                                          <p:val>
                                            <p:strVal val="#ppt_w*0.05"/>
                                          </p:val>
                                        </p:tav>
                                        <p:tav tm="100000">
                                          <p:val>
                                            <p:strVal val="#ppt_w"/>
                                          </p:val>
                                        </p:tav>
                                      </p:tavLst>
                                    </p:anim>
                                    <p:anim calcmode="lin" valueType="num">
                                      <p:cBhvr>
                                        <p:cTn id="77" dur="500" fill="hold"/>
                                        <p:tgtEl>
                                          <p:spTgt spid="8">
                                            <p:txEl>
                                              <p:pRg st="8" end="8"/>
                                            </p:txEl>
                                          </p:spTgt>
                                        </p:tgtEl>
                                        <p:attrNameLst>
                                          <p:attrName>ppt_h</p:attrName>
                                        </p:attrNameLst>
                                      </p:cBhvr>
                                      <p:tavLst>
                                        <p:tav tm="0">
                                          <p:val>
                                            <p:strVal val="#ppt_h"/>
                                          </p:val>
                                        </p:tav>
                                        <p:tav tm="100000">
                                          <p:val>
                                            <p:strVal val="#ppt_h"/>
                                          </p:val>
                                        </p:tav>
                                      </p:tavLst>
                                    </p:anim>
                                    <p:anim calcmode="lin" valueType="num">
                                      <p:cBhvr>
                                        <p:cTn id="78" dur="500" fill="hold"/>
                                        <p:tgtEl>
                                          <p:spTgt spid="8">
                                            <p:txEl>
                                              <p:pRg st="8" end="8"/>
                                            </p:txEl>
                                          </p:spTgt>
                                        </p:tgtEl>
                                        <p:attrNameLst>
                                          <p:attrName>ppt_x</p:attrName>
                                        </p:attrNameLst>
                                      </p:cBhvr>
                                      <p:tavLst>
                                        <p:tav tm="0">
                                          <p:val>
                                            <p:strVal val="#ppt_x-.2"/>
                                          </p:val>
                                        </p:tav>
                                        <p:tav tm="100000">
                                          <p:val>
                                            <p:strVal val="#ppt_x"/>
                                          </p:val>
                                        </p:tav>
                                      </p:tavLst>
                                    </p:anim>
                                    <p:anim calcmode="lin" valueType="num">
                                      <p:cBhvr>
                                        <p:cTn id="79" dur="500" fill="hold"/>
                                        <p:tgtEl>
                                          <p:spTgt spid="8">
                                            <p:txEl>
                                              <p:pRg st="8" end="8"/>
                                            </p:txEl>
                                          </p:spTgt>
                                        </p:tgtEl>
                                        <p:attrNameLst>
                                          <p:attrName>ppt_y</p:attrName>
                                        </p:attrNameLst>
                                      </p:cBhvr>
                                      <p:tavLst>
                                        <p:tav tm="0">
                                          <p:val>
                                            <p:strVal val="#ppt_y"/>
                                          </p:val>
                                        </p:tav>
                                        <p:tav tm="100000">
                                          <p:val>
                                            <p:strVal val="#ppt_y"/>
                                          </p:val>
                                        </p:tav>
                                      </p:tavLst>
                                    </p:anim>
                                    <p:animEffect transition="in" filter="fade">
                                      <p:cBhvr>
                                        <p:cTn id="80"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5 Marcador de contenido"/>
          <p:cNvGraphicFramePr>
            <a:graphicFrameLocks/>
          </p:cNvGraphicFramePr>
          <p:nvPr/>
        </p:nvGraphicFramePr>
        <p:xfrm>
          <a:off x="0" y="-27384"/>
          <a:ext cx="9144000" cy="6904856"/>
        </p:xfrm>
        <a:graphic>
          <a:graphicData uri="http://schemas.openxmlformats.org/drawingml/2006/table">
            <a:tbl>
              <a:tblPr/>
              <a:tblGrid>
                <a:gridCol w="1835696"/>
                <a:gridCol w="7308304"/>
              </a:tblGrid>
              <a:tr h="504056">
                <a:tc>
                  <a:txBody>
                    <a:bodyPr/>
                    <a:lstStyle/>
                    <a:p>
                      <a:pPr algn="ctr" fontAlgn="ctr"/>
                      <a:r>
                        <a:rPr lang="es-VE" sz="2000" b="1" i="0" u="none" strike="noStrike" dirty="0" smtClean="0">
                          <a:solidFill>
                            <a:schemeClr val="bg1"/>
                          </a:solidFill>
                          <a:latin typeface="+mn-lt"/>
                        </a:rPr>
                        <a:t>CAPÍTULOS</a:t>
                      </a:r>
                      <a:endParaRPr lang="es-VE" sz="2000" b="1" i="0" u="none" strike="noStrike" dirty="0">
                        <a:solidFill>
                          <a:schemeClr val="bg1"/>
                        </a:solidFill>
                        <a:latin typeface="+mn-lt"/>
                      </a:endParaRPr>
                    </a:p>
                  </a:txBody>
                  <a:tcPr marL="0" marR="0" marT="0" marB="0" anchor="ctr">
                    <a:lnL>
                      <a:noFill/>
                    </a:lnL>
                    <a:lnR>
                      <a:noFill/>
                    </a:lnR>
                    <a:lnT>
                      <a:noFill/>
                    </a:lnT>
                    <a:lnB>
                      <a:noFill/>
                    </a:lnB>
                    <a:solidFill>
                      <a:srgbClr val="003366"/>
                    </a:solidFill>
                  </a:tcPr>
                </a:tc>
                <a:tc>
                  <a:txBody>
                    <a:bodyPr/>
                    <a:lstStyle/>
                    <a:p>
                      <a:pPr algn="ctr" fontAlgn="ctr"/>
                      <a:r>
                        <a:rPr lang="es-VE" sz="2000" b="1" i="0" u="none" strike="noStrike" dirty="0" smtClean="0">
                          <a:solidFill>
                            <a:schemeClr val="bg1"/>
                          </a:solidFill>
                          <a:latin typeface="+mn-lt"/>
                        </a:rPr>
                        <a:t>DESCRIPCIÓN</a:t>
                      </a:r>
                      <a:endParaRPr lang="es-VE" sz="2000" b="1" i="0" u="none" strike="noStrike" dirty="0">
                        <a:solidFill>
                          <a:schemeClr val="bg1"/>
                        </a:solidFill>
                        <a:latin typeface="+mn-lt"/>
                      </a:endParaRPr>
                    </a:p>
                  </a:txBody>
                  <a:tcPr marL="0" marR="0" marT="0" marB="0" anchor="ctr">
                    <a:lnL>
                      <a:noFill/>
                    </a:lnL>
                    <a:lnR>
                      <a:noFill/>
                    </a:lnR>
                    <a:lnT>
                      <a:noFill/>
                    </a:lnT>
                    <a:lnB>
                      <a:noFill/>
                    </a:lnB>
                    <a:solidFill>
                      <a:srgbClr val="003366"/>
                    </a:solidFill>
                  </a:tcPr>
                </a:tc>
              </a:tr>
              <a:tr h="260973">
                <a:tc>
                  <a:txBody>
                    <a:bodyPr/>
                    <a:lstStyle/>
                    <a:p>
                      <a:pPr algn="l" fontAlgn="t"/>
                      <a:r>
                        <a:rPr lang="es-VE" sz="2000" b="0" i="0" u="none" strike="noStrike" dirty="0">
                          <a:solidFill>
                            <a:srgbClr val="000000"/>
                          </a:solidFill>
                          <a:latin typeface="+mn-lt"/>
                        </a:rPr>
                        <a:t>CAPITULO 01</a:t>
                      </a:r>
                    </a:p>
                  </a:txBody>
                  <a:tcPr marL="77153" marR="0" marT="0" marB="0">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l" fontAlgn="t"/>
                      <a:r>
                        <a:rPr lang="es-VE" sz="2000" b="0" i="0" u="none" strike="noStrike" dirty="0">
                          <a:solidFill>
                            <a:srgbClr val="000000"/>
                          </a:solidFill>
                          <a:latin typeface="+mn-lt"/>
                        </a:rPr>
                        <a:t>Animales vivos</a:t>
                      </a:r>
                    </a:p>
                  </a:txBody>
                  <a:tcPr marL="77153" marR="0" marT="0" marB="0">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accent5">
                        <a:lumMod val="60000"/>
                        <a:lumOff val="40000"/>
                      </a:schemeClr>
                    </a:solidFill>
                  </a:tcPr>
                </a:tc>
              </a:tr>
              <a:tr h="260973">
                <a:tc>
                  <a:txBody>
                    <a:bodyPr/>
                    <a:lstStyle/>
                    <a:p>
                      <a:pPr algn="l" fontAlgn="t"/>
                      <a:r>
                        <a:rPr lang="es-VE" sz="2000" b="0" i="0" u="none" strike="noStrike" dirty="0">
                          <a:solidFill>
                            <a:srgbClr val="000000"/>
                          </a:solidFill>
                          <a:latin typeface="+mn-lt"/>
                        </a:rPr>
                        <a:t>CAPITULO 02</a:t>
                      </a:r>
                    </a:p>
                  </a:txBody>
                  <a:tcPr marL="77153" marR="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l" fontAlgn="t"/>
                      <a:r>
                        <a:rPr lang="es-VE" sz="2000" b="0" i="0" u="none" strike="noStrike" dirty="0">
                          <a:solidFill>
                            <a:srgbClr val="000000"/>
                          </a:solidFill>
                          <a:latin typeface="+mn-lt"/>
                        </a:rPr>
                        <a:t>Carne y despojos comestibles</a:t>
                      </a:r>
                    </a:p>
                  </a:txBody>
                  <a:tcPr marL="77153" marR="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r>
              <a:tr h="260973">
                <a:tc>
                  <a:txBody>
                    <a:bodyPr/>
                    <a:lstStyle/>
                    <a:p>
                      <a:pPr algn="l" fontAlgn="t"/>
                      <a:r>
                        <a:rPr lang="es-VE" sz="2000" b="0" i="0" u="none" strike="noStrike" dirty="0">
                          <a:solidFill>
                            <a:srgbClr val="000000"/>
                          </a:solidFill>
                          <a:latin typeface="+mn-lt"/>
                        </a:rPr>
                        <a:t>CAPITULO 03</a:t>
                      </a:r>
                    </a:p>
                  </a:txBody>
                  <a:tcPr marL="77153" marR="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l" fontAlgn="t"/>
                      <a:r>
                        <a:rPr lang="es-VE" sz="2000" b="0" i="0" u="none" strike="noStrike" dirty="0">
                          <a:solidFill>
                            <a:srgbClr val="000000"/>
                          </a:solidFill>
                          <a:latin typeface="+mn-lt"/>
                        </a:rPr>
                        <a:t>Pescados y crustáceos, moluscos y demás invertebrados acuáticos</a:t>
                      </a:r>
                    </a:p>
                  </a:txBody>
                  <a:tcPr marL="77153" marR="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r>
              <a:tr h="427809">
                <a:tc>
                  <a:txBody>
                    <a:bodyPr/>
                    <a:lstStyle/>
                    <a:p>
                      <a:pPr algn="l" fontAlgn="t"/>
                      <a:r>
                        <a:rPr lang="es-VE" sz="2000" b="0" i="0" u="none" strike="noStrike" dirty="0">
                          <a:solidFill>
                            <a:srgbClr val="000000"/>
                          </a:solidFill>
                          <a:latin typeface="+mn-lt"/>
                        </a:rPr>
                        <a:t>CAPITULO 04</a:t>
                      </a:r>
                    </a:p>
                  </a:txBody>
                  <a:tcPr marL="77153" marR="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l" fontAlgn="t"/>
                      <a:r>
                        <a:rPr lang="es-VE" sz="2000" b="0" i="0" u="none" strike="noStrike" dirty="0">
                          <a:solidFill>
                            <a:srgbClr val="000000"/>
                          </a:solidFill>
                          <a:latin typeface="+mn-lt"/>
                        </a:rPr>
                        <a:t>Leche y productos lácteos; huevos de ave; miel natural; </a:t>
                      </a:r>
                      <a:endParaRPr lang="es-VE" sz="2000" b="0" i="0" u="none" strike="noStrike" dirty="0" smtClean="0">
                        <a:solidFill>
                          <a:srgbClr val="000000"/>
                        </a:solidFill>
                        <a:latin typeface="+mn-lt"/>
                      </a:endParaRPr>
                    </a:p>
                    <a:p>
                      <a:pPr algn="l" fontAlgn="t"/>
                      <a:r>
                        <a:rPr lang="es-VE" sz="2000" b="0" i="0" u="none" strike="noStrike" dirty="0" smtClean="0">
                          <a:solidFill>
                            <a:srgbClr val="000000"/>
                          </a:solidFill>
                          <a:latin typeface="+mn-lt"/>
                        </a:rPr>
                        <a:t>productos </a:t>
                      </a:r>
                      <a:r>
                        <a:rPr lang="es-VE" sz="2000" b="0" i="0" u="none" strike="noStrike" dirty="0">
                          <a:solidFill>
                            <a:srgbClr val="000000"/>
                          </a:solidFill>
                          <a:latin typeface="+mn-lt"/>
                        </a:rPr>
                        <a:t>comestibles de origen animal no expresados </a:t>
                      </a:r>
                      <a:endParaRPr lang="es-VE" sz="2000" b="0" i="0" u="none" strike="noStrike" dirty="0" smtClean="0">
                        <a:solidFill>
                          <a:srgbClr val="000000"/>
                        </a:solidFill>
                        <a:latin typeface="+mn-lt"/>
                      </a:endParaRPr>
                    </a:p>
                    <a:p>
                      <a:pPr algn="l" fontAlgn="t"/>
                      <a:r>
                        <a:rPr lang="es-VE" sz="2000" b="0" i="0" u="none" strike="noStrike" dirty="0" smtClean="0">
                          <a:solidFill>
                            <a:srgbClr val="000000"/>
                          </a:solidFill>
                          <a:latin typeface="+mn-lt"/>
                        </a:rPr>
                        <a:t>ni </a:t>
                      </a:r>
                      <a:r>
                        <a:rPr lang="es-VE" sz="2000" b="0" i="0" u="none" strike="noStrike" dirty="0">
                          <a:solidFill>
                            <a:srgbClr val="000000"/>
                          </a:solidFill>
                          <a:latin typeface="+mn-lt"/>
                        </a:rPr>
                        <a:t>comprendidos en otra parte</a:t>
                      </a:r>
                    </a:p>
                  </a:txBody>
                  <a:tcPr marL="77153" marR="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r>
              <a:tr h="260973">
                <a:tc>
                  <a:txBody>
                    <a:bodyPr/>
                    <a:lstStyle/>
                    <a:p>
                      <a:pPr algn="l" fontAlgn="t"/>
                      <a:r>
                        <a:rPr lang="es-VE" sz="2000" b="0" i="0" u="none" strike="noStrike" dirty="0">
                          <a:solidFill>
                            <a:srgbClr val="000000"/>
                          </a:solidFill>
                          <a:latin typeface="+mn-lt"/>
                        </a:rPr>
                        <a:t>CAPITULO 05</a:t>
                      </a:r>
                    </a:p>
                  </a:txBody>
                  <a:tcPr marL="77153" marR="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l" fontAlgn="t"/>
                      <a:r>
                        <a:rPr lang="es-VE" sz="2000" b="0" i="0" u="none" strike="noStrike" dirty="0">
                          <a:solidFill>
                            <a:srgbClr val="000000"/>
                          </a:solidFill>
                          <a:latin typeface="+mn-lt"/>
                        </a:rPr>
                        <a:t>Los demás productos de origen animal, no expresados ni comprendidos en otra parte</a:t>
                      </a:r>
                    </a:p>
                  </a:txBody>
                  <a:tcPr marL="77153" marR="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r>
              <a:tr h="260973">
                <a:tc>
                  <a:txBody>
                    <a:bodyPr/>
                    <a:lstStyle/>
                    <a:p>
                      <a:pPr algn="l" fontAlgn="t"/>
                      <a:r>
                        <a:rPr lang="es-VE" sz="2000" b="0" i="0" u="none" strike="noStrike" dirty="0">
                          <a:solidFill>
                            <a:srgbClr val="000000"/>
                          </a:solidFill>
                          <a:latin typeface="+mn-lt"/>
                        </a:rPr>
                        <a:t>CAPITULO 06</a:t>
                      </a:r>
                    </a:p>
                  </a:txBody>
                  <a:tcPr marL="77153" marR="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fontAlgn="t"/>
                      <a:r>
                        <a:rPr lang="es-VE" sz="2000" b="0" i="0" u="none" strike="noStrike" dirty="0">
                          <a:solidFill>
                            <a:srgbClr val="000000"/>
                          </a:solidFill>
                          <a:latin typeface="+mn-lt"/>
                        </a:rPr>
                        <a:t>Plantas vivas y productos de la floricultura</a:t>
                      </a:r>
                    </a:p>
                  </a:txBody>
                  <a:tcPr marL="77153" marR="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r h="260973">
                <a:tc>
                  <a:txBody>
                    <a:bodyPr/>
                    <a:lstStyle/>
                    <a:p>
                      <a:pPr algn="l" fontAlgn="t"/>
                      <a:r>
                        <a:rPr lang="es-VE" sz="2000" b="0" i="0" u="none" strike="noStrike" dirty="0">
                          <a:solidFill>
                            <a:srgbClr val="000000"/>
                          </a:solidFill>
                          <a:latin typeface="+mn-lt"/>
                        </a:rPr>
                        <a:t>CAPITULO 07</a:t>
                      </a:r>
                    </a:p>
                  </a:txBody>
                  <a:tcPr marL="77153" marR="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fontAlgn="t"/>
                      <a:r>
                        <a:rPr lang="es-VE" sz="2000" b="0" i="0" u="none" strike="noStrike" dirty="0">
                          <a:solidFill>
                            <a:srgbClr val="000000"/>
                          </a:solidFill>
                          <a:latin typeface="+mn-lt"/>
                        </a:rPr>
                        <a:t>Hortalizas, plantas, raíces y tubérculos alimenticiosl</a:t>
                      </a:r>
                    </a:p>
                  </a:txBody>
                  <a:tcPr marL="77153" marR="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r h="260973">
                <a:tc>
                  <a:txBody>
                    <a:bodyPr/>
                    <a:lstStyle/>
                    <a:p>
                      <a:pPr algn="l" fontAlgn="t"/>
                      <a:r>
                        <a:rPr lang="es-VE" sz="2000" b="0" i="0" u="none" strike="noStrike" dirty="0">
                          <a:solidFill>
                            <a:srgbClr val="000000"/>
                          </a:solidFill>
                          <a:latin typeface="+mn-lt"/>
                        </a:rPr>
                        <a:t>CAPITULO 08</a:t>
                      </a:r>
                    </a:p>
                  </a:txBody>
                  <a:tcPr marL="77153" marR="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fontAlgn="t"/>
                      <a:r>
                        <a:rPr lang="es-VE" sz="2000" b="0" i="0" u="none" strike="noStrike" dirty="0">
                          <a:solidFill>
                            <a:srgbClr val="000000"/>
                          </a:solidFill>
                          <a:latin typeface="+mn-lt"/>
                        </a:rPr>
                        <a:t>Frutas y frutos comestibles; cortezas de agrios (cítricos), </a:t>
                      </a:r>
                      <a:endParaRPr lang="es-VE" sz="2000" b="0" i="0" u="none" strike="noStrike" dirty="0" smtClean="0">
                        <a:solidFill>
                          <a:srgbClr val="000000"/>
                        </a:solidFill>
                        <a:latin typeface="+mn-lt"/>
                      </a:endParaRPr>
                    </a:p>
                    <a:p>
                      <a:pPr algn="l" fontAlgn="t"/>
                      <a:r>
                        <a:rPr lang="es-VE" sz="2000" b="0" i="0" u="none" strike="noStrike" dirty="0" smtClean="0">
                          <a:solidFill>
                            <a:srgbClr val="000000"/>
                          </a:solidFill>
                          <a:latin typeface="+mn-lt"/>
                        </a:rPr>
                        <a:t>melones </a:t>
                      </a:r>
                      <a:r>
                        <a:rPr lang="es-VE" sz="2000" b="0" i="0" u="none" strike="noStrike" dirty="0">
                          <a:solidFill>
                            <a:srgbClr val="000000"/>
                          </a:solidFill>
                          <a:latin typeface="+mn-lt"/>
                        </a:rPr>
                        <a:t>o sandias</a:t>
                      </a:r>
                    </a:p>
                  </a:txBody>
                  <a:tcPr marL="77153" marR="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r h="260973">
                <a:tc>
                  <a:txBody>
                    <a:bodyPr/>
                    <a:lstStyle/>
                    <a:p>
                      <a:pPr algn="l" fontAlgn="t"/>
                      <a:r>
                        <a:rPr lang="es-VE" sz="2000" b="0" i="0" u="none" strike="noStrike" dirty="0">
                          <a:solidFill>
                            <a:srgbClr val="000000"/>
                          </a:solidFill>
                          <a:latin typeface="+mn-lt"/>
                        </a:rPr>
                        <a:t>CAPITULO 09</a:t>
                      </a:r>
                    </a:p>
                  </a:txBody>
                  <a:tcPr marL="77153" marR="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fontAlgn="t"/>
                      <a:r>
                        <a:rPr lang="es-VE" sz="2000" b="0" i="0" u="none" strike="noStrike" dirty="0">
                          <a:solidFill>
                            <a:srgbClr val="000000"/>
                          </a:solidFill>
                          <a:latin typeface="+mn-lt"/>
                        </a:rPr>
                        <a:t>Café, te, yerba mate y especias</a:t>
                      </a:r>
                    </a:p>
                  </a:txBody>
                  <a:tcPr marL="77153" marR="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r h="260973">
                <a:tc>
                  <a:txBody>
                    <a:bodyPr/>
                    <a:lstStyle/>
                    <a:p>
                      <a:pPr algn="l" fontAlgn="t"/>
                      <a:r>
                        <a:rPr lang="es-VE" sz="2000" b="0" i="0" u="none" strike="noStrike" dirty="0">
                          <a:solidFill>
                            <a:srgbClr val="000000"/>
                          </a:solidFill>
                          <a:latin typeface="+mn-lt"/>
                        </a:rPr>
                        <a:t>CAPITULO 10</a:t>
                      </a:r>
                    </a:p>
                  </a:txBody>
                  <a:tcPr marL="77153" marR="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fontAlgn="t"/>
                      <a:r>
                        <a:rPr lang="es-VE" sz="2000" b="0" i="0" u="none" strike="noStrike" dirty="0">
                          <a:solidFill>
                            <a:srgbClr val="000000"/>
                          </a:solidFill>
                          <a:latin typeface="+mn-lt"/>
                        </a:rPr>
                        <a:t>Cereales</a:t>
                      </a:r>
                    </a:p>
                  </a:txBody>
                  <a:tcPr marL="77153" marR="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r h="260973">
                <a:tc>
                  <a:txBody>
                    <a:bodyPr/>
                    <a:lstStyle/>
                    <a:p>
                      <a:pPr algn="l" fontAlgn="t"/>
                      <a:r>
                        <a:rPr lang="es-VE" sz="2000" b="0" i="0" u="none" strike="noStrike" dirty="0">
                          <a:solidFill>
                            <a:srgbClr val="000000"/>
                          </a:solidFill>
                          <a:latin typeface="+mn-lt"/>
                        </a:rPr>
                        <a:t>CAPITULO 11</a:t>
                      </a:r>
                    </a:p>
                  </a:txBody>
                  <a:tcPr marL="77153" marR="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fontAlgn="t"/>
                      <a:r>
                        <a:rPr lang="es-VE" sz="2000" b="0" i="0" u="none" strike="noStrike" dirty="0">
                          <a:solidFill>
                            <a:srgbClr val="000000"/>
                          </a:solidFill>
                          <a:latin typeface="+mn-lt"/>
                        </a:rPr>
                        <a:t>Productos de la </a:t>
                      </a:r>
                      <a:r>
                        <a:rPr lang="es-VE" sz="2000" b="0" i="0" u="none" strike="noStrike" dirty="0" smtClean="0">
                          <a:solidFill>
                            <a:srgbClr val="000000"/>
                          </a:solidFill>
                          <a:latin typeface="+mn-lt"/>
                        </a:rPr>
                        <a:t>molinería; </a:t>
                      </a:r>
                      <a:r>
                        <a:rPr lang="es-VE" sz="2000" b="0" i="0" u="none" strike="noStrike" dirty="0">
                          <a:solidFill>
                            <a:srgbClr val="000000"/>
                          </a:solidFill>
                          <a:latin typeface="+mn-lt"/>
                        </a:rPr>
                        <a:t>malta; almidón y fécula; inulina; </a:t>
                      </a:r>
                      <a:endParaRPr lang="es-VE" sz="2000" b="0" i="0" u="none" strike="noStrike" dirty="0" smtClean="0">
                        <a:solidFill>
                          <a:srgbClr val="000000"/>
                        </a:solidFill>
                        <a:latin typeface="+mn-lt"/>
                      </a:endParaRPr>
                    </a:p>
                    <a:p>
                      <a:pPr algn="l" fontAlgn="t"/>
                      <a:r>
                        <a:rPr lang="es-VE" sz="2000" b="0" i="0" u="none" strike="noStrike" dirty="0" smtClean="0">
                          <a:solidFill>
                            <a:srgbClr val="000000"/>
                          </a:solidFill>
                          <a:latin typeface="+mn-lt"/>
                        </a:rPr>
                        <a:t>gluten </a:t>
                      </a:r>
                      <a:r>
                        <a:rPr lang="es-VE" sz="2000" b="0" i="0" u="none" strike="noStrike" dirty="0">
                          <a:solidFill>
                            <a:srgbClr val="000000"/>
                          </a:solidFill>
                          <a:latin typeface="+mn-lt"/>
                        </a:rPr>
                        <a:t>de trigo</a:t>
                      </a:r>
                    </a:p>
                  </a:txBody>
                  <a:tcPr marL="77153" marR="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r h="260973">
                <a:tc>
                  <a:txBody>
                    <a:bodyPr/>
                    <a:lstStyle/>
                    <a:p>
                      <a:pPr algn="l" fontAlgn="t"/>
                      <a:r>
                        <a:rPr lang="es-VE" sz="2000" b="0" i="0" u="none" strike="noStrike" dirty="0">
                          <a:solidFill>
                            <a:srgbClr val="000000"/>
                          </a:solidFill>
                          <a:latin typeface="+mn-lt"/>
                        </a:rPr>
                        <a:t>CAPITULO 12</a:t>
                      </a:r>
                    </a:p>
                  </a:txBody>
                  <a:tcPr marL="77153" marR="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fontAlgn="t"/>
                      <a:r>
                        <a:rPr lang="es-VE" sz="2000" b="0" i="0" u="none" strike="noStrike" dirty="0">
                          <a:solidFill>
                            <a:srgbClr val="000000"/>
                          </a:solidFill>
                          <a:latin typeface="+mn-lt"/>
                        </a:rPr>
                        <a:t>Semillas y frutos oleaginosos; semillas y frutos diversos; plantas industriales o medicinales; paja y forrajes</a:t>
                      </a:r>
                    </a:p>
                  </a:txBody>
                  <a:tcPr marL="77153" marR="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r h="260973">
                <a:tc>
                  <a:txBody>
                    <a:bodyPr/>
                    <a:lstStyle/>
                    <a:p>
                      <a:pPr algn="l" fontAlgn="t"/>
                      <a:r>
                        <a:rPr lang="es-VE" sz="2000" b="0" i="0" u="none" strike="noStrike" dirty="0">
                          <a:solidFill>
                            <a:srgbClr val="000000"/>
                          </a:solidFill>
                          <a:latin typeface="+mn-lt"/>
                        </a:rPr>
                        <a:t>CAPITULO 13</a:t>
                      </a:r>
                    </a:p>
                  </a:txBody>
                  <a:tcPr marL="77153" marR="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l" fontAlgn="t"/>
                      <a:r>
                        <a:rPr lang="es-VE" sz="2000" b="0" i="0" u="none" strike="noStrike" dirty="0">
                          <a:solidFill>
                            <a:srgbClr val="000000"/>
                          </a:solidFill>
                          <a:latin typeface="+mn-lt"/>
                        </a:rPr>
                        <a:t>Gomas, resinas y demás jugos y extractos vegetales</a:t>
                      </a:r>
                    </a:p>
                  </a:txBody>
                  <a:tcPr marL="77153" marR="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r>
              <a:tr h="260973">
                <a:tc>
                  <a:txBody>
                    <a:bodyPr/>
                    <a:lstStyle/>
                    <a:p>
                      <a:pPr algn="l" fontAlgn="t"/>
                      <a:r>
                        <a:rPr lang="es-VE" sz="2000" b="0" i="0" u="none" strike="noStrike" dirty="0">
                          <a:solidFill>
                            <a:srgbClr val="000000"/>
                          </a:solidFill>
                          <a:latin typeface="+mn-lt"/>
                        </a:rPr>
                        <a:t>CAPITULO 14</a:t>
                      </a:r>
                    </a:p>
                  </a:txBody>
                  <a:tcPr marL="77153" marR="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accent4">
                        <a:lumMod val="60000"/>
                        <a:lumOff val="40000"/>
                      </a:schemeClr>
                    </a:solidFill>
                  </a:tcPr>
                </a:tc>
                <a:tc>
                  <a:txBody>
                    <a:bodyPr/>
                    <a:lstStyle/>
                    <a:p>
                      <a:pPr algn="l" fontAlgn="t"/>
                      <a:r>
                        <a:rPr lang="es-VE" sz="2000" b="0" i="0" u="none" strike="noStrike" dirty="0">
                          <a:solidFill>
                            <a:srgbClr val="000000"/>
                          </a:solidFill>
                          <a:latin typeface="+mn-lt"/>
                        </a:rPr>
                        <a:t>Materias trenzables y demás productos de origen vegetal, no expresados ni comprendidos en otra parte</a:t>
                      </a:r>
                    </a:p>
                  </a:txBody>
                  <a:tcPr marL="77153" marR="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chemeClr val="accent4">
                        <a:lumMod val="60000"/>
                        <a:lumOff val="40000"/>
                      </a:schemeClr>
                    </a:solidFill>
                  </a:tcPr>
                </a:tc>
              </a:tr>
            </a:tbl>
          </a:graphicData>
        </a:graphic>
      </p:graphicFrame>
      <p:sp>
        <p:nvSpPr>
          <p:cNvPr id="7" name="6 CuadroTexto"/>
          <p:cNvSpPr txBox="1"/>
          <p:nvPr/>
        </p:nvSpPr>
        <p:spPr>
          <a:xfrm rot="5400000">
            <a:off x="7719945" y="1500889"/>
            <a:ext cx="2448000" cy="400110"/>
          </a:xfrm>
          <a:prstGeom prst="rect">
            <a:avLst/>
          </a:prstGeom>
          <a:noFill/>
        </p:spPr>
        <p:txBody>
          <a:bodyPr wrap="square" rtlCol="0">
            <a:spAutoFit/>
          </a:bodyPr>
          <a:lstStyle/>
          <a:p>
            <a:pPr algn="ctr"/>
            <a:r>
              <a:rPr lang="es-VE" sz="2000" b="1" dirty="0" smtClean="0"/>
              <a:t>I</a:t>
            </a:r>
            <a:endParaRPr lang="es-VE" sz="2000" b="1" dirty="0"/>
          </a:p>
        </p:txBody>
      </p:sp>
      <p:sp>
        <p:nvSpPr>
          <p:cNvPr id="8" name="7 CuadroTexto"/>
          <p:cNvSpPr txBox="1"/>
          <p:nvPr/>
        </p:nvSpPr>
        <p:spPr>
          <a:xfrm rot="5400000">
            <a:off x="6981945" y="4686889"/>
            <a:ext cx="3924000" cy="400110"/>
          </a:xfrm>
          <a:prstGeom prst="rect">
            <a:avLst/>
          </a:prstGeom>
          <a:noFill/>
        </p:spPr>
        <p:txBody>
          <a:bodyPr wrap="square" rtlCol="0">
            <a:spAutoFit/>
          </a:bodyPr>
          <a:lstStyle/>
          <a:p>
            <a:pPr algn="ctr"/>
            <a:r>
              <a:rPr lang="es-VE" sz="2000" b="1" dirty="0" smtClean="0"/>
              <a:t>II</a:t>
            </a:r>
            <a:endParaRPr lang="es-VE" sz="2000" b="1" dirty="0"/>
          </a:p>
        </p:txBody>
      </p:sp>
      <p:sp>
        <p:nvSpPr>
          <p:cNvPr id="5" name="4 Marcador de número de diapositiva"/>
          <p:cNvSpPr>
            <a:spLocks noGrp="1"/>
          </p:cNvSpPr>
          <p:nvPr>
            <p:ph type="sldNum" sz="quarter" idx="12"/>
          </p:nvPr>
        </p:nvSpPr>
        <p:spPr/>
        <p:txBody>
          <a:bodyPr/>
          <a:lstStyle/>
          <a:p>
            <a:fld id="{22BB4446-4928-4A4F-ADC0-37589AFB2FA4}" type="slidenum">
              <a:rPr lang="es-VE" smtClean="0"/>
              <a:pPr/>
              <a:t>14</a:t>
            </a:fld>
            <a:endParaRPr lang="es-VE"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VE" smtClean="0"/>
              <a:t>Venezuela y el comercio agroalimentario con el Mercosur. (O. E. F-G. | FACES, ULA)</a:t>
            </a:r>
            <a:endParaRPr lang="es-VE"/>
          </a:p>
        </p:txBody>
      </p:sp>
      <p:sp>
        <p:nvSpPr>
          <p:cNvPr id="5" name="4 Marcador de número de diapositiva"/>
          <p:cNvSpPr>
            <a:spLocks noGrp="1"/>
          </p:cNvSpPr>
          <p:nvPr>
            <p:ph type="sldNum" sz="quarter" idx="12"/>
          </p:nvPr>
        </p:nvSpPr>
        <p:spPr/>
        <p:txBody>
          <a:bodyPr/>
          <a:lstStyle/>
          <a:p>
            <a:fld id="{22BB4446-4928-4A4F-ADC0-37589AFB2FA4}" type="slidenum">
              <a:rPr lang="es-VE" smtClean="0"/>
              <a:pPr/>
              <a:t>15</a:t>
            </a:fld>
            <a:endParaRPr lang="es-VE"/>
          </a:p>
        </p:txBody>
      </p:sp>
      <p:graphicFrame>
        <p:nvGraphicFramePr>
          <p:cNvPr id="6" name="5 Marcador de contenido"/>
          <p:cNvGraphicFramePr>
            <a:graphicFrameLocks/>
          </p:cNvGraphicFramePr>
          <p:nvPr/>
        </p:nvGraphicFramePr>
        <p:xfrm>
          <a:off x="0" y="-27384"/>
          <a:ext cx="9144000" cy="5785516"/>
        </p:xfrm>
        <a:graphic>
          <a:graphicData uri="http://schemas.openxmlformats.org/drawingml/2006/table">
            <a:tbl>
              <a:tblPr/>
              <a:tblGrid>
                <a:gridCol w="1835696"/>
                <a:gridCol w="7308304"/>
              </a:tblGrid>
              <a:tr h="480695">
                <a:tc>
                  <a:txBody>
                    <a:bodyPr/>
                    <a:lstStyle/>
                    <a:p>
                      <a:pPr algn="ctr" fontAlgn="ctr"/>
                      <a:r>
                        <a:rPr lang="es-VE" sz="2000" b="1" i="0" u="none" strike="noStrike" dirty="0" smtClean="0">
                          <a:solidFill>
                            <a:schemeClr val="bg1"/>
                          </a:solidFill>
                          <a:latin typeface="+mn-lt"/>
                        </a:rPr>
                        <a:t>CAPÍTULOS</a:t>
                      </a:r>
                      <a:endParaRPr lang="es-VE" sz="2000" b="1" i="0" u="none" strike="noStrike" dirty="0">
                        <a:solidFill>
                          <a:schemeClr val="bg1"/>
                        </a:solidFill>
                        <a:latin typeface="+mn-lt"/>
                      </a:endParaRPr>
                    </a:p>
                  </a:txBody>
                  <a:tcPr marL="0" marR="0" marT="0" marB="0" anchor="ctr">
                    <a:lnL>
                      <a:noFill/>
                    </a:lnL>
                    <a:lnR>
                      <a:noFill/>
                    </a:lnR>
                    <a:lnT>
                      <a:noFill/>
                    </a:lnT>
                    <a:lnB>
                      <a:noFill/>
                    </a:lnB>
                    <a:solidFill>
                      <a:srgbClr val="003366"/>
                    </a:solidFill>
                  </a:tcPr>
                </a:tc>
                <a:tc>
                  <a:txBody>
                    <a:bodyPr/>
                    <a:lstStyle/>
                    <a:p>
                      <a:pPr algn="ctr" fontAlgn="ctr"/>
                      <a:r>
                        <a:rPr lang="es-VE" sz="2000" b="1" i="0" u="none" strike="noStrike" dirty="0" smtClean="0">
                          <a:solidFill>
                            <a:schemeClr val="bg1"/>
                          </a:solidFill>
                          <a:latin typeface="+mn-lt"/>
                        </a:rPr>
                        <a:t>DESCRIPCIÓN</a:t>
                      </a:r>
                      <a:endParaRPr lang="es-VE" sz="2000" b="1" i="0" u="none" strike="noStrike" dirty="0">
                        <a:solidFill>
                          <a:schemeClr val="bg1"/>
                        </a:solidFill>
                        <a:latin typeface="+mn-lt"/>
                      </a:endParaRPr>
                    </a:p>
                  </a:txBody>
                  <a:tcPr marL="0" marR="0" marT="0" marB="0" anchor="ctr">
                    <a:lnL>
                      <a:noFill/>
                    </a:lnL>
                    <a:lnR>
                      <a:noFill/>
                    </a:lnR>
                    <a:lnT>
                      <a:noFill/>
                    </a:lnT>
                    <a:lnB>
                      <a:noFill/>
                    </a:lnB>
                    <a:solidFill>
                      <a:srgbClr val="003366"/>
                    </a:solidFill>
                  </a:tcPr>
                </a:tc>
              </a:tr>
              <a:tr h="1136306">
                <a:tc>
                  <a:txBody>
                    <a:bodyPr/>
                    <a:lstStyle/>
                    <a:p>
                      <a:pPr algn="l" fontAlgn="t"/>
                      <a:r>
                        <a:rPr lang="es-VE" sz="2000" b="0" i="0" u="none" strike="noStrike" dirty="0">
                          <a:solidFill>
                            <a:srgbClr val="000000"/>
                          </a:solidFill>
                          <a:latin typeface="+mn-lt"/>
                        </a:rPr>
                        <a:t>CAPITULO 15</a:t>
                      </a:r>
                    </a:p>
                  </a:txBody>
                  <a:tcPr marL="77153" marR="0" marT="0" marB="0">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E6E6E6"/>
                    </a:solidFill>
                  </a:tcPr>
                </a:tc>
                <a:tc>
                  <a:txBody>
                    <a:bodyPr/>
                    <a:lstStyle/>
                    <a:p>
                      <a:pPr algn="l" fontAlgn="t"/>
                      <a:r>
                        <a:rPr lang="es-VE" sz="2000" b="0" i="0" u="none" strike="noStrike" dirty="0">
                          <a:solidFill>
                            <a:srgbClr val="000000"/>
                          </a:solidFill>
                          <a:latin typeface="+mn-lt"/>
                        </a:rPr>
                        <a:t>Grasas y aceites animales o vegetales; productos de su desdoblamiento; grasas alimenticias elaboradas; </a:t>
                      </a:r>
                      <a:endParaRPr lang="es-VE" sz="2000" b="0" i="0" u="none" strike="noStrike" dirty="0" smtClean="0">
                        <a:solidFill>
                          <a:srgbClr val="000000"/>
                        </a:solidFill>
                        <a:latin typeface="+mn-lt"/>
                      </a:endParaRPr>
                    </a:p>
                    <a:p>
                      <a:pPr algn="l" fontAlgn="t"/>
                      <a:r>
                        <a:rPr lang="es-VE" sz="2000" b="0" i="0" u="none" strike="noStrike" dirty="0" smtClean="0">
                          <a:solidFill>
                            <a:srgbClr val="000000"/>
                          </a:solidFill>
                          <a:latin typeface="+mn-lt"/>
                        </a:rPr>
                        <a:t>ceras </a:t>
                      </a:r>
                      <a:r>
                        <a:rPr lang="es-VE" sz="2000" b="0" i="0" u="none" strike="noStrike" dirty="0">
                          <a:solidFill>
                            <a:srgbClr val="000000"/>
                          </a:solidFill>
                          <a:latin typeface="+mn-lt"/>
                        </a:rPr>
                        <a:t>de origen animal o vegetal</a:t>
                      </a:r>
                    </a:p>
                  </a:txBody>
                  <a:tcPr marL="77153" marR="0" marT="0" marB="0">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E6E6E6"/>
                    </a:solidFill>
                  </a:tcPr>
                </a:tc>
              </a:tr>
              <a:tr h="641310">
                <a:tc>
                  <a:txBody>
                    <a:bodyPr/>
                    <a:lstStyle/>
                    <a:p>
                      <a:pPr algn="l" fontAlgn="t"/>
                      <a:r>
                        <a:rPr lang="es-VE" sz="2000" b="0" i="0" u="none" strike="noStrike" dirty="0">
                          <a:solidFill>
                            <a:srgbClr val="000000"/>
                          </a:solidFill>
                          <a:latin typeface="+mn-lt"/>
                        </a:rPr>
                        <a:t>CAPITULO 16</a:t>
                      </a:r>
                    </a:p>
                  </a:txBody>
                  <a:tcPr marL="77153" marR="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l" fontAlgn="t"/>
                      <a:r>
                        <a:rPr lang="es-VE" sz="2000" b="0" i="0" u="none" strike="noStrike" dirty="0">
                          <a:solidFill>
                            <a:srgbClr val="000000"/>
                          </a:solidFill>
                          <a:latin typeface="+mn-lt"/>
                        </a:rPr>
                        <a:t>Preparaciones de carne, de pescado o de crustáceos, moluscos o demás invertebrados acuáticos</a:t>
                      </a:r>
                    </a:p>
                  </a:txBody>
                  <a:tcPr marL="77153" marR="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320655">
                <a:tc>
                  <a:txBody>
                    <a:bodyPr/>
                    <a:lstStyle/>
                    <a:p>
                      <a:pPr algn="l" fontAlgn="t"/>
                      <a:r>
                        <a:rPr lang="es-VE" sz="2000" b="0" i="0" u="none" strike="noStrike" dirty="0">
                          <a:solidFill>
                            <a:srgbClr val="000000"/>
                          </a:solidFill>
                          <a:latin typeface="+mn-lt"/>
                        </a:rPr>
                        <a:t>CAPITULO 17</a:t>
                      </a:r>
                    </a:p>
                  </a:txBody>
                  <a:tcPr marL="77153" marR="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l" fontAlgn="t"/>
                      <a:r>
                        <a:rPr lang="es-VE" sz="2000" b="0" i="0" u="none" strike="noStrike" dirty="0">
                          <a:solidFill>
                            <a:srgbClr val="000000"/>
                          </a:solidFill>
                          <a:latin typeface="+mn-lt"/>
                        </a:rPr>
                        <a:t>Azúcares y artículos de confitería</a:t>
                      </a:r>
                    </a:p>
                  </a:txBody>
                  <a:tcPr marL="77153" marR="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320655">
                <a:tc>
                  <a:txBody>
                    <a:bodyPr/>
                    <a:lstStyle/>
                    <a:p>
                      <a:pPr algn="l" fontAlgn="t"/>
                      <a:r>
                        <a:rPr lang="es-VE" sz="2000" b="0" i="0" u="none" strike="noStrike" dirty="0">
                          <a:solidFill>
                            <a:srgbClr val="000000"/>
                          </a:solidFill>
                          <a:latin typeface="+mn-lt"/>
                        </a:rPr>
                        <a:t>CAPITULO 18</a:t>
                      </a:r>
                    </a:p>
                  </a:txBody>
                  <a:tcPr marL="77153" marR="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l" fontAlgn="t"/>
                      <a:r>
                        <a:rPr lang="es-VE" sz="2000" b="0" i="0" u="none" strike="noStrike" dirty="0">
                          <a:solidFill>
                            <a:srgbClr val="000000"/>
                          </a:solidFill>
                          <a:latin typeface="+mn-lt"/>
                        </a:rPr>
                        <a:t>Cacao y sus preparaciones</a:t>
                      </a:r>
                    </a:p>
                  </a:txBody>
                  <a:tcPr marL="77153" marR="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641310">
                <a:tc>
                  <a:txBody>
                    <a:bodyPr/>
                    <a:lstStyle/>
                    <a:p>
                      <a:pPr algn="l" fontAlgn="t"/>
                      <a:r>
                        <a:rPr lang="es-VE" sz="2000" b="0" i="0" u="none" strike="noStrike" dirty="0">
                          <a:solidFill>
                            <a:srgbClr val="000000"/>
                          </a:solidFill>
                          <a:latin typeface="+mn-lt"/>
                        </a:rPr>
                        <a:t>CAPITULO 19</a:t>
                      </a:r>
                    </a:p>
                  </a:txBody>
                  <a:tcPr marL="77153" marR="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l" fontAlgn="t"/>
                      <a:r>
                        <a:rPr lang="es-VE" sz="2000" b="0" i="0" u="none" strike="noStrike" dirty="0">
                          <a:solidFill>
                            <a:srgbClr val="000000"/>
                          </a:solidFill>
                          <a:latin typeface="+mn-lt"/>
                        </a:rPr>
                        <a:t>Preparaciones a base de cereales, harina, almidón, fécula o leche; productos de pastelería</a:t>
                      </a:r>
                    </a:p>
                  </a:txBody>
                  <a:tcPr marL="77153" marR="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641310">
                <a:tc>
                  <a:txBody>
                    <a:bodyPr/>
                    <a:lstStyle/>
                    <a:p>
                      <a:pPr algn="l" fontAlgn="t"/>
                      <a:r>
                        <a:rPr lang="es-VE" sz="2000" b="0" i="0" u="none" strike="noStrike" dirty="0">
                          <a:solidFill>
                            <a:srgbClr val="000000"/>
                          </a:solidFill>
                          <a:latin typeface="+mn-lt"/>
                        </a:rPr>
                        <a:t>CAPITULO 20</a:t>
                      </a:r>
                    </a:p>
                  </a:txBody>
                  <a:tcPr marL="77153" marR="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l" fontAlgn="t"/>
                      <a:r>
                        <a:rPr lang="es-VE" sz="2000" b="0" i="0" u="none" strike="noStrike" dirty="0">
                          <a:solidFill>
                            <a:srgbClr val="000000"/>
                          </a:solidFill>
                          <a:latin typeface="+mn-lt"/>
                        </a:rPr>
                        <a:t>Preparaciones de hortalizas, frutas u otros frutos </a:t>
                      </a:r>
                      <a:endParaRPr lang="es-VE" sz="2000" b="0" i="0" u="none" strike="noStrike" dirty="0" smtClean="0">
                        <a:solidFill>
                          <a:srgbClr val="000000"/>
                        </a:solidFill>
                        <a:latin typeface="+mn-lt"/>
                      </a:endParaRPr>
                    </a:p>
                    <a:p>
                      <a:pPr algn="l" fontAlgn="t"/>
                      <a:r>
                        <a:rPr lang="es-VE" sz="2000" b="0" i="0" u="none" strike="noStrike" dirty="0" smtClean="0">
                          <a:solidFill>
                            <a:srgbClr val="000000"/>
                          </a:solidFill>
                          <a:latin typeface="+mn-lt"/>
                        </a:rPr>
                        <a:t>o </a:t>
                      </a:r>
                      <a:r>
                        <a:rPr lang="es-VE" sz="2000" b="0" i="0" u="none" strike="noStrike" dirty="0">
                          <a:solidFill>
                            <a:srgbClr val="000000"/>
                          </a:solidFill>
                          <a:latin typeface="+mn-lt"/>
                        </a:rPr>
                        <a:t>demás partes de plantas</a:t>
                      </a:r>
                    </a:p>
                  </a:txBody>
                  <a:tcPr marL="77153" marR="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320655">
                <a:tc>
                  <a:txBody>
                    <a:bodyPr/>
                    <a:lstStyle/>
                    <a:p>
                      <a:pPr algn="l" fontAlgn="t"/>
                      <a:r>
                        <a:rPr lang="es-VE" sz="2000" b="0" i="0" u="none" strike="noStrike" dirty="0">
                          <a:solidFill>
                            <a:srgbClr val="000000"/>
                          </a:solidFill>
                          <a:latin typeface="+mn-lt"/>
                        </a:rPr>
                        <a:t>CAPITULO 21</a:t>
                      </a:r>
                    </a:p>
                  </a:txBody>
                  <a:tcPr marL="77153" marR="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l" fontAlgn="t"/>
                      <a:r>
                        <a:rPr lang="es-VE" sz="2000" b="0" i="0" u="none" strike="noStrike" dirty="0">
                          <a:solidFill>
                            <a:srgbClr val="000000"/>
                          </a:solidFill>
                          <a:latin typeface="+mn-lt"/>
                        </a:rPr>
                        <a:t>Preparaciones alimenticias diversas</a:t>
                      </a:r>
                    </a:p>
                  </a:txBody>
                  <a:tcPr marL="77153" marR="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320655">
                <a:tc>
                  <a:txBody>
                    <a:bodyPr/>
                    <a:lstStyle/>
                    <a:p>
                      <a:pPr algn="l" fontAlgn="t"/>
                      <a:r>
                        <a:rPr lang="es-VE" sz="2000" b="0" i="0" u="none" strike="noStrike" dirty="0">
                          <a:solidFill>
                            <a:srgbClr val="000000"/>
                          </a:solidFill>
                          <a:latin typeface="+mn-lt"/>
                        </a:rPr>
                        <a:t>CAPITULO 22</a:t>
                      </a:r>
                    </a:p>
                  </a:txBody>
                  <a:tcPr marL="77153" marR="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l" fontAlgn="t"/>
                      <a:r>
                        <a:rPr lang="es-VE" sz="2000" b="0" i="0" u="none" strike="noStrike" dirty="0">
                          <a:solidFill>
                            <a:srgbClr val="000000"/>
                          </a:solidFill>
                          <a:latin typeface="+mn-lt"/>
                        </a:rPr>
                        <a:t>Bebidas, líquidos alcohólicos y vinagre</a:t>
                      </a:r>
                    </a:p>
                  </a:txBody>
                  <a:tcPr marL="77153" marR="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641310">
                <a:tc>
                  <a:txBody>
                    <a:bodyPr/>
                    <a:lstStyle/>
                    <a:p>
                      <a:pPr algn="l" fontAlgn="t"/>
                      <a:r>
                        <a:rPr lang="es-VE" sz="2000" b="0" i="0" u="none" strike="noStrike" dirty="0">
                          <a:solidFill>
                            <a:srgbClr val="000000"/>
                          </a:solidFill>
                          <a:latin typeface="+mn-lt"/>
                        </a:rPr>
                        <a:t>CAPITULO 23</a:t>
                      </a:r>
                    </a:p>
                  </a:txBody>
                  <a:tcPr marL="77153" marR="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l" fontAlgn="t"/>
                      <a:r>
                        <a:rPr lang="es-VE" sz="2000" b="0" i="0" u="none" strike="noStrike" dirty="0">
                          <a:solidFill>
                            <a:srgbClr val="000000"/>
                          </a:solidFill>
                          <a:latin typeface="+mn-lt"/>
                        </a:rPr>
                        <a:t>Residuos y desperdicios de las industrias alimentarias; alimentos preparados para animales</a:t>
                      </a:r>
                    </a:p>
                  </a:txBody>
                  <a:tcPr marL="77153" marR="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320655">
                <a:tc>
                  <a:txBody>
                    <a:bodyPr/>
                    <a:lstStyle/>
                    <a:p>
                      <a:pPr algn="l" fontAlgn="t"/>
                      <a:r>
                        <a:rPr lang="es-VE" sz="2000" b="0" i="0" u="none" strike="noStrike" dirty="0">
                          <a:solidFill>
                            <a:srgbClr val="000000"/>
                          </a:solidFill>
                          <a:latin typeface="+mn-lt"/>
                        </a:rPr>
                        <a:t>CAPITULO 24</a:t>
                      </a:r>
                    </a:p>
                  </a:txBody>
                  <a:tcPr marL="77153" marR="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00B0F0"/>
                    </a:solidFill>
                  </a:tcPr>
                </a:tc>
                <a:tc>
                  <a:txBody>
                    <a:bodyPr/>
                    <a:lstStyle/>
                    <a:p>
                      <a:pPr algn="l" fontAlgn="t"/>
                      <a:r>
                        <a:rPr lang="es-VE" sz="2000" b="0" i="0" u="none" strike="noStrike" dirty="0">
                          <a:solidFill>
                            <a:srgbClr val="000000"/>
                          </a:solidFill>
                          <a:latin typeface="+mn-lt"/>
                        </a:rPr>
                        <a:t>Tabaco y sucedáneos del tabaco elaborados</a:t>
                      </a:r>
                    </a:p>
                  </a:txBody>
                  <a:tcPr marL="77153" marR="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rgbClr val="00B0F0"/>
                    </a:solidFill>
                  </a:tcPr>
                </a:tc>
              </a:tr>
            </a:tbl>
          </a:graphicData>
        </a:graphic>
      </p:graphicFrame>
      <p:sp>
        <p:nvSpPr>
          <p:cNvPr id="7" name="6 CuadroTexto"/>
          <p:cNvSpPr txBox="1"/>
          <p:nvPr/>
        </p:nvSpPr>
        <p:spPr>
          <a:xfrm rot="5400000">
            <a:off x="8367945" y="852889"/>
            <a:ext cx="1152000" cy="400110"/>
          </a:xfrm>
          <a:prstGeom prst="rect">
            <a:avLst/>
          </a:prstGeom>
          <a:noFill/>
        </p:spPr>
        <p:txBody>
          <a:bodyPr wrap="square" rtlCol="0">
            <a:spAutoFit/>
          </a:bodyPr>
          <a:lstStyle/>
          <a:p>
            <a:pPr algn="ctr"/>
            <a:r>
              <a:rPr lang="es-VE" sz="2000" b="1" dirty="0" smtClean="0"/>
              <a:t>III</a:t>
            </a:r>
            <a:endParaRPr lang="es-VE" sz="2000" b="1" dirty="0"/>
          </a:p>
        </p:txBody>
      </p:sp>
      <p:sp>
        <p:nvSpPr>
          <p:cNvPr id="8" name="7 CuadroTexto"/>
          <p:cNvSpPr txBox="1"/>
          <p:nvPr/>
        </p:nvSpPr>
        <p:spPr>
          <a:xfrm rot="5400000">
            <a:off x="6891945" y="3480745"/>
            <a:ext cx="4104000" cy="400110"/>
          </a:xfrm>
          <a:prstGeom prst="rect">
            <a:avLst/>
          </a:prstGeom>
          <a:noFill/>
        </p:spPr>
        <p:txBody>
          <a:bodyPr wrap="square" rtlCol="0">
            <a:spAutoFit/>
          </a:bodyPr>
          <a:lstStyle/>
          <a:p>
            <a:pPr algn="ctr"/>
            <a:r>
              <a:rPr lang="es-VE" sz="2000" b="1" dirty="0" smtClean="0"/>
              <a:t>IV</a:t>
            </a:r>
            <a:endParaRPr lang="es-VE" sz="2000" b="1"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VE" dirty="0" smtClean="0"/>
              <a:t>Venezuela y el comercio agroalimentario con el Mercosur. (O. E. F-G. | FACES, ULA)</a:t>
            </a:r>
            <a:endParaRPr lang="es-VE" dirty="0"/>
          </a:p>
        </p:txBody>
      </p:sp>
      <p:sp>
        <p:nvSpPr>
          <p:cNvPr id="5" name="4 Marcador de número de diapositiva"/>
          <p:cNvSpPr>
            <a:spLocks noGrp="1"/>
          </p:cNvSpPr>
          <p:nvPr>
            <p:ph type="sldNum" sz="quarter" idx="12"/>
          </p:nvPr>
        </p:nvSpPr>
        <p:spPr/>
        <p:txBody>
          <a:bodyPr/>
          <a:lstStyle/>
          <a:p>
            <a:fld id="{22BB4446-4928-4A4F-ADC0-37589AFB2FA4}" type="slidenum">
              <a:rPr lang="es-VE" smtClean="0"/>
              <a:pPr/>
              <a:t>16</a:t>
            </a:fld>
            <a:endParaRPr lang="es-VE" dirty="0"/>
          </a:p>
        </p:txBody>
      </p:sp>
      <p:sp>
        <p:nvSpPr>
          <p:cNvPr id="6" name="1 Título"/>
          <p:cNvSpPr>
            <a:spLocks noGrp="1"/>
          </p:cNvSpPr>
          <p:nvPr>
            <p:ph type="title"/>
          </p:nvPr>
        </p:nvSpPr>
        <p:spPr>
          <a:xfrm>
            <a:off x="457200" y="155448"/>
            <a:ext cx="8229600" cy="1252728"/>
          </a:xfrm>
        </p:spPr>
        <p:txBody>
          <a:bodyPr>
            <a:normAutofit/>
          </a:bodyPr>
          <a:lstStyle/>
          <a:p>
            <a:r>
              <a:rPr lang="es-VE" dirty="0" smtClean="0"/>
              <a:t>2.2. El comercio agroalimentario</a:t>
            </a:r>
            <a:endParaRPr lang="es-VE" dirty="0"/>
          </a:p>
        </p:txBody>
      </p:sp>
      <p:sp>
        <p:nvSpPr>
          <p:cNvPr id="7" name="7 Marcador de contenido"/>
          <p:cNvSpPr>
            <a:spLocks noGrp="1"/>
          </p:cNvSpPr>
          <p:nvPr>
            <p:ph idx="1"/>
          </p:nvPr>
        </p:nvSpPr>
        <p:spPr>
          <a:xfrm>
            <a:off x="457200" y="1775191"/>
            <a:ext cx="8229600" cy="4625609"/>
          </a:xfrm>
        </p:spPr>
        <p:txBody>
          <a:bodyPr>
            <a:normAutofit/>
          </a:bodyPr>
          <a:lstStyle/>
          <a:p>
            <a:pPr>
              <a:spcBef>
                <a:spcPts val="1200"/>
              </a:spcBef>
            </a:pPr>
            <a:r>
              <a:rPr lang="es-VE" sz="2400" dirty="0" smtClean="0"/>
              <a:t>La información inherente al comercio agroalimentario Venezuela-Mercosur se obtendrá del SICOEX-ALADI por cifras espejo a partir de la data informada por los demás Estados Parte. Ejemplo:</a:t>
            </a:r>
          </a:p>
          <a:p>
            <a:pPr lvl="1">
              <a:spcBef>
                <a:spcPts val="1200"/>
              </a:spcBef>
            </a:pPr>
            <a:r>
              <a:rPr lang="es-VE" sz="2400" dirty="0" smtClean="0"/>
              <a:t>Las MAA de Argentina desde Venezuela equivalen a las XAA de Venezuela hacia Argentina; y</a:t>
            </a:r>
          </a:p>
          <a:p>
            <a:pPr lvl="1">
              <a:spcBef>
                <a:spcPts val="1200"/>
              </a:spcBef>
            </a:pPr>
            <a:r>
              <a:rPr lang="es-VE" sz="2400" dirty="0" smtClean="0"/>
              <a:t>Las XAA de Argentina hacia Venezuela equivalen a las MAA de Venezuela desde Argentina.</a:t>
            </a:r>
            <a:endParaRPr lang="es-VE" sz="2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4" presetClass="entr" presetSubtype="0" accel="100000"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p:cTn id="13" dur="500" fill="hold"/>
                                        <p:tgtEl>
                                          <p:spTgt spid="7">
                                            <p:txEl>
                                              <p:pRg st="1" end="1"/>
                                            </p:txEl>
                                          </p:spTgt>
                                        </p:tgtEl>
                                        <p:attrNameLst>
                                          <p:attrName>ppt_w</p:attrName>
                                        </p:attrNameLst>
                                      </p:cBhvr>
                                      <p:tavLst>
                                        <p:tav tm="0">
                                          <p:val>
                                            <p:strVal val="#ppt_w*0.05"/>
                                          </p:val>
                                        </p:tav>
                                        <p:tav tm="100000">
                                          <p:val>
                                            <p:strVal val="#ppt_w"/>
                                          </p:val>
                                        </p:tav>
                                      </p:tavLst>
                                    </p:anim>
                                    <p:anim calcmode="lin" valueType="num">
                                      <p:cBhvr>
                                        <p:cTn id="14" dur="500" fill="hold"/>
                                        <p:tgtEl>
                                          <p:spTgt spid="7">
                                            <p:txEl>
                                              <p:pRg st="1" end="1"/>
                                            </p:txEl>
                                          </p:spTgt>
                                        </p:tgtEl>
                                        <p:attrNameLst>
                                          <p:attrName>ppt_h</p:attrName>
                                        </p:attrNameLst>
                                      </p:cBhvr>
                                      <p:tavLst>
                                        <p:tav tm="0">
                                          <p:val>
                                            <p:strVal val="#ppt_h"/>
                                          </p:val>
                                        </p:tav>
                                        <p:tav tm="100000">
                                          <p:val>
                                            <p:strVal val="#ppt_h"/>
                                          </p:val>
                                        </p:tav>
                                      </p:tavLst>
                                    </p:anim>
                                    <p:anim calcmode="lin" valueType="num">
                                      <p:cBhvr>
                                        <p:cTn id="15" dur="500" fill="hold"/>
                                        <p:tgtEl>
                                          <p:spTgt spid="7">
                                            <p:txEl>
                                              <p:pRg st="1" end="1"/>
                                            </p:txEl>
                                          </p:spTgt>
                                        </p:tgtEl>
                                        <p:attrNameLst>
                                          <p:attrName>ppt_x</p:attrName>
                                        </p:attrNameLst>
                                      </p:cBhvr>
                                      <p:tavLst>
                                        <p:tav tm="0">
                                          <p:val>
                                            <p:strVal val="#ppt_x-.2"/>
                                          </p:val>
                                        </p:tav>
                                        <p:tav tm="100000">
                                          <p:val>
                                            <p:strVal val="#ppt_x"/>
                                          </p:val>
                                        </p:tav>
                                      </p:tavLst>
                                    </p:anim>
                                    <p:anim calcmode="lin" valueType="num">
                                      <p:cBhvr>
                                        <p:cTn id="16" dur="500" fill="hold"/>
                                        <p:tgtEl>
                                          <p:spTgt spid="7">
                                            <p:txEl>
                                              <p:pRg st="1" end="1"/>
                                            </p:txEl>
                                          </p:spTgt>
                                        </p:tgtEl>
                                        <p:attrNameLst>
                                          <p:attrName>ppt_y</p:attrName>
                                        </p:attrNameLst>
                                      </p:cBhvr>
                                      <p:tavLst>
                                        <p:tav tm="0">
                                          <p:val>
                                            <p:strVal val="#ppt_y"/>
                                          </p:val>
                                        </p:tav>
                                        <p:tav tm="100000">
                                          <p:val>
                                            <p:strVal val="#ppt_y"/>
                                          </p:val>
                                        </p:tav>
                                      </p:tavLst>
                                    </p:anim>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4" presetClass="entr" presetSubtype="0" accel="10000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 calcmode="lin" valueType="num">
                                      <p:cBhvr>
                                        <p:cTn id="22" dur="500" fill="hold"/>
                                        <p:tgtEl>
                                          <p:spTgt spid="7">
                                            <p:txEl>
                                              <p:pRg st="2" end="2"/>
                                            </p:txEl>
                                          </p:spTgt>
                                        </p:tgtEl>
                                        <p:attrNameLst>
                                          <p:attrName>ppt_w</p:attrName>
                                        </p:attrNameLst>
                                      </p:cBhvr>
                                      <p:tavLst>
                                        <p:tav tm="0">
                                          <p:val>
                                            <p:strVal val="#ppt_w*0.05"/>
                                          </p:val>
                                        </p:tav>
                                        <p:tav tm="100000">
                                          <p:val>
                                            <p:strVal val="#ppt_w"/>
                                          </p:val>
                                        </p:tav>
                                      </p:tavLst>
                                    </p:anim>
                                    <p:anim calcmode="lin" valueType="num">
                                      <p:cBhvr>
                                        <p:cTn id="23" dur="500" fill="hold"/>
                                        <p:tgtEl>
                                          <p:spTgt spid="7">
                                            <p:txEl>
                                              <p:pRg st="2" end="2"/>
                                            </p:txEl>
                                          </p:spTgt>
                                        </p:tgtEl>
                                        <p:attrNameLst>
                                          <p:attrName>ppt_h</p:attrName>
                                        </p:attrNameLst>
                                      </p:cBhvr>
                                      <p:tavLst>
                                        <p:tav tm="0">
                                          <p:val>
                                            <p:strVal val="#ppt_h"/>
                                          </p:val>
                                        </p:tav>
                                        <p:tav tm="100000">
                                          <p:val>
                                            <p:strVal val="#ppt_h"/>
                                          </p:val>
                                        </p:tav>
                                      </p:tavLst>
                                    </p:anim>
                                    <p:anim calcmode="lin" valueType="num">
                                      <p:cBhvr>
                                        <p:cTn id="24" dur="500" fill="hold"/>
                                        <p:tgtEl>
                                          <p:spTgt spid="7">
                                            <p:txEl>
                                              <p:pRg st="2" end="2"/>
                                            </p:txEl>
                                          </p:spTgt>
                                        </p:tgtEl>
                                        <p:attrNameLst>
                                          <p:attrName>ppt_x</p:attrName>
                                        </p:attrNameLst>
                                      </p:cBhvr>
                                      <p:tavLst>
                                        <p:tav tm="0">
                                          <p:val>
                                            <p:strVal val="#ppt_x-.2"/>
                                          </p:val>
                                        </p:tav>
                                        <p:tav tm="100000">
                                          <p:val>
                                            <p:strVal val="#ppt_x"/>
                                          </p:val>
                                        </p:tav>
                                      </p:tavLst>
                                    </p:anim>
                                    <p:anim calcmode="lin" valueType="num">
                                      <p:cBhvr>
                                        <p:cTn id="25" dur="500" fill="hold"/>
                                        <p:tgtEl>
                                          <p:spTgt spid="7">
                                            <p:txEl>
                                              <p:pRg st="2" end="2"/>
                                            </p:txEl>
                                          </p:spTgt>
                                        </p:tgtEl>
                                        <p:attrNameLst>
                                          <p:attrName>ppt_y</p:attrName>
                                        </p:attrNameLst>
                                      </p:cBhvr>
                                      <p:tavLst>
                                        <p:tav tm="0">
                                          <p:val>
                                            <p:strVal val="#ppt_y"/>
                                          </p:val>
                                        </p:tav>
                                        <p:tav tm="100000">
                                          <p:val>
                                            <p:strVal val="#ppt_y"/>
                                          </p:val>
                                        </p:tav>
                                      </p:tavLst>
                                    </p:anim>
                                    <p:animEffect transition="in" filter="fade">
                                      <p:cBhvr>
                                        <p:cTn id="26"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VE" dirty="0" smtClean="0"/>
              <a:t>2.3. Comercio agroalimentario: Venezuela-Mundo</a:t>
            </a:r>
            <a:endParaRPr lang="es-VE" dirty="0"/>
          </a:p>
        </p:txBody>
      </p:sp>
      <p:sp>
        <p:nvSpPr>
          <p:cNvPr id="4" name="3 Marcador de pie de página"/>
          <p:cNvSpPr>
            <a:spLocks noGrp="1"/>
          </p:cNvSpPr>
          <p:nvPr>
            <p:ph type="ftr" sz="quarter" idx="11"/>
          </p:nvPr>
        </p:nvSpPr>
        <p:spPr/>
        <p:txBody>
          <a:bodyPr/>
          <a:lstStyle/>
          <a:p>
            <a:r>
              <a:rPr lang="es-VE" dirty="0" smtClean="0"/>
              <a:t>Venezuela y el comercio agroalimentario con el Mercosur. (O. E. F-G. | FACES, ULA)</a:t>
            </a:r>
            <a:endParaRPr lang="es-VE" dirty="0"/>
          </a:p>
        </p:txBody>
      </p:sp>
      <p:sp>
        <p:nvSpPr>
          <p:cNvPr id="5" name="4 Marcador de número de diapositiva"/>
          <p:cNvSpPr>
            <a:spLocks noGrp="1"/>
          </p:cNvSpPr>
          <p:nvPr>
            <p:ph type="sldNum" sz="quarter" idx="12"/>
          </p:nvPr>
        </p:nvSpPr>
        <p:spPr/>
        <p:txBody>
          <a:bodyPr/>
          <a:lstStyle/>
          <a:p>
            <a:fld id="{22BB4446-4928-4A4F-ADC0-37589AFB2FA4}" type="slidenum">
              <a:rPr lang="es-VE" smtClean="0"/>
              <a:pPr/>
              <a:t>17</a:t>
            </a:fld>
            <a:endParaRPr lang="es-VE" dirty="0"/>
          </a:p>
        </p:txBody>
      </p:sp>
      <p:sp>
        <p:nvSpPr>
          <p:cNvPr id="7" name="6 CuadroTexto"/>
          <p:cNvSpPr txBox="1"/>
          <p:nvPr/>
        </p:nvSpPr>
        <p:spPr>
          <a:xfrm>
            <a:off x="1043608" y="6320353"/>
            <a:ext cx="3600000" cy="276999"/>
          </a:xfrm>
          <a:prstGeom prst="rect">
            <a:avLst/>
          </a:prstGeom>
          <a:noFill/>
        </p:spPr>
        <p:txBody>
          <a:bodyPr wrap="square" rtlCol="0">
            <a:spAutoFit/>
          </a:bodyPr>
          <a:lstStyle/>
          <a:p>
            <a:pPr algn="ctr"/>
            <a:r>
              <a:rPr lang="es-VE" sz="1200" dirty="0" smtClean="0"/>
              <a:t>Fuente: elaboración propia a partir de BCV, INE</a:t>
            </a:r>
            <a:endParaRPr lang="es-VE" sz="1200" dirty="0"/>
          </a:p>
        </p:txBody>
      </p:sp>
      <p:graphicFrame>
        <p:nvGraphicFramePr>
          <p:cNvPr id="8" name="5 Gráfico"/>
          <p:cNvGraphicFramePr/>
          <p:nvPr/>
        </p:nvGraphicFramePr>
        <p:xfrm>
          <a:off x="467544" y="1556792"/>
          <a:ext cx="8244408" cy="475252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VE" dirty="0" smtClean="0"/>
              <a:t>Venezuela y el comercio agroalimentario con el Mercosur. (O. E. F-G. | FACES, ULA)</a:t>
            </a:r>
            <a:endParaRPr lang="es-VE" dirty="0"/>
          </a:p>
        </p:txBody>
      </p:sp>
      <p:sp>
        <p:nvSpPr>
          <p:cNvPr id="5" name="4 Marcador de número de diapositiva"/>
          <p:cNvSpPr>
            <a:spLocks noGrp="1"/>
          </p:cNvSpPr>
          <p:nvPr>
            <p:ph type="sldNum" sz="quarter" idx="12"/>
          </p:nvPr>
        </p:nvSpPr>
        <p:spPr/>
        <p:txBody>
          <a:bodyPr/>
          <a:lstStyle/>
          <a:p>
            <a:fld id="{22BB4446-4928-4A4F-ADC0-37589AFB2FA4}" type="slidenum">
              <a:rPr lang="es-VE" smtClean="0"/>
              <a:pPr/>
              <a:t>18</a:t>
            </a:fld>
            <a:endParaRPr lang="es-VE" dirty="0"/>
          </a:p>
        </p:txBody>
      </p:sp>
      <p:graphicFrame>
        <p:nvGraphicFramePr>
          <p:cNvPr id="6" name="6 Gráfico"/>
          <p:cNvGraphicFramePr/>
          <p:nvPr/>
        </p:nvGraphicFramePr>
        <p:xfrm>
          <a:off x="323528" y="1484784"/>
          <a:ext cx="8460432" cy="4824536"/>
        </p:xfrm>
        <a:graphic>
          <a:graphicData uri="http://schemas.openxmlformats.org/drawingml/2006/chart">
            <c:chart xmlns:c="http://schemas.openxmlformats.org/drawingml/2006/chart" xmlns:r="http://schemas.openxmlformats.org/officeDocument/2006/relationships" r:id="rId2"/>
          </a:graphicData>
        </a:graphic>
      </p:graphicFrame>
      <p:sp>
        <p:nvSpPr>
          <p:cNvPr id="7" name="6 CuadroTexto"/>
          <p:cNvSpPr txBox="1"/>
          <p:nvPr/>
        </p:nvSpPr>
        <p:spPr>
          <a:xfrm>
            <a:off x="1043608" y="6320353"/>
            <a:ext cx="3600000" cy="276999"/>
          </a:xfrm>
          <a:prstGeom prst="rect">
            <a:avLst/>
          </a:prstGeom>
          <a:noFill/>
        </p:spPr>
        <p:txBody>
          <a:bodyPr wrap="square" rtlCol="0">
            <a:spAutoFit/>
          </a:bodyPr>
          <a:lstStyle/>
          <a:p>
            <a:pPr algn="ctr"/>
            <a:r>
              <a:rPr lang="es-VE" sz="1200" dirty="0" smtClean="0"/>
              <a:t>Fuente: elaboración propia a partir de BCV, INE</a:t>
            </a:r>
            <a:endParaRPr lang="es-VE" sz="1200" dirty="0"/>
          </a:p>
        </p:txBody>
      </p:sp>
      <p:sp>
        <p:nvSpPr>
          <p:cNvPr id="8" name="1 Título"/>
          <p:cNvSpPr>
            <a:spLocks noGrp="1"/>
          </p:cNvSpPr>
          <p:nvPr>
            <p:ph type="title"/>
          </p:nvPr>
        </p:nvSpPr>
        <p:spPr>
          <a:xfrm>
            <a:off x="457200" y="155448"/>
            <a:ext cx="8229600" cy="1252728"/>
          </a:xfrm>
        </p:spPr>
        <p:txBody>
          <a:bodyPr>
            <a:normAutofit fontScale="90000"/>
          </a:bodyPr>
          <a:lstStyle/>
          <a:p>
            <a:r>
              <a:rPr lang="es-VE" dirty="0" smtClean="0"/>
              <a:t>2.3. Comercio agroalimentario: Venezuela-Mundo</a:t>
            </a:r>
            <a:endParaRPr lang="es-VE"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VE" dirty="0" smtClean="0"/>
              <a:t>Venezuela y el comercio agroalimentario con el Mercosur. (O. E. F-G. | FACES, ULA)</a:t>
            </a:r>
            <a:endParaRPr lang="es-VE" dirty="0"/>
          </a:p>
        </p:txBody>
      </p:sp>
      <p:sp>
        <p:nvSpPr>
          <p:cNvPr id="5" name="4 Marcador de número de diapositiva"/>
          <p:cNvSpPr>
            <a:spLocks noGrp="1"/>
          </p:cNvSpPr>
          <p:nvPr>
            <p:ph type="sldNum" sz="quarter" idx="12"/>
          </p:nvPr>
        </p:nvSpPr>
        <p:spPr/>
        <p:txBody>
          <a:bodyPr/>
          <a:lstStyle/>
          <a:p>
            <a:fld id="{22BB4446-4928-4A4F-ADC0-37589AFB2FA4}" type="slidenum">
              <a:rPr lang="es-VE" smtClean="0"/>
              <a:pPr/>
              <a:t>19</a:t>
            </a:fld>
            <a:endParaRPr lang="es-VE" dirty="0"/>
          </a:p>
        </p:txBody>
      </p:sp>
      <p:graphicFrame>
        <p:nvGraphicFramePr>
          <p:cNvPr id="6" name="11 Gráfico"/>
          <p:cNvGraphicFramePr/>
          <p:nvPr/>
        </p:nvGraphicFramePr>
        <p:xfrm>
          <a:off x="323528" y="1484784"/>
          <a:ext cx="8496944" cy="4824536"/>
        </p:xfrm>
        <a:graphic>
          <a:graphicData uri="http://schemas.openxmlformats.org/drawingml/2006/chart">
            <c:chart xmlns:c="http://schemas.openxmlformats.org/drawingml/2006/chart" xmlns:r="http://schemas.openxmlformats.org/officeDocument/2006/relationships" r:id="rId2"/>
          </a:graphicData>
        </a:graphic>
      </p:graphicFrame>
      <p:sp>
        <p:nvSpPr>
          <p:cNvPr id="7" name="6 CuadroTexto"/>
          <p:cNvSpPr txBox="1"/>
          <p:nvPr/>
        </p:nvSpPr>
        <p:spPr>
          <a:xfrm>
            <a:off x="1043608" y="6320353"/>
            <a:ext cx="3600000" cy="276999"/>
          </a:xfrm>
          <a:prstGeom prst="rect">
            <a:avLst/>
          </a:prstGeom>
          <a:noFill/>
        </p:spPr>
        <p:txBody>
          <a:bodyPr wrap="square" rtlCol="0">
            <a:spAutoFit/>
          </a:bodyPr>
          <a:lstStyle/>
          <a:p>
            <a:pPr algn="ctr"/>
            <a:r>
              <a:rPr lang="es-VE" sz="1200" dirty="0" smtClean="0"/>
              <a:t>Fuente: elaboración propia a partir de BCV, INE</a:t>
            </a:r>
            <a:endParaRPr lang="es-VE" sz="1200" dirty="0"/>
          </a:p>
        </p:txBody>
      </p:sp>
      <p:sp>
        <p:nvSpPr>
          <p:cNvPr id="8" name="1 Título"/>
          <p:cNvSpPr>
            <a:spLocks noGrp="1"/>
          </p:cNvSpPr>
          <p:nvPr>
            <p:ph type="title"/>
          </p:nvPr>
        </p:nvSpPr>
        <p:spPr>
          <a:xfrm>
            <a:off x="457200" y="155448"/>
            <a:ext cx="8229600" cy="1252728"/>
          </a:xfrm>
        </p:spPr>
        <p:txBody>
          <a:bodyPr>
            <a:normAutofit fontScale="90000"/>
          </a:bodyPr>
          <a:lstStyle/>
          <a:p>
            <a:r>
              <a:rPr lang="es-VE" dirty="0" smtClean="0"/>
              <a:t>2.3. Comercio agroalimentario: Venezuela-Mundo</a:t>
            </a:r>
            <a:endParaRPr lang="es-VE"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VE" dirty="0" smtClean="0"/>
              <a:t>Objetivos </a:t>
            </a:r>
            <a:endParaRPr lang="es-VE" dirty="0"/>
          </a:p>
        </p:txBody>
      </p:sp>
      <p:sp>
        <p:nvSpPr>
          <p:cNvPr id="3" name="2 Marcador de contenido"/>
          <p:cNvSpPr>
            <a:spLocks noGrp="1"/>
          </p:cNvSpPr>
          <p:nvPr>
            <p:ph idx="1"/>
          </p:nvPr>
        </p:nvSpPr>
        <p:spPr>
          <a:xfrm>
            <a:off x="457200" y="1775190"/>
            <a:ext cx="8229600" cy="4860000"/>
          </a:xfrm>
        </p:spPr>
        <p:txBody>
          <a:bodyPr>
            <a:noAutofit/>
          </a:bodyPr>
          <a:lstStyle/>
          <a:p>
            <a:pPr marL="633222" indent="-514350">
              <a:spcBef>
                <a:spcPts val="1200"/>
              </a:spcBef>
              <a:buFont typeface="+mj-lt"/>
              <a:buAutoNum type="arabicPeriod"/>
            </a:pPr>
            <a:r>
              <a:rPr lang="es-VE" sz="2400" b="1" dirty="0" smtClean="0"/>
              <a:t>Objetivo principal:</a:t>
            </a:r>
          </a:p>
          <a:p>
            <a:pPr marL="925830" lvl="1" indent="-514350">
              <a:spcBef>
                <a:spcPts val="1200"/>
              </a:spcBef>
              <a:buFont typeface="+mj-lt"/>
              <a:buAutoNum type="arabicPeriod"/>
            </a:pPr>
            <a:r>
              <a:rPr lang="es-VE" sz="2400" dirty="0" smtClean="0"/>
              <a:t>Analizar la evolución del comercio agroalimentario de Venezuela con el Mercosur en el último decenio.</a:t>
            </a:r>
          </a:p>
          <a:p>
            <a:pPr marL="633222" indent="-514350">
              <a:spcBef>
                <a:spcPts val="1200"/>
              </a:spcBef>
              <a:buFont typeface="+mj-lt"/>
              <a:buAutoNum type="arabicPeriod"/>
            </a:pPr>
            <a:r>
              <a:rPr lang="es-VE" sz="2400" b="1" dirty="0" smtClean="0"/>
              <a:t>Objetivos específicos:</a:t>
            </a:r>
          </a:p>
          <a:p>
            <a:pPr marL="925830" lvl="1" indent="-514350">
              <a:spcBef>
                <a:spcPts val="1200"/>
              </a:spcBef>
              <a:buFont typeface="+mj-lt"/>
              <a:buAutoNum type="arabicPeriod"/>
            </a:pPr>
            <a:r>
              <a:rPr lang="es-VE" sz="2400" dirty="0" smtClean="0"/>
              <a:t>Evaluar los flujos del comercio exterior agroalimentario total de Venezuela (Venezuela-Mundo).</a:t>
            </a:r>
          </a:p>
          <a:p>
            <a:pPr marL="925830" lvl="1" indent="-514350">
              <a:spcBef>
                <a:spcPts val="1200"/>
              </a:spcBef>
              <a:buFont typeface="+mj-lt"/>
              <a:buAutoNum type="arabicPeriod"/>
            </a:pPr>
            <a:r>
              <a:rPr lang="es-VE" sz="2400" dirty="0" smtClean="0"/>
              <a:t>Exponer los flujos del comercio exterior agroalimentario de Venezuela con el Mercosur.</a:t>
            </a:r>
          </a:p>
          <a:p>
            <a:pPr marL="925830" lvl="1" indent="-514350">
              <a:spcBef>
                <a:spcPts val="1200"/>
              </a:spcBef>
              <a:buFont typeface="+mj-lt"/>
              <a:buAutoNum type="arabicPeriod"/>
            </a:pPr>
            <a:r>
              <a:rPr lang="es-VE" sz="2400" dirty="0" smtClean="0"/>
              <a:t>Determinar el peso del comercio agroalimentario de Venezuela con el Mercosur dentro del total mundial.</a:t>
            </a:r>
          </a:p>
        </p:txBody>
      </p:sp>
      <p:sp>
        <p:nvSpPr>
          <p:cNvPr id="4" name="3 Marcador de pie de página"/>
          <p:cNvSpPr>
            <a:spLocks noGrp="1"/>
          </p:cNvSpPr>
          <p:nvPr>
            <p:ph type="ftr" sz="quarter" idx="11"/>
          </p:nvPr>
        </p:nvSpPr>
        <p:spPr/>
        <p:txBody>
          <a:bodyPr/>
          <a:lstStyle/>
          <a:p>
            <a:r>
              <a:rPr lang="es-VE" smtClean="0"/>
              <a:t>Venezuela y el comercio agroalimentario con el Mercosur. (O. E. F-G. | FACES, ULA)</a:t>
            </a:r>
            <a:endParaRPr lang="es-VE"/>
          </a:p>
        </p:txBody>
      </p:sp>
      <p:sp>
        <p:nvSpPr>
          <p:cNvPr id="5" name="4 Marcador de número de diapositiva"/>
          <p:cNvSpPr>
            <a:spLocks noGrp="1"/>
          </p:cNvSpPr>
          <p:nvPr>
            <p:ph type="sldNum" sz="quarter" idx="12"/>
          </p:nvPr>
        </p:nvSpPr>
        <p:spPr/>
        <p:txBody>
          <a:bodyPr/>
          <a:lstStyle/>
          <a:p>
            <a:fld id="{22BB4446-4928-4A4F-ADC0-37589AFB2FA4}" type="slidenum">
              <a:rPr lang="es-VE" smtClean="0"/>
              <a:pPr/>
              <a:t>2</a:t>
            </a:fld>
            <a:endParaRPr lang="es-VE"/>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4" presetClass="entr" presetSubtype="0" accel="10000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14"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5"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4" presetClass="entr" presetSubtype="0" accel="10000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29" dur="5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0" dur="5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1" dur="5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4" presetClass="entr" presetSubtype="0" accel="10000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5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38" dur="5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39" dur="5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40" dur="5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41" dur="500"/>
                                        <p:tgtEl>
                                          <p:spTgt spid="3">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4" presetClass="entr" presetSubtype="0" accel="100000" fill="hold"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 calcmode="lin" valueType="num">
                                      <p:cBhvr>
                                        <p:cTn id="46" dur="500" fill="hold"/>
                                        <p:tgtEl>
                                          <p:spTgt spid="3">
                                            <p:txEl>
                                              <p:pRg st="5" end="5"/>
                                            </p:txEl>
                                          </p:spTgt>
                                        </p:tgtEl>
                                        <p:attrNameLst>
                                          <p:attrName>ppt_w</p:attrName>
                                        </p:attrNameLst>
                                      </p:cBhvr>
                                      <p:tavLst>
                                        <p:tav tm="0">
                                          <p:val>
                                            <p:strVal val="#ppt_w*0.05"/>
                                          </p:val>
                                        </p:tav>
                                        <p:tav tm="100000">
                                          <p:val>
                                            <p:strVal val="#ppt_w"/>
                                          </p:val>
                                        </p:tav>
                                      </p:tavLst>
                                    </p:anim>
                                    <p:anim calcmode="lin" valueType="num">
                                      <p:cBhvr>
                                        <p:cTn id="47" dur="5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48" dur="5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49" dur="5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5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VE" dirty="0" smtClean="0"/>
              <a:t>Venezuela y el comercio agroalimentario con el Mercosur. (O. E. F-G. | FACES, ULA)</a:t>
            </a:r>
            <a:endParaRPr lang="es-VE" dirty="0"/>
          </a:p>
        </p:txBody>
      </p:sp>
      <p:sp>
        <p:nvSpPr>
          <p:cNvPr id="5" name="4 Marcador de número de diapositiva"/>
          <p:cNvSpPr>
            <a:spLocks noGrp="1"/>
          </p:cNvSpPr>
          <p:nvPr>
            <p:ph type="sldNum" sz="quarter" idx="12"/>
          </p:nvPr>
        </p:nvSpPr>
        <p:spPr/>
        <p:txBody>
          <a:bodyPr/>
          <a:lstStyle/>
          <a:p>
            <a:fld id="{22BB4446-4928-4A4F-ADC0-37589AFB2FA4}" type="slidenum">
              <a:rPr lang="es-VE" smtClean="0"/>
              <a:pPr/>
              <a:t>20</a:t>
            </a:fld>
            <a:endParaRPr lang="es-VE" dirty="0"/>
          </a:p>
        </p:txBody>
      </p:sp>
      <p:graphicFrame>
        <p:nvGraphicFramePr>
          <p:cNvPr id="6" name="3 Gráfico"/>
          <p:cNvGraphicFramePr/>
          <p:nvPr/>
        </p:nvGraphicFramePr>
        <p:xfrm>
          <a:off x="323528" y="1556792"/>
          <a:ext cx="8496944" cy="4824536"/>
        </p:xfrm>
        <a:graphic>
          <a:graphicData uri="http://schemas.openxmlformats.org/drawingml/2006/chart">
            <c:chart xmlns:c="http://schemas.openxmlformats.org/drawingml/2006/chart" xmlns:r="http://schemas.openxmlformats.org/officeDocument/2006/relationships" r:id="rId2"/>
          </a:graphicData>
        </a:graphic>
      </p:graphicFrame>
      <p:sp>
        <p:nvSpPr>
          <p:cNvPr id="7" name="6 CuadroTexto"/>
          <p:cNvSpPr txBox="1"/>
          <p:nvPr/>
        </p:nvSpPr>
        <p:spPr>
          <a:xfrm>
            <a:off x="1043608" y="6320353"/>
            <a:ext cx="3600000" cy="276999"/>
          </a:xfrm>
          <a:prstGeom prst="rect">
            <a:avLst/>
          </a:prstGeom>
          <a:noFill/>
        </p:spPr>
        <p:txBody>
          <a:bodyPr wrap="square" rtlCol="0">
            <a:spAutoFit/>
          </a:bodyPr>
          <a:lstStyle/>
          <a:p>
            <a:pPr algn="ctr"/>
            <a:r>
              <a:rPr lang="es-VE" sz="1200" dirty="0" smtClean="0"/>
              <a:t>Fuente: elaboración propia a partir de BCV, INE</a:t>
            </a:r>
            <a:endParaRPr lang="es-VE" sz="1200" dirty="0"/>
          </a:p>
        </p:txBody>
      </p:sp>
      <p:sp>
        <p:nvSpPr>
          <p:cNvPr id="9" name="1 Título"/>
          <p:cNvSpPr>
            <a:spLocks noGrp="1"/>
          </p:cNvSpPr>
          <p:nvPr>
            <p:ph type="title"/>
          </p:nvPr>
        </p:nvSpPr>
        <p:spPr>
          <a:xfrm>
            <a:off x="457200" y="155448"/>
            <a:ext cx="8229600" cy="1252728"/>
          </a:xfrm>
        </p:spPr>
        <p:txBody>
          <a:bodyPr>
            <a:normAutofit fontScale="90000"/>
          </a:bodyPr>
          <a:lstStyle/>
          <a:p>
            <a:r>
              <a:rPr lang="es-VE" dirty="0" smtClean="0"/>
              <a:t>2.3. Comercio agroalimentario: Venezuela-Mundo</a:t>
            </a:r>
            <a:endParaRPr lang="es-VE"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VE" dirty="0" smtClean="0"/>
              <a:t>Venezuela y el comercio agroalimentario con el Mercosur. (O. E. F-G. | FACES, ULA)</a:t>
            </a:r>
            <a:endParaRPr lang="es-VE" dirty="0"/>
          </a:p>
        </p:txBody>
      </p:sp>
      <p:sp>
        <p:nvSpPr>
          <p:cNvPr id="5" name="4 Marcador de número de diapositiva"/>
          <p:cNvSpPr>
            <a:spLocks noGrp="1"/>
          </p:cNvSpPr>
          <p:nvPr>
            <p:ph type="sldNum" sz="quarter" idx="12"/>
          </p:nvPr>
        </p:nvSpPr>
        <p:spPr/>
        <p:txBody>
          <a:bodyPr/>
          <a:lstStyle/>
          <a:p>
            <a:fld id="{22BB4446-4928-4A4F-ADC0-37589AFB2FA4}" type="slidenum">
              <a:rPr lang="es-VE" smtClean="0"/>
              <a:pPr/>
              <a:t>21</a:t>
            </a:fld>
            <a:endParaRPr lang="es-VE" dirty="0"/>
          </a:p>
        </p:txBody>
      </p:sp>
      <p:sp>
        <p:nvSpPr>
          <p:cNvPr id="6" name="1 Título"/>
          <p:cNvSpPr>
            <a:spLocks noGrp="1"/>
          </p:cNvSpPr>
          <p:nvPr>
            <p:ph type="title"/>
          </p:nvPr>
        </p:nvSpPr>
        <p:spPr>
          <a:xfrm>
            <a:off x="457200" y="155448"/>
            <a:ext cx="8229600" cy="1252728"/>
          </a:xfrm>
        </p:spPr>
        <p:txBody>
          <a:bodyPr>
            <a:normAutofit fontScale="90000"/>
          </a:bodyPr>
          <a:lstStyle/>
          <a:p>
            <a:r>
              <a:rPr lang="es-VE" dirty="0" smtClean="0"/>
              <a:t>2.3. Comercio agroalimentario: Venezuela-Mundo</a:t>
            </a:r>
            <a:endParaRPr lang="es-VE" dirty="0"/>
          </a:p>
        </p:txBody>
      </p:sp>
      <p:graphicFrame>
        <p:nvGraphicFramePr>
          <p:cNvPr id="7" name="10 Gráfico"/>
          <p:cNvGraphicFramePr/>
          <p:nvPr/>
        </p:nvGraphicFramePr>
        <p:xfrm>
          <a:off x="395536" y="1628800"/>
          <a:ext cx="8316416" cy="4752528"/>
        </p:xfrm>
        <a:graphic>
          <a:graphicData uri="http://schemas.openxmlformats.org/drawingml/2006/chart">
            <c:chart xmlns:c="http://schemas.openxmlformats.org/drawingml/2006/chart" xmlns:r="http://schemas.openxmlformats.org/officeDocument/2006/relationships" r:id="rId2"/>
          </a:graphicData>
        </a:graphic>
      </p:graphicFrame>
      <p:sp>
        <p:nvSpPr>
          <p:cNvPr id="8" name="7 CuadroTexto"/>
          <p:cNvSpPr txBox="1"/>
          <p:nvPr/>
        </p:nvSpPr>
        <p:spPr>
          <a:xfrm>
            <a:off x="1043608" y="6320353"/>
            <a:ext cx="3600000" cy="276999"/>
          </a:xfrm>
          <a:prstGeom prst="rect">
            <a:avLst/>
          </a:prstGeom>
          <a:noFill/>
        </p:spPr>
        <p:txBody>
          <a:bodyPr wrap="square" rtlCol="0">
            <a:spAutoFit/>
          </a:bodyPr>
          <a:lstStyle/>
          <a:p>
            <a:pPr algn="ctr"/>
            <a:r>
              <a:rPr lang="es-VE" sz="1200" dirty="0" smtClean="0"/>
              <a:t>Fuente: elaboración propia a partir de BCV, INE</a:t>
            </a:r>
            <a:endParaRPr lang="es-VE" sz="1200"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9" name="8 Tabla"/>
          <p:cNvGraphicFramePr>
            <a:graphicFrameLocks noGrp="1"/>
          </p:cNvGraphicFramePr>
          <p:nvPr/>
        </p:nvGraphicFramePr>
        <p:xfrm>
          <a:off x="35496" y="1509856"/>
          <a:ext cx="4067944" cy="5303520"/>
        </p:xfrm>
        <a:graphic>
          <a:graphicData uri="http://schemas.openxmlformats.org/drawingml/2006/table">
            <a:tbl>
              <a:tblPr/>
              <a:tblGrid>
                <a:gridCol w="1016986"/>
                <a:gridCol w="1016986"/>
                <a:gridCol w="1016986"/>
                <a:gridCol w="1016986"/>
              </a:tblGrid>
              <a:tr h="140138">
                <a:tc gridSpan="4">
                  <a:txBody>
                    <a:bodyPr/>
                    <a:lstStyle/>
                    <a:p>
                      <a:pPr algn="ctr" fontAlgn="ctr"/>
                      <a:r>
                        <a:rPr lang="es-VE" sz="1200" b="1" i="0" u="none" strike="noStrike" dirty="0">
                          <a:solidFill>
                            <a:srgbClr val="000000"/>
                          </a:solidFill>
                          <a:latin typeface="+mn-lt"/>
                        </a:rPr>
                        <a:t>XAA de Venezuela hacia el mundo</a:t>
                      </a:r>
                    </a:p>
                  </a:txBody>
                  <a:tcPr marL="0" marR="0" marT="0" marB="0" anchor="ctr">
                    <a:lnL>
                      <a:noFill/>
                    </a:lnL>
                    <a:lnR>
                      <a:noFill/>
                    </a:lnR>
                    <a:lnT>
                      <a:noFill/>
                    </a:lnT>
                    <a:lnB>
                      <a:noFill/>
                    </a:lnB>
                  </a:tcPr>
                </a:tc>
                <a:tc hMerge="1">
                  <a:txBody>
                    <a:bodyPr/>
                    <a:lstStyle/>
                    <a:p>
                      <a:endParaRPr lang="es-VE"/>
                    </a:p>
                  </a:txBody>
                  <a:tcPr/>
                </a:tc>
                <a:tc hMerge="1">
                  <a:txBody>
                    <a:bodyPr/>
                    <a:lstStyle/>
                    <a:p>
                      <a:endParaRPr lang="es-VE"/>
                    </a:p>
                  </a:txBody>
                  <a:tcPr/>
                </a:tc>
                <a:tc hMerge="1">
                  <a:txBody>
                    <a:bodyPr/>
                    <a:lstStyle/>
                    <a:p>
                      <a:endParaRPr lang="es-VE"/>
                    </a:p>
                  </a:txBody>
                  <a:tcPr/>
                </a:tc>
              </a:tr>
              <a:tr h="140138">
                <a:tc gridSpan="4">
                  <a:txBody>
                    <a:bodyPr/>
                    <a:lstStyle/>
                    <a:p>
                      <a:pPr algn="ctr" fontAlgn="ctr"/>
                      <a:r>
                        <a:rPr lang="es-VE" sz="1200" b="0" i="0" u="none" strike="noStrike" dirty="0">
                          <a:solidFill>
                            <a:srgbClr val="000000"/>
                          </a:solidFill>
                          <a:latin typeface="+mn-lt"/>
                        </a:rPr>
                        <a:t>Valores expresados en miles US$</a:t>
                      </a:r>
                    </a:p>
                  </a:txBody>
                  <a:tcPr marL="0" marR="0" marT="0" marB="0" anchor="ctr">
                    <a:lnL>
                      <a:noFill/>
                    </a:lnL>
                    <a:lnR>
                      <a:noFill/>
                    </a:lnR>
                    <a:lnT>
                      <a:noFill/>
                    </a:lnT>
                    <a:lnB>
                      <a:noFill/>
                    </a:lnB>
                  </a:tcPr>
                </a:tc>
                <a:tc hMerge="1">
                  <a:txBody>
                    <a:bodyPr/>
                    <a:lstStyle/>
                    <a:p>
                      <a:endParaRPr lang="es-VE"/>
                    </a:p>
                  </a:txBody>
                  <a:tcPr/>
                </a:tc>
                <a:tc hMerge="1">
                  <a:txBody>
                    <a:bodyPr/>
                    <a:lstStyle/>
                    <a:p>
                      <a:endParaRPr lang="es-VE"/>
                    </a:p>
                  </a:txBody>
                  <a:tcPr/>
                </a:tc>
                <a:tc hMerge="1">
                  <a:txBody>
                    <a:bodyPr/>
                    <a:lstStyle/>
                    <a:p>
                      <a:endParaRPr lang="es-VE"/>
                    </a:p>
                  </a:txBody>
                  <a:tcPr/>
                </a:tc>
              </a:tr>
              <a:tr h="140138">
                <a:tc>
                  <a:txBody>
                    <a:bodyPr/>
                    <a:lstStyle/>
                    <a:p>
                      <a:pPr algn="l" fontAlgn="b"/>
                      <a:endParaRPr lang="es-VE" sz="1200" b="0" i="0" u="none" strike="noStrike" dirty="0">
                        <a:solidFill>
                          <a:srgbClr val="000000"/>
                        </a:solidFill>
                        <a:latin typeface="+mn-lt"/>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VE" sz="1200" b="0" i="0" u="none" strike="noStrike" dirty="0">
                        <a:solidFill>
                          <a:srgbClr val="000000"/>
                        </a:solidFill>
                        <a:latin typeface="+mn-lt"/>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VE" sz="1200" b="0" i="0" u="none" strike="noStrike" dirty="0">
                        <a:solidFill>
                          <a:srgbClr val="000000"/>
                        </a:solidFill>
                        <a:latin typeface="+mn-lt"/>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VE" sz="1200" b="0" i="0" u="none" strike="noStrike" dirty="0">
                        <a:solidFill>
                          <a:srgbClr val="000000"/>
                        </a:solidFill>
                        <a:latin typeface="+mn-lt"/>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140138">
                <a:tc>
                  <a:txBody>
                    <a:bodyPr/>
                    <a:lstStyle/>
                    <a:p>
                      <a:pPr algn="ctr" fontAlgn="ctr"/>
                      <a:r>
                        <a:rPr lang="es-VE" sz="1200" b="1" i="0" u="none" strike="noStrike" dirty="0">
                          <a:solidFill>
                            <a:srgbClr val="000000"/>
                          </a:solidFill>
                          <a:latin typeface="+mn-lt"/>
                        </a:rPr>
                        <a:t>Capítulos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VE" sz="1200" b="1" i="0" u="none" strike="noStrike" dirty="0">
                          <a:solidFill>
                            <a:srgbClr val="000000"/>
                          </a:solidFill>
                          <a:latin typeface="+mn-lt"/>
                        </a:rPr>
                        <a:t>2004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VE" sz="1200" b="1" i="0" u="none" strike="noStrike" dirty="0">
                          <a:solidFill>
                            <a:srgbClr val="000000"/>
                          </a:solidFill>
                          <a:latin typeface="+mn-lt"/>
                        </a:rPr>
                        <a:t>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VE" sz="1200" b="1" i="0" u="none" strike="noStrike" dirty="0">
                          <a:solidFill>
                            <a:srgbClr val="000000"/>
                          </a:solidFill>
                          <a:latin typeface="+mn-lt"/>
                        </a:rPr>
                        <a:t>Variación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138">
                <a:tc>
                  <a:txBody>
                    <a:bodyPr/>
                    <a:lstStyle/>
                    <a:p>
                      <a:pPr algn="ctr" fontAlgn="ctr"/>
                      <a:r>
                        <a:rPr lang="es-VE" sz="1200" b="0" i="0" u="none" strike="noStrike" dirty="0">
                          <a:solidFill>
                            <a:srgbClr val="000000"/>
                          </a:solidFill>
                          <a:latin typeface="+mn-lt"/>
                        </a:rPr>
                        <a:t>Capítulo 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VE" sz="1200" b="0" i="0" u="none" strike="noStrike" dirty="0">
                          <a:solidFill>
                            <a:srgbClr val="000000"/>
                          </a:solidFill>
                          <a:latin typeface="+mn-lt"/>
                        </a:rPr>
                        <a:t>1.170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dirty="0">
                          <a:solidFill>
                            <a:srgbClr val="000000"/>
                          </a:solidFill>
                          <a:latin typeface="+mn-lt"/>
                        </a:rPr>
                        <a:t>203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VE" sz="1200" b="0" i="0" u="none" strike="noStrike" dirty="0">
                          <a:solidFill>
                            <a:srgbClr val="000000"/>
                          </a:solidFill>
                          <a:latin typeface="+mn-lt"/>
                        </a:rPr>
                        <a:t>-82,62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138">
                <a:tc>
                  <a:txBody>
                    <a:bodyPr/>
                    <a:lstStyle/>
                    <a:p>
                      <a:pPr algn="ctr" fontAlgn="ctr"/>
                      <a:r>
                        <a:rPr lang="es-VE" sz="1200" b="0" i="0" u="none" strike="noStrike" dirty="0">
                          <a:solidFill>
                            <a:srgbClr val="000000"/>
                          </a:solidFill>
                          <a:latin typeface="+mn-lt"/>
                        </a:rPr>
                        <a:t>Capítulo 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VE" sz="1200" b="0" i="0" u="none" strike="noStrike" dirty="0">
                          <a:solidFill>
                            <a:srgbClr val="000000"/>
                          </a:solidFill>
                          <a:latin typeface="+mn-lt"/>
                        </a:rPr>
                        <a:t>241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dirty="0">
                          <a:solidFill>
                            <a:srgbClr val="000000"/>
                          </a:solidFill>
                          <a:latin typeface="+mn-lt"/>
                        </a:rPr>
                        <a:t>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VE" sz="1200" b="0" i="0" u="none" strike="noStrike" dirty="0">
                          <a:solidFill>
                            <a:srgbClr val="000000"/>
                          </a:solidFill>
                          <a:latin typeface="+mn-lt"/>
                        </a:rPr>
                        <a:t>-63,20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138">
                <a:tc>
                  <a:txBody>
                    <a:bodyPr/>
                    <a:lstStyle/>
                    <a:p>
                      <a:pPr algn="ctr" fontAlgn="ctr"/>
                      <a:r>
                        <a:rPr lang="es-VE" sz="1200" b="0" i="0" u="none" strike="noStrike" dirty="0">
                          <a:solidFill>
                            <a:srgbClr val="000000"/>
                          </a:solidFill>
                          <a:latin typeface="+mn-lt"/>
                        </a:rPr>
                        <a:t>Capítulo 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VE" sz="1200" b="0" i="0" u="none" strike="noStrike" dirty="0">
                          <a:solidFill>
                            <a:srgbClr val="000000"/>
                          </a:solidFill>
                          <a:latin typeface="+mn-lt"/>
                        </a:rPr>
                        <a:t>104.381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s-VE" sz="1200" b="0" i="0" u="none" strike="noStrike" dirty="0">
                          <a:solidFill>
                            <a:srgbClr val="000000"/>
                          </a:solidFill>
                          <a:latin typeface="+mn-lt"/>
                        </a:rPr>
                        <a:t>15.274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s-VE" sz="1200" b="0" i="0" u="none" strike="noStrike" dirty="0">
                          <a:solidFill>
                            <a:srgbClr val="000000"/>
                          </a:solidFill>
                          <a:latin typeface="+mn-lt"/>
                        </a:rPr>
                        <a:t>-85,37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138">
                <a:tc>
                  <a:txBody>
                    <a:bodyPr/>
                    <a:lstStyle/>
                    <a:p>
                      <a:pPr algn="ctr" fontAlgn="ctr"/>
                      <a:r>
                        <a:rPr lang="es-VE" sz="1200" b="0" i="0" u="none" strike="noStrike" dirty="0">
                          <a:solidFill>
                            <a:srgbClr val="000000"/>
                          </a:solidFill>
                          <a:latin typeface="+mn-lt"/>
                        </a:rPr>
                        <a:t>Capítulo 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VE" sz="1200" b="0" i="0" u="none" strike="noStrike" dirty="0">
                          <a:solidFill>
                            <a:srgbClr val="000000"/>
                          </a:solidFill>
                          <a:latin typeface="+mn-lt"/>
                        </a:rPr>
                        <a:t>981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dirty="0">
                          <a:solidFill>
                            <a:srgbClr val="000000"/>
                          </a:solidFill>
                          <a:latin typeface="+mn-lt"/>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VE" sz="1200" b="0" i="0" u="none" strike="noStrike" dirty="0">
                          <a:solidFill>
                            <a:srgbClr val="000000"/>
                          </a:solidFill>
                          <a:latin typeface="+mn-lt"/>
                        </a:rPr>
                        <a:t>-98,81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138">
                <a:tc>
                  <a:txBody>
                    <a:bodyPr/>
                    <a:lstStyle/>
                    <a:p>
                      <a:pPr algn="ctr" fontAlgn="ctr"/>
                      <a:r>
                        <a:rPr lang="es-VE" sz="1200" b="0" i="0" u="none" strike="noStrike" dirty="0">
                          <a:solidFill>
                            <a:srgbClr val="000000"/>
                          </a:solidFill>
                          <a:latin typeface="+mn-lt"/>
                        </a:rPr>
                        <a:t>Capítulo 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VE" sz="1200" b="0" i="0" u="none" strike="noStrike" dirty="0">
                          <a:solidFill>
                            <a:srgbClr val="000000"/>
                          </a:solidFill>
                          <a:latin typeface="+mn-lt"/>
                        </a:rPr>
                        <a:t>261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dirty="0">
                          <a:solidFill>
                            <a:srgbClr val="000000"/>
                          </a:solidFill>
                          <a:latin typeface="+mn-lt"/>
                        </a:rPr>
                        <a:t>248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VE" sz="1200" b="0" i="0" u="none" strike="noStrike" dirty="0">
                          <a:solidFill>
                            <a:srgbClr val="000000"/>
                          </a:solidFill>
                          <a:latin typeface="+mn-lt"/>
                        </a:rPr>
                        <a:t>-4,88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138">
                <a:tc>
                  <a:txBody>
                    <a:bodyPr/>
                    <a:lstStyle/>
                    <a:p>
                      <a:pPr algn="ctr" fontAlgn="ctr"/>
                      <a:r>
                        <a:rPr lang="es-VE" sz="1200" b="0" i="0" u="none" strike="noStrike" dirty="0">
                          <a:solidFill>
                            <a:srgbClr val="000000"/>
                          </a:solidFill>
                          <a:latin typeface="+mn-lt"/>
                        </a:rPr>
                        <a:t>Capítulo 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VE" sz="1200" b="0" i="0" u="none" strike="noStrike" dirty="0">
                          <a:solidFill>
                            <a:srgbClr val="000000"/>
                          </a:solidFill>
                          <a:latin typeface="+mn-lt"/>
                        </a:rPr>
                        <a:t>455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dirty="0">
                          <a:solidFill>
                            <a:srgbClr val="000000"/>
                          </a:solidFill>
                          <a:latin typeface="+mn-lt"/>
                        </a:rPr>
                        <a:t>168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VE" sz="1200" b="0" i="0" u="none" strike="noStrike" dirty="0">
                          <a:solidFill>
                            <a:srgbClr val="000000"/>
                          </a:solidFill>
                          <a:latin typeface="+mn-lt"/>
                        </a:rPr>
                        <a:t>-63,08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138">
                <a:tc>
                  <a:txBody>
                    <a:bodyPr/>
                    <a:lstStyle/>
                    <a:p>
                      <a:pPr algn="ctr" fontAlgn="ctr"/>
                      <a:r>
                        <a:rPr lang="es-VE" sz="1200" b="0" i="0" u="none" strike="noStrike" dirty="0">
                          <a:solidFill>
                            <a:srgbClr val="000000"/>
                          </a:solidFill>
                          <a:latin typeface="+mn-lt"/>
                        </a:rPr>
                        <a:t>Capítulo 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VE" sz="1200" b="0" i="0" u="none" strike="noStrike" dirty="0">
                          <a:solidFill>
                            <a:srgbClr val="000000"/>
                          </a:solidFill>
                          <a:latin typeface="+mn-lt"/>
                        </a:rPr>
                        <a:t>3.229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dirty="0">
                          <a:solidFill>
                            <a:srgbClr val="000000"/>
                          </a:solidFill>
                          <a:latin typeface="+mn-lt"/>
                        </a:rPr>
                        <a:t>1.026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VE" sz="1200" b="0" i="0" u="none" strike="noStrike" dirty="0">
                          <a:solidFill>
                            <a:srgbClr val="000000"/>
                          </a:solidFill>
                          <a:latin typeface="+mn-lt"/>
                        </a:rPr>
                        <a:t>-68,24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138">
                <a:tc>
                  <a:txBody>
                    <a:bodyPr/>
                    <a:lstStyle/>
                    <a:p>
                      <a:pPr algn="ctr" fontAlgn="ctr"/>
                      <a:r>
                        <a:rPr lang="es-VE" sz="1200" b="0" i="0" u="none" strike="noStrike" dirty="0">
                          <a:solidFill>
                            <a:srgbClr val="000000"/>
                          </a:solidFill>
                          <a:latin typeface="+mn-lt"/>
                        </a:rPr>
                        <a:t>Capítulo 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VE" sz="1200" b="0" i="0" u="none" strike="noStrike" dirty="0">
                          <a:solidFill>
                            <a:srgbClr val="000000"/>
                          </a:solidFill>
                          <a:latin typeface="+mn-lt"/>
                        </a:rPr>
                        <a:t>17.243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s-VE" sz="1200" b="0" i="0" u="none" strike="noStrike" dirty="0">
                          <a:solidFill>
                            <a:srgbClr val="000000"/>
                          </a:solidFill>
                          <a:latin typeface="+mn-lt"/>
                        </a:rPr>
                        <a:t>2.295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s-VE" sz="1200" b="0" i="0" u="none" strike="noStrike" dirty="0">
                          <a:solidFill>
                            <a:srgbClr val="000000"/>
                          </a:solidFill>
                          <a:latin typeface="+mn-lt"/>
                        </a:rPr>
                        <a:t>-86,69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138">
                <a:tc>
                  <a:txBody>
                    <a:bodyPr/>
                    <a:lstStyle/>
                    <a:p>
                      <a:pPr algn="ctr" fontAlgn="ctr"/>
                      <a:r>
                        <a:rPr lang="es-VE" sz="1200" b="0" i="0" u="none" strike="noStrike" dirty="0">
                          <a:solidFill>
                            <a:srgbClr val="000000"/>
                          </a:solidFill>
                          <a:latin typeface="+mn-lt"/>
                        </a:rPr>
                        <a:t>Capítulo 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VE" sz="1200" b="0" i="0" u="none" strike="noStrike" dirty="0">
                          <a:solidFill>
                            <a:srgbClr val="000000"/>
                          </a:solidFill>
                          <a:latin typeface="+mn-lt"/>
                        </a:rPr>
                        <a:t>9.233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dirty="0">
                          <a:solidFill>
                            <a:srgbClr val="000000"/>
                          </a:solidFill>
                          <a:latin typeface="+mn-lt"/>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VE" sz="1200" b="0" i="0" u="none" strike="noStrike" dirty="0">
                          <a:solidFill>
                            <a:srgbClr val="000000"/>
                          </a:solidFill>
                          <a:latin typeface="+mn-lt"/>
                        </a:rPr>
                        <a:t>-99,77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138">
                <a:tc>
                  <a:txBody>
                    <a:bodyPr/>
                    <a:lstStyle/>
                    <a:p>
                      <a:pPr algn="ctr" fontAlgn="ctr"/>
                      <a:r>
                        <a:rPr lang="es-VE" sz="1200" b="0" i="0" u="none" strike="noStrike" dirty="0">
                          <a:solidFill>
                            <a:srgbClr val="000000"/>
                          </a:solidFill>
                          <a:latin typeface="+mn-lt"/>
                        </a:rPr>
                        <a:t>Capítulo 10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VE" sz="1200" b="0" i="0" u="none" strike="noStrike" dirty="0">
                          <a:solidFill>
                            <a:srgbClr val="000000"/>
                          </a:solidFill>
                          <a:latin typeface="+mn-lt"/>
                        </a:rPr>
                        <a:t>3.700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dirty="0">
                          <a:solidFill>
                            <a:srgbClr val="000000"/>
                          </a:solidFill>
                          <a:latin typeface="+mn-lt"/>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VE" sz="1200" b="0" i="0" u="none" strike="noStrike" dirty="0">
                          <a:solidFill>
                            <a:srgbClr val="000000"/>
                          </a:solidFill>
                          <a:latin typeface="+mn-lt"/>
                        </a:rPr>
                        <a:t>-99,77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138">
                <a:tc>
                  <a:txBody>
                    <a:bodyPr/>
                    <a:lstStyle/>
                    <a:p>
                      <a:pPr algn="ctr" fontAlgn="ctr"/>
                      <a:r>
                        <a:rPr lang="es-VE" sz="1200" b="0" i="0" u="none" strike="noStrike" dirty="0">
                          <a:solidFill>
                            <a:srgbClr val="000000"/>
                          </a:solidFill>
                          <a:latin typeface="+mn-lt"/>
                        </a:rPr>
                        <a:t>Capítulo 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VE" sz="1200" b="0" i="0" u="none" strike="noStrike" dirty="0">
                          <a:solidFill>
                            <a:srgbClr val="000000"/>
                          </a:solidFill>
                          <a:latin typeface="+mn-lt"/>
                        </a:rPr>
                        <a:t>3.166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dirty="0">
                          <a:solidFill>
                            <a:srgbClr val="000000"/>
                          </a:solidFill>
                          <a:latin typeface="+mn-lt"/>
                        </a:rPr>
                        <a:t>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VE" sz="1200" b="0" i="0" u="none" strike="noStrike" dirty="0">
                          <a:solidFill>
                            <a:srgbClr val="000000"/>
                          </a:solidFill>
                          <a:latin typeface="+mn-lt"/>
                        </a:rPr>
                        <a:t>-98,26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138">
                <a:tc>
                  <a:txBody>
                    <a:bodyPr/>
                    <a:lstStyle/>
                    <a:p>
                      <a:pPr algn="ctr" fontAlgn="ctr"/>
                      <a:r>
                        <a:rPr lang="es-VE" sz="1200" b="0" i="0" u="none" strike="noStrike" dirty="0">
                          <a:solidFill>
                            <a:srgbClr val="000000"/>
                          </a:solidFill>
                          <a:latin typeface="+mn-lt"/>
                        </a:rPr>
                        <a:t>Capítulo 12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VE" sz="1200" b="0" i="0" u="none" strike="noStrike" dirty="0">
                          <a:solidFill>
                            <a:srgbClr val="000000"/>
                          </a:solidFill>
                          <a:latin typeface="+mn-lt"/>
                        </a:rPr>
                        <a:t>18.561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s-VE" sz="1200" b="0" i="0" u="none" strike="noStrike" dirty="0">
                          <a:solidFill>
                            <a:srgbClr val="000000"/>
                          </a:solidFill>
                          <a:latin typeface="+mn-lt"/>
                        </a:rPr>
                        <a:t>5.635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s-VE" sz="1200" b="0" i="0" u="none" strike="noStrike" dirty="0">
                          <a:solidFill>
                            <a:srgbClr val="000000"/>
                          </a:solidFill>
                          <a:latin typeface="+mn-lt"/>
                        </a:rPr>
                        <a:t>-69,64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138">
                <a:tc>
                  <a:txBody>
                    <a:bodyPr/>
                    <a:lstStyle/>
                    <a:p>
                      <a:pPr algn="ctr" fontAlgn="ctr"/>
                      <a:r>
                        <a:rPr lang="es-VE" sz="1200" b="0" i="0" u="none" strike="noStrike" dirty="0">
                          <a:solidFill>
                            <a:srgbClr val="000000"/>
                          </a:solidFill>
                          <a:latin typeface="+mn-lt"/>
                        </a:rPr>
                        <a:t>Capítulo 13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VE" sz="1200" b="0" i="0" u="none" strike="noStrike" dirty="0">
                          <a:solidFill>
                            <a:srgbClr val="000000"/>
                          </a:solidFill>
                          <a:latin typeface="+mn-lt"/>
                        </a:rPr>
                        <a:t>2.721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dirty="0">
                          <a:solidFill>
                            <a:srgbClr val="000000"/>
                          </a:solidFill>
                          <a:latin typeface="+mn-lt"/>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VE" sz="1200" b="0" i="0" u="none" strike="noStrike" dirty="0">
                          <a:solidFill>
                            <a:srgbClr val="000000"/>
                          </a:solidFill>
                          <a:latin typeface="+mn-lt"/>
                        </a:rPr>
                        <a:t>-98,72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138">
                <a:tc>
                  <a:txBody>
                    <a:bodyPr/>
                    <a:lstStyle/>
                    <a:p>
                      <a:pPr algn="ctr" fontAlgn="ctr"/>
                      <a:r>
                        <a:rPr lang="es-VE" sz="1200" b="0" i="0" u="none" strike="noStrike" dirty="0">
                          <a:solidFill>
                            <a:srgbClr val="000000"/>
                          </a:solidFill>
                          <a:latin typeface="+mn-lt"/>
                        </a:rPr>
                        <a:t>Capítulo 14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VE" sz="1200" b="0" i="0" u="none" strike="noStrike" dirty="0">
                          <a:solidFill>
                            <a:srgbClr val="000000"/>
                          </a:solidFill>
                          <a:latin typeface="+mn-lt"/>
                        </a:rPr>
                        <a:t>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dirty="0">
                          <a:solidFill>
                            <a:srgbClr val="000000"/>
                          </a:solidFill>
                          <a:latin typeface="+mn-lt"/>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VE" sz="1200" b="0" i="0" u="none" strike="noStrike" dirty="0">
                          <a:solidFill>
                            <a:srgbClr val="000000"/>
                          </a:solidFill>
                          <a:latin typeface="+mn-lt"/>
                        </a:rPr>
                        <a:t>-85,79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138">
                <a:tc>
                  <a:txBody>
                    <a:bodyPr/>
                    <a:lstStyle/>
                    <a:p>
                      <a:pPr algn="ctr" fontAlgn="ctr"/>
                      <a:r>
                        <a:rPr lang="es-VE" sz="1200" b="0" i="0" u="none" strike="noStrike" dirty="0">
                          <a:solidFill>
                            <a:srgbClr val="000000"/>
                          </a:solidFill>
                          <a:latin typeface="+mn-lt"/>
                        </a:rPr>
                        <a:t>Capítulo 15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VE" sz="1200" b="0" i="0" u="none" strike="noStrike" dirty="0">
                          <a:solidFill>
                            <a:srgbClr val="000000"/>
                          </a:solidFill>
                          <a:latin typeface="+mn-lt"/>
                        </a:rPr>
                        <a:t>988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dirty="0">
                          <a:solidFill>
                            <a:srgbClr val="000000"/>
                          </a:solidFill>
                          <a:latin typeface="+mn-lt"/>
                        </a:rPr>
                        <a:t>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VE" sz="1200" b="0" i="0" u="none" strike="noStrike" dirty="0">
                          <a:solidFill>
                            <a:srgbClr val="000000"/>
                          </a:solidFill>
                          <a:latin typeface="+mn-lt"/>
                        </a:rPr>
                        <a:t>-94,71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138">
                <a:tc>
                  <a:txBody>
                    <a:bodyPr/>
                    <a:lstStyle/>
                    <a:p>
                      <a:pPr algn="ctr" fontAlgn="ctr"/>
                      <a:r>
                        <a:rPr lang="es-VE" sz="1200" b="0" i="0" u="none" strike="noStrike" dirty="0">
                          <a:solidFill>
                            <a:srgbClr val="000000"/>
                          </a:solidFill>
                          <a:latin typeface="+mn-lt"/>
                        </a:rPr>
                        <a:t>Capítulo 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VE" sz="1200" b="0" i="0" u="none" strike="noStrike" dirty="0">
                          <a:solidFill>
                            <a:srgbClr val="000000"/>
                          </a:solidFill>
                          <a:latin typeface="+mn-lt"/>
                        </a:rPr>
                        <a:t>9.953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dirty="0">
                          <a:solidFill>
                            <a:srgbClr val="000000"/>
                          </a:solidFill>
                          <a:latin typeface="+mn-lt"/>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VE" sz="1200" b="0" i="0" u="none" strike="noStrike" dirty="0">
                          <a:solidFill>
                            <a:srgbClr val="000000"/>
                          </a:solidFill>
                          <a:latin typeface="+mn-lt"/>
                        </a:rPr>
                        <a:t>-99,99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138">
                <a:tc>
                  <a:txBody>
                    <a:bodyPr/>
                    <a:lstStyle/>
                    <a:p>
                      <a:pPr algn="ctr" fontAlgn="ctr"/>
                      <a:r>
                        <a:rPr lang="es-VE" sz="1200" b="0" i="0" u="none" strike="noStrike" dirty="0">
                          <a:solidFill>
                            <a:srgbClr val="000000"/>
                          </a:solidFill>
                          <a:latin typeface="+mn-lt"/>
                        </a:rPr>
                        <a:t>Capítulo 17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VE" sz="1200" b="0" i="0" u="none" strike="noStrike" dirty="0">
                          <a:solidFill>
                            <a:srgbClr val="000000"/>
                          </a:solidFill>
                          <a:latin typeface="+mn-lt"/>
                        </a:rPr>
                        <a:t>2.408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dirty="0">
                          <a:solidFill>
                            <a:srgbClr val="000000"/>
                          </a:solidFill>
                          <a:latin typeface="+mn-lt"/>
                        </a:rPr>
                        <a:t>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VE" sz="1200" b="0" i="0" u="none" strike="noStrike" dirty="0">
                          <a:solidFill>
                            <a:srgbClr val="000000"/>
                          </a:solidFill>
                          <a:latin typeface="+mn-lt"/>
                        </a:rPr>
                        <a:t>-97,68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138">
                <a:tc>
                  <a:txBody>
                    <a:bodyPr/>
                    <a:lstStyle/>
                    <a:p>
                      <a:pPr algn="ctr" fontAlgn="ctr"/>
                      <a:r>
                        <a:rPr lang="es-VE" sz="1200" b="0" i="0" u="none" strike="noStrike" dirty="0">
                          <a:solidFill>
                            <a:srgbClr val="000000"/>
                          </a:solidFill>
                          <a:latin typeface="+mn-lt"/>
                        </a:rPr>
                        <a:t>Capítulo 18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VE" sz="1200" b="0" i="0" u="none" strike="noStrike" dirty="0">
                          <a:solidFill>
                            <a:srgbClr val="000000"/>
                          </a:solidFill>
                          <a:latin typeface="+mn-lt"/>
                        </a:rPr>
                        <a:t>26.606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s-VE" sz="1200" b="0" i="0" u="none" strike="noStrike" dirty="0">
                          <a:solidFill>
                            <a:srgbClr val="000000"/>
                          </a:solidFill>
                          <a:latin typeface="+mn-lt"/>
                        </a:rPr>
                        <a:t>5.774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s-VE" sz="1200" b="0" i="0" u="none" strike="noStrike" dirty="0">
                          <a:solidFill>
                            <a:srgbClr val="000000"/>
                          </a:solidFill>
                          <a:latin typeface="+mn-lt"/>
                        </a:rPr>
                        <a:t>-78,30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138">
                <a:tc>
                  <a:txBody>
                    <a:bodyPr/>
                    <a:lstStyle/>
                    <a:p>
                      <a:pPr algn="ctr" fontAlgn="ctr"/>
                      <a:r>
                        <a:rPr lang="es-VE" sz="1200" b="0" i="0" u="none" strike="noStrike" dirty="0">
                          <a:solidFill>
                            <a:srgbClr val="000000"/>
                          </a:solidFill>
                          <a:latin typeface="+mn-lt"/>
                        </a:rPr>
                        <a:t>Capítulo 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VE" sz="1200" b="0" i="0" u="none" strike="noStrike" dirty="0">
                          <a:solidFill>
                            <a:srgbClr val="000000"/>
                          </a:solidFill>
                          <a:latin typeface="+mn-lt"/>
                        </a:rPr>
                        <a:t>32.584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s-VE" sz="1200" b="0" i="0" u="none" strike="noStrike" dirty="0">
                          <a:solidFill>
                            <a:srgbClr val="000000"/>
                          </a:solidFill>
                          <a:latin typeface="+mn-lt"/>
                        </a:rPr>
                        <a:t>253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s-VE" sz="1200" b="0" i="0" u="none" strike="noStrike" dirty="0">
                          <a:solidFill>
                            <a:srgbClr val="000000"/>
                          </a:solidFill>
                          <a:latin typeface="+mn-lt"/>
                        </a:rPr>
                        <a:t>-99,22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138">
                <a:tc>
                  <a:txBody>
                    <a:bodyPr/>
                    <a:lstStyle/>
                    <a:p>
                      <a:pPr algn="ctr" fontAlgn="ctr"/>
                      <a:r>
                        <a:rPr lang="es-VE" sz="1200" b="0" i="0" u="none" strike="noStrike" dirty="0">
                          <a:solidFill>
                            <a:srgbClr val="000000"/>
                          </a:solidFill>
                          <a:latin typeface="+mn-lt"/>
                        </a:rPr>
                        <a:t>Capítulo 20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VE" sz="1200" b="0" i="0" u="none" strike="noStrike" dirty="0">
                          <a:solidFill>
                            <a:srgbClr val="000000"/>
                          </a:solidFill>
                          <a:latin typeface="+mn-lt"/>
                        </a:rPr>
                        <a:t>10.240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dirty="0">
                          <a:solidFill>
                            <a:srgbClr val="000000"/>
                          </a:solidFill>
                          <a:latin typeface="+mn-lt"/>
                        </a:rPr>
                        <a:t>215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VE" sz="1200" b="0" i="0" u="none" strike="noStrike" dirty="0">
                          <a:solidFill>
                            <a:srgbClr val="000000"/>
                          </a:solidFill>
                          <a:latin typeface="+mn-lt"/>
                        </a:rPr>
                        <a:t>-97,90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138">
                <a:tc>
                  <a:txBody>
                    <a:bodyPr/>
                    <a:lstStyle/>
                    <a:p>
                      <a:pPr algn="ctr" fontAlgn="ctr"/>
                      <a:r>
                        <a:rPr lang="es-VE" sz="1200" b="0" i="0" u="none" strike="noStrike" dirty="0">
                          <a:solidFill>
                            <a:srgbClr val="000000"/>
                          </a:solidFill>
                          <a:latin typeface="+mn-lt"/>
                        </a:rPr>
                        <a:t>Capítulo 21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VE" sz="1200" b="0" i="0" u="none" strike="noStrike" dirty="0">
                          <a:solidFill>
                            <a:srgbClr val="000000"/>
                          </a:solidFill>
                          <a:latin typeface="+mn-lt"/>
                        </a:rPr>
                        <a:t>12.658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dirty="0">
                          <a:solidFill>
                            <a:srgbClr val="000000"/>
                          </a:solidFill>
                          <a:latin typeface="+mn-lt"/>
                        </a:rPr>
                        <a:t>1.164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VE" sz="1200" b="0" i="0" u="none" strike="noStrike" dirty="0">
                          <a:solidFill>
                            <a:srgbClr val="000000"/>
                          </a:solidFill>
                          <a:latin typeface="+mn-lt"/>
                        </a:rPr>
                        <a:t>-90,80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138">
                <a:tc>
                  <a:txBody>
                    <a:bodyPr/>
                    <a:lstStyle/>
                    <a:p>
                      <a:pPr algn="ctr" fontAlgn="ctr"/>
                      <a:r>
                        <a:rPr lang="es-VE" sz="1200" b="0" i="0" u="none" strike="noStrike" dirty="0">
                          <a:solidFill>
                            <a:srgbClr val="000000"/>
                          </a:solidFill>
                          <a:latin typeface="+mn-lt"/>
                        </a:rPr>
                        <a:t>Capítulo 22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VE" sz="1200" b="0" i="0" u="none" strike="noStrike" dirty="0">
                          <a:solidFill>
                            <a:srgbClr val="000000"/>
                          </a:solidFill>
                          <a:latin typeface="+mn-lt"/>
                        </a:rPr>
                        <a:t>42.278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s-VE" sz="1200" b="0" i="0" u="none" strike="noStrike" dirty="0">
                          <a:solidFill>
                            <a:srgbClr val="000000"/>
                          </a:solidFill>
                          <a:latin typeface="+mn-lt"/>
                        </a:rPr>
                        <a:t>6.057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s-VE" sz="1200" b="0" i="0" u="none" strike="noStrike" dirty="0">
                          <a:solidFill>
                            <a:srgbClr val="000000"/>
                          </a:solidFill>
                          <a:latin typeface="+mn-lt"/>
                        </a:rPr>
                        <a:t>-85,67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138">
                <a:tc>
                  <a:txBody>
                    <a:bodyPr/>
                    <a:lstStyle/>
                    <a:p>
                      <a:pPr algn="ctr" fontAlgn="ctr"/>
                      <a:r>
                        <a:rPr lang="es-VE" sz="1200" b="0" i="0" u="none" strike="noStrike" dirty="0">
                          <a:solidFill>
                            <a:srgbClr val="000000"/>
                          </a:solidFill>
                          <a:latin typeface="+mn-lt"/>
                        </a:rPr>
                        <a:t>Capítulo 23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VE" sz="1200" b="0" i="0" u="none" strike="noStrike" dirty="0">
                          <a:solidFill>
                            <a:srgbClr val="000000"/>
                          </a:solidFill>
                          <a:latin typeface="+mn-lt"/>
                        </a:rPr>
                        <a:t>3.602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dirty="0">
                          <a:solidFill>
                            <a:srgbClr val="000000"/>
                          </a:solidFill>
                          <a:latin typeface="+mn-lt"/>
                        </a:rPr>
                        <a:t>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VE" sz="1200" b="0" i="0" u="none" strike="noStrike" dirty="0">
                          <a:solidFill>
                            <a:srgbClr val="000000"/>
                          </a:solidFill>
                          <a:latin typeface="+mn-lt"/>
                        </a:rPr>
                        <a:t>-98,69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138">
                <a:tc>
                  <a:txBody>
                    <a:bodyPr/>
                    <a:lstStyle/>
                    <a:p>
                      <a:pPr algn="ctr" fontAlgn="ctr"/>
                      <a:r>
                        <a:rPr lang="es-VE" sz="1200" b="0" i="0" u="none" strike="noStrike" dirty="0">
                          <a:solidFill>
                            <a:srgbClr val="000000"/>
                          </a:solidFill>
                          <a:latin typeface="+mn-lt"/>
                        </a:rPr>
                        <a:t>Capítulo 24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VE" sz="1200" b="0" i="0" u="none" strike="noStrike" dirty="0">
                          <a:solidFill>
                            <a:srgbClr val="000000"/>
                          </a:solidFill>
                          <a:latin typeface="+mn-lt"/>
                        </a:rPr>
                        <a:t>27.427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s-VE" sz="1200" b="0" i="0" u="none" strike="noStrike" dirty="0">
                          <a:solidFill>
                            <a:srgbClr val="000000"/>
                          </a:solidFill>
                          <a:latin typeface="+mn-lt"/>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s-VE" sz="1200" b="0" i="0" u="none" strike="noStrike" dirty="0">
                          <a:solidFill>
                            <a:srgbClr val="000000"/>
                          </a:solidFill>
                          <a:latin typeface="+mn-lt"/>
                        </a:rPr>
                        <a:t>-99,93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138">
                <a:tc>
                  <a:txBody>
                    <a:bodyPr/>
                    <a:lstStyle/>
                    <a:p>
                      <a:pPr algn="ctr" fontAlgn="ctr"/>
                      <a:r>
                        <a:rPr lang="es-VE" sz="1200" b="1" i="0" u="none" strike="noStrike" dirty="0">
                          <a:solidFill>
                            <a:srgbClr val="000000"/>
                          </a:solidFill>
                          <a:latin typeface="+mn-lt"/>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s-VE" sz="1200" b="1" i="0" u="none" strike="noStrike" dirty="0">
                          <a:solidFill>
                            <a:srgbClr val="000000"/>
                          </a:solidFill>
                          <a:latin typeface="+mn-lt"/>
                        </a:rPr>
                        <a:t>334.125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200" b="1" i="0" u="none" strike="noStrike" dirty="0">
                          <a:solidFill>
                            <a:srgbClr val="000000"/>
                          </a:solidFill>
                          <a:latin typeface="+mn-lt"/>
                        </a:rPr>
                        <a:t>38.715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1" i="0" u="none" strike="noStrike" dirty="0">
                          <a:solidFill>
                            <a:srgbClr val="000000"/>
                          </a:solidFill>
                          <a:latin typeface="+mn-lt"/>
                        </a:rPr>
                        <a:t>-88,41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1" name="10 CuadroTexto"/>
          <p:cNvSpPr txBox="1"/>
          <p:nvPr/>
        </p:nvSpPr>
        <p:spPr>
          <a:xfrm>
            <a:off x="2772000" y="1700808"/>
            <a:ext cx="3600000" cy="276999"/>
          </a:xfrm>
          <a:prstGeom prst="rect">
            <a:avLst/>
          </a:prstGeom>
          <a:noFill/>
        </p:spPr>
        <p:txBody>
          <a:bodyPr wrap="square" rtlCol="0">
            <a:spAutoFit/>
          </a:bodyPr>
          <a:lstStyle/>
          <a:p>
            <a:pPr algn="ctr"/>
            <a:r>
              <a:rPr lang="es-VE" sz="1200" dirty="0" smtClean="0"/>
              <a:t>Fuente: INE</a:t>
            </a:r>
            <a:endParaRPr lang="es-VE" sz="1200" dirty="0"/>
          </a:p>
        </p:txBody>
      </p:sp>
      <p:sp>
        <p:nvSpPr>
          <p:cNvPr id="13" name="1 Título"/>
          <p:cNvSpPr>
            <a:spLocks noGrp="1"/>
          </p:cNvSpPr>
          <p:nvPr>
            <p:ph type="title"/>
          </p:nvPr>
        </p:nvSpPr>
        <p:spPr>
          <a:xfrm>
            <a:off x="457200" y="155448"/>
            <a:ext cx="8229600" cy="1252728"/>
          </a:xfrm>
        </p:spPr>
        <p:txBody>
          <a:bodyPr>
            <a:normAutofit fontScale="90000"/>
          </a:bodyPr>
          <a:lstStyle/>
          <a:p>
            <a:r>
              <a:rPr lang="es-VE" dirty="0" smtClean="0"/>
              <a:t>2.3. Comercio agroalimentario: Venezuela-Mundo</a:t>
            </a:r>
            <a:endParaRPr lang="es-VE" dirty="0"/>
          </a:p>
        </p:txBody>
      </p:sp>
      <p:graphicFrame>
        <p:nvGraphicFramePr>
          <p:cNvPr id="8" name="7 Tabla"/>
          <p:cNvGraphicFramePr>
            <a:graphicFrameLocks noGrp="1"/>
          </p:cNvGraphicFramePr>
          <p:nvPr/>
        </p:nvGraphicFramePr>
        <p:xfrm>
          <a:off x="4968552" y="1509856"/>
          <a:ext cx="4139952" cy="5303520"/>
        </p:xfrm>
        <a:graphic>
          <a:graphicData uri="http://schemas.openxmlformats.org/drawingml/2006/table">
            <a:tbl>
              <a:tblPr/>
              <a:tblGrid>
                <a:gridCol w="1034988"/>
                <a:gridCol w="1034988"/>
                <a:gridCol w="1034988"/>
                <a:gridCol w="1034988"/>
              </a:tblGrid>
              <a:tr h="140138">
                <a:tc gridSpan="4">
                  <a:txBody>
                    <a:bodyPr/>
                    <a:lstStyle/>
                    <a:p>
                      <a:pPr algn="ctr" fontAlgn="ctr"/>
                      <a:r>
                        <a:rPr lang="es-VE" sz="1200" b="1" i="0" u="none" strike="noStrike" dirty="0">
                          <a:solidFill>
                            <a:srgbClr val="000000"/>
                          </a:solidFill>
                          <a:latin typeface="+mn-lt"/>
                        </a:rPr>
                        <a:t>MAA de Venezuela desde el mundo</a:t>
                      </a:r>
                    </a:p>
                  </a:txBody>
                  <a:tcPr marL="0" marR="0" marT="0" marB="0" anchor="ctr">
                    <a:lnL>
                      <a:noFill/>
                    </a:lnL>
                    <a:lnR>
                      <a:noFill/>
                    </a:lnR>
                    <a:lnT>
                      <a:noFill/>
                    </a:lnT>
                    <a:lnB>
                      <a:noFill/>
                    </a:lnB>
                  </a:tcPr>
                </a:tc>
                <a:tc hMerge="1">
                  <a:txBody>
                    <a:bodyPr/>
                    <a:lstStyle/>
                    <a:p>
                      <a:endParaRPr lang="es-VE"/>
                    </a:p>
                  </a:txBody>
                  <a:tcPr/>
                </a:tc>
                <a:tc hMerge="1">
                  <a:txBody>
                    <a:bodyPr/>
                    <a:lstStyle/>
                    <a:p>
                      <a:endParaRPr lang="es-VE"/>
                    </a:p>
                  </a:txBody>
                  <a:tcPr/>
                </a:tc>
                <a:tc hMerge="1">
                  <a:txBody>
                    <a:bodyPr/>
                    <a:lstStyle/>
                    <a:p>
                      <a:endParaRPr lang="es-VE"/>
                    </a:p>
                  </a:txBody>
                  <a:tcPr/>
                </a:tc>
              </a:tr>
              <a:tr h="140138">
                <a:tc gridSpan="4">
                  <a:txBody>
                    <a:bodyPr/>
                    <a:lstStyle/>
                    <a:p>
                      <a:pPr algn="ctr" fontAlgn="ctr"/>
                      <a:r>
                        <a:rPr lang="es-VE" sz="1200" b="0" i="0" u="none" strike="noStrike" dirty="0">
                          <a:solidFill>
                            <a:srgbClr val="000000"/>
                          </a:solidFill>
                          <a:latin typeface="+mn-lt"/>
                        </a:rPr>
                        <a:t>Valores expresados en miles US$</a:t>
                      </a:r>
                    </a:p>
                  </a:txBody>
                  <a:tcPr marL="0" marR="0" marT="0" marB="0" anchor="ctr">
                    <a:lnL>
                      <a:noFill/>
                    </a:lnL>
                    <a:lnR>
                      <a:noFill/>
                    </a:lnR>
                    <a:lnT>
                      <a:noFill/>
                    </a:lnT>
                    <a:lnB>
                      <a:noFill/>
                    </a:lnB>
                  </a:tcPr>
                </a:tc>
                <a:tc hMerge="1">
                  <a:txBody>
                    <a:bodyPr/>
                    <a:lstStyle/>
                    <a:p>
                      <a:endParaRPr lang="es-VE"/>
                    </a:p>
                  </a:txBody>
                  <a:tcPr/>
                </a:tc>
                <a:tc hMerge="1">
                  <a:txBody>
                    <a:bodyPr/>
                    <a:lstStyle/>
                    <a:p>
                      <a:endParaRPr lang="es-VE"/>
                    </a:p>
                  </a:txBody>
                  <a:tcPr/>
                </a:tc>
                <a:tc hMerge="1">
                  <a:txBody>
                    <a:bodyPr/>
                    <a:lstStyle/>
                    <a:p>
                      <a:endParaRPr lang="es-VE"/>
                    </a:p>
                  </a:txBody>
                  <a:tcPr/>
                </a:tc>
              </a:tr>
              <a:tr h="140138">
                <a:tc>
                  <a:txBody>
                    <a:bodyPr/>
                    <a:lstStyle/>
                    <a:p>
                      <a:pPr algn="l" fontAlgn="ctr"/>
                      <a:endParaRPr lang="es-VE" sz="1200" b="0" i="0" u="none" strike="noStrike" dirty="0">
                        <a:solidFill>
                          <a:srgbClr val="000000"/>
                        </a:solidFill>
                        <a:latin typeface="+mn-lt"/>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s-VE" sz="1200" b="0" i="0" u="none" strike="noStrike" dirty="0">
                        <a:solidFill>
                          <a:srgbClr val="000000"/>
                        </a:solidFill>
                        <a:latin typeface="+mn-lt"/>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s-VE" sz="1200" b="0" i="0" u="none" strike="noStrike" dirty="0">
                        <a:solidFill>
                          <a:srgbClr val="000000"/>
                        </a:solidFill>
                        <a:latin typeface="+mn-lt"/>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s-VE" sz="1200" b="0" i="0" u="none" strike="noStrike" dirty="0">
                        <a:solidFill>
                          <a:srgbClr val="000000"/>
                        </a:solidFill>
                        <a:latin typeface="+mn-lt"/>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r>
              <a:tr h="140138">
                <a:tc>
                  <a:txBody>
                    <a:bodyPr/>
                    <a:lstStyle/>
                    <a:p>
                      <a:pPr algn="ctr" fontAlgn="ctr"/>
                      <a:r>
                        <a:rPr lang="es-VE" sz="1200" b="1" i="0" u="none" strike="noStrike" dirty="0">
                          <a:solidFill>
                            <a:srgbClr val="000000"/>
                          </a:solidFill>
                          <a:latin typeface="+mn-lt"/>
                        </a:rPr>
                        <a:t>Capítulos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VE" sz="1200" b="1" i="0" u="none" strike="noStrike" dirty="0">
                          <a:solidFill>
                            <a:srgbClr val="000000"/>
                          </a:solidFill>
                          <a:latin typeface="+mn-lt"/>
                        </a:rPr>
                        <a:t>2004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VE" sz="1200" b="1" i="0" u="none" strike="noStrike" dirty="0">
                          <a:solidFill>
                            <a:srgbClr val="000000"/>
                          </a:solidFill>
                          <a:latin typeface="+mn-lt"/>
                        </a:rPr>
                        <a:t>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VE" sz="1200" b="1" i="0" u="none" strike="noStrike" dirty="0">
                          <a:solidFill>
                            <a:srgbClr val="000000"/>
                          </a:solidFill>
                          <a:latin typeface="+mn-lt"/>
                        </a:rPr>
                        <a:t>Variación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138">
                <a:tc>
                  <a:txBody>
                    <a:bodyPr/>
                    <a:lstStyle/>
                    <a:p>
                      <a:pPr algn="ctr" fontAlgn="ctr"/>
                      <a:r>
                        <a:rPr lang="es-VE" sz="1200" b="0" i="0" u="none" strike="noStrike" dirty="0">
                          <a:solidFill>
                            <a:srgbClr val="000000"/>
                          </a:solidFill>
                          <a:latin typeface="+mn-lt"/>
                        </a:rPr>
                        <a:t>Capítulo 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VE" sz="1200" b="0" i="0" u="none" strike="noStrike" dirty="0">
                          <a:solidFill>
                            <a:srgbClr val="000000"/>
                          </a:solidFill>
                          <a:latin typeface="+mn-lt"/>
                        </a:rPr>
                        <a:t>146.759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s-VE" sz="1200" b="0" i="0" u="none" strike="noStrike" dirty="0">
                          <a:solidFill>
                            <a:srgbClr val="000000"/>
                          </a:solidFill>
                          <a:latin typeface="+mn-lt"/>
                        </a:rPr>
                        <a:t>661.386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s-VE" sz="1200" b="0" i="0" u="none" strike="noStrike" dirty="0">
                          <a:solidFill>
                            <a:srgbClr val="000000"/>
                          </a:solidFill>
                          <a:latin typeface="+mn-lt"/>
                        </a:rPr>
                        <a:t>350,66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138">
                <a:tc>
                  <a:txBody>
                    <a:bodyPr/>
                    <a:lstStyle/>
                    <a:p>
                      <a:pPr algn="ctr" fontAlgn="ctr"/>
                      <a:r>
                        <a:rPr lang="es-VE" sz="1200" b="0" i="0" u="none" strike="noStrike" dirty="0">
                          <a:solidFill>
                            <a:srgbClr val="000000"/>
                          </a:solidFill>
                          <a:latin typeface="+mn-lt"/>
                        </a:rPr>
                        <a:t>Capítulo 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VE" sz="1200" b="0" i="0" u="none" strike="noStrike" dirty="0">
                          <a:solidFill>
                            <a:srgbClr val="000000"/>
                          </a:solidFill>
                          <a:latin typeface="+mn-lt"/>
                        </a:rPr>
                        <a:t>84.627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s-VE" sz="1200" b="0" i="0" u="none" strike="noStrike" dirty="0">
                          <a:solidFill>
                            <a:srgbClr val="000000"/>
                          </a:solidFill>
                          <a:latin typeface="+mn-lt"/>
                        </a:rPr>
                        <a:t>839.895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s-VE" sz="1200" b="0" i="0" u="none" strike="noStrike" dirty="0">
                          <a:solidFill>
                            <a:srgbClr val="000000"/>
                          </a:solidFill>
                          <a:latin typeface="+mn-lt"/>
                        </a:rPr>
                        <a:t>892,47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138">
                <a:tc>
                  <a:txBody>
                    <a:bodyPr/>
                    <a:lstStyle/>
                    <a:p>
                      <a:pPr algn="ctr" fontAlgn="ctr"/>
                      <a:r>
                        <a:rPr lang="es-VE" sz="1200" b="0" i="0" u="none" strike="noStrike" dirty="0">
                          <a:solidFill>
                            <a:srgbClr val="000000"/>
                          </a:solidFill>
                          <a:latin typeface="+mn-lt"/>
                        </a:rPr>
                        <a:t>Capítulo 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VE" sz="1200" b="0" i="0" u="none" strike="noStrike" dirty="0">
                          <a:solidFill>
                            <a:srgbClr val="000000"/>
                          </a:solidFill>
                          <a:latin typeface="+mn-lt"/>
                        </a:rPr>
                        <a:t>19.386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dirty="0">
                          <a:solidFill>
                            <a:srgbClr val="000000"/>
                          </a:solidFill>
                          <a:latin typeface="+mn-lt"/>
                        </a:rPr>
                        <a:t>94.480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dirty="0">
                          <a:solidFill>
                            <a:srgbClr val="000000"/>
                          </a:solidFill>
                          <a:latin typeface="+mn-lt"/>
                        </a:rPr>
                        <a:t>387,36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138">
                <a:tc>
                  <a:txBody>
                    <a:bodyPr/>
                    <a:lstStyle/>
                    <a:p>
                      <a:pPr algn="ctr" fontAlgn="ctr"/>
                      <a:r>
                        <a:rPr lang="es-VE" sz="1200" b="0" i="0" u="none" strike="noStrike" dirty="0">
                          <a:solidFill>
                            <a:srgbClr val="000000"/>
                          </a:solidFill>
                          <a:latin typeface="+mn-lt"/>
                        </a:rPr>
                        <a:t>Capítulo 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VE" sz="1200" b="0" i="0" u="none" strike="noStrike" dirty="0">
                          <a:solidFill>
                            <a:srgbClr val="000000"/>
                          </a:solidFill>
                          <a:latin typeface="+mn-lt"/>
                        </a:rPr>
                        <a:t>156.470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s-VE" sz="1200" b="0" i="0" u="none" strike="noStrike" dirty="0">
                          <a:solidFill>
                            <a:srgbClr val="000000"/>
                          </a:solidFill>
                          <a:latin typeface="+mn-lt"/>
                        </a:rPr>
                        <a:t>925.036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s-VE" sz="1200" b="0" i="0" u="none" strike="noStrike" dirty="0">
                          <a:solidFill>
                            <a:srgbClr val="000000"/>
                          </a:solidFill>
                          <a:latin typeface="+mn-lt"/>
                        </a:rPr>
                        <a:t>491,19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138">
                <a:tc>
                  <a:txBody>
                    <a:bodyPr/>
                    <a:lstStyle/>
                    <a:p>
                      <a:pPr algn="ctr" fontAlgn="ctr"/>
                      <a:r>
                        <a:rPr lang="es-VE" sz="1200" b="0" i="0" u="none" strike="noStrike" dirty="0">
                          <a:solidFill>
                            <a:srgbClr val="000000"/>
                          </a:solidFill>
                          <a:latin typeface="+mn-lt"/>
                        </a:rPr>
                        <a:t>Capítulo 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VE" sz="1200" b="0" i="0" u="none" strike="noStrike" dirty="0">
                          <a:solidFill>
                            <a:srgbClr val="000000"/>
                          </a:solidFill>
                          <a:latin typeface="+mn-lt"/>
                        </a:rPr>
                        <a:t>2.592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dirty="0">
                          <a:solidFill>
                            <a:srgbClr val="000000"/>
                          </a:solidFill>
                          <a:latin typeface="+mn-lt"/>
                        </a:rPr>
                        <a:t>687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dirty="0">
                          <a:solidFill>
                            <a:srgbClr val="000000"/>
                          </a:solidFill>
                          <a:latin typeface="+mn-lt"/>
                        </a:rPr>
                        <a:t>-73,48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138">
                <a:tc>
                  <a:txBody>
                    <a:bodyPr/>
                    <a:lstStyle/>
                    <a:p>
                      <a:pPr algn="ctr" fontAlgn="ctr"/>
                      <a:r>
                        <a:rPr lang="es-VE" sz="1200" b="0" i="0" u="none" strike="noStrike" dirty="0">
                          <a:solidFill>
                            <a:srgbClr val="000000"/>
                          </a:solidFill>
                          <a:latin typeface="+mn-lt"/>
                        </a:rPr>
                        <a:t>Capítulo 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VE" sz="1200" b="0" i="0" u="none" strike="noStrike" dirty="0">
                          <a:solidFill>
                            <a:srgbClr val="000000"/>
                          </a:solidFill>
                          <a:latin typeface="+mn-lt"/>
                        </a:rPr>
                        <a:t>515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dirty="0">
                          <a:solidFill>
                            <a:srgbClr val="000000"/>
                          </a:solidFill>
                          <a:latin typeface="+mn-lt"/>
                        </a:rPr>
                        <a:t>151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dirty="0">
                          <a:solidFill>
                            <a:srgbClr val="000000"/>
                          </a:solidFill>
                          <a:latin typeface="+mn-lt"/>
                        </a:rPr>
                        <a:t>-70,66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138">
                <a:tc>
                  <a:txBody>
                    <a:bodyPr/>
                    <a:lstStyle/>
                    <a:p>
                      <a:pPr algn="ctr" fontAlgn="ctr"/>
                      <a:r>
                        <a:rPr lang="es-VE" sz="1200" b="0" i="0" u="none" strike="noStrike" dirty="0">
                          <a:solidFill>
                            <a:srgbClr val="000000"/>
                          </a:solidFill>
                          <a:latin typeface="+mn-lt"/>
                        </a:rPr>
                        <a:t>Capítulo 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VE" sz="1200" b="0" i="0" u="none" strike="noStrike" dirty="0">
                          <a:solidFill>
                            <a:srgbClr val="000000"/>
                          </a:solidFill>
                          <a:latin typeface="+mn-lt"/>
                        </a:rPr>
                        <a:t>69.328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dirty="0">
                          <a:solidFill>
                            <a:srgbClr val="000000"/>
                          </a:solidFill>
                          <a:latin typeface="+mn-lt"/>
                        </a:rPr>
                        <a:t>162.286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s-VE" sz="1200" b="0" i="0" u="none" strike="noStrike" dirty="0">
                          <a:solidFill>
                            <a:srgbClr val="000000"/>
                          </a:solidFill>
                          <a:latin typeface="+mn-lt"/>
                        </a:rPr>
                        <a:t>134,08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138">
                <a:tc>
                  <a:txBody>
                    <a:bodyPr/>
                    <a:lstStyle/>
                    <a:p>
                      <a:pPr algn="ctr" fontAlgn="ctr"/>
                      <a:r>
                        <a:rPr lang="es-VE" sz="1200" b="0" i="0" u="none" strike="noStrike" dirty="0">
                          <a:solidFill>
                            <a:srgbClr val="000000"/>
                          </a:solidFill>
                          <a:latin typeface="+mn-lt"/>
                        </a:rPr>
                        <a:t>Capítulo 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VE" sz="1200" b="0" i="0" u="none" strike="noStrike" dirty="0">
                          <a:solidFill>
                            <a:srgbClr val="000000"/>
                          </a:solidFill>
                          <a:latin typeface="+mn-lt"/>
                        </a:rPr>
                        <a:t>35.685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dirty="0">
                          <a:solidFill>
                            <a:srgbClr val="000000"/>
                          </a:solidFill>
                          <a:latin typeface="+mn-lt"/>
                        </a:rPr>
                        <a:t>49.083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dirty="0">
                          <a:solidFill>
                            <a:srgbClr val="000000"/>
                          </a:solidFill>
                          <a:latin typeface="+mn-lt"/>
                        </a:rPr>
                        <a:t>37,55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138">
                <a:tc>
                  <a:txBody>
                    <a:bodyPr/>
                    <a:lstStyle/>
                    <a:p>
                      <a:pPr algn="ctr" fontAlgn="ctr"/>
                      <a:r>
                        <a:rPr lang="es-VE" sz="1200" b="0" i="0" u="none" strike="noStrike" dirty="0">
                          <a:solidFill>
                            <a:srgbClr val="000000"/>
                          </a:solidFill>
                          <a:latin typeface="+mn-lt"/>
                        </a:rPr>
                        <a:t>Capítulo 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VE" sz="1200" b="0" i="0" u="none" strike="noStrike" dirty="0">
                          <a:solidFill>
                            <a:srgbClr val="000000"/>
                          </a:solidFill>
                          <a:latin typeface="+mn-lt"/>
                        </a:rPr>
                        <a:t>5.646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dirty="0">
                          <a:solidFill>
                            <a:srgbClr val="000000"/>
                          </a:solidFill>
                          <a:latin typeface="+mn-lt"/>
                        </a:rPr>
                        <a:t>48.823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dirty="0">
                          <a:solidFill>
                            <a:srgbClr val="000000"/>
                          </a:solidFill>
                          <a:latin typeface="+mn-lt"/>
                        </a:rPr>
                        <a:t>764,75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138">
                <a:tc>
                  <a:txBody>
                    <a:bodyPr/>
                    <a:lstStyle/>
                    <a:p>
                      <a:pPr algn="ctr" fontAlgn="ctr"/>
                      <a:r>
                        <a:rPr lang="es-VE" sz="1200" b="0" i="0" u="none" strike="noStrike" dirty="0">
                          <a:solidFill>
                            <a:srgbClr val="000000"/>
                          </a:solidFill>
                          <a:latin typeface="+mn-lt"/>
                        </a:rPr>
                        <a:t>Capítulo 10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VE" sz="1200" b="0" i="0" u="none" strike="noStrike" dirty="0">
                          <a:solidFill>
                            <a:srgbClr val="000000"/>
                          </a:solidFill>
                          <a:latin typeface="+mn-lt"/>
                        </a:rPr>
                        <a:t>341.471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s-VE" sz="1200" b="0" i="0" u="none" strike="noStrike" dirty="0">
                          <a:solidFill>
                            <a:srgbClr val="000000"/>
                          </a:solidFill>
                          <a:latin typeface="+mn-lt"/>
                        </a:rPr>
                        <a:t>1.300.431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s-VE" sz="1200" b="0" i="0" u="none" strike="noStrike" dirty="0">
                          <a:solidFill>
                            <a:srgbClr val="000000"/>
                          </a:solidFill>
                          <a:latin typeface="+mn-lt"/>
                        </a:rPr>
                        <a:t>280,83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138">
                <a:tc>
                  <a:txBody>
                    <a:bodyPr/>
                    <a:lstStyle/>
                    <a:p>
                      <a:pPr algn="ctr" fontAlgn="ctr"/>
                      <a:r>
                        <a:rPr lang="es-VE" sz="1200" b="0" i="0" u="none" strike="noStrike" dirty="0">
                          <a:solidFill>
                            <a:srgbClr val="000000"/>
                          </a:solidFill>
                          <a:latin typeface="+mn-lt"/>
                        </a:rPr>
                        <a:t>Capítulo 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VE" sz="1200" b="0" i="0" u="none" strike="noStrike" dirty="0">
                          <a:solidFill>
                            <a:srgbClr val="000000"/>
                          </a:solidFill>
                          <a:latin typeface="+mn-lt"/>
                        </a:rPr>
                        <a:t>98.906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dirty="0">
                          <a:solidFill>
                            <a:srgbClr val="000000"/>
                          </a:solidFill>
                          <a:latin typeface="+mn-lt"/>
                        </a:rPr>
                        <a:t>116.761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s-VE" sz="1200" b="0" i="0" u="none" strike="noStrike" dirty="0">
                          <a:solidFill>
                            <a:srgbClr val="000000"/>
                          </a:solidFill>
                          <a:latin typeface="+mn-lt"/>
                        </a:rPr>
                        <a:t>18,05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138">
                <a:tc>
                  <a:txBody>
                    <a:bodyPr/>
                    <a:lstStyle/>
                    <a:p>
                      <a:pPr algn="ctr" fontAlgn="ctr"/>
                      <a:r>
                        <a:rPr lang="es-VE" sz="1200" b="0" i="0" u="none" strike="noStrike" dirty="0">
                          <a:solidFill>
                            <a:srgbClr val="000000"/>
                          </a:solidFill>
                          <a:latin typeface="+mn-lt"/>
                        </a:rPr>
                        <a:t>Capítulo 12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VE" sz="1200" b="0" i="0" u="none" strike="noStrike" dirty="0">
                          <a:solidFill>
                            <a:srgbClr val="000000"/>
                          </a:solidFill>
                          <a:latin typeface="+mn-lt"/>
                        </a:rPr>
                        <a:t>24.824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dirty="0">
                          <a:solidFill>
                            <a:srgbClr val="000000"/>
                          </a:solidFill>
                          <a:latin typeface="+mn-lt"/>
                        </a:rPr>
                        <a:t>176.217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s-VE" sz="1200" b="0" i="0" u="none" strike="noStrike" dirty="0">
                          <a:solidFill>
                            <a:srgbClr val="000000"/>
                          </a:solidFill>
                          <a:latin typeface="+mn-lt"/>
                        </a:rPr>
                        <a:t>609,86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138">
                <a:tc>
                  <a:txBody>
                    <a:bodyPr/>
                    <a:lstStyle/>
                    <a:p>
                      <a:pPr algn="ctr" fontAlgn="ctr"/>
                      <a:r>
                        <a:rPr lang="es-VE" sz="1200" b="0" i="0" u="none" strike="noStrike" dirty="0">
                          <a:solidFill>
                            <a:srgbClr val="000000"/>
                          </a:solidFill>
                          <a:latin typeface="+mn-lt"/>
                        </a:rPr>
                        <a:t>Capítulo 13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VE" sz="1200" b="0" i="0" u="none" strike="noStrike" dirty="0">
                          <a:solidFill>
                            <a:srgbClr val="000000"/>
                          </a:solidFill>
                          <a:latin typeface="+mn-lt"/>
                        </a:rPr>
                        <a:t>18.017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dirty="0">
                          <a:solidFill>
                            <a:srgbClr val="000000"/>
                          </a:solidFill>
                          <a:latin typeface="+mn-lt"/>
                        </a:rPr>
                        <a:t>23.790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dirty="0">
                          <a:solidFill>
                            <a:srgbClr val="000000"/>
                          </a:solidFill>
                          <a:latin typeface="+mn-lt"/>
                        </a:rPr>
                        <a:t>32,04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138">
                <a:tc>
                  <a:txBody>
                    <a:bodyPr/>
                    <a:lstStyle/>
                    <a:p>
                      <a:pPr algn="ctr" fontAlgn="ctr"/>
                      <a:r>
                        <a:rPr lang="es-VE" sz="1200" b="0" i="0" u="none" strike="noStrike" dirty="0">
                          <a:solidFill>
                            <a:srgbClr val="000000"/>
                          </a:solidFill>
                          <a:latin typeface="+mn-lt"/>
                        </a:rPr>
                        <a:t>Capítulo 14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VE" sz="1200" b="0" i="0" u="none" strike="noStrike" dirty="0">
                          <a:solidFill>
                            <a:srgbClr val="000000"/>
                          </a:solidFill>
                          <a:latin typeface="+mn-lt"/>
                        </a:rPr>
                        <a:t>810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dirty="0">
                          <a:solidFill>
                            <a:srgbClr val="000000"/>
                          </a:solidFill>
                          <a:latin typeface="+mn-lt"/>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dirty="0">
                          <a:solidFill>
                            <a:srgbClr val="000000"/>
                          </a:solidFill>
                          <a:latin typeface="+mn-lt"/>
                        </a:rPr>
                        <a:t>-99,71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138">
                <a:tc>
                  <a:txBody>
                    <a:bodyPr/>
                    <a:lstStyle/>
                    <a:p>
                      <a:pPr algn="ctr" fontAlgn="ctr"/>
                      <a:r>
                        <a:rPr lang="es-VE" sz="1200" b="0" i="0" u="none" strike="noStrike" dirty="0">
                          <a:solidFill>
                            <a:srgbClr val="000000"/>
                          </a:solidFill>
                          <a:latin typeface="+mn-lt"/>
                        </a:rPr>
                        <a:t>Capítulo 15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VE" sz="1200" b="0" i="0" u="none" strike="noStrike" dirty="0">
                          <a:solidFill>
                            <a:srgbClr val="000000"/>
                          </a:solidFill>
                          <a:latin typeface="+mn-lt"/>
                        </a:rPr>
                        <a:t>330.756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s-VE" sz="1200" b="0" i="0" u="none" strike="noStrike" dirty="0">
                          <a:solidFill>
                            <a:srgbClr val="000000"/>
                          </a:solidFill>
                          <a:latin typeface="+mn-lt"/>
                        </a:rPr>
                        <a:t>627.732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s-VE" sz="1200" b="0" i="0" u="none" strike="noStrike" dirty="0">
                          <a:solidFill>
                            <a:srgbClr val="000000"/>
                          </a:solidFill>
                          <a:latin typeface="+mn-lt"/>
                        </a:rPr>
                        <a:t>89,79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138">
                <a:tc>
                  <a:txBody>
                    <a:bodyPr/>
                    <a:lstStyle/>
                    <a:p>
                      <a:pPr algn="ctr" fontAlgn="ctr"/>
                      <a:r>
                        <a:rPr lang="es-VE" sz="1200" b="0" i="0" u="none" strike="noStrike" dirty="0">
                          <a:solidFill>
                            <a:srgbClr val="000000"/>
                          </a:solidFill>
                          <a:latin typeface="+mn-lt"/>
                        </a:rPr>
                        <a:t>Capítulo 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VE" sz="1200" b="0" i="0" u="none" strike="noStrike" dirty="0">
                          <a:solidFill>
                            <a:srgbClr val="000000"/>
                          </a:solidFill>
                          <a:latin typeface="+mn-lt"/>
                        </a:rPr>
                        <a:t>39.172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dirty="0">
                          <a:solidFill>
                            <a:srgbClr val="000000"/>
                          </a:solidFill>
                          <a:latin typeface="+mn-lt"/>
                        </a:rPr>
                        <a:t>211.565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s-VE" sz="1200" b="0" i="0" u="none" strike="noStrike" dirty="0">
                          <a:solidFill>
                            <a:srgbClr val="000000"/>
                          </a:solidFill>
                          <a:latin typeface="+mn-lt"/>
                        </a:rPr>
                        <a:t>440,09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138">
                <a:tc>
                  <a:txBody>
                    <a:bodyPr/>
                    <a:lstStyle/>
                    <a:p>
                      <a:pPr algn="ctr" fontAlgn="ctr"/>
                      <a:r>
                        <a:rPr lang="es-VE" sz="1200" b="0" i="0" u="none" strike="noStrike" dirty="0">
                          <a:solidFill>
                            <a:srgbClr val="000000"/>
                          </a:solidFill>
                          <a:latin typeface="+mn-lt"/>
                        </a:rPr>
                        <a:t>Capítulo 17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VE" sz="1200" b="0" i="0" u="none" strike="noStrike" dirty="0">
                          <a:solidFill>
                            <a:srgbClr val="000000"/>
                          </a:solidFill>
                          <a:latin typeface="+mn-lt"/>
                        </a:rPr>
                        <a:t>117.630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s-VE" sz="1200" b="0" i="0" u="none" strike="noStrike" dirty="0">
                          <a:solidFill>
                            <a:srgbClr val="000000"/>
                          </a:solidFill>
                          <a:latin typeface="+mn-lt"/>
                        </a:rPr>
                        <a:t>646.759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s-VE" sz="1200" b="0" i="0" u="none" strike="noStrike" dirty="0">
                          <a:solidFill>
                            <a:srgbClr val="000000"/>
                          </a:solidFill>
                          <a:latin typeface="+mn-lt"/>
                        </a:rPr>
                        <a:t>449,82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138">
                <a:tc>
                  <a:txBody>
                    <a:bodyPr/>
                    <a:lstStyle/>
                    <a:p>
                      <a:pPr algn="ctr" fontAlgn="ctr"/>
                      <a:r>
                        <a:rPr lang="es-VE" sz="1200" b="0" i="0" u="none" strike="noStrike" dirty="0">
                          <a:solidFill>
                            <a:srgbClr val="000000"/>
                          </a:solidFill>
                          <a:latin typeface="+mn-lt"/>
                        </a:rPr>
                        <a:t>Capítulo 18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VE" sz="1200" b="0" i="0" u="none" strike="noStrike" dirty="0">
                          <a:solidFill>
                            <a:srgbClr val="000000"/>
                          </a:solidFill>
                          <a:latin typeface="+mn-lt"/>
                        </a:rPr>
                        <a:t>31.287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dirty="0">
                          <a:solidFill>
                            <a:srgbClr val="000000"/>
                          </a:solidFill>
                          <a:latin typeface="+mn-lt"/>
                        </a:rPr>
                        <a:t>71.589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dirty="0">
                          <a:solidFill>
                            <a:srgbClr val="000000"/>
                          </a:solidFill>
                          <a:latin typeface="+mn-lt"/>
                        </a:rPr>
                        <a:t>128,81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138">
                <a:tc>
                  <a:txBody>
                    <a:bodyPr/>
                    <a:lstStyle/>
                    <a:p>
                      <a:pPr algn="ctr" fontAlgn="ctr"/>
                      <a:r>
                        <a:rPr lang="es-VE" sz="1200" b="0" i="0" u="none" strike="noStrike" dirty="0">
                          <a:solidFill>
                            <a:srgbClr val="000000"/>
                          </a:solidFill>
                          <a:latin typeface="+mn-lt"/>
                        </a:rPr>
                        <a:t>Capítulo 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VE" sz="1200" b="0" i="0" u="none" strike="noStrike" dirty="0">
                          <a:solidFill>
                            <a:srgbClr val="000000"/>
                          </a:solidFill>
                          <a:latin typeface="+mn-lt"/>
                        </a:rPr>
                        <a:t>44.875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dirty="0">
                          <a:solidFill>
                            <a:srgbClr val="000000"/>
                          </a:solidFill>
                          <a:latin typeface="+mn-lt"/>
                        </a:rPr>
                        <a:t>364.780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s-VE" sz="1200" b="0" i="0" u="none" strike="noStrike" dirty="0">
                          <a:solidFill>
                            <a:srgbClr val="000000"/>
                          </a:solidFill>
                          <a:latin typeface="+mn-lt"/>
                        </a:rPr>
                        <a:t>712,88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138">
                <a:tc>
                  <a:txBody>
                    <a:bodyPr/>
                    <a:lstStyle/>
                    <a:p>
                      <a:pPr algn="ctr" fontAlgn="ctr"/>
                      <a:r>
                        <a:rPr lang="es-VE" sz="1200" b="0" i="0" u="none" strike="noStrike" dirty="0">
                          <a:solidFill>
                            <a:srgbClr val="000000"/>
                          </a:solidFill>
                          <a:latin typeface="+mn-lt"/>
                        </a:rPr>
                        <a:t>Capítulo 20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VE" sz="1200" b="0" i="0" u="none" strike="noStrike" dirty="0">
                          <a:solidFill>
                            <a:srgbClr val="000000"/>
                          </a:solidFill>
                          <a:latin typeface="+mn-lt"/>
                        </a:rPr>
                        <a:t>60.514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dirty="0">
                          <a:solidFill>
                            <a:srgbClr val="000000"/>
                          </a:solidFill>
                          <a:latin typeface="+mn-lt"/>
                        </a:rPr>
                        <a:t>111.623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s-VE" sz="1200" b="0" i="0" u="none" strike="noStrike" dirty="0">
                          <a:solidFill>
                            <a:srgbClr val="000000"/>
                          </a:solidFill>
                          <a:latin typeface="+mn-lt"/>
                        </a:rPr>
                        <a:t>84,46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138">
                <a:tc>
                  <a:txBody>
                    <a:bodyPr/>
                    <a:lstStyle/>
                    <a:p>
                      <a:pPr algn="ctr" fontAlgn="ctr"/>
                      <a:r>
                        <a:rPr lang="es-VE" sz="1200" b="0" i="0" u="none" strike="noStrike" dirty="0">
                          <a:solidFill>
                            <a:srgbClr val="000000"/>
                          </a:solidFill>
                          <a:latin typeface="+mn-lt"/>
                        </a:rPr>
                        <a:t>Capítulo 21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VE" sz="1200" b="0" i="0" u="none" strike="noStrike" dirty="0">
                          <a:solidFill>
                            <a:srgbClr val="000000"/>
                          </a:solidFill>
                          <a:latin typeface="+mn-lt"/>
                        </a:rPr>
                        <a:t>105.544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s-VE" sz="1200" b="0" i="0" u="none" strike="noStrike" dirty="0">
                          <a:solidFill>
                            <a:srgbClr val="000000"/>
                          </a:solidFill>
                          <a:latin typeface="+mn-lt"/>
                        </a:rPr>
                        <a:t>168.966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s-VE" sz="1200" b="0" i="0" u="none" strike="noStrike" dirty="0">
                          <a:solidFill>
                            <a:srgbClr val="000000"/>
                          </a:solidFill>
                          <a:latin typeface="+mn-lt"/>
                        </a:rPr>
                        <a:t>60,09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138">
                <a:tc>
                  <a:txBody>
                    <a:bodyPr/>
                    <a:lstStyle/>
                    <a:p>
                      <a:pPr algn="ctr" fontAlgn="ctr"/>
                      <a:r>
                        <a:rPr lang="es-VE" sz="1200" b="0" i="0" u="none" strike="noStrike" dirty="0">
                          <a:solidFill>
                            <a:srgbClr val="000000"/>
                          </a:solidFill>
                          <a:latin typeface="+mn-lt"/>
                        </a:rPr>
                        <a:t>Capítulo 22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VE" sz="1200" b="0" i="0" u="none" strike="noStrike" dirty="0">
                          <a:solidFill>
                            <a:srgbClr val="000000"/>
                          </a:solidFill>
                          <a:latin typeface="+mn-lt"/>
                        </a:rPr>
                        <a:t>149.782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s-VE" sz="1200" b="0" i="0" u="none" strike="noStrike" dirty="0">
                          <a:solidFill>
                            <a:srgbClr val="000000"/>
                          </a:solidFill>
                          <a:latin typeface="+mn-lt"/>
                        </a:rPr>
                        <a:t>60.229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dirty="0">
                          <a:solidFill>
                            <a:srgbClr val="000000"/>
                          </a:solidFill>
                          <a:latin typeface="+mn-lt"/>
                        </a:rPr>
                        <a:t>-59,79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138">
                <a:tc>
                  <a:txBody>
                    <a:bodyPr/>
                    <a:lstStyle/>
                    <a:p>
                      <a:pPr algn="ctr" fontAlgn="ctr"/>
                      <a:r>
                        <a:rPr lang="es-VE" sz="1200" b="0" i="0" u="none" strike="noStrike" dirty="0">
                          <a:solidFill>
                            <a:srgbClr val="000000"/>
                          </a:solidFill>
                          <a:latin typeface="+mn-lt"/>
                        </a:rPr>
                        <a:t>Capítulo 23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VE" sz="1200" b="0" i="0" u="none" strike="noStrike" dirty="0">
                          <a:solidFill>
                            <a:srgbClr val="000000"/>
                          </a:solidFill>
                          <a:latin typeface="+mn-lt"/>
                        </a:rPr>
                        <a:t>262.928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s-VE" sz="1200" b="0" i="0" u="none" strike="noStrike" dirty="0">
                          <a:solidFill>
                            <a:srgbClr val="000000"/>
                          </a:solidFill>
                          <a:latin typeface="+mn-lt"/>
                        </a:rPr>
                        <a:t>635.539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s-VE" sz="1200" b="0" i="0" u="none" strike="noStrike" dirty="0">
                          <a:solidFill>
                            <a:srgbClr val="000000"/>
                          </a:solidFill>
                          <a:latin typeface="+mn-lt"/>
                        </a:rPr>
                        <a:t>141,72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138">
                <a:tc>
                  <a:txBody>
                    <a:bodyPr/>
                    <a:lstStyle/>
                    <a:p>
                      <a:pPr algn="ctr" fontAlgn="ctr"/>
                      <a:r>
                        <a:rPr lang="es-VE" sz="1200" b="0" i="0" u="none" strike="noStrike" dirty="0">
                          <a:solidFill>
                            <a:srgbClr val="000000"/>
                          </a:solidFill>
                          <a:latin typeface="+mn-lt"/>
                        </a:rPr>
                        <a:t>Capítulo 24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VE" sz="1200" b="0" i="0" u="none" strike="noStrike" dirty="0">
                          <a:solidFill>
                            <a:srgbClr val="000000"/>
                          </a:solidFill>
                          <a:latin typeface="+mn-lt"/>
                        </a:rPr>
                        <a:t>13.148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dirty="0">
                          <a:solidFill>
                            <a:srgbClr val="000000"/>
                          </a:solidFill>
                          <a:latin typeface="+mn-lt"/>
                        </a:rPr>
                        <a:t>10.661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dirty="0">
                          <a:solidFill>
                            <a:srgbClr val="000000"/>
                          </a:solidFill>
                          <a:latin typeface="+mn-lt"/>
                        </a:rPr>
                        <a:t>-18,91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138">
                <a:tc>
                  <a:txBody>
                    <a:bodyPr/>
                    <a:lstStyle/>
                    <a:p>
                      <a:pPr algn="ctr" fontAlgn="ctr"/>
                      <a:r>
                        <a:rPr lang="es-VE" sz="1200" b="1" i="0" u="none" strike="noStrike" dirty="0">
                          <a:solidFill>
                            <a:srgbClr val="000000"/>
                          </a:solidFill>
                          <a:latin typeface="+mn-lt"/>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VE" sz="1200" b="1" i="0" u="none" strike="noStrike" dirty="0">
                          <a:solidFill>
                            <a:srgbClr val="000000"/>
                          </a:solidFill>
                          <a:latin typeface="+mn-lt"/>
                        </a:rPr>
                        <a:t>2.160.674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1" i="0" u="none" strike="noStrike" dirty="0">
                          <a:solidFill>
                            <a:srgbClr val="000000"/>
                          </a:solidFill>
                          <a:latin typeface="+mn-lt"/>
                        </a:rPr>
                        <a:t>7.308.475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1" i="0" u="none" strike="noStrike" dirty="0">
                          <a:solidFill>
                            <a:srgbClr val="000000"/>
                          </a:solidFill>
                          <a:latin typeface="+mn-lt"/>
                        </a:rPr>
                        <a:t>238,25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VE" smtClean="0"/>
              <a:t>Venezuela y el comercio agroalimentario con el Mercosur. (O. E. F-G. | FACES, ULA)</a:t>
            </a:r>
            <a:endParaRPr lang="es-VE"/>
          </a:p>
        </p:txBody>
      </p:sp>
      <p:sp>
        <p:nvSpPr>
          <p:cNvPr id="5" name="4 Marcador de número de diapositiva"/>
          <p:cNvSpPr>
            <a:spLocks noGrp="1"/>
          </p:cNvSpPr>
          <p:nvPr>
            <p:ph type="sldNum" sz="quarter" idx="12"/>
          </p:nvPr>
        </p:nvSpPr>
        <p:spPr/>
        <p:txBody>
          <a:bodyPr/>
          <a:lstStyle/>
          <a:p>
            <a:fld id="{22BB4446-4928-4A4F-ADC0-37589AFB2FA4}" type="slidenum">
              <a:rPr lang="es-VE" smtClean="0"/>
              <a:pPr/>
              <a:t>23</a:t>
            </a:fld>
            <a:endParaRPr lang="es-VE"/>
          </a:p>
        </p:txBody>
      </p:sp>
      <p:sp>
        <p:nvSpPr>
          <p:cNvPr id="7" name="6 CuadroTexto"/>
          <p:cNvSpPr txBox="1"/>
          <p:nvPr/>
        </p:nvSpPr>
        <p:spPr>
          <a:xfrm>
            <a:off x="1043608" y="6248345"/>
            <a:ext cx="3600000" cy="276999"/>
          </a:xfrm>
          <a:prstGeom prst="rect">
            <a:avLst/>
          </a:prstGeom>
          <a:noFill/>
        </p:spPr>
        <p:txBody>
          <a:bodyPr wrap="square" rtlCol="0">
            <a:spAutoFit/>
          </a:bodyPr>
          <a:lstStyle/>
          <a:p>
            <a:pPr algn="ctr"/>
            <a:r>
              <a:rPr lang="es-VE" sz="1200" dirty="0" smtClean="0"/>
              <a:t>Fuente: elaboración propia a partir del SICOEX ALADI</a:t>
            </a:r>
            <a:endParaRPr lang="es-VE" sz="1200" dirty="0"/>
          </a:p>
        </p:txBody>
      </p:sp>
      <p:sp>
        <p:nvSpPr>
          <p:cNvPr id="8" name="1 Título"/>
          <p:cNvSpPr>
            <a:spLocks noGrp="1"/>
          </p:cNvSpPr>
          <p:nvPr>
            <p:ph type="title"/>
          </p:nvPr>
        </p:nvSpPr>
        <p:spPr>
          <a:xfrm>
            <a:off x="457200" y="155448"/>
            <a:ext cx="8229600" cy="1252728"/>
          </a:xfrm>
        </p:spPr>
        <p:txBody>
          <a:bodyPr>
            <a:normAutofit fontScale="90000"/>
          </a:bodyPr>
          <a:lstStyle/>
          <a:p>
            <a:r>
              <a:rPr lang="es-VE" dirty="0" smtClean="0"/>
              <a:t>2.4. Comercio agroalimentario: Venezuela-Mercosur</a:t>
            </a:r>
            <a:endParaRPr lang="es-VE" dirty="0"/>
          </a:p>
        </p:txBody>
      </p:sp>
      <p:graphicFrame>
        <p:nvGraphicFramePr>
          <p:cNvPr id="9" name="3 Gráfico"/>
          <p:cNvGraphicFramePr/>
          <p:nvPr/>
        </p:nvGraphicFramePr>
        <p:xfrm>
          <a:off x="539552" y="1556792"/>
          <a:ext cx="8136904" cy="468052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VE" dirty="0" smtClean="0"/>
              <a:t>2.4. Comercio agroalimentario: Venezuela-Mercosur</a:t>
            </a:r>
            <a:endParaRPr lang="es-VE" dirty="0"/>
          </a:p>
        </p:txBody>
      </p:sp>
      <p:sp>
        <p:nvSpPr>
          <p:cNvPr id="4" name="3 Marcador de pie de página"/>
          <p:cNvSpPr>
            <a:spLocks noGrp="1"/>
          </p:cNvSpPr>
          <p:nvPr>
            <p:ph type="ftr" sz="quarter" idx="11"/>
          </p:nvPr>
        </p:nvSpPr>
        <p:spPr/>
        <p:txBody>
          <a:bodyPr/>
          <a:lstStyle/>
          <a:p>
            <a:r>
              <a:rPr lang="es-VE" dirty="0" smtClean="0"/>
              <a:t>Venezuela y el comercio agroalimentario con el Mercosur. (O. E. F-G. | FACES, ULA)</a:t>
            </a:r>
            <a:endParaRPr lang="es-VE" dirty="0"/>
          </a:p>
        </p:txBody>
      </p:sp>
      <p:sp>
        <p:nvSpPr>
          <p:cNvPr id="5" name="4 Marcador de número de diapositiva"/>
          <p:cNvSpPr>
            <a:spLocks noGrp="1"/>
          </p:cNvSpPr>
          <p:nvPr>
            <p:ph type="sldNum" sz="quarter" idx="12"/>
          </p:nvPr>
        </p:nvSpPr>
        <p:spPr/>
        <p:txBody>
          <a:bodyPr/>
          <a:lstStyle/>
          <a:p>
            <a:fld id="{22BB4446-4928-4A4F-ADC0-37589AFB2FA4}" type="slidenum">
              <a:rPr lang="es-VE" smtClean="0"/>
              <a:pPr/>
              <a:t>24</a:t>
            </a:fld>
            <a:endParaRPr lang="es-VE" dirty="0"/>
          </a:p>
        </p:txBody>
      </p:sp>
      <p:sp>
        <p:nvSpPr>
          <p:cNvPr id="7" name="6 CuadroTexto"/>
          <p:cNvSpPr txBox="1"/>
          <p:nvPr/>
        </p:nvSpPr>
        <p:spPr>
          <a:xfrm>
            <a:off x="1043608" y="6248345"/>
            <a:ext cx="3600000" cy="276999"/>
          </a:xfrm>
          <a:prstGeom prst="rect">
            <a:avLst/>
          </a:prstGeom>
          <a:noFill/>
        </p:spPr>
        <p:txBody>
          <a:bodyPr wrap="square" rtlCol="0">
            <a:spAutoFit/>
          </a:bodyPr>
          <a:lstStyle/>
          <a:p>
            <a:pPr algn="ctr"/>
            <a:r>
              <a:rPr lang="es-VE" sz="1200" dirty="0" smtClean="0"/>
              <a:t>Fuente: elaboración propia a partir del SICOEX ALADI</a:t>
            </a:r>
            <a:endParaRPr lang="es-VE" sz="1200" dirty="0"/>
          </a:p>
        </p:txBody>
      </p:sp>
      <p:graphicFrame>
        <p:nvGraphicFramePr>
          <p:cNvPr id="8" name="1 Gráfico"/>
          <p:cNvGraphicFramePr/>
          <p:nvPr/>
        </p:nvGraphicFramePr>
        <p:xfrm>
          <a:off x="683568" y="1628800"/>
          <a:ext cx="7740352" cy="468052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VE" smtClean="0"/>
              <a:t>Venezuela y el comercio agroalimentario con el Mercosur. (O. E. F-G. | FACES, ULA)</a:t>
            </a:r>
            <a:endParaRPr lang="es-VE"/>
          </a:p>
        </p:txBody>
      </p:sp>
      <p:sp>
        <p:nvSpPr>
          <p:cNvPr id="5" name="4 Marcador de número de diapositiva"/>
          <p:cNvSpPr>
            <a:spLocks noGrp="1"/>
          </p:cNvSpPr>
          <p:nvPr>
            <p:ph type="sldNum" sz="quarter" idx="12"/>
          </p:nvPr>
        </p:nvSpPr>
        <p:spPr/>
        <p:txBody>
          <a:bodyPr/>
          <a:lstStyle/>
          <a:p>
            <a:fld id="{22BB4446-4928-4A4F-ADC0-37589AFB2FA4}" type="slidenum">
              <a:rPr lang="es-VE" smtClean="0"/>
              <a:pPr/>
              <a:t>25</a:t>
            </a:fld>
            <a:endParaRPr lang="es-VE"/>
          </a:p>
        </p:txBody>
      </p:sp>
      <p:sp>
        <p:nvSpPr>
          <p:cNvPr id="7" name="6 CuadroTexto"/>
          <p:cNvSpPr txBox="1"/>
          <p:nvPr/>
        </p:nvSpPr>
        <p:spPr>
          <a:xfrm>
            <a:off x="1043608" y="6248345"/>
            <a:ext cx="3600000" cy="276999"/>
          </a:xfrm>
          <a:prstGeom prst="rect">
            <a:avLst/>
          </a:prstGeom>
          <a:noFill/>
        </p:spPr>
        <p:txBody>
          <a:bodyPr wrap="square" rtlCol="0">
            <a:spAutoFit/>
          </a:bodyPr>
          <a:lstStyle/>
          <a:p>
            <a:pPr algn="ctr"/>
            <a:r>
              <a:rPr lang="es-VE" sz="1200" dirty="0" smtClean="0"/>
              <a:t>Fuente: elaboración propia a partir del SICOEX ALADI</a:t>
            </a:r>
            <a:endParaRPr lang="es-VE" sz="1200" dirty="0"/>
          </a:p>
        </p:txBody>
      </p:sp>
      <p:sp>
        <p:nvSpPr>
          <p:cNvPr id="8" name="1 Título"/>
          <p:cNvSpPr>
            <a:spLocks noGrp="1"/>
          </p:cNvSpPr>
          <p:nvPr>
            <p:ph type="title"/>
          </p:nvPr>
        </p:nvSpPr>
        <p:spPr>
          <a:xfrm>
            <a:off x="457200" y="155448"/>
            <a:ext cx="8229600" cy="1252728"/>
          </a:xfrm>
        </p:spPr>
        <p:txBody>
          <a:bodyPr>
            <a:normAutofit fontScale="90000"/>
          </a:bodyPr>
          <a:lstStyle/>
          <a:p>
            <a:r>
              <a:rPr lang="es-VE" dirty="0" smtClean="0"/>
              <a:t>2.4. Comercio agroalimentario: Venezuela-Mercosur</a:t>
            </a:r>
            <a:endParaRPr lang="es-VE" dirty="0"/>
          </a:p>
        </p:txBody>
      </p:sp>
      <p:graphicFrame>
        <p:nvGraphicFramePr>
          <p:cNvPr id="9" name="4 Gráfico"/>
          <p:cNvGraphicFramePr/>
          <p:nvPr/>
        </p:nvGraphicFramePr>
        <p:xfrm>
          <a:off x="467544" y="1484784"/>
          <a:ext cx="8136904" cy="482453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VE" smtClean="0"/>
              <a:t>Venezuela y el comercio agroalimentario con el Mercosur. (O. E. F-G. | FACES, ULA)</a:t>
            </a:r>
            <a:endParaRPr lang="es-VE"/>
          </a:p>
        </p:txBody>
      </p:sp>
      <p:sp>
        <p:nvSpPr>
          <p:cNvPr id="5" name="4 Marcador de número de diapositiva"/>
          <p:cNvSpPr>
            <a:spLocks noGrp="1"/>
          </p:cNvSpPr>
          <p:nvPr>
            <p:ph type="sldNum" sz="quarter" idx="12"/>
          </p:nvPr>
        </p:nvSpPr>
        <p:spPr/>
        <p:txBody>
          <a:bodyPr/>
          <a:lstStyle/>
          <a:p>
            <a:fld id="{22BB4446-4928-4A4F-ADC0-37589AFB2FA4}" type="slidenum">
              <a:rPr lang="es-VE" smtClean="0"/>
              <a:pPr/>
              <a:t>26</a:t>
            </a:fld>
            <a:endParaRPr lang="es-VE"/>
          </a:p>
        </p:txBody>
      </p:sp>
      <p:sp>
        <p:nvSpPr>
          <p:cNvPr id="7" name="6 CuadroTexto"/>
          <p:cNvSpPr txBox="1"/>
          <p:nvPr/>
        </p:nvSpPr>
        <p:spPr>
          <a:xfrm>
            <a:off x="1043608" y="6248345"/>
            <a:ext cx="3600000" cy="276999"/>
          </a:xfrm>
          <a:prstGeom prst="rect">
            <a:avLst/>
          </a:prstGeom>
          <a:noFill/>
        </p:spPr>
        <p:txBody>
          <a:bodyPr wrap="square" rtlCol="0">
            <a:spAutoFit/>
          </a:bodyPr>
          <a:lstStyle/>
          <a:p>
            <a:pPr algn="ctr"/>
            <a:r>
              <a:rPr lang="es-VE" sz="1200" dirty="0" smtClean="0"/>
              <a:t>Fuente: elaboración propia a partir del SICOEX ALADI</a:t>
            </a:r>
            <a:endParaRPr lang="es-VE" sz="1200" dirty="0"/>
          </a:p>
        </p:txBody>
      </p:sp>
      <p:sp>
        <p:nvSpPr>
          <p:cNvPr id="8" name="1 Título"/>
          <p:cNvSpPr>
            <a:spLocks noGrp="1"/>
          </p:cNvSpPr>
          <p:nvPr>
            <p:ph type="title"/>
          </p:nvPr>
        </p:nvSpPr>
        <p:spPr>
          <a:xfrm>
            <a:off x="457200" y="155448"/>
            <a:ext cx="8229600" cy="1252728"/>
          </a:xfrm>
        </p:spPr>
        <p:txBody>
          <a:bodyPr>
            <a:normAutofit fontScale="90000"/>
          </a:bodyPr>
          <a:lstStyle/>
          <a:p>
            <a:r>
              <a:rPr lang="es-VE" dirty="0" smtClean="0"/>
              <a:t>2.4. Comercio agroalimentario: Venezuela-Mercosur</a:t>
            </a:r>
            <a:endParaRPr lang="es-VE" dirty="0"/>
          </a:p>
        </p:txBody>
      </p:sp>
      <p:graphicFrame>
        <p:nvGraphicFramePr>
          <p:cNvPr id="9" name="2 Gráfico"/>
          <p:cNvGraphicFramePr/>
          <p:nvPr/>
        </p:nvGraphicFramePr>
        <p:xfrm>
          <a:off x="467544" y="1556792"/>
          <a:ext cx="8208912" cy="468052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Tabla"/>
          <p:cNvGraphicFramePr>
            <a:graphicFrameLocks noGrp="1"/>
          </p:cNvGraphicFramePr>
          <p:nvPr/>
        </p:nvGraphicFramePr>
        <p:xfrm>
          <a:off x="35496" y="1537840"/>
          <a:ext cx="9036496" cy="5161515"/>
        </p:xfrm>
        <a:graphic>
          <a:graphicData uri="http://schemas.openxmlformats.org/drawingml/2006/table">
            <a:tbl>
              <a:tblPr/>
              <a:tblGrid>
                <a:gridCol w="720080"/>
                <a:gridCol w="554346"/>
                <a:gridCol w="637213"/>
                <a:gridCol w="637213"/>
                <a:gridCol w="637213"/>
                <a:gridCol w="637213"/>
                <a:gridCol w="637213"/>
                <a:gridCol w="637213"/>
                <a:gridCol w="637213"/>
                <a:gridCol w="637213"/>
                <a:gridCol w="637213"/>
                <a:gridCol w="637213"/>
                <a:gridCol w="885884"/>
                <a:gridCol w="504056"/>
              </a:tblGrid>
              <a:tr h="219155">
                <a:tc gridSpan="14">
                  <a:txBody>
                    <a:bodyPr/>
                    <a:lstStyle/>
                    <a:p>
                      <a:pPr algn="ctr" fontAlgn="b"/>
                      <a:r>
                        <a:rPr lang="es-VE" sz="1600" b="1" i="0" u="none" strike="noStrike" dirty="0">
                          <a:solidFill>
                            <a:srgbClr val="000000"/>
                          </a:solidFill>
                          <a:latin typeface="+mn-lt"/>
                        </a:rPr>
                        <a:t>Comercio Exterior Agroalimentario de Venezuela con el MERCOSUR. Período 2004-2014.</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tr>
              <a:tr h="219155">
                <a:tc gridSpan="14">
                  <a:txBody>
                    <a:bodyPr/>
                    <a:lstStyle/>
                    <a:p>
                      <a:pPr algn="ctr" fontAlgn="b"/>
                      <a:r>
                        <a:rPr lang="es-VE" sz="1000" b="0" i="0" u="none" strike="noStrike" dirty="0">
                          <a:solidFill>
                            <a:srgbClr val="000000"/>
                          </a:solidFill>
                          <a:latin typeface="+mn-lt"/>
                        </a:rPr>
                        <a:t>Valores expresados en miles de US$</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tr>
              <a:tr h="219155">
                <a:tc gridSpan="14">
                  <a:txBody>
                    <a:bodyPr/>
                    <a:lstStyle/>
                    <a:p>
                      <a:pPr algn="ctr" fontAlgn="b"/>
                      <a:r>
                        <a:rPr lang="es-VE" sz="1000" b="0" i="0" u="none" strike="noStrike">
                          <a:solidFill>
                            <a:srgbClr val="000000"/>
                          </a:solidFill>
                          <a:latin typeface="+mn-lt"/>
                        </a:rPr>
                        <a:t>Fuente: SICOEX ALADI</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tr>
              <a:tr h="219155">
                <a:tc>
                  <a:txBody>
                    <a:bodyPr/>
                    <a:lstStyle/>
                    <a:p>
                      <a:pPr algn="l" fontAlgn="b"/>
                      <a:r>
                        <a:rPr lang="es-VE" sz="1000" b="0" i="0" u="none" strike="noStrike">
                          <a:solidFill>
                            <a:srgbClr val="000000"/>
                          </a:solidFill>
                          <a:latin typeface="+mn-lt"/>
                        </a:rPr>
                        <a:t> </a:t>
                      </a:r>
                    </a:p>
                  </a:txBody>
                  <a:tcPr marL="5310" marR="5310" marT="531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VE" sz="1000" b="0" i="0" u="none" strike="noStrike">
                        <a:solidFill>
                          <a:srgbClr val="000000"/>
                        </a:solidFill>
                        <a:latin typeface="+mn-lt"/>
                      </a:endParaRPr>
                    </a:p>
                  </a:txBody>
                  <a:tcPr marL="5310" marR="5310" marT="5310" marB="0" anchor="b">
                    <a:lnL>
                      <a:noFill/>
                    </a:lnL>
                    <a:lnR>
                      <a:noFill/>
                    </a:lnR>
                    <a:lnT>
                      <a:noFill/>
                    </a:lnT>
                    <a:lnB>
                      <a:noFill/>
                    </a:lnB>
                  </a:tcPr>
                </a:tc>
                <a:tc>
                  <a:txBody>
                    <a:bodyPr/>
                    <a:lstStyle/>
                    <a:p>
                      <a:pPr algn="l" fontAlgn="b"/>
                      <a:endParaRPr lang="es-VE" sz="1000" b="0" i="0" u="none" strike="noStrike">
                        <a:solidFill>
                          <a:srgbClr val="000000"/>
                        </a:solidFill>
                        <a:latin typeface="+mn-lt"/>
                      </a:endParaRPr>
                    </a:p>
                  </a:txBody>
                  <a:tcPr marL="5310" marR="5310" marT="5310" marB="0" anchor="b">
                    <a:lnL>
                      <a:noFill/>
                    </a:lnL>
                    <a:lnR>
                      <a:noFill/>
                    </a:lnR>
                    <a:lnT>
                      <a:noFill/>
                    </a:lnT>
                    <a:lnB>
                      <a:noFill/>
                    </a:lnB>
                  </a:tcPr>
                </a:tc>
                <a:tc>
                  <a:txBody>
                    <a:bodyPr/>
                    <a:lstStyle/>
                    <a:p>
                      <a:pPr algn="l" fontAlgn="b"/>
                      <a:endParaRPr lang="es-VE" sz="1000" b="0" i="0" u="none" strike="noStrike">
                        <a:solidFill>
                          <a:srgbClr val="000000"/>
                        </a:solidFill>
                        <a:latin typeface="+mn-lt"/>
                      </a:endParaRPr>
                    </a:p>
                  </a:txBody>
                  <a:tcPr marL="5310" marR="5310" marT="5310" marB="0" anchor="b">
                    <a:lnL>
                      <a:noFill/>
                    </a:lnL>
                    <a:lnR>
                      <a:noFill/>
                    </a:lnR>
                    <a:lnT>
                      <a:noFill/>
                    </a:lnT>
                    <a:lnB>
                      <a:noFill/>
                    </a:lnB>
                  </a:tcPr>
                </a:tc>
                <a:tc>
                  <a:txBody>
                    <a:bodyPr/>
                    <a:lstStyle/>
                    <a:p>
                      <a:pPr algn="l" fontAlgn="b"/>
                      <a:endParaRPr lang="es-VE" sz="1000" b="0" i="0" u="none" strike="noStrike">
                        <a:solidFill>
                          <a:srgbClr val="000000"/>
                        </a:solidFill>
                        <a:latin typeface="+mn-lt"/>
                      </a:endParaRPr>
                    </a:p>
                  </a:txBody>
                  <a:tcPr marL="5310" marR="5310" marT="5310" marB="0" anchor="b">
                    <a:lnL>
                      <a:noFill/>
                    </a:lnL>
                    <a:lnR>
                      <a:noFill/>
                    </a:lnR>
                    <a:lnT>
                      <a:noFill/>
                    </a:lnT>
                    <a:lnB>
                      <a:noFill/>
                    </a:lnB>
                  </a:tcPr>
                </a:tc>
                <a:tc>
                  <a:txBody>
                    <a:bodyPr/>
                    <a:lstStyle/>
                    <a:p>
                      <a:pPr algn="l" fontAlgn="b"/>
                      <a:endParaRPr lang="es-VE" sz="1000" b="0" i="0" u="none" strike="noStrike">
                        <a:solidFill>
                          <a:srgbClr val="000000"/>
                        </a:solidFill>
                        <a:latin typeface="+mn-lt"/>
                      </a:endParaRPr>
                    </a:p>
                  </a:txBody>
                  <a:tcPr marL="5310" marR="5310" marT="5310" marB="0" anchor="b">
                    <a:lnL>
                      <a:noFill/>
                    </a:lnL>
                    <a:lnR>
                      <a:noFill/>
                    </a:lnR>
                    <a:lnT>
                      <a:noFill/>
                    </a:lnT>
                    <a:lnB>
                      <a:noFill/>
                    </a:lnB>
                  </a:tcPr>
                </a:tc>
                <a:tc>
                  <a:txBody>
                    <a:bodyPr/>
                    <a:lstStyle/>
                    <a:p>
                      <a:pPr algn="l" fontAlgn="b"/>
                      <a:endParaRPr lang="es-VE" sz="1000" b="0" i="0" u="none" strike="noStrike">
                        <a:solidFill>
                          <a:srgbClr val="000000"/>
                        </a:solidFill>
                        <a:latin typeface="+mn-lt"/>
                      </a:endParaRPr>
                    </a:p>
                  </a:txBody>
                  <a:tcPr marL="5310" marR="5310" marT="5310" marB="0" anchor="b">
                    <a:lnL>
                      <a:noFill/>
                    </a:lnL>
                    <a:lnR>
                      <a:noFill/>
                    </a:lnR>
                    <a:lnT>
                      <a:noFill/>
                    </a:lnT>
                    <a:lnB>
                      <a:noFill/>
                    </a:lnB>
                  </a:tcPr>
                </a:tc>
                <a:tc>
                  <a:txBody>
                    <a:bodyPr/>
                    <a:lstStyle/>
                    <a:p>
                      <a:pPr algn="l" fontAlgn="b"/>
                      <a:endParaRPr lang="es-VE" sz="1000" b="0" i="0" u="none" strike="noStrike">
                        <a:solidFill>
                          <a:srgbClr val="000000"/>
                        </a:solidFill>
                        <a:latin typeface="+mn-lt"/>
                      </a:endParaRPr>
                    </a:p>
                  </a:txBody>
                  <a:tcPr marL="5310" marR="5310" marT="5310" marB="0" anchor="b">
                    <a:lnL>
                      <a:noFill/>
                    </a:lnL>
                    <a:lnR>
                      <a:noFill/>
                    </a:lnR>
                    <a:lnT>
                      <a:noFill/>
                    </a:lnT>
                    <a:lnB>
                      <a:noFill/>
                    </a:lnB>
                  </a:tcPr>
                </a:tc>
                <a:tc>
                  <a:txBody>
                    <a:bodyPr/>
                    <a:lstStyle/>
                    <a:p>
                      <a:pPr algn="l" fontAlgn="b"/>
                      <a:endParaRPr lang="es-VE" sz="1000" b="0" i="0" u="none" strike="noStrike">
                        <a:solidFill>
                          <a:srgbClr val="000000"/>
                        </a:solidFill>
                        <a:latin typeface="+mn-lt"/>
                      </a:endParaRPr>
                    </a:p>
                  </a:txBody>
                  <a:tcPr marL="5310" marR="5310" marT="5310" marB="0" anchor="b">
                    <a:lnL>
                      <a:noFill/>
                    </a:lnL>
                    <a:lnR>
                      <a:noFill/>
                    </a:lnR>
                    <a:lnT>
                      <a:noFill/>
                    </a:lnT>
                    <a:lnB>
                      <a:noFill/>
                    </a:lnB>
                  </a:tcPr>
                </a:tc>
                <a:tc>
                  <a:txBody>
                    <a:bodyPr/>
                    <a:lstStyle/>
                    <a:p>
                      <a:pPr algn="l" fontAlgn="b"/>
                      <a:endParaRPr lang="es-VE" sz="1000" b="0" i="0" u="none" strike="noStrike">
                        <a:solidFill>
                          <a:srgbClr val="000000"/>
                        </a:solidFill>
                        <a:latin typeface="+mn-lt"/>
                      </a:endParaRPr>
                    </a:p>
                  </a:txBody>
                  <a:tcPr marL="5310" marR="5310" marT="5310" marB="0" anchor="b">
                    <a:lnL>
                      <a:noFill/>
                    </a:lnL>
                    <a:lnR>
                      <a:noFill/>
                    </a:lnR>
                    <a:lnT>
                      <a:noFill/>
                    </a:lnT>
                    <a:lnB>
                      <a:noFill/>
                    </a:lnB>
                  </a:tcPr>
                </a:tc>
                <a:tc>
                  <a:txBody>
                    <a:bodyPr/>
                    <a:lstStyle/>
                    <a:p>
                      <a:pPr algn="l" fontAlgn="b"/>
                      <a:endParaRPr lang="es-VE" sz="1000" b="0" i="0" u="none" strike="noStrike">
                        <a:solidFill>
                          <a:srgbClr val="000000"/>
                        </a:solidFill>
                        <a:latin typeface="+mn-lt"/>
                      </a:endParaRPr>
                    </a:p>
                  </a:txBody>
                  <a:tcPr marL="5310" marR="5310" marT="5310" marB="0" anchor="b">
                    <a:lnL>
                      <a:noFill/>
                    </a:lnL>
                    <a:lnR>
                      <a:noFill/>
                    </a:lnR>
                    <a:lnT>
                      <a:noFill/>
                    </a:lnT>
                    <a:lnB>
                      <a:noFill/>
                    </a:lnB>
                  </a:tcPr>
                </a:tc>
                <a:tc>
                  <a:txBody>
                    <a:bodyPr/>
                    <a:lstStyle/>
                    <a:p>
                      <a:pPr algn="l" fontAlgn="b"/>
                      <a:endParaRPr lang="es-VE" sz="1000" b="0" i="0" u="none" strike="noStrike">
                        <a:solidFill>
                          <a:srgbClr val="000000"/>
                        </a:solidFill>
                        <a:latin typeface="+mn-lt"/>
                      </a:endParaRPr>
                    </a:p>
                  </a:txBody>
                  <a:tcPr marL="5310" marR="5310" marT="5310" marB="0" anchor="b">
                    <a:lnL>
                      <a:noFill/>
                    </a:lnL>
                    <a:lnR>
                      <a:noFill/>
                    </a:lnR>
                    <a:lnT>
                      <a:noFill/>
                    </a:lnT>
                    <a:lnB>
                      <a:noFill/>
                    </a:lnB>
                  </a:tcPr>
                </a:tc>
                <a:tc>
                  <a:txBody>
                    <a:bodyPr/>
                    <a:lstStyle/>
                    <a:p>
                      <a:pPr algn="l" fontAlgn="b"/>
                      <a:endParaRPr lang="es-VE" sz="1000" b="0" i="0" u="none" strike="noStrike">
                        <a:solidFill>
                          <a:srgbClr val="000000"/>
                        </a:solidFill>
                        <a:latin typeface="+mn-lt"/>
                      </a:endParaRPr>
                    </a:p>
                  </a:txBody>
                  <a:tcPr marL="5310" marR="5310" marT="5310" marB="0" anchor="b">
                    <a:lnL>
                      <a:noFill/>
                    </a:lnL>
                    <a:lnR>
                      <a:noFill/>
                    </a:lnR>
                    <a:lnT>
                      <a:noFill/>
                    </a:lnT>
                    <a:lnB>
                      <a:noFill/>
                    </a:lnB>
                  </a:tcPr>
                </a:tc>
                <a:tc>
                  <a:txBody>
                    <a:bodyPr/>
                    <a:lstStyle/>
                    <a:p>
                      <a:pPr algn="ctr" fontAlgn="b"/>
                      <a:r>
                        <a:rPr lang="es-VE" sz="1000" b="0" i="0" u="none" strike="noStrike">
                          <a:solidFill>
                            <a:srgbClr val="000000"/>
                          </a:solidFill>
                          <a:latin typeface="+mn-lt"/>
                        </a:rPr>
                        <a:t> </a:t>
                      </a:r>
                    </a:p>
                  </a:txBody>
                  <a:tcPr marL="5310" marR="5310" marT="5310" marB="0" anchor="b">
                    <a:lnL>
                      <a:noFill/>
                    </a:lnL>
                    <a:lnR w="6350" cap="flat" cmpd="sng" algn="ctr">
                      <a:solidFill>
                        <a:srgbClr val="000000"/>
                      </a:solidFill>
                      <a:prstDash val="solid"/>
                      <a:round/>
                      <a:headEnd type="none" w="med" len="med"/>
                      <a:tailEnd type="none" w="med" len="med"/>
                    </a:lnR>
                    <a:lnT>
                      <a:noFill/>
                    </a:lnT>
                    <a:lnB>
                      <a:noFill/>
                    </a:lnB>
                  </a:tcPr>
                </a:tc>
              </a:tr>
              <a:tr h="219155">
                <a:tc>
                  <a:txBody>
                    <a:bodyPr/>
                    <a:lstStyle/>
                    <a:p>
                      <a:pPr algn="l" fontAlgn="b"/>
                      <a:r>
                        <a:rPr lang="es-VE" sz="1000" b="0" i="0" u="none" strike="noStrike" dirty="0">
                          <a:solidFill>
                            <a:srgbClr val="000000"/>
                          </a:solidFill>
                          <a:latin typeface="+mn-lt"/>
                        </a:rPr>
                        <a:t> </a:t>
                      </a:r>
                    </a:p>
                  </a:txBody>
                  <a:tcPr marL="5310" marR="5310" marT="531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s-VE" sz="1000" b="1" i="0" u="none" strike="noStrike">
                          <a:solidFill>
                            <a:srgbClr val="000000"/>
                          </a:solidFill>
                          <a:latin typeface="+mn-lt"/>
                        </a:rPr>
                        <a:t>2004</a:t>
                      </a:r>
                    </a:p>
                  </a:txBody>
                  <a:tcPr marL="5310" marR="5310" marT="5310" marB="0" anchor="b">
                    <a:lnL>
                      <a:noFill/>
                    </a:lnL>
                    <a:lnR>
                      <a:noFill/>
                    </a:lnR>
                    <a:lnT>
                      <a:noFill/>
                    </a:lnT>
                    <a:lnB>
                      <a:noFill/>
                    </a:lnB>
                  </a:tcPr>
                </a:tc>
                <a:tc>
                  <a:txBody>
                    <a:bodyPr/>
                    <a:lstStyle/>
                    <a:p>
                      <a:pPr algn="ctr" fontAlgn="b"/>
                      <a:r>
                        <a:rPr lang="es-VE" sz="1000" b="1" i="0" u="none" strike="noStrike">
                          <a:solidFill>
                            <a:srgbClr val="000000"/>
                          </a:solidFill>
                          <a:latin typeface="+mn-lt"/>
                        </a:rPr>
                        <a:t>2005</a:t>
                      </a:r>
                    </a:p>
                  </a:txBody>
                  <a:tcPr marL="5310" marR="5310" marT="5310" marB="0" anchor="b">
                    <a:lnL>
                      <a:noFill/>
                    </a:lnL>
                    <a:lnR>
                      <a:noFill/>
                    </a:lnR>
                    <a:lnT>
                      <a:noFill/>
                    </a:lnT>
                    <a:lnB>
                      <a:noFill/>
                    </a:lnB>
                  </a:tcPr>
                </a:tc>
                <a:tc>
                  <a:txBody>
                    <a:bodyPr/>
                    <a:lstStyle/>
                    <a:p>
                      <a:pPr algn="ctr" fontAlgn="b"/>
                      <a:r>
                        <a:rPr lang="es-VE" sz="1000" b="1" i="0" u="none" strike="noStrike">
                          <a:solidFill>
                            <a:srgbClr val="000000"/>
                          </a:solidFill>
                          <a:latin typeface="+mn-lt"/>
                        </a:rPr>
                        <a:t>2006</a:t>
                      </a:r>
                    </a:p>
                  </a:txBody>
                  <a:tcPr marL="5310" marR="5310" marT="5310" marB="0" anchor="b">
                    <a:lnL>
                      <a:noFill/>
                    </a:lnL>
                    <a:lnR>
                      <a:noFill/>
                    </a:lnR>
                    <a:lnT>
                      <a:noFill/>
                    </a:lnT>
                    <a:lnB>
                      <a:noFill/>
                    </a:lnB>
                  </a:tcPr>
                </a:tc>
                <a:tc>
                  <a:txBody>
                    <a:bodyPr/>
                    <a:lstStyle/>
                    <a:p>
                      <a:pPr algn="ctr" fontAlgn="b"/>
                      <a:r>
                        <a:rPr lang="es-VE" sz="1000" b="1" i="0" u="none" strike="noStrike">
                          <a:solidFill>
                            <a:srgbClr val="000000"/>
                          </a:solidFill>
                          <a:latin typeface="+mn-lt"/>
                        </a:rPr>
                        <a:t>2007</a:t>
                      </a:r>
                    </a:p>
                  </a:txBody>
                  <a:tcPr marL="5310" marR="5310" marT="5310" marB="0" anchor="b">
                    <a:lnL>
                      <a:noFill/>
                    </a:lnL>
                    <a:lnR>
                      <a:noFill/>
                    </a:lnR>
                    <a:lnT>
                      <a:noFill/>
                    </a:lnT>
                    <a:lnB>
                      <a:noFill/>
                    </a:lnB>
                  </a:tcPr>
                </a:tc>
                <a:tc>
                  <a:txBody>
                    <a:bodyPr/>
                    <a:lstStyle/>
                    <a:p>
                      <a:pPr algn="ctr" fontAlgn="b"/>
                      <a:r>
                        <a:rPr lang="es-VE" sz="1000" b="1" i="0" u="none" strike="noStrike">
                          <a:solidFill>
                            <a:srgbClr val="000000"/>
                          </a:solidFill>
                          <a:latin typeface="+mn-lt"/>
                        </a:rPr>
                        <a:t>2008</a:t>
                      </a:r>
                    </a:p>
                  </a:txBody>
                  <a:tcPr marL="5310" marR="5310" marT="5310" marB="0" anchor="b">
                    <a:lnL>
                      <a:noFill/>
                    </a:lnL>
                    <a:lnR>
                      <a:noFill/>
                    </a:lnR>
                    <a:lnT>
                      <a:noFill/>
                    </a:lnT>
                    <a:lnB>
                      <a:noFill/>
                    </a:lnB>
                  </a:tcPr>
                </a:tc>
                <a:tc>
                  <a:txBody>
                    <a:bodyPr/>
                    <a:lstStyle/>
                    <a:p>
                      <a:pPr algn="ctr" fontAlgn="b"/>
                      <a:r>
                        <a:rPr lang="es-VE" sz="1000" b="1" i="0" u="none" strike="noStrike">
                          <a:solidFill>
                            <a:srgbClr val="000000"/>
                          </a:solidFill>
                          <a:latin typeface="+mn-lt"/>
                        </a:rPr>
                        <a:t>2009</a:t>
                      </a:r>
                    </a:p>
                  </a:txBody>
                  <a:tcPr marL="5310" marR="5310" marT="5310" marB="0" anchor="b">
                    <a:lnL>
                      <a:noFill/>
                    </a:lnL>
                    <a:lnR>
                      <a:noFill/>
                    </a:lnR>
                    <a:lnT>
                      <a:noFill/>
                    </a:lnT>
                    <a:lnB>
                      <a:noFill/>
                    </a:lnB>
                  </a:tcPr>
                </a:tc>
                <a:tc>
                  <a:txBody>
                    <a:bodyPr/>
                    <a:lstStyle/>
                    <a:p>
                      <a:pPr algn="ctr" fontAlgn="b"/>
                      <a:r>
                        <a:rPr lang="es-VE" sz="1000" b="1" i="0" u="none" strike="noStrike">
                          <a:solidFill>
                            <a:srgbClr val="000000"/>
                          </a:solidFill>
                          <a:latin typeface="+mn-lt"/>
                        </a:rPr>
                        <a:t>2010</a:t>
                      </a:r>
                    </a:p>
                  </a:txBody>
                  <a:tcPr marL="5310" marR="5310" marT="5310" marB="0" anchor="b">
                    <a:lnL>
                      <a:noFill/>
                    </a:lnL>
                    <a:lnR>
                      <a:noFill/>
                    </a:lnR>
                    <a:lnT>
                      <a:noFill/>
                    </a:lnT>
                    <a:lnB>
                      <a:noFill/>
                    </a:lnB>
                  </a:tcPr>
                </a:tc>
                <a:tc>
                  <a:txBody>
                    <a:bodyPr/>
                    <a:lstStyle/>
                    <a:p>
                      <a:pPr algn="ctr" fontAlgn="b"/>
                      <a:r>
                        <a:rPr lang="es-VE" sz="1000" b="1" i="0" u="none" strike="noStrike">
                          <a:solidFill>
                            <a:srgbClr val="000000"/>
                          </a:solidFill>
                          <a:latin typeface="+mn-lt"/>
                        </a:rPr>
                        <a:t>2011</a:t>
                      </a:r>
                    </a:p>
                  </a:txBody>
                  <a:tcPr marL="5310" marR="5310" marT="5310" marB="0" anchor="b">
                    <a:lnL>
                      <a:noFill/>
                    </a:lnL>
                    <a:lnR>
                      <a:noFill/>
                    </a:lnR>
                    <a:lnT>
                      <a:noFill/>
                    </a:lnT>
                    <a:lnB>
                      <a:noFill/>
                    </a:lnB>
                  </a:tcPr>
                </a:tc>
                <a:tc>
                  <a:txBody>
                    <a:bodyPr/>
                    <a:lstStyle/>
                    <a:p>
                      <a:pPr algn="ctr" fontAlgn="b"/>
                      <a:r>
                        <a:rPr lang="es-VE" sz="1000" b="1" i="0" u="none" strike="noStrike">
                          <a:solidFill>
                            <a:srgbClr val="000000"/>
                          </a:solidFill>
                          <a:latin typeface="+mn-lt"/>
                        </a:rPr>
                        <a:t>2012</a:t>
                      </a:r>
                    </a:p>
                  </a:txBody>
                  <a:tcPr marL="5310" marR="5310" marT="5310" marB="0" anchor="b">
                    <a:lnL>
                      <a:noFill/>
                    </a:lnL>
                    <a:lnR>
                      <a:noFill/>
                    </a:lnR>
                    <a:lnT>
                      <a:noFill/>
                    </a:lnT>
                    <a:lnB>
                      <a:noFill/>
                    </a:lnB>
                  </a:tcPr>
                </a:tc>
                <a:tc>
                  <a:txBody>
                    <a:bodyPr/>
                    <a:lstStyle/>
                    <a:p>
                      <a:pPr algn="ctr" fontAlgn="b"/>
                      <a:r>
                        <a:rPr lang="es-VE" sz="1000" b="1" i="0" u="none" strike="noStrike">
                          <a:solidFill>
                            <a:srgbClr val="000000"/>
                          </a:solidFill>
                          <a:latin typeface="+mn-lt"/>
                        </a:rPr>
                        <a:t>2013</a:t>
                      </a:r>
                    </a:p>
                  </a:txBody>
                  <a:tcPr marL="5310" marR="5310" marT="5310" marB="0" anchor="b">
                    <a:lnL>
                      <a:noFill/>
                    </a:lnL>
                    <a:lnR>
                      <a:noFill/>
                    </a:lnR>
                    <a:lnT>
                      <a:noFill/>
                    </a:lnT>
                    <a:lnB>
                      <a:noFill/>
                    </a:lnB>
                  </a:tcPr>
                </a:tc>
                <a:tc>
                  <a:txBody>
                    <a:bodyPr/>
                    <a:lstStyle/>
                    <a:p>
                      <a:pPr algn="ctr" fontAlgn="b"/>
                      <a:r>
                        <a:rPr lang="es-VE" sz="1000" b="1" i="0" u="none" strike="noStrike">
                          <a:solidFill>
                            <a:srgbClr val="000000"/>
                          </a:solidFill>
                          <a:latin typeface="+mn-lt"/>
                        </a:rPr>
                        <a:t>2014</a:t>
                      </a:r>
                    </a:p>
                  </a:txBody>
                  <a:tcPr marL="5310" marR="5310" marT="5310" marB="0" anchor="b">
                    <a:lnL>
                      <a:noFill/>
                    </a:lnL>
                    <a:lnR>
                      <a:noFill/>
                    </a:lnR>
                    <a:lnT>
                      <a:noFill/>
                    </a:lnT>
                    <a:lnB>
                      <a:noFill/>
                    </a:lnB>
                  </a:tcPr>
                </a:tc>
                <a:tc>
                  <a:txBody>
                    <a:bodyPr/>
                    <a:lstStyle/>
                    <a:p>
                      <a:pPr algn="ctr" fontAlgn="b"/>
                      <a:r>
                        <a:rPr lang="es-VE" sz="1000" b="1" i="0" u="none" strike="noStrike">
                          <a:solidFill>
                            <a:srgbClr val="000000"/>
                          </a:solidFill>
                          <a:latin typeface="+mn-lt"/>
                        </a:rPr>
                        <a:t>Promedio</a:t>
                      </a:r>
                    </a:p>
                  </a:txBody>
                  <a:tcPr marL="5310" marR="5310" marT="5310" marB="0" anchor="b">
                    <a:lnL>
                      <a:noFill/>
                    </a:lnL>
                    <a:lnR>
                      <a:noFill/>
                    </a:lnR>
                    <a:lnT>
                      <a:noFill/>
                    </a:lnT>
                    <a:lnB>
                      <a:noFill/>
                    </a:lnB>
                  </a:tcPr>
                </a:tc>
                <a:tc>
                  <a:txBody>
                    <a:bodyPr/>
                    <a:lstStyle/>
                    <a:p>
                      <a:pPr algn="ctr" fontAlgn="b"/>
                      <a:r>
                        <a:rPr lang="es-VE" sz="1000" b="1" i="0" u="none" strike="noStrike" dirty="0">
                          <a:solidFill>
                            <a:srgbClr val="000000"/>
                          </a:solidFill>
                          <a:latin typeface="+mn-lt"/>
                        </a:rPr>
                        <a:t>Peso </a:t>
                      </a:r>
                      <a:r>
                        <a:rPr lang="es-VE" sz="1000" b="1" i="0" u="none" strike="noStrike" dirty="0" err="1" smtClean="0">
                          <a:solidFill>
                            <a:srgbClr val="000000"/>
                          </a:solidFill>
                          <a:latin typeface="+mn-lt"/>
                        </a:rPr>
                        <a:t>prom</a:t>
                      </a:r>
                      <a:r>
                        <a:rPr lang="es-VE" sz="1000" b="1" i="0" u="none" strike="noStrike" dirty="0" smtClean="0">
                          <a:solidFill>
                            <a:srgbClr val="000000"/>
                          </a:solidFill>
                          <a:latin typeface="+mn-lt"/>
                        </a:rPr>
                        <a:t>.</a:t>
                      </a:r>
                      <a:endParaRPr lang="es-VE" sz="1000" b="1" i="0" u="none" strike="noStrike" dirty="0">
                        <a:solidFill>
                          <a:srgbClr val="000000"/>
                        </a:solidFill>
                        <a:latin typeface="+mn-lt"/>
                      </a:endParaRPr>
                    </a:p>
                  </a:txBody>
                  <a:tcPr marL="5310" marR="5310" marT="5310" marB="0" anchor="b">
                    <a:lnL>
                      <a:noFill/>
                    </a:lnL>
                    <a:lnR w="6350" cap="flat" cmpd="sng" algn="ctr">
                      <a:solidFill>
                        <a:srgbClr val="000000"/>
                      </a:solidFill>
                      <a:prstDash val="solid"/>
                      <a:round/>
                      <a:headEnd type="none" w="med" len="med"/>
                      <a:tailEnd type="none" w="med" len="med"/>
                    </a:lnR>
                    <a:lnT>
                      <a:noFill/>
                    </a:lnT>
                    <a:lnB>
                      <a:noFill/>
                    </a:lnB>
                  </a:tcPr>
                </a:tc>
              </a:tr>
              <a:tr h="219155">
                <a:tc>
                  <a:txBody>
                    <a:bodyPr/>
                    <a:lstStyle/>
                    <a:p>
                      <a:pPr algn="ctr" fontAlgn="b"/>
                      <a:r>
                        <a:rPr lang="es-VE" sz="1000" b="1" i="0" u="none" strike="noStrike">
                          <a:solidFill>
                            <a:srgbClr val="000000"/>
                          </a:solidFill>
                          <a:latin typeface="+mn-lt"/>
                        </a:rPr>
                        <a:t>XAA</a:t>
                      </a:r>
                    </a:p>
                  </a:txBody>
                  <a:tcPr marL="5310" marR="5310" marT="531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VE" sz="1000" b="0" i="0" u="none" strike="noStrike" dirty="0">
                        <a:solidFill>
                          <a:srgbClr val="000000"/>
                        </a:solidFill>
                        <a:latin typeface="+mn-lt"/>
                      </a:endParaRPr>
                    </a:p>
                  </a:txBody>
                  <a:tcPr marL="5310" marR="5310" marT="531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VE" sz="1000" b="0" i="0" u="none" strike="noStrike">
                        <a:solidFill>
                          <a:srgbClr val="000000"/>
                        </a:solidFill>
                        <a:latin typeface="+mn-lt"/>
                      </a:endParaRPr>
                    </a:p>
                  </a:txBody>
                  <a:tcPr marL="5310" marR="5310" marT="531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VE" sz="1000" b="0" i="0" u="none" strike="noStrike">
                        <a:solidFill>
                          <a:srgbClr val="000000"/>
                        </a:solidFill>
                        <a:latin typeface="+mn-lt"/>
                      </a:endParaRPr>
                    </a:p>
                  </a:txBody>
                  <a:tcPr marL="5310" marR="5310" marT="531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VE" sz="1000" b="0" i="0" u="none" strike="noStrike">
                        <a:solidFill>
                          <a:srgbClr val="000000"/>
                        </a:solidFill>
                        <a:latin typeface="+mn-lt"/>
                      </a:endParaRPr>
                    </a:p>
                  </a:txBody>
                  <a:tcPr marL="5310" marR="5310" marT="531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VE" sz="1000" b="0" i="0" u="none" strike="noStrike">
                        <a:solidFill>
                          <a:srgbClr val="000000"/>
                        </a:solidFill>
                        <a:latin typeface="+mn-lt"/>
                      </a:endParaRPr>
                    </a:p>
                  </a:txBody>
                  <a:tcPr marL="5310" marR="5310" marT="531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VE" sz="1000" b="0" i="0" u="none" strike="noStrike">
                        <a:solidFill>
                          <a:srgbClr val="000000"/>
                        </a:solidFill>
                        <a:latin typeface="+mn-lt"/>
                      </a:endParaRPr>
                    </a:p>
                  </a:txBody>
                  <a:tcPr marL="5310" marR="5310" marT="531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VE" sz="1000" b="0" i="0" u="none" strike="noStrike">
                        <a:solidFill>
                          <a:srgbClr val="000000"/>
                        </a:solidFill>
                        <a:latin typeface="+mn-lt"/>
                      </a:endParaRPr>
                    </a:p>
                  </a:txBody>
                  <a:tcPr marL="5310" marR="5310" marT="531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VE" sz="1000" b="0" i="0" u="none" strike="noStrike">
                        <a:solidFill>
                          <a:srgbClr val="000000"/>
                        </a:solidFill>
                        <a:latin typeface="+mn-lt"/>
                      </a:endParaRPr>
                    </a:p>
                  </a:txBody>
                  <a:tcPr marL="5310" marR="5310" marT="531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VE" sz="1000" b="0" i="0" u="none" strike="noStrike">
                        <a:solidFill>
                          <a:srgbClr val="000000"/>
                        </a:solidFill>
                        <a:latin typeface="+mn-lt"/>
                      </a:endParaRPr>
                    </a:p>
                  </a:txBody>
                  <a:tcPr marL="5310" marR="5310" marT="531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VE" sz="1000" b="0" i="0" u="none" strike="noStrike">
                        <a:solidFill>
                          <a:srgbClr val="000000"/>
                        </a:solidFill>
                        <a:latin typeface="+mn-lt"/>
                      </a:endParaRPr>
                    </a:p>
                  </a:txBody>
                  <a:tcPr marL="5310" marR="5310" marT="531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VE" sz="1000" b="0" i="0" u="none" strike="noStrike">
                        <a:solidFill>
                          <a:srgbClr val="000000"/>
                        </a:solidFill>
                        <a:latin typeface="+mn-lt"/>
                      </a:endParaRPr>
                    </a:p>
                  </a:txBody>
                  <a:tcPr marL="5310" marR="5310" marT="531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VE" sz="1000" b="0" i="0" u="none" strike="noStrike">
                        <a:solidFill>
                          <a:srgbClr val="000000"/>
                        </a:solidFill>
                        <a:latin typeface="+mn-lt"/>
                      </a:endParaRPr>
                    </a:p>
                  </a:txBody>
                  <a:tcPr marL="5310" marR="5310" marT="531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VE" sz="1000" b="0" i="0" u="none" strike="noStrike">
                          <a:solidFill>
                            <a:srgbClr val="000000"/>
                          </a:solidFill>
                          <a:latin typeface="+mn-lt"/>
                        </a:rPr>
                        <a:t> </a:t>
                      </a:r>
                    </a:p>
                  </a:txBody>
                  <a:tcPr marL="5310" marR="5310" marT="531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19155">
                <a:tc>
                  <a:txBody>
                    <a:bodyPr/>
                    <a:lstStyle/>
                    <a:p>
                      <a:pPr algn="l" fontAlgn="b"/>
                      <a:r>
                        <a:rPr lang="es-VE" sz="1000" b="0" i="0" u="none" strike="noStrike">
                          <a:solidFill>
                            <a:srgbClr val="000000"/>
                          </a:solidFill>
                          <a:latin typeface="+mn-lt"/>
                        </a:rPr>
                        <a:t>Argentina</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dirty="0">
                          <a:solidFill>
                            <a:srgbClr val="000000"/>
                          </a:solidFill>
                          <a:latin typeface="+mn-lt"/>
                        </a:rPr>
                        <a:t>139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94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218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220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552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328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553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242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261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234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43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262,18</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VE" sz="1000" b="0" i="0" u="none" strike="noStrike">
                          <a:solidFill>
                            <a:srgbClr val="000000"/>
                          </a:solidFill>
                          <a:latin typeface="+mn-lt"/>
                        </a:rPr>
                        <a:t>7</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155">
                <a:tc>
                  <a:txBody>
                    <a:bodyPr/>
                    <a:lstStyle/>
                    <a:p>
                      <a:pPr algn="l" fontAlgn="b"/>
                      <a:r>
                        <a:rPr lang="es-VE" sz="1000" b="0" i="0" u="none" strike="noStrike">
                          <a:solidFill>
                            <a:srgbClr val="000000"/>
                          </a:solidFill>
                          <a:latin typeface="+mn-lt"/>
                        </a:rPr>
                        <a:t>Brasil</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18.861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dirty="0">
                          <a:solidFill>
                            <a:srgbClr val="000000"/>
                          </a:solidFill>
                          <a:latin typeface="+mn-lt"/>
                        </a:rPr>
                        <a:t>17.077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620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449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176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53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53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0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0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0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500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3.435,36</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VE" sz="1000" b="0" i="0" u="none" strike="noStrike">
                          <a:solidFill>
                            <a:srgbClr val="000000"/>
                          </a:solidFill>
                          <a:latin typeface="+mn-lt"/>
                        </a:rPr>
                        <a:t>86</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155">
                <a:tc>
                  <a:txBody>
                    <a:bodyPr/>
                    <a:lstStyle/>
                    <a:p>
                      <a:pPr algn="l" fontAlgn="b"/>
                      <a:r>
                        <a:rPr lang="es-VE" sz="1000" b="0" i="0" u="none" strike="noStrike">
                          <a:solidFill>
                            <a:srgbClr val="000000"/>
                          </a:solidFill>
                          <a:latin typeface="+mn-lt"/>
                        </a:rPr>
                        <a:t>Paraguay</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2.557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0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dirty="0">
                          <a:solidFill>
                            <a:srgbClr val="000000"/>
                          </a:solidFill>
                          <a:latin typeface="+mn-lt"/>
                        </a:rPr>
                        <a:t>0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0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0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0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dirty="0">
                          <a:solidFill>
                            <a:srgbClr val="000000"/>
                          </a:solidFill>
                          <a:latin typeface="+mn-lt"/>
                        </a:rPr>
                        <a:t>0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0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0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0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0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232,45</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VE" sz="1000" b="0" i="0" u="none" strike="noStrike">
                          <a:solidFill>
                            <a:srgbClr val="000000"/>
                          </a:solidFill>
                          <a:latin typeface="+mn-lt"/>
                        </a:rPr>
                        <a:t>6</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155">
                <a:tc>
                  <a:txBody>
                    <a:bodyPr/>
                    <a:lstStyle/>
                    <a:p>
                      <a:pPr algn="l" fontAlgn="b"/>
                      <a:r>
                        <a:rPr lang="es-VE" sz="1000" b="0" i="0" u="none" strike="noStrike">
                          <a:solidFill>
                            <a:srgbClr val="000000"/>
                          </a:solidFill>
                          <a:latin typeface="+mn-lt"/>
                        </a:rPr>
                        <a:t>Uruguay</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41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45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70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dirty="0">
                          <a:solidFill>
                            <a:srgbClr val="000000"/>
                          </a:solidFill>
                          <a:latin typeface="+mn-lt"/>
                        </a:rPr>
                        <a:t>55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76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71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58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32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73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62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0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53,00</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VE" sz="1000" b="0" i="0" u="none" strike="noStrike">
                          <a:solidFill>
                            <a:srgbClr val="000000"/>
                          </a:solidFill>
                          <a:latin typeface="+mn-lt"/>
                        </a:rPr>
                        <a:t>1</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155">
                <a:tc>
                  <a:txBody>
                    <a:bodyPr/>
                    <a:lstStyle/>
                    <a:p>
                      <a:pPr algn="l" fontAlgn="b"/>
                      <a:r>
                        <a:rPr lang="es-VE" sz="1000" b="0" i="0" u="none" strike="noStrike">
                          <a:solidFill>
                            <a:srgbClr val="000000"/>
                          </a:solidFill>
                          <a:latin typeface="+mn-lt"/>
                        </a:rPr>
                        <a:t>MERCOSUR</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21.598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17.216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908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724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804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452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664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274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334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296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543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3.983,00</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VE" sz="1000" b="0" i="0" u="none" strike="noStrike">
                          <a:solidFill>
                            <a:srgbClr val="000000"/>
                          </a:solidFill>
                          <a:latin typeface="+mn-lt"/>
                        </a:rPr>
                        <a:t>100</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155">
                <a:tc>
                  <a:txBody>
                    <a:bodyPr/>
                    <a:lstStyle/>
                    <a:p>
                      <a:pPr algn="ctr" fontAlgn="b"/>
                      <a:r>
                        <a:rPr lang="es-VE" sz="1000" b="1" i="0" u="none" strike="noStrike">
                          <a:solidFill>
                            <a:srgbClr val="000000"/>
                          </a:solidFill>
                          <a:latin typeface="+mn-lt"/>
                        </a:rPr>
                        <a:t>MAA</a:t>
                      </a:r>
                    </a:p>
                  </a:txBody>
                  <a:tcPr marL="5310" marR="5310" marT="531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VE" sz="1000" b="0" i="0" u="none" strike="noStrike">
                        <a:solidFill>
                          <a:srgbClr val="000000"/>
                        </a:solidFill>
                        <a:latin typeface="+mn-lt"/>
                      </a:endParaRPr>
                    </a:p>
                  </a:txBody>
                  <a:tcPr marL="5310" marR="5310" marT="53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VE" sz="1000" b="0" i="0" u="none" strike="noStrike">
                        <a:solidFill>
                          <a:srgbClr val="000000"/>
                        </a:solidFill>
                        <a:latin typeface="+mn-lt"/>
                      </a:endParaRPr>
                    </a:p>
                  </a:txBody>
                  <a:tcPr marL="5310" marR="5310" marT="53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VE" sz="1000" b="0" i="0" u="none" strike="noStrike">
                        <a:solidFill>
                          <a:srgbClr val="000000"/>
                        </a:solidFill>
                        <a:latin typeface="+mn-lt"/>
                      </a:endParaRPr>
                    </a:p>
                  </a:txBody>
                  <a:tcPr marL="5310" marR="5310" marT="53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VE" sz="1000" b="0" i="0" u="none" strike="noStrike">
                        <a:solidFill>
                          <a:srgbClr val="000000"/>
                        </a:solidFill>
                        <a:latin typeface="+mn-lt"/>
                      </a:endParaRPr>
                    </a:p>
                  </a:txBody>
                  <a:tcPr marL="5310" marR="5310" marT="53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VE" sz="1000" b="0" i="0" u="none" strike="noStrike">
                        <a:solidFill>
                          <a:srgbClr val="000000"/>
                        </a:solidFill>
                        <a:latin typeface="+mn-lt"/>
                      </a:endParaRPr>
                    </a:p>
                  </a:txBody>
                  <a:tcPr marL="5310" marR="5310" marT="53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VE" sz="1000" b="0" i="0" u="none" strike="noStrike" dirty="0">
                        <a:solidFill>
                          <a:srgbClr val="000000"/>
                        </a:solidFill>
                        <a:latin typeface="+mn-lt"/>
                      </a:endParaRPr>
                    </a:p>
                  </a:txBody>
                  <a:tcPr marL="5310" marR="5310" marT="53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VE" sz="1000" b="0" i="0" u="none" strike="noStrike">
                        <a:solidFill>
                          <a:srgbClr val="000000"/>
                        </a:solidFill>
                        <a:latin typeface="+mn-lt"/>
                      </a:endParaRPr>
                    </a:p>
                  </a:txBody>
                  <a:tcPr marL="5310" marR="5310" marT="53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VE" sz="1000" b="0" i="0" u="none" strike="noStrike">
                        <a:solidFill>
                          <a:srgbClr val="000000"/>
                        </a:solidFill>
                        <a:latin typeface="+mn-lt"/>
                      </a:endParaRPr>
                    </a:p>
                  </a:txBody>
                  <a:tcPr marL="5310" marR="5310" marT="53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VE" sz="1000" b="0" i="0" u="none" strike="noStrike">
                        <a:solidFill>
                          <a:srgbClr val="000000"/>
                        </a:solidFill>
                        <a:latin typeface="+mn-lt"/>
                      </a:endParaRPr>
                    </a:p>
                  </a:txBody>
                  <a:tcPr marL="5310" marR="5310" marT="53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VE" sz="1000" b="0" i="0" u="none" strike="noStrike">
                        <a:solidFill>
                          <a:srgbClr val="000000"/>
                        </a:solidFill>
                        <a:latin typeface="+mn-lt"/>
                      </a:endParaRPr>
                    </a:p>
                  </a:txBody>
                  <a:tcPr marL="5310" marR="5310" marT="53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VE" sz="1000" b="0" i="0" u="none" strike="noStrike">
                        <a:solidFill>
                          <a:srgbClr val="000000"/>
                        </a:solidFill>
                        <a:latin typeface="+mn-lt"/>
                      </a:endParaRPr>
                    </a:p>
                  </a:txBody>
                  <a:tcPr marL="5310" marR="5310" marT="53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VE" sz="1000" b="0" i="0" u="none" strike="noStrike">
                        <a:solidFill>
                          <a:srgbClr val="000000"/>
                        </a:solidFill>
                        <a:latin typeface="+mn-lt"/>
                      </a:endParaRPr>
                    </a:p>
                  </a:txBody>
                  <a:tcPr marL="5310" marR="5310" marT="53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VE" sz="1000" b="0" i="0" u="none" strike="noStrike">
                          <a:solidFill>
                            <a:srgbClr val="000000"/>
                          </a:solidFill>
                          <a:latin typeface="+mn-lt"/>
                        </a:rPr>
                        <a:t> </a:t>
                      </a:r>
                    </a:p>
                  </a:txBody>
                  <a:tcPr marL="5310" marR="5310" marT="53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155">
                <a:tc>
                  <a:txBody>
                    <a:bodyPr/>
                    <a:lstStyle/>
                    <a:p>
                      <a:pPr algn="l" fontAlgn="b"/>
                      <a:r>
                        <a:rPr lang="es-VE" sz="1000" b="0" i="0" u="none" strike="noStrike">
                          <a:solidFill>
                            <a:srgbClr val="000000"/>
                          </a:solidFill>
                          <a:latin typeface="+mn-lt"/>
                        </a:rPr>
                        <a:t>Argentina</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222.054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172.540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238.141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331.528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657.198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442.361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762.263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1.169.857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1.297.942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1.485.951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685.089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678.629,45</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VE" sz="1000" b="0" i="0" u="none" strike="noStrike">
                          <a:solidFill>
                            <a:srgbClr val="000000"/>
                          </a:solidFill>
                          <a:latin typeface="+mn-lt"/>
                        </a:rPr>
                        <a:t>27</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155">
                <a:tc>
                  <a:txBody>
                    <a:bodyPr/>
                    <a:lstStyle/>
                    <a:p>
                      <a:pPr algn="l" fontAlgn="b"/>
                      <a:r>
                        <a:rPr lang="es-VE" sz="1000" b="0" i="0" u="none" strike="noStrike">
                          <a:solidFill>
                            <a:srgbClr val="000000"/>
                          </a:solidFill>
                          <a:latin typeface="+mn-lt"/>
                        </a:rPr>
                        <a:t>Brasil</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247.119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293.335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513.979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942.401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2.212.857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1.437.009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1.998.238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dirty="0">
                          <a:solidFill>
                            <a:srgbClr val="000000"/>
                          </a:solidFill>
                          <a:latin typeface="+mn-lt"/>
                        </a:rPr>
                        <a:t>2.169.587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1.918.912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2.482.285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2.920.226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1.557.813,45</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VE" sz="1000" b="0" i="0" u="none" strike="noStrike">
                          <a:solidFill>
                            <a:srgbClr val="000000"/>
                          </a:solidFill>
                          <a:latin typeface="+mn-lt"/>
                        </a:rPr>
                        <a:t>62</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155">
                <a:tc>
                  <a:txBody>
                    <a:bodyPr/>
                    <a:lstStyle/>
                    <a:p>
                      <a:pPr algn="l" fontAlgn="b"/>
                      <a:r>
                        <a:rPr lang="es-VE" sz="1000" b="0" i="0" u="none" strike="noStrike">
                          <a:solidFill>
                            <a:srgbClr val="000000"/>
                          </a:solidFill>
                          <a:latin typeface="+mn-lt"/>
                        </a:rPr>
                        <a:t>Paraguay</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3.717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5.944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31.131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89.168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246.873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121.903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98.825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94.026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11.412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13.167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19.241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66.855,18</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VE" sz="1000" b="0" i="0" u="none" strike="noStrike">
                          <a:solidFill>
                            <a:srgbClr val="000000"/>
                          </a:solidFill>
                          <a:latin typeface="+mn-lt"/>
                        </a:rPr>
                        <a:t>3</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155">
                <a:tc>
                  <a:txBody>
                    <a:bodyPr/>
                    <a:lstStyle/>
                    <a:p>
                      <a:pPr algn="l" fontAlgn="b"/>
                      <a:r>
                        <a:rPr lang="es-VE" sz="1000" b="0" i="0" u="none" strike="noStrike">
                          <a:solidFill>
                            <a:srgbClr val="000000"/>
                          </a:solidFill>
                          <a:latin typeface="+mn-lt"/>
                        </a:rPr>
                        <a:t>Uruguay</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27.823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26.293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47.470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57.285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205.606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115.117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210.181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283.588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369.968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dirty="0">
                          <a:solidFill>
                            <a:srgbClr val="000000"/>
                          </a:solidFill>
                          <a:latin typeface="+mn-lt"/>
                        </a:rPr>
                        <a:t>411.543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374.932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193.618,73</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VE" sz="1000" b="0" i="0" u="none" strike="noStrike">
                          <a:solidFill>
                            <a:srgbClr val="000000"/>
                          </a:solidFill>
                          <a:latin typeface="+mn-lt"/>
                        </a:rPr>
                        <a:t>8</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155">
                <a:tc>
                  <a:txBody>
                    <a:bodyPr/>
                    <a:lstStyle/>
                    <a:p>
                      <a:pPr algn="l" fontAlgn="b"/>
                      <a:r>
                        <a:rPr lang="es-VE" sz="1000" b="0" i="0" u="none" strike="noStrike">
                          <a:solidFill>
                            <a:srgbClr val="000000"/>
                          </a:solidFill>
                          <a:latin typeface="+mn-lt"/>
                        </a:rPr>
                        <a:t>MERCOSUR</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500.713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498.112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830.721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1.420.382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3.322.534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2.116.390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3.069.507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3.717.058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3.598.234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4.392.946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3.999.488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2.496.916,82</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VE" sz="1000" b="0" i="0" u="none" strike="noStrike">
                          <a:solidFill>
                            <a:srgbClr val="000000"/>
                          </a:solidFill>
                          <a:latin typeface="+mn-lt"/>
                        </a:rPr>
                        <a:t>100</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155">
                <a:tc>
                  <a:txBody>
                    <a:bodyPr/>
                    <a:lstStyle/>
                    <a:p>
                      <a:pPr algn="ctr" fontAlgn="b"/>
                      <a:r>
                        <a:rPr lang="es-VE" sz="1000" b="1" i="0" u="none" strike="noStrike">
                          <a:solidFill>
                            <a:srgbClr val="000000"/>
                          </a:solidFill>
                          <a:latin typeface="+mn-lt"/>
                        </a:rPr>
                        <a:t>BCAA</a:t>
                      </a:r>
                    </a:p>
                  </a:txBody>
                  <a:tcPr marL="5310" marR="5310" marT="531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VE" sz="1000" b="0" i="0" u="none" strike="noStrike">
                        <a:solidFill>
                          <a:srgbClr val="000000"/>
                        </a:solidFill>
                        <a:latin typeface="+mn-lt"/>
                      </a:endParaRPr>
                    </a:p>
                  </a:txBody>
                  <a:tcPr marL="5310" marR="5310" marT="53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VE" sz="1000" b="0" i="0" u="none" strike="noStrike">
                        <a:solidFill>
                          <a:srgbClr val="000000"/>
                        </a:solidFill>
                        <a:latin typeface="+mn-lt"/>
                      </a:endParaRPr>
                    </a:p>
                  </a:txBody>
                  <a:tcPr marL="5310" marR="5310" marT="53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VE" sz="1000" b="0" i="0" u="none" strike="noStrike">
                        <a:solidFill>
                          <a:srgbClr val="000000"/>
                        </a:solidFill>
                        <a:latin typeface="+mn-lt"/>
                      </a:endParaRPr>
                    </a:p>
                  </a:txBody>
                  <a:tcPr marL="5310" marR="5310" marT="53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VE" sz="1000" b="0" i="0" u="none" strike="noStrike">
                        <a:solidFill>
                          <a:srgbClr val="000000"/>
                        </a:solidFill>
                        <a:latin typeface="+mn-lt"/>
                      </a:endParaRPr>
                    </a:p>
                  </a:txBody>
                  <a:tcPr marL="5310" marR="5310" marT="53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VE" sz="1000" b="0" i="0" u="none" strike="noStrike">
                        <a:solidFill>
                          <a:srgbClr val="000000"/>
                        </a:solidFill>
                        <a:latin typeface="+mn-lt"/>
                      </a:endParaRPr>
                    </a:p>
                  </a:txBody>
                  <a:tcPr marL="5310" marR="5310" marT="53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VE" sz="1000" b="0" i="0" u="none" strike="noStrike">
                        <a:solidFill>
                          <a:srgbClr val="000000"/>
                        </a:solidFill>
                        <a:latin typeface="+mn-lt"/>
                      </a:endParaRPr>
                    </a:p>
                  </a:txBody>
                  <a:tcPr marL="5310" marR="5310" marT="53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VE" sz="1000" b="0" i="0" u="none" strike="noStrike">
                        <a:solidFill>
                          <a:srgbClr val="000000"/>
                        </a:solidFill>
                        <a:latin typeface="+mn-lt"/>
                      </a:endParaRPr>
                    </a:p>
                  </a:txBody>
                  <a:tcPr marL="5310" marR="5310" marT="53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VE" sz="1000" b="0" i="0" u="none" strike="noStrike">
                        <a:solidFill>
                          <a:srgbClr val="000000"/>
                        </a:solidFill>
                        <a:latin typeface="+mn-lt"/>
                      </a:endParaRPr>
                    </a:p>
                  </a:txBody>
                  <a:tcPr marL="5310" marR="5310" marT="53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VE" sz="1000" b="0" i="0" u="none" strike="noStrike">
                        <a:solidFill>
                          <a:srgbClr val="000000"/>
                        </a:solidFill>
                        <a:latin typeface="+mn-lt"/>
                      </a:endParaRPr>
                    </a:p>
                  </a:txBody>
                  <a:tcPr marL="5310" marR="5310" marT="53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VE" sz="1000" b="0" i="0" u="none" strike="noStrike">
                        <a:solidFill>
                          <a:srgbClr val="000000"/>
                        </a:solidFill>
                        <a:latin typeface="+mn-lt"/>
                      </a:endParaRPr>
                    </a:p>
                  </a:txBody>
                  <a:tcPr marL="5310" marR="5310" marT="53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VE" sz="1000" b="0" i="0" u="none" strike="noStrike">
                        <a:solidFill>
                          <a:srgbClr val="000000"/>
                        </a:solidFill>
                        <a:latin typeface="+mn-lt"/>
                      </a:endParaRPr>
                    </a:p>
                  </a:txBody>
                  <a:tcPr marL="5310" marR="5310" marT="53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VE" sz="1000" b="0" i="0" u="none" strike="noStrike">
                        <a:solidFill>
                          <a:srgbClr val="000000"/>
                        </a:solidFill>
                        <a:latin typeface="+mn-lt"/>
                      </a:endParaRPr>
                    </a:p>
                  </a:txBody>
                  <a:tcPr marL="5310" marR="5310" marT="531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VE" sz="1000" b="0" i="0" u="none" strike="noStrike">
                          <a:solidFill>
                            <a:srgbClr val="000000"/>
                          </a:solidFill>
                          <a:latin typeface="+mn-lt"/>
                        </a:rPr>
                        <a:t> </a:t>
                      </a:r>
                    </a:p>
                  </a:txBody>
                  <a:tcPr marL="5310" marR="5310" marT="53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155">
                <a:tc>
                  <a:txBody>
                    <a:bodyPr/>
                    <a:lstStyle/>
                    <a:p>
                      <a:pPr algn="l" fontAlgn="b"/>
                      <a:r>
                        <a:rPr lang="es-VE" sz="1000" b="0" i="0" u="none" strike="noStrike">
                          <a:solidFill>
                            <a:srgbClr val="000000"/>
                          </a:solidFill>
                          <a:latin typeface="+mn-lt"/>
                        </a:rPr>
                        <a:t>Argentina</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-221.915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-172.446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-237.923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-331.308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-656.646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-442.033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-761.710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-1.169.615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-1.297.681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-1.485.717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-685.046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dirty="0">
                          <a:solidFill>
                            <a:srgbClr val="000000"/>
                          </a:solidFill>
                          <a:latin typeface="+mn-lt"/>
                        </a:rPr>
                        <a:t>-678.367,27</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VE" sz="1000" b="0" i="0" u="none" strike="noStrike">
                          <a:solidFill>
                            <a:srgbClr val="000000"/>
                          </a:solidFill>
                          <a:latin typeface="+mn-lt"/>
                        </a:rPr>
                        <a:t>27</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155">
                <a:tc>
                  <a:txBody>
                    <a:bodyPr/>
                    <a:lstStyle/>
                    <a:p>
                      <a:pPr algn="l" fontAlgn="b"/>
                      <a:r>
                        <a:rPr lang="es-VE" sz="1000" b="0" i="0" u="none" strike="noStrike">
                          <a:solidFill>
                            <a:srgbClr val="000000"/>
                          </a:solidFill>
                          <a:latin typeface="+mn-lt"/>
                        </a:rPr>
                        <a:t>Brasil</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-228.258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-276.258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-513.359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-941.952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-2.212.681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-1.436.956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-1.998.185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-2.169.587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-1.918.912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-2.482.285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-2.919.726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-1.554.378,09</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VE" sz="1000" b="0" i="0" u="none" strike="noStrike">
                          <a:solidFill>
                            <a:srgbClr val="000000"/>
                          </a:solidFill>
                          <a:latin typeface="+mn-lt"/>
                        </a:rPr>
                        <a:t>62</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155">
                <a:tc>
                  <a:txBody>
                    <a:bodyPr/>
                    <a:lstStyle/>
                    <a:p>
                      <a:pPr algn="l" fontAlgn="b"/>
                      <a:r>
                        <a:rPr lang="es-VE" sz="1000" b="0" i="0" u="none" strike="noStrike">
                          <a:solidFill>
                            <a:srgbClr val="000000"/>
                          </a:solidFill>
                          <a:latin typeface="+mn-lt"/>
                        </a:rPr>
                        <a:t>Paraguay</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-1.160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-5.944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-31.131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-89.168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-246.873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-121.903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-98.825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-94.026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-11.412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-13.167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-19.241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dirty="0">
                          <a:solidFill>
                            <a:srgbClr val="000000"/>
                          </a:solidFill>
                          <a:latin typeface="+mn-lt"/>
                        </a:rPr>
                        <a:t>-66.622,73</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VE" sz="1000" b="0" i="0" u="none" strike="noStrike">
                          <a:solidFill>
                            <a:srgbClr val="000000"/>
                          </a:solidFill>
                          <a:latin typeface="+mn-lt"/>
                        </a:rPr>
                        <a:t>3</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155">
                <a:tc>
                  <a:txBody>
                    <a:bodyPr/>
                    <a:lstStyle/>
                    <a:p>
                      <a:pPr algn="l" fontAlgn="b"/>
                      <a:r>
                        <a:rPr lang="es-VE" sz="1000" b="0" i="0" u="none" strike="noStrike">
                          <a:solidFill>
                            <a:srgbClr val="000000"/>
                          </a:solidFill>
                          <a:latin typeface="+mn-lt"/>
                        </a:rPr>
                        <a:t>Uruguay</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-27.782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-26.248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-47.400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-57.230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-205.530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-115.046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-210.123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-283.556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-369.895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-411.481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-374.932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-193.565,73</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VE" sz="1000" b="0" i="0" u="none" strike="noStrike" dirty="0">
                          <a:solidFill>
                            <a:srgbClr val="000000"/>
                          </a:solidFill>
                          <a:latin typeface="+mn-lt"/>
                        </a:rPr>
                        <a:t>8</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155">
                <a:tc>
                  <a:txBody>
                    <a:bodyPr/>
                    <a:lstStyle/>
                    <a:p>
                      <a:pPr algn="l" fontAlgn="b"/>
                      <a:r>
                        <a:rPr lang="es-VE" sz="1000" b="0" i="0" u="none" strike="noStrike">
                          <a:solidFill>
                            <a:srgbClr val="000000"/>
                          </a:solidFill>
                          <a:latin typeface="+mn-lt"/>
                        </a:rPr>
                        <a:t>MERCOSUR</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-479.115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-480.896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-829.813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-1.419.658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-3.321.730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-2.115.938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-3.068.843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-3.716.784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-3.597.900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-4.392.650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-3.998.945 </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VE" sz="1000" b="0" i="0" u="none" strike="noStrike">
                          <a:solidFill>
                            <a:srgbClr val="000000"/>
                          </a:solidFill>
                          <a:latin typeface="+mn-lt"/>
                        </a:rPr>
                        <a:t>-2.492.933,82</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VE" sz="1000" b="0" i="0" u="none" strike="noStrike" dirty="0">
                          <a:solidFill>
                            <a:srgbClr val="000000"/>
                          </a:solidFill>
                          <a:latin typeface="+mn-lt"/>
                        </a:rPr>
                        <a:t>100</a:t>
                      </a:r>
                    </a:p>
                  </a:txBody>
                  <a:tcPr marL="5310" marR="5310" marT="53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9" name="1 Título"/>
          <p:cNvSpPr>
            <a:spLocks noGrp="1"/>
          </p:cNvSpPr>
          <p:nvPr>
            <p:ph type="title"/>
          </p:nvPr>
        </p:nvSpPr>
        <p:spPr>
          <a:xfrm>
            <a:off x="457200" y="155448"/>
            <a:ext cx="8229600" cy="1252728"/>
          </a:xfrm>
        </p:spPr>
        <p:txBody>
          <a:bodyPr>
            <a:normAutofit fontScale="90000"/>
          </a:bodyPr>
          <a:lstStyle/>
          <a:p>
            <a:r>
              <a:rPr lang="es-VE" dirty="0" smtClean="0"/>
              <a:t>2.4. Comercio agroalimentario: Venezuela-Mercosur</a:t>
            </a:r>
            <a:endParaRPr lang="es-VE"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VE" smtClean="0"/>
              <a:t>Venezuela y el comercio agroalimentario con el Mercosur. (O. E. F-G. | FACES, ULA)</a:t>
            </a:r>
            <a:endParaRPr lang="es-VE"/>
          </a:p>
        </p:txBody>
      </p:sp>
      <p:sp>
        <p:nvSpPr>
          <p:cNvPr id="5" name="4 Marcador de número de diapositiva"/>
          <p:cNvSpPr>
            <a:spLocks noGrp="1"/>
          </p:cNvSpPr>
          <p:nvPr>
            <p:ph type="sldNum" sz="quarter" idx="12"/>
          </p:nvPr>
        </p:nvSpPr>
        <p:spPr/>
        <p:txBody>
          <a:bodyPr/>
          <a:lstStyle/>
          <a:p>
            <a:fld id="{22BB4446-4928-4A4F-ADC0-37589AFB2FA4}" type="slidenum">
              <a:rPr lang="es-VE" smtClean="0"/>
              <a:pPr/>
              <a:t>28</a:t>
            </a:fld>
            <a:endParaRPr lang="es-VE"/>
          </a:p>
        </p:txBody>
      </p:sp>
      <p:sp>
        <p:nvSpPr>
          <p:cNvPr id="6" name="5 CuadroTexto"/>
          <p:cNvSpPr txBox="1"/>
          <p:nvPr/>
        </p:nvSpPr>
        <p:spPr>
          <a:xfrm>
            <a:off x="1043608" y="6248345"/>
            <a:ext cx="3600000" cy="276999"/>
          </a:xfrm>
          <a:prstGeom prst="rect">
            <a:avLst/>
          </a:prstGeom>
          <a:noFill/>
        </p:spPr>
        <p:txBody>
          <a:bodyPr wrap="square" rtlCol="0">
            <a:spAutoFit/>
          </a:bodyPr>
          <a:lstStyle/>
          <a:p>
            <a:pPr algn="ctr"/>
            <a:r>
              <a:rPr lang="es-VE" sz="1200" dirty="0" smtClean="0"/>
              <a:t>Fuente: elaboración propia a partir del SICOEX ALADI</a:t>
            </a:r>
            <a:endParaRPr lang="es-VE" sz="1200" dirty="0"/>
          </a:p>
        </p:txBody>
      </p:sp>
      <p:sp>
        <p:nvSpPr>
          <p:cNvPr id="8" name="1 Título"/>
          <p:cNvSpPr>
            <a:spLocks noGrp="1"/>
          </p:cNvSpPr>
          <p:nvPr>
            <p:ph type="title"/>
          </p:nvPr>
        </p:nvSpPr>
        <p:spPr>
          <a:xfrm>
            <a:off x="457200" y="155448"/>
            <a:ext cx="8229600" cy="1252728"/>
          </a:xfrm>
        </p:spPr>
        <p:txBody>
          <a:bodyPr>
            <a:normAutofit fontScale="90000"/>
          </a:bodyPr>
          <a:lstStyle/>
          <a:p>
            <a:r>
              <a:rPr lang="es-VE" dirty="0" smtClean="0"/>
              <a:t>2.4. Comercio agroalimentario: Venezuela-Mercosur</a:t>
            </a:r>
            <a:endParaRPr lang="es-VE" dirty="0"/>
          </a:p>
        </p:txBody>
      </p:sp>
      <p:graphicFrame>
        <p:nvGraphicFramePr>
          <p:cNvPr id="9" name="5 Gráfico"/>
          <p:cNvGraphicFramePr/>
          <p:nvPr/>
        </p:nvGraphicFramePr>
        <p:xfrm>
          <a:off x="395536" y="1484784"/>
          <a:ext cx="8424936" cy="482453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VE" smtClean="0"/>
              <a:t>Venezuela y el comercio agroalimentario con el Mercosur. (O. E. F-G. | FACES, ULA)</a:t>
            </a:r>
            <a:endParaRPr lang="es-VE"/>
          </a:p>
        </p:txBody>
      </p:sp>
      <p:sp>
        <p:nvSpPr>
          <p:cNvPr id="5" name="4 Marcador de número de diapositiva"/>
          <p:cNvSpPr>
            <a:spLocks noGrp="1"/>
          </p:cNvSpPr>
          <p:nvPr>
            <p:ph type="sldNum" sz="quarter" idx="12"/>
          </p:nvPr>
        </p:nvSpPr>
        <p:spPr/>
        <p:txBody>
          <a:bodyPr/>
          <a:lstStyle/>
          <a:p>
            <a:fld id="{22BB4446-4928-4A4F-ADC0-37589AFB2FA4}" type="slidenum">
              <a:rPr lang="es-VE" smtClean="0"/>
              <a:pPr/>
              <a:t>29</a:t>
            </a:fld>
            <a:endParaRPr lang="es-VE"/>
          </a:p>
        </p:txBody>
      </p:sp>
      <p:sp>
        <p:nvSpPr>
          <p:cNvPr id="6" name="5 CuadroTexto"/>
          <p:cNvSpPr txBox="1"/>
          <p:nvPr/>
        </p:nvSpPr>
        <p:spPr>
          <a:xfrm>
            <a:off x="1043608" y="6392361"/>
            <a:ext cx="3600000" cy="276999"/>
          </a:xfrm>
          <a:prstGeom prst="rect">
            <a:avLst/>
          </a:prstGeom>
          <a:noFill/>
        </p:spPr>
        <p:txBody>
          <a:bodyPr wrap="square" rtlCol="0">
            <a:spAutoFit/>
          </a:bodyPr>
          <a:lstStyle/>
          <a:p>
            <a:pPr algn="ctr"/>
            <a:r>
              <a:rPr lang="es-VE" sz="1200" dirty="0" smtClean="0"/>
              <a:t>Fuente: elaboración propia a partir del SICOEX ALADI</a:t>
            </a:r>
            <a:endParaRPr lang="es-VE" sz="1200" dirty="0"/>
          </a:p>
        </p:txBody>
      </p:sp>
      <p:sp>
        <p:nvSpPr>
          <p:cNvPr id="7" name="1 Título"/>
          <p:cNvSpPr>
            <a:spLocks noGrp="1"/>
          </p:cNvSpPr>
          <p:nvPr>
            <p:ph type="title"/>
          </p:nvPr>
        </p:nvSpPr>
        <p:spPr>
          <a:xfrm>
            <a:off x="457200" y="155448"/>
            <a:ext cx="8229600" cy="1252728"/>
          </a:xfrm>
        </p:spPr>
        <p:txBody>
          <a:bodyPr>
            <a:normAutofit fontScale="90000"/>
          </a:bodyPr>
          <a:lstStyle/>
          <a:p>
            <a:r>
              <a:rPr lang="es-VE" dirty="0" smtClean="0"/>
              <a:t>2.4. Comercio agroalimentario: Venezuela-Mercosur</a:t>
            </a:r>
            <a:endParaRPr lang="es-VE" dirty="0"/>
          </a:p>
        </p:txBody>
      </p:sp>
      <p:graphicFrame>
        <p:nvGraphicFramePr>
          <p:cNvPr id="9" name="6 Gráfico"/>
          <p:cNvGraphicFramePr/>
          <p:nvPr/>
        </p:nvGraphicFramePr>
        <p:xfrm>
          <a:off x="395536" y="1484784"/>
          <a:ext cx="8280920" cy="489654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VE" dirty="0" smtClean="0"/>
              <a:t>Introducción </a:t>
            </a:r>
            <a:endParaRPr lang="es-VE" dirty="0"/>
          </a:p>
        </p:txBody>
      </p:sp>
      <p:sp>
        <p:nvSpPr>
          <p:cNvPr id="3" name="2 Marcador de contenido"/>
          <p:cNvSpPr>
            <a:spLocks noGrp="1"/>
          </p:cNvSpPr>
          <p:nvPr>
            <p:ph idx="1"/>
          </p:nvPr>
        </p:nvSpPr>
        <p:spPr>
          <a:xfrm>
            <a:off x="457200" y="1775190"/>
            <a:ext cx="8208000" cy="4896000"/>
          </a:xfrm>
        </p:spPr>
        <p:txBody>
          <a:bodyPr>
            <a:normAutofit/>
          </a:bodyPr>
          <a:lstStyle/>
          <a:p>
            <a:pPr>
              <a:spcBef>
                <a:spcPts val="1200"/>
              </a:spcBef>
            </a:pPr>
            <a:r>
              <a:rPr lang="es-VE" sz="2400" dirty="0" smtClean="0"/>
              <a:t>La presentación hará una revisión sucinta de algunos avances de investigación del proyecto </a:t>
            </a:r>
            <a:r>
              <a:rPr lang="es-VE" sz="2400" b="1" i="1" dirty="0" smtClean="0"/>
              <a:t>“La integración de Venezuela al MERCOSUR: impactos potenciales sobre el comercio internacional. El caso del sector agrícola venezolano”</a:t>
            </a:r>
            <a:r>
              <a:rPr lang="es-VE" sz="2400" dirty="0" smtClean="0"/>
              <a:t>.</a:t>
            </a:r>
          </a:p>
          <a:p>
            <a:pPr>
              <a:spcBef>
                <a:spcPts val="1200"/>
              </a:spcBef>
            </a:pPr>
            <a:r>
              <a:rPr lang="es-VE" sz="2400" dirty="0" smtClean="0"/>
              <a:t>Constará de dos partes:</a:t>
            </a:r>
          </a:p>
          <a:p>
            <a:pPr marL="971550" lvl="1" indent="-514350">
              <a:spcBef>
                <a:spcPts val="1200"/>
              </a:spcBef>
              <a:buFont typeface="+mj-lt"/>
              <a:buAutoNum type="arabicPeriod"/>
            </a:pPr>
            <a:r>
              <a:rPr lang="es-VE" sz="2400" dirty="0" smtClean="0"/>
              <a:t>Consideraciones teóricas preliminares acerca del Mercosur;</a:t>
            </a:r>
          </a:p>
          <a:p>
            <a:pPr marL="971550" lvl="1" indent="-514350">
              <a:spcBef>
                <a:spcPts val="1200"/>
              </a:spcBef>
              <a:buFont typeface="+mj-lt"/>
              <a:buAutoNum type="arabicPeriod"/>
            </a:pPr>
            <a:r>
              <a:rPr lang="es-VE" sz="2400" dirty="0" smtClean="0"/>
              <a:t>Análisis de las estadísticas de comercio exterior agroalimentario de Venezuela con el mundo y con el Mercosur.</a:t>
            </a:r>
            <a:endParaRPr lang="es-VE" sz="2400" dirty="0"/>
          </a:p>
        </p:txBody>
      </p:sp>
      <p:sp>
        <p:nvSpPr>
          <p:cNvPr id="4" name="3 Marcador de número de diapositiva"/>
          <p:cNvSpPr>
            <a:spLocks noGrp="1"/>
          </p:cNvSpPr>
          <p:nvPr>
            <p:ph type="sldNum" sz="quarter" idx="12"/>
          </p:nvPr>
        </p:nvSpPr>
        <p:spPr/>
        <p:txBody>
          <a:bodyPr/>
          <a:lstStyle/>
          <a:p>
            <a:fld id="{22BB4446-4928-4A4F-ADC0-37589AFB2FA4}" type="slidenum">
              <a:rPr lang="es-VE" smtClean="0"/>
              <a:pPr/>
              <a:t>3</a:t>
            </a:fld>
            <a:endParaRPr lang="es-VE" dirty="0"/>
          </a:p>
        </p:txBody>
      </p:sp>
      <p:sp>
        <p:nvSpPr>
          <p:cNvPr id="5" name="4 Marcador de pie de página"/>
          <p:cNvSpPr>
            <a:spLocks noGrp="1"/>
          </p:cNvSpPr>
          <p:nvPr>
            <p:ph type="ftr" sz="quarter" idx="11"/>
          </p:nvPr>
        </p:nvSpPr>
        <p:spPr/>
        <p:txBody>
          <a:bodyPr/>
          <a:lstStyle/>
          <a:p>
            <a:r>
              <a:rPr lang="es-VE" dirty="0" smtClean="0"/>
              <a:t>Venezuela y el comercio agroalimentario con el Mercosur. (O. E. F-G. | FACES, ULA)</a:t>
            </a:r>
            <a:endParaRPr lang="es-VE"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4" presetClass="entr" presetSubtype="0" accel="10000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20"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1"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2"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4" presetClass="entr" presetSubtype="0" accel="10000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29" dur="5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0" dur="5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1" dur="5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3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VE" smtClean="0"/>
              <a:t>Venezuela y el comercio agroalimentario con el Mercosur. (O. E. F-G. | FACES, ULA)</a:t>
            </a:r>
            <a:endParaRPr lang="es-VE"/>
          </a:p>
        </p:txBody>
      </p:sp>
      <p:sp>
        <p:nvSpPr>
          <p:cNvPr id="5" name="4 Marcador de número de diapositiva"/>
          <p:cNvSpPr>
            <a:spLocks noGrp="1"/>
          </p:cNvSpPr>
          <p:nvPr>
            <p:ph type="sldNum" sz="quarter" idx="12"/>
          </p:nvPr>
        </p:nvSpPr>
        <p:spPr/>
        <p:txBody>
          <a:bodyPr/>
          <a:lstStyle/>
          <a:p>
            <a:fld id="{22BB4446-4928-4A4F-ADC0-37589AFB2FA4}" type="slidenum">
              <a:rPr lang="es-VE" smtClean="0"/>
              <a:pPr/>
              <a:t>30</a:t>
            </a:fld>
            <a:endParaRPr lang="es-VE"/>
          </a:p>
        </p:txBody>
      </p:sp>
      <p:sp>
        <p:nvSpPr>
          <p:cNvPr id="7" name="6 CuadroTexto"/>
          <p:cNvSpPr txBox="1"/>
          <p:nvPr/>
        </p:nvSpPr>
        <p:spPr>
          <a:xfrm>
            <a:off x="1043608" y="6248345"/>
            <a:ext cx="3600000" cy="276999"/>
          </a:xfrm>
          <a:prstGeom prst="rect">
            <a:avLst/>
          </a:prstGeom>
          <a:noFill/>
        </p:spPr>
        <p:txBody>
          <a:bodyPr wrap="square" rtlCol="0">
            <a:spAutoFit/>
          </a:bodyPr>
          <a:lstStyle/>
          <a:p>
            <a:pPr algn="ctr"/>
            <a:r>
              <a:rPr lang="es-VE" sz="1200" dirty="0" smtClean="0"/>
              <a:t>Fuente: elaboración propia a partir del SICOEX ALADI</a:t>
            </a:r>
            <a:endParaRPr lang="es-VE" sz="1200" dirty="0"/>
          </a:p>
        </p:txBody>
      </p:sp>
      <p:sp>
        <p:nvSpPr>
          <p:cNvPr id="8" name="1 Título"/>
          <p:cNvSpPr>
            <a:spLocks noGrp="1"/>
          </p:cNvSpPr>
          <p:nvPr>
            <p:ph type="title"/>
          </p:nvPr>
        </p:nvSpPr>
        <p:spPr>
          <a:xfrm>
            <a:off x="457200" y="155448"/>
            <a:ext cx="8229600" cy="1252728"/>
          </a:xfrm>
        </p:spPr>
        <p:txBody>
          <a:bodyPr>
            <a:normAutofit fontScale="90000"/>
          </a:bodyPr>
          <a:lstStyle/>
          <a:p>
            <a:r>
              <a:rPr lang="es-VE" dirty="0" smtClean="0"/>
              <a:t>2.4. Comercio agroalimentario: Venezuela-Mercosur</a:t>
            </a:r>
            <a:endParaRPr lang="es-VE" dirty="0"/>
          </a:p>
        </p:txBody>
      </p:sp>
      <p:graphicFrame>
        <p:nvGraphicFramePr>
          <p:cNvPr id="9" name="10 Gráfico"/>
          <p:cNvGraphicFramePr/>
          <p:nvPr/>
        </p:nvGraphicFramePr>
        <p:xfrm>
          <a:off x="467544" y="1556792"/>
          <a:ext cx="8136904" cy="468052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VE" smtClean="0"/>
              <a:t>Venezuela y el comercio agroalimentario con el Mercosur. (O. E. F-G. | FACES, ULA)</a:t>
            </a:r>
            <a:endParaRPr lang="es-VE"/>
          </a:p>
        </p:txBody>
      </p:sp>
      <p:sp>
        <p:nvSpPr>
          <p:cNvPr id="5" name="4 Marcador de número de diapositiva"/>
          <p:cNvSpPr>
            <a:spLocks noGrp="1"/>
          </p:cNvSpPr>
          <p:nvPr>
            <p:ph type="sldNum" sz="quarter" idx="12"/>
          </p:nvPr>
        </p:nvSpPr>
        <p:spPr/>
        <p:txBody>
          <a:bodyPr/>
          <a:lstStyle/>
          <a:p>
            <a:fld id="{22BB4446-4928-4A4F-ADC0-37589AFB2FA4}" type="slidenum">
              <a:rPr lang="es-VE" smtClean="0"/>
              <a:pPr/>
              <a:t>31</a:t>
            </a:fld>
            <a:endParaRPr lang="es-VE"/>
          </a:p>
        </p:txBody>
      </p:sp>
      <p:sp>
        <p:nvSpPr>
          <p:cNvPr id="7" name="6 CuadroTexto"/>
          <p:cNvSpPr txBox="1"/>
          <p:nvPr/>
        </p:nvSpPr>
        <p:spPr>
          <a:xfrm>
            <a:off x="1043608" y="6248345"/>
            <a:ext cx="3600000" cy="276999"/>
          </a:xfrm>
          <a:prstGeom prst="rect">
            <a:avLst/>
          </a:prstGeom>
          <a:noFill/>
        </p:spPr>
        <p:txBody>
          <a:bodyPr wrap="square" rtlCol="0">
            <a:spAutoFit/>
          </a:bodyPr>
          <a:lstStyle/>
          <a:p>
            <a:pPr algn="ctr"/>
            <a:r>
              <a:rPr lang="es-VE" sz="1200" dirty="0" smtClean="0"/>
              <a:t>Fuente: elaboración propia a partir del SICOEX ALADI</a:t>
            </a:r>
            <a:endParaRPr lang="es-VE" sz="1200" dirty="0"/>
          </a:p>
        </p:txBody>
      </p:sp>
      <p:sp>
        <p:nvSpPr>
          <p:cNvPr id="8" name="1 Título"/>
          <p:cNvSpPr>
            <a:spLocks noGrp="1"/>
          </p:cNvSpPr>
          <p:nvPr>
            <p:ph type="title"/>
          </p:nvPr>
        </p:nvSpPr>
        <p:spPr>
          <a:xfrm>
            <a:off x="457200" y="155448"/>
            <a:ext cx="8229600" cy="1252728"/>
          </a:xfrm>
        </p:spPr>
        <p:txBody>
          <a:bodyPr>
            <a:normAutofit fontScale="90000"/>
          </a:bodyPr>
          <a:lstStyle/>
          <a:p>
            <a:r>
              <a:rPr lang="es-VE" dirty="0" smtClean="0"/>
              <a:t>2.4. Comercio agroalimentario: Venezuela-Mercosur</a:t>
            </a:r>
            <a:endParaRPr lang="es-VE" dirty="0"/>
          </a:p>
        </p:txBody>
      </p:sp>
      <p:graphicFrame>
        <p:nvGraphicFramePr>
          <p:cNvPr id="9" name="5 Gráfico"/>
          <p:cNvGraphicFramePr/>
          <p:nvPr/>
        </p:nvGraphicFramePr>
        <p:xfrm>
          <a:off x="539552" y="1484784"/>
          <a:ext cx="8208912" cy="475252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VE" smtClean="0"/>
              <a:t>Venezuela y el comercio agroalimentario con el Mercosur. (O. E. F-G. | FACES, ULA)</a:t>
            </a:r>
            <a:endParaRPr lang="es-VE"/>
          </a:p>
        </p:txBody>
      </p:sp>
      <p:sp>
        <p:nvSpPr>
          <p:cNvPr id="5" name="4 Marcador de número de diapositiva"/>
          <p:cNvSpPr>
            <a:spLocks noGrp="1"/>
          </p:cNvSpPr>
          <p:nvPr>
            <p:ph type="sldNum" sz="quarter" idx="12"/>
          </p:nvPr>
        </p:nvSpPr>
        <p:spPr/>
        <p:txBody>
          <a:bodyPr/>
          <a:lstStyle/>
          <a:p>
            <a:fld id="{22BB4446-4928-4A4F-ADC0-37589AFB2FA4}" type="slidenum">
              <a:rPr lang="es-VE" smtClean="0"/>
              <a:pPr/>
              <a:t>32</a:t>
            </a:fld>
            <a:endParaRPr lang="es-VE"/>
          </a:p>
        </p:txBody>
      </p:sp>
      <p:sp>
        <p:nvSpPr>
          <p:cNvPr id="6" name="5 CuadroTexto"/>
          <p:cNvSpPr txBox="1"/>
          <p:nvPr/>
        </p:nvSpPr>
        <p:spPr>
          <a:xfrm>
            <a:off x="1043608" y="6248345"/>
            <a:ext cx="3600000" cy="276999"/>
          </a:xfrm>
          <a:prstGeom prst="rect">
            <a:avLst/>
          </a:prstGeom>
          <a:noFill/>
        </p:spPr>
        <p:txBody>
          <a:bodyPr wrap="square" rtlCol="0">
            <a:spAutoFit/>
          </a:bodyPr>
          <a:lstStyle/>
          <a:p>
            <a:pPr algn="ctr"/>
            <a:r>
              <a:rPr lang="es-VE" sz="1200" dirty="0" smtClean="0"/>
              <a:t>Fuente: elaboración propia a partir del SICOEX ALADI</a:t>
            </a:r>
            <a:endParaRPr lang="es-VE" sz="1200" dirty="0"/>
          </a:p>
        </p:txBody>
      </p:sp>
      <p:sp>
        <p:nvSpPr>
          <p:cNvPr id="8" name="1 Título"/>
          <p:cNvSpPr>
            <a:spLocks noGrp="1"/>
          </p:cNvSpPr>
          <p:nvPr>
            <p:ph type="title"/>
          </p:nvPr>
        </p:nvSpPr>
        <p:spPr>
          <a:xfrm>
            <a:off x="457200" y="155448"/>
            <a:ext cx="8229600" cy="1252728"/>
          </a:xfrm>
        </p:spPr>
        <p:txBody>
          <a:bodyPr>
            <a:normAutofit fontScale="90000"/>
          </a:bodyPr>
          <a:lstStyle/>
          <a:p>
            <a:r>
              <a:rPr lang="es-VE" dirty="0" smtClean="0"/>
              <a:t>2.4. Comercio agroalimentario: Venezuela-Mercosur</a:t>
            </a:r>
            <a:endParaRPr lang="es-VE" dirty="0"/>
          </a:p>
        </p:txBody>
      </p:sp>
      <p:graphicFrame>
        <p:nvGraphicFramePr>
          <p:cNvPr id="9" name="6 Gráfico"/>
          <p:cNvGraphicFramePr/>
          <p:nvPr/>
        </p:nvGraphicFramePr>
        <p:xfrm>
          <a:off x="539552" y="1484784"/>
          <a:ext cx="8064896" cy="482453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nvGraphicFramePr>
        <p:xfrm>
          <a:off x="827584" y="1484784"/>
          <a:ext cx="7488831" cy="5323842"/>
        </p:xfrm>
        <a:graphic>
          <a:graphicData uri="http://schemas.openxmlformats.org/drawingml/2006/table">
            <a:tbl>
              <a:tblPr/>
              <a:tblGrid>
                <a:gridCol w="1004650"/>
                <a:gridCol w="1004650"/>
                <a:gridCol w="1004650"/>
                <a:gridCol w="740930"/>
                <a:gridCol w="1004650"/>
                <a:gridCol w="1004650"/>
                <a:gridCol w="887442"/>
                <a:gridCol w="837209"/>
              </a:tblGrid>
              <a:tr h="150519">
                <a:tc rowSpan="2">
                  <a:txBody>
                    <a:bodyPr/>
                    <a:lstStyle/>
                    <a:p>
                      <a:pPr algn="ctr" fontAlgn="ctr"/>
                      <a:r>
                        <a:rPr lang="es-VE" sz="1200" b="1" i="0" u="none" strike="noStrike" dirty="0">
                          <a:solidFill>
                            <a:srgbClr val="000000"/>
                          </a:solidFill>
                          <a:latin typeface="+mn-lt"/>
                        </a:rPr>
                        <a:t> Capítulo </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VE" sz="1200" b="1" i="0" u="none" strike="noStrike" dirty="0">
                          <a:solidFill>
                            <a:srgbClr val="000000"/>
                          </a:solidFill>
                          <a:latin typeface="+mn-lt"/>
                        </a:rPr>
                        <a:t>XAA </a:t>
                      </a:r>
                      <a:r>
                        <a:rPr lang="es-VE" sz="1200" b="1" i="0" u="none" strike="noStrike" dirty="0" smtClean="0">
                          <a:solidFill>
                            <a:srgbClr val="000000"/>
                          </a:solidFill>
                          <a:latin typeface="+mn-lt"/>
                        </a:rPr>
                        <a:t>Venezuela-Mercosur</a:t>
                      </a:r>
                    </a:p>
                    <a:p>
                      <a:pPr algn="ctr" fontAlgn="ctr"/>
                      <a:r>
                        <a:rPr lang="es-VE" sz="1200" b="1" i="0" u="none" strike="noStrike" dirty="0" smtClean="0">
                          <a:solidFill>
                            <a:srgbClr val="000000"/>
                          </a:solidFill>
                          <a:latin typeface="+mn-lt"/>
                        </a:rPr>
                        <a:t>(miles US$)</a:t>
                      </a:r>
                      <a:endParaRPr lang="es-VE" sz="1200" b="1" i="0" u="none" strike="noStrike" dirty="0">
                        <a:solidFill>
                          <a:srgbClr val="000000"/>
                        </a:solidFill>
                        <a:latin typeface="+mn-lt"/>
                      </a:endParaRP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VE"/>
                    </a:p>
                  </a:txBody>
                  <a:tcPr/>
                </a:tc>
                <a:tc rowSpan="2">
                  <a:txBody>
                    <a:bodyPr/>
                    <a:lstStyle/>
                    <a:p>
                      <a:pPr algn="ctr" fontAlgn="ctr"/>
                      <a:r>
                        <a:rPr lang="es-VE" sz="1200" b="1" i="0" u="none" strike="noStrike" dirty="0">
                          <a:solidFill>
                            <a:srgbClr val="000000"/>
                          </a:solidFill>
                          <a:latin typeface="+mn-lt"/>
                        </a:rPr>
                        <a:t>Var. %</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s-VE" sz="1200" b="1" i="0" u="none" strike="noStrike" dirty="0">
                          <a:solidFill>
                            <a:srgbClr val="000000"/>
                          </a:solidFill>
                          <a:latin typeface="+mn-lt"/>
                        </a:rPr>
                        <a:t>MAA </a:t>
                      </a:r>
                      <a:r>
                        <a:rPr lang="es-VE" sz="1200" b="1" i="0" u="none" strike="noStrike" dirty="0" smtClean="0">
                          <a:solidFill>
                            <a:srgbClr val="000000"/>
                          </a:solidFill>
                          <a:latin typeface="+mn-lt"/>
                        </a:rPr>
                        <a:t>Venezuela-Mercosur</a:t>
                      </a:r>
                    </a:p>
                    <a:p>
                      <a:pPr algn="ctr" fontAlgn="ctr"/>
                      <a:r>
                        <a:rPr lang="es-VE" sz="1200" b="1" i="0" u="none" strike="noStrike" dirty="0" smtClean="0">
                          <a:solidFill>
                            <a:srgbClr val="000000"/>
                          </a:solidFill>
                          <a:latin typeface="+mn-lt"/>
                        </a:rPr>
                        <a:t>(miles</a:t>
                      </a:r>
                      <a:r>
                        <a:rPr lang="es-VE" sz="1200" b="1" i="0" u="none" strike="noStrike" baseline="0" dirty="0" smtClean="0">
                          <a:solidFill>
                            <a:srgbClr val="000000"/>
                          </a:solidFill>
                          <a:latin typeface="+mn-lt"/>
                        </a:rPr>
                        <a:t> US$)</a:t>
                      </a:r>
                      <a:endParaRPr lang="es-VE" sz="1200" b="1" i="0" u="none" strike="noStrike" dirty="0">
                        <a:solidFill>
                          <a:srgbClr val="000000"/>
                        </a:solidFill>
                        <a:latin typeface="+mn-lt"/>
                      </a:endParaRP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lang="es-VE"/>
                    </a:p>
                  </a:txBody>
                  <a:tcPr/>
                </a:tc>
                <a:tc rowSpan="2">
                  <a:txBody>
                    <a:bodyPr/>
                    <a:lstStyle/>
                    <a:p>
                      <a:pPr algn="ctr" fontAlgn="ctr"/>
                      <a:r>
                        <a:rPr lang="es-VE" sz="1200" b="1" i="0" u="none" strike="noStrike">
                          <a:solidFill>
                            <a:srgbClr val="000000"/>
                          </a:solidFill>
                          <a:latin typeface="+mn-lt"/>
                        </a:rPr>
                        <a:t>Var. %</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s-VE" sz="1200" b="1" i="0" u="none" strike="noStrike" dirty="0">
                          <a:solidFill>
                            <a:srgbClr val="000000"/>
                          </a:solidFill>
                          <a:latin typeface="+mn-lt"/>
                        </a:rPr>
                        <a:t>Peso (2014)</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0519">
                <a:tc vMerge="1">
                  <a:txBody>
                    <a:bodyPr/>
                    <a:lstStyle/>
                    <a:p>
                      <a:endParaRPr lang="es-VE"/>
                    </a:p>
                  </a:txBody>
                  <a:tcPr/>
                </a:tc>
                <a:tc>
                  <a:txBody>
                    <a:bodyPr/>
                    <a:lstStyle/>
                    <a:p>
                      <a:pPr algn="ctr" fontAlgn="ctr"/>
                      <a:r>
                        <a:rPr lang="es-VE" sz="1200" b="1" i="0" u="none" strike="noStrike">
                          <a:solidFill>
                            <a:srgbClr val="000000"/>
                          </a:solidFill>
                          <a:latin typeface="+mn-lt"/>
                        </a:rPr>
                        <a:t>2004</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VE" sz="1200" b="1" i="0" u="none" strike="noStrike">
                          <a:solidFill>
                            <a:srgbClr val="000000"/>
                          </a:solidFill>
                          <a:latin typeface="+mn-lt"/>
                        </a:rPr>
                        <a:t>2014</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VE"/>
                    </a:p>
                  </a:txBody>
                  <a:tcPr/>
                </a:tc>
                <a:tc>
                  <a:txBody>
                    <a:bodyPr/>
                    <a:lstStyle/>
                    <a:p>
                      <a:pPr algn="ctr" fontAlgn="ctr"/>
                      <a:r>
                        <a:rPr lang="es-VE" sz="1200" b="1" i="0" u="none" strike="noStrike">
                          <a:solidFill>
                            <a:srgbClr val="000000"/>
                          </a:solidFill>
                          <a:latin typeface="+mn-lt"/>
                        </a:rPr>
                        <a:t>2004</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VE" sz="1200" b="1" i="0" u="none" strike="noStrike">
                          <a:solidFill>
                            <a:srgbClr val="000000"/>
                          </a:solidFill>
                          <a:latin typeface="+mn-lt"/>
                        </a:rPr>
                        <a:t>2014</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VE"/>
                    </a:p>
                  </a:txBody>
                  <a:tcPr/>
                </a:tc>
                <a:tc vMerge="1">
                  <a:txBody>
                    <a:bodyPr/>
                    <a:lstStyle/>
                    <a:p>
                      <a:endParaRPr lang="es-VE"/>
                    </a:p>
                  </a:txBody>
                  <a:tcPr/>
                </a:tc>
              </a:tr>
              <a:tr h="150519">
                <a:tc>
                  <a:txBody>
                    <a:bodyPr/>
                    <a:lstStyle/>
                    <a:p>
                      <a:pPr algn="ctr" fontAlgn="ctr"/>
                      <a:r>
                        <a:rPr lang="es-VE" sz="1200" b="0" i="0" u="none" strike="noStrike" dirty="0">
                          <a:solidFill>
                            <a:srgbClr val="000000"/>
                          </a:solidFill>
                          <a:latin typeface="+mn-lt"/>
                        </a:rPr>
                        <a:t> 01</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0</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0</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VE" sz="1200" b="0" i="0" u="none" strike="noStrike">
                          <a:solidFill>
                            <a:srgbClr val="000000"/>
                          </a:solidFill>
                          <a:latin typeface="+mn-lt"/>
                        </a:rPr>
                        <a:t> </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4.111</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s-VE" sz="1200" b="0" i="0" u="none" strike="noStrike">
                          <a:solidFill>
                            <a:srgbClr val="000000"/>
                          </a:solidFill>
                          <a:latin typeface="+mn-lt"/>
                        </a:rPr>
                        <a:t>568.081</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s-VE" sz="1200" b="0" i="0" u="none" strike="noStrike">
                          <a:solidFill>
                            <a:srgbClr val="000000"/>
                          </a:solidFill>
                          <a:latin typeface="+mn-lt"/>
                        </a:rPr>
                        <a:t>13.718,56</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VE" sz="1200" b="0" i="0" u="none" strike="noStrike">
                          <a:solidFill>
                            <a:srgbClr val="000000"/>
                          </a:solidFill>
                          <a:latin typeface="+mn-lt"/>
                        </a:rPr>
                        <a:t>14,20</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150519">
                <a:tc>
                  <a:txBody>
                    <a:bodyPr/>
                    <a:lstStyle/>
                    <a:p>
                      <a:pPr algn="ctr" fontAlgn="ctr"/>
                      <a:r>
                        <a:rPr lang="es-VE" sz="1200" b="0" i="0" u="none" strike="noStrike" dirty="0">
                          <a:solidFill>
                            <a:srgbClr val="000000"/>
                          </a:solidFill>
                          <a:latin typeface="+mn-lt"/>
                        </a:rPr>
                        <a:t> 02 </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0</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0</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VE" sz="1200" b="0" i="0" u="none" strike="noStrike">
                          <a:solidFill>
                            <a:srgbClr val="000000"/>
                          </a:solidFill>
                          <a:latin typeface="+mn-lt"/>
                        </a:rPr>
                        <a:t> </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118.187</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s-VE" sz="1200" b="0" i="0" u="none" strike="noStrike">
                          <a:solidFill>
                            <a:srgbClr val="000000"/>
                          </a:solidFill>
                          <a:latin typeface="+mn-lt"/>
                        </a:rPr>
                        <a:t>1.582.150</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s-VE" sz="1200" b="0" i="0" u="none" strike="noStrike">
                          <a:solidFill>
                            <a:srgbClr val="000000"/>
                          </a:solidFill>
                          <a:latin typeface="+mn-lt"/>
                        </a:rPr>
                        <a:t>1.238,68</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VE" sz="1200" b="0" i="0" u="none" strike="noStrike" dirty="0">
                          <a:solidFill>
                            <a:srgbClr val="000000"/>
                          </a:solidFill>
                          <a:latin typeface="+mn-lt"/>
                        </a:rPr>
                        <a:t>39,56</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150519">
                <a:tc>
                  <a:txBody>
                    <a:bodyPr/>
                    <a:lstStyle/>
                    <a:p>
                      <a:pPr algn="ctr" fontAlgn="ctr"/>
                      <a:r>
                        <a:rPr lang="es-VE" sz="1200" b="0" i="0" u="none" strike="noStrike">
                          <a:solidFill>
                            <a:srgbClr val="000000"/>
                          </a:solidFill>
                          <a:latin typeface="+mn-lt"/>
                        </a:rPr>
                        <a:t> 03 </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17.949</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s-VE" sz="1200" b="0" i="0" u="none" strike="noStrike">
                          <a:solidFill>
                            <a:srgbClr val="000000"/>
                          </a:solidFill>
                          <a:latin typeface="+mn-lt"/>
                        </a:rPr>
                        <a:t>0</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VE" sz="1200" b="0" i="0" u="none" strike="noStrike">
                          <a:solidFill>
                            <a:srgbClr val="000000"/>
                          </a:solidFill>
                          <a:latin typeface="+mn-lt"/>
                        </a:rPr>
                        <a:t> </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686</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9.341</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1.261,66</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VE" sz="1200" b="0" i="0" u="none" strike="noStrike" dirty="0">
                          <a:solidFill>
                            <a:srgbClr val="000000"/>
                          </a:solidFill>
                          <a:latin typeface="+mn-lt"/>
                        </a:rPr>
                        <a:t>0,23</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0519">
                <a:tc>
                  <a:txBody>
                    <a:bodyPr/>
                    <a:lstStyle/>
                    <a:p>
                      <a:pPr algn="ctr" fontAlgn="ctr"/>
                      <a:r>
                        <a:rPr lang="es-VE" sz="1200" b="0" i="0" u="none" strike="noStrike" dirty="0">
                          <a:solidFill>
                            <a:srgbClr val="000000"/>
                          </a:solidFill>
                          <a:latin typeface="+mn-lt"/>
                        </a:rPr>
                        <a:t> 04 </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0</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0</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VE" sz="1200" b="0" i="0" u="none" strike="noStrike">
                          <a:solidFill>
                            <a:srgbClr val="000000"/>
                          </a:solidFill>
                          <a:latin typeface="+mn-lt"/>
                        </a:rPr>
                        <a:t> </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128.190</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s-VE" sz="1200" b="0" i="0" u="none" strike="noStrike">
                          <a:solidFill>
                            <a:srgbClr val="000000"/>
                          </a:solidFill>
                          <a:latin typeface="+mn-lt"/>
                        </a:rPr>
                        <a:t>619.828</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s-VE" sz="1200" b="0" i="0" u="none" strike="noStrike">
                          <a:solidFill>
                            <a:srgbClr val="000000"/>
                          </a:solidFill>
                          <a:latin typeface="+mn-lt"/>
                        </a:rPr>
                        <a:t>383,52</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VE" sz="1200" b="0" i="0" u="none" strike="noStrike">
                          <a:solidFill>
                            <a:srgbClr val="000000"/>
                          </a:solidFill>
                          <a:latin typeface="+mn-lt"/>
                        </a:rPr>
                        <a:t>15,50</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150519">
                <a:tc>
                  <a:txBody>
                    <a:bodyPr/>
                    <a:lstStyle/>
                    <a:p>
                      <a:pPr algn="ctr" fontAlgn="ctr"/>
                      <a:r>
                        <a:rPr lang="es-VE" sz="1200" b="0" i="0" u="none" strike="noStrike" dirty="0">
                          <a:solidFill>
                            <a:srgbClr val="000000"/>
                          </a:solidFill>
                          <a:latin typeface="+mn-lt"/>
                        </a:rPr>
                        <a:t> 05 </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0</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500</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VE" sz="1200" b="0" i="0" u="none" strike="noStrike">
                          <a:solidFill>
                            <a:srgbClr val="000000"/>
                          </a:solidFill>
                          <a:latin typeface="+mn-lt"/>
                        </a:rPr>
                        <a:t> </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149</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2</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-98,66</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VE" sz="1200" b="0" i="0" u="none" strike="noStrike" dirty="0">
                          <a:solidFill>
                            <a:srgbClr val="000000"/>
                          </a:solidFill>
                          <a:latin typeface="+mn-lt"/>
                        </a:rPr>
                        <a:t>0,00</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0519">
                <a:tc>
                  <a:txBody>
                    <a:bodyPr/>
                    <a:lstStyle/>
                    <a:p>
                      <a:pPr algn="ctr" fontAlgn="ctr"/>
                      <a:r>
                        <a:rPr lang="es-VE" sz="1200" b="0" i="0" u="none" strike="noStrike" dirty="0">
                          <a:solidFill>
                            <a:srgbClr val="000000"/>
                          </a:solidFill>
                          <a:latin typeface="+mn-lt"/>
                        </a:rPr>
                        <a:t> 06 </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0</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0</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VE" sz="1200" b="0" i="0" u="none" strike="noStrike">
                          <a:solidFill>
                            <a:srgbClr val="000000"/>
                          </a:solidFill>
                          <a:latin typeface="+mn-lt"/>
                        </a:rPr>
                        <a:t> </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13</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2</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-84,62</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VE" sz="1200" b="0" i="0" u="none" strike="noStrike" dirty="0">
                          <a:solidFill>
                            <a:srgbClr val="000000"/>
                          </a:solidFill>
                          <a:latin typeface="+mn-lt"/>
                        </a:rPr>
                        <a:t>0,00</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0519">
                <a:tc>
                  <a:txBody>
                    <a:bodyPr/>
                    <a:lstStyle/>
                    <a:p>
                      <a:pPr algn="ctr" fontAlgn="ctr"/>
                      <a:r>
                        <a:rPr lang="es-VE" sz="1200" b="0" i="0" u="none" strike="noStrike" dirty="0">
                          <a:solidFill>
                            <a:srgbClr val="000000"/>
                          </a:solidFill>
                          <a:latin typeface="+mn-lt"/>
                        </a:rPr>
                        <a:t> 07 </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0</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0</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VE" sz="1200" b="0" i="0" u="none" strike="noStrike">
                          <a:solidFill>
                            <a:srgbClr val="000000"/>
                          </a:solidFill>
                          <a:latin typeface="+mn-lt"/>
                        </a:rPr>
                        <a:t> </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6.533</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4.556</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-30,26</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VE" sz="1200" b="0" i="0" u="none" strike="noStrike" dirty="0">
                          <a:solidFill>
                            <a:srgbClr val="000000"/>
                          </a:solidFill>
                          <a:latin typeface="+mn-lt"/>
                        </a:rPr>
                        <a:t>0,11</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0519">
                <a:tc>
                  <a:txBody>
                    <a:bodyPr/>
                    <a:lstStyle/>
                    <a:p>
                      <a:pPr algn="ctr" fontAlgn="ctr"/>
                      <a:r>
                        <a:rPr lang="es-VE" sz="1200" b="0" i="0" u="none" strike="noStrike" dirty="0">
                          <a:solidFill>
                            <a:srgbClr val="000000"/>
                          </a:solidFill>
                          <a:latin typeface="+mn-lt"/>
                        </a:rPr>
                        <a:t> 08 </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0</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0</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VE" sz="1200" b="0" i="0" u="none" strike="noStrike">
                          <a:solidFill>
                            <a:srgbClr val="000000"/>
                          </a:solidFill>
                          <a:latin typeface="+mn-lt"/>
                        </a:rPr>
                        <a:t> </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1.001</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486</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-51,45</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VE" sz="1200" b="0" i="0" u="none" strike="noStrike" dirty="0">
                          <a:solidFill>
                            <a:srgbClr val="000000"/>
                          </a:solidFill>
                          <a:latin typeface="+mn-lt"/>
                        </a:rPr>
                        <a:t>0,01</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0519">
                <a:tc>
                  <a:txBody>
                    <a:bodyPr/>
                    <a:lstStyle/>
                    <a:p>
                      <a:pPr algn="ctr" fontAlgn="ctr"/>
                      <a:r>
                        <a:rPr lang="es-VE" sz="1200" b="0" i="0" u="none" strike="noStrike" dirty="0">
                          <a:solidFill>
                            <a:srgbClr val="000000"/>
                          </a:solidFill>
                          <a:latin typeface="+mn-lt"/>
                        </a:rPr>
                        <a:t> 09 </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0</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0</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VE" sz="1200" b="0" i="0" u="none" strike="noStrike">
                          <a:solidFill>
                            <a:srgbClr val="000000"/>
                          </a:solidFill>
                          <a:latin typeface="+mn-lt"/>
                        </a:rPr>
                        <a:t> </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517</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1.094</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111,61</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VE" sz="1200" b="0" i="0" u="none" strike="noStrike">
                          <a:solidFill>
                            <a:srgbClr val="000000"/>
                          </a:solidFill>
                          <a:latin typeface="+mn-lt"/>
                        </a:rPr>
                        <a:t>0,03</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0519">
                <a:tc>
                  <a:txBody>
                    <a:bodyPr/>
                    <a:lstStyle/>
                    <a:p>
                      <a:pPr algn="ctr" fontAlgn="ctr"/>
                      <a:r>
                        <a:rPr lang="es-VE" sz="1200" b="0" i="0" u="none" strike="noStrike" dirty="0">
                          <a:solidFill>
                            <a:srgbClr val="000000"/>
                          </a:solidFill>
                          <a:latin typeface="+mn-lt"/>
                        </a:rPr>
                        <a:t> 10 </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0</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0</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VE" sz="1200" b="0" i="0" u="none" strike="noStrike">
                          <a:solidFill>
                            <a:srgbClr val="000000"/>
                          </a:solidFill>
                          <a:latin typeface="+mn-lt"/>
                        </a:rPr>
                        <a:t> </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8.942</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s-VE" sz="1200" b="0" i="0" u="none" strike="noStrike">
                          <a:solidFill>
                            <a:srgbClr val="000000"/>
                          </a:solidFill>
                          <a:latin typeface="+mn-lt"/>
                        </a:rPr>
                        <a:t>230.082</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s-VE" sz="1200" b="0" i="0" u="none" strike="noStrike">
                          <a:solidFill>
                            <a:srgbClr val="000000"/>
                          </a:solidFill>
                          <a:latin typeface="+mn-lt"/>
                        </a:rPr>
                        <a:t>2.473,05</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VE" sz="1200" b="0" i="0" u="none" strike="noStrike" dirty="0">
                          <a:solidFill>
                            <a:srgbClr val="000000"/>
                          </a:solidFill>
                          <a:latin typeface="+mn-lt"/>
                        </a:rPr>
                        <a:t>5,75</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150519">
                <a:tc>
                  <a:txBody>
                    <a:bodyPr/>
                    <a:lstStyle/>
                    <a:p>
                      <a:pPr algn="ctr" fontAlgn="ctr"/>
                      <a:r>
                        <a:rPr lang="es-VE" sz="1200" b="0" i="0" u="none" strike="noStrike" dirty="0">
                          <a:solidFill>
                            <a:srgbClr val="000000"/>
                          </a:solidFill>
                          <a:latin typeface="+mn-lt"/>
                        </a:rPr>
                        <a:t> 11 </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0</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0</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VE" sz="1200" b="0" i="0" u="none" strike="noStrike">
                          <a:solidFill>
                            <a:srgbClr val="000000"/>
                          </a:solidFill>
                          <a:latin typeface="+mn-lt"/>
                        </a:rPr>
                        <a:t> </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5.905</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5.896</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-0,15</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VE" sz="1200" b="0" i="0" u="none" strike="noStrike" dirty="0">
                          <a:solidFill>
                            <a:srgbClr val="000000"/>
                          </a:solidFill>
                          <a:latin typeface="+mn-lt"/>
                        </a:rPr>
                        <a:t>0,15</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0519">
                <a:tc>
                  <a:txBody>
                    <a:bodyPr/>
                    <a:lstStyle/>
                    <a:p>
                      <a:pPr algn="ctr" fontAlgn="ctr"/>
                      <a:r>
                        <a:rPr lang="es-VE" sz="1200" b="0" i="0" u="none" strike="noStrike" dirty="0">
                          <a:solidFill>
                            <a:srgbClr val="000000"/>
                          </a:solidFill>
                          <a:latin typeface="+mn-lt"/>
                        </a:rPr>
                        <a:t> 12 </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37</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s-VE" sz="1200" b="0" i="0" u="none" strike="noStrike">
                          <a:solidFill>
                            <a:srgbClr val="000000"/>
                          </a:solidFill>
                          <a:latin typeface="+mn-lt"/>
                        </a:rPr>
                        <a:t>0</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VE" sz="1200" b="0" i="0" u="none" strike="noStrike">
                          <a:solidFill>
                            <a:srgbClr val="000000"/>
                          </a:solidFill>
                          <a:latin typeface="+mn-lt"/>
                        </a:rPr>
                        <a:t> </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8.402</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59.107</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603,49</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VE" sz="1200" b="0" i="0" u="none" strike="noStrike" dirty="0">
                          <a:solidFill>
                            <a:srgbClr val="000000"/>
                          </a:solidFill>
                          <a:latin typeface="+mn-lt"/>
                        </a:rPr>
                        <a:t>1,48</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0519">
                <a:tc>
                  <a:txBody>
                    <a:bodyPr/>
                    <a:lstStyle/>
                    <a:p>
                      <a:pPr algn="ctr" fontAlgn="ctr"/>
                      <a:r>
                        <a:rPr lang="es-VE" sz="1200" b="0" i="0" u="none" strike="noStrike" dirty="0">
                          <a:solidFill>
                            <a:srgbClr val="000000"/>
                          </a:solidFill>
                          <a:latin typeface="+mn-lt"/>
                        </a:rPr>
                        <a:t> 13 </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0</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0</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VE" sz="1200" b="0" i="0" u="none" strike="noStrike">
                          <a:solidFill>
                            <a:srgbClr val="000000"/>
                          </a:solidFill>
                          <a:latin typeface="+mn-lt"/>
                        </a:rPr>
                        <a:t> </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659</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1.765</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167,83</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VE" sz="1200" b="0" i="0" u="none" strike="noStrike" dirty="0">
                          <a:solidFill>
                            <a:srgbClr val="000000"/>
                          </a:solidFill>
                          <a:latin typeface="+mn-lt"/>
                        </a:rPr>
                        <a:t>0,04</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0519">
                <a:tc>
                  <a:txBody>
                    <a:bodyPr/>
                    <a:lstStyle/>
                    <a:p>
                      <a:pPr algn="ctr" fontAlgn="ctr"/>
                      <a:r>
                        <a:rPr lang="es-VE" sz="1200" b="0" i="0" u="none" strike="noStrike" dirty="0">
                          <a:solidFill>
                            <a:srgbClr val="000000"/>
                          </a:solidFill>
                          <a:latin typeface="+mn-lt"/>
                        </a:rPr>
                        <a:t> 14 </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0</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0</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VE" sz="1200" b="0" i="0" u="none" strike="noStrike">
                          <a:solidFill>
                            <a:srgbClr val="000000"/>
                          </a:solidFill>
                          <a:latin typeface="+mn-lt"/>
                        </a:rPr>
                        <a:t> </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0</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0</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 </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VE" sz="1200" b="0" i="0" u="none" strike="noStrike">
                          <a:solidFill>
                            <a:srgbClr val="000000"/>
                          </a:solidFill>
                          <a:latin typeface="+mn-lt"/>
                        </a:rPr>
                        <a:t>0,00</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0519">
                <a:tc>
                  <a:txBody>
                    <a:bodyPr/>
                    <a:lstStyle/>
                    <a:p>
                      <a:pPr algn="ctr" fontAlgn="ctr"/>
                      <a:r>
                        <a:rPr lang="es-VE" sz="1200" b="0" i="0" u="none" strike="noStrike" dirty="0">
                          <a:solidFill>
                            <a:srgbClr val="000000"/>
                          </a:solidFill>
                          <a:latin typeface="+mn-lt"/>
                        </a:rPr>
                        <a:t> 15 </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0</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0</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VE" sz="1200" b="0" i="0" u="none" strike="noStrike">
                          <a:solidFill>
                            <a:srgbClr val="000000"/>
                          </a:solidFill>
                          <a:latin typeface="+mn-lt"/>
                        </a:rPr>
                        <a:t> </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102.029</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s-VE" sz="1200" b="0" i="0" u="none" strike="noStrike">
                          <a:solidFill>
                            <a:srgbClr val="000000"/>
                          </a:solidFill>
                          <a:latin typeface="+mn-lt"/>
                        </a:rPr>
                        <a:t>265.855</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s-VE" sz="1200" b="0" i="0" u="none" strike="noStrike">
                          <a:solidFill>
                            <a:srgbClr val="000000"/>
                          </a:solidFill>
                          <a:latin typeface="+mn-lt"/>
                        </a:rPr>
                        <a:t>160,57</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VE" sz="1200" b="0" i="0" u="none" strike="noStrike" dirty="0">
                          <a:solidFill>
                            <a:srgbClr val="000000"/>
                          </a:solidFill>
                          <a:latin typeface="+mn-lt"/>
                        </a:rPr>
                        <a:t>6,65</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150519">
                <a:tc>
                  <a:txBody>
                    <a:bodyPr/>
                    <a:lstStyle/>
                    <a:p>
                      <a:pPr algn="ctr" fontAlgn="ctr"/>
                      <a:r>
                        <a:rPr lang="es-VE" sz="1200" b="0" i="0" u="none" strike="noStrike" dirty="0">
                          <a:solidFill>
                            <a:srgbClr val="000000"/>
                          </a:solidFill>
                          <a:latin typeface="+mn-lt"/>
                        </a:rPr>
                        <a:t> 16 </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880</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s-VE" sz="1200" b="0" i="0" u="none" strike="noStrike">
                          <a:solidFill>
                            <a:srgbClr val="000000"/>
                          </a:solidFill>
                          <a:latin typeface="+mn-lt"/>
                        </a:rPr>
                        <a:t>0</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VE" sz="1200" b="0" i="0" u="none" strike="noStrike">
                          <a:solidFill>
                            <a:srgbClr val="000000"/>
                          </a:solidFill>
                          <a:latin typeface="+mn-lt"/>
                        </a:rPr>
                        <a:t> </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21.038</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257</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-98,78</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VE" sz="1200" b="0" i="0" u="none" strike="noStrike">
                          <a:solidFill>
                            <a:srgbClr val="000000"/>
                          </a:solidFill>
                          <a:latin typeface="+mn-lt"/>
                        </a:rPr>
                        <a:t>0,01</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0519">
                <a:tc>
                  <a:txBody>
                    <a:bodyPr/>
                    <a:lstStyle/>
                    <a:p>
                      <a:pPr algn="ctr" fontAlgn="ctr"/>
                      <a:r>
                        <a:rPr lang="es-VE" sz="1200" b="0" i="0" u="none" strike="noStrike" dirty="0">
                          <a:solidFill>
                            <a:srgbClr val="000000"/>
                          </a:solidFill>
                          <a:latin typeface="+mn-lt"/>
                        </a:rPr>
                        <a:t> 17 </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0</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0</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VE" sz="1200" b="0" i="0" u="none" strike="noStrike">
                          <a:solidFill>
                            <a:srgbClr val="000000"/>
                          </a:solidFill>
                          <a:latin typeface="+mn-lt"/>
                        </a:rPr>
                        <a:t> </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14.817</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s-VE" sz="1200" b="0" i="0" u="none" strike="noStrike">
                          <a:solidFill>
                            <a:srgbClr val="000000"/>
                          </a:solidFill>
                          <a:latin typeface="+mn-lt"/>
                        </a:rPr>
                        <a:t>306.362</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s-VE" sz="1200" b="0" i="0" u="none" strike="noStrike">
                          <a:solidFill>
                            <a:srgbClr val="000000"/>
                          </a:solidFill>
                          <a:latin typeface="+mn-lt"/>
                        </a:rPr>
                        <a:t>1.967,64</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VE" sz="1200" b="0" i="0" u="none" strike="noStrike" dirty="0">
                          <a:solidFill>
                            <a:srgbClr val="000000"/>
                          </a:solidFill>
                          <a:latin typeface="+mn-lt"/>
                        </a:rPr>
                        <a:t>7,66</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150519">
                <a:tc>
                  <a:txBody>
                    <a:bodyPr/>
                    <a:lstStyle/>
                    <a:p>
                      <a:pPr algn="ctr" fontAlgn="ctr"/>
                      <a:r>
                        <a:rPr lang="es-VE" sz="1200" b="0" i="0" u="none" strike="noStrike" dirty="0">
                          <a:solidFill>
                            <a:srgbClr val="000000"/>
                          </a:solidFill>
                          <a:latin typeface="+mn-lt"/>
                        </a:rPr>
                        <a:t> 18 </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27</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s-VE" sz="1200" b="0" i="0" u="none" strike="noStrike">
                          <a:solidFill>
                            <a:srgbClr val="000000"/>
                          </a:solidFill>
                          <a:latin typeface="+mn-lt"/>
                        </a:rPr>
                        <a:t>0</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VE" sz="1200" b="0" i="0" u="none" strike="noStrike">
                          <a:solidFill>
                            <a:srgbClr val="000000"/>
                          </a:solidFill>
                          <a:latin typeface="+mn-lt"/>
                        </a:rPr>
                        <a:t> </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2.104</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1.707</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-18,87</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VE" sz="1200" b="0" i="0" u="none" strike="noStrike" dirty="0">
                          <a:solidFill>
                            <a:srgbClr val="000000"/>
                          </a:solidFill>
                          <a:latin typeface="+mn-lt"/>
                        </a:rPr>
                        <a:t>0,04</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0519">
                <a:tc>
                  <a:txBody>
                    <a:bodyPr/>
                    <a:lstStyle/>
                    <a:p>
                      <a:pPr algn="ctr" fontAlgn="ctr"/>
                      <a:r>
                        <a:rPr lang="es-VE" sz="1200" b="0" i="0" u="none" strike="noStrike" dirty="0">
                          <a:solidFill>
                            <a:srgbClr val="000000"/>
                          </a:solidFill>
                          <a:latin typeface="+mn-lt"/>
                        </a:rPr>
                        <a:t> 19 </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0</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s-VE" sz="1200" b="0" i="0" u="none" strike="noStrike">
                          <a:solidFill>
                            <a:srgbClr val="000000"/>
                          </a:solidFill>
                          <a:latin typeface="+mn-lt"/>
                        </a:rPr>
                        <a:t>0</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VE" sz="1200" b="0" i="0" u="none" strike="noStrike">
                          <a:solidFill>
                            <a:srgbClr val="000000"/>
                          </a:solidFill>
                          <a:latin typeface="+mn-lt"/>
                        </a:rPr>
                        <a:t> </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9.816</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64.848</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560,64</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VE" sz="1200" b="0" i="0" u="none" strike="noStrike" dirty="0">
                          <a:solidFill>
                            <a:srgbClr val="000000"/>
                          </a:solidFill>
                          <a:latin typeface="+mn-lt"/>
                        </a:rPr>
                        <a:t>1,62</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0519">
                <a:tc>
                  <a:txBody>
                    <a:bodyPr/>
                    <a:lstStyle/>
                    <a:p>
                      <a:pPr algn="ctr" fontAlgn="ctr"/>
                      <a:r>
                        <a:rPr lang="es-VE" sz="1200" b="0" i="0" u="none" strike="noStrike" dirty="0">
                          <a:solidFill>
                            <a:srgbClr val="000000"/>
                          </a:solidFill>
                          <a:latin typeface="+mn-lt"/>
                        </a:rPr>
                        <a:t> 20 </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50</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s-VE" sz="1200" b="0" i="0" u="none" strike="noStrike">
                          <a:solidFill>
                            <a:srgbClr val="000000"/>
                          </a:solidFill>
                          <a:latin typeface="+mn-lt"/>
                        </a:rPr>
                        <a:t>0</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VE" sz="1200" b="0" i="0" u="none" strike="noStrike">
                          <a:solidFill>
                            <a:srgbClr val="000000"/>
                          </a:solidFill>
                          <a:latin typeface="+mn-lt"/>
                        </a:rPr>
                        <a:t> </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6.192</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5.379</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-13,13</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VE" sz="1200" b="0" i="0" u="none" strike="noStrike" dirty="0">
                          <a:solidFill>
                            <a:srgbClr val="000000"/>
                          </a:solidFill>
                          <a:latin typeface="+mn-lt"/>
                        </a:rPr>
                        <a:t>0,13</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0519">
                <a:tc>
                  <a:txBody>
                    <a:bodyPr/>
                    <a:lstStyle/>
                    <a:p>
                      <a:pPr algn="ctr" fontAlgn="ctr"/>
                      <a:r>
                        <a:rPr lang="es-VE" sz="1200" b="0" i="0" u="none" strike="noStrike" dirty="0">
                          <a:solidFill>
                            <a:srgbClr val="000000"/>
                          </a:solidFill>
                          <a:latin typeface="+mn-lt"/>
                        </a:rPr>
                        <a:t> 21 </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50</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s-VE" sz="1200" b="0" i="0" u="none" strike="noStrike">
                          <a:solidFill>
                            <a:srgbClr val="000000"/>
                          </a:solidFill>
                          <a:latin typeface="+mn-lt"/>
                        </a:rPr>
                        <a:t>0</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VE" sz="1200" b="0" i="0" u="none" strike="noStrike">
                          <a:solidFill>
                            <a:srgbClr val="000000"/>
                          </a:solidFill>
                          <a:latin typeface="+mn-lt"/>
                        </a:rPr>
                        <a:t> </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30.734</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s-VE" sz="1200" b="0" i="0" u="none" strike="noStrike">
                          <a:solidFill>
                            <a:srgbClr val="000000"/>
                          </a:solidFill>
                          <a:latin typeface="+mn-lt"/>
                        </a:rPr>
                        <a:t>192.147</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s-VE" sz="1200" b="0" i="0" u="none" strike="noStrike">
                          <a:solidFill>
                            <a:srgbClr val="000000"/>
                          </a:solidFill>
                          <a:latin typeface="+mn-lt"/>
                        </a:rPr>
                        <a:t>525,19</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VE" sz="1200" b="0" i="0" u="none" strike="noStrike" dirty="0">
                          <a:solidFill>
                            <a:srgbClr val="000000"/>
                          </a:solidFill>
                          <a:latin typeface="+mn-lt"/>
                        </a:rPr>
                        <a:t>4,80</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0519">
                <a:tc>
                  <a:txBody>
                    <a:bodyPr/>
                    <a:lstStyle/>
                    <a:p>
                      <a:pPr algn="ctr" fontAlgn="ctr"/>
                      <a:r>
                        <a:rPr lang="es-VE" sz="1200" b="0" i="0" u="none" strike="noStrike" dirty="0">
                          <a:solidFill>
                            <a:srgbClr val="000000"/>
                          </a:solidFill>
                          <a:latin typeface="+mn-lt"/>
                        </a:rPr>
                        <a:t> 22 </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1</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43</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VE" sz="1200" b="0" i="0" u="none" strike="noStrike">
                          <a:solidFill>
                            <a:srgbClr val="000000"/>
                          </a:solidFill>
                          <a:latin typeface="+mn-lt"/>
                        </a:rPr>
                        <a:t> </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2.821</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5.114</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81,28</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VE" sz="1200" b="0" i="0" u="none" strike="noStrike" dirty="0">
                          <a:solidFill>
                            <a:srgbClr val="000000"/>
                          </a:solidFill>
                          <a:latin typeface="+mn-lt"/>
                        </a:rPr>
                        <a:t>0,13</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0519">
                <a:tc>
                  <a:txBody>
                    <a:bodyPr/>
                    <a:lstStyle/>
                    <a:p>
                      <a:pPr algn="ctr" fontAlgn="ctr"/>
                      <a:r>
                        <a:rPr lang="es-VE" sz="1200" b="0" i="0" u="none" strike="noStrike" dirty="0">
                          <a:solidFill>
                            <a:srgbClr val="000000"/>
                          </a:solidFill>
                          <a:latin typeface="+mn-lt"/>
                        </a:rPr>
                        <a:t> 23 </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39</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0</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VE" sz="1200" b="0" i="0" u="none" strike="noStrike">
                          <a:solidFill>
                            <a:srgbClr val="000000"/>
                          </a:solidFill>
                          <a:latin typeface="+mn-lt"/>
                        </a:rPr>
                        <a:t> </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19.577</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68.322</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248,99</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VE" sz="1200" b="0" i="0" u="none" strike="noStrike" dirty="0">
                          <a:solidFill>
                            <a:srgbClr val="000000"/>
                          </a:solidFill>
                          <a:latin typeface="+mn-lt"/>
                        </a:rPr>
                        <a:t>1,71</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0519">
                <a:tc>
                  <a:txBody>
                    <a:bodyPr/>
                    <a:lstStyle/>
                    <a:p>
                      <a:pPr algn="ctr" fontAlgn="ctr"/>
                      <a:r>
                        <a:rPr lang="es-VE" sz="1200" b="0" i="0" u="none" strike="noStrike" dirty="0">
                          <a:solidFill>
                            <a:srgbClr val="000000"/>
                          </a:solidFill>
                          <a:latin typeface="+mn-lt"/>
                        </a:rPr>
                        <a:t> 24 </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2.565</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s-VE" sz="1200" b="0" i="0" u="none" strike="noStrike">
                          <a:solidFill>
                            <a:srgbClr val="000000"/>
                          </a:solidFill>
                          <a:latin typeface="+mn-lt"/>
                        </a:rPr>
                        <a:t>0</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VE" sz="1200" b="0" i="0" u="none" strike="noStrike">
                          <a:solidFill>
                            <a:srgbClr val="000000"/>
                          </a:solidFill>
                          <a:latin typeface="+mn-lt"/>
                        </a:rPr>
                        <a:t> </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8.290</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7.107</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0" i="0" u="none" strike="noStrike">
                          <a:solidFill>
                            <a:srgbClr val="000000"/>
                          </a:solidFill>
                          <a:latin typeface="+mn-lt"/>
                        </a:rPr>
                        <a:t>-14,27</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VE" sz="1200" b="0" i="0" u="none" strike="noStrike" dirty="0">
                          <a:solidFill>
                            <a:srgbClr val="000000"/>
                          </a:solidFill>
                          <a:latin typeface="+mn-lt"/>
                        </a:rPr>
                        <a:t>0,18</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0519">
                <a:tc>
                  <a:txBody>
                    <a:bodyPr/>
                    <a:lstStyle/>
                    <a:p>
                      <a:pPr algn="ctr" fontAlgn="ctr"/>
                      <a:r>
                        <a:rPr lang="es-VE" sz="1200" b="1" i="0" u="none" strike="noStrike">
                          <a:solidFill>
                            <a:srgbClr val="000000"/>
                          </a:solidFill>
                          <a:latin typeface="+mn-lt"/>
                        </a:rPr>
                        <a:t> TOTAL </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1" i="0" u="none" strike="noStrike">
                          <a:solidFill>
                            <a:srgbClr val="000000"/>
                          </a:solidFill>
                          <a:latin typeface="+mn-lt"/>
                        </a:rPr>
                        <a:t>21.598</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es-VE" sz="1200" b="1" i="0" u="none" strike="noStrike">
                          <a:solidFill>
                            <a:srgbClr val="000000"/>
                          </a:solidFill>
                          <a:latin typeface="+mn-lt"/>
                        </a:rPr>
                        <a:t>543</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s-VE" sz="1200" b="0" i="0" u="none" strike="noStrike">
                          <a:solidFill>
                            <a:srgbClr val="000000"/>
                          </a:solidFill>
                          <a:latin typeface="+mn-lt"/>
                        </a:rPr>
                        <a:t>-97</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VE" sz="1200" b="1" i="0" u="none" strike="noStrike">
                          <a:solidFill>
                            <a:srgbClr val="000000"/>
                          </a:solidFill>
                          <a:latin typeface="+mn-lt"/>
                        </a:rPr>
                        <a:t>500.713</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fontAlgn="ctr"/>
                      <a:r>
                        <a:rPr lang="es-VE" sz="1200" b="1" i="0" u="none" strike="noStrike">
                          <a:solidFill>
                            <a:srgbClr val="000000"/>
                          </a:solidFill>
                          <a:latin typeface="+mn-lt"/>
                        </a:rPr>
                        <a:t>3.999.488</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fontAlgn="ctr"/>
                      <a:r>
                        <a:rPr lang="es-VE" sz="1200" b="0" i="0" u="none" strike="noStrike">
                          <a:solidFill>
                            <a:srgbClr val="000000"/>
                          </a:solidFill>
                          <a:latin typeface="+mn-lt"/>
                        </a:rPr>
                        <a:t>698,76</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VE" sz="1200" b="0" i="0" u="none" strike="noStrike" dirty="0">
                          <a:solidFill>
                            <a:srgbClr val="000000"/>
                          </a:solidFill>
                          <a:latin typeface="+mn-lt"/>
                        </a:rPr>
                        <a:t>100,00</a:t>
                      </a: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1 Título"/>
          <p:cNvSpPr>
            <a:spLocks noGrp="1"/>
          </p:cNvSpPr>
          <p:nvPr>
            <p:ph type="title"/>
          </p:nvPr>
        </p:nvSpPr>
        <p:spPr>
          <a:xfrm>
            <a:off x="457200" y="155448"/>
            <a:ext cx="8229600" cy="1252728"/>
          </a:xfrm>
        </p:spPr>
        <p:txBody>
          <a:bodyPr>
            <a:normAutofit fontScale="90000"/>
          </a:bodyPr>
          <a:lstStyle/>
          <a:p>
            <a:r>
              <a:rPr lang="es-VE" dirty="0" smtClean="0"/>
              <a:t>2.4. Comercio agroalimentario: Venezuela-Mercosur</a:t>
            </a:r>
            <a:endParaRPr lang="es-VE" dirty="0"/>
          </a:p>
        </p:txBody>
      </p:sp>
      <p:sp>
        <p:nvSpPr>
          <p:cNvPr id="8" name="7 CuadroTexto"/>
          <p:cNvSpPr txBox="1"/>
          <p:nvPr/>
        </p:nvSpPr>
        <p:spPr>
          <a:xfrm rot="5400000">
            <a:off x="8105500" y="5819500"/>
            <a:ext cx="1800000" cy="276999"/>
          </a:xfrm>
          <a:prstGeom prst="rect">
            <a:avLst/>
          </a:prstGeom>
          <a:noFill/>
        </p:spPr>
        <p:txBody>
          <a:bodyPr wrap="square" rtlCol="0">
            <a:spAutoFit/>
          </a:bodyPr>
          <a:lstStyle/>
          <a:p>
            <a:r>
              <a:rPr lang="es-VE" sz="1200" dirty="0" smtClean="0"/>
              <a:t>Fuente: SICOEX ALADI</a:t>
            </a:r>
            <a:endParaRPr lang="es-VE" sz="1200" dirty="0"/>
          </a:p>
        </p:txBody>
      </p:sp>
      <p:sp>
        <p:nvSpPr>
          <p:cNvPr id="5" name="4 Marcador de número de diapositiva"/>
          <p:cNvSpPr>
            <a:spLocks noGrp="1"/>
          </p:cNvSpPr>
          <p:nvPr>
            <p:ph type="sldNum" sz="quarter" idx="12"/>
          </p:nvPr>
        </p:nvSpPr>
        <p:spPr/>
        <p:txBody>
          <a:bodyPr/>
          <a:lstStyle/>
          <a:p>
            <a:fld id="{22BB4446-4928-4A4F-ADC0-37589AFB2FA4}" type="slidenum">
              <a:rPr lang="es-VE" smtClean="0"/>
              <a:pPr/>
              <a:t>33</a:t>
            </a:fld>
            <a:endParaRPr lang="es-VE"/>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VE" dirty="0" smtClean="0"/>
              <a:t>Conclusiones preliminares </a:t>
            </a:r>
            <a:endParaRPr lang="es-VE" dirty="0"/>
          </a:p>
        </p:txBody>
      </p:sp>
      <p:sp>
        <p:nvSpPr>
          <p:cNvPr id="3" name="2 Marcador de contenido"/>
          <p:cNvSpPr>
            <a:spLocks noGrp="1"/>
          </p:cNvSpPr>
          <p:nvPr>
            <p:ph idx="1"/>
          </p:nvPr>
        </p:nvSpPr>
        <p:spPr/>
        <p:txBody>
          <a:bodyPr>
            <a:normAutofit/>
          </a:bodyPr>
          <a:lstStyle/>
          <a:p>
            <a:pPr>
              <a:spcBef>
                <a:spcPts val="1200"/>
              </a:spcBef>
            </a:pPr>
            <a:r>
              <a:rPr lang="es-VE" sz="2400" dirty="0" smtClean="0"/>
              <a:t>Entre 2004 y 2014 Venezuela ha perdido oportunidades comerciales como exportador de productos agroalimentarios en más de un 80 %.</a:t>
            </a:r>
          </a:p>
          <a:p>
            <a:pPr>
              <a:spcBef>
                <a:spcPts val="1200"/>
              </a:spcBef>
            </a:pPr>
            <a:r>
              <a:rPr lang="es-VE" sz="2400" dirty="0" smtClean="0"/>
              <a:t>Durante los últimos 10 años Venezuela ha incrementado su dependencia de los productos agroalimentarios foráneos en más de un 200 %.</a:t>
            </a:r>
          </a:p>
          <a:p>
            <a:pPr>
              <a:spcBef>
                <a:spcPts val="1200"/>
              </a:spcBef>
            </a:pPr>
            <a:r>
              <a:rPr lang="es-VE" sz="2400" dirty="0" smtClean="0"/>
              <a:t>La relevancia del Mercosur para Venezuela radica actualmente en ser un importante proveedor de productos agroalimentarios: </a:t>
            </a:r>
          </a:p>
          <a:p>
            <a:pPr>
              <a:buNone/>
            </a:pPr>
            <a:r>
              <a:rPr lang="es-VE" sz="2400" dirty="0" smtClean="0"/>
              <a:t>	¡De 2004 a 2014 ha pasado de proveer el 22 % al 61 % de las MAA...!</a:t>
            </a:r>
            <a:endParaRPr lang="es-VE" sz="2400" dirty="0"/>
          </a:p>
        </p:txBody>
      </p:sp>
      <p:sp>
        <p:nvSpPr>
          <p:cNvPr id="4" name="3 Marcador de pie de página"/>
          <p:cNvSpPr>
            <a:spLocks noGrp="1"/>
          </p:cNvSpPr>
          <p:nvPr>
            <p:ph type="ftr" sz="quarter" idx="11"/>
          </p:nvPr>
        </p:nvSpPr>
        <p:spPr/>
        <p:txBody>
          <a:bodyPr/>
          <a:lstStyle/>
          <a:p>
            <a:r>
              <a:rPr lang="es-VE" smtClean="0"/>
              <a:t>Venezuela y el comercio agroalimentario con el Mercosur. (O. E. F-G. | FACES, ULA)</a:t>
            </a:r>
            <a:endParaRPr lang="es-VE"/>
          </a:p>
        </p:txBody>
      </p:sp>
      <p:sp>
        <p:nvSpPr>
          <p:cNvPr id="5" name="4 Marcador de número de diapositiva"/>
          <p:cNvSpPr>
            <a:spLocks noGrp="1"/>
          </p:cNvSpPr>
          <p:nvPr>
            <p:ph type="sldNum" sz="quarter" idx="12"/>
          </p:nvPr>
        </p:nvSpPr>
        <p:spPr/>
        <p:txBody>
          <a:bodyPr/>
          <a:lstStyle/>
          <a:p>
            <a:fld id="{22BB4446-4928-4A4F-ADC0-37589AFB2FA4}" type="slidenum">
              <a:rPr lang="es-VE" smtClean="0"/>
              <a:pPr/>
              <a:t>34</a:t>
            </a:fld>
            <a:endParaRPr lang="es-VE"/>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spcBef>
                <a:spcPts val="1200"/>
              </a:spcBef>
            </a:pPr>
            <a:r>
              <a:rPr lang="es-ES_tradnl" sz="2400" dirty="0" smtClean="0"/>
              <a:t>Según indicadores como el Índice de Compatibilidad Comercial (ICC), la complementariedad/compatibilidad comercial existente entre Venezuela y el Mercosur es mayor entre las M venezolanas y las X del Mercosur (compatibilidad media) que entre las M del Mercosur y las X venezolanas (compatibilidad baja).</a:t>
            </a:r>
          </a:p>
          <a:p>
            <a:pPr>
              <a:spcBef>
                <a:spcPts val="1200"/>
              </a:spcBef>
            </a:pPr>
            <a:r>
              <a:rPr lang="es-ES_tradnl" sz="2400" dirty="0" smtClean="0"/>
              <a:t>El sector agroalimentario venezolano se ve altamente amenazado por la creación de comercio que propicia el acuerdo de integración, y que favorece principalmente a las X del Mercosur al acceder libremente al mercado nacional.</a:t>
            </a:r>
          </a:p>
          <a:p>
            <a:pPr>
              <a:spcBef>
                <a:spcPts val="1200"/>
              </a:spcBef>
            </a:pPr>
            <a:r>
              <a:rPr lang="es-ES_tradnl" sz="2400" dirty="0" smtClean="0"/>
              <a:t>El Mercosur ha desplazado a otros socios, como Colombia.</a:t>
            </a:r>
            <a:endParaRPr lang="es-MX" sz="2400" dirty="0"/>
          </a:p>
        </p:txBody>
      </p:sp>
      <p:sp>
        <p:nvSpPr>
          <p:cNvPr id="4" name="3 Marcador de pie de página"/>
          <p:cNvSpPr>
            <a:spLocks noGrp="1"/>
          </p:cNvSpPr>
          <p:nvPr>
            <p:ph type="ftr" sz="quarter" idx="11"/>
          </p:nvPr>
        </p:nvSpPr>
        <p:spPr/>
        <p:txBody>
          <a:bodyPr/>
          <a:lstStyle/>
          <a:p>
            <a:r>
              <a:rPr lang="es-VE" smtClean="0"/>
              <a:t>Venezuela y el comercio agroalimentario con el Mercosur. (O. E. F-G. | FACES, ULA)</a:t>
            </a:r>
            <a:endParaRPr lang="es-VE"/>
          </a:p>
        </p:txBody>
      </p:sp>
      <p:sp>
        <p:nvSpPr>
          <p:cNvPr id="5" name="4 Marcador de número de diapositiva"/>
          <p:cNvSpPr>
            <a:spLocks noGrp="1"/>
          </p:cNvSpPr>
          <p:nvPr>
            <p:ph type="sldNum" sz="quarter" idx="12"/>
          </p:nvPr>
        </p:nvSpPr>
        <p:spPr/>
        <p:txBody>
          <a:bodyPr/>
          <a:lstStyle/>
          <a:p>
            <a:fld id="{22BB4446-4928-4A4F-ADC0-37589AFB2FA4}" type="slidenum">
              <a:rPr lang="es-VE" smtClean="0"/>
              <a:pPr/>
              <a:t>35</a:t>
            </a:fld>
            <a:endParaRPr lang="es-VE"/>
          </a:p>
        </p:txBody>
      </p:sp>
      <p:sp>
        <p:nvSpPr>
          <p:cNvPr id="6" name="1 Título"/>
          <p:cNvSpPr>
            <a:spLocks noGrp="1"/>
          </p:cNvSpPr>
          <p:nvPr>
            <p:ph type="title"/>
          </p:nvPr>
        </p:nvSpPr>
        <p:spPr>
          <a:xfrm>
            <a:off x="457200" y="155448"/>
            <a:ext cx="8229600" cy="1252728"/>
          </a:xfrm>
        </p:spPr>
        <p:txBody>
          <a:bodyPr/>
          <a:lstStyle/>
          <a:p>
            <a:r>
              <a:rPr lang="es-VE" dirty="0" smtClean="0"/>
              <a:t>Conclusiones preliminares</a:t>
            </a:r>
            <a:endParaRPr lang="es-VE"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chor="t" anchorCtr="0">
            <a:normAutofit/>
          </a:bodyPr>
          <a:lstStyle/>
          <a:p>
            <a:pPr>
              <a:spcBef>
                <a:spcPts val="600"/>
              </a:spcBef>
              <a:buNone/>
            </a:pPr>
            <a:r>
              <a:rPr lang="es-ES_tradnl" sz="4000" i="1" dirty="0" smtClean="0">
                <a:effectLst>
                  <a:outerShdw blurRad="38100" dist="38100" dir="2700000" algn="tl">
                    <a:srgbClr val="000000">
                      <a:alpha val="43137"/>
                    </a:srgbClr>
                  </a:outerShdw>
                </a:effectLst>
              </a:rPr>
              <a:t>Por su atención,</a:t>
            </a:r>
          </a:p>
          <a:p>
            <a:pPr algn="ctr">
              <a:spcBef>
                <a:spcPts val="600"/>
              </a:spcBef>
              <a:buNone/>
            </a:pPr>
            <a:r>
              <a:rPr lang="es-ES_tradnl" sz="5800" i="1" dirty="0" smtClean="0">
                <a:effectLst>
                  <a:outerShdw blurRad="38100" dist="38100" dir="2700000" algn="tl">
                    <a:srgbClr val="000000">
                      <a:alpha val="43137"/>
                    </a:srgbClr>
                  </a:outerShdw>
                </a:effectLst>
              </a:rPr>
              <a:t>¡Muchas Gracias…!</a:t>
            </a:r>
          </a:p>
        </p:txBody>
      </p:sp>
      <p:sp>
        <p:nvSpPr>
          <p:cNvPr id="2" name="1 Título"/>
          <p:cNvSpPr>
            <a:spLocks noGrp="1"/>
          </p:cNvSpPr>
          <p:nvPr>
            <p:ph type="title"/>
          </p:nvPr>
        </p:nvSpPr>
        <p:spPr/>
        <p:txBody>
          <a:bodyPr/>
          <a:lstStyle/>
          <a:p>
            <a:endParaRPr lang="es-MX"/>
          </a:p>
        </p:txBody>
      </p:sp>
      <p:sp>
        <p:nvSpPr>
          <p:cNvPr id="4" name="3 Marcador de pie de página"/>
          <p:cNvSpPr>
            <a:spLocks noGrp="1"/>
          </p:cNvSpPr>
          <p:nvPr>
            <p:ph type="ftr" sz="quarter" idx="11"/>
          </p:nvPr>
        </p:nvSpPr>
        <p:spPr/>
        <p:txBody>
          <a:bodyPr/>
          <a:lstStyle/>
          <a:p>
            <a:r>
              <a:rPr lang="es-VE" smtClean="0"/>
              <a:t>Venezuela y el comercio agroalimentario con el Mercosur. (O. E. F-G. | FACES, ULA)</a:t>
            </a:r>
            <a:endParaRPr lang="es-VE"/>
          </a:p>
        </p:txBody>
      </p:sp>
      <p:sp>
        <p:nvSpPr>
          <p:cNvPr id="5" name="4 Marcador de número de diapositiva"/>
          <p:cNvSpPr>
            <a:spLocks noGrp="1"/>
          </p:cNvSpPr>
          <p:nvPr>
            <p:ph type="sldNum" sz="quarter" idx="12"/>
          </p:nvPr>
        </p:nvSpPr>
        <p:spPr/>
        <p:txBody>
          <a:bodyPr/>
          <a:lstStyle/>
          <a:p>
            <a:fld id="{22BB4446-4928-4A4F-ADC0-37589AFB2FA4}" type="slidenum">
              <a:rPr lang="es-VE" smtClean="0"/>
              <a:pPr/>
              <a:t>36</a:t>
            </a:fld>
            <a:endParaRPr lang="es-VE"/>
          </a:p>
        </p:txBody>
      </p:sp>
      <p:pic>
        <p:nvPicPr>
          <p:cNvPr id="7" name="Picture 5" descr="http://www.saber.ula.ve/ciaal/imagenes/cabeceranuevaCIAAL.gif"/>
          <p:cNvPicPr>
            <a:picLocks noChangeAspect="1" noChangeArrowheads="1"/>
          </p:cNvPicPr>
          <p:nvPr/>
        </p:nvPicPr>
        <p:blipFill>
          <a:blip r:embed="rId2" cstate="print"/>
          <a:srcRect/>
          <a:stretch>
            <a:fillRect/>
          </a:stretch>
        </p:blipFill>
        <p:spPr bwMode="auto">
          <a:xfrm>
            <a:off x="4778186" y="188640"/>
            <a:ext cx="4365814" cy="1044000"/>
          </a:xfrm>
          <a:prstGeom prst="rect">
            <a:avLst/>
          </a:prstGeom>
          <a:noFill/>
        </p:spPr>
      </p:pic>
      <p:pic>
        <p:nvPicPr>
          <p:cNvPr id="8" name="Picture 6" descr="C:\Users\Maria Virginia\Pictures\Faces logo.jpg"/>
          <p:cNvPicPr>
            <a:picLocks noChangeAspect="1" noChangeArrowheads="1"/>
          </p:cNvPicPr>
          <p:nvPr/>
        </p:nvPicPr>
        <p:blipFill>
          <a:blip r:embed="rId3" cstate="print"/>
          <a:srcRect/>
          <a:stretch>
            <a:fillRect/>
          </a:stretch>
        </p:blipFill>
        <p:spPr bwMode="auto">
          <a:xfrm>
            <a:off x="0" y="188640"/>
            <a:ext cx="4834573" cy="1044000"/>
          </a:xfrm>
          <a:prstGeom prst="rect">
            <a:avLst/>
          </a:prstGeom>
          <a:noFill/>
        </p:spPr>
      </p:pic>
      <p:grpSp>
        <p:nvGrpSpPr>
          <p:cNvPr id="20" name="19 Grupo"/>
          <p:cNvGrpSpPr/>
          <p:nvPr/>
        </p:nvGrpSpPr>
        <p:grpSpPr>
          <a:xfrm>
            <a:off x="1980384" y="3789040"/>
            <a:ext cx="6048000" cy="2664296"/>
            <a:chOff x="2095215" y="3789040"/>
            <a:chExt cx="5994556" cy="2664296"/>
          </a:xfrm>
        </p:grpSpPr>
        <p:pic>
          <p:nvPicPr>
            <p:cNvPr id="1026" name="Picture 2" descr="http://3.bp.blogspot.com/-SNCD9D23qCw/VDkbF-TW9GI/AAAAAAAAARo/8CYMjX8Yd4I/s1600/icono-twitter.png"/>
            <p:cNvPicPr>
              <a:picLocks noChangeAspect="1" noChangeArrowheads="1"/>
            </p:cNvPicPr>
            <p:nvPr/>
          </p:nvPicPr>
          <p:blipFill>
            <a:blip r:embed="rId4" cstate="print"/>
            <a:srcRect/>
            <a:stretch>
              <a:fillRect/>
            </a:stretch>
          </p:blipFill>
          <p:spPr bwMode="auto">
            <a:xfrm>
              <a:off x="2096415" y="3789040"/>
              <a:ext cx="540000" cy="540000"/>
            </a:xfrm>
            <a:prstGeom prst="rect">
              <a:avLst/>
            </a:prstGeom>
            <a:noFill/>
          </p:spPr>
        </p:pic>
        <p:sp>
          <p:nvSpPr>
            <p:cNvPr id="10" name="9 CuadroTexto"/>
            <p:cNvSpPr txBox="1"/>
            <p:nvPr/>
          </p:nvSpPr>
          <p:spPr>
            <a:xfrm>
              <a:off x="2627784" y="3874374"/>
              <a:ext cx="2736304" cy="369332"/>
            </a:xfrm>
            <a:prstGeom prst="rect">
              <a:avLst/>
            </a:prstGeom>
            <a:noFill/>
          </p:spPr>
          <p:txBody>
            <a:bodyPr wrap="square" rtlCol="0" anchor="ctr" anchorCtr="0">
              <a:spAutoFit/>
            </a:bodyPr>
            <a:lstStyle/>
            <a:p>
              <a:r>
                <a:rPr lang="es-VE" dirty="0" smtClean="0">
                  <a:latin typeface="Calisto MT" pitchFamily="18" charset="0"/>
                </a:rPr>
                <a:t>@</a:t>
              </a:r>
              <a:r>
                <a:rPr lang="es-VE" dirty="0" err="1" smtClean="0">
                  <a:latin typeface="Calisto MT" pitchFamily="18" charset="0"/>
                </a:rPr>
                <a:t>OscaritoFG</a:t>
              </a:r>
              <a:endParaRPr lang="es-VE" dirty="0">
                <a:latin typeface="Calisto MT" pitchFamily="18" charset="0"/>
              </a:endParaRPr>
            </a:p>
          </p:txBody>
        </p:sp>
        <p:sp>
          <p:nvSpPr>
            <p:cNvPr id="11" name="10 CuadroTexto"/>
            <p:cNvSpPr txBox="1"/>
            <p:nvPr/>
          </p:nvSpPr>
          <p:spPr>
            <a:xfrm>
              <a:off x="2627784" y="4594454"/>
              <a:ext cx="3456384" cy="369332"/>
            </a:xfrm>
            <a:prstGeom prst="rect">
              <a:avLst/>
            </a:prstGeom>
            <a:noFill/>
          </p:spPr>
          <p:txBody>
            <a:bodyPr wrap="square" rtlCol="0" anchor="ctr" anchorCtr="0">
              <a:spAutoFit/>
            </a:bodyPr>
            <a:lstStyle/>
            <a:p>
              <a:r>
                <a:rPr lang="es-VE" dirty="0" smtClean="0">
                  <a:latin typeface="Calisto MT" pitchFamily="18" charset="0"/>
                </a:rPr>
                <a:t>oscaredu88@gmail.com</a:t>
              </a:r>
              <a:endParaRPr lang="es-VE" dirty="0">
                <a:latin typeface="Calisto MT" pitchFamily="18" charset="0"/>
              </a:endParaRPr>
            </a:p>
          </p:txBody>
        </p:sp>
        <p:pic>
          <p:nvPicPr>
            <p:cNvPr id="1028" name="Picture 4" descr="http://www.admenergy.com.mx/images/icono_in.png"/>
            <p:cNvPicPr>
              <a:picLocks noChangeAspect="1" noChangeArrowheads="1"/>
            </p:cNvPicPr>
            <p:nvPr/>
          </p:nvPicPr>
          <p:blipFill>
            <a:blip r:embed="rId5" cstate="print"/>
            <a:srcRect/>
            <a:stretch>
              <a:fillRect/>
            </a:stretch>
          </p:blipFill>
          <p:spPr bwMode="auto">
            <a:xfrm>
              <a:off x="2095215" y="5913336"/>
              <a:ext cx="542400" cy="540000"/>
            </a:xfrm>
            <a:prstGeom prst="rect">
              <a:avLst/>
            </a:prstGeom>
            <a:noFill/>
          </p:spPr>
        </p:pic>
        <p:pic>
          <p:nvPicPr>
            <p:cNvPr id="1030" name="Picture 6" descr="http://o.aolcdn.com/hss/storage/adam/aee2b3782cdd35ae99784294ef6918bf/gmail.jpg"/>
            <p:cNvPicPr>
              <a:picLocks noChangeAspect="1" noChangeArrowheads="1"/>
            </p:cNvPicPr>
            <p:nvPr/>
          </p:nvPicPr>
          <p:blipFill>
            <a:blip r:embed="rId6" cstate="print"/>
            <a:srcRect l="17669" r="17964" b="1894"/>
            <a:stretch>
              <a:fillRect/>
            </a:stretch>
          </p:blipFill>
          <p:spPr bwMode="auto">
            <a:xfrm>
              <a:off x="2096415" y="4509120"/>
              <a:ext cx="540000" cy="540000"/>
            </a:xfrm>
            <a:prstGeom prst="rect">
              <a:avLst/>
            </a:prstGeom>
            <a:noFill/>
          </p:spPr>
        </p:pic>
        <p:sp>
          <p:nvSpPr>
            <p:cNvPr id="17" name="16 CuadroTexto"/>
            <p:cNvSpPr txBox="1"/>
            <p:nvPr/>
          </p:nvSpPr>
          <p:spPr>
            <a:xfrm>
              <a:off x="2627784" y="5295530"/>
              <a:ext cx="5461987" cy="369332"/>
            </a:xfrm>
            <a:prstGeom prst="rect">
              <a:avLst/>
            </a:prstGeom>
            <a:noFill/>
          </p:spPr>
          <p:txBody>
            <a:bodyPr wrap="square" rtlCol="0" anchor="ctr" anchorCtr="0">
              <a:spAutoFit/>
            </a:bodyPr>
            <a:lstStyle/>
            <a:p>
              <a:r>
                <a:rPr lang="es-VE" dirty="0" smtClean="0">
                  <a:latin typeface="Calisto MT" pitchFamily="18" charset="0"/>
                </a:rPr>
                <a:t>http://webdelprofesor.ula.ve/economia/oscared</a:t>
              </a:r>
            </a:p>
          </p:txBody>
        </p:sp>
        <p:pic>
          <p:nvPicPr>
            <p:cNvPr id="18" name="Picture 6" descr="C:\Users\Maria Virginia\Pictures\Faces logo.jpg"/>
            <p:cNvPicPr>
              <a:picLocks noChangeAspect="1" noChangeArrowheads="1"/>
            </p:cNvPicPr>
            <p:nvPr/>
          </p:nvPicPr>
          <p:blipFill>
            <a:blip r:embed="rId3" cstate="print"/>
            <a:srcRect t="9375" r="81105"/>
            <a:stretch>
              <a:fillRect/>
            </a:stretch>
          </p:blipFill>
          <p:spPr bwMode="auto">
            <a:xfrm>
              <a:off x="2105726" y="5210196"/>
              <a:ext cx="521378" cy="540000"/>
            </a:xfrm>
            <a:prstGeom prst="rect">
              <a:avLst/>
            </a:prstGeom>
            <a:noFill/>
          </p:spPr>
        </p:pic>
        <p:sp>
          <p:nvSpPr>
            <p:cNvPr id="19" name="18 Rectángulo"/>
            <p:cNvSpPr/>
            <p:nvPr/>
          </p:nvSpPr>
          <p:spPr>
            <a:xfrm>
              <a:off x="2627784" y="5998669"/>
              <a:ext cx="3887904" cy="369332"/>
            </a:xfrm>
            <a:prstGeom prst="rect">
              <a:avLst/>
            </a:prstGeom>
          </p:spPr>
          <p:txBody>
            <a:bodyPr wrap="none" anchor="ctr" anchorCtr="0">
              <a:spAutoFit/>
            </a:bodyPr>
            <a:lstStyle/>
            <a:p>
              <a:r>
                <a:rPr lang="es-VE" dirty="0" smtClean="0">
                  <a:latin typeface="Calisto MT" pitchFamily="18" charset="0"/>
                </a:rPr>
                <a:t>https://ve.linkedin.com/in/oscaredfg</a:t>
              </a:r>
              <a:endParaRPr lang="es-VE" dirty="0">
                <a:latin typeface="Calisto MT" pitchFamily="18" charset="0"/>
              </a:endParaRPr>
            </a:p>
          </p:txBody>
        </p:sp>
      </p:gr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VE" dirty="0" smtClean="0"/>
              <a:t>1. El MERCOSUR</a:t>
            </a:r>
            <a:endParaRPr lang="es-VE" dirty="0"/>
          </a:p>
        </p:txBody>
      </p:sp>
      <p:sp>
        <p:nvSpPr>
          <p:cNvPr id="3" name="2 Marcador de contenido"/>
          <p:cNvSpPr>
            <a:spLocks noGrp="1"/>
          </p:cNvSpPr>
          <p:nvPr>
            <p:ph idx="1"/>
          </p:nvPr>
        </p:nvSpPr>
        <p:spPr/>
        <p:txBody>
          <a:bodyPr>
            <a:normAutofit/>
          </a:bodyPr>
          <a:lstStyle/>
          <a:p>
            <a:pPr>
              <a:spcBef>
                <a:spcPts val="1200"/>
              </a:spcBef>
            </a:pPr>
            <a:r>
              <a:rPr lang="es-VE" sz="2400" dirty="0" smtClean="0"/>
              <a:t>El Mercado Común del Sur (Mercosur) es un bloque subregional de naciones sudamericanas, creado mediante la firma del Tratado de Asunción, el 26 de marzo de 1991, con el objetivo primario de establecer un Mercado Común.</a:t>
            </a:r>
          </a:p>
          <a:p>
            <a:pPr>
              <a:spcBef>
                <a:spcPts val="1200"/>
              </a:spcBef>
            </a:pPr>
            <a:r>
              <a:rPr lang="es-VE" sz="2400" dirty="0" smtClean="0"/>
              <a:t>Se ha constituido como el tercer bloque regional más grande del mundo, después de la Unión Europea (UE) y del Tratado de Libre Comercio de América del Norte (TLCAN). </a:t>
            </a:r>
          </a:p>
        </p:txBody>
      </p:sp>
      <p:sp>
        <p:nvSpPr>
          <p:cNvPr id="4" name="3 Marcador de pie de página"/>
          <p:cNvSpPr>
            <a:spLocks noGrp="1"/>
          </p:cNvSpPr>
          <p:nvPr>
            <p:ph type="ftr" sz="quarter" idx="11"/>
          </p:nvPr>
        </p:nvSpPr>
        <p:spPr/>
        <p:txBody>
          <a:bodyPr/>
          <a:lstStyle/>
          <a:p>
            <a:r>
              <a:rPr lang="es-VE" dirty="0" smtClean="0"/>
              <a:t>Venezuela y el comercio agroalimentario con el Mercosur. (O. E. F-G. | FACES, ULA)</a:t>
            </a:r>
            <a:endParaRPr lang="es-VE" dirty="0"/>
          </a:p>
        </p:txBody>
      </p:sp>
      <p:sp>
        <p:nvSpPr>
          <p:cNvPr id="5" name="4 Marcador de número de diapositiva"/>
          <p:cNvSpPr>
            <a:spLocks noGrp="1"/>
          </p:cNvSpPr>
          <p:nvPr>
            <p:ph type="sldNum" sz="quarter" idx="12"/>
          </p:nvPr>
        </p:nvSpPr>
        <p:spPr/>
        <p:txBody>
          <a:bodyPr/>
          <a:lstStyle/>
          <a:p>
            <a:fld id="{22BB4446-4928-4A4F-ADC0-37589AFB2FA4}" type="slidenum">
              <a:rPr lang="es-VE" smtClean="0"/>
              <a:pPr/>
              <a:t>4</a:t>
            </a:fld>
            <a:endParaRPr lang="es-VE" dirty="0"/>
          </a:p>
        </p:txBody>
      </p:sp>
      <p:pic>
        <p:nvPicPr>
          <p:cNvPr id="6" name="Picture 2" descr="http://3.bp.blogspot.com/-peuvDXp-0-A/UkpGQ_ZufaI/AAAAAAAAAKU/GbWmrmjn310/s1600/PA%C3%8DSES+DE+MERCOSUR.png"/>
          <p:cNvPicPr>
            <a:picLocks noChangeAspect="1" noChangeArrowheads="1"/>
          </p:cNvPicPr>
          <p:nvPr/>
        </p:nvPicPr>
        <p:blipFill>
          <a:blip r:embed="rId2" cstate="print"/>
          <a:srcRect/>
          <a:stretch>
            <a:fillRect/>
          </a:stretch>
        </p:blipFill>
        <p:spPr bwMode="auto">
          <a:xfrm>
            <a:off x="0" y="4338000"/>
            <a:ext cx="1705935" cy="2520000"/>
          </a:xfrm>
          <a:prstGeom prst="rect">
            <a:avLst/>
          </a:prstGeom>
          <a:noFill/>
        </p:spPr>
      </p:pic>
      <p:pic>
        <p:nvPicPr>
          <p:cNvPr id="7" name="Picture 2" descr="http://www.vtv.gob.ve/articulos/2013/10/30/mercosur-busca-iniciar-dialogo-con-miembros-del-alba-petrocaribe-y-caricom-4075.html/mercosur.png/@@images/750fd439-9d5f-487a-8395-9d1f2fde239d.png"/>
          <p:cNvPicPr>
            <a:picLocks noChangeAspect="1" noChangeArrowheads="1"/>
          </p:cNvPicPr>
          <p:nvPr/>
        </p:nvPicPr>
        <p:blipFill>
          <a:blip r:embed="rId3" cstate="print"/>
          <a:srcRect l="14632" t="11380" r="14646" b="17085"/>
          <a:stretch>
            <a:fillRect/>
          </a:stretch>
        </p:blipFill>
        <p:spPr bwMode="auto">
          <a:xfrm>
            <a:off x="3670365" y="4869312"/>
            <a:ext cx="1803271" cy="13680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VE" dirty="0"/>
          </a:p>
        </p:txBody>
      </p:sp>
      <p:sp>
        <p:nvSpPr>
          <p:cNvPr id="3" name="2 Marcador de contenido"/>
          <p:cNvSpPr>
            <a:spLocks noGrp="1"/>
          </p:cNvSpPr>
          <p:nvPr>
            <p:ph idx="1"/>
          </p:nvPr>
        </p:nvSpPr>
        <p:spPr/>
        <p:txBody>
          <a:bodyPr/>
          <a:lstStyle/>
          <a:p>
            <a:endParaRPr lang="es-VE" dirty="0"/>
          </a:p>
        </p:txBody>
      </p:sp>
      <p:sp>
        <p:nvSpPr>
          <p:cNvPr id="4" name="3 Marcador de pie de página"/>
          <p:cNvSpPr>
            <a:spLocks noGrp="1"/>
          </p:cNvSpPr>
          <p:nvPr>
            <p:ph type="ftr" sz="quarter" idx="11"/>
          </p:nvPr>
        </p:nvSpPr>
        <p:spPr/>
        <p:txBody>
          <a:bodyPr/>
          <a:lstStyle/>
          <a:p>
            <a:r>
              <a:rPr lang="es-VE" dirty="0" smtClean="0"/>
              <a:t>Venezuela y el comercio agroalimentario con el Mercosur. (O. E. F-G. | FACES, ULA)</a:t>
            </a:r>
            <a:endParaRPr lang="es-VE" dirty="0"/>
          </a:p>
        </p:txBody>
      </p:sp>
      <p:sp>
        <p:nvSpPr>
          <p:cNvPr id="5" name="4 Marcador de número de diapositiva"/>
          <p:cNvSpPr>
            <a:spLocks noGrp="1"/>
          </p:cNvSpPr>
          <p:nvPr>
            <p:ph type="sldNum" sz="quarter" idx="12"/>
          </p:nvPr>
        </p:nvSpPr>
        <p:spPr/>
        <p:txBody>
          <a:bodyPr/>
          <a:lstStyle/>
          <a:p>
            <a:fld id="{22BB4446-4928-4A4F-ADC0-37589AFB2FA4}" type="slidenum">
              <a:rPr lang="es-VE" smtClean="0"/>
              <a:pPr/>
              <a:t>5</a:t>
            </a:fld>
            <a:endParaRPr lang="es-VE" dirty="0"/>
          </a:p>
        </p:txBody>
      </p:sp>
      <p:pic>
        <p:nvPicPr>
          <p:cNvPr id="6" name="Picture 2" descr="C:\Users\Maria Virginia\Documents\MERCOSUR\mercosurensintesises_high.jpg"/>
          <p:cNvPicPr>
            <a:picLocks noChangeAspect="1" noChangeArrowheads="1"/>
          </p:cNvPicPr>
          <p:nvPr/>
        </p:nvPicPr>
        <p:blipFill>
          <a:blip r:embed="rId2" cstate="print"/>
          <a:srcRect/>
          <a:stretch>
            <a:fillRect/>
          </a:stretch>
        </p:blipFill>
        <p:spPr bwMode="auto">
          <a:xfrm>
            <a:off x="157687" y="9000"/>
            <a:ext cx="8828626" cy="6840000"/>
          </a:xfrm>
          <a:prstGeom prst="rect">
            <a:avLst/>
          </a:prstGeom>
          <a:noFill/>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vtv.gob.ve/articulos/2013/10/30/mercosur-busca-iniciar-dialogo-con-miembros-del-alba-petrocaribe-y-caricom-4075.html/mercosur.png/@@images/750fd439-9d5f-487a-8395-9d1f2fde239d.png"/>
          <p:cNvPicPr>
            <a:picLocks noChangeAspect="1" noChangeArrowheads="1"/>
          </p:cNvPicPr>
          <p:nvPr/>
        </p:nvPicPr>
        <p:blipFill>
          <a:blip r:embed="rId2" cstate="print"/>
          <a:srcRect l="14632" t="11380" r="14646" b="17085"/>
          <a:stretch>
            <a:fillRect/>
          </a:stretch>
        </p:blipFill>
        <p:spPr bwMode="auto">
          <a:xfrm>
            <a:off x="0" y="5778000"/>
            <a:ext cx="1423636" cy="1080000"/>
          </a:xfrm>
          <a:prstGeom prst="rect">
            <a:avLst/>
          </a:prstGeom>
          <a:noFill/>
        </p:spPr>
      </p:pic>
      <p:sp>
        <p:nvSpPr>
          <p:cNvPr id="2" name="1 Título"/>
          <p:cNvSpPr>
            <a:spLocks noGrp="1"/>
          </p:cNvSpPr>
          <p:nvPr>
            <p:ph type="title"/>
          </p:nvPr>
        </p:nvSpPr>
        <p:spPr/>
        <p:txBody>
          <a:bodyPr/>
          <a:lstStyle/>
          <a:p>
            <a:r>
              <a:rPr lang="es-VE" dirty="0" smtClean="0"/>
              <a:t>1.1. Nacimiento del MERCOSUR</a:t>
            </a:r>
            <a:endParaRPr lang="es-VE" dirty="0"/>
          </a:p>
        </p:txBody>
      </p:sp>
      <p:sp>
        <p:nvSpPr>
          <p:cNvPr id="3" name="2 Marcador de contenido"/>
          <p:cNvSpPr>
            <a:spLocks noGrp="1"/>
          </p:cNvSpPr>
          <p:nvPr>
            <p:ph idx="1"/>
          </p:nvPr>
        </p:nvSpPr>
        <p:spPr/>
        <p:txBody>
          <a:bodyPr>
            <a:normAutofit/>
          </a:bodyPr>
          <a:lstStyle/>
          <a:p>
            <a:pPr>
              <a:spcBef>
                <a:spcPts val="600"/>
              </a:spcBef>
            </a:pPr>
            <a:r>
              <a:rPr lang="es-VE" sz="2400" dirty="0" smtClean="0"/>
              <a:t>Con la incorporación progresiva a la iniciativa argentino-brasileña de las naciones vecinas:</a:t>
            </a:r>
          </a:p>
          <a:p>
            <a:pPr lvl="1">
              <a:spcBef>
                <a:spcPts val="600"/>
              </a:spcBef>
              <a:buFont typeface="Wingdings" pitchFamily="2" charset="2"/>
              <a:buChar char="ü"/>
            </a:pPr>
            <a:r>
              <a:rPr lang="es-VE" sz="2400" dirty="0" smtClean="0"/>
              <a:t>Uruguay , mediante el Acta de Alvorada, en 1988; y </a:t>
            </a:r>
          </a:p>
          <a:p>
            <a:pPr lvl="1">
              <a:spcBef>
                <a:spcPts val="600"/>
              </a:spcBef>
              <a:buFont typeface="Wingdings" pitchFamily="2" charset="2"/>
              <a:buChar char="ü"/>
            </a:pPr>
            <a:r>
              <a:rPr lang="es-VE" sz="2400" dirty="0" smtClean="0"/>
              <a:t>Paraguay, con el Tratado de Asunción, en 1991;</a:t>
            </a:r>
          </a:p>
          <a:p>
            <a:pPr>
              <a:spcBef>
                <a:spcPts val="600"/>
              </a:spcBef>
            </a:pPr>
            <a:r>
              <a:rPr lang="es-VE" sz="2400" dirty="0" smtClean="0"/>
              <a:t>Sumado a la firma de otros acuerdos bilaterales entre Argentina y Brasil, tales como el </a:t>
            </a:r>
          </a:p>
          <a:p>
            <a:pPr lvl="1">
              <a:spcBef>
                <a:spcPts val="600"/>
              </a:spcBef>
              <a:buFont typeface="Wingdings" pitchFamily="2" charset="2"/>
              <a:buChar char="ü"/>
            </a:pPr>
            <a:r>
              <a:rPr lang="es-VE" sz="2400" dirty="0" smtClean="0"/>
              <a:t>Tratado de Integración, Cooperación y Desarrollo (29 de noviembre de 1988); y el </a:t>
            </a:r>
          </a:p>
          <a:p>
            <a:pPr lvl="1">
              <a:spcBef>
                <a:spcPts val="600"/>
              </a:spcBef>
              <a:buFont typeface="Wingdings" pitchFamily="2" charset="2"/>
              <a:buChar char="ü"/>
            </a:pPr>
            <a:r>
              <a:rPr lang="es-VE" sz="2400" dirty="0" smtClean="0"/>
              <a:t>Acta de Buenos Aires (6 de julio de 1990)</a:t>
            </a:r>
          </a:p>
          <a:p>
            <a:pPr>
              <a:spcBef>
                <a:spcPts val="600"/>
              </a:spcBef>
            </a:pPr>
            <a:r>
              <a:rPr lang="es-VE" sz="2400" dirty="0" smtClean="0"/>
              <a:t>Se avanzó hacia la creación formal del MERCOSUR (1991).</a:t>
            </a:r>
          </a:p>
        </p:txBody>
      </p:sp>
      <p:sp>
        <p:nvSpPr>
          <p:cNvPr id="4" name="3 Marcador de pie de página"/>
          <p:cNvSpPr>
            <a:spLocks noGrp="1"/>
          </p:cNvSpPr>
          <p:nvPr>
            <p:ph type="ftr" sz="quarter" idx="11"/>
          </p:nvPr>
        </p:nvSpPr>
        <p:spPr/>
        <p:txBody>
          <a:bodyPr/>
          <a:lstStyle/>
          <a:p>
            <a:r>
              <a:rPr lang="es-VE" dirty="0" smtClean="0"/>
              <a:t>Venezuela y el comercio agroalimentario con el Mercosur. (O. E. F-G. | FACES, ULA)</a:t>
            </a:r>
            <a:endParaRPr lang="es-VE" dirty="0"/>
          </a:p>
        </p:txBody>
      </p:sp>
      <p:sp>
        <p:nvSpPr>
          <p:cNvPr id="5" name="4 Marcador de número de diapositiva"/>
          <p:cNvSpPr>
            <a:spLocks noGrp="1"/>
          </p:cNvSpPr>
          <p:nvPr>
            <p:ph type="sldNum" sz="quarter" idx="12"/>
          </p:nvPr>
        </p:nvSpPr>
        <p:spPr/>
        <p:txBody>
          <a:bodyPr/>
          <a:lstStyle/>
          <a:p>
            <a:fld id="{22BB4446-4928-4A4F-ADC0-37589AFB2FA4}" type="slidenum">
              <a:rPr lang="es-VE" smtClean="0"/>
              <a:pPr/>
              <a:t>6</a:t>
            </a:fld>
            <a:endParaRPr lang="es-VE"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4" presetClass="entr" presetSubtype="0" accel="10000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14"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5"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4" presetClass="entr" presetSubtype="0" accel="10000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23"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4"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5"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4" presetClass="entr" presetSubtype="0" accel="10000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5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38" dur="5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39" dur="5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40" dur="5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41" dur="500"/>
                                        <p:tgtEl>
                                          <p:spTgt spid="3">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4" presetClass="entr" presetSubtype="0" accel="100000" fill="hold"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 calcmode="lin" valueType="num">
                                      <p:cBhvr>
                                        <p:cTn id="46" dur="500" fill="hold"/>
                                        <p:tgtEl>
                                          <p:spTgt spid="3">
                                            <p:txEl>
                                              <p:pRg st="5" end="5"/>
                                            </p:txEl>
                                          </p:spTgt>
                                        </p:tgtEl>
                                        <p:attrNameLst>
                                          <p:attrName>ppt_w</p:attrName>
                                        </p:attrNameLst>
                                      </p:cBhvr>
                                      <p:tavLst>
                                        <p:tav tm="0">
                                          <p:val>
                                            <p:strVal val="#ppt_w*0.05"/>
                                          </p:val>
                                        </p:tav>
                                        <p:tav tm="100000">
                                          <p:val>
                                            <p:strVal val="#ppt_w"/>
                                          </p:val>
                                        </p:tav>
                                      </p:tavLst>
                                    </p:anim>
                                    <p:anim calcmode="lin" valueType="num">
                                      <p:cBhvr>
                                        <p:cTn id="47" dur="5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48" dur="5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49" dur="5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50" dur="5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additive="base">
                                        <p:cTn id="5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additive="base">
                                        <p:cTn id="61" dur="500" fill="hold"/>
                                        <p:tgtEl>
                                          <p:spTgt spid="6"/>
                                        </p:tgtEl>
                                        <p:attrNameLst>
                                          <p:attrName>ppt_x</p:attrName>
                                        </p:attrNameLst>
                                      </p:cBhvr>
                                      <p:tavLst>
                                        <p:tav tm="0">
                                          <p:val>
                                            <p:strVal val="#ppt_x"/>
                                          </p:val>
                                        </p:tav>
                                        <p:tav tm="100000">
                                          <p:val>
                                            <p:strVal val="#ppt_x"/>
                                          </p:val>
                                        </p:tav>
                                      </p:tavLst>
                                    </p:anim>
                                    <p:anim calcmode="lin" valueType="num">
                                      <p:cBhvr additive="base">
                                        <p:cTn id="6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VE" dirty="0" smtClean="0"/>
              <a:t>1.2. Objetivos del MERCOSUR</a:t>
            </a:r>
            <a:endParaRPr lang="es-VE" dirty="0"/>
          </a:p>
        </p:txBody>
      </p:sp>
      <p:sp>
        <p:nvSpPr>
          <p:cNvPr id="3" name="2 Marcador de contenido"/>
          <p:cNvSpPr>
            <a:spLocks noGrp="1"/>
          </p:cNvSpPr>
          <p:nvPr>
            <p:ph idx="1"/>
          </p:nvPr>
        </p:nvSpPr>
        <p:spPr/>
        <p:txBody>
          <a:bodyPr>
            <a:noAutofit/>
          </a:bodyPr>
          <a:lstStyle/>
          <a:p>
            <a:pPr>
              <a:spcBef>
                <a:spcPts val="1200"/>
              </a:spcBef>
            </a:pPr>
            <a:r>
              <a:rPr lang="es-VE" sz="2400" b="1" dirty="0" smtClean="0"/>
              <a:t>¿Por qué se crea el MERCOSUR?</a:t>
            </a:r>
          </a:p>
          <a:p>
            <a:pPr lvl="1">
              <a:spcBef>
                <a:spcPts val="1200"/>
              </a:spcBef>
            </a:pPr>
            <a:r>
              <a:rPr lang="es-VE" sz="2400" dirty="0" smtClean="0"/>
              <a:t>Los países signatarios del Tratado de Asunción asumieron la fundación del Mercosur motivados por el entendimiento de que </a:t>
            </a:r>
            <a:r>
              <a:rPr lang="es-VE" sz="2400" u="sng" dirty="0" smtClean="0"/>
              <a:t>con la implantación de un proceso de integración económica se ampliarían las dimensiones de cada uno de sus mercados nacionales</a:t>
            </a:r>
            <a:r>
              <a:rPr lang="es-VE" sz="2400" dirty="0" smtClean="0"/>
              <a:t>, como “condición fundamental para acelerar sus procesos de desarrollo económico con justicia social”. </a:t>
            </a:r>
          </a:p>
          <a:p>
            <a:pPr lvl="1">
              <a:spcBef>
                <a:spcPts val="1200"/>
              </a:spcBef>
              <a:buNone/>
            </a:pPr>
            <a:endParaRPr lang="es-VE" sz="2400" dirty="0" smtClean="0"/>
          </a:p>
          <a:p>
            <a:pPr>
              <a:spcBef>
                <a:spcPts val="1200"/>
              </a:spcBef>
              <a:buNone/>
            </a:pPr>
            <a:r>
              <a:rPr lang="es-VE" sz="2800" dirty="0" smtClean="0"/>
              <a:t>	</a:t>
            </a:r>
            <a:r>
              <a:rPr lang="es-VE" sz="1400" dirty="0" smtClean="0"/>
              <a:t>Tratado de Asunción. Disponible en </a:t>
            </a:r>
            <a:r>
              <a:rPr lang="es-VE" sz="1400" u="sng" dirty="0" smtClean="0">
                <a:hlinkClick r:id="rId2"/>
              </a:rPr>
              <a:t>http://www.mercosur.int/innovaportal/file/719/1/CMC_1991_TRATADO_ES_Asuncion.pdf</a:t>
            </a:r>
            <a:endParaRPr lang="es-VE" sz="1400" dirty="0" smtClean="0"/>
          </a:p>
        </p:txBody>
      </p:sp>
      <p:sp>
        <p:nvSpPr>
          <p:cNvPr id="4" name="3 Marcador de pie de página"/>
          <p:cNvSpPr>
            <a:spLocks noGrp="1"/>
          </p:cNvSpPr>
          <p:nvPr>
            <p:ph type="ftr" sz="quarter" idx="11"/>
          </p:nvPr>
        </p:nvSpPr>
        <p:spPr/>
        <p:txBody>
          <a:bodyPr/>
          <a:lstStyle/>
          <a:p>
            <a:r>
              <a:rPr lang="es-VE" dirty="0" smtClean="0"/>
              <a:t>Venezuela y el comercio agroalimentario con el Mercosur. (O. E. F-G. | FACES, ULA)</a:t>
            </a:r>
            <a:endParaRPr lang="es-VE" dirty="0"/>
          </a:p>
        </p:txBody>
      </p:sp>
      <p:sp>
        <p:nvSpPr>
          <p:cNvPr id="5" name="4 Marcador de número de diapositiva"/>
          <p:cNvSpPr>
            <a:spLocks noGrp="1"/>
          </p:cNvSpPr>
          <p:nvPr>
            <p:ph type="sldNum" sz="quarter" idx="12"/>
          </p:nvPr>
        </p:nvSpPr>
        <p:spPr/>
        <p:txBody>
          <a:bodyPr/>
          <a:lstStyle/>
          <a:p>
            <a:fld id="{22BB4446-4928-4A4F-ADC0-37589AFB2FA4}" type="slidenum">
              <a:rPr lang="es-VE" smtClean="0"/>
              <a:pPr/>
              <a:t>7</a:t>
            </a:fld>
            <a:endParaRPr lang="es-VE"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VE" dirty="0" smtClean="0"/>
              <a:t>1.2. Objetivos del MERCOSUR</a:t>
            </a:r>
            <a:endParaRPr lang="es-VE" dirty="0"/>
          </a:p>
        </p:txBody>
      </p:sp>
      <p:sp>
        <p:nvSpPr>
          <p:cNvPr id="3" name="2 Marcador de contenido"/>
          <p:cNvSpPr>
            <a:spLocks noGrp="1"/>
          </p:cNvSpPr>
          <p:nvPr>
            <p:ph idx="1"/>
          </p:nvPr>
        </p:nvSpPr>
        <p:spPr/>
        <p:txBody>
          <a:bodyPr>
            <a:normAutofit/>
          </a:bodyPr>
          <a:lstStyle/>
          <a:p>
            <a:pPr marL="633222" indent="-514350">
              <a:spcBef>
                <a:spcPts val="1200"/>
              </a:spcBef>
            </a:pPr>
            <a:r>
              <a:rPr lang="es-VE" sz="2400" b="1" u="sng" dirty="0" smtClean="0"/>
              <a:t>Tratado de Asunción, artículo 1:</a:t>
            </a:r>
          </a:p>
          <a:p>
            <a:pPr marL="633222" indent="-514350">
              <a:spcBef>
                <a:spcPts val="1200"/>
              </a:spcBef>
              <a:buNone/>
            </a:pPr>
            <a:endParaRPr lang="es-VE" sz="1200" dirty="0" smtClean="0"/>
          </a:p>
          <a:p>
            <a:pPr marL="633222" lvl="0" indent="-514350">
              <a:spcBef>
                <a:spcPts val="1200"/>
              </a:spcBef>
              <a:buFont typeface="+mj-lt"/>
              <a:buAutoNum type="arabicPeriod"/>
            </a:pPr>
            <a:r>
              <a:rPr lang="es-VE" sz="2400" dirty="0" smtClean="0"/>
              <a:t>Liberar la circulación de bienes, servicios y factores productivos entre los países, a través, entre otros, de la eliminación de los derechos aduaneros y restricciones no arancelarias a la circulación de mercaderías y de cualquier otra medida equivalente;</a:t>
            </a:r>
          </a:p>
          <a:p>
            <a:pPr marL="633222" lvl="0" indent="-514350">
              <a:spcBef>
                <a:spcPts val="1200"/>
              </a:spcBef>
              <a:buFont typeface="+mj-lt"/>
              <a:buAutoNum type="arabicPeriod"/>
            </a:pPr>
            <a:r>
              <a:rPr lang="es-VE" sz="2400" dirty="0" smtClean="0"/>
              <a:t>Establecer un arancel externo común y adoptar una política comercial común con relación a terceros Estados o agrupaciones de Estados y coordinar posiciones en foros económico comerciales regionales e internacionales;</a:t>
            </a:r>
          </a:p>
        </p:txBody>
      </p:sp>
      <p:sp>
        <p:nvSpPr>
          <p:cNvPr id="4" name="3 Marcador de pie de página"/>
          <p:cNvSpPr>
            <a:spLocks noGrp="1"/>
          </p:cNvSpPr>
          <p:nvPr>
            <p:ph type="ftr" sz="quarter" idx="11"/>
          </p:nvPr>
        </p:nvSpPr>
        <p:spPr/>
        <p:txBody>
          <a:bodyPr/>
          <a:lstStyle/>
          <a:p>
            <a:r>
              <a:rPr lang="es-VE" dirty="0" smtClean="0"/>
              <a:t>Venezuela y el comercio agroalimentario con el Mercosur. (O. E. F-G. | FACES, ULA)</a:t>
            </a:r>
            <a:endParaRPr lang="es-VE" dirty="0"/>
          </a:p>
        </p:txBody>
      </p:sp>
      <p:sp>
        <p:nvSpPr>
          <p:cNvPr id="5" name="4 Marcador de número de diapositiva"/>
          <p:cNvSpPr>
            <a:spLocks noGrp="1"/>
          </p:cNvSpPr>
          <p:nvPr>
            <p:ph type="sldNum" sz="quarter" idx="12"/>
          </p:nvPr>
        </p:nvSpPr>
        <p:spPr/>
        <p:txBody>
          <a:bodyPr/>
          <a:lstStyle/>
          <a:p>
            <a:fld id="{22BB4446-4928-4A4F-ADC0-37589AFB2FA4}" type="slidenum">
              <a:rPr lang="es-VE" smtClean="0"/>
              <a:pPr/>
              <a:t>8</a:t>
            </a:fld>
            <a:endParaRPr lang="es-VE"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VE" dirty="0" smtClean="0"/>
              <a:t>1.2. Objetivos del MERCOSUR</a:t>
            </a:r>
            <a:endParaRPr lang="es-VE" dirty="0"/>
          </a:p>
        </p:txBody>
      </p:sp>
      <p:sp>
        <p:nvSpPr>
          <p:cNvPr id="3" name="2 Marcador de contenido"/>
          <p:cNvSpPr>
            <a:spLocks noGrp="1"/>
          </p:cNvSpPr>
          <p:nvPr>
            <p:ph idx="1"/>
          </p:nvPr>
        </p:nvSpPr>
        <p:spPr/>
        <p:txBody>
          <a:bodyPr>
            <a:noAutofit/>
          </a:bodyPr>
          <a:lstStyle/>
          <a:p>
            <a:pPr marL="633222" indent="-514350">
              <a:spcBef>
                <a:spcPts val="1200"/>
              </a:spcBef>
            </a:pPr>
            <a:r>
              <a:rPr lang="es-VE" sz="2400" b="1" u="sng" dirty="0" smtClean="0"/>
              <a:t>Tratado de Asunción, artículo 1:</a:t>
            </a:r>
          </a:p>
          <a:p>
            <a:pPr marL="633222" lvl="0" indent="-514350">
              <a:spcBef>
                <a:spcPts val="1200"/>
              </a:spcBef>
              <a:buNone/>
            </a:pPr>
            <a:endParaRPr lang="es-VE" sz="1200" dirty="0" smtClean="0"/>
          </a:p>
          <a:p>
            <a:pPr marL="633222" lvl="0" indent="-514350">
              <a:spcBef>
                <a:spcPts val="1200"/>
              </a:spcBef>
              <a:buFont typeface="+mj-lt"/>
              <a:buAutoNum type="arabicPeriod" startAt="3"/>
            </a:pPr>
            <a:r>
              <a:rPr lang="es-VE" sz="2400" dirty="0" smtClean="0"/>
              <a:t>Coordinar políticas macroeconómicas y sectoriales entre los Estados Partes: de comercio exterior, agrícola, industrial, fiscal, monetaria, cambiaria y de capitales, de servicios, aduanera, de transportes y comunicaciones y otras que se acuerden, a fin de asegurar condiciones adecuadas de competencia entre los Estados Partes;</a:t>
            </a:r>
          </a:p>
          <a:p>
            <a:pPr marL="633222" indent="-514350">
              <a:spcBef>
                <a:spcPts val="1200"/>
              </a:spcBef>
              <a:buFont typeface="+mj-lt"/>
              <a:buAutoNum type="arabicPeriod" startAt="3"/>
            </a:pPr>
            <a:r>
              <a:rPr lang="es-VE" sz="2400" dirty="0" smtClean="0"/>
              <a:t>Comprometer a los Estados Partes en armonizar sus legislaciones en las áreas pertinentes, para lograr el fortalecimiento del proceso de integración.</a:t>
            </a:r>
          </a:p>
        </p:txBody>
      </p:sp>
      <p:sp>
        <p:nvSpPr>
          <p:cNvPr id="4" name="3 Marcador de pie de página"/>
          <p:cNvSpPr>
            <a:spLocks noGrp="1"/>
          </p:cNvSpPr>
          <p:nvPr>
            <p:ph type="ftr" sz="quarter" idx="11"/>
          </p:nvPr>
        </p:nvSpPr>
        <p:spPr/>
        <p:txBody>
          <a:bodyPr/>
          <a:lstStyle/>
          <a:p>
            <a:r>
              <a:rPr lang="es-VE" dirty="0" smtClean="0"/>
              <a:t>Venezuela y el comercio agroalimentario con el Mercosur. (O. E. F-G. | FACES, ULA)</a:t>
            </a:r>
            <a:endParaRPr lang="es-VE" dirty="0"/>
          </a:p>
        </p:txBody>
      </p:sp>
      <p:sp>
        <p:nvSpPr>
          <p:cNvPr id="5" name="4 Marcador de número de diapositiva"/>
          <p:cNvSpPr>
            <a:spLocks noGrp="1"/>
          </p:cNvSpPr>
          <p:nvPr>
            <p:ph type="sldNum" sz="quarter" idx="12"/>
          </p:nvPr>
        </p:nvSpPr>
        <p:spPr/>
        <p:txBody>
          <a:bodyPr/>
          <a:lstStyle/>
          <a:p>
            <a:fld id="{22BB4446-4928-4A4F-ADC0-37589AFB2FA4}" type="slidenum">
              <a:rPr lang="es-VE" smtClean="0"/>
              <a:pPr/>
              <a:t>9</a:t>
            </a:fld>
            <a:endParaRPr lang="es-VE"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ódulo">
  <a:themeElements>
    <a:clrScheme name="Módulo">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ódulo">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ódul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2522</TotalTime>
  <Words>3353</Words>
  <Application>Microsoft Office PowerPoint</Application>
  <PresentationFormat>Presentación en pantalla (4:3)</PresentationFormat>
  <Paragraphs>945</Paragraphs>
  <Slides>36</Slides>
  <Notes>0</Notes>
  <HiddenSlides>0</HiddenSlides>
  <MMClips>0</MMClips>
  <ScaleCrop>false</ScaleCrop>
  <HeadingPairs>
    <vt:vector size="4" baseType="variant">
      <vt:variant>
        <vt:lpstr>Tema</vt:lpstr>
      </vt:variant>
      <vt:variant>
        <vt:i4>1</vt:i4>
      </vt:variant>
      <vt:variant>
        <vt:lpstr>Títulos de diapositiva</vt:lpstr>
      </vt:variant>
      <vt:variant>
        <vt:i4>36</vt:i4>
      </vt:variant>
    </vt:vector>
  </HeadingPairs>
  <TitlesOfParts>
    <vt:vector size="37" baseType="lpstr">
      <vt:lpstr>Módulo</vt:lpstr>
      <vt:lpstr>Venezuela y el comercio agroalimentario con el Mercosur Avances de investigación</vt:lpstr>
      <vt:lpstr>Objetivos </vt:lpstr>
      <vt:lpstr>Introducción </vt:lpstr>
      <vt:lpstr>1. El MERCOSUR</vt:lpstr>
      <vt:lpstr>Diapositiva 5</vt:lpstr>
      <vt:lpstr>1.1. Nacimiento del MERCOSUR</vt:lpstr>
      <vt:lpstr>1.2. Objetivos del MERCOSUR</vt:lpstr>
      <vt:lpstr>1.2. Objetivos del MERCOSUR</vt:lpstr>
      <vt:lpstr>1.2. Objetivos del MERCOSUR</vt:lpstr>
      <vt:lpstr>1.3. El “complejo” proceso de adhesión de Venezuela</vt:lpstr>
      <vt:lpstr>2. El comercio exterior de Venezuela</vt:lpstr>
      <vt:lpstr>2.1. Evolución del comercio general:  Venezuela-Mundo</vt:lpstr>
      <vt:lpstr>2.2. El comercio agroalimentario</vt:lpstr>
      <vt:lpstr>Diapositiva 14</vt:lpstr>
      <vt:lpstr>Diapositiva 15</vt:lpstr>
      <vt:lpstr>2.2. El comercio agroalimentario</vt:lpstr>
      <vt:lpstr>2.3. Comercio agroalimentario: Venezuela-Mundo</vt:lpstr>
      <vt:lpstr>2.3. Comercio agroalimentario: Venezuela-Mundo</vt:lpstr>
      <vt:lpstr>2.3. Comercio agroalimentario: Venezuela-Mundo</vt:lpstr>
      <vt:lpstr>2.3. Comercio agroalimentario: Venezuela-Mundo</vt:lpstr>
      <vt:lpstr>2.3. Comercio agroalimentario: Venezuela-Mundo</vt:lpstr>
      <vt:lpstr>2.3. Comercio agroalimentario: Venezuela-Mundo</vt:lpstr>
      <vt:lpstr>2.4. Comercio agroalimentario: Venezuela-Mercosur</vt:lpstr>
      <vt:lpstr>2.4. Comercio agroalimentario: Venezuela-Mercosur</vt:lpstr>
      <vt:lpstr>2.4. Comercio agroalimentario: Venezuela-Mercosur</vt:lpstr>
      <vt:lpstr>2.4. Comercio agroalimentario: Venezuela-Mercosur</vt:lpstr>
      <vt:lpstr>2.4. Comercio agroalimentario: Venezuela-Mercosur</vt:lpstr>
      <vt:lpstr>2.4. Comercio agroalimentario: Venezuela-Mercosur</vt:lpstr>
      <vt:lpstr>2.4. Comercio agroalimentario: Venezuela-Mercosur</vt:lpstr>
      <vt:lpstr>2.4. Comercio agroalimentario: Venezuela-Mercosur</vt:lpstr>
      <vt:lpstr>2.4. Comercio agroalimentario: Venezuela-Mercosur</vt:lpstr>
      <vt:lpstr>2.4. Comercio agroalimentario: Venezuela-Mercosur</vt:lpstr>
      <vt:lpstr>2.4. Comercio agroalimentario: Venezuela-Mercosur</vt:lpstr>
      <vt:lpstr>Conclusiones preliminares </vt:lpstr>
      <vt:lpstr>Conclusiones preliminares</vt:lpstr>
      <vt:lpstr>Diapositiva 36</vt:lpstr>
    </vt:vector>
  </TitlesOfParts>
  <Company>Windows XP Titan Ultimate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Venezuela y el comercio agroalimentario con el Mercosur Avances de investigación</dc:title>
  <dc:creator>Maria Virginia</dc:creator>
  <cp:lastModifiedBy>Maria Virginia</cp:lastModifiedBy>
  <cp:revision>180</cp:revision>
  <dcterms:created xsi:type="dcterms:W3CDTF">2015-05-04T22:02:38Z</dcterms:created>
  <dcterms:modified xsi:type="dcterms:W3CDTF">2015-05-23T00:59:09Z</dcterms:modified>
</cp:coreProperties>
</file>