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258" r:id="rId4"/>
    <p:sldId id="263" r:id="rId5"/>
    <p:sldId id="264" r:id="rId6"/>
    <p:sldId id="267" r:id="rId7"/>
    <p:sldId id="272" r:id="rId8"/>
    <p:sldId id="268" r:id="rId9"/>
    <p:sldId id="274" r:id="rId10"/>
    <p:sldId id="269" r:id="rId11"/>
    <p:sldId id="283" r:id="rId12"/>
    <p:sldId id="279" r:id="rId13"/>
    <p:sldId id="281" r:id="rId14"/>
    <p:sldId id="285" r:id="rId15"/>
    <p:sldId id="288" r:id="rId16"/>
    <p:sldId id="260" r:id="rId17"/>
    <p:sldId id="261" r:id="rId18"/>
    <p:sldId id="277" r:id="rId19"/>
    <p:sldId id="262" r:id="rId20"/>
    <p:sldId id="278" r:id="rId21"/>
    <p:sldId id="286" r:id="rId22"/>
    <p:sldId id="291" r:id="rId23"/>
    <p:sldId id="292" r:id="rId24"/>
    <p:sldId id="289" r:id="rId25"/>
    <p:sldId id="295" r:id="rId26"/>
    <p:sldId id="296" r:id="rId27"/>
    <p:sldId id="265" r:id="rId28"/>
    <p:sldId id="290" r:id="rId29"/>
    <p:sldId id="297" r:id="rId30"/>
    <p:sldId id="275" r:id="rId31"/>
    <p:sldId id="276" r:id="rId32"/>
    <p:sldId id="259" r:id="rId3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 autoAdjust="0"/>
  </p:normalViewPr>
  <p:slideViewPr>
    <p:cSldViewPr>
      <p:cViewPr varScale="1">
        <p:scale>
          <a:sx n="46" d="100"/>
          <a:sy n="46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Virginia\Documents\TRABAJOS\Venezuela%20en%20el%20MERCOSUR\Proyecto%20UCAB\Estadisticas%20Comercio%20Exterior%20(ALADI%20SICOEX)\Evolucion%20del%20comercio%20intrarregio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Virginia\Documents\TRABAJOS\Venezuela%20en%20el%20MERCOSUR\Proyecto%20UCAB\Estadisticas%20Comercio%20Exterior%20(ALADI%20SICOEX)\Evolucion%20del%20comercio%20intrarregio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%20Virginia\Documents\TRABAJOS\Venezuela%20en%20el%20MERCOSUR\Proyecto%20UCAB\Estadisticas%20Comercio%20Exterior%20(ALADI%20SICOEX)\Evolucion%20del%20comercio%20intrarregi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title>
      <c:tx>
        <c:rich>
          <a:bodyPr/>
          <a:lstStyle/>
          <a:p>
            <a:pPr>
              <a:defRPr lang="es-ES" sz="1200"/>
            </a:pPr>
            <a:r>
              <a:rPr lang="en-US" sz="1200"/>
              <a:t>Evolución de las exportaciones intrarregionales del Mercosur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Argentina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Mercosur!$F$9:$F$21</c:f>
              <c:numCache>
                <c:formatCode>#,##0_ ;[Red]\-#,##0\ </c:formatCode>
                <c:ptCount val="13"/>
                <c:pt idx="0">
                  <c:v>5871816</c:v>
                </c:pt>
                <c:pt idx="1">
                  <c:v>5784337</c:v>
                </c:pt>
                <c:pt idx="2">
                  <c:v>7229895</c:v>
                </c:pt>
                <c:pt idx="3">
                  <c:v>8202473</c:v>
                </c:pt>
                <c:pt idx="4">
                  <c:v>10747952</c:v>
                </c:pt>
                <c:pt idx="5">
                  <c:v>13628775</c:v>
                </c:pt>
                <c:pt idx="6">
                  <c:v>17542627</c:v>
                </c:pt>
                <c:pt idx="7">
                  <c:v>14875612</c:v>
                </c:pt>
                <c:pt idx="8">
                  <c:v>18558731</c:v>
                </c:pt>
                <c:pt idx="9">
                  <c:v>22577165</c:v>
                </c:pt>
                <c:pt idx="10">
                  <c:v>21957777</c:v>
                </c:pt>
                <c:pt idx="11">
                  <c:v>21450998</c:v>
                </c:pt>
                <c:pt idx="12">
                  <c:v>9023223</c:v>
                </c:pt>
              </c:numCache>
            </c:numRef>
          </c:val>
        </c:ser>
        <c:ser>
          <c:idx val="1"/>
          <c:order val="1"/>
          <c:tx>
            <c:v>Brasil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Mercosur!$P$9:$P$21</c:f>
              <c:numCache>
                <c:formatCode>#,##0_ ;[Red]\-#,##0\ </c:formatCode>
                <c:ptCount val="13"/>
                <c:pt idx="0">
                  <c:v>4107385</c:v>
                </c:pt>
                <c:pt idx="1">
                  <c:v>6277571</c:v>
                </c:pt>
                <c:pt idx="2">
                  <c:v>10376684</c:v>
                </c:pt>
                <c:pt idx="3">
                  <c:v>13942282</c:v>
                </c:pt>
                <c:pt idx="4">
                  <c:v>17505462</c:v>
                </c:pt>
                <c:pt idx="5">
                  <c:v>22023757</c:v>
                </c:pt>
                <c:pt idx="6">
                  <c:v>26887496</c:v>
                </c:pt>
                <c:pt idx="7">
                  <c:v>19439286</c:v>
                </c:pt>
                <c:pt idx="8">
                  <c:v>26564827</c:v>
                </c:pt>
                <c:pt idx="9">
                  <c:v>32444354</c:v>
                </c:pt>
                <c:pt idx="10">
                  <c:v>27857554</c:v>
                </c:pt>
                <c:pt idx="11">
                  <c:v>29533252</c:v>
                </c:pt>
                <c:pt idx="12">
                  <c:v>25053087</c:v>
                </c:pt>
              </c:numCache>
            </c:numRef>
          </c:val>
        </c:ser>
        <c:ser>
          <c:idx val="2"/>
          <c:order val="2"/>
          <c:tx>
            <c:v>Paraguay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Mercosur!$Z$9:$Z$21</c:f>
              <c:numCache>
                <c:formatCode>#,##0_ ;[Red]\-#,##0\ </c:formatCode>
                <c:ptCount val="13"/>
                <c:pt idx="0">
                  <c:v>562435</c:v>
                </c:pt>
                <c:pt idx="1">
                  <c:v>740828</c:v>
                </c:pt>
                <c:pt idx="2">
                  <c:v>874758</c:v>
                </c:pt>
                <c:pt idx="3">
                  <c:v>919110</c:v>
                </c:pt>
                <c:pt idx="4">
                  <c:v>2481524</c:v>
                </c:pt>
                <c:pt idx="5">
                  <c:v>3115545</c:v>
                </c:pt>
                <c:pt idx="6">
                  <c:v>3895652</c:v>
                </c:pt>
                <c:pt idx="7">
                  <c:v>2983803</c:v>
                </c:pt>
                <c:pt idx="8">
                  <c:v>2931017</c:v>
                </c:pt>
                <c:pt idx="9">
                  <c:v>3384031</c:v>
                </c:pt>
                <c:pt idx="10">
                  <c:v>3597613</c:v>
                </c:pt>
                <c:pt idx="11">
                  <c:v>3769065</c:v>
                </c:pt>
                <c:pt idx="12">
                  <c:v>3903739</c:v>
                </c:pt>
              </c:numCache>
            </c:numRef>
          </c:val>
        </c:ser>
        <c:ser>
          <c:idx val="3"/>
          <c:order val="3"/>
          <c:tx>
            <c:v>Uruguay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Mercosur!$AJ$9:$AJ$21</c:f>
              <c:numCache>
                <c:formatCode>#,##0_ ;[Red]\-#,##0\ </c:formatCode>
                <c:ptCount val="13"/>
                <c:pt idx="0">
                  <c:v>617994</c:v>
                </c:pt>
                <c:pt idx="1">
                  <c:v>679528</c:v>
                </c:pt>
                <c:pt idx="2">
                  <c:v>798163</c:v>
                </c:pt>
                <c:pt idx="3">
                  <c:v>814477</c:v>
                </c:pt>
                <c:pt idx="4">
                  <c:v>1022964</c:v>
                </c:pt>
                <c:pt idx="5">
                  <c:v>1348833</c:v>
                </c:pt>
                <c:pt idx="6">
                  <c:v>1837767</c:v>
                </c:pt>
                <c:pt idx="7">
                  <c:v>1716726</c:v>
                </c:pt>
                <c:pt idx="8">
                  <c:v>2402039</c:v>
                </c:pt>
                <c:pt idx="9">
                  <c:v>2719406</c:v>
                </c:pt>
                <c:pt idx="10">
                  <c:v>2754179</c:v>
                </c:pt>
                <c:pt idx="11">
                  <c:v>2801037</c:v>
                </c:pt>
                <c:pt idx="12">
                  <c:v>2595326</c:v>
                </c:pt>
              </c:numCache>
            </c:numRef>
          </c:val>
        </c:ser>
        <c:ser>
          <c:idx val="4"/>
          <c:order val="4"/>
          <c:tx>
            <c:v>Venezuela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Mercosur!$AT$9:$AT$21</c:f>
              <c:numCache>
                <c:formatCode>#,##0_ ;[Red]\-#,##0\ </c:formatCode>
                <c:ptCount val="13"/>
                <c:pt idx="0">
                  <c:v>731704</c:v>
                </c:pt>
                <c:pt idx="1">
                  <c:v>315742</c:v>
                </c:pt>
                <c:pt idx="2">
                  <c:v>275712</c:v>
                </c:pt>
                <c:pt idx="3">
                  <c:v>580535</c:v>
                </c:pt>
                <c:pt idx="4">
                  <c:v>1388164</c:v>
                </c:pt>
                <c:pt idx="5">
                  <c:v>1204740</c:v>
                </c:pt>
                <c:pt idx="6">
                  <c:v>1605896</c:v>
                </c:pt>
                <c:pt idx="7">
                  <c:v>1547508</c:v>
                </c:pt>
                <c:pt idx="8">
                  <c:v>1821263</c:v>
                </c:pt>
                <c:pt idx="9">
                  <c:v>2182270</c:v>
                </c:pt>
                <c:pt idx="10">
                  <c:v>2058771</c:v>
                </c:pt>
                <c:pt idx="11">
                  <c:v>1808409</c:v>
                </c:pt>
                <c:pt idx="12">
                  <c:v>1715482</c:v>
                </c:pt>
              </c:numCache>
            </c:numRef>
          </c:val>
        </c:ser>
        <c:marker val="1"/>
        <c:axId val="97352320"/>
        <c:axId val="97670656"/>
      </c:lineChart>
      <c:catAx>
        <c:axId val="97352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VE"/>
          </a:p>
        </c:txPr>
        <c:crossAx val="97670656"/>
        <c:crosses val="autoZero"/>
        <c:auto val="1"/>
        <c:lblAlgn val="ctr"/>
        <c:lblOffset val="100"/>
      </c:catAx>
      <c:valAx>
        <c:axId val="97670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Miles de US$</a:t>
                </a:r>
              </a:p>
            </c:rich>
          </c:tx>
          <c:layout/>
        </c:title>
        <c:numFmt formatCode="#,##0_ ;[Red]\-#,##0\ 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VE"/>
          </a:p>
        </c:txPr>
        <c:crossAx val="97352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VE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V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title>
      <c:tx>
        <c:rich>
          <a:bodyPr/>
          <a:lstStyle/>
          <a:p>
            <a:pPr>
              <a:defRPr lang="es-ES" sz="1200"/>
            </a:pPr>
            <a:r>
              <a:rPr lang="en-US" sz="1200"/>
              <a:t>Evolución de las importaciones intrarregionales del Mercosur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Argentina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Mercosur!$K$9:$K$21</c:f>
              <c:numCache>
                <c:formatCode>#,##0_ ;[Red]\-#,##0\ </c:formatCode>
                <c:ptCount val="13"/>
                <c:pt idx="0">
                  <c:v>2903430</c:v>
                </c:pt>
                <c:pt idx="1">
                  <c:v>5166619</c:v>
                </c:pt>
                <c:pt idx="2">
                  <c:v>8208535</c:v>
                </c:pt>
                <c:pt idx="3">
                  <c:v>10941260</c:v>
                </c:pt>
                <c:pt idx="4">
                  <c:v>12580551</c:v>
                </c:pt>
                <c:pt idx="5">
                  <c:v>16061427</c:v>
                </c:pt>
                <c:pt idx="6">
                  <c:v>20022556</c:v>
                </c:pt>
                <c:pt idx="7">
                  <c:v>12881949</c:v>
                </c:pt>
                <c:pt idx="8">
                  <c:v>18993897</c:v>
                </c:pt>
                <c:pt idx="9">
                  <c:v>23325595</c:v>
                </c:pt>
                <c:pt idx="10">
                  <c:v>18923259</c:v>
                </c:pt>
                <c:pt idx="11">
                  <c:v>20242499</c:v>
                </c:pt>
                <c:pt idx="12">
                  <c:v>7979119</c:v>
                </c:pt>
              </c:numCache>
            </c:numRef>
          </c:val>
        </c:ser>
        <c:ser>
          <c:idx val="1"/>
          <c:order val="1"/>
          <c:tx>
            <c:v>Brasil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Mercosur!$U$9:$U$21</c:f>
              <c:numCache>
                <c:formatCode>#,##0_ ;[Red]\-#,##0\ </c:formatCode>
                <c:ptCount val="13"/>
                <c:pt idx="0">
                  <c:v>6583736</c:v>
                </c:pt>
                <c:pt idx="1">
                  <c:v>6290964</c:v>
                </c:pt>
                <c:pt idx="2">
                  <c:v>6982973</c:v>
                </c:pt>
                <c:pt idx="3">
                  <c:v>7720570</c:v>
                </c:pt>
                <c:pt idx="4">
                  <c:v>10042161</c:v>
                </c:pt>
                <c:pt idx="5">
                  <c:v>12571531</c:v>
                </c:pt>
                <c:pt idx="6">
                  <c:v>16222909</c:v>
                </c:pt>
                <c:pt idx="7">
                  <c:v>14270453</c:v>
                </c:pt>
                <c:pt idx="8">
                  <c:v>18128496</c:v>
                </c:pt>
                <c:pt idx="9">
                  <c:v>21418225</c:v>
                </c:pt>
                <c:pt idx="10">
                  <c:v>20992039</c:v>
                </c:pt>
                <c:pt idx="11">
                  <c:v>21146125</c:v>
                </c:pt>
                <c:pt idx="12">
                  <c:v>19069459</c:v>
                </c:pt>
              </c:numCache>
            </c:numRef>
          </c:val>
        </c:ser>
        <c:ser>
          <c:idx val="2"/>
          <c:order val="2"/>
          <c:tx>
            <c:v>Paraguay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Mercosur!$AE$9:$AE$21</c:f>
              <c:numCache>
                <c:formatCode>#,##0_ ;[Red]\-#,##0\ </c:formatCode>
                <c:ptCount val="13"/>
                <c:pt idx="0">
                  <c:v>922682</c:v>
                </c:pt>
                <c:pt idx="1">
                  <c:v>1158443</c:v>
                </c:pt>
                <c:pt idx="2">
                  <c:v>1610397</c:v>
                </c:pt>
                <c:pt idx="3">
                  <c:v>1697794</c:v>
                </c:pt>
                <c:pt idx="4">
                  <c:v>1973594</c:v>
                </c:pt>
                <c:pt idx="5">
                  <c:v>2779995</c:v>
                </c:pt>
                <c:pt idx="6">
                  <c:v>4234399</c:v>
                </c:pt>
                <c:pt idx="7">
                  <c:v>3199313</c:v>
                </c:pt>
                <c:pt idx="8">
                  <c:v>4379091</c:v>
                </c:pt>
                <c:pt idx="9">
                  <c:v>5589344</c:v>
                </c:pt>
                <c:pt idx="10">
                  <c:v>4910534</c:v>
                </c:pt>
                <c:pt idx="11">
                  <c:v>5083700</c:v>
                </c:pt>
                <c:pt idx="12">
                  <c:v>5290736</c:v>
                </c:pt>
              </c:numCache>
            </c:numRef>
          </c:val>
        </c:ser>
        <c:ser>
          <c:idx val="3"/>
          <c:order val="3"/>
          <c:tx>
            <c:v>Uruguay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Mercosur!$AO$9:$AO$21</c:f>
              <c:numCache>
                <c:formatCode>#,##0_ ;[Red]\-#,##0\ </c:formatCode>
                <c:ptCount val="13"/>
                <c:pt idx="0">
                  <c:v>988125</c:v>
                </c:pt>
                <c:pt idx="1">
                  <c:v>1043215</c:v>
                </c:pt>
                <c:pt idx="2">
                  <c:v>1385948</c:v>
                </c:pt>
                <c:pt idx="3">
                  <c:v>1875293</c:v>
                </c:pt>
                <c:pt idx="4">
                  <c:v>2781725</c:v>
                </c:pt>
                <c:pt idx="5">
                  <c:v>3237939</c:v>
                </c:pt>
                <c:pt idx="6">
                  <c:v>4480710</c:v>
                </c:pt>
                <c:pt idx="7">
                  <c:v>3653142</c:v>
                </c:pt>
                <c:pt idx="8">
                  <c:v>3770701</c:v>
                </c:pt>
                <c:pt idx="9">
                  <c:v>4567811</c:v>
                </c:pt>
                <c:pt idx="10">
                  <c:v>4744089</c:v>
                </c:pt>
                <c:pt idx="11">
                  <c:v>3818909</c:v>
                </c:pt>
                <c:pt idx="12">
                  <c:v>3699261</c:v>
                </c:pt>
              </c:numCache>
            </c:numRef>
          </c:val>
        </c:ser>
        <c:ser>
          <c:idx val="4"/>
          <c:order val="4"/>
          <c:tx>
            <c:v>Venezuela</c:v>
          </c:tx>
          <c:cat>
            <c:numRef>
              <c:f>Mercosur!$A$9:$A$21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Mercosur!$AY$9:$AY$21</c:f>
              <c:numCache>
                <c:formatCode>#,##0_ ;[Red]\-#,##0\ </c:formatCode>
                <c:ptCount val="13"/>
                <c:pt idx="0">
                  <c:v>965904</c:v>
                </c:pt>
                <c:pt idx="1">
                  <c:v>757656</c:v>
                </c:pt>
                <c:pt idx="2">
                  <c:v>1944584</c:v>
                </c:pt>
                <c:pt idx="3">
                  <c:v>2770056</c:v>
                </c:pt>
                <c:pt idx="4">
                  <c:v>4477885</c:v>
                </c:pt>
                <c:pt idx="5">
                  <c:v>6082925</c:v>
                </c:pt>
                <c:pt idx="6">
                  <c:v>7064429</c:v>
                </c:pt>
                <c:pt idx="7">
                  <c:v>4967053</c:v>
                </c:pt>
                <c:pt idx="8">
                  <c:v>5659605</c:v>
                </c:pt>
                <c:pt idx="9">
                  <c:v>6881143</c:v>
                </c:pt>
                <c:pt idx="10">
                  <c:v>7752279</c:v>
                </c:pt>
                <c:pt idx="11">
                  <c:v>7508887</c:v>
                </c:pt>
                <c:pt idx="12">
                  <c:v>5948756</c:v>
                </c:pt>
              </c:numCache>
            </c:numRef>
          </c:val>
        </c:ser>
        <c:marker val="1"/>
        <c:axId val="58668544"/>
        <c:axId val="58670080"/>
      </c:lineChart>
      <c:catAx>
        <c:axId val="58668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VE"/>
          </a:p>
        </c:txPr>
        <c:crossAx val="58670080"/>
        <c:crosses val="autoZero"/>
        <c:auto val="1"/>
        <c:lblAlgn val="ctr"/>
        <c:lblOffset val="100"/>
      </c:catAx>
      <c:valAx>
        <c:axId val="586700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Miles de US$</a:t>
                </a:r>
              </a:p>
            </c:rich>
          </c:tx>
          <c:layout/>
        </c:title>
        <c:numFmt formatCode="#,##0_ ;[Red]\-#,##0\ 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VE"/>
          </a:p>
        </c:txPr>
        <c:crossAx val="586685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VE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V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title>
      <c:tx>
        <c:rich>
          <a:bodyPr/>
          <a:lstStyle/>
          <a:p>
            <a:pPr>
              <a:defRPr lang="es-ES" sz="1200"/>
            </a:pPr>
            <a:r>
              <a:rPr lang="en-US" sz="1200"/>
              <a:t>Evolución de la Balanza Comercial extrarregional del Mercosur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X</c:v>
          </c:tx>
          <c:cat>
            <c:numRef>
              <c:f>Mercosur!$AH$50:$AH$62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Mercosur!$AI$50:$AI$62</c:f>
              <c:numCache>
                <c:formatCode>#,##0_ ;[Red]\-#,##0\ </c:formatCode>
                <c:ptCount val="13"/>
                <c:pt idx="0">
                  <c:v>103713711</c:v>
                </c:pt>
                <c:pt idx="1">
                  <c:v>119902409</c:v>
                </c:pt>
                <c:pt idx="2">
                  <c:v>155721459</c:v>
                </c:pt>
                <c:pt idx="3">
                  <c:v>195167460</c:v>
                </c:pt>
                <c:pt idx="4">
                  <c:v>223909551</c:v>
                </c:pt>
                <c:pt idx="5">
                  <c:v>254138383</c:v>
                </c:pt>
                <c:pt idx="6">
                  <c:v>323568930</c:v>
                </c:pt>
                <c:pt idx="7">
                  <c:v>236172059</c:v>
                </c:pt>
                <c:pt idx="8">
                  <c:v>297551301</c:v>
                </c:pt>
                <c:pt idx="9">
                  <c:v>385282701</c:v>
                </c:pt>
                <c:pt idx="10">
                  <c:v>377933116</c:v>
                </c:pt>
                <c:pt idx="11">
                  <c:v>366911028</c:v>
                </c:pt>
                <c:pt idx="12">
                  <c:v>296102627</c:v>
                </c:pt>
              </c:numCache>
            </c:numRef>
          </c:val>
        </c:ser>
        <c:ser>
          <c:idx val="1"/>
          <c:order val="1"/>
          <c:tx>
            <c:v>M</c:v>
          </c:tx>
          <c:cat>
            <c:numRef>
              <c:f>Mercosur!$AH$50:$AH$62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Mercosur!$AJ$50:$AJ$62</c:f>
              <c:numCache>
                <c:formatCode>#,##0_ ;[Red]\-#,##0\ </c:formatCode>
                <c:ptCount val="13"/>
                <c:pt idx="0">
                  <c:v>64258024</c:v>
                </c:pt>
                <c:pt idx="1">
                  <c:v>65891081</c:v>
                </c:pt>
                <c:pt idx="2">
                  <c:v>93197967</c:v>
                </c:pt>
                <c:pt idx="3">
                  <c:v>114464779</c:v>
                </c:pt>
                <c:pt idx="4">
                  <c:v>143485685</c:v>
                </c:pt>
                <c:pt idx="5">
                  <c:v>192701027</c:v>
                </c:pt>
                <c:pt idx="6">
                  <c:v>261801808</c:v>
                </c:pt>
                <c:pt idx="7">
                  <c:v>192223227</c:v>
                </c:pt>
                <c:pt idx="8">
                  <c:v>258123957</c:v>
                </c:pt>
                <c:pt idx="9">
                  <c:v>324003360</c:v>
                </c:pt>
                <c:pt idx="10">
                  <c:v>333120764</c:v>
                </c:pt>
                <c:pt idx="11">
                  <c:v>347714491</c:v>
                </c:pt>
                <c:pt idx="12">
                  <c:v>288814427</c:v>
                </c:pt>
              </c:numCache>
            </c:numRef>
          </c:val>
        </c:ser>
        <c:ser>
          <c:idx val="2"/>
          <c:order val="2"/>
          <c:tx>
            <c:v>X-M</c:v>
          </c:tx>
          <c:cat>
            <c:numRef>
              <c:f>Mercosur!$AH$50:$AH$62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Mercosur!$AK$50:$AK$62</c:f>
              <c:numCache>
                <c:formatCode>#,##0_ ;[Red]\-#,##0\ </c:formatCode>
                <c:ptCount val="13"/>
                <c:pt idx="0">
                  <c:v>39455687</c:v>
                </c:pt>
                <c:pt idx="1">
                  <c:v>54011328</c:v>
                </c:pt>
                <c:pt idx="2">
                  <c:v>62523492</c:v>
                </c:pt>
                <c:pt idx="3">
                  <c:v>80702681</c:v>
                </c:pt>
                <c:pt idx="4">
                  <c:v>80423866</c:v>
                </c:pt>
                <c:pt idx="5">
                  <c:v>61437356</c:v>
                </c:pt>
                <c:pt idx="6">
                  <c:v>61767122</c:v>
                </c:pt>
                <c:pt idx="7">
                  <c:v>43948832</c:v>
                </c:pt>
                <c:pt idx="8">
                  <c:v>39427344</c:v>
                </c:pt>
                <c:pt idx="9">
                  <c:v>61279341</c:v>
                </c:pt>
                <c:pt idx="10">
                  <c:v>44812352</c:v>
                </c:pt>
                <c:pt idx="11">
                  <c:v>19196537</c:v>
                </c:pt>
                <c:pt idx="12">
                  <c:v>7288200</c:v>
                </c:pt>
              </c:numCache>
            </c:numRef>
          </c:val>
        </c:ser>
        <c:marker val="1"/>
        <c:axId val="58701312"/>
        <c:axId val="58702848"/>
      </c:lineChart>
      <c:catAx>
        <c:axId val="58701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VE"/>
          </a:p>
        </c:txPr>
        <c:crossAx val="58702848"/>
        <c:crosses val="autoZero"/>
        <c:auto val="1"/>
        <c:lblAlgn val="ctr"/>
        <c:lblOffset val="100"/>
      </c:catAx>
      <c:valAx>
        <c:axId val="587028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Miles de US$</a:t>
                </a:r>
              </a:p>
            </c:rich>
          </c:tx>
          <c:layout/>
        </c:title>
        <c:numFmt formatCode="#,##0_ ;[Red]\-#,##0\ 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VE"/>
          </a:p>
        </c:txPr>
        <c:crossAx val="58701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VE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V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49BFA-28C6-4CE0-BA82-751AF4E12FA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9A919035-B733-433C-9AF9-838237F1BCAA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1</a:t>
          </a:r>
          <a:endParaRPr lang="es-VE" sz="2400" dirty="0">
            <a:solidFill>
              <a:schemeClr val="tx1"/>
            </a:solidFill>
          </a:endParaRPr>
        </a:p>
      </dgm:t>
    </dgm:pt>
    <dgm:pt modelId="{7026C3F1-DFBC-4B95-AB80-FFF6BFE2F11C}" type="parTrans" cxnId="{C043E4FA-E966-45A4-AAFD-6D9FFE465A4B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70E143FF-B83E-41F0-AA75-0AC9715931B7}" type="sibTrans" cxnId="{C043E4FA-E966-45A4-AAFD-6D9FFE465A4B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F7A238B-8A9F-4DDD-BB1F-9BA7EE932D98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Primacía de la agenda política y menor atención a la agenda económica y comercial</a:t>
          </a:r>
          <a:endParaRPr lang="es-VE" sz="2400" dirty="0">
            <a:solidFill>
              <a:schemeClr val="tx1"/>
            </a:solidFill>
          </a:endParaRPr>
        </a:p>
      </dgm:t>
    </dgm:pt>
    <dgm:pt modelId="{76FA9C42-F1AC-4D50-995F-A69E1B0438A0}" type="parTrans" cxnId="{888C2B2B-A79E-4B91-912F-3126A1B567E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36FC68FC-48AE-43A8-A9CD-73DBE03F59A9}" type="sibTrans" cxnId="{888C2B2B-A79E-4B91-912F-3126A1B567E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2C318AB-B3EE-4AD3-BDF2-EAED4260CDEF}">
      <dgm:prSet phldrT="[Texto]" custT="1"/>
      <dgm:spPr/>
      <dgm:t>
        <a:bodyPr/>
        <a:lstStyle/>
        <a:p>
          <a:r>
            <a:rPr lang="es-VE" sz="2400" smtClean="0">
              <a:solidFill>
                <a:schemeClr val="tx1"/>
              </a:solidFill>
            </a:rPr>
            <a:t>2</a:t>
          </a:r>
          <a:endParaRPr lang="es-VE" sz="2400" dirty="0">
            <a:solidFill>
              <a:schemeClr val="tx1"/>
            </a:solidFill>
          </a:endParaRPr>
        </a:p>
      </dgm:t>
    </dgm:pt>
    <dgm:pt modelId="{51A3052B-939A-4E49-A474-F53443E9E88E}" type="parTrans" cxnId="{4E9C332A-9122-4DEE-BA25-2CE11DEAD97F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482BDA0-A089-46CF-BC97-E67868C88600}" type="sibTrans" cxnId="{4E9C332A-9122-4DEE-BA25-2CE11DEAD97F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8BE0705F-0A86-4A77-8104-0E055C9B723C}">
      <dgm:prSet phldrT="[Texto]" custT="1"/>
      <dgm:spPr/>
      <dgm:t>
        <a:bodyPr/>
        <a:lstStyle/>
        <a:p>
          <a:r>
            <a:rPr lang="es-VE" sz="2400" smtClean="0">
              <a:solidFill>
                <a:schemeClr val="tx1"/>
              </a:solidFill>
            </a:rPr>
            <a:t>Retorno de la “agenda de desarrollo”, en el marco de las agendas económicas del “pos-Consenso de Washington”</a:t>
          </a:r>
          <a:endParaRPr lang="es-VE" sz="2400" dirty="0">
            <a:solidFill>
              <a:schemeClr val="tx1"/>
            </a:solidFill>
          </a:endParaRPr>
        </a:p>
      </dgm:t>
    </dgm:pt>
    <dgm:pt modelId="{5ED814BF-74C3-4887-96E6-04A6DB9AE83B}" type="parTrans" cxnId="{B21C2E06-5396-4721-AC0A-C613BAE7D3D2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FF86035F-8FBF-4ADE-8A05-C7D3D1553A68}" type="sibTrans" cxnId="{B21C2E06-5396-4721-AC0A-C613BAE7D3D2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7F91D1D1-47F1-47BC-BB8F-AA4E7D5DB7E6}">
      <dgm:prSet phldrT="[Texto]" custT="1"/>
      <dgm:spPr/>
      <dgm:t>
        <a:bodyPr/>
        <a:lstStyle/>
        <a:p>
          <a:r>
            <a:rPr lang="es-VE" sz="2400" smtClean="0">
              <a:solidFill>
                <a:schemeClr val="tx1"/>
              </a:solidFill>
            </a:rPr>
            <a:t>3</a:t>
          </a:r>
          <a:endParaRPr lang="es-VE" sz="2400" dirty="0">
            <a:solidFill>
              <a:schemeClr val="tx1"/>
            </a:solidFill>
          </a:endParaRPr>
        </a:p>
      </dgm:t>
    </dgm:pt>
    <dgm:pt modelId="{26773994-46A6-4F9A-B51F-391F0F7AFB3A}" type="parTrans" cxnId="{4A36347A-58EF-44F4-A606-C4550FAADE0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FEBB6026-0858-4F90-9B80-BD1F7B659AD9}" type="sibTrans" cxnId="{4A36347A-58EF-44F4-A606-C4550FAADE0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A412992-C966-41F9-A958-FDA8EE9775EB}">
      <dgm:prSet phldrT="[Texto]" custT="1"/>
      <dgm:spPr/>
      <dgm:t>
        <a:bodyPr/>
        <a:lstStyle/>
        <a:p>
          <a:r>
            <a:rPr lang="es-VE" sz="2400" smtClean="0">
              <a:solidFill>
                <a:schemeClr val="tx1"/>
              </a:solidFill>
            </a:rPr>
            <a:t>Mayor papel de los actores estatales, frente al protagonismo de los actores privados y las fuerzas del mercado del modelo anterior</a:t>
          </a:r>
          <a:endParaRPr lang="es-VE" sz="2400" dirty="0">
            <a:solidFill>
              <a:schemeClr val="tx1"/>
            </a:solidFill>
          </a:endParaRPr>
        </a:p>
      </dgm:t>
    </dgm:pt>
    <dgm:pt modelId="{3B20CEBC-37CB-429E-BFA4-DFE7039DDBDB}" type="parTrans" cxnId="{2FDEFB31-2E62-4036-943C-2664CF79464C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43FA5B8A-5C9C-4624-9D77-2519947C5734}" type="sibTrans" cxnId="{2FDEFB31-2E62-4036-943C-2664CF79464C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FE2A710D-D321-4465-A6F2-275AB12001EC}" type="pres">
      <dgm:prSet presAssocID="{5C749BFA-28C6-4CE0-BA82-751AF4E12F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29DF16F-F104-405F-9B25-3AF24BC8B378}" type="pres">
      <dgm:prSet presAssocID="{9A919035-B733-433C-9AF9-838237F1BCAA}" presName="composite" presStyleCnt="0"/>
      <dgm:spPr/>
    </dgm:pt>
    <dgm:pt modelId="{CB30F4CA-D5D5-45E6-A864-90A970F26139}" type="pres">
      <dgm:prSet presAssocID="{9A919035-B733-433C-9AF9-838237F1BC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521EFEF-AAB6-4AFB-8C54-79F92ED7E0F4}" type="pres">
      <dgm:prSet presAssocID="{9A919035-B733-433C-9AF9-838237F1BC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9A5E499-04E5-4CD8-B3DF-A03D2AC0795D}" type="pres">
      <dgm:prSet presAssocID="{70E143FF-B83E-41F0-AA75-0AC9715931B7}" presName="sp" presStyleCnt="0"/>
      <dgm:spPr/>
    </dgm:pt>
    <dgm:pt modelId="{6C73538E-0A86-469E-ACB2-ADC3E5EF1250}" type="pres">
      <dgm:prSet presAssocID="{52C318AB-B3EE-4AD3-BDF2-EAED4260CDEF}" presName="composite" presStyleCnt="0"/>
      <dgm:spPr/>
    </dgm:pt>
    <dgm:pt modelId="{36CE0439-243B-4774-B322-C83BE35DDD29}" type="pres">
      <dgm:prSet presAssocID="{52C318AB-B3EE-4AD3-BDF2-EAED4260CD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1642AD6-2259-47AF-B2E9-21D3259C4A0B}" type="pres">
      <dgm:prSet presAssocID="{52C318AB-B3EE-4AD3-BDF2-EAED4260CD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C0A8C96-2438-4115-98A2-5B15717668F5}" type="pres">
      <dgm:prSet presAssocID="{5482BDA0-A089-46CF-BC97-E67868C88600}" presName="sp" presStyleCnt="0"/>
      <dgm:spPr/>
    </dgm:pt>
    <dgm:pt modelId="{1D2B4000-A4F9-476D-A1FF-D4065F653512}" type="pres">
      <dgm:prSet presAssocID="{7F91D1D1-47F1-47BC-BB8F-AA4E7D5DB7E6}" presName="composite" presStyleCnt="0"/>
      <dgm:spPr/>
    </dgm:pt>
    <dgm:pt modelId="{6F9C76D8-0709-460A-9EE5-FCAD75D80B32}" type="pres">
      <dgm:prSet presAssocID="{7F91D1D1-47F1-47BC-BB8F-AA4E7D5DB7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0E922B1-74D5-48E7-8FDA-46686DAD5232}" type="pres">
      <dgm:prSet presAssocID="{7F91D1D1-47F1-47BC-BB8F-AA4E7D5DB7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288755BB-CD89-4FDC-BD8A-981314D6EFC9}" type="presOf" srcId="{7F91D1D1-47F1-47BC-BB8F-AA4E7D5DB7E6}" destId="{6F9C76D8-0709-460A-9EE5-FCAD75D80B32}" srcOrd="0" destOrd="0" presId="urn:microsoft.com/office/officeart/2005/8/layout/chevron2"/>
    <dgm:cxn modelId="{E28E3B0B-0CB3-4346-B755-849C11D2B48A}" type="presOf" srcId="{8BE0705F-0A86-4A77-8104-0E055C9B723C}" destId="{41642AD6-2259-47AF-B2E9-21D3259C4A0B}" srcOrd="0" destOrd="0" presId="urn:microsoft.com/office/officeart/2005/8/layout/chevron2"/>
    <dgm:cxn modelId="{4A36347A-58EF-44F4-A606-C4550FAADE05}" srcId="{5C749BFA-28C6-4CE0-BA82-751AF4E12FA6}" destId="{7F91D1D1-47F1-47BC-BB8F-AA4E7D5DB7E6}" srcOrd="2" destOrd="0" parTransId="{26773994-46A6-4F9A-B51F-391F0F7AFB3A}" sibTransId="{FEBB6026-0858-4F90-9B80-BD1F7B659AD9}"/>
    <dgm:cxn modelId="{4E9C332A-9122-4DEE-BA25-2CE11DEAD97F}" srcId="{5C749BFA-28C6-4CE0-BA82-751AF4E12FA6}" destId="{52C318AB-B3EE-4AD3-BDF2-EAED4260CDEF}" srcOrd="1" destOrd="0" parTransId="{51A3052B-939A-4E49-A474-F53443E9E88E}" sibTransId="{5482BDA0-A089-46CF-BC97-E67868C88600}"/>
    <dgm:cxn modelId="{B21C2E06-5396-4721-AC0A-C613BAE7D3D2}" srcId="{52C318AB-B3EE-4AD3-BDF2-EAED4260CDEF}" destId="{8BE0705F-0A86-4A77-8104-0E055C9B723C}" srcOrd="0" destOrd="0" parTransId="{5ED814BF-74C3-4887-96E6-04A6DB9AE83B}" sibTransId="{FF86035F-8FBF-4ADE-8A05-C7D3D1553A68}"/>
    <dgm:cxn modelId="{C043E4FA-E966-45A4-AAFD-6D9FFE465A4B}" srcId="{5C749BFA-28C6-4CE0-BA82-751AF4E12FA6}" destId="{9A919035-B733-433C-9AF9-838237F1BCAA}" srcOrd="0" destOrd="0" parTransId="{7026C3F1-DFBC-4B95-AB80-FFF6BFE2F11C}" sibTransId="{70E143FF-B83E-41F0-AA75-0AC9715931B7}"/>
    <dgm:cxn modelId="{CED3A12E-4FFB-485E-A2F8-4F806E82EE12}" type="presOf" srcId="{5C749BFA-28C6-4CE0-BA82-751AF4E12FA6}" destId="{FE2A710D-D321-4465-A6F2-275AB12001EC}" srcOrd="0" destOrd="0" presId="urn:microsoft.com/office/officeart/2005/8/layout/chevron2"/>
    <dgm:cxn modelId="{341F61C7-054A-48AE-AB60-D3E9C7E07CB1}" type="presOf" srcId="{5F7A238B-8A9F-4DDD-BB1F-9BA7EE932D98}" destId="{E521EFEF-AAB6-4AFB-8C54-79F92ED7E0F4}" srcOrd="0" destOrd="0" presId="urn:microsoft.com/office/officeart/2005/8/layout/chevron2"/>
    <dgm:cxn modelId="{1BA9394B-ABAC-4B13-BBCD-188EC6E8CE32}" type="presOf" srcId="{5A412992-C966-41F9-A958-FDA8EE9775EB}" destId="{60E922B1-74D5-48E7-8FDA-46686DAD5232}" srcOrd="0" destOrd="0" presId="urn:microsoft.com/office/officeart/2005/8/layout/chevron2"/>
    <dgm:cxn modelId="{591600AE-D002-4A67-9E0A-2D0370CDD194}" type="presOf" srcId="{9A919035-B733-433C-9AF9-838237F1BCAA}" destId="{CB30F4CA-D5D5-45E6-A864-90A970F26139}" srcOrd="0" destOrd="0" presId="urn:microsoft.com/office/officeart/2005/8/layout/chevron2"/>
    <dgm:cxn modelId="{888C2B2B-A79E-4B91-912F-3126A1B567E5}" srcId="{9A919035-B733-433C-9AF9-838237F1BCAA}" destId="{5F7A238B-8A9F-4DDD-BB1F-9BA7EE932D98}" srcOrd="0" destOrd="0" parTransId="{76FA9C42-F1AC-4D50-995F-A69E1B0438A0}" sibTransId="{36FC68FC-48AE-43A8-A9CD-73DBE03F59A9}"/>
    <dgm:cxn modelId="{2FDEFB31-2E62-4036-943C-2664CF79464C}" srcId="{7F91D1D1-47F1-47BC-BB8F-AA4E7D5DB7E6}" destId="{5A412992-C966-41F9-A958-FDA8EE9775EB}" srcOrd="0" destOrd="0" parTransId="{3B20CEBC-37CB-429E-BFA4-DFE7039DDBDB}" sibTransId="{43FA5B8A-5C9C-4624-9D77-2519947C5734}"/>
    <dgm:cxn modelId="{2F8580A2-46C5-4005-AEE8-EBC80E378A5B}" type="presOf" srcId="{52C318AB-B3EE-4AD3-BDF2-EAED4260CDEF}" destId="{36CE0439-243B-4774-B322-C83BE35DDD29}" srcOrd="0" destOrd="0" presId="urn:microsoft.com/office/officeart/2005/8/layout/chevron2"/>
    <dgm:cxn modelId="{A6B5EC03-6C6D-4DD3-B021-F025846A748C}" type="presParOf" srcId="{FE2A710D-D321-4465-A6F2-275AB12001EC}" destId="{D29DF16F-F104-405F-9B25-3AF24BC8B378}" srcOrd="0" destOrd="0" presId="urn:microsoft.com/office/officeart/2005/8/layout/chevron2"/>
    <dgm:cxn modelId="{E39B8935-9DF5-409D-B9DC-844E62CB1E07}" type="presParOf" srcId="{D29DF16F-F104-405F-9B25-3AF24BC8B378}" destId="{CB30F4CA-D5D5-45E6-A864-90A970F26139}" srcOrd="0" destOrd="0" presId="urn:microsoft.com/office/officeart/2005/8/layout/chevron2"/>
    <dgm:cxn modelId="{6AB0321B-D664-44EC-B5C8-A8178493AEC1}" type="presParOf" srcId="{D29DF16F-F104-405F-9B25-3AF24BC8B378}" destId="{E521EFEF-AAB6-4AFB-8C54-79F92ED7E0F4}" srcOrd="1" destOrd="0" presId="urn:microsoft.com/office/officeart/2005/8/layout/chevron2"/>
    <dgm:cxn modelId="{6D3E6846-AD90-49F1-9080-18C3742DB99E}" type="presParOf" srcId="{FE2A710D-D321-4465-A6F2-275AB12001EC}" destId="{C9A5E499-04E5-4CD8-B3DF-A03D2AC0795D}" srcOrd="1" destOrd="0" presId="urn:microsoft.com/office/officeart/2005/8/layout/chevron2"/>
    <dgm:cxn modelId="{208EA933-9C02-42DD-AFD4-7829907BEDB7}" type="presParOf" srcId="{FE2A710D-D321-4465-A6F2-275AB12001EC}" destId="{6C73538E-0A86-469E-ACB2-ADC3E5EF1250}" srcOrd="2" destOrd="0" presId="urn:microsoft.com/office/officeart/2005/8/layout/chevron2"/>
    <dgm:cxn modelId="{C97A8DB0-7873-4F4C-8697-913EA9B66102}" type="presParOf" srcId="{6C73538E-0A86-469E-ACB2-ADC3E5EF1250}" destId="{36CE0439-243B-4774-B322-C83BE35DDD29}" srcOrd="0" destOrd="0" presId="urn:microsoft.com/office/officeart/2005/8/layout/chevron2"/>
    <dgm:cxn modelId="{CA18D43C-D2FE-4886-8AC0-67D761FBFB16}" type="presParOf" srcId="{6C73538E-0A86-469E-ACB2-ADC3E5EF1250}" destId="{41642AD6-2259-47AF-B2E9-21D3259C4A0B}" srcOrd="1" destOrd="0" presId="urn:microsoft.com/office/officeart/2005/8/layout/chevron2"/>
    <dgm:cxn modelId="{BD500D33-0124-4FC1-BEA3-3863EE0CFAEC}" type="presParOf" srcId="{FE2A710D-D321-4465-A6F2-275AB12001EC}" destId="{8C0A8C96-2438-4115-98A2-5B15717668F5}" srcOrd="3" destOrd="0" presId="urn:microsoft.com/office/officeart/2005/8/layout/chevron2"/>
    <dgm:cxn modelId="{7F8EF100-9725-45C6-BB01-2B4AF3332141}" type="presParOf" srcId="{FE2A710D-D321-4465-A6F2-275AB12001EC}" destId="{1D2B4000-A4F9-476D-A1FF-D4065F653512}" srcOrd="4" destOrd="0" presId="urn:microsoft.com/office/officeart/2005/8/layout/chevron2"/>
    <dgm:cxn modelId="{1CE84260-D48A-4E72-A6A6-943FF4238A6F}" type="presParOf" srcId="{1D2B4000-A4F9-476D-A1FF-D4065F653512}" destId="{6F9C76D8-0709-460A-9EE5-FCAD75D80B32}" srcOrd="0" destOrd="0" presId="urn:microsoft.com/office/officeart/2005/8/layout/chevron2"/>
    <dgm:cxn modelId="{783E5654-4B87-478B-B4E7-DE148D3A7886}" type="presParOf" srcId="{1D2B4000-A4F9-476D-A1FF-D4065F653512}" destId="{60E922B1-74D5-48E7-8FDA-46686DAD5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49BFA-28C6-4CE0-BA82-751AF4E12FA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9A919035-B733-433C-9AF9-838237F1BCAA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4</a:t>
          </a:r>
          <a:endParaRPr lang="es-VE" sz="2400" dirty="0">
            <a:solidFill>
              <a:schemeClr val="tx1"/>
            </a:solidFill>
          </a:endParaRPr>
        </a:p>
      </dgm:t>
    </dgm:pt>
    <dgm:pt modelId="{7026C3F1-DFBC-4B95-AB80-FFF6BFE2F11C}" type="parTrans" cxnId="{C043E4FA-E966-45A4-AAFD-6D9FFE465A4B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70E143FF-B83E-41F0-AA75-0AC9715931B7}" type="sibTrans" cxnId="{C043E4FA-E966-45A4-AAFD-6D9FFE465A4B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F7A238B-8A9F-4DDD-BB1F-9BA7EE932D98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Mayor énfasis en la agenda “positiva” de la integración</a:t>
          </a:r>
          <a:endParaRPr lang="es-VE" sz="2400" dirty="0">
            <a:solidFill>
              <a:schemeClr val="tx1"/>
            </a:solidFill>
          </a:endParaRPr>
        </a:p>
      </dgm:t>
    </dgm:pt>
    <dgm:pt modelId="{76FA9C42-F1AC-4D50-995F-A69E1B0438A0}" type="parTrans" cxnId="{888C2B2B-A79E-4B91-912F-3126A1B567E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36FC68FC-48AE-43A8-A9CD-73DBE03F59A9}" type="sibTrans" cxnId="{888C2B2B-A79E-4B91-912F-3126A1B567E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2C318AB-B3EE-4AD3-BDF2-EAED4260CDEF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5</a:t>
          </a:r>
          <a:endParaRPr lang="es-VE" sz="2400" dirty="0">
            <a:solidFill>
              <a:schemeClr val="tx1"/>
            </a:solidFill>
          </a:endParaRPr>
        </a:p>
      </dgm:t>
    </dgm:pt>
    <dgm:pt modelId="{51A3052B-939A-4E49-A474-F53443E9E88E}" type="parTrans" cxnId="{4E9C332A-9122-4DEE-BA25-2CE11DEAD97F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482BDA0-A089-46CF-BC97-E67868C88600}" type="sibTrans" cxnId="{4E9C332A-9122-4DEE-BA25-2CE11DEAD97F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8BE0705F-0A86-4A77-8104-0E055C9B723C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Mayor preocupación por las dimensiones sociales y las asimetrías</a:t>
          </a:r>
          <a:endParaRPr lang="es-VE" sz="2400" dirty="0">
            <a:solidFill>
              <a:schemeClr val="tx1"/>
            </a:solidFill>
          </a:endParaRPr>
        </a:p>
      </dgm:t>
    </dgm:pt>
    <dgm:pt modelId="{5ED814BF-74C3-4887-96E6-04A6DB9AE83B}" type="parTrans" cxnId="{B21C2E06-5396-4721-AC0A-C613BAE7D3D2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FF86035F-8FBF-4ADE-8A05-C7D3D1553A68}" type="sibTrans" cxnId="{B21C2E06-5396-4721-AC0A-C613BAE7D3D2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7F91D1D1-47F1-47BC-BB8F-AA4E7D5DB7E6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6</a:t>
          </a:r>
          <a:endParaRPr lang="es-VE" sz="2400" dirty="0">
            <a:solidFill>
              <a:schemeClr val="tx1"/>
            </a:solidFill>
          </a:endParaRPr>
        </a:p>
      </dgm:t>
    </dgm:pt>
    <dgm:pt modelId="{26773994-46A6-4F9A-B51F-391F0F7AFB3A}" type="parTrans" cxnId="{4A36347A-58EF-44F4-A606-C4550FAADE0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FEBB6026-0858-4F90-9B80-BD1F7B659AD9}" type="sibTrans" cxnId="{4A36347A-58EF-44F4-A606-C4550FAADE05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A412992-C966-41F9-A958-FDA8EE9775EB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Mayor preocupación por los “cuellos de botella” y las carencias de la infraestructura regional</a:t>
          </a:r>
          <a:endParaRPr lang="es-VE" sz="2400" dirty="0">
            <a:solidFill>
              <a:schemeClr val="tx1"/>
            </a:solidFill>
          </a:endParaRPr>
        </a:p>
      </dgm:t>
    </dgm:pt>
    <dgm:pt modelId="{3B20CEBC-37CB-429E-BFA4-DFE7039DDBDB}" type="parTrans" cxnId="{2FDEFB31-2E62-4036-943C-2664CF79464C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43FA5B8A-5C9C-4624-9D77-2519947C5734}" type="sibTrans" cxnId="{2FDEFB31-2E62-4036-943C-2664CF79464C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C01D9D2D-0E2E-4AF0-993E-B8537119E82C}">
      <dgm:prSet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7</a:t>
          </a:r>
          <a:endParaRPr lang="es-VE" sz="2400" dirty="0">
            <a:solidFill>
              <a:schemeClr val="tx1"/>
            </a:solidFill>
          </a:endParaRPr>
        </a:p>
      </dgm:t>
    </dgm:pt>
    <dgm:pt modelId="{1C4CF78C-4F0E-45B8-B7D2-E1D50DF21954}" type="parTrans" cxnId="{3F77B458-014B-406C-9978-0BED22E4DE99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E3DB7F70-1D50-42BD-AA14-06C95F119334}" type="sibTrans" cxnId="{3F77B458-014B-406C-9978-0BED22E4DE99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782FA394-EC94-4817-81EE-85C3093F0DAC}">
      <dgm:prSet custT="1"/>
      <dgm:spPr/>
      <dgm:t>
        <a:bodyPr/>
        <a:lstStyle/>
        <a:p>
          <a:r>
            <a:rPr lang="es-VE" sz="2400" smtClean="0">
              <a:solidFill>
                <a:schemeClr val="tx1"/>
              </a:solidFill>
            </a:rPr>
            <a:t>Más énfasis en la seguridad energética y la búsqueda de complementariedades en este campo</a:t>
          </a:r>
          <a:endParaRPr lang="es-VE" sz="2400">
            <a:solidFill>
              <a:schemeClr val="tx1"/>
            </a:solidFill>
          </a:endParaRPr>
        </a:p>
      </dgm:t>
    </dgm:pt>
    <dgm:pt modelId="{5CCFEC8A-9F5D-4981-B4FD-77AB995BB78C}" type="parTrans" cxnId="{EC52EBC1-79BC-4448-85EC-0485B5CF0956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57AFE340-4356-4336-83B2-0663F9E6438D}" type="sibTrans" cxnId="{EC52EBC1-79BC-4448-85EC-0485B5CF0956}">
      <dgm:prSet/>
      <dgm:spPr/>
      <dgm:t>
        <a:bodyPr/>
        <a:lstStyle/>
        <a:p>
          <a:endParaRPr lang="es-VE" sz="2400">
            <a:solidFill>
              <a:schemeClr val="tx1"/>
            </a:solidFill>
          </a:endParaRPr>
        </a:p>
      </dgm:t>
    </dgm:pt>
    <dgm:pt modelId="{FE2A710D-D321-4465-A6F2-275AB12001EC}" type="pres">
      <dgm:prSet presAssocID="{5C749BFA-28C6-4CE0-BA82-751AF4E12F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29DF16F-F104-405F-9B25-3AF24BC8B378}" type="pres">
      <dgm:prSet presAssocID="{9A919035-B733-433C-9AF9-838237F1BCAA}" presName="composite" presStyleCnt="0"/>
      <dgm:spPr/>
    </dgm:pt>
    <dgm:pt modelId="{CB30F4CA-D5D5-45E6-A864-90A970F26139}" type="pres">
      <dgm:prSet presAssocID="{9A919035-B733-433C-9AF9-838237F1BC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521EFEF-AAB6-4AFB-8C54-79F92ED7E0F4}" type="pres">
      <dgm:prSet presAssocID="{9A919035-B733-433C-9AF9-838237F1BCA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9A5E499-04E5-4CD8-B3DF-A03D2AC0795D}" type="pres">
      <dgm:prSet presAssocID="{70E143FF-B83E-41F0-AA75-0AC9715931B7}" presName="sp" presStyleCnt="0"/>
      <dgm:spPr/>
    </dgm:pt>
    <dgm:pt modelId="{6C73538E-0A86-469E-ACB2-ADC3E5EF1250}" type="pres">
      <dgm:prSet presAssocID="{52C318AB-B3EE-4AD3-BDF2-EAED4260CDEF}" presName="composite" presStyleCnt="0"/>
      <dgm:spPr/>
    </dgm:pt>
    <dgm:pt modelId="{36CE0439-243B-4774-B322-C83BE35DDD29}" type="pres">
      <dgm:prSet presAssocID="{52C318AB-B3EE-4AD3-BDF2-EAED4260CDE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1642AD6-2259-47AF-B2E9-21D3259C4A0B}" type="pres">
      <dgm:prSet presAssocID="{52C318AB-B3EE-4AD3-BDF2-EAED4260CDE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C0A8C96-2438-4115-98A2-5B15717668F5}" type="pres">
      <dgm:prSet presAssocID="{5482BDA0-A089-46CF-BC97-E67868C88600}" presName="sp" presStyleCnt="0"/>
      <dgm:spPr/>
    </dgm:pt>
    <dgm:pt modelId="{1D2B4000-A4F9-476D-A1FF-D4065F653512}" type="pres">
      <dgm:prSet presAssocID="{7F91D1D1-47F1-47BC-BB8F-AA4E7D5DB7E6}" presName="composite" presStyleCnt="0"/>
      <dgm:spPr/>
    </dgm:pt>
    <dgm:pt modelId="{6F9C76D8-0709-460A-9EE5-FCAD75D80B32}" type="pres">
      <dgm:prSet presAssocID="{7F91D1D1-47F1-47BC-BB8F-AA4E7D5DB7E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0E922B1-74D5-48E7-8FDA-46686DAD5232}" type="pres">
      <dgm:prSet presAssocID="{7F91D1D1-47F1-47BC-BB8F-AA4E7D5DB7E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DA66210-485F-4503-866E-04E5142E297A}" type="pres">
      <dgm:prSet presAssocID="{FEBB6026-0858-4F90-9B80-BD1F7B659AD9}" presName="sp" presStyleCnt="0"/>
      <dgm:spPr/>
    </dgm:pt>
    <dgm:pt modelId="{72B566A1-DBEC-463B-8244-1421331839D3}" type="pres">
      <dgm:prSet presAssocID="{C01D9D2D-0E2E-4AF0-993E-B8537119E82C}" presName="composite" presStyleCnt="0"/>
      <dgm:spPr/>
    </dgm:pt>
    <dgm:pt modelId="{E765BFC9-7079-42F7-94A7-C342BE902F3A}" type="pres">
      <dgm:prSet presAssocID="{C01D9D2D-0E2E-4AF0-993E-B8537119E8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3FC11B3-99AD-48B6-B244-7EFB407D4BEE}" type="pres">
      <dgm:prSet presAssocID="{C01D9D2D-0E2E-4AF0-993E-B8537119E8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043E4FA-E966-45A4-AAFD-6D9FFE465A4B}" srcId="{5C749BFA-28C6-4CE0-BA82-751AF4E12FA6}" destId="{9A919035-B733-433C-9AF9-838237F1BCAA}" srcOrd="0" destOrd="0" parTransId="{7026C3F1-DFBC-4B95-AB80-FFF6BFE2F11C}" sibTransId="{70E143FF-B83E-41F0-AA75-0AC9715931B7}"/>
    <dgm:cxn modelId="{888C2B2B-A79E-4B91-912F-3126A1B567E5}" srcId="{9A919035-B733-433C-9AF9-838237F1BCAA}" destId="{5F7A238B-8A9F-4DDD-BB1F-9BA7EE932D98}" srcOrd="0" destOrd="0" parTransId="{76FA9C42-F1AC-4D50-995F-A69E1B0438A0}" sibTransId="{36FC68FC-48AE-43A8-A9CD-73DBE03F59A9}"/>
    <dgm:cxn modelId="{F6D6A9CA-3816-4AB7-BE26-A77FAC1BC5E3}" type="presOf" srcId="{5A412992-C966-41F9-A958-FDA8EE9775EB}" destId="{60E922B1-74D5-48E7-8FDA-46686DAD5232}" srcOrd="0" destOrd="0" presId="urn:microsoft.com/office/officeart/2005/8/layout/chevron2"/>
    <dgm:cxn modelId="{EC52EBC1-79BC-4448-85EC-0485B5CF0956}" srcId="{C01D9D2D-0E2E-4AF0-993E-B8537119E82C}" destId="{782FA394-EC94-4817-81EE-85C3093F0DAC}" srcOrd="0" destOrd="0" parTransId="{5CCFEC8A-9F5D-4981-B4FD-77AB995BB78C}" sibTransId="{57AFE340-4356-4336-83B2-0663F9E6438D}"/>
    <dgm:cxn modelId="{FB6AB7CD-239A-47B4-B940-7A97F1599B10}" type="presOf" srcId="{5C749BFA-28C6-4CE0-BA82-751AF4E12FA6}" destId="{FE2A710D-D321-4465-A6F2-275AB12001EC}" srcOrd="0" destOrd="0" presId="urn:microsoft.com/office/officeart/2005/8/layout/chevron2"/>
    <dgm:cxn modelId="{717CC4C4-E0A9-4864-B4DA-19DE3AE64858}" type="presOf" srcId="{52C318AB-B3EE-4AD3-BDF2-EAED4260CDEF}" destId="{36CE0439-243B-4774-B322-C83BE35DDD29}" srcOrd="0" destOrd="0" presId="urn:microsoft.com/office/officeart/2005/8/layout/chevron2"/>
    <dgm:cxn modelId="{B21C2E06-5396-4721-AC0A-C613BAE7D3D2}" srcId="{52C318AB-B3EE-4AD3-BDF2-EAED4260CDEF}" destId="{8BE0705F-0A86-4A77-8104-0E055C9B723C}" srcOrd="0" destOrd="0" parTransId="{5ED814BF-74C3-4887-96E6-04A6DB9AE83B}" sibTransId="{FF86035F-8FBF-4ADE-8A05-C7D3D1553A68}"/>
    <dgm:cxn modelId="{582EFB3C-334F-45C3-9A19-2B841D8632E3}" type="presOf" srcId="{782FA394-EC94-4817-81EE-85C3093F0DAC}" destId="{C3FC11B3-99AD-48B6-B244-7EFB407D4BEE}" srcOrd="0" destOrd="0" presId="urn:microsoft.com/office/officeart/2005/8/layout/chevron2"/>
    <dgm:cxn modelId="{2FDEFB31-2E62-4036-943C-2664CF79464C}" srcId="{7F91D1D1-47F1-47BC-BB8F-AA4E7D5DB7E6}" destId="{5A412992-C966-41F9-A958-FDA8EE9775EB}" srcOrd="0" destOrd="0" parTransId="{3B20CEBC-37CB-429E-BFA4-DFE7039DDBDB}" sibTransId="{43FA5B8A-5C9C-4624-9D77-2519947C5734}"/>
    <dgm:cxn modelId="{4A36347A-58EF-44F4-A606-C4550FAADE05}" srcId="{5C749BFA-28C6-4CE0-BA82-751AF4E12FA6}" destId="{7F91D1D1-47F1-47BC-BB8F-AA4E7D5DB7E6}" srcOrd="2" destOrd="0" parTransId="{26773994-46A6-4F9A-B51F-391F0F7AFB3A}" sibTransId="{FEBB6026-0858-4F90-9B80-BD1F7B659AD9}"/>
    <dgm:cxn modelId="{4E9C332A-9122-4DEE-BA25-2CE11DEAD97F}" srcId="{5C749BFA-28C6-4CE0-BA82-751AF4E12FA6}" destId="{52C318AB-B3EE-4AD3-BDF2-EAED4260CDEF}" srcOrd="1" destOrd="0" parTransId="{51A3052B-939A-4E49-A474-F53443E9E88E}" sibTransId="{5482BDA0-A089-46CF-BC97-E67868C88600}"/>
    <dgm:cxn modelId="{56CAE190-3D4D-46F6-A0CF-F5E887BECB01}" type="presOf" srcId="{7F91D1D1-47F1-47BC-BB8F-AA4E7D5DB7E6}" destId="{6F9C76D8-0709-460A-9EE5-FCAD75D80B32}" srcOrd="0" destOrd="0" presId="urn:microsoft.com/office/officeart/2005/8/layout/chevron2"/>
    <dgm:cxn modelId="{B6768AFF-E15E-4518-90C1-A128540FE228}" type="presOf" srcId="{9A919035-B733-433C-9AF9-838237F1BCAA}" destId="{CB30F4CA-D5D5-45E6-A864-90A970F26139}" srcOrd="0" destOrd="0" presId="urn:microsoft.com/office/officeart/2005/8/layout/chevron2"/>
    <dgm:cxn modelId="{C3146413-BEDA-4429-A64E-31452F1452B1}" type="presOf" srcId="{C01D9D2D-0E2E-4AF0-993E-B8537119E82C}" destId="{E765BFC9-7079-42F7-94A7-C342BE902F3A}" srcOrd="0" destOrd="0" presId="urn:microsoft.com/office/officeart/2005/8/layout/chevron2"/>
    <dgm:cxn modelId="{FBD334E1-56DD-4587-82DE-FCD2503FD9EF}" type="presOf" srcId="{8BE0705F-0A86-4A77-8104-0E055C9B723C}" destId="{41642AD6-2259-47AF-B2E9-21D3259C4A0B}" srcOrd="0" destOrd="0" presId="urn:microsoft.com/office/officeart/2005/8/layout/chevron2"/>
    <dgm:cxn modelId="{C2CF8216-476E-4DC5-8CAC-0169D16AB8D2}" type="presOf" srcId="{5F7A238B-8A9F-4DDD-BB1F-9BA7EE932D98}" destId="{E521EFEF-AAB6-4AFB-8C54-79F92ED7E0F4}" srcOrd="0" destOrd="0" presId="urn:microsoft.com/office/officeart/2005/8/layout/chevron2"/>
    <dgm:cxn modelId="{3F77B458-014B-406C-9978-0BED22E4DE99}" srcId="{5C749BFA-28C6-4CE0-BA82-751AF4E12FA6}" destId="{C01D9D2D-0E2E-4AF0-993E-B8537119E82C}" srcOrd="3" destOrd="0" parTransId="{1C4CF78C-4F0E-45B8-B7D2-E1D50DF21954}" sibTransId="{E3DB7F70-1D50-42BD-AA14-06C95F119334}"/>
    <dgm:cxn modelId="{CAC25CFE-9CE5-42EC-BCF0-E11B541A5FE1}" type="presParOf" srcId="{FE2A710D-D321-4465-A6F2-275AB12001EC}" destId="{D29DF16F-F104-405F-9B25-3AF24BC8B378}" srcOrd="0" destOrd="0" presId="urn:microsoft.com/office/officeart/2005/8/layout/chevron2"/>
    <dgm:cxn modelId="{47FE08EC-0BF0-47E8-A552-8CFEC80B45FA}" type="presParOf" srcId="{D29DF16F-F104-405F-9B25-3AF24BC8B378}" destId="{CB30F4CA-D5D5-45E6-A864-90A970F26139}" srcOrd="0" destOrd="0" presId="urn:microsoft.com/office/officeart/2005/8/layout/chevron2"/>
    <dgm:cxn modelId="{492D6FB8-F084-49D7-97FA-B607A5779C05}" type="presParOf" srcId="{D29DF16F-F104-405F-9B25-3AF24BC8B378}" destId="{E521EFEF-AAB6-4AFB-8C54-79F92ED7E0F4}" srcOrd="1" destOrd="0" presId="urn:microsoft.com/office/officeart/2005/8/layout/chevron2"/>
    <dgm:cxn modelId="{11869961-1715-4F00-AAE8-E48266299A8D}" type="presParOf" srcId="{FE2A710D-D321-4465-A6F2-275AB12001EC}" destId="{C9A5E499-04E5-4CD8-B3DF-A03D2AC0795D}" srcOrd="1" destOrd="0" presId="urn:microsoft.com/office/officeart/2005/8/layout/chevron2"/>
    <dgm:cxn modelId="{C9F41B48-9A1C-48BB-AFD1-524DE896F539}" type="presParOf" srcId="{FE2A710D-D321-4465-A6F2-275AB12001EC}" destId="{6C73538E-0A86-469E-ACB2-ADC3E5EF1250}" srcOrd="2" destOrd="0" presId="urn:microsoft.com/office/officeart/2005/8/layout/chevron2"/>
    <dgm:cxn modelId="{6506E216-FFD8-4CAB-AE88-69F38456B66E}" type="presParOf" srcId="{6C73538E-0A86-469E-ACB2-ADC3E5EF1250}" destId="{36CE0439-243B-4774-B322-C83BE35DDD29}" srcOrd="0" destOrd="0" presId="urn:microsoft.com/office/officeart/2005/8/layout/chevron2"/>
    <dgm:cxn modelId="{A5E89E0F-04B8-4C3B-85A7-E92656E88865}" type="presParOf" srcId="{6C73538E-0A86-469E-ACB2-ADC3E5EF1250}" destId="{41642AD6-2259-47AF-B2E9-21D3259C4A0B}" srcOrd="1" destOrd="0" presId="urn:microsoft.com/office/officeart/2005/8/layout/chevron2"/>
    <dgm:cxn modelId="{B79E5F86-8328-4556-85AD-1A1ADE57F167}" type="presParOf" srcId="{FE2A710D-D321-4465-A6F2-275AB12001EC}" destId="{8C0A8C96-2438-4115-98A2-5B15717668F5}" srcOrd="3" destOrd="0" presId="urn:microsoft.com/office/officeart/2005/8/layout/chevron2"/>
    <dgm:cxn modelId="{8F281A54-BADB-4FD5-841A-23E9E36A0206}" type="presParOf" srcId="{FE2A710D-D321-4465-A6F2-275AB12001EC}" destId="{1D2B4000-A4F9-476D-A1FF-D4065F653512}" srcOrd="4" destOrd="0" presId="urn:microsoft.com/office/officeart/2005/8/layout/chevron2"/>
    <dgm:cxn modelId="{9FB3D62B-5583-43E2-B42F-D5AEED287B1C}" type="presParOf" srcId="{1D2B4000-A4F9-476D-A1FF-D4065F653512}" destId="{6F9C76D8-0709-460A-9EE5-FCAD75D80B32}" srcOrd="0" destOrd="0" presId="urn:microsoft.com/office/officeart/2005/8/layout/chevron2"/>
    <dgm:cxn modelId="{A74E90A8-2686-43E1-8D7D-B7101C4EAC14}" type="presParOf" srcId="{1D2B4000-A4F9-476D-A1FF-D4065F653512}" destId="{60E922B1-74D5-48E7-8FDA-46686DAD5232}" srcOrd="1" destOrd="0" presId="urn:microsoft.com/office/officeart/2005/8/layout/chevron2"/>
    <dgm:cxn modelId="{6C8A9D25-8D26-4577-B704-C3C94EED9647}" type="presParOf" srcId="{FE2A710D-D321-4465-A6F2-275AB12001EC}" destId="{0DA66210-485F-4503-866E-04E5142E297A}" srcOrd="5" destOrd="0" presId="urn:microsoft.com/office/officeart/2005/8/layout/chevron2"/>
    <dgm:cxn modelId="{C85B0B4B-4199-478B-B5E3-B2890A21E2BC}" type="presParOf" srcId="{FE2A710D-D321-4465-A6F2-275AB12001EC}" destId="{72B566A1-DBEC-463B-8244-1421331839D3}" srcOrd="6" destOrd="0" presId="urn:microsoft.com/office/officeart/2005/8/layout/chevron2"/>
    <dgm:cxn modelId="{3661DBA7-1AAB-40DE-A27E-68021E354345}" type="presParOf" srcId="{72B566A1-DBEC-463B-8244-1421331839D3}" destId="{E765BFC9-7079-42F7-94A7-C342BE902F3A}" srcOrd="0" destOrd="0" presId="urn:microsoft.com/office/officeart/2005/8/layout/chevron2"/>
    <dgm:cxn modelId="{D0197701-ACB9-48EB-82A2-1EB09D0B4AEB}" type="presParOf" srcId="{72B566A1-DBEC-463B-8244-1421331839D3}" destId="{C3FC11B3-99AD-48B6-B244-7EFB407D4B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638D0-F8D8-4123-B8E7-0769253B35A5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14B8A27C-5671-4A68-BCBB-991B4DC1B68D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1</a:t>
          </a:r>
          <a:endParaRPr lang="es-VE" sz="2400" dirty="0">
            <a:solidFill>
              <a:schemeClr val="tx1"/>
            </a:solidFill>
          </a:endParaRPr>
        </a:p>
      </dgm:t>
    </dgm:pt>
    <dgm:pt modelId="{EBB639A6-AFAF-4E29-B084-87DB93C2C256}" type="parTrans" cxnId="{84D3CD6E-A49A-4BB7-88C5-2EAB5D5A9A31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5291B0EE-F4B4-420E-9AD4-A8312FA8FEAD}" type="sibTrans" cxnId="{84D3CD6E-A49A-4BB7-88C5-2EAB5D5A9A31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05DA931F-AD6A-4D19-8F13-6975ED1B0592}">
      <dgm:prSet phldrT="[Texto]" custT="1"/>
      <dgm:spPr/>
      <dgm:t>
        <a:bodyPr/>
        <a:lstStyle/>
        <a:p>
          <a:r>
            <a:rPr lang="es-VE" sz="2200" dirty="0" smtClean="0">
              <a:solidFill>
                <a:schemeClr val="tx1"/>
              </a:solidFill>
            </a:rPr>
            <a:t>Fuerte énfasis en la integración comercial como vía hacia el multilateralismo amplio, con bajo contenido social y político.</a:t>
          </a:r>
          <a:endParaRPr lang="es-VE" sz="2200" dirty="0">
            <a:solidFill>
              <a:schemeClr val="tx1"/>
            </a:solidFill>
          </a:endParaRPr>
        </a:p>
      </dgm:t>
    </dgm:pt>
    <dgm:pt modelId="{F45E4BE3-CABD-4101-B289-0098274CBD97}" type="parTrans" cxnId="{2B1E3046-2730-46D1-8159-A707E77DF082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731D1C0E-B01C-47A9-9A27-1B0F93FA4536}" type="sibTrans" cxnId="{2B1E3046-2730-46D1-8159-A707E77DF082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DAF2B635-887C-4D6B-A9BB-B66B07157983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2</a:t>
          </a:r>
          <a:endParaRPr lang="es-VE" sz="2400" dirty="0">
            <a:solidFill>
              <a:schemeClr val="tx1"/>
            </a:solidFill>
          </a:endParaRPr>
        </a:p>
      </dgm:t>
    </dgm:pt>
    <dgm:pt modelId="{3409C7C2-A45A-448F-98D8-01BA77A24D08}" type="parTrans" cxnId="{A0925172-DF8B-49D1-9C77-80C3CF3A3055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BC41AACE-D66D-4C2A-823B-E62614D8729B}" type="sibTrans" cxnId="{A0925172-DF8B-49D1-9C77-80C3CF3A3055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FFA6ED34-4C07-4B37-AF64-433CBE1CA76A}">
      <dgm:prSet phldrT="[Texto]" custT="1"/>
      <dgm:spPr/>
      <dgm:t>
        <a:bodyPr/>
        <a:lstStyle/>
        <a:p>
          <a:r>
            <a:rPr lang="es-VE" sz="2200" dirty="0" smtClean="0">
              <a:solidFill>
                <a:schemeClr val="tx1"/>
              </a:solidFill>
            </a:rPr>
            <a:t>Promoción del comercio regional, profundización de vínculos con los países vecinos y búsqueda de alternativas y proyectos políticos autónomos tanto comerciales como post-comerciales dentro o fuera de la región.</a:t>
          </a:r>
          <a:endParaRPr lang="es-VE" sz="2200" dirty="0">
            <a:solidFill>
              <a:schemeClr val="tx1"/>
            </a:solidFill>
          </a:endParaRPr>
        </a:p>
      </dgm:t>
    </dgm:pt>
    <dgm:pt modelId="{3951CAAC-31AE-4EED-9B80-172F854B05B5}" type="parTrans" cxnId="{73D134FA-844D-4F51-8D7F-2634607F46D3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78C7F5F2-A286-403F-B99D-172B6D2FB908}" type="sibTrans" cxnId="{73D134FA-844D-4F51-8D7F-2634607F46D3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682F2644-DD26-441C-9978-15AC40CA08B8}">
      <dgm:prSet phldrT="[Texto]" custT="1"/>
      <dgm:spPr/>
      <dgm:t>
        <a:bodyPr/>
        <a:lstStyle/>
        <a:p>
          <a:r>
            <a:rPr lang="es-VE" sz="2400" dirty="0" smtClean="0">
              <a:solidFill>
                <a:schemeClr val="tx1"/>
              </a:solidFill>
            </a:rPr>
            <a:t>3</a:t>
          </a:r>
          <a:endParaRPr lang="es-VE" sz="2400" dirty="0">
            <a:solidFill>
              <a:schemeClr val="tx1"/>
            </a:solidFill>
          </a:endParaRPr>
        </a:p>
      </dgm:t>
    </dgm:pt>
    <dgm:pt modelId="{9F03924A-6624-4AA6-A73D-5E5079A4176F}" type="parTrans" cxnId="{0C306459-809A-41F6-980D-9901D01FF869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ACBD39C4-9083-41D8-9B0B-730904447CBD}" type="sibTrans" cxnId="{0C306459-809A-41F6-980D-9901D01FF869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BE5E67F3-4A18-4700-8835-ACC9C0D62631}">
      <dgm:prSet phldrT="[Texto]" custT="1"/>
      <dgm:spPr/>
      <dgm:t>
        <a:bodyPr/>
        <a:lstStyle/>
        <a:p>
          <a:r>
            <a:rPr lang="es-VE" sz="2200" dirty="0" smtClean="0">
              <a:solidFill>
                <a:schemeClr val="tx1"/>
              </a:solidFill>
            </a:rPr>
            <a:t>Énfasis radical en los aspectos políticos y sociales de la integración, con nuevos compromisos económicos y de bienestar, y la recuperación de los principios del socialismo en oposición directa a la globalización neoliberal.</a:t>
          </a:r>
          <a:endParaRPr lang="es-VE" sz="2200" dirty="0">
            <a:solidFill>
              <a:schemeClr val="tx1"/>
            </a:solidFill>
          </a:endParaRPr>
        </a:p>
      </dgm:t>
    </dgm:pt>
    <dgm:pt modelId="{DF699A41-100F-460E-A6F2-57A8E25321C2}" type="parTrans" cxnId="{1597AEBB-F917-4A3B-9755-32E411CA81D0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10464C73-447D-45D9-8C02-641748523408}" type="sibTrans" cxnId="{1597AEBB-F917-4A3B-9755-32E411CA81D0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BA259131-2102-4DE7-9EAB-F62D9CFCCB8A}" type="pres">
      <dgm:prSet presAssocID="{6DE638D0-F8D8-4123-B8E7-0769253B35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E625035-6949-40D0-9D2C-876A50211A8F}" type="pres">
      <dgm:prSet presAssocID="{14B8A27C-5671-4A68-BCBB-991B4DC1B68D}" presName="composite" presStyleCnt="0"/>
      <dgm:spPr/>
    </dgm:pt>
    <dgm:pt modelId="{53F99A2D-F026-44CA-AE9B-327DE2BFFD53}" type="pres">
      <dgm:prSet presAssocID="{14B8A27C-5671-4A68-BCBB-991B4DC1B6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2B17CCD-E188-4380-B5C1-4D66E46E6BE4}" type="pres">
      <dgm:prSet presAssocID="{14B8A27C-5671-4A68-BCBB-991B4DC1B6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79692E3-3F38-45F4-A13E-9F40A8995BD8}" type="pres">
      <dgm:prSet presAssocID="{5291B0EE-F4B4-420E-9AD4-A8312FA8FEAD}" presName="sp" presStyleCnt="0"/>
      <dgm:spPr/>
    </dgm:pt>
    <dgm:pt modelId="{103470F5-C991-430F-8BEE-B451B24EAB71}" type="pres">
      <dgm:prSet presAssocID="{DAF2B635-887C-4D6B-A9BB-B66B07157983}" presName="composite" presStyleCnt="0"/>
      <dgm:spPr/>
    </dgm:pt>
    <dgm:pt modelId="{F1138FE6-3F78-4F9F-9389-D11AC032A7EB}" type="pres">
      <dgm:prSet presAssocID="{DAF2B635-887C-4D6B-A9BB-B66B071579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A82E9B-CE85-4E06-96C7-371088423B30}" type="pres">
      <dgm:prSet presAssocID="{DAF2B635-887C-4D6B-A9BB-B66B071579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48B1E45-8EF9-444F-B400-5933E7CA8ECC}" type="pres">
      <dgm:prSet presAssocID="{BC41AACE-D66D-4C2A-823B-E62614D8729B}" presName="sp" presStyleCnt="0"/>
      <dgm:spPr/>
    </dgm:pt>
    <dgm:pt modelId="{129F471D-0BF6-4FE0-87F8-84CB6407FB5F}" type="pres">
      <dgm:prSet presAssocID="{682F2644-DD26-441C-9978-15AC40CA08B8}" presName="composite" presStyleCnt="0"/>
      <dgm:spPr/>
    </dgm:pt>
    <dgm:pt modelId="{FC12855F-3ADC-4917-BEA2-9470E8590B26}" type="pres">
      <dgm:prSet presAssocID="{682F2644-DD26-441C-9978-15AC40CA08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21C6CC7-CCD9-4C5A-AAD6-41CD5C1F8C8E}" type="pres">
      <dgm:prSet presAssocID="{682F2644-DD26-441C-9978-15AC40CA08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0925172-DF8B-49D1-9C77-80C3CF3A3055}" srcId="{6DE638D0-F8D8-4123-B8E7-0769253B35A5}" destId="{DAF2B635-887C-4D6B-A9BB-B66B07157983}" srcOrd="1" destOrd="0" parTransId="{3409C7C2-A45A-448F-98D8-01BA77A24D08}" sibTransId="{BC41AACE-D66D-4C2A-823B-E62614D8729B}"/>
    <dgm:cxn modelId="{22E34BCD-7D64-4876-940D-9F6A8919072E}" type="presOf" srcId="{6DE638D0-F8D8-4123-B8E7-0769253B35A5}" destId="{BA259131-2102-4DE7-9EAB-F62D9CFCCB8A}" srcOrd="0" destOrd="0" presId="urn:microsoft.com/office/officeart/2005/8/layout/chevron2"/>
    <dgm:cxn modelId="{EF6456A8-9124-4BBA-A5D2-0FA2643E80FB}" type="presOf" srcId="{FFA6ED34-4C07-4B37-AF64-433CBE1CA76A}" destId="{EBA82E9B-CE85-4E06-96C7-371088423B30}" srcOrd="0" destOrd="0" presId="urn:microsoft.com/office/officeart/2005/8/layout/chevron2"/>
    <dgm:cxn modelId="{AA77EDA1-3A07-4B9F-90C0-EA0B183690B5}" type="presOf" srcId="{05DA931F-AD6A-4D19-8F13-6975ED1B0592}" destId="{F2B17CCD-E188-4380-B5C1-4D66E46E6BE4}" srcOrd="0" destOrd="0" presId="urn:microsoft.com/office/officeart/2005/8/layout/chevron2"/>
    <dgm:cxn modelId="{0C306459-809A-41F6-980D-9901D01FF869}" srcId="{6DE638D0-F8D8-4123-B8E7-0769253B35A5}" destId="{682F2644-DD26-441C-9978-15AC40CA08B8}" srcOrd="2" destOrd="0" parTransId="{9F03924A-6624-4AA6-A73D-5E5079A4176F}" sibTransId="{ACBD39C4-9083-41D8-9B0B-730904447CBD}"/>
    <dgm:cxn modelId="{B5246FEE-895A-4D7D-B0F9-3D8788AF4503}" type="presOf" srcId="{14B8A27C-5671-4A68-BCBB-991B4DC1B68D}" destId="{53F99A2D-F026-44CA-AE9B-327DE2BFFD53}" srcOrd="0" destOrd="0" presId="urn:microsoft.com/office/officeart/2005/8/layout/chevron2"/>
    <dgm:cxn modelId="{2B1E3046-2730-46D1-8159-A707E77DF082}" srcId="{14B8A27C-5671-4A68-BCBB-991B4DC1B68D}" destId="{05DA931F-AD6A-4D19-8F13-6975ED1B0592}" srcOrd="0" destOrd="0" parTransId="{F45E4BE3-CABD-4101-B289-0098274CBD97}" sibTransId="{731D1C0E-B01C-47A9-9A27-1B0F93FA4536}"/>
    <dgm:cxn modelId="{73D134FA-844D-4F51-8D7F-2634607F46D3}" srcId="{DAF2B635-887C-4D6B-A9BB-B66B07157983}" destId="{FFA6ED34-4C07-4B37-AF64-433CBE1CA76A}" srcOrd="0" destOrd="0" parTransId="{3951CAAC-31AE-4EED-9B80-172F854B05B5}" sibTransId="{78C7F5F2-A286-403F-B99D-172B6D2FB908}"/>
    <dgm:cxn modelId="{47AE74A5-B010-4660-8F28-63504938BC8C}" type="presOf" srcId="{DAF2B635-887C-4D6B-A9BB-B66B07157983}" destId="{F1138FE6-3F78-4F9F-9389-D11AC032A7EB}" srcOrd="0" destOrd="0" presId="urn:microsoft.com/office/officeart/2005/8/layout/chevron2"/>
    <dgm:cxn modelId="{82B72658-06C8-4F32-9D91-A307CBBE7BAE}" type="presOf" srcId="{BE5E67F3-4A18-4700-8835-ACC9C0D62631}" destId="{721C6CC7-CCD9-4C5A-AAD6-41CD5C1F8C8E}" srcOrd="0" destOrd="0" presId="urn:microsoft.com/office/officeart/2005/8/layout/chevron2"/>
    <dgm:cxn modelId="{1597AEBB-F917-4A3B-9755-32E411CA81D0}" srcId="{682F2644-DD26-441C-9978-15AC40CA08B8}" destId="{BE5E67F3-4A18-4700-8835-ACC9C0D62631}" srcOrd="0" destOrd="0" parTransId="{DF699A41-100F-460E-A6F2-57A8E25321C2}" sibTransId="{10464C73-447D-45D9-8C02-641748523408}"/>
    <dgm:cxn modelId="{BD5A8641-D063-43FB-AC01-53A57F8B69F9}" type="presOf" srcId="{682F2644-DD26-441C-9978-15AC40CA08B8}" destId="{FC12855F-3ADC-4917-BEA2-9470E8590B26}" srcOrd="0" destOrd="0" presId="urn:microsoft.com/office/officeart/2005/8/layout/chevron2"/>
    <dgm:cxn modelId="{84D3CD6E-A49A-4BB7-88C5-2EAB5D5A9A31}" srcId="{6DE638D0-F8D8-4123-B8E7-0769253B35A5}" destId="{14B8A27C-5671-4A68-BCBB-991B4DC1B68D}" srcOrd="0" destOrd="0" parTransId="{EBB639A6-AFAF-4E29-B084-87DB93C2C256}" sibTransId="{5291B0EE-F4B4-420E-9AD4-A8312FA8FEAD}"/>
    <dgm:cxn modelId="{000F0993-BB9C-450A-8377-3CC5889BEB6C}" type="presParOf" srcId="{BA259131-2102-4DE7-9EAB-F62D9CFCCB8A}" destId="{BE625035-6949-40D0-9D2C-876A50211A8F}" srcOrd="0" destOrd="0" presId="urn:microsoft.com/office/officeart/2005/8/layout/chevron2"/>
    <dgm:cxn modelId="{8C39CABD-7A2D-45E9-93D2-C300870AA956}" type="presParOf" srcId="{BE625035-6949-40D0-9D2C-876A50211A8F}" destId="{53F99A2D-F026-44CA-AE9B-327DE2BFFD53}" srcOrd="0" destOrd="0" presId="urn:microsoft.com/office/officeart/2005/8/layout/chevron2"/>
    <dgm:cxn modelId="{0B89042B-9769-4025-AA74-A4502F37A056}" type="presParOf" srcId="{BE625035-6949-40D0-9D2C-876A50211A8F}" destId="{F2B17CCD-E188-4380-B5C1-4D66E46E6BE4}" srcOrd="1" destOrd="0" presId="urn:microsoft.com/office/officeart/2005/8/layout/chevron2"/>
    <dgm:cxn modelId="{DADBEF72-8897-4CB3-90D0-EC28531E9B0E}" type="presParOf" srcId="{BA259131-2102-4DE7-9EAB-F62D9CFCCB8A}" destId="{A79692E3-3F38-45F4-A13E-9F40A8995BD8}" srcOrd="1" destOrd="0" presId="urn:microsoft.com/office/officeart/2005/8/layout/chevron2"/>
    <dgm:cxn modelId="{20C399DE-DFC0-4AED-BEA4-615A006A65E5}" type="presParOf" srcId="{BA259131-2102-4DE7-9EAB-F62D9CFCCB8A}" destId="{103470F5-C991-430F-8BEE-B451B24EAB71}" srcOrd="2" destOrd="0" presId="urn:microsoft.com/office/officeart/2005/8/layout/chevron2"/>
    <dgm:cxn modelId="{927C0BBC-44CD-4C49-AA79-73972ABFEE02}" type="presParOf" srcId="{103470F5-C991-430F-8BEE-B451B24EAB71}" destId="{F1138FE6-3F78-4F9F-9389-D11AC032A7EB}" srcOrd="0" destOrd="0" presId="urn:microsoft.com/office/officeart/2005/8/layout/chevron2"/>
    <dgm:cxn modelId="{4E3A12E6-0E9F-4239-BDFD-0BC8D2D178AC}" type="presParOf" srcId="{103470F5-C991-430F-8BEE-B451B24EAB71}" destId="{EBA82E9B-CE85-4E06-96C7-371088423B30}" srcOrd="1" destOrd="0" presId="urn:microsoft.com/office/officeart/2005/8/layout/chevron2"/>
    <dgm:cxn modelId="{F1884840-092A-4A8D-A54C-855084617187}" type="presParOf" srcId="{BA259131-2102-4DE7-9EAB-F62D9CFCCB8A}" destId="{B48B1E45-8EF9-444F-B400-5933E7CA8ECC}" srcOrd="3" destOrd="0" presId="urn:microsoft.com/office/officeart/2005/8/layout/chevron2"/>
    <dgm:cxn modelId="{49CE036D-2787-427B-88A3-17BABF12D1EF}" type="presParOf" srcId="{BA259131-2102-4DE7-9EAB-F62D9CFCCB8A}" destId="{129F471D-0BF6-4FE0-87F8-84CB6407FB5F}" srcOrd="4" destOrd="0" presId="urn:microsoft.com/office/officeart/2005/8/layout/chevron2"/>
    <dgm:cxn modelId="{D650EC43-938F-4FA1-887B-224C5894BCC6}" type="presParOf" srcId="{129F471D-0BF6-4FE0-87F8-84CB6407FB5F}" destId="{FC12855F-3ADC-4917-BEA2-9470E8590B26}" srcOrd="0" destOrd="0" presId="urn:microsoft.com/office/officeart/2005/8/layout/chevron2"/>
    <dgm:cxn modelId="{A2378BC1-23B0-404A-A048-9739D55AB00F}" type="presParOf" srcId="{129F471D-0BF6-4FE0-87F8-84CB6407FB5F}" destId="{721C6CC7-CCD9-4C5A-AAD6-41CD5C1F8C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543D1-AFEF-4B34-AB2A-3589B703B7D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89AA1A2A-EB6F-4691-9A01-74378143A8F8}">
      <dgm:prSet phldrT="[Texto]" custT="1"/>
      <dgm:spPr/>
      <dgm:t>
        <a:bodyPr/>
        <a:lstStyle/>
        <a:p>
          <a:r>
            <a:rPr lang="es-VE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</a:t>
          </a:r>
        </a:p>
        <a:p>
          <a:r>
            <a:rPr lang="es-VE" sz="24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2004-2006</a:t>
          </a:r>
          <a:endParaRPr lang="es-VE" sz="24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F051B-069F-43F2-9B7C-CAAED57B4A51}" type="parTrans" cxnId="{CF015777-FE11-4F60-B6D7-DBC388C25E11}">
      <dgm:prSet/>
      <dgm:spPr/>
      <dgm:t>
        <a:bodyPr/>
        <a:lstStyle/>
        <a:p>
          <a:endParaRPr lang="es-VE" sz="2800">
            <a:effectLst/>
          </a:endParaRPr>
        </a:p>
      </dgm:t>
    </dgm:pt>
    <dgm:pt modelId="{59900002-20D2-4BAE-8724-3CDB8B219854}" type="sibTrans" cxnId="{CF015777-FE11-4F60-B6D7-DBC388C25E11}">
      <dgm:prSet/>
      <dgm:spPr/>
      <dgm:t>
        <a:bodyPr/>
        <a:lstStyle/>
        <a:p>
          <a:endParaRPr lang="es-VE" sz="2800">
            <a:effectLst/>
          </a:endParaRPr>
        </a:p>
      </dgm:t>
    </dgm:pt>
    <dgm:pt modelId="{FA9CAC08-2BE9-4EBE-ADB1-D4DA3DBFD3A8}">
      <dgm:prSet phldrT="[Texto]" custT="1"/>
      <dgm:spPr/>
      <dgm:t>
        <a:bodyPr/>
        <a:lstStyle/>
        <a:p>
          <a:r>
            <a:rPr lang="es-VE" sz="2400" dirty="0" smtClean="0">
              <a:effectLst/>
            </a:rPr>
            <a:t>Mercosur económico-comercial</a:t>
          </a:r>
          <a:endParaRPr lang="es-VE" sz="2400" dirty="0">
            <a:effectLst/>
          </a:endParaRPr>
        </a:p>
      </dgm:t>
    </dgm:pt>
    <dgm:pt modelId="{230D5ACE-425C-4E8B-98F7-AF7F369FC64C}" type="parTrans" cxnId="{763CC385-81E9-4AD9-A670-356DEC91F797}">
      <dgm:prSet/>
      <dgm:spPr/>
      <dgm:t>
        <a:bodyPr/>
        <a:lstStyle/>
        <a:p>
          <a:endParaRPr lang="es-VE" sz="2800">
            <a:effectLst/>
          </a:endParaRPr>
        </a:p>
      </dgm:t>
    </dgm:pt>
    <dgm:pt modelId="{161F260E-1F55-44A3-9519-3713CA9B1C15}" type="sibTrans" cxnId="{763CC385-81E9-4AD9-A670-356DEC91F797}">
      <dgm:prSet/>
      <dgm:spPr/>
      <dgm:t>
        <a:bodyPr/>
        <a:lstStyle/>
        <a:p>
          <a:endParaRPr lang="es-VE" sz="2800">
            <a:effectLst/>
          </a:endParaRPr>
        </a:p>
      </dgm:t>
    </dgm:pt>
    <dgm:pt modelId="{5D8F1FF2-9C99-47DC-A893-1F377A3A3DE0}">
      <dgm:prSet phldrT="[Texto]" custT="1"/>
      <dgm:spPr/>
      <dgm:t>
        <a:bodyPr/>
        <a:lstStyle/>
        <a:p>
          <a:r>
            <a:rPr lang="es-VE" sz="2400" dirty="0" smtClean="0">
              <a:effectLst/>
            </a:rPr>
            <a:t>Mercosur social</a:t>
          </a:r>
          <a:endParaRPr lang="es-VE" sz="2400" dirty="0">
            <a:effectLst/>
          </a:endParaRPr>
        </a:p>
      </dgm:t>
    </dgm:pt>
    <dgm:pt modelId="{D1EF3732-2DCC-488D-A41B-96FA8DF5F7DC}" type="parTrans" cxnId="{FCF2A1C8-4D04-4F85-B876-D5F0A3CBED6B}">
      <dgm:prSet/>
      <dgm:spPr/>
      <dgm:t>
        <a:bodyPr/>
        <a:lstStyle/>
        <a:p>
          <a:endParaRPr lang="es-VE" sz="2800">
            <a:effectLst/>
          </a:endParaRPr>
        </a:p>
      </dgm:t>
    </dgm:pt>
    <dgm:pt modelId="{8A71B5C7-1F5A-4DE8-9AB2-BDEAF0AFA2A6}" type="sibTrans" cxnId="{FCF2A1C8-4D04-4F85-B876-D5F0A3CBED6B}">
      <dgm:prSet/>
      <dgm:spPr/>
      <dgm:t>
        <a:bodyPr/>
        <a:lstStyle/>
        <a:p>
          <a:endParaRPr lang="es-VE" sz="2800">
            <a:effectLst/>
          </a:endParaRPr>
        </a:p>
      </dgm:t>
    </dgm:pt>
    <dgm:pt modelId="{DFE4435A-9B59-459D-A2BD-2EC90DEA0FE0}">
      <dgm:prSet phldrT="[Texto]" custT="1"/>
      <dgm:spPr/>
      <dgm:t>
        <a:bodyPr/>
        <a:lstStyle/>
        <a:p>
          <a:r>
            <a:rPr lang="es-VE" sz="2400" dirty="0" smtClean="0">
              <a:effectLst/>
            </a:rPr>
            <a:t>Mercosur institucional</a:t>
          </a:r>
          <a:endParaRPr lang="es-VE" sz="2400" dirty="0">
            <a:effectLst/>
          </a:endParaRPr>
        </a:p>
      </dgm:t>
    </dgm:pt>
    <dgm:pt modelId="{AC92C453-A981-459A-AE19-9F9272185698}" type="parTrans" cxnId="{8C8A53B9-20F1-47D8-B82B-4925C2D02390}">
      <dgm:prSet/>
      <dgm:spPr/>
      <dgm:t>
        <a:bodyPr/>
        <a:lstStyle/>
        <a:p>
          <a:endParaRPr lang="es-VE" sz="2800">
            <a:effectLst/>
          </a:endParaRPr>
        </a:p>
      </dgm:t>
    </dgm:pt>
    <dgm:pt modelId="{83A97214-5156-4239-82A6-C91E013DF21F}" type="sibTrans" cxnId="{8C8A53B9-20F1-47D8-B82B-4925C2D02390}">
      <dgm:prSet/>
      <dgm:spPr/>
      <dgm:t>
        <a:bodyPr/>
        <a:lstStyle/>
        <a:p>
          <a:endParaRPr lang="es-VE" sz="2800">
            <a:effectLst/>
          </a:endParaRPr>
        </a:p>
      </dgm:t>
    </dgm:pt>
    <dgm:pt modelId="{84033B91-1D9E-4BC3-BD51-A8F49ED21A77}">
      <dgm:prSet custT="1"/>
      <dgm:spPr/>
      <dgm:t>
        <a:bodyPr/>
        <a:lstStyle/>
        <a:p>
          <a:r>
            <a:rPr lang="es-VE" sz="2400" dirty="0" smtClean="0">
              <a:effectLst/>
            </a:rPr>
            <a:t>Nueva agenda de la integración</a:t>
          </a:r>
          <a:endParaRPr lang="es-VE" sz="2400" dirty="0">
            <a:effectLst/>
          </a:endParaRPr>
        </a:p>
      </dgm:t>
    </dgm:pt>
    <dgm:pt modelId="{48E7233C-CB15-4197-8237-B08E0C7D75DB}" type="parTrans" cxnId="{220C0728-D272-49D5-91F5-00E034731FFC}">
      <dgm:prSet/>
      <dgm:spPr/>
      <dgm:t>
        <a:bodyPr/>
        <a:lstStyle/>
        <a:p>
          <a:endParaRPr lang="es-VE" sz="2800">
            <a:effectLst/>
          </a:endParaRPr>
        </a:p>
      </dgm:t>
    </dgm:pt>
    <dgm:pt modelId="{A40DC3B5-806D-4E0A-B4E8-C750F283A3F3}" type="sibTrans" cxnId="{220C0728-D272-49D5-91F5-00E034731FFC}">
      <dgm:prSet/>
      <dgm:spPr/>
      <dgm:t>
        <a:bodyPr/>
        <a:lstStyle/>
        <a:p>
          <a:endParaRPr lang="es-VE" sz="2800">
            <a:effectLst/>
          </a:endParaRPr>
        </a:p>
      </dgm:t>
    </dgm:pt>
    <dgm:pt modelId="{63EF559C-6DF6-4CB4-BF51-C6CD2EC83589}" type="pres">
      <dgm:prSet presAssocID="{C2F543D1-AFEF-4B34-AB2A-3589B703B7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4C95B31-1E2C-46A5-AEDE-EABF3F455A5E}" type="pres">
      <dgm:prSet presAssocID="{89AA1A2A-EB6F-4691-9A01-74378143A8F8}" presName="centerShape" presStyleLbl="node0" presStyleIdx="0" presStyleCnt="1"/>
      <dgm:spPr/>
      <dgm:t>
        <a:bodyPr/>
        <a:lstStyle/>
        <a:p>
          <a:endParaRPr lang="es-VE"/>
        </a:p>
      </dgm:t>
    </dgm:pt>
    <dgm:pt modelId="{F268C819-6C1B-4501-9F4A-D1653F9F2733}" type="pres">
      <dgm:prSet presAssocID="{230D5ACE-425C-4E8B-98F7-AF7F369FC64C}" presName="parTrans" presStyleLbl="bgSibTrans2D1" presStyleIdx="0" presStyleCnt="4"/>
      <dgm:spPr/>
      <dgm:t>
        <a:bodyPr/>
        <a:lstStyle/>
        <a:p>
          <a:endParaRPr lang="es-VE"/>
        </a:p>
      </dgm:t>
    </dgm:pt>
    <dgm:pt modelId="{8ACDC9F0-7F9A-48A3-8733-5AA2A75468B2}" type="pres">
      <dgm:prSet presAssocID="{FA9CAC08-2BE9-4EBE-ADB1-D4DA3DBFD3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F4AF834-09CE-4436-9064-F21330AEA910}" type="pres">
      <dgm:prSet presAssocID="{D1EF3732-2DCC-488D-A41B-96FA8DF5F7DC}" presName="parTrans" presStyleLbl="bgSibTrans2D1" presStyleIdx="1" presStyleCnt="4"/>
      <dgm:spPr/>
      <dgm:t>
        <a:bodyPr/>
        <a:lstStyle/>
        <a:p>
          <a:endParaRPr lang="es-VE"/>
        </a:p>
      </dgm:t>
    </dgm:pt>
    <dgm:pt modelId="{9004435A-4F46-425F-8179-9CCC2A90402C}" type="pres">
      <dgm:prSet presAssocID="{5D8F1FF2-9C99-47DC-A893-1F377A3A3D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52225AD-9294-4E20-B49F-9AA9E07EB7A3}" type="pres">
      <dgm:prSet presAssocID="{AC92C453-A981-459A-AE19-9F9272185698}" presName="parTrans" presStyleLbl="bgSibTrans2D1" presStyleIdx="2" presStyleCnt="4"/>
      <dgm:spPr/>
      <dgm:t>
        <a:bodyPr/>
        <a:lstStyle/>
        <a:p>
          <a:endParaRPr lang="es-VE"/>
        </a:p>
      </dgm:t>
    </dgm:pt>
    <dgm:pt modelId="{8FC96220-89B7-4DD3-B6EE-4E54B39C37DA}" type="pres">
      <dgm:prSet presAssocID="{DFE4435A-9B59-459D-A2BD-2EC90DEA0FE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3E64546-3B96-4C0C-ABD8-B32E9E9ABBFD}" type="pres">
      <dgm:prSet presAssocID="{48E7233C-CB15-4197-8237-B08E0C7D75DB}" presName="parTrans" presStyleLbl="bgSibTrans2D1" presStyleIdx="3" presStyleCnt="4"/>
      <dgm:spPr/>
      <dgm:t>
        <a:bodyPr/>
        <a:lstStyle/>
        <a:p>
          <a:endParaRPr lang="es-VE"/>
        </a:p>
      </dgm:t>
    </dgm:pt>
    <dgm:pt modelId="{A54562C2-14EA-4346-A746-ABDC18533BC3}" type="pres">
      <dgm:prSet presAssocID="{84033B91-1D9E-4BC3-BD51-A8F49ED21A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8EB4AF46-A9B7-4BDA-A4EE-D270A7432C4D}" type="presOf" srcId="{C2F543D1-AFEF-4B34-AB2A-3589B703B7DF}" destId="{63EF559C-6DF6-4CB4-BF51-C6CD2EC83589}" srcOrd="0" destOrd="0" presId="urn:microsoft.com/office/officeart/2005/8/layout/radial4"/>
    <dgm:cxn modelId="{06AF8CA7-9C28-4A41-8C5E-838F47F07060}" type="presOf" srcId="{AC92C453-A981-459A-AE19-9F9272185698}" destId="{052225AD-9294-4E20-B49F-9AA9E07EB7A3}" srcOrd="0" destOrd="0" presId="urn:microsoft.com/office/officeart/2005/8/layout/radial4"/>
    <dgm:cxn modelId="{186A2D6B-63CF-4C31-9AE4-529AC7F07BF4}" type="presOf" srcId="{48E7233C-CB15-4197-8237-B08E0C7D75DB}" destId="{D3E64546-3B96-4C0C-ABD8-B32E9E9ABBFD}" srcOrd="0" destOrd="0" presId="urn:microsoft.com/office/officeart/2005/8/layout/radial4"/>
    <dgm:cxn modelId="{8C8A53B9-20F1-47D8-B82B-4925C2D02390}" srcId="{89AA1A2A-EB6F-4691-9A01-74378143A8F8}" destId="{DFE4435A-9B59-459D-A2BD-2EC90DEA0FE0}" srcOrd="2" destOrd="0" parTransId="{AC92C453-A981-459A-AE19-9F9272185698}" sibTransId="{83A97214-5156-4239-82A6-C91E013DF21F}"/>
    <dgm:cxn modelId="{FCF2A1C8-4D04-4F85-B876-D5F0A3CBED6B}" srcId="{89AA1A2A-EB6F-4691-9A01-74378143A8F8}" destId="{5D8F1FF2-9C99-47DC-A893-1F377A3A3DE0}" srcOrd="1" destOrd="0" parTransId="{D1EF3732-2DCC-488D-A41B-96FA8DF5F7DC}" sibTransId="{8A71B5C7-1F5A-4DE8-9AB2-BDEAF0AFA2A6}"/>
    <dgm:cxn modelId="{763CC385-81E9-4AD9-A670-356DEC91F797}" srcId="{89AA1A2A-EB6F-4691-9A01-74378143A8F8}" destId="{FA9CAC08-2BE9-4EBE-ADB1-D4DA3DBFD3A8}" srcOrd="0" destOrd="0" parTransId="{230D5ACE-425C-4E8B-98F7-AF7F369FC64C}" sibTransId="{161F260E-1F55-44A3-9519-3713CA9B1C15}"/>
    <dgm:cxn modelId="{220C0728-D272-49D5-91F5-00E034731FFC}" srcId="{89AA1A2A-EB6F-4691-9A01-74378143A8F8}" destId="{84033B91-1D9E-4BC3-BD51-A8F49ED21A77}" srcOrd="3" destOrd="0" parTransId="{48E7233C-CB15-4197-8237-B08E0C7D75DB}" sibTransId="{A40DC3B5-806D-4E0A-B4E8-C750F283A3F3}"/>
    <dgm:cxn modelId="{131431F7-955D-4E31-A381-C3237D1A4648}" type="presOf" srcId="{FA9CAC08-2BE9-4EBE-ADB1-D4DA3DBFD3A8}" destId="{8ACDC9F0-7F9A-48A3-8733-5AA2A75468B2}" srcOrd="0" destOrd="0" presId="urn:microsoft.com/office/officeart/2005/8/layout/radial4"/>
    <dgm:cxn modelId="{03EAD26F-20D8-4391-8F60-2A55E39CA474}" type="presOf" srcId="{230D5ACE-425C-4E8B-98F7-AF7F369FC64C}" destId="{F268C819-6C1B-4501-9F4A-D1653F9F2733}" srcOrd="0" destOrd="0" presId="urn:microsoft.com/office/officeart/2005/8/layout/radial4"/>
    <dgm:cxn modelId="{23C0CA9B-12FE-4D79-8C13-AA558C6E4F21}" type="presOf" srcId="{5D8F1FF2-9C99-47DC-A893-1F377A3A3DE0}" destId="{9004435A-4F46-425F-8179-9CCC2A90402C}" srcOrd="0" destOrd="0" presId="urn:microsoft.com/office/officeart/2005/8/layout/radial4"/>
    <dgm:cxn modelId="{3BEC55E1-4C0E-4AAD-84C4-3E09727B51D9}" type="presOf" srcId="{D1EF3732-2DCC-488D-A41B-96FA8DF5F7DC}" destId="{AF4AF834-09CE-4436-9064-F21330AEA910}" srcOrd="0" destOrd="0" presId="urn:microsoft.com/office/officeart/2005/8/layout/radial4"/>
    <dgm:cxn modelId="{7F5E36F6-3E62-43BD-BC17-EBE8EC8B85A5}" type="presOf" srcId="{84033B91-1D9E-4BC3-BD51-A8F49ED21A77}" destId="{A54562C2-14EA-4346-A746-ABDC18533BC3}" srcOrd="0" destOrd="0" presId="urn:microsoft.com/office/officeart/2005/8/layout/radial4"/>
    <dgm:cxn modelId="{63ECC5DA-049A-4484-84F2-04B9D1B461A4}" type="presOf" srcId="{89AA1A2A-EB6F-4691-9A01-74378143A8F8}" destId="{24C95B31-1E2C-46A5-AEDE-EABF3F455A5E}" srcOrd="0" destOrd="0" presId="urn:microsoft.com/office/officeart/2005/8/layout/radial4"/>
    <dgm:cxn modelId="{20186807-6806-4194-A996-9BC4A2FA76E6}" type="presOf" srcId="{DFE4435A-9B59-459D-A2BD-2EC90DEA0FE0}" destId="{8FC96220-89B7-4DD3-B6EE-4E54B39C37DA}" srcOrd="0" destOrd="0" presId="urn:microsoft.com/office/officeart/2005/8/layout/radial4"/>
    <dgm:cxn modelId="{CF015777-FE11-4F60-B6D7-DBC388C25E11}" srcId="{C2F543D1-AFEF-4B34-AB2A-3589B703B7DF}" destId="{89AA1A2A-EB6F-4691-9A01-74378143A8F8}" srcOrd="0" destOrd="0" parTransId="{3E3F051B-069F-43F2-9B7C-CAAED57B4A51}" sibTransId="{59900002-20D2-4BAE-8724-3CDB8B219854}"/>
    <dgm:cxn modelId="{7742AE76-88E5-4346-8065-682A7F1963F9}" type="presParOf" srcId="{63EF559C-6DF6-4CB4-BF51-C6CD2EC83589}" destId="{24C95B31-1E2C-46A5-AEDE-EABF3F455A5E}" srcOrd="0" destOrd="0" presId="urn:microsoft.com/office/officeart/2005/8/layout/radial4"/>
    <dgm:cxn modelId="{8B6AB870-6DEB-4B64-AAFF-3108460FB5D9}" type="presParOf" srcId="{63EF559C-6DF6-4CB4-BF51-C6CD2EC83589}" destId="{F268C819-6C1B-4501-9F4A-D1653F9F2733}" srcOrd="1" destOrd="0" presId="urn:microsoft.com/office/officeart/2005/8/layout/radial4"/>
    <dgm:cxn modelId="{D8DD174B-9DA9-4E17-8206-1EE1F8321B93}" type="presParOf" srcId="{63EF559C-6DF6-4CB4-BF51-C6CD2EC83589}" destId="{8ACDC9F0-7F9A-48A3-8733-5AA2A75468B2}" srcOrd="2" destOrd="0" presId="urn:microsoft.com/office/officeart/2005/8/layout/radial4"/>
    <dgm:cxn modelId="{5BDF3416-3426-4BB6-8924-1A772B474E9A}" type="presParOf" srcId="{63EF559C-6DF6-4CB4-BF51-C6CD2EC83589}" destId="{AF4AF834-09CE-4436-9064-F21330AEA910}" srcOrd="3" destOrd="0" presId="urn:microsoft.com/office/officeart/2005/8/layout/radial4"/>
    <dgm:cxn modelId="{F02FD15B-A26A-4FCF-B454-2E3845FFCD00}" type="presParOf" srcId="{63EF559C-6DF6-4CB4-BF51-C6CD2EC83589}" destId="{9004435A-4F46-425F-8179-9CCC2A90402C}" srcOrd="4" destOrd="0" presId="urn:microsoft.com/office/officeart/2005/8/layout/radial4"/>
    <dgm:cxn modelId="{B5428DCF-1214-4384-A2B4-3C5F054731ED}" type="presParOf" srcId="{63EF559C-6DF6-4CB4-BF51-C6CD2EC83589}" destId="{052225AD-9294-4E20-B49F-9AA9E07EB7A3}" srcOrd="5" destOrd="0" presId="urn:microsoft.com/office/officeart/2005/8/layout/radial4"/>
    <dgm:cxn modelId="{107B6481-A364-4813-9D97-9CCD621FB41C}" type="presParOf" srcId="{63EF559C-6DF6-4CB4-BF51-C6CD2EC83589}" destId="{8FC96220-89B7-4DD3-B6EE-4E54B39C37DA}" srcOrd="6" destOrd="0" presId="urn:microsoft.com/office/officeart/2005/8/layout/radial4"/>
    <dgm:cxn modelId="{E35D7E59-AF67-4C20-8E3F-8E26B2609BCA}" type="presParOf" srcId="{63EF559C-6DF6-4CB4-BF51-C6CD2EC83589}" destId="{D3E64546-3B96-4C0C-ABD8-B32E9E9ABBFD}" srcOrd="7" destOrd="0" presId="urn:microsoft.com/office/officeart/2005/8/layout/radial4"/>
    <dgm:cxn modelId="{9E99D618-073D-4D34-9DE4-7156DF746783}" type="presParOf" srcId="{63EF559C-6DF6-4CB4-BF51-C6CD2EC83589}" destId="{A54562C2-14EA-4346-A746-ABDC18533BC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37B34-2DD3-4A49-944A-49D8AF75A641}" type="doc">
      <dgm:prSet loTypeId="urn:microsoft.com/office/officeart/2005/8/layout/radial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VE"/>
        </a:p>
      </dgm:t>
    </dgm:pt>
    <dgm:pt modelId="{A6FF1869-6E26-474C-854B-2D633283956B}">
      <dgm:prSet phldrT="[Texto]" custT="1"/>
      <dgm:spPr/>
      <dgm:t>
        <a:bodyPr/>
        <a:lstStyle/>
        <a:p>
          <a:r>
            <a:rPr lang="es-VE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PIPM</a:t>
          </a:r>
          <a:endParaRPr lang="es-VE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F52F3-D02B-4669-BCBD-0A6E5C61D09A}" type="parTrans" cxnId="{4EE1985B-066B-4D64-BDA0-40F1D0D6DAAD}">
      <dgm:prSet/>
      <dgm:spPr/>
      <dgm:t>
        <a:bodyPr/>
        <a:lstStyle/>
        <a:p>
          <a:endParaRPr lang="es-VE" sz="1900"/>
        </a:p>
      </dgm:t>
    </dgm:pt>
    <dgm:pt modelId="{08C8BFAB-A872-41DA-8CDC-57D63EEFBAE0}" type="sibTrans" cxnId="{4EE1985B-066B-4D64-BDA0-40F1D0D6DAAD}">
      <dgm:prSet/>
      <dgm:spPr/>
      <dgm:t>
        <a:bodyPr/>
        <a:lstStyle/>
        <a:p>
          <a:endParaRPr lang="es-VE" sz="1900"/>
        </a:p>
      </dgm:t>
    </dgm:pt>
    <dgm:pt modelId="{D7AD2B7D-04DE-4870-97F2-2EDCCE7C86BF}">
      <dgm:prSet phldrT="[Texto]" custT="1"/>
      <dgm:spPr/>
      <dgm:t>
        <a:bodyPr/>
        <a:lstStyle/>
        <a:p>
          <a:r>
            <a:rPr lang="es-VE" sz="1900" dirty="0" smtClean="0"/>
            <a:t>Empleo</a:t>
          </a:r>
          <a:endParaRPr lang="es-VE" sz="1900" dirty="0"/>
        </a:p>
      </dgm:t>
    </dgm:pt>
    <dgm:pt modelId="{1EEADE7D-350C-4FC8-866C-253FB5C434C0}" type="parTrans" cxnId="{8E57A587-4C46-490E-85AA-FE0A6F4E32C5}">
      <dgm:prSet custT="1"/>
      <dgm:spPr/>
      <dgm:t>
        <a:bodyPr/>
        <a:lstStyle/>
        <a:p>
          <a:endParaRPr lang="es-VE" sz="1900"/>
        </a:p>
      </dgm:t>
    </dgm:pt>
    <dgm:pt modelId="{1042377F-8DFD-41A0-B9E7-9420011E6F96}" type="sibTrans" cxnId="{8E57A587-4C46-490E-85AA-FE0A6F4E32C5}">
      <dgm:prSet/>
      <dgm:spPr/>
      <dgm:t>
        <a:bodyPr/>
        <a:lstStyle/>
        <a:p>
          <a:endParaRPr lang="es-VE" sz="1900"/>
        </a:p>
      </dgm:t>
    </dgm:pt>
    <dgm:pt modelId="{BDFDFDBB-3E1D-402A-AE36-9404BFE37183}">
      <dgm:prSet phldrT="[Texto]" custT="1"/>
      <dgm:spPr/>
      <dgm:t>
        <a:bodyPr/>
        <a:lstStyle/>
        <a:p>
          <a:r>
            <a:rPr lang="es-VE" sz="1900" dirty="0" smtClean="0"/>
            <a:t>Asimetrías entre sectores productivos</a:t>
          </a:r>
          <a:endParaRPr lang="es-VE" sz="1900" dirty="0"/>
        </a:p>
      </dgm:t>
    </dgm:pt>
    <dgm:pt modelId="{CBE970BC-413A-4214-9755-6EC26B9C91B4}" type="parTrans" cxnId="{3C3E50D7-807D-4A94-BFB8-CDC6A9B5DE52}">
      <dgm:prSet custT="1"/>
      <dgm:spPr/>
      <dgm:t>
        <a:bodyPr/>
        <a:lstStyle/>
        <a:p>
          <a:endParaRPr lang="es-VE" sz="1900"/>
        </a:p>
      </dgm:t>
    </dgm:pt>
    <dgm:pt modelId="{0D845740-F502-4CEE-A446-FD20B91965D8}" type="sibTrans" cxnId="{3C3E50D7-807D-4A94-BFB8-CDC6A9B5DE52}">
      <dgm:prSet/>
      <dgm:spPr/>
      <dgm:t>
        <a:bodyPr/>
        <a:lstStyle/>
        <a:p>
          <a:endParaRPr lang="es-VE" sz="1900"/>
        </a:p>
      </dgm:t>
    </dgm:pt>
    <dgm:pt modelId="{FC1D992C-A55B-4D9B-BF59-8C5A39B0257A}">
      <dgm:prSet phldrT="[Texto]" custT="1"/>
      <dgm:spPr/>
      <dgm:t>
        <a:bodyPr/>
        <a:lstStyle/>
        <a:p>
          <a:r>
            <a:rPr lang="es-VE" sz="1900" dirty="0" smtClean="0"/>
            <a:t>Formación de cadenas productivas</a:t>
          </a:r>
          <a:endParaRPr lang="es-VE" sz="1900" dirty="0"/>
        </a:p>
      </dgm:t>
    </dgm:pt>
    <dgm:pt modelId="{75423A17-E407-4D12-ADCF-4C82666C703C}" type="parTrans" cxnId="{38176E62-01FD-4977-B76B-0A73B9929175}">
      <dgm:prSet custT="1"/>
      <dgm:spPr/>
      <dgm:t>
        <a:bodyPr/>
        <a:lstStyle/>
        <a:p>
          <a:endParaRPr lang="es-VE" sz="1900"/>
        </a:p>
      </dgm:t>
    </dgm:pt>
    <dgm:pt modelId="{90DD6FAD-6899-4C0C-96B7-D653061AAA98}" type="sibTrans" cxnId="{38176E62-01FD-4977-B76B-0A73B9929175}">
      <dgm:prSet/>
      <dgm:spPr/>
      <dgm:t>
        <a:bodyPr/>
        <a:lstStyle/>
        <a:p>
          <a:endParaRPr lang="es-VE" sz="1900"/>
        </a:p>
      </dgm:t>
    </dgm:pt>
    <dgm:pt modelId="{4508E0C0-ED02-4F4A-AAD2-3F0AE4C22BE8}" type="pres">
      <dgm:prSet presAssocID="{14F37B34-2DD3-4A49-944A-49D8AF75A64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0B0B73-A570-409C-AECF-B65719CD9D11}" type="pres">
      <dgm:prSet presAssocID="{A6FF1869-6E26-474C-854B-2D633283956B}" presName="centerShape" presStyleLbl="node0" presStyleIdx="0" presStyleCnt="1"/>
      <dgm:spPr/>
    </dgm:pt>
    <dgm:pt modelId="{32D3A55F-EDE5-4DBA-AED8-FA818E0A4B35}" type="pres">
      <dgm:prSet presAssocID="{1EEADE7D-350C-4FC8-866C-253FB5C434C0}" presName="Name9" presStyleLbl="parChTrans1D2" presStyleIdx="0" presStyleCnt="3"/>
      <dgm:spPr/>
    </dgm:pt>
    <dgm:pt modelId="{407AED02-82E6-4687-895F-11F3AA0DF643}" type="pres">
      <dgm:prSet presAssocID="{1EEADE7D-350C-4FC8-866C-253FB5C434C0}" presName="connTx" presStyleLbl="parChTrans1D2" presStyleIdx="0" presStyleCnt="3"/>
      <dgm:spPr/>
    </dgm:pt>
    <dgm:pt modelId="{EFA9F727-2634-483D-9B39-63D692AB17DF}" type="pres">
      <dgm:prSet presAssocID="{D7AD2B7D-04DE-4870-97F2-2EDCCE7C86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D0100EE-C123-4A3C-8188-98EFE4834638}" type="pres">
      <dgm:prSet presAssocID="{CBE970BC-413A-4214-9755-6EC26B9C91B4}" presName="Name9" presStyleLbl="parChTrans1D2" presStyleIdx="1" presStyleCnt="3"/>
      <dgm:spPr/>
    </dgm:pt>
    <dgm:pt modelId="{580193BD-8E49-44B3-AE20-987C58C2B773}" type="pres">
      <dgm:prSet presAssocID="{CBE970BC-413A-4214-9755-6EC26B9C91B4}" presName="connTx" presStyleLbl="parChTrans1D2" presStyleIdx="1" presStyleCnt="3"/>
      <dgm:spPr/>
    </dgm:pt>
    <dgm:pt modelId="{90FEFCCA-72C3-4C7C-ACB5-ABC98A60D669}" type="pres">
      <dgm:prSet presAssocID="{BDFDFDBB-3E1D-402A-AE36-9404BFE371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007E27C-2CB4-43CF-8826-20C44E2A07E5}" type="pres">
      <dgm:prSet presAssocID="{75423A17-E407-4D12-ADCF-4C82666C703C}" presName="Name9" presStyleLbl="parChTrans1D2" presStyleIdx="2" presStyleCnt="3"/>
      <dgm:spPr/>
    </dgm:pt>
    <dgm:pt modelId="{6AF390A6-538D-4C0B-B0B4-97A82E009498}" type="pres">
      <dgm:prSet presAssocID="{75423A17-E407-4D12-ADCF-4C82666C703C}" presName="connTx" presStyleLbl="parChTrans1D2" presStyleIdx="2" presStyleCnt="3"/>
      <dgm:spPr/>
    </dgm:pt>
    <dgm:pt modelId="{AACB0E15-4AAA-4A5B-96A5-5A43B405ED06}" type="pres">
      <dgm:prSet presAssocID="{FC1D992C-A55B-4D9B-BF59-8C5A39B025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58195D6-7CB7-41E9-A0BD-5D0A24F52FA6}" type="presOf" srcId="{FC1D992C-A55B-4D9B-BF59-8C5A39B0257A}" destId="{AACB0E15-4AAA-4A5B-96A5-5A43B405ED06}" srcOrd="0" destOrd="0" presId="urn:microsoft.com/office/officeart/2005/8/layout/radial1"/>
    <dgm:cxn modelId="{249471BB-8085-42B2-B94E-8B5EDDF66306}" type="presOf" srcId="{CBE970BC-413A-4214-9755-6EC26B9C91B4}" destId="{580193BD-8E49-44B3-AE20-987C58C2B773}" srcOrd="1" destOrd="0" presId="urn:microsoft.com/office/officeart/2005/8/layout/radial1"/>
    <dgm:cxn modelId="{8E57A587-4C46-490E-85AA-FE0A6F4E32C5}" srcId="{A6FF1869-6E26-474C-854B-2D633283956B}" destId="{D7AD2B7D-04DE-4870-97F2-2EDCCE7C86BF}" srcOrd="0" destOrd="0" parTransId="{1EEADE7D-350C-4FC8-866C-253FB5C434C0}" sibTransId="{1042377F-8DFD-41A0-B9E7-9420011E6F96}"/>
    <dgm:cxn modelId="{195AE487-3727-4FB9-8163-E1C24A6170CA}" type="presOf" srcId="{D7AD2B7D-04DE-4870-97F2-2EDCCE7C86BF}" destId="{EFA9F727-2634-483D-9B39-63D692AB17DF}" srcOrd="0" destOrd="0" presId="urn:microsoft.com/office/officeart/2005/8/layout/radial1"/>
    <dgm:cxn modelId="{D90D5718-4158-4011-8EF3-828FCE4F1E6A}" type="presOf" srcId="{A6FF1869-6E26-474C-854B-2D633283956B}" destId="{0E0B0B73-A570-409C-AECF-B65719CD9D11}" srcOrd="0" destOrd="0" presId="urn:microsoft.com/office/officeart/2005/8/layout/radial1"/>
    <dgm:cxn modelId="{1851C46E-3574-4EFF-AD76-CB02081A1599}" type="presOf" srcId="{75423A17-E407-4D12-ADCF-4C82666C703C}" destId="{6007E27C-2CB4-43CF-8826-20C44E2A07E5}" srcOrd="0" destOrd="0" presId="urn:microsoft.com/office/officeart/2005/8/layout/radial1"/>
    <dgm:cxn modelId="{5BFE2BC3-3D98-4553-8FBC-6EED7692D51E}" type="presOf" srcId="{1EEADE7D-350C-4FC8-866C-253FB5C434C0}" destId="{407AED02-82E6-4687-895F-11F3AA0DF643}" srcOrd="1" destOrd="0" presId="urn:microsoft.com/office/officeart/2005/8/layout/radial1"/>
    <dgm:cxn modelId="{38176E62-01FD-4977-B76B-0A73B9929175}" srcId="{A6FF1869-6E26-474C-854B-2D633283956B}" destId="{FC1D992C-A55B-4D9B-BF59-8C5A39B0257A}" srcOrd="2" destOrd="0" parTransId="{75423A17-E407-4D12-ADCF-4C82666C703C}" sibTransId="{90DD6FAD-6899-4C0C-96B7-D653061AAA98}"/>
    <dgm:cxn modelId="{4EE1985B-066B-4D64-BDA0-40F1D0D6DAAD}" srcId="{14F37B34-2DD3-4A49-944A-49D8AF75A641}" destId="{A6FF1869-6E26-474C-854B-2D633283956B}" srcOrd="0" destOrd="0" parTransId="{EA4F52F3-D02B-4669-BCBD-0A6E5C61D09A}" sibTransId="{08C8BFAB-A872-41DA-8CDC-57D63EEFBAE0}"/>
    <dgm:cxn modelId="{5D998C19-E697-4071-A9A7-69513D423452}" type="presOf" srcId="{14F37B34-2DD3-4A49-944A-49D8AF75A641}" destId="{4508E0C0-ED02-4F4A-AAD2-3F0AE4C22BE8}" srcOrd="0" destOrd="0" presId="urn:microsoft.com/office/officeart/2005/8/layout/radial1"/>
    <dgm:cxn modelId="{3C3E50D7-807D-4A94-BFB8-CDC6A9B5DE52}" srcId="{A6FF1869-6E26-474C-854B-2D633283956B}" destId="{BDFDFDBB-3E1D-402A-AE36-9404BFE37183}" srcOrd="1" destOrd="0" parTransId="{CBE970BC-413A-4214-9755-6EC26B9C91B4}" sibTransId="{0D845740-F502-4CEE-A446-FD20B91965D8}"/>
    <dgm:cxn modelId="{0D23E2D1-75DD-4FBF-BDFC-F0FF117FBDDB}" type="presOf" srcId="{75423A17-E407-4D12-ADCF-4C82666C703C}" destId="{6AF390A6-538D-4C0B-B0B4-97A82E009498}" srcOrd="1" destOrd="0" presId="urn:microsoft.com/office/officeart/2005/8/layout/radial1"/>
    <dgm:cxn modelId="{0FBE183A-262F-462C-9EAE-809CE5B72AB7}" type="presOf" srcId="{1EEADE7D-350C-4FC8-866C-253FB5C434C0}" destId="{32D3A55F-EDE5-4DBA-AED8-FA818E0A4B35}" srcOrd="0" destOrd="0" presId="urn:microsoft.com/office/officeart/2005/8/layout/radial1"/>
    <dgm:cxn modelId="{7AE13A14-D76A-4F6C-9CEE-D072C23E5429}" type="presOf" srcId="{CBE970BC-413A-4214-9755-6EC26B9C91B4}" destId="{5D0100EE-C123-4A3C-8188-98EFE4834638}" srcOrd="0" destOrd="0" presId="urn:microsoft.com/office/officeart/2005/8/layout/radial1"/>
    <dgm:cxn modelId="{84316E90-29B8-416E-A5F1-119F5C30CA8E}" type="presOf" srcId="{BDFDFDBB-3E1D-402A-AE36-9404BFE37183}" destId="{90FEFCCA-72C3-4C7C-ACB5-ABC98A60D669}" srcOrd="0" destOrd="0" presId="urn:microsoft.com/office/officeart/2005/8/layout/radial1"/>
    <dgm:cxn modelId="{8A72B4CB-B246-42B5-9EBA-29A741DB51F0}" type="presParOf" srcId="{4508E0C0-ED02-4F4A-AAD2-3F0AE4C22BE8}" destId="{0E0B0B73-A570-409C-AECF-B65719CD9D11}" srcOrd="0" destOrd="0" presId="urn:microsoft.com/office/officeart/2005/8/layout/radial1"/>
    <dgm:cxn modelId="{D051D06C-C399-4688-90AA-311690FFF38C}" type="presParOf" srcId="{4508E0C0-ED02-4F4A-AAD2-3F0AE4C22BE8}" destId="{32D3A55F-EDE5-4DBA-AED8-FA818E0A4B35}" srcOrd="1" destOrd="0" presId="urn:microsoft.com/office/officeart/2005/8/layout/radial1"/>
    <dgm:cxn modelId="{F438BC1B-C820-4A76-ADC3-A7540703328B}" type="presParOf" srcId="{32D3A55F-EDE5-4DBA-AED8-FA818E0A4B35}" destId="{407AED02-82E6-4687-895F-11F3AA0DF643}" srcOrd="0" destOrd="0" presId="urn:microsoft.com/office/officeart/2005/8/layout/radial1"/>
    <dgm:cxn modelId="{5F402759-FC7A-4684-8235-AB90BE3E47C2}" type="presParOf" srcId="{4508E0C0-ED02-4F4A-AAD2-3F0AE4C22BE8}" destId="{EFA9F727-2634-483D-9B39-63D692AB17DF}" srcOrd="2" destOrd="0" presId="urn:microsoft.com/office/officeart/2005/8/layout/radial1"/>
    <dgm:cxn modelId="{B8174943-CE74-438C-96D2-0DF4ABEB6CF6}" type="presParOf" srcId="{4508E0C0-ED02-4F4A-AAD2-3F0AE4C22BE8}" destId="{5D0100EE-C123-4A3C-8188-98EFE4834638}" srcOrd="3" destOrd="0" presId="urn:microsoft.com/office/officeart/2005/8/layout/radial1"/>
    <dgm:cxn modelId="{C6C430F3-F999-4F90-8EAB-CA84347D92F9}" type="presParOf" srcId="{5D0100EE-C123-4A3C-8188-98EFE4834638}" destId="{580193BD-8E49-44B3-AE20-987C58C2B773}" srcOrd="0" destOrd="0" presId="urn:microsoft.com/office/officeart/2005/8/layout/radial1"/>
    <dgm:cxn modelId="{08CE029A-B82A-449E-9ED8-51CED3B74B62}" type="presParOf" srcId="{4508E0C0-ED02-4F4A-AAD2-3F0AE4C22BE8}" destId="{90FEFCCA-72C3-4C7C-ACB5-ABC98A60D669}" srcOrd="4" destOrd="0" presId="urn:microsoft.com/office/officeart/2005/8/layout/radial1"/>
    <dgm:cxn modelId="{B0F108DF-7C8C-4C4C-ABBB-DFEE0AA245A0}" type="presParOf" srcId="{4508E0C0-ED02-4F4A-AAD2-3F0AE4C22BE8}" destId="{6007E27C-2CB4-43CF-8826-20C44E2A07E5}" srcOrd="5" destOrd="0" presId="urn:microsoft.com/office/officeart/2005/8/layout/radial1"/>
    <dgm:cxn modelId="{F49913E9-A4A3-4B78-A273-49E51A367644}" type="presParOf" srcId="{6007E27C-2CB4-43CF-8826-20C44E2A07E5}" destId="{6AF390A6-538D-4C0B-B0B4-97A82E009498}" srcOrd="0" destOrd="0" presId="urn:microsoft.com/office/officeart/2005/8/layout/radial1"/>
    <dgm:cxn modelId="{BFF0F326-9C6A-45A1-8C14-4CB95F8D4FD0}" type="presParOf" srcId="{4508E0C0-ED02-4F4A-AAD2-3F0AE4C22BE8}" destId="{AACB0E15-4AAA-4A5B-96A5-5A43B405ED0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8D1E09-3B0E-4114-BFDB-858A14D14019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VE"/>
        </a:p>
      </dgm:t>
    </dgm:pt>
    <dgm:pt modelId="{5CB3170C-AE7E-4B32-BAFB-F3E0A62B45C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VE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PIPM</a:t>
          </a:r>
        </a:p>
      </dgm:t>
    </dgm:pt>
    <dgm:pt modelId="{E7DD97DB-7B01-43D9-B806-417CAD90C002}" type="parTrans" cxnId="{6382AF84-280C-4DC1-9B31-581543029720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BD5A14BA-F7C9-47D1-85D1-C037809938D1}" type="sibTrans" cxnId="{6382AF84-280C-4DC1-9B31-581543029720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4475D42F-89EC-4BF1-BC17-E0C7CDEFDDFE}">
      <dgm:prSet phldrT="[Texto]" custT="1"/>
      <dgm:spPr/>
      <dgm:t>
        <a:bodyPr/>
        <a:lstStyle/>
        <a:p>
          <a:r>
            <a:rPr lang="es-VE" sz="1600" b="0" dirty="0" err="1" smtClean="0"/>
            <a:t>Coop</a:t>
          </a:r>
          <a:r>
            <a:rPr lang="es-VE" sz="1600" b="0" dirty="0" smtClean="0"/>
            <a:t>. entre organismos vinculados al desarrollo empresarial y productivo</a:t>
          </a:r>
          <a:endParaRPr lang="es-VE" sz="1600" b="0" dirty="0"/>
        </a:p>
      </dgm:t>
    </dgm:pt>
    <dgm:pt modelId="{E399D425-C5AD-4674-A9FF-26908D72A2C4}" type="parTrans" cxnId="{81B134B4-1D6D-41A7-B928-C06C69B11B5A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665D2377-8FA0-4D70-89DD-41236C61981A}" type="sibTrans" cxnId="{81B134B4-1D6D-41A7-B928-C06C69B11B5A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35DFDE84-0CBF-4F2E-A8A9-41E7563ADC87}">
      <dgm:prSet phldrT="[Texto]" custT="1"/>
      <dgm:spPr/>
      <dgm:t>
        <a:bodyPr/>
        <a:lstStyle/>
        <a:p>
          <a:r>
            <a:rPr lang="es-VE" sz="1600" b="0" dirty="0" err="1" smtClean="0"/>
            <a:t>Complement</a:t>
          </a:r>
          <a:r>
            <a:rPr lang="es-VE" sz="1600" b="0" dirty="0" smtClean="0"/>
            <a:t>. en I+D y la transferencia de tecnología</a:t>
          </a:r>
          <a:endParaRPr lang="es-VE" sz="1600" b="0" dirty="0"/>
        </a:p>
      </dgm:t>
    </dgm:pt>
    <dgm:pt modelId="{19388B72-AD6E-4315-AADC-8906BE6CA7CD}" type="parTrans" cxnId="{3DD82A61-161E-40CF-88C8-317D180C61F7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D7A1C13E-7778-45EF-99FC-07C74D23CF95}" type="sibTrans" cxnId="{3DD82A61-161E-40CF-88C8-317D180C61F7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BFCF1BB9-0FA1-41C5-B268-E5D22E5EEE56}">
      <dgm:prSet phldrT="[Texto]" custT="1"/>
      <dgm:spPr/>
      <dgm:t>
        <a:bodyPr/>
        <a:lstStyle/>
        <a:p>
          <a:r>
            <a:rPr lang="es-VE" sz="1600" b="0" smtClean="0"/>
            <a:t>Formación de recursos humanos</a:t>
          </a:r>
          <a:endParaRPr lang="es-VE" sz="1600" b="0" dirty="0"/>
        </a:p>
      </dgm:t>
    </dgm:pt>
    <dgm:pt modelId="{DE9E9F79-2434-4823-8DDD-1DE6E446367D}" type="parTrans" cxnId="{6DFFE9CC-4657-4124-899E-02B0DBDAE76C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892F9D3E-36B8-4F85-BA7F-E1AFE02C8DDA}" type="sibTrans" cxnId="{6DFFE9CC-4657-4124-899E-02B0DBDAE76C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0B012C77-0C35-4FC1-9044-C70F75DE7136}">
      <dgm:prSet phldrT="[Texto]" custT="1"/>
      <dgm:spPr/>
      <dgm:t>
        <a:bodyPr/>
        <a:lstStyle/>
        <a:p>
          <a:r>
            <a:rPr lang="es-VE" sz="1600" b="0" dirty="0" smtClean="0"/>
            <a:t>Articulación con otras instancias del MERCOSUR</a:t>
          </a:r>
          <a:endParaRPr lang="es-VE" sz="1600" b="0" dirty="0"/>
        </a:p>
      </dgm:t>
    </dgm:pt>
    <dgm:pt modelId="{74EF72D0-9DB8-439A-B558-0BA535FB2327}" type="parTrans" cxnId="{7D571D0A-2335-453A-B0D6-58C776C063B3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4CD4BEF2-662B-4D57-9F5C-20D49E6F7D80}" type="sibTrans" cxnId="{7D571D0A-2335-453A-B0D6-58C776C063B3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7391F508-92EF-4476-80A6-4793313B49C2}">
      <dgm:prSet custT="1"/>
      <dgm:spPr/>
      <dgm:t>
        <a:bodyPr/>
        <a:lstStyle/>
        <a:p>
          <a:r>
            <a:rPr lang="es-VE" sz="1600" b="0" dirty="0" smtClean="0"/>
            <a:t>Articulación de medidas de facilitación del comercio</a:t>
          </a:r>
          <a:endParaRPr lang="es-VE" sz="1600" b="0" dirty="0"/>
        </a:p>
      </dgm:t>
    </dgm:pt>
    <dgm:pt modelId="{983A4069-A176-412E-9E35-6AE8F8AA4045}" type="parTrans" cxnId="{ABCF9EB8-1D4D-423F-98C0-9484C254B6DA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D1EB8444-4EDF-48A8-8F03-4F3AAD879327}" type="sibTrans" cxnId="{ABCF9EB8-1D4D-423F-98C0-9484C254B6DA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F8DD1CD5-22A9-41E9-8BEC-16727DCB75E9}">
      <dgm:prSet custT="1"/>
      <dgm:spPr/>
      <dgm:t>
        <a:bodyPr/>
        <a:lstStyle/>
        <a:p>
          <a:r>
            <a:rPr lang="es-VE" sz="1600" b="0" smtClean="0"/>
            <a:t>Financiamiento</a:t>
          </a:r>
          <a:endParaRPr lang="es-VE" sz="1600" b="0" dirty="0"/>
        </a:p>
      </dgm:t>
    </dgm:pt>
    <dgm:pt modelId="{0B9943D3-D683-4C54-B987-5D77E3AD9192}" type="parTrans" cxnId="{D6470B5F-845F-4EF6-BAE5-301D7AAC5FBC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B1C6AC97-D988-4E05-B3B8-021BDBFEBF7F}" type="sibTrans" cxnId="{D6470B5F-845F-4EF6-BAE5-301D7AAC5FBC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B3D4A05F-EB77-47DC-9136-0B1391559812}">
      <dgm:prSet custT="1"/>
      <dgm:spPr/>
      <dgm:t>
        <a:bodyPr/>
        <a:lstStyle/>
        <a:p>
          <a:r>
            <a:rPr lang="es-VE" sz="1600" b="0" dirty="0" smtClean="0"/>
            <a:t>Generación de información y su procesamiento</a:t>
          </a:r>
          <a:endParaRPr lang="es-VE" sz="1600" b="0" dirty="0"/>
        </a:p>
      </dgm:t>
    </dgm:pt>
    <dgm:pt modelId="{55A1875A-7067-429A-95DA-B40A7A870EB8}" type="parTrans" cxnId="{63AFB74F-EC5D-4142-9E0C-402F9455D5CC}">
      <dgm:prSet custT="1"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488D527E-BFD2-4C24-8FC5-520EEDBF4D17}" type="sibTrans" cxnId="{63AFB74F-EC5D-4142-9E0C-402F9455D5CC}">
      <dgm:prSet/>
      <dgm:spPr/>
      <dgm:t>
        <a:bodyPr/>
        <a:lstStyle/>
        <a:p>
          <a:endParaRPr lang="es-VE" sz="1600" b="0" dirty="0">
            <a:solidFill>
              <a:schemeClr val="tx1"/>
            </a:solidFill>
          </a:endParaRPr>
        </a:p>
      </dgm:t>
    </dgm:pt>
    <dgm:pt modelId="{BEA22802-FFB9-4EFA-9D58-C8FC87344EDA}" type="pres">
      <dgm:prSet presAssocID="{938D1E09-3B0E-4114-BFDB-858A14D140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1F6D1ED1-6F2E-48EE-8F68-205180F4E913}" type="pres">
      <dgm:prSet presAssocID="{5CB3170C-AE7E-4B32-BAFB-F3E0A62B45CA}" presName="centerShape" presStyleLbl="node0" presStyleIdx="0" presStyleCnt="1"/>
      <dgm:spPr/>
      <dgm:t>
        <a:bodyPr/>
        <a:lstStyle/>
        <a:p>
          <a:endParaRPr lang="es-VE"/>
        </a:p>
      </dgm:t>
    </dgm:pt>
    <dgm:pt modelId="{3EC5A3E8-041A-45D6-9237-8B01096D3DAD}" type="pres">
      <dgm:prSet presAssocID="{E399D425-C5AD-4674-A9FF-26908D72A2C4}" presName="Name9" presStyleLbl="parChTrans1D2" presStyleIdx="0" presStyleCnt="7"/>
      <dgm:spPr/>
      <dgm:t>
        <a:bodyPr/>
        <a:lstStyle/>
        <a:p>
          <a:endParaRPr lang="es-VE"/>
        </a:p>
      </dgm:t>
    </dgm:pt>
    <dgm:pt modelId="{E6169594-E520-494F-869F-275FBA95AF32}" type="pres">
      <dgm:prSet presAssocID="{E399D425-C5AD-4674-A9FF-26908D72A2C4}" presName="connTx" presStyleLbl="parChTrans1D2" presStyleIdx="0" presStyleCnt="7"/>
      <dgm:spPr/>
      <dgm:t>
        <a:bodyPr/>
        <a:lstStyle/>
        <a:p>
          <a:endParaRPr lang="es-VE"/>
        </a:p>
      </dgm:t>
    </dgm:pt>
    <dgm:pt modelId="{CC7876D7-8D12-447B-AF24-23354B34D388}" type="pres">
      <dgm:prSet presAssocID="{4475D42F-89EC-4BF1-BC17-E0C7CDEFDDF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7C85EFA-6E46-452E-B611-53459296C02D}" type="pres">
      <dgm:prSet presAssocID="{19388B72-AD6E-4315-AADC-8906BE6CA7CD}" presName="Name9" presStyleLbl="parChTrans1D2" presStyleIdx="1" presStyleCnt="7"/>
      <dgm:spPr/>
      <dgm:t>
        <a:bodyPr/>
        <a:lstStyle/>
        <a:p>
          <a:endParaRPr lang="es-VE"/>
        </a:p>
      </dgm:t>
    </dgm:pt>
    <dgm:pt modelId="{8FDAB6E2-CF54-442D-9E74-D19BBD4AD20F}" type="pres">
      <dgm:prSet presAssocID="{19388B72-AD6E-4315-AADC-8906BE6CA7CD}" presName="connTx" presStyleLbl="parChTrans1D2" presStyleIdx="1" presStyleCnt="7"/>
      <dgm:spPr/>
      <dgm:t>
        <a:bodyPr/>
        <a:lstStyle/>
        <a:p>
          <a:endParaRPr lang="es-VE"/>
        </a:p>
      </dgm:t>
    </dgm:pt>
    <dgm:pt modelId="{C8F9068E-6E8C-4BD4-AAF5-3C78A3374B78}" type="pres">
      <dgm:prSet presAssocID="{35DFDE84-0CBF-4F2E-A8A9-41E7563ADC8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4910328-40F4-4C02-B68F-91687428D5C9}" type="pres">
      <dgm:prSet presAssocID="{DE9E9F79-2434-4823-8DDD-1DE6E446367D}" presName="Name9" presStyleLbl="parChTrans1D2" presStyleIdx="2" presStyleCnt="7"/>
      <dgm:spPr/>
      <dgm:t>
        <a:bodyPr/>
        <a:lstStyle/>
        <a:p>
          <a:endParaRPr lang="es-VE"/>
        </a:p>
      </dgm:t>
    </dgm:pt>
    <dgm:pt modelId="{0F5304C8-552E-455B-BC97-CECADC9A6B3D}" type="pres">
      <dgm:prSet presAssocID="{DE9E9F79-2434-4823-8DDD-1DE6E446367D}" presName="connTx" presStyleLbl="parChTrans1D2" presStyleIdx="2" presStyleCnt="7"/>
      <dgm:spPr/>
      <dgm:t>
        <a:bodyPr/>
        <a:lstStyle/>
        <a:p>
          <a:endParaRPr lang="es-VE"/>
        </a:p>
      </dgm:t>
    </dgm:pt>
    <dgm:pt modelId="{42F72723-34B0-4A3F-B6DE-7C3CF777DC38}" type="pres">
      <dgm:prSet presAssocID="{BFCF1BB9-0FA1-41C5-B268-E5D22E5EEE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C8BAC4E-F2A3-4304-B47E-6DB78442538B}" type="pres">
      <dgm:prSet presAssocID="{74EF72D0-9DB8-439A-B558-0BA535FB2327}" presName="Name9" presStyleLbl="parChTrans1D2" presStyleIdx="3" presStyleCnt="7"/>
      <dgm:spPr/>
      <dgm:t>
        <a:bodyPr/>
        <a:lstStyle/>
        <a:p>
          <a:endParaRPr lang="es-VE"/>
        </a:p>
      </dgm:t>
    </dgm:pt>
    <dgm:pt modelId="{DA9DB522-5B52-4A1E-BE4D-8CBC184915FC}" type="pres">
      <dgm:prSet presAssocID="{74EF72D0-9DB8-439A-B558-0BA535FB2327}" presName="connTx" presStyleLbl="parChTrans1D2" presStyleIdx="3" presStyleCnt="7"/>
      <dgm:spPr/>
      <dgm:t>
        <a:bodyPr/>
        <a:lstStyle/>
        <a:p>
          <a:endParaRPr lang="es-VE"/>
        </a:p>
      </dgm:t>
    </dgm:pt>
    <dgm:pt modelId="{D54B9CFD-0A41-473E-B43F-74F0D9B6D9D9}" type="pres">
      <dgm:prSet presAssocID="{0B012C77-0C35-4FC1-9044-C70F75DE713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5EAFF7-ED9F-4F03-AC5A-11C8FA93CC6B}" type="pres">
      <dgm:prSet presAssocID="{55A1875A-7067-429A-95DA-B40A7A870EB8}" presName="Name9" presStyleLbl="parChTrans1D2" presStyleIdx="4" presStyleCnt="7"/>
      <dgm:spPr/>
      <dgm:t>
        <a:bodyPr/>
        <a:lstStyle/>
        <a:p>
          <a:endParaRPr lang="es-VE"/>
        </a:p>
      </dgm:t>
    </dgm:pt>
    <dgm:pt modelId="{6B053C4B-3F1A-4CD3-8831-76A482A8AABE}" type="pres">
      <dgm:prSet presAssocID="{55A1875A-7067-429A-95DA-B40A7A870EB8}" presName="connTx" presStyleLbl="parChTrans1D2" presStyleIdx="4" presStyleCnt="7"/>
      <dgm:spPr/>
      <dgm:t>
        <a:bodyPr/>
        <a:lstStyle/>
        <a:p>
          <a:endParaRPr lang="es-VE"/>
        </a:p>
      </dgm:t>
    </dgm:pt>
    <dgm:pt modelId="{8B9426D0-367F-47F9-A249-FF8F787B1CAB}" type="pres">
      <dgm:prSet presAssocID="{B3D4A05F-EB77-47DC-9136-0B139155981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05EDA98-1B9E-4D57-954A-46B7D21168D6}" type="pres">
      <dgm:prSet presAssocID="{983A4069-A176-412E-9E35-6AE8F8AA4045}" presName="Name9" presStyleLbl="parChTrans1D2" presStyleIdx="5" presStyleCnt="7"/>
      <dgm:spPr/>
      <dgm:t>
        <a:bodyPr/>
        <a:lstStyle/>
        <a:p>
          <a:endParaRPr lang="es-VE"/>
        </a:p>
      </dgm:t>
    </dgm:pt>
    <dgm:pt modelId="{41F98C60-445F-40DB-B1D5-62D0ABF20330}" type="pres">
      <dgm:prSet presAssocID="{983A4069-A176-412E-9E35-6AE8F8AA4045}" presName="connTx" presStyleLbl="parChTrans1D2" presStyleIdx="5" presStyleCnt="7"/>
      <dgm:spPr/>
      <dgm:t>
        <a:bodyPr/>
        <a:lstStyle/>
        <a:p>
          <a:endParaRPr lang="es-VE"/>
        </a:p>
      </dgm:t>
    </dgm:pt>
    <dgm:pt modelId="{595C1D10-C248-4445-96BD-81DF55663A86}" type="pres">
      <dgm:prSet presAssocID="{7391F508-92EF-4476-80A6-4793313B49C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CF18307-86BC-4AFC-A2F9-7E88CBBE5681}" type="pres">
      <dgm:prSet presAssocID="{0B9943D3-D683-4C54-B987-5D77E3AD9192}" presName="Name9" presStyleLbl="parChTrans1D2" presStyleIdx="6" presStyleCnt="7"/>
      <dgm:spPr/>
      <dgm:t>
        <a:bodyPr/>
        <a:lstStyle/>
        <a:p>
          <a:endParaRPr lang="es-VE"/>
        </a:p>
      </dgm:t>
    </dgm:pt>
    <dgm:pt modelId="{C9084EB6-E4DD-49D2-99E5-1BAEFF525FD8}" type="pres">
      <dgm:prSet presAssocID="{0B9943D3-D683-4C54-B987-5D77E3AD9192}" presName="connTx" presStyleLbl="parChTrans1D2" presStyleIdx="6" presStyleCnt="7"/>
      <dgm:spPr/>
      <dgm:t>
        <a:bodyPr/>
        <a:lstStyle/>
        <a:p>
          <a:endParaRPr lang="es-VE"/>
        </a:p>
      </dgm:t>
    </dgm:pt>
    <dgm:pt modelId="{87413D74-05A8-4E55-A837-497F138E6C34}" type="pres">
      <dgm:prSet presAssocID="{F8DD1CD5-22A9-41E9-8BEC-16727DCB75E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14385E5F-FA05-493C-9CC4-E7C7A3DA66E6}" type="presOf" srcId="{5CB3170C-AE7E-4B32-BAFB-F3E0A62B45CA}" destId="{1F6D1ED1-6F2E-48EE-8F68-205180F4E913}" srcOrd="0" destOrd="0" presId="urn:microsoft.com/office/officeart/2005/8/layout/radial1"/>
    <dgm:cxn modelId="{7A4E706D-4B41-4321-A44E-58CC426A9662}" type="presOf" srcId="{938D1E09-3B0E-4114-BFDB-858A14D14019}" destId="{BEA22802-FFB9-4EFA-9D58-C8FC87344EDA}" srcOrd="0" destOrd="0" presId="urn:microsoft.com/office/officeart/2005/8/layout/radial1"/>
    <dgm:cxn modelId="{7F73ECF4-34E6-4F5C-902B-5C1CECDB4474}" type="presOf" srcId="{19388B72-AD6E-4315-AADC-8906BE6CA7CD}" destId="{8FDAB6E2-CF54-442D-9E74-D19BBD4AD20F}" srcOrd="1" destOrd="0" presId="urn:microsoft.com/office/officeart/2005/8/layout/radial1"/>
    <dgm:cxn modelId="{CDD10DF7-D4BF-41A0-8838-21AC7B95F0FF}" type="presOf" srcId="{74EF72D0-9DB8-439A-B558-0BA535FB2327}" destId="{DA9DB522-5B52-4A1E-BE4D-8CBC184915FC}" srcOrd="1" destOrd="0" presId="urn:microsoft.com/office/officeart/2005/8/layout/radial1"/>
    <dgm:cxn modelId="{46E8A992-931F-458E-A5E9-80C684CC90F8}" type="presOf" srcId="{BFCF1BB9-0FA1-41C5-B268-E5D22E5EEE56}" destId="{42F72723-34B0-4A3F-B6DE-7C3CF777DC38}" srcOrd="0" destOrd="0" presId="urn:microsoft.com/office/officeart/2005/8/layout/radial1"/>
    <dgm:cxn modelId="{81B134B4-1D6D-41A7-B928-C06C69B11B5A}" srcId="{5CB3170C-AE7E-4B32-BAFB-F3E0A62B45CA}" destId="{4475D42F-89EC-4BF1-BC17-E0C7CDEFDDFE}" srcOrd="0" destOrd="0" parTransId="{E399D425-C5AD-4674-A9FF-26908D72A2C4}" sibTransId="{665D2377-8FA0-4D70-89DD-41236C61981A}"/>
    <dgm:cxn modelId="{817146E9-3AC6-4FE8-ADB4-1B358E09CB69}" type="presOf" srcId="{74EF72D0-9DB8-439A-B558-0BA535FB2327}" destId="{BC8BAC4E-F2A3-4304-B47E-6DB78442538B}" srcOrd="0" destOrd="0" presId="urn:microsoft.com/office/officeart/2005/8/layout/radial1"/>
    <dgm:cxn modelId="{EBB0D3C1-42AA-441A-8E6D-09E936817512}" type="presOf" srcId="{0B9943D3-D683-4C54-B987-5D77E3AD9192}" destId="{C9084EB6-E4DD-49D2-99E5-1BAEFF525FD8}" srcOrd="1" destOrd="0" presId="urn:microsoft.com/office/officeart/2005/8/layout/radial1"/>
    <dgm:cxn modelId="{D2950AFD-B347-4A14-98FD-53F17632B219}" type="presOf" srcId="{0B012C77-0C35-4FC1-9044-C70F75DE7136}" destId="{D54B9CFD-0A41-473E-B43F-74F0D9B6D9D9}" srcOrd="0" destOrd="0" presId="urn:microsoft.com/office/officeart/2005/8/layout/radial1"/>
    <dgm:cxn modelId="{ED149E9E-52FD-4A2F-80BE-5625A97EA95B}" type="presOf" srcId="{0B9943D3-D683-4C54-B987-5D77E3AD9192}" destId="{0CF18307-86BC-4AFC-A2F9-7E88CBBE5681}" srcOrd="0" destOrd="0" presId="urn:microsoft.com/office/officeart/2005/8/layout/radial1"/>
    <dgm:cxn modelId="{C14A9C51-5B12-4D91-A632-36D412ACE11F}" type="presOf" srcId="{B3D4A05F-EB77-47DC-9136-0B1391559812}" destId="{8B9426D0-367F-47F9-A249-FF8F787B1CAB}" srcOrd="0" destOrd="0" presId="urn:microsoft.com/office/officeart/2005/8/layout/radial1"/>
    <dgm:cxn modelId="{13A933B9-CEF3-43EA-99C3-21225A64AB99}" type="presOf" srcId="{55A1875A-7067-429A-95DA-B40A7A870EB8}" destId="{CC5EAFF7-ED9F-4F03-AC5A-11C8FA93CC6B}" srcOrd="0" destOrd="0" presId="urn:microsoft.com/office/officeart/2005/8/layout/radial1"/>
    <dgm:cxn modelId="{D763AA7C-A2E2-439B-A489-188C82E8A8CB}" type="presOf" srcId="{55A1875A-7067-429A-95DA-B40A7A870EB8}" destId="{6B053C4B-3F1A-4CD3-8831-76A482A8AABE}" srcOrd="1" destOrd="0" presId="urn:microsoft.com/office/officeart/2005/8/layout/radial1"/>
    <dgm:cxn modelId="{3DD82A61-161E-40CF-88C8-317D180C61F7}" srcId="{5CB3170C-AE7E-4B32-BAFB-F3E0A62B45CA}" destId="{35DFDE84-0CBF-4F2E-A8A9-41E7563ADC87}" srcOrd="1" destOrd="0" parTransId="{19388B72-AD6E-4315-AADC-8906BE6CA7CD}" sibTransId="{D7A1C13E-7778-45EF-99FC-07C74D23CF95}"/>
    <dgm:cxn modelId="{52E6582A-523F-404E-82D7-B4D59BA0935C}" type="presOf" srcId="{E399D425-C5AD-4674-A9FF-26908D72A2C4}" destId="{3EC5A3E8-041A-45D6-9237-8B01096D3DAD}" srcOrd="0" destOrd="0" presId="urn:microsoft.com/office/officeart/2005/8/layout/radial1"/>
    <dgm:cxn modelId="{ABCF9EB8-1D4D-423F-98C0-9484C254B6DA}" srcId="{5CB3170C-AE7E-4B32-BAFB-F3E0A62B45CA}" destId="{7391F508-92EF-4476-80A6-4793313B49C2}" srcOrd="5" destOrd="0" parTransId="{983A4069-A176-412E-9E35-6AE8F8AA4045}" sibTransId="{D1EB8444-4EDF-48A8-8F03-4F3AAD879327}"/>
    <dgm:cxn modelId="{63AFB74F-EC5D-4142-9E0C-402F9455D5CC}" srcId="{5CB3170C-AE7E-4B32-BAFB-F3E0A62B45CA}" destId="{B3D4A05F-EB77-47DC-9136-0B1391559812}" srcOrd="4" destOrd="0" parTransId="{55A1875A-7067-429A-95DA-B40A7A870EB8}" sibTransId="{488D527E-BFD2-4C24-8FC5-520EEDBF4D17}"/>
    <dgm:cxn modelId="{61AD5552-1CA5-429E-ABD1-9B5BA95BE039}" type="presOf" srcId="{4475D42F-89EC-4BF1-BC17-E0C7CDEFDDFE}" destId="{CC7876D7-8D12-447B-AF24-23354B34D388}" srcOrd="0" destOrd="0" presId="urn:microsoft.com/office/officeart/2005/8/layout/radial1"/>
    <dgm:cxn modelId="{301976D8-E82F-4EF6-A43E-2F3C53A15D47}" type="presOf" srcId="{DE9E9F79-2434-4823-8DDD-1DE6E446367D}" destId="{A4910328-40F4-4C02-B68F-91687428D5C9}" srcOrd="0" destOrd="0" presId="urn:microsoft.com/office/officeart/2005/8/layout/radial1"/>
    <dgm:cxn modelId="{6382AF84-280C-4DC1-9B31-581543029720}" srcId="{938D1E09-3B0E-4114-BFDB-858A14D14019}" destId="{5CB3170C-AE7E-4B32-BAFB-F3E0A62B45CA}" srcOrd="0" destOrd="0" parTransId="{E7DD97DB-7B01-43D9-B806-417CAD90C002}" sibTransId="{BD5A14BA-F7C9-47D1-85D1-C037809938D1}"/>
    <dgm:cxn modelId="{D6470B5F-845F-4EF6-BAE5-301D7AAC5FBC}" srcId="{5CB3170C-AE7E-4B32-BAFB-F3E0A62B45CA}" destId="{F8DD1CD5-22A9-41E9-8BEC-16727DCB75E9}" srcOrd="6" destOrd="0" parTransId="{0B9943D3-D683-4C54-B987-5D77E3AD9192}" sibTransId="{B1C6AC97-D988-4E05-B3B8-021BDBFEBF7F}"/>
    <dgm:cxn modelId="{67082BDF-2FC7-477A-8C00-F5D4A270F44E}" type="presOf" srcId="{35DFDE84-0CBF-4F2E-A8A9-41E7563ADC87}" destId="{C8F9068E-6E8C-4BD4-AAF5-3C78A3374B78}" srcOrd="0" destOrd="0" presId="urn:microsoft.com/office/officeart/2005/8/layout/radial1"/>
    <dgm:cxn modelId="{B8E3069A-F7FA-4832-B598-C297790E2EE7}" type="presOf" srcId="{7391F508-92EF-4476-80A6-4793313B49C2}" destId="{595C1D10-C248-4445-96BD-81DF55663A86}" srcOrd="0" destOrd="0" presId="urn:microsoft.com/office/officeart/2005/8/layout/radial1"/>
    <dgm:cxn modelId="{4FDDC5E4-871C-4F7D-B8A5-32470A6AF90B}" type="presOf" srcId="{F8DD1CD5-22A9-41E9-8BEC-16727DCB75E9}" destId="{87413D74-05A8-4E55-A837-497F138E6C34}" srcOrd="0" destOrd="0" presId="urn:microsoft.com/office/officeart/2005/8/layout/radial1"/>
    <dgm:cxn modelId="{4992C360-D5B9-4671-915A-A071CD68C419}" type="presOf" srcId="{983A4069-A176-412E-9E35-6AE8F8AA4045}" destId="{505EDA98-1B9E-4D57-954A-46B7D21168D6}" srcOrd="0" destOrd="0" presId="urn:microsoft.com/office/officeart/2005/8/layout/radial1"/>
    <dgm:cxn modelId="{C3A52500-2B30-47EE-B655-AD7D41BAA4E8}" type="presOf" srcId="{983A4069-A176-412E-9E35-6AE8F8AA4045}" destId="{41F98C60-445F-40DB-B1D5-62D0ABF20330}" srcOrd="1" destOrd="0" presId="urn:microsoft.com/office/officeart/2005/8/layout/radial1"/>
    <dgm:cxn modelId="{A781D578-16A3-4781-8F0E-56B345DC1AB6}" type="presOf" srcId="{E399D425-C5AD-4674-A9FF-26908D72A2C4}" destId="{E6169594-E520-494F-869F-275FBA95AF32}" srcOrd="1" destOrd="0" presId="urn:microsoft.com/office/officeart/2005/8/layout/radial1"/>
    <dgm:cxn modelId="{6DFFE9CC-4657-4124-899E-02B0DBDAE76C}" srcId="{5CB3170C-AE7E-4B32-BAFB-F3E0A62B45CA}" destId="{BFCF1BB9-0FA1-41C5-B268-E5D22E5EEE56}" srcOrd="2" destOrd="0" parTransId="{DE9E9F79-2434-4823-8DDD-1DE6E446367D}" sibTransId="{892F9D3E-36B8-4F85-BA7F-E1AFE02C8DDA}"/>
    <dgm:cxn modelId="{87D1A09D-829A-4E4A-954F-81ADE29D1D55}" type="presOf" srcId="{19388B72-AD6E-4315-AADC-8906BE6CA7CD}" destId="{07C85EFA-6E46-452E-B611-53459296C02D}" srcOrd="0" destOrd="0" presId="urn:microsoft.com/office/officeart/2005/8/layout/radial1"/>
    <dgm:cxn modelId="{64388321-4DD5-4BE3-96CB-5235FC9EA293}" type="presOf" srcId="{DE9E9F79-2434-4823-8DDD-1DE6E446367D}" destId="{0F5304C8-552E-455B-BC97-CECADC9A6B3D}" srcOrd="1" destOrd="0" presId="urn:microsoft.com/office/officeart/2005/8/layout/radial1"/>
    <dgm:cxn modelId="{7D571D0A-2335-453A-B0D6-58C776C063B3}" srcId="{5CB3170C-AE7E-4B32-BAFB-F3E0A62B45CA}" destId="{0B012C77-0C35-4FC1-9044-C70F75DE7136}" srcOrd="3" destOrd="0" parTransId="{74EF72D0-9DB8-439A-B558-0BA535FB2327}" sibTransId="{4CD4BEF2-662B-4D57-9F5C-20D49E6F7D80}"/>
    <dgm:cxn modelId="{46E13F07-0778-4CEB-A7FB-030D783D5B81}" type="presParOf" srcId="{BEA22802-FFB9-4EFA-9D58-C8FC87344EDA}" destId="{1F6D1ED1-6F2E-48EE-8F68-205180F4E913}" srcOrd="0" destOrd="0" presId="urn:microsoft.com/office/officeart/2005/8/layout/radial1"/>
    <dgm:cxn modelId="{858020EE-69B0-4F6B-B393-8AAAE769B081}" type="presParOf" srcId="{BEA22802-FFB9-4EFA-9D58-C8FC87344EDA}" destId="{3EC5A3E8-041A-45D6-9237-8B01096D3DAD}" srcOrd="1" destOrd="0" presId="urn:microsoft.com/office/officeart/2005/8/layout/radial1"/>
    <dgm:cxn modelId="{0A56960B-81B8-4733-8F0E-2BFACED243D9}" type="presParOf" srcId="{3EC5A3E8-041A-45D6-9237-8B01096D3DAD}" destId="{E6169594-E520-494F-869F-275FBA95AF32}" srcOrd="0" destOrd="0" presId="urn:microsoft.com/office/officeart/2005/8/layout/radial1"/>
    <dgm:cxn modelId="{3F864993-E53A-4278-AA64-CD96C5E61718}" type="presParOf" srcId="{BEA22802-FFB9-4EFA-9D58-C8FC87344EDA}" destId="{CC7876D7-8D12-447B-AF24-23354B34D388}" srcOrd="2" destOrd="0" presId="urn:microsoft.com/office/officeart/2005/8/layout/radial1"/>
    <dgm:cxn modelId="{FC71B4C5-4EF2-4076-A23A-3D0F1A17E6CF}" type="presParOf" srcId="{BEA22802-FFB9-4EFA-9D58-C8FC87344EDA}" destId="{07C85EFA-6E46-452E-B611-53459296C02D}" srcOrd="3" destOrd="0" presId="urn:microsoft.com/office/officeart/2005/8/layout/radial1"/>
    <dgm:cxn modelId="{538158A5-75C2-41FE-B7A1-AC3825DCC3AA}" type="presParOf" srcId="{07C85EFA-6E46-452E-B611-53459296C02D}" destId="{8FDAB6E2-CF54-442D-9E74-D19BBD4AD20F}" srcOrd="0" destOrd="0" presId="urn:microsoft.com/office/officeart/2005/8/layout/radial1"/>
    <dgm:cxn modelId="{24E61004-B87E-4146-A0FF-E8ACC85722C3}" type="presParOf" srcId="{BEA22802-FFB9-4EFA-9D58-C8FC87344EDA}" destId="{C8F9068E-6E8C-4BD4-AAF5-3C78A3374B78}" srcOrd="4" destOrd="0" presId="urn:microsoft.com/office/officeart/2005/8/layout/radial1"/>
    <dgm:cxn modelId="{6F341408-F2C3-46A5-B691-170EF8415F49}" type="presParOf" srcId="{BEA22802-FFB9-4EFA-9D58-C8FC87344EDA}" destId="{A4910328-40F4-4C02-B68F-91687428D5C9}" srcOrd="5" destOrd="0" presId="urn:microsoft.com/office/officeart/2005/8/layout/radial1"/>
    <dgm:cxn modelId="{FB8BF32B-34EE-466D-84E4-D21C7BBB17D3}" type="presParOf" srcId="{A4910328-40F4-4C02-B68F-91687428D5C9}" destId="{0F5304C8-552E-455B-BC97-CECADC9A6B3D}" srcOrd="0" destOrd="0" presId="urn:microsoft.com/office/officeart/2005/8/layout/radial1"/>
    <dgm:cxn modelId="{50448360-39DF-46E4-A603-C01B08F67363}" type="presParOf" srcId="{BEA22802-FFB9-4EFA-9D58-C8FC87344EDA}" destId="{42F72723-34B0-4A3F-B6DE-7C3CF777DC38}" srcOrd="6" destOrd="0" presId="urn:microsoft.com/office/officeart/2005/8/layout/radial1"/>
    <dgm:cxn modelId="{CEAF2069-902B-4C3D-81A1-91362B91A880}" type="presParOf" srcId="{BEA22802-FFB9-4EFA-9D58-C8FC87344EDA}" destId="{BC8BAC4E-F2A3-4304-B47E-6DB78442538B}" srcOrd="7" destOrd="0" presId="urn:microsoft.com/office/officeart/2005/8/layout/radial1"/>
    <dgm:cxn modelId="{B8450EB0-C0D2-412C-BF72-B48FE14136DB}" type="presParOf" srcId="{BC8BAC4E-F2A3-4304-B47E-6DB78442538B}" destId="{DA9DB522-5B52-4A1E-BE4D-8CBC184915FC}" srcOrd="0" destOrd="0" presId="urn:microsoft.com/office/officeart/2005/8/layout/radial1"/>
    <dgm:cxn modelId="{39F60D4C-0118-4BF1-9CB2-6DB69E882825}" type="presParOf" srcId="{BEA22802-FFB9-4EFA-9D58-C8FC87344EDA}" destId="{D54B9CFD-0A41-473E-B43F-74F0D9B6D9D9}" srcOrd="8" destOrd="0" presId="urn:microsoft.com/office/officeart/2005/8/layout/radial1"/>
    <dgm:cxn modelId="{48F5867C-96D3-45D3-B292-998E46BB8315}" type="presParOf" srcId="{BEA22802-FFB9-4EFA-9D58-C8FC87344EDA}" destId="{CC5EAFF7-ED9F-4F03-AC5A-11C8FA93CC6B}" srcOrd="9" destOrd="0" presId="urn:microsoft.com/office/officeart/2005/8/layout/radial1"/>
    <dgm:cxn modelId="{2EEF7039-93C2-4293-B909-48DBC3D9189D}" type="presParOf" srcId="{CC5EAFF7-ED9F-4F03-AC5A-11C8FA93CC6B}" destId="{6B053C4B-3F1A-4CD3-8831-76A482A8AABE}" srcOrd="0" destOrd="0" presId="urn:microsoft.com/office/officeart/2005/8/layout/radial1"/>
    <dgm:cxn modelId="{66656C59-FDA5-466D-9685-AB07DCE735BE}" type="presParOf" srcId="{BEA22802-FFB9-4EFA-9D58-C8FC87344EDA}" destId="{8B9426D0-367F-47F9-A249-FF8F787B1CAB}" srcOrd="10" destOrd="0" presId="urn:microsoft.com/office/officeart/2005/8/layout/radial1"/>
    <dgm:cxn modelId="{38B47663-306A-4E55-98AE-3A4130FD4556}" type="presParOf" srcId="{BEA22802-FFB9-4EFA-9D58-C8FC87344EDA}" destId="{505EDA98-1B9E-4D57-954A-46B7D21168D6}" srcOrd="11" destOrd="0" presId="urn:microsoft.com/office/officeart/2005/8/layout/radial1"/>
    <dgm:cxn modelId="{7B11C26F-99E0-4F29-B33B-999EA356D1A0}" type="presParOf" srcId="{505EDA98-1B9E-4D57-954A-46B7D21168D6}" destId="{41F98C60-445F-40DB-B1D5-62D0ABF20330}" srcOrd="0" destOrd="0" presId="urn:microsoft.com/office/officeart/2005/8/layout/radial1"/>
    <dgm:cxn modelId="{6F16E4F0-234F-4A44-A883-7EF91730B6C8}" type="presParOf" srcId="{BEA22802-FFB9-4EFA-9D58-C8FC87344EDA}" destId="{595C1D10-C248-4445-96BD-81DF55663A86}" srcOrd="12" destOrd="0" presId="urn:microsoft.com/office/officeart/2005/8/layout/radial1"/>
    <dgm:cxn modelId="{D9330785-8C21-4CFC-AA60-CC48FF912A94}" type="presParOf" srcId="{BEA22802-FFB9-4EFA-9D58-C8FC87344EDA}" destId="{0CF18307-86BC-4AFC-A2F9-7E88CBBE5681}" srcOrd="13" destOrd="0" presId="urn:microsoft.com/office/officeart/2005/8/layout/radial1"/>
    <dgm:cxn modelId="{8E29984E-CC94-4E45-A513-9345BC997712}" type="presParOf" srcId="{0CF18307-86BC-4AFC-A2F9-7E88CBBE5681}" destId="{C9084EB6-E4DD-49D2-99E5-1BAEFF525FD8}" srcOrd="0" destOrd="0" presId="urn:microsoft.com/office/officeart/2005/8/layout/radial1"/>
    <dgm:cxn modelId="{9E4F67DA-E137-4AA8-809E-7DC5743D08F9}" type="presParOf" srcId="{BEA22802-FFB9-4EFA-9D58-C8FC87344EDA}" destId="{87413D74-05A8-4E55-A837-497F138E6C34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8D1E09-3B0E-4114-BFDB-858A14D14019}" type="doc">
      <dgm:prSet loTypeId="urn:microsoft.com/office/officeart/2005/8/layout/radia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VE"/>
        </a:p>
      </dgm:t>
    </dgm:pt>
    <dgm:pt modelId="{5CB3170C-AE7E-4B32-BAFB-F3E0A62B45CA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VE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PIPM</a:t>
          </a:r>
          <a:endParaRPr lang="es-VE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DD97DB-7B01-43D9-B806-417CAD90C002}" type="parTrans" cxnId="{6382AF84-280C-4DC1-9B31-581543029720}">
      <dgm:prSet/>
      <dgm:spPr/>
      <dgm:t>
        <a:bodyPr/>
        <a:lstStyle/>
        <a:p>
          <a:endParaRPr lang="es-VE" sz="1600" dirty="0">
            <a:solidFill>
              <a:schemeClr val="tx1"/>
            </a:solidFill>
          </a:endParaRPr>
        </a:p>
      </dgm:t>
    </dgm:pt>
    <dgm:pt modelId="{BD5A14BA-F7C9-47D1-85D1-C037809938D1}" type="sibTrans" cxnId="{6382AF84-280C-4DC1-9B31-581543029720}">
      <dgm:prSet/>
      <dgm:spPr/>
      <dgm:t>
        <a:bodyPr/>
        <a:lstStyle/>
        <a:p>
          <a:endParaRPr lang="es-VE" sz="1600" dirty="0">
            <a:solidFill>
              <a:schemeClr val="tx1"/>
            </a:solidFill>
          </a:endParaRPr>
        </a:p>
      </dgm:t>
    </dgm:pt>
    <dgm:pt modelId="{FD91CF8A-41D5-4051-8B30-09F6DA7F9C76}">
      <dgm:prSet custT="1"/>
      <dgm:spPr/>
      <dgm:t>
        <a:bodyPr/>
        <a:lstStyle/>
        <a:p>
          <a:r>
            <a:rPr lang="es-VE" sz="1600" dirty="0" smtClean="0"/>
            <a:t>Foros de competitividad de las cadenas productivas del Mercosur</a:t>
          </a:r>
          <a:endParaRPr lang="es-VE" sz="1600" dirty="0"/>
        </a:p>
      </dgm:t>
    </dgm:pt>
    <dgm:pt modelId="{D606E7D9-3730-4B79-A8DC-935380E10462}" type="parTrans" cxnId="{E0139DBA-5E5B-4F46-B2C0-CD0DD1BE689B}">
      <dgm:prSet custT="1"/>
      <dgm:spPr/>
      <dgm:t>
        <a:bodyPr/>
        <a:lstStyle/>
        <a:p>
          <a:endParaRPr lang="es-VE" sz="1600" dirty="0"/>
        </a:p>
      </dgm:t>
    </dgm:pt>
    <dgm:pt modelId="{608493FD-C5A0-492F-B677-789378C47EAB}" type="sibTrans" cxnId="{E0139DBA-5E5B-4F46-B2C0-CD0DD1BE689B}">
      <dgm:prSet/>
      <dgm:spPr/>
      <dgm:t>
        <a:bodyPr/>
        <a:lstStyle/>
        <a:p>
          <a:endParaRPr lang="es-VE" sz="1600" dirty="0"/>
        </a:p>
      </dgm:t>
    </dgm:pt>
    <dgm:pt modelId="{D5B6181E-6A27-4B86-B42E-1CF5BC52F7F1}">
      <dgm:prSet custT="1"/>
      <dgm:spPr/>
      <dgm:t>
        <a:bodyPr/>
        <a:lstStyle/>
        <a:p>
          <a:r>
            <a:rPr lang="es-VE" sz="1600" dirty="0" smtClean="0"/>
            <a:t>Iniciativas sectoriales de integración productiva</a:t>
          </a:r>
          <a:endParaRPr lang="es-VE" sz="1600" dirty="0"/>
        </a:p>
      </dgm:t>
    </dgm:pt>
    <dgm:pt modelId="{315C5B14-E018-45D5-A4BF-152D9827ED5C}" type="parTrans" cxnId="{21668957-661D-48D8-B28D-AC94B66C9D95}">
      <dgm:prSet custT="1"/>
      <dgm:spPr/>
      <dgm:t>
        <a:bodyPr/>
        <a:lstStyle/>
        <a:p>
          <a:endParaRPr lang="es-VE" sz="1600" dirty="0"/>
        </a:p>
      </dgm:t>
    </dgm:pt>
    <dgm:pt modelId="{76764229-371F-4C82-A6BC-90695F918014}" type="sibTrans" cxnId="{21668957-661D-48D8-B28D-AC94B66C9D95}">
      <dgm:prSet/>
      <dgm:spPr/>
      <dgm:t>
        <a:bodyPr/>
        <a:lstStyle/>
        <a:p>
          <a:endParaRPr lang="es-VE" sz="1600" dirty="0"/>
        </a:p>
      </dgm:t>
    </dgm:pt>
    <dgm:pt modelId="{BEA22802-FFB9-4EFA-9D58-C8FC87344EDA}" type="pres">
      <dgm:prSet presAssocID="{938D1E09-3B0E-4114-BFDB-858A14D140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1F6D1ED1-6F2E-48EE-8F68-205180F4E913}" type="pres">
      <dgm:prSet presAssocID="{5CB3170C-AE7E-4B32-BAFB-F3E0A62B45CA}" presName="centerShape" presStyleLbl="node0" presStyleIdx="0" presStyleCnt="1"/>
      <dgm:spPr/>
      <dgm:t>
        <a:bodyPr/>
        <a:lstStyle/>
        <a:p>
          <a:endParaRPr lang="es-VE"/>
        </a:p>
      </dgm:t>
    </dgm:pt>
    <dgm:pt modelId="{59829556-5FC1-4639-B68B-51167DFB0D26}" type="pres">
      <dgm:prSet presAssocID="{D606E7D9-3730-4B79-A8DC-935380E10462}" presName="Name9" presStyleLbl="parChTrans1D2" presStyleIdx="0" presStyleCnt="2"/>
      <dgm:spPr/>
      <dgm:t>
        <a:bodyPr/>
        <a:lstStyle/>
        <a:p>
          <a:endParaRPr lang="es-VE"/>
        </a:p>
      </dgm:t>
    </dgm:pt>
    <dgm:pt modelId="{5353EF2A-FAF3-4725-B069-5784910E5B7A}" type="pres">
      <dgm:prSet presAssocID="{D606E7D9-3730-4B79-A8DC-935380E10462}" presName="connTx" presStyleLbl="parChTrans1D2" presStyleIdx="0" presStyleCnt="2"/>
      <dgm:spPr/>
      <dgm:t>
        <a:bodyPr/>
        <a:lstStyle/>
        <a:p>
          <a:endParaRPr lang="es-VE"/>
        </a:p>
      </dgm:t>
    </dgm:pt>
    <dgm:pt modelId="{6117B6FE-92F8-4057-A4BA-DE4E8EC62410}" type="pres">
      <dgm:prSet presAssocID="{FD91CF8A-41D5-4051-8B30-09F6DA7F9C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F895108-2DA8-4766-88F0-13DD9C8CC413}" type="pres">
      <dgm:prSet presAssocID="{315C5B14-E018-45D5-A4BF-152D9827ED5C}" presName="Name9" presStyleLbl="parChTrans1D2" presStyleIdx="1" presStyleCnt="2"/>
      <dgm:spPr/>
      <dgm:t>
        <a:bodyPr/>
        <a:lstStyle/>
        <a:p>
          <a:endParaRPr lang="es-VE"/>
        </a:p>
      </dgm:t>
    </dgm:pt>
    <dgm:pt modelId="{E4D93B1C-634B-43DC-8EA4-4F4718413F1A}" type="pres">
      <dgm:prSet presAssocID="{315C5B14-E018-45D5-A4BF-152D9827ED5C}" presName="connTx" presStyleLbl="parChTrans1D2" presStyleIdx="1" presStyleCnt="2"/>
      <dgm:spPr/>
      <dgm:t>
        <a:bodyPr/>
        <a:lstStyle/>
        <a:p>
          <a:endParaRPr lang="es-VE"/>
        </a:p>
      </dgm:t>
    </dgm:pt>
    <dgm:pt modelId="{DB2EE55D-D023-4F75-9B1D-057CF0C7F010}" type="pres">
      <dgm:prSet presAssocID="{D5B6181E-6A27-4B86-B42E-1CF5BC52F7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2F630FA-AF1B-4852-A275-6128FAC8F45B}" type="presOf" srcId="{D606E7D9-3730-4B79-A8DC-935380E10462}" destId="{5353EF2A-FAF3-4725-B069-5784910E5B7A}" srcOrd="1" destOrd="0" presId="urn:microsoft.com/office/officeart/2005/8/layout/radial1"/>
    <dgm:cxn modelId="{21668957-661D-48D8-B28D-AC94B66C9D95}" srcId="{5CB3170C-AE7E-4B32-BAFB-F3E0A62B45CA}" destId="{D5B6181E-6A27-4B86-B42E-1CF5BC52F7F1}" srcOrd="1" destOrd="0" parTransId="{315C5B14-E018-45D5-A4BF-152D9827ED5C}" sibTransId="{76764229-371F-4C82-A6BC-90695F918014}"/>
    <dgm:cxn modelId="{3AADE3E4-8E1F-450C-83E5-EBE9F75BD257}" type="presOf" srcId="{D606E7D9-3730-4B79-A8DC-935380E10462}" destId="{59829556-5FC1-4639-B68B-51167DFB0D26}" srcOrd="0" destOrd="0" presId="urn:microsoft.com/office/officeart/2005/8/layout/radial1"/>
    <dgm:cxn modelId="{40B05F73-B142-4899-A619-F86916AFE51B}" type="presOf" srcId="{938D1E09-3B0E-4114-BFDB-858A14D14019}" destId="{BEA22802-FFB9-4EFA-9D58-C8FC87344EDA}" srcOrd="0" destOrd="0" presId="urn:microsoft.com/office/officeart/2005/8/layout/radial1"/>
    <dgm:cxn modelId="{66BA8E39-8AAB-439E-B8B6-F87D8C7E35F8}" type="presOf" srcId="{FD91CF8A-41D5-4051-8B30-09F6DA7F9C76}" destId="{6117B6FE-92F8-4057-A4BA-DE4E8EC62410}" srcOrd="0" destOrd="0" presId="urn:microsoft.com/office/officeart/2005/8/layout/radial1"/>
    <dgm:cxn modelId="{6382AF84-280C-4DC1-9B31-581543029720}" srcId="{938D1E09-3B0E-4114-BFDB-858A14D14019}" destId="{5CB3170C-AE7E-4B32-BAFB-F3E0A62B45CA}" srcOrd="0" destOrd="0" parTransId="{E7DD97DB-7B01-43D9-B806-417CAD90C002}" sibTransId="{BD5A14BA-F7C9-47D1-85D1-C037809938D1}"/>
    <dgm:cxn modelId="{6BA36713-5EFE-443E-A8A0-564F8C1D07F4}" type="presOf" srcId="{315C5B14-E018-45D5-A4BF-152D9827ED5C}" destId="{E4D93B1C-634B-43DC-8EA4-4F4718413F1A}" srcOrd="1" destOrd="0" presId="urn:microsoft.com/office/officeart/2005/8/layout/radial1"/>
    <dgm:cxn modelId="{432BBB6E-A057-4D02-8B31-936763DE6F3F}" type="presOf" srcId="{315C5B14-E018-45D5-A4BF-152D9827ED5C}" destId="{0F895108-2DA8-4766-88F0-13DD9C8CC413}" srcOrd="0" destOrd="0" presId="urn:microsoft.com/office/officeart/2005/8/layout/radial1"/>
    <dgm:cxn modelId="{1A493903-E2DC-421D-A0B8-6ECF69A91C5A}" type="presOf" srcId="{5CB3170C-AE7E-4B32-BAFB-F3E0A62B45CA}" destId="{1F6D1ED1-6F2E-48EE-8F68-205180F4E913}" srcOrd="0" destOrd="0" presId="urn:microsoft.com/office/officeart/2005/8/layout/radial1"/>
    <dgm:cxn modelId="{A70BF356-B05A-4596-BFC6-B431144B55B3}" type="presOf" srcId="{D5B6181E-6A27-4B86-B42E-1CF5BC52F7F1}" destId="{DB2EE55D-D023-4F75-9B1D-057CF0C7F010}" srcOrd="0" destOrd="0" presId="urn:microsoft.com/office/officeart/2005/8/layout/radial1"/>
    <dgm:cxn modelId="{E0139DBA-5E5B-4F46-B2C0-CD0DD1BE689B}" srcId="{5CB3170C-AE7E-4B32-BAFB-F3E0A62B45CA}" destId="{FD91CF8A-41D5-4051-8B30-09F6DA7F9C76}" srcOrd="0" destOrd="0" parTransId="{D606E7D9-3730-4B79-A8DC-935380E10462}" sibTransId="{608493FD-C5A0-492F-B677-789378C47EAB}"/>
    <dgm:cxn modelId="{BA1A10DC-0BF5-42B0-96F2-2C49B92CAEDE}" type="presParOf" srcId="{BEA22802-FFB9-4EFA-9D58-C8FC87344EDA}" destId="{1F6D1ED1-6F2E-48EE-8F68-205180F4E913}" srcOrd="0" destOrd="0" presId="urn:microsoft.com/office/officeart/2005/8/layout/radial1"/>
    <dgm:cxn modelId="{CF9B3A90-CCD1-49B2-84AE-E3E5EB23AC5D}" type="presParOf" srcId="{BEA22802-FFB9-4EFA-9D58-C8FC87344EDA}" destId="{59829556-5FC1-4639-B68B-51167DFB0D26}" srcOrd="1" destOrd="0" presId="urn:microsoft.com/office/officeart/2005/8/layout/radial1"/>
    <dgm:cxn modelId="{B585179F-46CE-4EDD-9F93-C253ADA82E61}" type="presParOf" srcId="{59829556-5FC1-4639-B68B-51167DFB0D26}" destId="{5353EF2A-FAF3-4725-B069-5784910E5B7A}" srcOrd="0" destOrd="0" presId="urn:microsoft.com/office/officeart/2005/8/layout/radial1"/>
    <dgm:cxn modelId="{3C9DA3C1-6254-4F32-BA71-408F579F56B5}" type="presParOf" srcId="{BEA22802-FFB9-4EFA-9D58-C8FC87344EDA}" destId="{6117B6FE-92F8-4057-A4BA-DE4E8EC62410}" srcOrd="2" destOrd="0" presId="urn:microsoft.com/office/officeart/2005/8/layout/radial1"/>
    <dgm:cxn modelId="{90517D07-46A9-4A57-8389-D9F88EDDE18C}" type="presParOf" srcId="{BEA22802-FFB9-4EFA-9D58-C8FC87344EDA}" destId="{0F895108-2DA8-4766-88F0-13DD9C8CC413}" srcOrd="3" destOrd="0" presId="urn:microsoft.com/office/officeart/2005/8/layout/radial1"/>
    <dgm:cxn modelId="{6F57C1FC-8254-4DF8-875A-5289CDBD2991}" type="presParOf" srcId="{0F895108-2DA8-4766-88F0-13DD9C8CC413}" destId="{E4D93B1C-634B-43DC-8EA4-4F4718413F1A}" srcOrd="0" destOrd="0" presId="urn:microsoft.com/office/officeart/2005/8/layout/radial1"/>
    <dgm:cxn modelId="{C4AFFD71-57C4-4F5A-A4E5-34C4BAE1F4DA}" type="presParOf" srcId="{BEA22802-FFB9-4EFA-9D58-C8FC87344EDA}" destId="{DB2EE55D-D023-4F75-9B1D-057CF0C7F010}" srcOrd="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7D53E2-D03A-450C-9A88-18941295B5E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76BDAAB6-E786-4C02-8B89-D6939941E71A}">
      <dgm:prSet phldrT="[Texto]"/>
      <dgm:spPr/>
      <dgm:t>
        <a:bodyPr/>
        <a:lstStyle/>
        <a:p>
          <a:r>
            <a:rPr lang="es-VE" dirty="0" smtClean="0"/>
            <a:t>Electricidad</a:t>
          </a:r>
          <a:endParaRPr lang="es-VE" dirty="0"/>
        </a:p>
      </dgm:t>
    </dgm:pt>
    <dgm:pt modelId="{C2C67DCB-AD98-4BDB-A070-3817333C75CC}" type="parTrans" cxnId="{B74EE1B4-135D-4EF0-8AED-DD67F8B3D5C4}">
      <dgm:prSet/>
      <dgm:spPr/>
      <dgm:t>
        <a:bodyPr/>
        <a:lstStyle/>
        <a:p>
          <a:endParaRPr lang="es-VE"/>
        </a:p>
      </dgm:t>
    </dgm:pt>
    <dgm:pt modelId="{28A172B1-B01A-4297-B242-A40CB3F63F90}" type="sibTrans" cxnId="{B74EE1B4-135D-4EF0-8AED-DD67F8B3D5C4}">
      <dgm:prSet/>
      <dgm:spPr/>
      <dgm:t>
        <a:bodyPr/>
        <a:lstStyle/>
        <a:p>
          <a:endParaRPr lang="es-VE"/>
        </a:p>
      </dgm:t>
    </dgm:pt>
    <dgm:pt modelId="{E1B5A215-34A7-4D54-8DD6-8F4154DA077A}">
      <dgm:prSet phldrT="[Texto]"/>
      <dgm:spPr/>
      <dgm:t>
        <a:bodyPr/>
        <a:lstStyle/>
        <a:p>
          <a:r>
            <a:rPr lang="es-VE" dirty="0" smtClean="0"/>
            <a:t>Implantación del sistema de 500 </a:t>
          </a:r>
          <a:r>
            <a:rPr lang="es-VE" dirty="0" err="1" smtClean="0"/>
            <a:t>kV</a:t>
          </a:r>
          <a:r>
            <a:rPr lang="es-VE" dirty="0" smtClean="0"/>
            <a:t> en Paraguay - construcción de la línea de transmisión eléctrica de 500 </a:t>
          </a:r>
          <a:r>
            <a:rPr lang="es-VE" dirty="0" err="1" smtClean="0"/>
            <a:t>kV</a:t>
          </a:r>
          <a:r>
            <a:rPr lang="es-VE" dirty="0" smtClean="0"/>
            <a:t> entre Villa Hayes y la subestación en la margen derecha de la </a:t>
          </a:r>
          <a:r>
            <a:rPr lang="es-VE" dirty="0" err="1" smtClean="0"/>
            <a:t>Itaipú</a:t>
          </a:r>
          <a:r>
            <a:rPr lang="es-VE" dirty="0" smtClean="0"/>
            <a:t> Binacional, ampliación de subestación de la margen derecha y de la subestación de Villa Hayes</a:t>
          </a:r>
          <a:endParaRPr lang="es-VE" dirty="0"/>
        </a:p>
      </dgm:t>
    </dgm:pt>
    <dgm:pt modelId="{8B04B6B3-DEEE-4F5B-A258-F83A0555ADD6}" type="parTrans" cxnId="{8F11AEB5-D8E8-48F9-B73B-1B6B97C60105}">
      <dgm:prSet/>
      <dgm:spPr/>
      <dgm:t>
        <a:bodyPr/>
        <a:lstStyle/>
        <a:p>
          <a:endParaRPr lang="es-VE"/>
        </a:p>
      </dgm:t>
    </dgm:pt>
    <dgm:pt modelId="{CEE05486-B335-4DAE-ACE9-C4279115F2E9}" type="sibTrans" cxnId="{8F11AEB5-D8E8-48F9-B73B-1B6B97C60105}">
      <dgm:prSet/>
      <dgm:spPr/>
      <dgm:t>
        <a:bodyPr/>
        <a:lstStyle/>
        <a:p>
          <a:endParaRPr lang="es-VE"/>
        </a:p>
      </dgm:t>
    </dgm:pt>
    <dgm:pt modelId="{D353ADA8-A2DE-4D7A-A5AA-F3CA9BA50852}">
      <dgm:prSet phldrT="[Texto]"/>
      <dgm:spPr/>
      <dgm:t>
        <a:bodyPr/>
        <a:lstStyle/>
        <a:p>
          <a:r>
            <a:rPr lang="es-VE" dirty="0" smtClean="0"/>
            <a:t>Carreteras</a:t>
          </a:r>
          <a:endParaRPr lang="es-VE" dirty="0"/>
        </a:p>
      </dgm:t>
    </dgm:pt>
    <dgm:pt modelId="{50F5A77C-2438-4D54-A3D4-FA6C666E3BBB}" type="parTrans" cxnId="{2B30B1EF-F6F8-4F02-9A88-63079AE551DA}">
      <dgm:prSet/>
      <dgm:spPr/>
      <dgm:t>
        <a:bodyPr/>
        <a:lstStyle/>
        <a:p>
          <a:endParaRPr lang="es-VE"/>
        </a:p>
      </dgm:t>
    </dgm:pt>
    <dgm:pt modelId="{EC8ECDD6-8CC9-4589-BAD7-BB1B64ABDB48}" type="sibTrans" cxnId="{2B30B1EF-F6F8-4F02-9A88-63079AE551DA}">
      <dgm:prSet/>
      <dgm:spPr/>
      <dgm:t>
        <a:bodyPr/>
        <a:lstStyle/>
        <a:p>
          <a:endParaRPr lang="es-VE"/>
        </a:p>
      </dgm:t>
    </dgm:pt>
    <dgm:pt modelId="{BB8EEC32-4BD6-4F93-BC41-6BF6D6574843}">
      <dgm:prSet phldrT="[Texto]"/>
      <dgm:spPr/>
      <dgm:t>
        <a:bodyPr/>
        <a:lstStyle/>
        <a:p>
          <a:r>
            <a:rPr lang="es-VE" dirty="0" smtClean="0"/>
            <a:t>Construcción de la Avenida Costanera Norte de Asunción - 2ª etapa y conexión (Av. Primer Presidente) con la Ruta Nacional N°9</a:t>
          </a:r>
          <a:endParaRPr lang="es-VE" dirty="0"/>
        </a:p>
      </dgm:t>
    </dgm:pt>
    <dgm:pt modelId="{31C3178A-6398-40AC-8F0D-DEF48FB19DF2}" type="parTrans" cxnId="{15AD32B3-2187-40F5-83F8-0AB69B8FB0A6}">
      <dgm:prSet/>
      <dgm:spPr/>
      <dgm:t>
        <a:bodyPr/>
        <a:lstStyle/>
        <a:p>
          <a:endParaRPr lang="es-VE"/>
        </a:p>
      </dgm:t>
    </dgm:pt>
    <dgm:pt modelId="{5FA250A2-7928-4F5B-9D22-8B725B0EC651}" type="sibTrans" cxnId="{15AD32B3-2187-40F5-83F8-0AB69B8FB0A6}">
      <dgm:prSet/>
      <dgm:spPr/>
      <dgm:t>
        <a:bodyPr/>
        <a:lstStyle/>
        <a:p>
          <a:endParaRPr lang="es-VE"/>
        </a:p>
      </dgm:t>
    </dgm:pt>
    <dgm:pt modelId="{9A4B7789-2214-404E-968E-440984419A15}">
      <dgm:prSet/>
      <dgm:spPr/>
      <dgm:t>
        <a:bodyPr/>
        <a:lstStyle/>
        <a:p>
          <a:r>
            <a:rPr lang="es-VE" dirty="0" smtClean="0"/>
            <a:t>Saneamiento y agua potable</a:t>
          </a:r>
          <a:endParaRPr lang="es-VE" dirty="0"/>
        </a:p>
      </dgm:t>
    </dgm:pt>
    <dgm:pt modelId="{E6C331A9-748F-4F58-B8CD-4E50F7037C59}" type="parTrans" cxnId="{E8A30AE6-8DC8-474E-9BEB-B2724D8EAA3C}">
      <dgm:prSet/>
      <dgm:spPr/>
      <dgm:t>
        <a:bodyPr/>
        <a:lstStyle/>
        <a:p>
          <a:endParaRPr lang="es-VE"/>
        </a:p>
      </dgm:t>
    </dgm:pt>
    <dgm:pt modelId="{32A8FD4E-A960-4A5E-863C-4AD68A56EAD9}" type="sibTrans" cxnId="{E8A30AE6-8DC8-474E-9BEB-B2724D8EAA3C}">
      <dgm:prSet/>
      <dgm:spPr/>
      <dgm:t>
        <a:bodyPr/>
        <a:lstStyle/>
        <a:p>
          <a:endParaRPr lang="es-VE"/>
        </a:p>
      </dgm:t>
    </dgm:pt>
    <dgm:pt modelId="{35562EEF-384A-433B-9A22-940D6C9366B2}">
      <dgm:prSet/>
      <dgm:spPr/>
      <dgm:t>
        <a:bodyPr/>
        <a:lstStyle/>
        <a:p>
          <a:r>
            <a:rPr lang="es-VE" dirty="0" smtClean="0"/>
            <a:t>Ampliación del sistema de saneamiento de Ponta </a:t>
          </a:r>
          <a:r>
            <a:rPr lang="es-VE" dirty="0" err="1" smtClean="0"/>
            <a:t>Porã</a:t>
          </a:r>
          <a:r>
            <a:rPr lang="es-VE" dirty="0" smtClean="0"/>
            <a:t>-MS</a:t>
          </a:r>
          <a:endParaRPr lang="es-VE" dirty="0"/>
        </a:p>
      </dgm:t>
    </dgm:pt>
    <dgm:pt modelId="{39B62025-461C-413E-BBD2-A39996830A99}" type="parTrans" cxnId="{AD62C576-AA49-4B5E-B3D9-E3E478DD4FCB}">
      <dgm:prSet/>
      <dgm:spPr/>
      <dgm:t>
        <a:bodyPr/>
        <a:lstStyle/>
        <a:p>
          <a:endParaRPr lang="es-VE"/>
        </a:p>
      </dgm:t>
    </dgm:pt>
    <dgm:pt modelId="{39501D1E-991A-472C-AFE6-6BD8A6881588}" type="sibTrans" cxnId="{AD62C576-AA49-4B5E-B3D9-E3E478DD4FCB}">
      <dgm:prSet/>
      <dgm:spPr/>
      <dgm:t>
        <a:bodyPr/>
        <a:lstStyle/>
        <a:p>
          <a:endParaRPr lang="es-VE"/>
        </a:p>
      </dgm:t>
    </dgm:pt>
    <dgm:pt modelId="{AF13EFB4-13CF-45A3-A492-4F5A6920A1EC}">
      <dgm:prSet/>
      <dgm:spPr/>
      <dgm:t>
        <a:bodyPr/>
        <a:lstStyle/>
        <a:p>
          <a:r>
            <a:rPr lang="es-VE" dirty="0" smtClean="0"/>
            <a:t>Interconexión eléctrica de 500 MW entre la República Federativa de Brasil y la República Oriental del Uruguay - líneas de transmisión de extra alta tensión: San Carlos-Melo y Melo-Frontera</a:t>
          </a:r>
          <a:endParaRPr lang="es-VE" dirty="0"/>
        </a:p>
      </dgm:t>
    </dgm:pt>
    <dgm:pt modelId="{63429128-26F9-4A75-AE68-8BEF6089F7F4}" type="parTrans" cxnId="{375D32DA-22A7-4A5C-A41B-BDDD6B0E9C93}">
      <dgm:prSet/>
      <dgm:spPr/>
      <dgm:t>
        <a:bodyPr/>
        <a:lstStyle/>
        <a:p>
          <a:endParaRPr lang="es-VE"/>
        </a:p>
      </dgm:t>
    </dgm:pt>
    <dgm:pt modelId="{C6C4360F-A0A0-4990-BA3D-A00E8398EDCD}" type="sibTrans" cxnId="{375D32DA-22A7-4A5C-A41B-BDDD6B0E9C93}">
      <dgm:prSet/>
      <dgm:spPr/>
      <dgm:t>
        <a:bodyPr/>
        <a:lstStyle/>
        <a:p>
          <a:endParaRPr lang="es-VE"/>
        </a:p>
      </dgm:t>
    </dgm:pt>
    <dgm:pt modelId="{D3B4C288-44AD-40CB-BC36-3AB16B3D6E85}">
      <dgm:prSet/>
      <dgm:spPr/>
      <dgm:t>
        <a:bodyPr/>
        <a:lstStyle/>
        <a:p>
          <a:r>
            <a:rPr lang="es-VE" dirty="0" smtClean="0"/>
            <a:t>Rehabilitación y mejoramiento de carreteras de acceso y Circunvalación del Gran Asunción</a:t>
          </a:r>
          <a:endParaRPr lang="es-VE" dirty="0"/>
        </a:p>
      </dgm:t>
    </dgm:pt>
    <dgm:pt modelId="{747C7A1F-FA39-4685-8332-278852E952CD}" type="parTrans" cxnId="{9730AB89-1AD9-43B3-92C7-2D566E14F373}">
      <dgm:prSet/>
      <dgm:spPr/>
      <dgm:t>
        <a:bodyPr/>
        <a:lstStyle/>
        <a:p>
          <a:endParaRPr lang="es-VE"/>
        </a:p>
      </dgm:t>
    </dgm:pt>
    <dgm:pt modelId="{E268A390-28B6-453F-97FA-6E807378A6F5}" type="sibTrans" cxnId="{9730AB89-1AD9-43B3-92C7-2D566E14F373}">
      <dgm:prSet/>
      <dgm:spPr/>
      <dgm:t>
        <a:bodyPr/>
        <a:lstStyle/>
        <a:p>
          <a:endParaRPr lang="es-VE"/>
        </a:p>
      </dgm:t>
    </dgm:pt>
    <dgm:pt modelId="{627A8D30-E767-4D8F-8BFA-D43C4499B96D}">
      <dgm:prSet/>
      <dgm:spPr/>
      <dgm:t>
        <a:bodyPr/>
        <a:lstStyle/>
        <a:p>
          <a:r>
            <a:rPr lang="es-VE" dirty="0" smtClean="0"/>
            <a:t>Recapado del tramo alimentador de las Rutas 1 y 6, Corredores de Integración regional, Ruta 1 (Carmen del Paraná) - La Paz Ruta Graneros del Sur</a:t>
          </a:r>
          <a:endParaRPr lang="es-VE" dirty="0"/>
        </a:p>
      </dgm:t>
    </dgm:pt>
    <dgm:pt modelId="{ADF4BE43-F210-4514-B7FF-6B4A53672F90}" type="parTrans" cxnId="{5C4B1F68-0D11-4A38-AE44-88D35DD5771B}">
      <dgm:prSet/>
      <dgm:spPr/>
      <dgm:t>
        <a:bodyPr/>
        <a:lstStyle/>
        <a:p>
          <a:endParaRPr lang="es-VE"/>
        </a:p>
      </dgm:t>
    </dgm:pt>
    <dgm:pt modelId="{921C98A3-1215-43C8-8F78-85878D0B703A}" type="sibTrans" cxnId="{5C4B1F68-0D11-4A38-AE44-88D35DD5771B}">
      <dgm:prSet/>
      <dgm:spPr/>
      <dgm:t>
        <a:bodyPr/>
        <a:lstStyle/>
        <a:p>
          <a:endParaRPr lang="es-VE"/>
        </a:p>
      </dgm:t>
    </dgm:pt>
    <dgm:pt modelId="{1AD91E35-1B0F-4E87-8C10-FE30A3401DBF}">
      <dgm:prSet/>
      <dgm:spPr/>
      <dgm:t>
        <a:bodyPr/>
        <a:lstStyle/>
        <a:p>
          <a:r>
            <a:rPr lang="es-VE" dirty="0" smtClean="0"/>
            <a:t>Vías férreas</a:t>
          </a:r>
          <a:endParaRPr lang="es-VE" dirty="0"/>
        </a:p>
      </dgm:t>
    </dgm:pt>
    <dgm:pt modelId="{493B51AC-E5EA-4165-BF54-599935335A86}" type="parTrans" cxnId="{6D04BA50-0DF7-4812-8CE1-90B9F2B3E490}">
      <dgm:prSet/>
      <dgm:spPr/>
      <dgm:t>
        <a:bodyPr/>
        <a:lstStyle/>
        <a:p>
          <a:endParaRPr lang="es-VE"/>
        </a:p>
      </dgm:t>
    </dgm:pt>
    <dgm:pt modelId="{AECA7580-994C-49D3-B1C8-9046823F988B}" type="sibTrans" cxnId="{6D04BA50-0DF7-4812-8CE1-90B9F2B3E490}">
      <dgm:prSet/>
      <dgm:spPr/>
      <dgm:t>
        <a:bodyPr/>
        <a:lstStyle/>
        <a:p>
          <a:endParaRPr lang="es-VE"/>
        </a:p>
      </dgm:t>
    </dgm:pt>
    <dgm:pt modelId="{1C17F338-383A-4490-B596-3F13A90F92B9}">
      <dgm:prSet/>
      <dgm:spPr/>
      <dgm:t>
        <a:bodyPr/>
        <a:lstStyle/>
        <a:p>
          <a:r>
            <a:rPr lang="es-VE" dirty="0" smtClean="0"/>
            <a:t>Rehabilitación de vías férreas – Línea Rivera tramo: Pintado (km 144) – Rivera (km 566)</a:t>
          </a:r>
          <a:endParaRPr lang="es-VE" dirty="0"/>
        </a:p>
      </dgm:t>
    </dgm:pt>
    <dgm:pt modelId="{6058CF2C-E4DB-45C4-AAA0-73B366991D9E}" type="parTrans" cxnId="{8F1B8D1E-5561-4DB8-B405-8A9EC83FE483}">
      <dgm:prSet/>
      <dgm:spPr/>
      <dgm:t>
        <a:bodyPr/>
        <a:lstStyle/>
        <a:p>
          <a:endParaRPr lang="es-VE"/>
        </a:p>
      </dgm:t>
    </dgm:pt>
    <dgm:pt modelId="{7DADA1D2-C658-4228-AB00-9F02A215A50C}" type="sibTrans" cxnId="{8F1B8D1E-5561-4DB8-B405-8A9EC83FE483}">
      <dgm:prSet/>
      <dgm:spPr/>
      <dgm:t>
        <a:bodyPr/>
        <a:lstStyle/>
        <a:p>
          <a:endParaRPr lang="es-VE"/>
        </a:p>
      </dgm:t>
    </dgm:pt>
    <dgm:pt modelId="{200F9B72-F46C-4C75-97E3-DE8A75A9C1BD}">
      <dgm:prSet/>
      <dgm:spPr/>
      <dgm:t>
        <a:bodyPr/>
        <a:lstStyle/>
        <a:p>
          <a:r>
            <a:rPr lang="es-VE" dirty="0" smtClean="0"/>
            <a:t>Rehabilitación de vías férreas - tramos: ramal Piedra Sola: Tres Árboles (km 334) – Piedra Sola (km 392), línea Artigas: Tres Árboles (km 334) – Algorta (km 409), Algorta (km 409) – Paysandú (km 480), Paysandú (km 480) – Salto (km 590), ramal El Precursor: Salto (km 590) – Salto Grande (km 603)</a:t>
          </a:r>
          <a:endParaRPr lang="es-VE" dirty="0"/>
        </a:p>
      </dgm:t>
    </dgm:pt>
    <dgm:pt modelId="{0D4AC40A-9F8B-468F-A2F7-9F9142548EA8}" type="parTrans" cxnId="{51501A77-FAC4-436A-A434-5A493FB5A7EA}">
      <dgm:prSet/>
      <dgm:spPr/>
      <dgm:t>
        <a:bodyPr/>
        <a:lstStyle/>
        <a:p>
          <a:endParaRPr lang="es-VE"/>
        </a:p>
      </dgm:t>
    </dgm:pt>
    <dgm:pt modelId="{FB43A42A-2666-4AF8-BA2A-259283603C1F}" type="sibTrans" cxnId="{51501A77-FAC4-436A-A434-5A493FB5A7EA}">
      <dgm:prSet/>
      <dgm:spPr/>
      <dgm:t>
        <a:bodyPr/>
        <a:lstStyle/>
        <a:p>
          <a:endParaRPr lang="es-VE"/>
        </a:p>
      </dgm:t>
    </dgm:pt>
    <dgm:pt modelId="{00D19806-C462-4CCB-9FFE-B52E5A99CD8F}" type="pres">
      <dgm:prSet presAssocID="{AB7D53E2-D03A-450C-9A88-18941295B5E5}" presName="linear" presStyleCnt="0">
        <dgm:presLayoutVars>
          <dgm:animLvl val="lvl"/>
          <dgm:resizeHandles val="exact"/>
        </dgm:presLayoutVars>
      </dgm:prSet>
      <dgm:spPr/>
    </dgm:pt>
    <dgm:pt modelId="{07AB5347-C1DF-4C81-8538-AF4231FA8671}" type="pres">
      <dgm:prSet presAssocID="{76BDAAB6-E786-4C02-8B89-D6939941E7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D1A15C-79F6-43DB-9E14-0122BFD2D0EA}" type="pres">
      <dgm:prSet presAssocID="{76BDAAB6-E786-4C02-8B89-D6939941E71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7BC180F-3B3C-446C-A451-590D19E75B80}" type="pres">
      <dgm:prSet presAssocID="{D353ADA8-A2DE-4D7A-A5AA-F3CA9BA508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D5A1CC7-9E4A-4A69-9015-588729CCE906}" type="pres">
      <dgm:prSet presAssocID="{D353ADA8-A2DE-4D7A-A5AA-F3CA9BA5085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9A3F976-300E-4015-B5A3-C3F24FC16897}" type="pres">
      <dgm:prSet presAssocID="{9A4B7789-2214-404E-968E-440984419A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95C79D6-0D66-4BD8-901E-6CFCB9B0F5E8}" type="pres">
      <dgm:prSet presAssocID="{9A4B7789-2214-404E-968E-440984419A1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9A9DE7A-B9B6-411D-9071-F178293CA665}" type="pres">
      <dgm:prSet presAssocID="{1AD91E35-1B0F-4E87-8C10-FE30A3401D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96542A-9605-4B5B-A246-1B22A13B28BF}" type="pres">
      <dgm:prSet presAssocID="{1AD91E35-1B0F-4E87-8C10-FE30A3401DB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9730AB89-1AD9-43B3-92C7-2D566E14F373}" srcId="{D353ADA8-A2DE-4D7A-A5AA-F3CA9BA50852}" destId="{D3B4C288-44AD-40CB-BC36-3AB16B3D6E85}" srcOrd="1" destOrd="0" parTransId="{747C7A1F-FA39-4685-8332-278852E952CD}" sibTransId="{E268A390-28B6-453F-97FA-6E807378A6F5}"/>
    <dgm:cxn modelId="{4D671612-32E1-4953-9C0D-B2DBB88CA49A}" type="presOf" srcId="{AF13EFB4-13CF-45A3-A492-4F5A6920A1EC}" destId="{86D1A15C-79F6-43DB-9E14-0122BFD2D0EA}" srcOrd="0" destOrd="1" presId="urn:microsoft.com/office/officeart/2005/8/layout/vList2"/>
    <dgm:cxn modelId="{8F11AEB5-D8E8-48F9-B73B-1B6B97C60105}" srcId="{76BDAAB6-E786-4C02-8B89-D6939941E71A}" destId="{E1B5A215-34A7-4D54-8DD6-8F4154DA077A}" srcOrd="0" destOrd="0" parTransId="{8B04B6B3-DEEE-4F5B-A258-F83A0555ADD6}" sibTransId="{CEE05486-B335-4DAE-ACE9-C4279115F2E9}"/>
    <dgm:cxn modelId="{E8A30AE6-8DC8-474E-9BEB-B2724D8EAA3C}" srcId="{AB7D53E2-D03A-450C-9A88-18941295B5E5}" destId="{9A4B7789-2214-404E-968E-440984419A15}" srcOrd="2" destOrd="0" parTransId="{E6C331A9-748F-4F58-B8CD-4E50F7037C59}" sibTransId="{32A8FD4E-A960-4A5E-863C-4AD68A56EAD9}"/>
    <dgm:cxn modelId="{F3A5297B-8A42-481D-83E9-D3755559B070}" type="presOf" srcId="{D3B4C288-44AD-40CB-BC36-3AB16B3D6E85}" destId="{8D5A1CC7-9E4A-4A69-9015-588729CCE906}" srcOrd="0" destOrd="1" presId="urn:microsoft.com/office/officeart/2005/8/layout/vList2"/>
    <dgm:cxn modelId="{2106D124-1C92-464D-B63D-33CEB9A56995}" type="presOf" srcId="{BB8EEC32-4BD6-4F93-BC41-6BF6D6574843}" destId="{8D5A1CC7-9E4A-4A69-9015-588729CCE906}" srcOrd="0" destOrd="0" presId="urn:microsoft.com/office/officeart/2005/8/layout/vList2"/>
    <dgm:cxn modelId="{BA27910D-A870-4C43-9D11-5280CB0BEC7C}" type="presOf" srcId="{200F9B72-F46C-4C75-97E3-DE8A75A9C1BD}" destId="{8696542A-9605-4B5B-A246-1B22A13B28BF}" srcOrd="0" destOrd="1" presId="urn:microsoft.com/office/officeart/2005/8/layout/vList2"/>
    <dgm:cxn modelId="{8BA88B68-483A-4C9D-B018-F36AFD2A0A48}" type="presOf" srcId="{1C17F338-383A-4490-B596-3F13A90F92B9}" destId="{8696542A-9605-4B5B-A246-1B22A13B28BF}" srcOrd="0" destOrd="0" presId="urn:microsoft.com/office/officeart/2005/8/layout/vList2"/>
    <dgm:cxn modelId="{AD62C576-AA49-4B5E-B3D9-E3E478DD4FCB}" srcId="{9A4B7789-2214-404E-968E-440984419A15}" destId="{35562EEF-384A-433B-9A22-940D6C9366B2}" srcOrd="0" destOrd="0" parTransId="{39B62025-461C-413E-BBD2-A39996830A99}" sibTransId="{39501D1E-991A-472C-AFE6-6BD8A6881588}"/>
    <dgm:cxn modelId="{481F9C21-9574-44C4-8F6E-5B0AC2460F40}" type="presOf" srcId="{35562EEF-384A-433B-9A22-940D6C9366B2}" destId="{E95C79D6-0D66-4BD8-901E-6CFCB9B0F5E8}" srcOrd="0" destOrd="0" presId="urn:microsoft.com/office/officeart/2005/8/layout/vList2"/>
    <dgm:cxn modelId="{6D04BA50-0DF7-4812-8CE1-90B9F2B3E490}" srcId="{AB7D53E2-D03A-450C-9A88-18941295B5E5}" destId="{1AD91E35-1B0F-4E87-8C10-FE30A3401DBF}" srcOrd="3" destOrd="0" parTransId="{493B51AC-E5EA-4165-BF54-599935335A86}" sibTransId="{AECA7580-994C-49D3-B1C8-9046823F988B}"/>
    <dgm:cxn modelId="{15AD32B3-2187-40F5-83F8-0AB69B8FB0A6}" srcId="{D353ADA8-A2DE-4D7A-A5AA-F3CA9BA50852}" destId="{BB8EEC32-4BD6-4F93-BC41-6BF6D6574843}" srcOrd="0" destOrd="0" parTransId="{31C3178A-6398-40AC-8F0D-DEF48FB19DF2}" sibTransId="{5FA250A2-7928-4F5B-9D22-8B725B0EC651}"/>
    <dgm:cxn modelId="{1F3D7068-DF16-4FAA-B3AD-7D7057156F5A}" type="presOf" srcId="{1AD91E35-1B0F-4E87-8C10-FE30A3401DBF}" destId="{A9A9DE7A-B9B6-411D-9071-F178293CA665}" srcOrd="0" destOrd="0" presId="urn:microsoft.com/office/officeart/2005/8/layout/vList2"/>
    <dgm:cxn modelId="{4BFE448C-4370-401A-8795-F9FF723E8277}" type="presOf" srcId="{D353ADA8-A2DE-4D7A-A5AA-F3CA9BA50852}" destId="{C7BC180F-3B3C-446C-A451-590D19E75B80}" srcOrd="0" destOrd="0" presId="urn:microsoft.com/office/officeart/2005/8/layout/vList2"/>
    <dgm:cxn modelId="{8F1B8D1E-5561-4DB8-B405-8A9EC83FE483}" srcId="{1AD91E35-1B0F-4E87-8C10-FE30A3401DBF}" destId="{1C17F338-383A-4490-B596-3F13A90F92B9}" srcOrd="0" destOrd="0" parTransId="{6058CF2C-E4DB-45C4-AAA0-73B366991D9E}" sibTransId="{7DADA1D2-C658-4228-AB00-9F02A215A50C}"/>
    <dgm:cxn modelId="{A9EC42D2-D346-46F4-90DF-7B4A87B52FD1}" type="presOf" srcId="{76BDAAB6-E786-4C02-8B89-D6939941E71A}" destId="{07AB5347-C1DF-4C81-8538-AF4231FA8671}" srcOrd="0" destOrd="0" presId="urn:microsoft.com/office/officeart/2005/8/layout/vList2"/>
    <dgm:cxn modelId="{375D32DA-22A7-4A5C-A41B-BDDD6B0E9C93}" srcId="{76BDAAB6-E786-4C02-8B89-D6939941E71A}" destId="{AF13EFB4-13CF-45A3-A492-4F5A6920A1EC}" srcOrd="1" destOrd="0" parTransId="{63429128-26F9-4A75-AE68-8BEF6089F7F4}" sibTransId="{C6C4360F-A0A0-4990-BA3D-A00E8398EDCD}"/>
    <dgm:cxn modelId="{CEB42843-5C6B-4311-AC4D-873744C49C86}" type="presOf" srcId="{9A4B7789-2214-404E-968E-440984419A15}" destId="{79A3F976-300E-4015-B5A3-C3F24FC16897}" srcOrd="0" destOrd="0" presId="urn:microsoft.com/office/officeart/2005/8/layout/vList2"/>
    <dgm:cxn modelId="{DED2706E-67D6-47F5-87C0-E291E91ABF6C}" type="presOf" srcId="{AB7D53E2-D03A-450C-9A88-18941295B5E5}" destId="{00D19806-C462-4CCB-9FFE-B52E5A99CD8F}" srcOrd="0" destOrd="0" presId="urn:microsoft.com/office/officeart/2005/8/layout/vList2"/>
    <dgm:cxn modelId="{2B30B1EF-F6F8-4F02-9A88-63079AE551DA}" srcId="{AB7D53E2-D03A-450C-9A88-18941295B5E5}" destId="{D353ADA8-A2DE-4D7A-A5AA-F3CA9BA50852}" srcOrd="1" destOrd="0" parTransId="{50F5A77C-2438-4D54-A3D4-FA6C666E3BBB}" sibTransId="{EC8ECDD6-8CC9-4589-BAD7-BB1B64ABDB48}"/>
    <dgm:cxn modelId="{B74EE1B4-135D-4EF0-8AED-DD67F8B3D5C4}" srcId="{AB7D53E2-D03A-450C-9A88-18941295B5E5}" destId="{76BDAAB6-E786-4C02-8B89-D6939941E71A}" srcOrd="0" destOrd="0" parTransId="{C2C67DCB-AD98-4BDB-A070-3817333C75CC}" sibTransId="{28A172B1-B01A-4297-B242-A40CB3F63F90}"/>
    <dgm:cxn modelId="{CB793E13-73B8-45DB-9904-62CB9318B93C}" type="presOf" srcId="{627A8D30-E767-4D8F-8BFA-D43C4499B96D}" destId="{8D5A1CC7-9E4A-4A69-9015-588729CCE906}" srcOrd="0" destOrd="2" presId="urn:microsoft.com/office/officeart/2005/8/layout/vList2"/>
    <dgm:cxn modelId="{5C4B1F68-0D11-4A38-AE44-88D35DD5771B}" srcId="{D353ADA8-A2DE-4D7A-A5AA-F3CA9BA50852}" destId="{627A8D30-E767-4D8F-8BFA-D43C4499B96D}" srcOrd="2" destOrd="0" parTransId="{ADF4BE43-F210-4514-B7FF-6B4A53672F90}" sibTransId="{921C98A3-1215-43C8-8F78-85878D0B703A}"/>
    <dgm:cxn modelId="{9C13EE6E-58FB-4E92-AC5B-9A1969BE09B0}" type="presOf" srcId="{E1B5A215-34A7-4D54-8DD6-8F4154DA077A}" destId="{86D1A15C-79F6-43DB-9E14-0122BFD2D0EA}" srcOrd="0" destOrd="0" presId="urn:microsoft.com/office/officeart/2005/8/layout/vList2"/>
    <dgm:cxn modelId="{51501A77-FAC4-436A-A434-5A493FB5A7EA}" srcId="{1AD91E35-1B0F-4E87-8C10-FE30A3401DBF}" destId="{200F9B72-F46C-4C75-97E3-DE8A75A9C1BD}" srcOrd="1" destOrd="0" parTransId="{0D4AC40A-9F8B-468F-A2F7-9F9142548EA8}" sibTransId="{FB43A42A-2666-4AF8-BA2A-259283603C1F}"/>
    <dgm:cxn modelId="{14DBDE00-DA1B-45A2-BFB7-C05FCB459187}" type="presParOf" srcId="{00D19806-C462-4CCB-9FFE-B52E5A99CD8F}" destId="{07AB5347-C1DF-4C81-8538-AF4231FA8671}" srcOrd="0" destOrd="0" presId="urn:microsoft.com/office/officeart/2005/8/layout/vList2"/>
    <dgm:cxn modelId="{10340A6B-C63F-4500-8C89-47CA4956F1CF}" type="presParOf" srcId="{00D19806-C462-4CCB-9FFE-B52E5A99CD8F}" destId="{86D1A15C-79F6-43DB-9E14-0122BFD2D0EA}" srcOrd="1" destOrd="0" presId="urn:microsoft.com/office/officeart/2005/8/layout/vList2"/>
    <dgm:cxn modelId="{38A6B29B-6749-4B32-A948-7D1C18820A31}" type="presParOf" srcId="{00D19806-C462-4CCB-9FFE-B52E5A99CD8F}" destId="{C7BC180F-3B3C-446C-A451-590D19E75B80}" srcOrd="2" destOrd="0" presId="urn:microsoft.com/office/officeart/2005/8/layout/vList2"/>
    <dgm:cxn modelId="{33ACDE5C-2F5C-4BFD-89B3-17264F4E98E4}" type="presParOf" srcId="{00D19806-C462-4CCB-9FFE-B52E5A99CD8F}" destId="{8D5A1CC7-9E4A-4A69-9015-588729CCE906}" srcOrd="3" destOrd="0" presId="urn:microsoft.com/office/officeart/2005/8/layout/vList2"/>
    <dgm:cxn modelId="{7904F542-5DAC-4741-9B23-F26E4FFF6CEA}" type="presParOf" srcId="{00D19806-C462-4CCB-9FFE-B52E5A99CD8F}" destId="{79A3F976-300E-4015-B5A3-C3F24FC16897}" srcOrd="4" destOrd="0" presId="urn:microsoft.com/office/officeart/2005/8/layout/vList2"/>
    <dgm:cxn modelId="{D3D042C8-58E0-433A-A3BB-840631879213}" type="presParOf" srcId="{00D19806-C462-4CCB-9FFE-B52E5A99CD8F}" destId="{E95C79D6-0D66-4BD8-901E-6CFCB9B0F5E8}" srcOrd="5" destOrd="0" presId="urn:microsoft.com/office/officeart/2005/8/layout/vList2"/>
    <dgm:cxn modelId="{09837ED3-E4ED-41B1-AA85-022F5E0B503C}" type="presParOf" srcId="{00D19806-C462-4CCB-9FFE-B52E5A99CD8F}" destId="{A9A9DE7A-B9B6-411D-9071-F178293CA665}" srcOrd="6" destOrd="0" presId="urn:microsoft.com/office/officeart/2005/8/layout/vList2"/>
    <dgm:cxn modelId="{D9519927-2F24-4984-9EF7-CD58AEC82538}" type="presParOf" srcId="{00D19806-C462-4CCB-9FFE-B52E5A99CD8F}" destId="{8696542A-9605-4B5B-A246-1B22A13B28B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36A93D-A1C5-4056-8544-1997A053ED9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2CF571D1-D95D-477A-B22D-D81B28EE7F54}">
      <dgm:prSet phldrT="[Texto]" custT="1"/>
      <dgm:spPr/>
      <dgm:t>
        <a:bodyPr/>
        <a:lstStyle/>
        <a:p>
          <a:r>
            <a:rPr lang="es-VE" sz="2000" dirty="0" smtClean="0"/>
            <a:t>Viviendas</a:t>
          </a:r>
          <a:endParaRPr lang="es-VE" sz="2000" dirty="0"/>
        </a:p>
      </dgm:t>
    </dgm:pt>
    <dgm:pt modelId="{64149B07-17ED-4E1C-A626-86653151A82B}" type="parTrans" cxnId="{B963198C-9E45-4DD8-9132-1857952DFF6E}">
      <dgm:prSet/>
      <dgm:spPr/>
      <dgm:t>
        <a:bodyPr/>
        <a:lstStyle/>
        <a:p>
          <a:endParaRPr lang="es-VE" sz="2000"/>
        </a:p>
      </dgm:t>
    </dgm:pt>
    <dgm:pt modelId="{B240443F-35AA-437A-BDBC-CBDF2AE34D1F}" type="sibTrans" cxnId="{B963198C-9E45-4DD8-9132-1857952DFF6E}">
      <dgm:prSet/>
      <dgm:spPr/>
      <dgm:t>
        <a:bodyPr/>
        <a:lstStyle/>
        <a:p>
          <a:endParaRPr lang="es-VE" sz="2000"/>
        </a:p>
      </dgm:t>
    </dgm:pt>
    <dgm:pt modelId="{0DC50576-D9F0-474C-9E81-7A3284EFE50B}">
      <dgm:prSet phldrT="[Texto]" custT="1"/>
      <dgm:spPr/>
      <dgm:t>
        <a:bodyPr/>
        <a:lstStyle/>
        <a:p>
          <a:r>
            <a:rPr lang="es-VE" sz="2000" dirty="0" smtClean="0"/>
            <a:t>Mercosur – </a:t>
          </a:r>
          <a:r>
            <a:rPr lang="es-VE" sz="2000" dirty="0" err="1" smtClean="0"/>
            <a:t>Roga</a:t>
          </a:r>
          <a:r>
            <a:rPr lang="es-VE" sz="2000" dirty="0" smtClean="0"/>
            <a:t>.</a:t>
          </a:r>
          <a:endParaRPr lang="es-VE" sz="2000" dirty="0"/>
        </a:p>
      </dgm:t>
    </dgm:pt>
    <dgm:pt modelId="{FE7018E6-2B67-4583-A3A3-3C395F978681}" type="parTrans" cxnId="{8D7AACB3-8979-4B2F-A6C9-0B73C815E550}">
      <dgm:prSet/>
      <dgm:spPr/>
      <dgm:t>
        <a:bodyPr/>
        <a:lstStyle/>
        <a:p>
          <a:endParaRPr lang="es-VE" sz="2000"/>
        </a:p>
      </dgm:t>
    </dgm:pt>
    <dgm:pt modelId="{3ADA7FB0-330C-4A24-A8B8-75F8EDB6E8F9}" type="sibTrans" cxnId="{8D7AACB3-8979-4B2F-A6C9-0B73C815E550}">
      <dgm:prSet/>
      <dgm:spPr/>
      <dgm:t>
        <a:bodyPr/>
        <a:lstStyle/>
        <a:p>
          <a:endParaRPr lang="es-VE" sz="2000"/>
        </a:p>
      </dgm:t>
    </dgm:pt>
    <dgm:pt modelId="{B4741AFB-5F34-4836-B589-2AAB5C249648}">
      <dgm:prSet phldrT="[Texto]" custT="1"/>
      <dgm:spPr/>
      <dgm:t>
        <a:bodyPr/>
        <a:lstStyle/>
        <a:p>
          <a:r>
            <a:rPr lang="es-VE" sz="2000" dirty="0" smtClean="0"/>
            <a:t>Educación</a:t>
          </a:r>
          <a:endParaRPr lang="es-VE" sz="2000" dirty="0"/>
        </a:p>
      </dgm:t>
    </dgm:pt>
    <dgm:pt modelId="{CFFF0155-1E10-4A65-9785-E888CC88B1A8}" type="parTrans" cxnId="{D734E12F-B753-49F5-B97E-E6D39EE2C36B}">
      <dgm:prSet/>
      <dgm:spPr/>
      <dgm:t>
        <a:bodyPr/>
        <a:lstStyle/>
        <a:p>
          <a:endParaRPr lang="es-VE" sz="2000"/>
        </a:p>
      </dgm:t>
    </dgm:pt>
    <dgm:pt modelId="{53B6FA4B-0B36-4A43-9D7D-F1A570F086CE}" type="sibTrans" cxnId="{D734E12F-B753-49F5-B97E-E6D39EE2C36B}">
      <dgm:prSet/>
      <dgm:spPr/>
      <dgm:t>
        <a:bodyPr/>
        <a:lstStyle/>
        <a:p>
          <a:endParaRPr lang="es-VE" sz="2000"/>
        </a:p>
      </dgm:t>
    </dgm:pt>
    <dgm:pt modelId="{B370E438-768B-4B68-AA7B-705AA7C45851}">
      <dgm:prSet phldrT="[Texto]" custT="1"/>
      <dgm:spPr/>
      <dgm:t>
        <a:bodyPr/>
        <a:lstStyle/>
        <a:p>
          <a:r>
            <a:rPr lang="es-VE" sz="2000" dirty="0" smtClean="0"/>
            <a:t>Intervenciones integrales en los edificios de enseñanza obligatoria en los departamentos General Obligado, Vera, 9 de Julio, Garay y San Javier – Provincia de Santa Fe.</a:t>
          </a:r>
          <a:endParaRPr lang="es-VE" sz="2000" dirty="0"/>
        </a:p>
      </dgm:t>
    </dgm:pt>
    <dgm:pt modelId="{5B9375F0-2932-4E1B-BA32-81681C1FD1E1}" type="parTrans" cxnId="{748AD14A-B071-4737-BE79-8AD0327027F5}">
      <dgm:prSet/>
      <dgm:spPr/>
      <dgm:t>
        <a:bodyPr/>
        <a:lstStyle/>
        <a:p>
          <a:endParaRPr lang="es-VE" sz="2000"/>
        </a:p>
      </dgm:t>
    </dgm:pt>
    <dgm:pt modelId="{816873B7-D120-4404-B347-6DE90EA840EB}" type="sibTrans" cxnId="{748AD14A-B071-4737-BE79-8AD0327027F5}">
      <dgm:prSet/>
      <dgm:spPr/>
      <dgm:t>
        <a:bodyPr/>
        <a:lstStyle/>
        <a:p>
          <a:endParaRPr lang="es-VE" sz="2000"/>
        </a:p>
      </dgm:t>
    </dgm:pt>
    <dgm:pt modelId="{1A5FF79B-7969-4EDC-9238-611A3846C482}">
      <dgm:prSet phldrT="[Texto]" custT="1"/>
      <dgm:spPr/>
      <dgm:t>
        <a:bodyPr/>
        <a:lstStyle/>
        <a:p>
          <a:r>
            <a:rPr lang="es-VE" sz="2000" i="1" dirty="0" smtClean="0"/>
            <a:t>Intervenciones Múltiples en Asentamientos ubicados en Territorios de Frontera con Situaciones de Extrema Pobreza y Emergencia Sanitaria, Ambiental y Hábitat (Uruguay).</a:t>
          </a:r>
          <a:endParaRPr lang="es-VE" sz="2000" dirty="0"/>
        </a:p>
      </dgm:t>
    </dgm:pt>
    <dgm:pt modelId="{D07A5224-3206-48DB-A002-270FB496BD10}" type="parTrans" cxnId="{1A31EE86-B413-4066-9790-979A1BE18134}">
      <dgm:prSet/>
      <dgm:spPr/>
      <dgm:t>
        <a:bodyPr/>
        <a:lstStyle/>
        <a:p>
          <a:endParaRPr lang="es-VE" sz="2000"/>
        </a:p>
      </dgm:t>
    </dgm:pt>
    <dgm:pt modelId="{8BB3A46F-A7A6-4301-ACDF-7F0AAF65D21F}" type="sibTrans" cxnId="{1A31EE86-B413-4066-9790-979A1BE18134}">
      <dgm:prSet/>
      <dgm:spPr/>
      <dgm:t>
        <a:bodyPr/>
        <a:lstStyle/>
        <a:p>
          <a:endParaRPr lang="es-VE" sz="2000"/>
        </a:p>
      </dgm:t>
    </dgm:pt>
    <dgm:pt modelId="{CD43A4A5-C49E-474A-8C54-AB7F0ED6219F}">
      <dgm:prSet phldrT="[Texto]" custT="1"/>
      <dgm:spPr/>
      <dgm:t>
        <a:bodyPr/>
        <a:lstStyle/>
        <a:p>
          <a:r>
            <a:rPr lang="es-VE" sz="2000" i="1" dirty="0" smtClean="0"/>
            <a:t>MERCOSUR – Hábitat de Promoción Social, Fortalecimiento de Capital Humano y Social en asentamientos en condiciones de pobreza (Paraguay)</a:t>
          </a:r>
          <a:r>
            <a:rPr lang="es-VE" sz="2000" dirty="0" smtClean="0"/>
            <a:t>; </a:t>
          </a:r>
          <a:r>
            <a:rPr lang="es-VE" sz="2000" i="1" dirty="0" smtClean="0"/>
            <a:t>Rehabilitación de Corredores Viales (Paraguay).</a:t>
          </a:r>
          <a:endParaRPr lang="es-VE" sz="2000" dirty="0"/>
        </a:p>
      </dgm:t>
    </dgm:pt>
    <dgm:pt modelId="{C0AE6663-D0B1-4E6A-8779-1970832EB3C0}" type="parTrans" cxnId="{CAA638EC-4E50-4F5C-A5A2-BC4B44CFB23C}">
      <dgm:prSet/>
      <dgm:spPr/>
      <dgm:t>
        <a:bodyPr/>
        <a:lstStyle/>
        <a:p>
          <a:endParaRPr lang="es-VE" sz="2000"/>
        </a:p>
      </dgm:t>
    </dgm:pt>
    <dgm:pt modelId="{4574DEBB-5E05-475C-BB8E-4A9074DBD6EF}" type="sibTrans" cxnId="{CAA638EC-4E50-4F5C-A5A2-BC4B44CFB23C}">
      <dgm:prSet/>
      <dgm:spPr/>
      <dgm:t>
        <a:bodyPr/>
        <a:lstStyle/>
        <a:p>
          <a:endParaRPr lang="es-VE" sz="2000"/>
        </a:p>
      </dgm:t>
    </dgm:pt>
    <dgm:pt modelId="{8D57E83D-2DCA-481D-829A-F793ED1C51C3}" type="pres">
      <dgm:prSet presAssocID="{E536A93D-A1C5-4056-8544-1997A053ED9B}" presName="linear" presStyleCnt="0">
        <dgm:presLayoutVars>
          <dgm:animLvl val="lvl"/>
          <dgm:resizeHandles val="exact"/>
        </dgm:presLayoutVars>
      </dgm:prSet>
      <dgm:spPr/>
    </dgm:pt>
    <dgm:pt modelId="{8303F130-E350-4FAB-8098-A999D141E2AE}" type="pres">
      <dgm:prSet presAssocID="{2CF571D1-D95D-477A-B22D-D81B28EE7F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56107B7-947F-4F87-8FB9-BDF7197D2490}" type="pres">
      <dgm:prSet presAssocID="{2CF571D1-D95D-477A-B22D-D81B28EE7F5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41309E8-537E-4982-BC89-09E78B671623}" type="pres">
      <dgm:prSet presAssocID="{B4741AFB-5F34-4836-B589-2AAB5C2496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FE9F83D-C257-48E5-B1AE-FE718A260ADF}" type="pres">
      <dgm:prSet presAssocID="{B4741AFB-5F34-4836-B589-2AAB5C24964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09A808F-A8A3-4066-B3AB-282324F77EE2}" type="presOf" srcId="{B4741AFB-5F34-4836-B589-2AAB5C249648}" destId="{D41309E8-537E-4982-BC89-09E78B671623}" srcOrd="0" destOrd="0" presId="urn:microsoft.com/office/officeart/2005/8/layout/vList2"/>
    <dgm:cxn modelId="{00F06404-83C4-4169-9228-5B0A58A2E962}" type="presOf" srcId="{2CF571D1-D95D-477A-B22D-D81B28EE7F54}" destId="{8303F130-E350-4FAB-8098-A999D141E2AE}" srcOrd="0" destOrd="0" presId="urn:microsoft.com/office/officeart/2005/8/layout/vList2"/>
    <dgm:cxn modelId="{D734E12F-B753-49F5-B97E-E6D39EE2C36B}" srcId="{E536A93D-A1C5-4056-8544-1997A053ED9B}" destId="{B4741AFB-5F34-4836-B589-2AAB5C249648}" srcOrd="1" destOrd="0" parTransId="{CFFF0155-1E10-4A65-9785-E888CC88B1A8}" sibTransId="{53B6FA4B-0B36-4A43-9D7D-F1A570F086CE}"/>
    <dgm:cxn modelId="{B963198C-9E45-4DD8-9132-1857952DFF6E}" srcId="{E536A93D-A1C5-4056-8544-1997A053ED9B}" destId="{2CF571D1-D95D-477A-B22D-D81B28EE7F54}" srcOrd="0" destOrd="0" parTransId="{64149B07-17ED-4E1C-A626-86653151A82B}" sibTransId="{B240443F-35AA-437A-BDBC-CBDF2AE34D1F}"/>
    <dgm:cxn modelId="{851245E8-2F27-4BF4-9EF9-C3AEB156855E}" type="presOf" srcId="{0DC50576-D9F0-474C-9E81-7A3284EFE50B}" destId="{756107B7-947F-4F87-8FB9-BDF7197D2490}" srcOrd="0" destOrd="0" presId="urn:microsoft.com/office/officeart/2005/8/layout/vList2"/>
    <dgm:cxn modelId="{8D7AACB3-8979-4B2F-A6C9-0B73C815E550}" srcId="{2CF571D1-D95D-477A-B22D-D81B28EE7F54}" destId="{0DC50576-D9F0-474C-9E81-7A3284EFE50B}" srcOrd="0" destOrd="0" parTransId="{FE7018E6-2B67-4583-A3A3-3C395F978681}" sibTransId="{3ADA7FB0-330C-4A24-A8B8-75F8EDB6E8F9}"/>
    <dgm:cxn modelId="{1A31EE86-B413-4066-9790-979A1BE18134}" srcId="{2CF571D1-D95D-477A-B22D-D81B28EE7F54}" destId="{1A5FF79B-7969-4EDC-9238-611A3846C482}" srcOrd="2" destOrd="0" parTransId="{D07A5224-3206-48DB-A002-270FB496BD10}" sibTransId="{8BB3A46F-A7A6-4301-ACDF-7F0AAF65D21F}"/>
    <dgm:cxn modelId="{EBE84782-D49C-4A28-91CC-159F53D5A650}" type="presOf" srcId="{CD43A4A5-C49E-474A-8C54-AB7F0ED6219F}" destId="{756107B7-947F-4F87-8FB9-BDF7197D2490}" srcOrd="0" destOrd="1" presId="urn:microsoft.com/office/officeart/2005/8/layout/vList2"/>
    <dgm:cxn modelId="{748AD14A-B071-4737-BE79-8AD0327027F5}" srcId="{B4741AFB-5F34-4836-B589-2AAB5C249648}" destId="{B370E438-768B-4B68-AA7B-705AA7C45851}" srcOrd="0" destOrd="0" parTransId="{5B9375F0-2932-4E1B-BA32-81681C1FD1E1}" sibTransId="{816873B7-D120-4404-B347-6DE90EA840EB}"/>
    <dgm:cxn modelId="{CAA638EC-4E50-4F5C-A5A2-BC4B44CFB23C}" srcId="{2CF571D1-D95D-477A-B22D-D81B28EE7F54}" destId="{CD43A4A5-C49E-474A-8C54-AB7F0ED6219F}" srcOrd="1" destOrd="0" parTransId="{C0AE6663-D0B1-4E6A-8779-1970832EB3C0}" sibTransId="{4574DEBB-5E05-475C-BB8E-4A9074DBD6EF}"/>
    <dgm:cxn modelId="{32E1A57D-5DC9-4912-A310-7C4A5BB2B47D}" type="presOf" srcId="{1A5FF79B-7969-4EDC-9238-611A3846C482}" destId="{756107B7-947F-4F87-8FB9-BDF7197D2490}" srcOrd="0" destOrd="2" presId="urn:microsoft.com/office/officeart/2005/8/layout/vList2"/>
    <dgm:cxn modelId="{E4882155-2885-4665-A0FC-1D22ED9DE1D0}" type="presOf" srcId="{B370E438-768B-4B68-AA7B-705AA7C45851}" destId="{3FE9F83D-C257-48E5-B1AE-FE718A260ADF}" srcOrd="0" destOrd="0" presId="urn:microsoft.com/office/officeart/2005/8/layout/vList2"/>
    <dgm:cxn modelId="{0649DB3E-5D70-470C-B1B4-1103B8C99F3D}" type="presOf" srcId="{E536A93D-A1C5-4056-8544-1997A053ED9B}" destId="{8D57E83D-2DCA-481D-829A-F793ED1C51C3}" srcOrd="0" destOrd="0" presId="urn:microsoft.com/office/officeart/2005/8/layout/vList2"/>
    <dgm:cxn modelId="{6995FB83-1C2E-423D-B5BA-61414D9D443B}" type="presParOf" srcId="{8D57E83D-2DCA-481D-829A-F793ED1C51C3}" destId="{8303F130-E350-4FAB-8098-A999D141E2AE}" srcOrd="0" destOrd="0" presId="urn:microsoft.com/office/officeart/2005/8/layout/vList2"/>
    <dgm:cxn modelId="{529E5910-8366-48F8-A4A8-48072E3FF389}" type="presParOf" srcId="{8D57E83D-2DCA-481D-829A-F793ED1C51C3}" destId="{756107B7-947F-4F87-8FB9-BDF7197D2490}" srcOrd="1" destOrd="0" presId="urn:microsoft.com/office/officeart/2005/8/layout/vList2"/>
    <dgm:cxn modelId="{8A096413-D986-4340-9EDA-4B10FEAFC593}" type="presParOf" srcId="{8D57E83D-2DCA-481D-829A-F793ED1C51C3}" destId="{D41309E8-537E-4982-BC89-09E78B671623}" srcOrd="2" destOrd="0" presId="urn:microsoft.com/office/officeart/2005/8/layout/vList2"/>
    <dgm:cxn modelId="{A9A639EF-430D-4056-9216-8B046C04DBB7}" type="presParOf" srcId="{8D57E83D-2DCA-481D-829A-F793ED1C51C3}" destId="{3FE9F83D-C257-48E5-B1AE-FE718A260A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0F4CA-D5D5-45E6-A864-90A970F26139}">
      <dsp:nvSpPr>
        <dsp:cNvPr id="0" name=""/>
        <dsp:cNvSpPr/>
      </dsp:nvSpPr>
      <dsp:spPr>
        <a:xfrm rot="5400000">
          <a:off x="-230100" y="234312"/>
          <a:ext cx="1534003" cy="10738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1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30100" y="234312"/>
        <a:ext cx="1534003" cy="1073802"/>
      </dsp:txXfrm>
    </dsp:sp>
    <dsp:sp modelId="{E521EFEF-AAB6-4AFB-8C54-79F92ED7E0F4}">
      <dsp:nvSpPr>
        <dsp:cNvPr id="0" name=""/>
        <dsp:cNvSpPr/>
      </dsp:nvSpPr>
      <dsp:spPr>
        <a:xfrm rot="5400000">
          <a:off x="4448586" y="-3370571"/>
          <a:ext cx="997102" cy="7746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dirty="0" smtClean="0">
              <a:solidFill>
                <a:schemeClr val="tx1"/>
              </a:solidFill>
            </a:rPr>
            <a:t>Primacía de la agenda política y menor atención a la agenda económica y comercial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4448586" y="-3370571"/>
        <a:ext cx="997102" cy="7746669"/>
      </dsp:txXfrm>
    </dsp:sp>
    <dsp:sp modelId="{36CE0439-243B-4774-B322-C83BE35DDD29}">
      <dsp:nvSpPr>
        <dsp:cNvPr id="0" name=""/>
        <dsp:cNvSpPr/>
      </dsp:nvSpPr>
      <dsp:spPr>
        <a:xfrm rot="5400000">
          <a:off x="-230100" y="1573642"/>
          <a:ext cx="1534003" cy="1073802"/>
        </a:xfrm>
        <a:prstGeom prst="chevron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1905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solidFill>
                <a:schemeClr val="tx1"/>
              </a:solidFill>
            </a:rPr>
            <a:t>2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30100" y="1573642"/>
        <a:ext cx="1534003" cy="1073802"/>
      </dsp:txXfrm>
    </dsp:sp>
    <dsp:sp modelId="{41642AD6-2259-47AF-B2E9-21D3259C4A0B}">
      <dsp:nvSpPr>
        <dsp:cNvPr id="0" name=""/>
        <dsp:cNvSpPr/>
      </dsp:nvSpPr>
      <dsp:spPr>
        <a:xfrm rot="5400000">
          <a:off x="4448586" y="-2031241"/>
          <a:ext cx="997102" cy="7746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smtClean="0">
              <a:solidFill>
                <a:schemeClr val="tx1"/>
              </a:solidFill>
            </a:rPr>
            <a:t>Retorno de la “agenda de desarrollo”, en el marco de las agendas económicas del “pos-Consenso de Washington”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4448586" y="-2031241"/>
        <a:ext cx="997102" cy="7746669"/>
      </dsp:txXfrm>
    </dsp:sp>
    <dsp:sp modelId="{6F9C76D8-0709-460A-9EE5-FCAD75D80B32}">
      <dsp:nvSpPr>
        <dsp:cNvPr id="0" name=""/>
        <dsp:cNvSpPr/>
      </dsp:nvSpPr>
      <dsp:spPr>
        <a:xfrm rot="5400000">
          <a:off x="-230100" y="2912972"/>
          <a:ext cx="1534003" cy="1073802"/>
        </a:xfrm>
        <a:prstGeom prst="chevron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solidFill>
                <a:schemeClr val="tx1"/>
              </a:solidFill>
            </a:rPr>
            <a:t>3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30100" y="2912972"/>
        <a:ext cx="1534003" cy="1073802"/>
      </dsp:txXfrm>
    </dsp:sp>
    <dsp:sp modelId="{60E922B1-74D5-48E7-8FDA-46686DAD5232}">
      <dsp:nvSpPr>
        <dsp:cNvPr id="0" name=""/>
        <dsp:cNvSpPr/>
      </dsp:nvSpPr>
      <dsp:spPr>
        <a:xfrm rot="5400000">
          <a:off x="4448586" y="-691911"/>
          <a:ext cx="997102" cy="7746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smtClean="0">
              <a:solidFill>
                <a:schemeClr val="tx1"/>
              </a:solidFill>
            </a:rPr>
            <a:t>Mayor papel de los actores estatales, frente al protagonismo de los actores privados y las fuerzas del mercado del modelo anterior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4448586" y="-691911"/>
        <a:ext cx="997102" cy="77466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0F4CA-D5D5-45E6-A864-90A970F26139}">
      <dsp:nvSpPr>
        <dsp:cNvPr id="0" name=""/>
        <dsp:cNvSpPr/>
      </dsp:nvSpPr>
      <dsp:spPr>
        <a:xfrm rot="5400000">
          <a:off x="-209636" y="210825"/>
          <a:ext cx="1397578" cy="97830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4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09636" y="210825"/>
        <a:ext cx="1397578" cy="978305"/>
      </dsp:txXfrm>
    </dsp:sp>
    <dsp:sp modelId="{E521EFEF-AAB6-4AFB-8C54-79F92ED7E0F4}">
      <dsp:nvSpPr>
        <dsp:cNvPr id="0" name=""/>
        <dsp:cNvSpPr/>
      </dsp:nvSpPr>
      <dsp:spPr>
        <a:xfrm rot="5400000">
          <a:off x="4445175" y="-3465681"/>
          <a:ext cx="908426" cy="7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dirty="0" smtClean="0">
              <a:solidFill>
                <a:schemeClr val="tx1"/>
              </a:solidFill>
            </a:rPr>
            <a:t>Mayor énfasis en la agenda “positiva” de la integración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4445175" y="-3465681"/>
        <a:ext cx="908426" cy="7842166"/>
      </dsp:txXfrm>
    </dsp:sp>
    <dsp:sp modelId="{36CE0439-243B-4774-B322-C83BE35DDD29}">
      <dsp:nvSpPr>
        <dsp:cNvPr id="0" name=""/>
        <dsp:cNvSpPr/>
      </dsp:nvSpPr>
      <dsp:spPr>
        <a:xfrm rot="5400000">
          <a:off x="-209636" y="1463237"/>
          <a:ext cx="1397578" cy="978305"/>
        </a:xfrm>
        <a:prstGeom prst="chevron">
          <a:avLst/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 w="19050" cap="flat" cmpd="sng" algn="ctr">
          <a:solidFill>
            <a:schemeClr val="accent4">
              <a:hueOff val="3470783"/>
              <a:satOff val="-19734"/>
              <a:lumOff val="6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5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09636" y="1463237"/>
        <a:ext cx="1397578" cy="978305"/>
      </dsp:txXfrm>
    </dsp:sp>
    <dsp:sp modelId="{41642AD6-2259-47AF-B2E9-21D3259C4A0B}">
      <dsp:nvSpPr>
        <dsp:cNvPr id="0" name=""/>
        <dsp:cNvSpPr/>
      </dsp:nvSpPr>
      <dsp:spPr>
        <a:xfrm rot="5400000">
          <a:off x="4445175" y="-2213269"/>
          <a:ext cx="908426" cy="7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470783"/>
              <a:satOff val="-19734"/>
              <a:lumOff val="6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dirty="0" smtClean="0">
              <a:solidFill>
                <a:schemeClr val="tx1"/>
              </a:solidFill>
            </a:rPr>
            <a:t>Mayor preocupación por las dimensiones sociales y las asimetrías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4445175" y="-2213269"/>
        <a:ext cx="908426" cy="7842166"/>
      </dsp:txXfrm>
    </dsp:sp>
    <dsp:sp modelId="{6F9C76D8-0709-460A-9EE5-FCAD75D80B32}">
      <dsp:nvSpPr>
        <dsp:cNvPr id="0" name=""/>
        <dsp:cNvSpPr/>
      </dsp:nvSpPr>
      <dsp:spPr>
        <a:xfrm rot="5400000">
          <a:off x="-209636" y="2715649"/>
          <a:ext cx="1397578" cy="978305"/>
        </a:xfrm>
        <a:prstGeom prst="chevron">
          <a:avLst/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 w="19050" cap="flat" cmpd="sng" algn="ctr">
          <a:solidFill>
            <a:schemeClr val="accent4">
              <a:hueOff val="6941566"/>
              <a:satOff val="-39468"/>
              <a:lumOff val="12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6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09636" y="2715649"/>
        <a:ext cx="1397578" cy="978305"/>
      </dsp:txXfrm>
    </dsp:sp>
    <dsp:sp modelId="{60E922B1-74D5-48E7-8FDA-46686DAD5232}">
      <dsp:nvSpPr>
        <dsp:cNvPr id="0" name=""/>
        <dsp:cNvSpPr/>
      </dsp:nvSpPr>
      <dsp:spPr>
        <a:xfrm rot="5400000">
          <a:off x="4445175" y="-960857"/>
          <a:ext cx="908426" cy="7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941566"/>
              <a:satOff val="-39468"/>
              <a:lumOff val="12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dirty="0" smtClean="0">
              <a:solidFill>
                <a:schemeClr val="tx1"/>
              </a:solidFill>
            </a:rPr>
            <a:t>Mayor preocupación por los “cuellos de botella” y las carencias de la infraestructura regional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4445175" y="-960857"/>
        <a:ext cx="908426" cy="7842166"/>
      </dsp:txXfrm>
    </dsp:sp>
    <dsp:sp modelId="{E765BFC9-7079-42F7-94A7-C342BE902F3A}">
      <dsp:nvSpPr>
        <dsp:cNvPr id="0" name=""/>
        <dsp:cNvSpPr/>
      </dsp:nvSpPr>
      <dsp:spPr>
        <a:xfrm rot="5400000">
          <a:off x="-209636" y="3968060"/>
          <a:ext cx="1397578" cy="978305"/>
        </a:xfrm>
        <a:prstGeom prst="chevron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7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09636" y="3968060"/>
        <a:ext cx="1397578" cy="978305"/>
      </dsp:txXfrm>
    </dsp:sp>
    <dsp:sp modelId="{C3FC11B3-99AD-48B6-B244-7EFB407D4BEE}">
      <dsp:nvSpPr>
        <dsp:cNvPr id="0" name=""/>
        <dsp:cNvSpPr/>
      </dsp:nvSpPr>
      <dsp:spPr>
        <a:xfrm rot="5400000">
          <a:off x="4445175" y="291553"/>
          <a:ext cx="908426" cy="7842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400" kern="1200" smtClean="0">
              <a:solidFill>
                <a:schemeClr val="tx1"/>
              </a:solidFill>
            </a:rPr>
            <a:t>Más énfasis en la seguridad energética y la búsqueda de complementariedades en este campo</a:t>
          </a:r>
          <a:endParaRPr lang="es-VE" sz="2400" kern="1200">
            <a:solidFill>
              <a:schemeClr val="tx1"/>
            </a:solidFill>
          </a:endParaRPr>
        </a:p>
      </dsp:txBody>
      <dsp:txXfrm rot="5400000">
        <a:off x="4445175" y="291553"/>
        <a:ext cx="908426" cy="78421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99A2D-F026-44CA-AE9B-327DE2BFFD53}">
      <dsp:nvSpPr>
        <dsp:cNvPr id="0" name=""/>
        <dsp:cNvSpPr/>
      </dsp:nvSpPr>
      <dsp:spPr>
        <a:xfrm rot="5400000">
          <a:off x="-275054" y="280223"/>
          <a:ext cx="1833693" cy="12835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1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75054" y="280223"/>
        <a:ext cx="1833693" cy="1283585"/>
      </dsp:txXfrm>
    </dsp:sp>
    <dsp:sp modelId="{F2B17CCD-E188-4380-B5C1-4D66E46E6BE4}">
      <dsp:nvSpPr>
        <dsp:cNvPr id="0" name=""/>
        <dsp:cNvSpPr/>
      </dsp:nvSpPr>
      <dsp:spPr>
        <a:xfrm rot="5400000">
          <a:off x="4485658" y="-3196903"/>
          <a:ext cx="1191901" cy="759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200" kern="1200" dirty="0" smtClean="0">
              <a:solidFill>
                <a:schemeClr val="tx1"/>
              </a:solidFill>
            </a:rPr>
            <a:t>Fuerte énfasis en la integración comercial como vía hacia el multilateralismo amplio, con bajo contenido social y político.</a:t>
          </a:r>
          <a:endParaRPr lang="es-VE" sz="2200" kern="1200" dirty="0">
            <a:solidFill>
              <a:schemeClr val="tx1"/>
            </a:solidFill>
          </a:endParaRPr>
        </a:p>
      </dsp:txBody>
      <dsp:txXfrm rot="5400000">
        <a:off x="4485658" y="-3196903"/>
        <a:ext cx="1191901" cy="7596046"/>
      </dsp:txXfrm>
    </dsp:sp>
    <dsp:sp modelId="{F1138FE6-3F78-4F9F-9389-D11AC032A7EB}">
      <dsp:nvSpPr>
        <dsp:cNvPr id="0" name=""/>
        <dsp:cNvSpPr/>
      </dsp:nvSpPr>
      <dsp:spPr>
        <a:xfrm rot="5400000">
          <a:off x="-275054" y="1922379"/>
          <a:ext cx="1833693" cy="1283585"/>
        </a:xfrm>
        <a:prstGeom prst="chevron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1905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2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75054" y="1922379"/>
        <a:ext cx="1833693" cy="1283585"/>
      </dsp:txXfrm>
    </dsp:sp>
    <dsp:sp modelId="{EBA82E9B-CE85-4E06-96C7-371088423B30}">
      <dsp:nvSpPr>
        <dsp:cNvPr id="0" name=""/>
        <dsp:cNvSpPr/>
      </dsp:nvSpPr>
      <dsp:spPr>
        <a:xfrm rot="5400000">
          <a:off x="4485658" y="-1554747"/>
          <a:ext cx="1191901" cy="759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200" kern="1200" dirty="0" smtClean="0">
              <a:solidFill>
                <a:schemeClr val="tx1"/>
              </a:solidFill>
            </a:rPr>
            <a:t>Promoción del comercio regional, profundización de vínculos con los países vecinos y búsqueda de alternativas y proyectos políticos autónomos tanto comerciales como post-comerciales dentro o fuera de la región.</a:t>
          </a:r>
          <a:endParaRPr lang="es-VE" sz="2200" kern="1200" dirty="0">
            <a:solidFill>
              <a:schemeClr val="tx1"/>
            </a:solidFill>
          </a:endParaRPr>
        </a:p>
      </dsp:txBody>
      <dsp:txXfrm rot="5400000">
        <a:off x="4485658" y="-1554747"/>
        <a:ext cx="1191901" cy="7596046"/>
      </dsp:txXfrm>
    </dsp:sp>
    <dsp:sp modelId="{FC12855F-3ADC-4917-BEA2-9470E8590B26}">
      <dsp:nvSpPr>
        <dsp:cNvPr id="0" name=""/>
        <dsp:cNvSpPr/>
      </dsp:nvSpPr>
      <dsp:spPr>
        <a:xfrm rot="5400000">
          <a:off x="-275054" y="3564534"/>
          <a:ext cx="1833693" cy="1283585"/>
        </a:xfrm>
        <a:prstGeom prst="chevron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solidFill>
                <a:schemeClr val="tx1"/>
              </a:solidFill>
            </a:rPr>
            <a:t>3</a:t>
          </a:r>
          <a:endParaRPr lang="es-VE" sz="2400" kern="1200" dirty="0">
            <a:solidFill>
              <a:schemeClr val="tx1"/>
            </a:solidFill>
          </a:endParaRPr>
        </a:p>
      </dsp:txBody>
      <dsp:txXfrm rot="5400000">
        <a:off x="-275054" y="3564534"/>
        <a:ext cx="1833693" cy="1283585"/>
      </dsp:txXfrm>
    </dsp:sp>
    <dsp:sp modelId="{721C6CC7-CCD9-4C5A-AAD6-41CD5C1F8C8E}">
      <dsp:nvSpPr>
        <dsp:cNvPr id="0" name=""/>
        <dsp:cNvSpPr/>
      </dsp:nvSpPr>
      <dsp:spPr>
        <a:xfrm rot="5400000">
          <a:off x="4485658" y="87408"/>
          <a:ext cx="1191901" cy="759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200" kern="1200" dirty="0" smtClean="0">
              <a:solidFill>
                <a:schemeClr val="tx1"/>
              </a:solidFill>
            </a:rPr>
            <a:t>Énfasis radical en los aspectos políticos y sociales de la integración, con nuevos compromisos económicos y de bienestar, y la recuperación de los principios del socialismo en oposición directa a la globalización neoliberal.</a:t>
          </a:r>
          <a:endParaRPr lang="es-VE" sz="2200" kern="1200" dirty="0">
            <a:solidFill>
              <a:schemeClr val="tx1"/>
            </a:solidFill>
          </a:endParaRPr>
        </a:p>
      </dsp:txBody>
      <dsp:txXfrm rot="5400000">
        <a:off x="4485658" y="87408"/>
        <a:ext cx="1191901" cy="75960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95B31-1E2C-46A5-AEDE-EABF3F455A5E}">
      <dsp:nvSpPr>
        <dsp:cNvPr id="0" name=""/>
        <dsp:cNvSpPr/>
      </dsp:nvSpPr>
      <dsp:spPr>
        <a:xfrm>
          <a:off x="2905740" y="2210738"/>
          <a:ext cx="2109398" cy="21093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2004-2006</a:t>
          </a:r>
          <a:endParaRPr lang="es-VE" sz="24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5740" y="2210738"/>
        <a:ext cx="2109398" cy="2109398"/>
      </dsp:txXfrm>
    </dsp:sp>
    <dsp:sp modelId="{F268C819-6C1B-4501-9F4A-D1653F9F2733}">
      <dsp:nvSpPr>
        <dsp:cNvPr id="0" name=""/>
        <dsp:cNvSpPr/>
      </dsp:nvSpPr>
      <dsp:spPr>
        <a:xfrm rot="11700000">
          <a:off x="1308079" y="2464760"/>
          <a:ext cx="1572006" cy="6011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CDC9F0-7F9A-48A3-8733-5AA2A75468B2}">
      <dsp:nvSpPr>
        <dsp:cNvPr id="0" name=""/>
        <dsp:cNvSpPr/>
      </dsp:nvSpPr>
      <dsp:spPr>
        <a:xfrm>
          <a:off x="332897" y="1760345"/>
          <a:ext cx="2003928" cy="1603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effectLst/>
            </a:rPr>
            <a:t>Mercosur económico-comercial</a:t>
          </a:r>
          <a:endParaRPr lang="es-VE" sz="2400" kern="1200" dirty="0">
            <a:effectLst/>
          </a:endParaRPr>
        </a:p>
      </dsp:txBody>
      <dsp:txXfrm>
        <a:off x="332897" y="1760345"/>
        <a:ext cx="2003928" cy="1603142"/>
      </dsp:txXfrm>
    </dsp:sp>
    <dsp:sp modelId="{AF4AF834-09CE-4436-9064-F21330AEA910}">
      <dsp:nvSpPr>
        <dsp:cNvPr id="0" name=""/>
        <dsp:cNvSpPr/>
      </dsp:nvSpPr>
      <dsp:spPr>
        <a:xfrm rot="14700000">
          <a:off x="2357855" y="1213685"/>
          <a:ext cx="1572006" cy="6011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04435A-4F46-425F-8179-9CCC2A90402C}">
      <dsp:nvSpPr>
        <dsp:cNvPr id="0" name=""/>
        <dsp:cNvSpPr/>
      </dsp:nvSpPr>
      <dsp:spPr>
        <a:xfrm>
          <a:off x="1809715" y="342"/>
          <a:ext cx="2003928" cy="1603142"/>
        </a:xfrm>
        <a:prstGeom prst="roundRect">
          <a:avLst>
            <a:gd name="adj" fmla="val 10000"/>
          </a:avLst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effectLst/>
            </a:rPr>
            <a:t>Mercosur social</a:t>
          </a:r>
          <a:endParaRPr lang="es-VE" sz="2400" kern="1200" dirty="0">
            <a:effectLst/>
          </a:endParaRPr>
        </a:p>
      </dsp:txBody>
      <dsp:txXfrm>
        <a:off x="1809715" y="342"/>
        <a:ext cx="2003928" cy="1603142"/>
      </dsp:txXfrm>
    </dsp:sp>
    <dsp:sp modelId="{052225AD-9294-4E20-B49F-9AA9E07EB7A3}">
      <dsp:nvSpPr>
        <dsp:cNvPr id="0" name=""/>
        <dsp:cNvSpPr/>
      </dsp:nvSpPr>
      <dsp:spPr>
        <a:xfrm rot="17700000">
          <a:off x="3991017" y="1213685"/>
          <a:ext cx="1572006" cy="6011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C96220-89B7-4DD3-B6EE-4E54B39C37DA}">
      <dsp:nvSpPr>
        <dsp:cNvPr id="0" name=""/>
        <dsp:cNvSpPr/>
      </dsp:nvSpPr>
      <dsp:spPr>
        <a:xfrm>
          <a:off x="4107235" y="342"/>
          <a:ext cx="2003928" cy="1603142"/>
        </a:xfrm>
        <a:prstGeom prst="roundRect">
          <a:avLst>
            <a:gd name="adj" fmla="val 10000"/>
          </a:avLst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effectLst/>
            </a:rPr>
            <a:t>Mercosur institucional</a:t>
          </a:r>
          <a:endParaRPr lang="es-VE" sz="2400" kern="1200" dirty="0">
            <a:effectLst/>
          </a:endParaRPr>
        </a:p>
      </dsp:txBody>
      <dsp:txXfrm>
        <a:off x="4107235" y="342"/>
        <a:ext cx="2003928" cy="1603142"/>
      </dsp:txXfrm>
    </dsp:sp>
    <dsp:sp modelId="{D3E64546-3B96-4C0C-ABD8-B32E9E9ABBFD}">
      <dsp:nvSpPr>
        <dsp:cNvPr id="0" name=""/>
        <dsp:cNvSpPr/>
      </dsp:nvSpPr>
      <dsp:spPr>
        <a:xfrm rot="20700000">
          <a:off x="5040793" y="2464760"/>
          <a:ext cx="1572006" cy="6011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4562C2-14EA-4346-A746-ABDC18533BC3}">
      <dsp:nvSpPr>
        <dsp:cNvPr id="0" name=""/>
        <dsp:cNvSpPr/>
      </dsp:nvSpPr>
      <dsp:spPr>
        <a:xfrm>
          <a:off x="5584053" y="1760345"/>
          <a:ext cx="2003928" cy="1603142"/>
        </a:xfrm>
        <a:prstGeom prst="roundRect">
          <a:avLst>
            <a:gd name="adj" fmla="val 1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effectLst/>
            </a:rPr>
            <a:t>Nueva agenda de la integración</a:t>
          </a:r>
          <a:endParaRPr lang="es-VE" sz="2400" kern="1200" dirty="0">
            <a:effectLst/>
          </a:endParaRPr>
        </a:p>
      </dsp:txBody>
      <dsp:txXfrm>
        <a:off x="5584053" y="1760345"/>
        <a:ext cx="2003928" cy="16031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0B0B73-A570-409C-AECF-B65719CD9D11}">
      <dsp:nvSpPr>
        <dsp:cNvPr id="0" name=""/>
        <dsp:cNvSpPr/>
      </dsp:nvSpPr>
      <dsp:spPr>
        <a:xfrm>
          <a:off x="2464150" y="2085533"/>
          <a:ext cx="1587915" cy="1587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PIPM</a:t>
          </a:r>
          <a:endParaRPr lang="es-VE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150" y="2085533"/>
        <a:ext cx="1587915" cy="1587915"/>
      </dsp:txXfrm>
    </dsp:sp>
    <dsp:sp modelId="{32D3A55F-EDE5-4DBA-AED8-FA818E0A4B35}">
      <dsp:nvSpPr>
        <dsp:cNvPr id="0" name=""/>
        <dsp:cNvSpPr/>
      </dsp:nvSpPr>
      <dsp:spPr>
        <a:xfrm rot="16200000">
          <a:off x="3018227" y="1823720"/>
          <a:ext cx="479761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479761" y="2193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kern="1200"/>
        </a:p>
      </dsp:txBody>
      <dsp:txXfrm rot="16200000">
        <a:off x="3246113" y="1833658"/>
        <a:ext cx="23988" cy="23988"/>
      </dsp:txXfrm>
    </dsp:sp>
    <dsp:sp modelId="{EFA9F727-2634-483D-9B39-63D692AB17DF}">
      <dsp:nvSpPr>
        <dsp:cNvPr id="0" name=""/>
        <dsp:cNvSpPr/>
      </dsp:nvSpPr>
      <dsp:spPr>
        <a:xfrm>
          <a:off x="2464150" y="17856"/>
          <a:ext cx="1587915" cy="1587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Empleo</a:t>
          </a:r>
          <a:endParaRPr lang="es-VE" sz="1900" kern="1200" dirty="0"/>
        </a:p>
      </dsp:txBody>
      <dsp:txXfrm>
        <a:off x="2464150" y="17856"/>
        <a:ext cx="1587915" cy="1587915"/>
      </dsp:txXfrm>
    </dsp:sp>
    <dsp:sp modelId="{5D0100EE-C123-4A3C-8188-98EFE4834638}">
      <dsp:nvSpPr>
        <dsp:cNvPr id="0" name=""/>
        <dsp:cNvSpPr/>
      </dsp:nvSpPr>
      <dsp:spPr>
        <a:xfrm rot="1800000">
          <a:off x="3913557" y="3374478"/>
          <a:ext cx="479761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479761" y="2193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kern="1200"/>
        </a:p>
      </dsp:txBody>
      <dsp:txXfrm rot="1800000">
        <a:off x="4141444" y="3384416"/>
        <a:ext cx="23988" cy="23988"/>
      </dsp:txXfrm>
    </dsp:sp>
    <dsp:sp modelId="{90FEFCCA-72C3-4C7C-ACB5-ABC98A60D669}">
      <dsp:nvSpPr>
        <dsp:cNvPr id="0" name=""/>
        <dsp:cNvSpPr/>
      </dsp:nvSpPr>
      <dsp:spPr>
        <a:xfrm>
          <a:off x="4254811" y="3119372"/>
          <a:ext cx="1587915" cy="1587915"/>
        </a:xfrm>
        <a:prstGeom prst="ellipse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Asimetrías entre sectores productivos</a:t>
          </a:r>
          <a:endParaRPr lang="es-VE" sz="1900" kern="1200" dirty="0"/>
        </a:p>
      </dsp:txBody>
      <dsp:txXfrm>
        <a:off x="4254811" y="3119372"/>
        <a:ext cx="1587915" cy="1587915"/>
      </dsp:txXfrm>
    </dsp:sp>
    <dsp:sp modelId="{6007E27C-2CB4-43CF-8826-20C44E2A07E5}">
      <dsp:nvSpPr>
        <dsp:cNvPr id="0" name=""/>
        <dsp:cNvSpPr/>
      </dsp:nvSpPr>
      <dsp:spPr>
        <a:xfrm rot="9000000">
          <a:off x="2122896" y="3374478"/>
          <a:ext cx="479761" cy="43863"/>
        </a:xfrm>
        <a:custGeom>
          <a:avLst/>
          <a:gdLst/>
          <a:ahLst/>
          <a:cxnLst/>
          <a:rect l="0" t="0" r="0" b="0"/>
          <a:pathLst>
            <a:path>
              <a:moveTo>
                <a:pt x="0" y="21931"/>
              </a:moveTo>
              <a:lnTo>
                <a:pt x="479761" y="2193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kern="1200"/>
        </a:p>
      </dsp:txBody>
      <dsp:txXfrm rot="9000000">
        <a:off x="2350783" y="3384416"/>
        <a:ext cx="23988" cy="23988"/>
      </dsp:txXfrm>
    </dsp:sp>
    <dsp:sp modelId="{AACB0E15-4AAA-4A5B-96A5-5A43B405ED06}">
      <dsp:nvSpPr>
        <dsp:cNvPr id="0" name=""/>
        <dsp:cNvSpPr/>
      </dsp:nvSpPr>
      <dsp:spPr>
        <a:xfrm>
          <a:off x="673489" y="3119372"/>
          <a:ext cx="1587915" cy="1587915"/>
        </a:xfrm>
        <a:prstGeom prst="ellipse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Formación de cadenas productivas</a:t>
          </a:r>
          <a:endParaRPr lang="es-VE" sz="1900" kern="1200" dirty="0"/>
        </a:p>
      </dsp:txBody>
      <dsp:txXfrm>
        <a:off x="673489" y="3119372"/>
        <a:ext cx="1587915" cy="15879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D1ED1-6F2E-48EE-8F68-205180F4E913}">
      <dsp:nvSpPr>
        <dsp:cNvPr id="0" name=""/>
        <dsp:cNvSpPr/>
      </dsp:nvSpPr>
      <dsp:spPr>
        <a:xfrm>
          <a:off x="2672544" y="2649195"/>
          <a:ext cx="1747191" cy="1747191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PIPM</a:t>
          </a:r>
        </a:p>
      </dsp:txBody>
      <dsp:txXfrm>
        <a:off x="2672544" y="2649195"/>
        <a:ext cx="1747191" cy="1747191"/>
      </dsp:txXfrm>
    </dsp:sp>
    <dsp:sp modelId="{3EC5A3E8-041A-45D6-9237-8B01096D3DAD}">
      <dsp:nvSpPr>
        <dsp:cNvPr id="0" name=""/>
        <dsp:cNvSpPr/>
      </dsp:nvSpPr>
      <dsp:spPr>
        <a:xfrm rot="16200000">
          <a:off x="3109078" y="2189963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16200000">
        <a:off x="3524286" y="2190281"/>
        <a:ext cx="43706" cy="43706"/>
      </dsp:txXfrm>
    </dsp:sp>
    <dsp:sp modelId="{CC7876D7-8D12-447B-AF24-23354B34D388}">
      <dsp:nvSpPr>
        <dsp:cNvPr id="0" name=""/>
        <dsp:cNvSpPr/>
      </dsp:nvSpPr>
      <dsp:spPr>
        <a:xfrm>
          <a:off x="2672544" y="27881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dirty="0" err="1" smtClean="0"/>
            <a:t>Coop</a:t>
          </a:r>
          <a:r>
            <a:rPr lang="es-VE" sz="1600" b="0" kern="1200" dirty="0" smtClean="0"/>
            <a:t>. entre organismos vinculados al desarrollo empresarial y productivo</a:t>
          </a:r>
          <a:endParaRPr lang="es-VE" sz="1600" b="0" kern="1200" dirty="0"/>
        </a:p>
      </dsp:txBody>
      <dsp:txXfrm>
        <a:off x="2672544" y="27881"/>
        <a:ext cx="1747191" cy="1747191"/>
      </dsp:txXfrm>
    </dsp:sp>
    <dsp:sp modelId="{07C85EFA-6E46-452E-B611-53459296C02D}">
      <dsp:nvSpPr>
        <dsp:cNvPr id="0" name=""/>
        <dsp:cNvSpPr/>
      </dsp:nvSpPr>
      <dsp:spPr>
        <a:xfrm rot="19285714">
          <a:off x="4133791" y="2683438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19285714">
        <a:off x="4548999" y="2683757"/>
        <a:ext cx="43706" cy="43706"/>
      </dsp:txXfrm>
    </dsp:sp>
    <dsp:sp modelId="{C8F9068E-6E8C-4BD4-AAF5-3C78A3374B78}">
      <dsp:nvSpPr>
        <dsp:cNvPr id="0" name=""/>
        <dsp:cNvSpPr/>
      </dsp:nvSpPr>
      <dsp:spPr>
        <a:xfrm>
          <a:off x="4721970" y="1014833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dirty="0" err="1" smtClean="0"/>
            <a:t>Complement</a:t>
          </a:r>
          <a:r>
            <a:rPr lang="es-VE" sz="1600" b="0" kern="1200" dirty="0" smtClean="0"/>
            <a:t>. en I+D y la transferencia de tecnología</a:t>
          </a:r>
          <a:endParaRPr lang="es-VE" sz="1600" b="0" kern="1200" dirty="0"/>
        </a:p>
      </dsp:txBody>
      <dsp:txXfrm>
        <a:off x="4721970" y="1014833"/>
        <a:ext cx="1747191" cy="1747191"/>
      </dsp:txXfrm>
    </dsp:sp>
    <dsp:sp modelId="{A4910328-40F4-4C02-B68F-91687428D5C9}">
      <dsp:nvSpPr>
        <dsp:cNvPr id="0" name=""/>
        <dsp:cNvSpPr/>
      </dsp:nvSpPr>
      <dsp:spPr>
        <a:xfrm rot="771429">
          <a:off x="4386875" y="3792268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771429">
        <a:off x="4802083" y="3792587"/>
        <a:ext cx="43706" cy="43706"/>
      </dsp:txXfrm>
    </dsp:sp>
    <dsp:sp modelId="{42F72723-34B0-4A3F-B6DE-7C3CF777DC38}">
      <dsp:nvSpPr>
        <dsp:cNvPr id="0" name=""/>
        <dsp:cNvSpPr/>
      </dsp:nvSpPr>
      <dsp:spPr>
        <a:xfrm>
          <a:off x="5228136" y="3232493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Formación de recursos humanos</a:t>
          </a:r>
          <a:endParaRPr lang="es-VE" sz="1600" b="0" kern="1200" dirty="0"/>
        </a:p>
      </dsp:txBody>
      <dsp:txXfrm>
        <a:off x="5228136" y="3232493"/>
        <a:ext cx="1747191" cy="1747191"/>
      </dsp:txXfrm>
    </dsp:sp>
    <dsp:sp modelId="{BC8BAC4E-F2A3-4304-B47E-6DB78442538B}">
      <dsp:nvSpPr>
        <dsp:cNvPr id="0" name=""/>
        <dsp:cNvSpPr/>
      </dsp:nvSpPr>
      <dsp:spPr>
        <a:xfrm rot="3857143">
          <a:off x="3677751" y="4681481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3857143">
        <a:off x="4092959" y="4681800"/>
        <a:ext cx="43706" cy="43706"/>
      </dsp:txXfrm>
    </dsp:sp>
    <dsp:sp modelId="{D54B9CFD-0A41-473E-B43F-74F0D9B6D9D9}">
      <dsp:nvSpPr>
        <dsp:cNvPr id="0" name=""/>
        <dsp:cNvSpPr/>
      </dsp:nvSpPr>
      <dsp:spPr>
        <a:xfrm>
          <a:off x="3809889" y="5010918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dirty="0" smtClean="0"/>
            <a:t>Articulación con otras instancias del MERCOSUR</a:t>
          </a:r>
          <a:endParaRPr lang="es-VE" sz="1600" b="0" kern="1200" dirty="0"/>
        </a:p>
      </dsp:txBody>
      <dsp:txXfrm>
        <a:off x="3809889" y="5010918"/>
        <a:ext cx="1747191" cy="1747191"/>
      </dsp:txXfrm>
    </dsp:sp>
    <dsp:sp modelId="{CC5EAFF7-ED9F-4F03-AC5A-11C8FA93CC6B}">
      <dsp:nvSpPr>
        <dsp:cNvPr id="0" name=""/>
        <dsp:cNvSpPr/>
      </dsp:nvSpPr>
      <dsp:spPr>
        <a:xfrm rot="6942857">
          <a:off x="2540406" y="4681481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6942857">
        <a:off x="2955614" y="4681800"/>
        <a:ext cx="43706" cy="43706"/>
      </dsp:txXfrm>
    </dsp:sp>
    <dsp:sp modelId="{8B9426D0-367F-47F9-A249-FF8F787B1CAB}">
      <dsp:nvSpPr>
        <dsp:cNvPr id="0" name=""/>
        <dsp:cNvSpPr/>
      </dsp:nvSpPr>
      <dsp:spPr>
        <a:xfrm>
          <a:off x="1535198" y="5010918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dirty="0" smtClean="0"/>
            <a:t>Generación de información y su procesamiento</a:t>
          </a:r>
          <a:endParaRPr lang="es-VE" sz="1600" b="0" kern="1200" dirty="0"/>
        </a:p>
      </dsp:txBody>
      <dsp:txXfrm>
        <a:off x="1535198" y="5010918"/>
        <a:ext cx="1747191" cy="1747191"/>
      </dsp:txXfrm>
    </dsp:sp>
    <dsp:sp modelId="{505EDA98-1B9E-4D57-954A-46B7D21168D6}">
      <dsp:nvSpPr>
        <dsp:cNvPr id="0" name=""/>
        <dsp:cNvSpPr/>
      </dsp:nvSpPr>
      <dsp:spPr>
        <a:xfrm rot="10028571">
          <a:off x="1831282" y="3792268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10028571">
        <a:off x="2246490" y="3792587"/>
        <a:ext cx="43706" cy="43706"/>
      </dsp:txXfrm>
    </dsp:sp>
    <dsp:sp modelId="{595C1D10-C248-4445-96BD-81DF55663A86}">
      <dsp:nvSpPr>
        <dsp:cNvPr id="0" name=""/>
        <dsp:cNvSpPr/>
      </dsp:nvSpPr>
      <dsp:spPr>
        <a:xfrm>
          <a:off x="116951" y="3232493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dirty="0" smtClean="0"/>
            <a:t>Articulación de medidas de facilitación del comercio</a:t>
          </a:r>
          <a:endParaRPr lang="es-VE" sz="1600" b="0" kern="1200" dirty="0"/>
        </a:p>
      </dsp:txBody>
      <dsp:txXfrm>
        <a:off x="116951" y="3232493"/>
        <a:ext cx="1747191" cy="1747191"/>
      </dsp:txXfrm>
    </dsp:sp>
    <dsp:sp modelId="{0CF18307-86BC-4AFC-A2F9-7E88CBBE5681}">
      <dsp:nvSpPr>
        <dsp:cNvPr id="0" name=""/>
        <dsp:cNvSpPr/>
      </dsp:nvSpPr>
      <dsp:spPr>
        <a:xfrm rot="13114286">
          <a:off x="2084365" y="2683438"/>
          <a:ext cx="874122" cy="44343"/>
        </a:xfrm>
        <a:custGeom>
          <a:avLst/>
          <a:gdLst/>
          <a:ahLst/>
          <a:cxnLst/>
          <a:rect l="0" t="0" r="0" b="0"/>
          <a:pathLst>
            <a:path>
              <a:moveTo>
                <a:pt x="0" y="22171"/>
              </a:moveTo>
              <a:lnTo>
                <a:pt x="874122" y="2217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b="0" kern="1200" dirty="0">
            <a:solidFill>
              <a:schemeClr val="tx1"/>
            </a:solidFill>
          </a:endParaRPr>
        </a:p>
      </dsp:txBody>
      <dsp:txXfrm rot="13114286">
        <a:off x="2499573" y="2683757"/>
        <a:ext cx="43706" cy="43706"/>
      </dsp:txXfrm>
    </dsp:sp>
    <dsp:sp modelId="{87413D74-05A8-4E55-A837-497F138E6C34}">
      <dsp:nvSpPr>
        <dsp:cNvPr id="0" name=""/>
        <dsp:cNvSpPr/>
      </dsp:nvSpPr>
      <dsp:spPr>
        <a:xfrm>
          <a:off x="623117" y="1014833"/>
          <a:ext cx="1747191" cy="174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Financiamiento</a:t>
          </a:r>
          <a:endParaRPr lang="es-VE" sz="1600" b="0" kern="1200" dirty="0"/>
        </a:p>
      </dsp:txBody>
      <dsp:txXfrm>
        <a:off x="623117" y="1014833"/>
        <a:ext cx="1747191" cy="17471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D1ED1-6F2E-48EE-8F68-205180F4E913}">
      <dsp:nvSpPr>
        <dsp:cNvPr id="0" name=""/>
        <dsp:cNvSpPr/>
      </dsp:nvSpPr>
      <dsp:spPr>
        <a:xfrm>
          <a:off x="9838" y="2390666"/>
          <a:ext cx="1816018" cy="181601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2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PIPM</a:t>
          </a:r>
          <a:endParaRPr lang="es-VE" sz="32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8" y="2390666"/>
        <a:ext cx="1816018" cy="1816018"/>
      </dsp:txXfrm>
    </dsp:sp>
    <dsp:sp modelId="{59829556-5FC1-4639-B68B-51167DFB0D26}">
      <dsp:nvSpPr>
        <dsp:cNvPr id="0" name=""/>
        <dsp:cNvSpPr/>
      </dsp:nvSpPr>
      <dsp:spPr>
        <a:xfrm rot="16200000">
          <a:off x="643937" y="2027720"/>
          <a:ext cx="547821" cy="178070"/>
        </a:xfrm>
        <a:custGeom>
          <a:avLst/>
          <a:gdLst/>
          <a:ahLst/>
          <a:cxnLst/>
          <a:rect l="0" t="0" r="0" b="0"/>
          <a:pathLst>
            <a:path>
              <a:moveTo>
                <a:pt x="0" y="89035"/>
              </a:moveTo>
              <a:lnTo>
                <a:pt x="547821" y="89035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kern="1200" dirty="0"/>
        </a:p>
      </dsp:txBody>
      <dsp:txXfrm rot="16200000">
        <a:off x="904152" y="2103060"/>
        <a:ext cx="27391" cy="27391"/>
      </dsp:txXfrm>
    </dsp:sp>
    <dsp:sp modelId="{6117B6FE-92F8-4057-A4BA-DE4E8EC62410}">
      <dsp:nvSpPr>
        <dsp:cNvPr id="0" name=""/>
        <dsp:cNvSpPr/>
      </dsp:nvSpPr>
      <dsp:spPr>
        <a:xfrm>
          <a:off x="9838" y="26826"/>
          <a:ext cx="1816018" cy="181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/>
            <a:t>Foros de competitividad de las cadenas productivas del Mercosur</a:t>
          </a:r>
          <a:endParaRPr lang="es-VE" sz="1600" kern="1200" dirty="0"/>
        </a:p>
      </dsp:txBody>
      <dsp:txXfrm>
        <a:off x="9838" y="26826"/>
        <a:ext cx="1816018" cy="1816018"/>
      </dsp:txXfrm>
    </dsp:sp>
    <dsp:sp modelId="{0F895108-2DA8-4766-88F0-13DD9C8CC413}">
      <dsp:nvSpPr>
        <dsp:cNvPr id="0" name=""/>
        <dsp:cNvSpPr/>
      </dsp:nvSpPr>
      <dsp:spPr>
        <a:xfrm rot="5400000">
          <a:off x="643937" y="4391560"/>
          <a:ext cx="547821" cy="178070"/>
        </a:xfrm>
        <a:custGeom>
          <a:avLst/>
          <a:gdLst/>
          <a:ahLst/>
          <a:cxnLst/>
          <a:rect l="0" t="0" r="0" b="0"/>
          <a:pathLst>
            <a:path>
              <a:moveTo>
                <a:pt x="0" y="89035"/>
              </a:moveTo>
              <a:lnTo>
                <a:pt x="547821" y="89035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kern="1200" dirty="0"/>
        </a:p>
      </dsp:txBody>
      <dsp:txXfrm rot="5400000">
        <a:off x="904152" y="4466900"/>
        <a:ext cx="27391" cy="27391"/>
      </dsp:txXfrm>
    </dsp:sp>
    <dsp:sp modelId="{DB2EE55D-D023-4F75-9B1D-057CF0C7F010}">
      <dsp:nvSpPr>
        <dsp:cNvPr id="0" name=""/>
        <dsp:cNvSpPr/>
      </dsp:nvSpPr>
      <dsp:spPr>
        <a:xfrm>
          <a:off x="9838" y="4754506"/>
          <a:ext cx="1816018" cy="181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/>
            <a:t>Iniciativas sectoriales de integración productiva</a:t>
          </a:r>
          <a:endParaRPr lang="es-VE" sz="1600" kern="1200" dirty="0"/>
        </a:p>
      </dsp:txBody>
      <dsp:txXfrm>
        <a:off x="9838" y="4754506"/>
        <a:ext cx="1816018" cy="18160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B5347-C1DF-4C81-8538-AF4231FA8671}">
      <dsp:nvSpPr>
        <dsp:cNvPr id="0" name=""/>
        <dsp:cNvSpPr/>
      </dsp:nvSpPr>
      <dsp:spPr>
        <a:xfrm>
          <a:off x="0" y="213614"/>
          <a:ext cx="8388424" cy="4334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Electricidad</a:t>
          </a:r>
          <a:endParaRPr lang="es-VE" sz="1900" kern="1200" dirty="0"/>
        </a:p>
      </dsp:txBody>
      <dsp:txXfrm>
        <a:off x="0" y="213614"/>
        <a:ext cx="8388424" cy="433485"/>
      </dsp:txXfrm>
    </dsp:sp>
    <dsp:sp modelId="{86D1A15C-79F6-43DB-9E14-0122BFD2D0EA}">
      <dsp:nvSpPr>
        <dsp:cNvPr id="0" name=""/>
        <dsp:cNvSpPr/>
      </dsp:nvSpPr>
      <dsp:spPr>
        <a:xfrm>
          <a:off x="0" y="647099"/>
          <a:ext cx="8388424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3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Implantación del sistema de 500 </a:t>
          </a:r>
          <a:r>
            <a:rPr lang="es-VE" sz="1500" kern="1200" dirty="0" err="1" smtClean="0"/>
            <a:t>kV</a:t>
          </a:r>
          <a:r>
            <a:rPr lang="es-VE" sz="1500" kern="1200" dirty="0" smtClean="0"/>
            <a:t> en Paraguay - construcción de la línea de transmisión eléctrica de 500 </a:t>
          </a:r>
          <a:r>
            <a:rPr lang="es-VE" sz="1500" kern="1200" dirty="0" err="1" smtClean="0"/>
            <a:t>kV</a:t>
          </a:r>
          <a:r>
            <a:rPr lang="es-VE" sz="1500" kern="1200" dirty="0" smtClean="0"/>
            <a:t> entre Villa Hayes y la subestación en la margen derecha de la </a:t>
          </a:r>
          <a:r>
            <a:rPr lang="es-VE" sz="1500" kern="1200" dirty="0" err="1" smtClean="0"/>
            <a:t>Itaipú</a:t>
          </a:r>
          <a:r>
            <a:rPr lang="es-VE" sz="1500" kern="1200" dirty="0" smtClean="0"/>
            <a:t> Binacional, ampliación de subestación de la margen derecha y de la subestación de Villa Hayes</a:t>
          </a:r>
          <a:endParaRPr lang="es-V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Interconexión eléctrica de 500 MW entre la República Federativa de Brasil y la República Oriental del Uruguay - líneas de transmisión de extra alta tensión: San Carlos-Melo y Melo-Frontera</a:t>
          </a:r>
          <a:endParaRPr lang="es-VE" sz="1500" kern="1200" dirty="0"/>
        </a:p>
      </dsp:txBody>
      <dsp:txXfrm>
        <a:off x="0" y="647099"/>
        <a:ext cx="8388424" cy="1042245"/>
      </dsp:txXfrm>
    </dsp:sp>
    <dsp:sp modelId="{C7BC180F-3B3C-446C-A451-590D19E75B80}">
      <dsp:nvSpPr>
        <dsp:cNvPr id="0" name=""/>
        <dsp:cNvSpPr/>
      </dsp:nvSpPr>
      <dsp:spPr>
        <a:xfrm>
          <a:off x="0" y="1689344"/>
          <a:ext cx="8388424" cy="433485"/>
        </a:xfrm>
        <a:prstGeom prst="roundRect">
          <a:avLst/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Carreteras</a:t>
          </a:r>
          <a:endParaRPr lang="es-VE" sz="1900" kern="1200" dirty="0"/>
        </a:p>
      </dsp:txBody>
      <dsp:txXfrm>
        <a:off x="0" y="1689344"/>
        <a:ext cx="8388424" cy="433485"/>
      </dsp:txXfrm>
    </dsp:sp>
    <dsp:sp modelId="{8D5A1CC7-9E4A-4A69-9015-588729CCE906}">
      <dsp:nvSpPr>
        <dsp:cNvPr id="0" name=""/>
        <dsp:cNvSpPr/>
      </dsp:nvSpPr>
      <dsp:spPr>
        <a:xfrm>
          <a:off x="0" y="2122829"/>
          <a:ext cx="8388424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3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Construcción de la Avenida Costanera Norte de Asunción - 2ª etapa y conexión (Av. Primer Presidente) con la Ruta Nacional N°9</a:t>
          </a:r>
          <a:endParaRPr lang="es-V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Rehabilitación y mejoramiento de carreteras de acceso y Circunvalación del Gran Asunción</a:t>
          </a:r>
          <a:endParaRPr lang="es-V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Recapado del tramo alimentador de las Rutas 1 y 6, Corredores de Integración regional, Ruta 1 (Carmen del Paraná) - La Paz Ruta Graneros del Sur</a:t>
          </a:r>
          <a:endParaRPr lang="es-VE" sz="1500" kern="1200" dirty="0"/>
        </a:p>
      </dsp:txBody>
      <dsp:txXfrm>
        <a:off x="0" y="2122829"/>
        <a:ext cx="8388424" cy="1081575"/>
      </dsp:txXfrm>
    </dsp:sp>
    <dsp:sp modelId="{79A3F976-300E-4015-B5A3-C3F24FC16897}">
      <dsp:nvSpPr>
        <dsp:cNvPr id="0" name=""/>
        <dsp:cNvSpPr/>
      </dsp:nvSpPr>
      <dsp:spPr>
        <a:xfrm>
          <a:off x="0" y="3204404"/>
          <a:ext cx="8388424" cy="433485"/>
        </a:xfrm>
        <a:prstGeom prst="roundRect">
          <a:avLst/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Saneamiento y agua potable</a:t>
          </a:r>
          <a:endParaRPr lang="es-VE" sz="1900" kern="1200" dirty="0"/>
        </a:p>
      </dsp:txBody>
      <dsp:txXfrm>
        <a:off x="0" y="3204404"/>
        <a:ext cx="8388424" cy="433485"/>
      </dsp:txXfrm>
    </dsp:sp>
    <dsp:sp modelId="{E95C79D6-0D66-4BD8-901E-6CFCB9B0F5E8}">
      <dsp:nvSpPr>
        <dsp:cNvPr id="0" name=""/>
        <dsp:cNvSpPr/>
      </dsp:nvSpPr>
      <dsp:spPr>
        <a:xfrm>
          <a:off x="0" y="3637889"/>
          <a:ext cx="838842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3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Ampliación del sistema de saneamiento de Ponta </a:t>
          </a:r>
          <a:r>
            <a:rPr lang="es-VE" sz="1500" kern="1200" dirty="0" err="1" smtClean="0"/>
            <a:t>Porã</a:t>
          </a:r>
          <a:r>
            <a:rPr lang="es-VE" sz="1500" kern="1200" dirty="0" smtClean="0"/>
            <a:t>-MS</a:t>
          </a:r>
          <a:endParaRPr lang="es-VE" sz="1500" kern="1200" dirty="0"/>
        </a:p>
      </dsp:txBody>
      <dsp:txXfrm>
        <a:off x="0" y="3637889"/>
        <a:ext cx="8388424" cy="314640"/>
      </dsp:txXfrm>
    </dsp:sp>
    <dsp:sp modelId="{A9A9DE7A-B9B6-411D-9071-F178293CA665}">
      <dsp:nvSpPr>
        <dsp:cNvPr id="0" name=""/>
        <dsp:cNvSpPr/>
      </dsp:nvSpPr>
      <dsp:spPr>
        <a:xfrm>
          <a:off x="0" y="3952529"/>
          <a:ext cx="8388424" cy="433485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/>
            <a:t>Vías férreas</a:t>
          </a:r>
          <a:endParaRPr lang="es-VE" sz="1900" kern="1200" dirty="0"/>
        </a:p>
      </dsp:txBody>
      <dsp:txXfrm>
        <a:off x="0" y="3952529"/>
        <a:ext cx="8388424" cy="433485"/>
      </dsp:txXfrm>
    </dsp:sp>
    <dsp:sp modelId="{8696542A-9605-4B5B-A246-1B22A13B28BF}">
      <dsp:nvSpPr>
        <dsp:cNvPr id="0" name=""/>
        <dsp:cNvSpPr/>
      </dsp:nvSpPr>
      <dsp:spPr>
        <a:xfrm>
          <a:off x="0" y="4386014"/>
          <a:ext cx="8388424" cy="84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3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Rehabilitación de vías férreas – Línea Rivera tramo: Pintado (km 144) – Rivera (km 566)</a:t>
          </a:r>
          <a:endParaRPr lang="es-V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1500" kern="1200" dirty="0" smtClean="0"/>
            <a:t>Rehabilitación de vías férreas - tramos: ramal Piedra Sola: Tres Árboles (km 334) – Piedra Sola (km 392), línea Artigas: Tres Árboles (km 334) – Algorta (km 409), Algorta (km 409) – Paysandú (km 480), Paysandú (km 480) – Salto (km 590), ramal El Precursor: Salto (km 590) – Salto Grande (km 603)</a:t>
          </a:r>
          <a:endParaRPr lang="es-VE" sz="1500" kern="1200" dirty="0"/>
        </a:p>
      </dsp:txBody>
      <dsp:txXfrm>
        <a:off x="0" y="4386014"/>
        <a:ext cx="8388424" cy="84559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3F130-E350-4FAB-8098-A999D141E2AE}">
      <dsp:nvSpPr>
        <dsp:cNvPr id="0" name=""/>
        <dsp:cNvSpPr/>
      </dsp:nvSpPr>
      <dsp:spPr>
        <a:xfrm>
          <a:off x="0" y="2075"/>
          <a:ext cx="8459217" cy="4401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Viviendas</a:t>
          </a:r>
          <a:endParaRPr lang="es-VE" sz="2000" kern="1200" dirty="0"/>
        </a:p>
      </dsp:txBody>
      <dsp:txXfrm>
        <a:off x="0" y="2075"/>
        <a:ext cx="8459217" cy="440153"/>
      </dsp:txXfrm>
    </dsp:sp>
    <dsp:sp modelId="{756107B7-947F-4F87-8FB9-BDF7197D2490}">
      <dsp:nvSpPr>
        <dsp:cNvPr id="0" name=""/>
        <dsp:cNvSpPr/>
      </dsp:nvSpPr>
      <dsp:spPr>
        <a:xfrm>
          <a:off x="0" y="442229"/>
          <a:ext cx="8459217" cy="1828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2000" kern="1200" dirty="0" smtClean="0"/>
            <a:t>Mercosur – </a:t>
          </a:r>
          <a:r>
            <a:rPr lang="es-VE" sz="2000" kern="1200" dirty="0" err="1" smtClean="0"/>
            <a:t>Roga</a:t>
          </a:r>
          <a:r>
            <a:rPr lang="es-VE" sz="2000" kern="1200" dirty="0" smtClean="0"/>
            <a:t>.</a:t>
          </a:r>
          <a:endParaRPr lang="es-V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2000" i="1" kern="1200" dirty="0" smtClean="0"/>
            <a:t>MERCOSUR – Hábitat de Promoción Social, Fortalecimiento de Capital Humano y Social en asentamientos en condiciones de pobreza (Paraguay)</a:t>
          </a:r>
          <a:r>
            <a:rPr lang="es-VE" sz="2000" kern="1200" dirty="0" smtClean="0"/>
            <a:t>; </a:t>
          </a:r>
          <a:r>
            <a:rPr lang="es-VE" sz="2000" i="1" kern="1200" dirty="0" smtClean="0"/>
            <a:t>Rehabilitación de Corredores Viales (Paraguay).</a:t>
          </a:r>
          <a:endParaRPr lang="es-V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2000" i="1" kern="1200" dirty="0" smtClean="0"/>
            <a:t>Intervenciones Múltiples en Asentamientos ubicados en Territorios de Frontera con Situaciones de Extrema Pobreza y Emergencia Sanitaria, Ambiental y Hábitat (Uruguay).</a:t>
          </a:r>
          <a:endParaRPr lang="es-VE" sz="2000" kern="1200" dirty="0"/>
        </a:p>
      </dsp:txBody>
      <dsp:txXfrm>
        <a:off x="0" y="442229"/>
        <a:ext cx="8459217" cy="1828222"/>
      </dsp:txXfrm>
    </dsp:sp>
    <dsp:sp modelId="{D41309E8-537E-4982-BC89-09E78B671623}">
      <dsp:nvSpPr>
        <dsp:cNvPr id="0" name=""/>
        <dsp:cNvSpPr/>
      </dsp:nvSpPr>
      <dsp:spPr>
        <a:xfrm>
          <a:off x="0" y="2270451"/>
          <a:ext cx="8459217" cy="440153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Educación</a:t>
          </a:r>
          <a:endParaRPr lang="es-VE" sz="2000" kern="1200" dirty="0"/>
        </a:p>
      </dsp:txBody>
      <dsp:txXfrm>
        <a:off x="0" y="2270451"/>
        <a:ext cx="8459217" cy="440153"/>
      </dsp:txXfrm>
    </dsp:sp>
    <dsp:sp modelId="{3FE9F83D-C257-48E5-B1AE-FE718A260ADF}">
      <dsp:nvSpPr>
        <dsp:cNvPr id="0" name=""/>
        <dsp:cNvSpPr/>
      </dsp:nvSpPr>
      <dsp:spPr>
        <a:xfrm>
          <a:off x="0" y="2710605"/>
          <a:ext cx="8459217" cy="77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2000" kern="1200" dirty="0" smtClean="0"/>
            <a:t>Intervenciones integrales en los edificios de enseñanza obligatoria en los departamentos General Obligado, Vera, 9 de Julio, Garay y San Javier – Provincia de Santa Fe.</a:t>
          </a:r>
          <a:endParaRPr lang="es-VE" sz="2000" kern="1200" dirty="0"/>
        </a:p>
      </dsp:txBody>
      <dsp:txXfrm>
        <a:off x="0" y="2710605"/>
        <a:ext cx="8459217" cy="77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148E1-99BA-4362-9F18-6D20FCBB5406}" type="datetimeFigureOut">
              <a:rPr lang="es-VE" smtClean="0"/>
              <a:pPr/>
              <a:t>29/05/2016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F14F-F1F7-42F7-8342-7800EBE52FA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4B1A7D-D2D2-4518-9491-02F96D6E793D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8EBD-6DCC-4C19-8A68-3C9B7883079C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5C1345-A605-4EFA-944A-857E0920E0FA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VE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03B-3DD9-46FA-A740-F3B0B83B3F68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114-63DC-49A3-BF03-D1F47ADDEA67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ADC255-8DC7-4B3B-A7B9-A3602087173C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C03A2B-9016-4EF0-924E-B6A2F492671C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VE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3550-80EF-40BD-8B2D-8A9E8A2F05DF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48CF-AA40-4A77-B439-25FAFF8DCF69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B55D-2311-4FDA-AC0E-1E6AEEA2459A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2D7E35-AC1A-4A8B-A035-5169305A39CE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682B63-B6E0-4266-9AAF-C5D1E05354BC}" type="datetime1">
              <a:rPr lang="es-VE" smtClean="0"/>
              <a:pPr/>
              <a:t>29/05/2016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4F6CA7-317D-4375-8A7D-2299B93DDEB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hyperlink" Target="https://ve.linkedin.com/in/oscaredfg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6.png"/><Relationship Id="rId5" Type="http://schemas.openxmlformats.org/officeDocument/2006/relationships/hyperlink" Target="http://webdelprofesor.ula.ve/economia/oscared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2480" y="2781168"/>
            <a:ext cx="6480000" cy="2160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es-VE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Regionalismo Post-Hegemónico en el marco del nuevo Mercosur</a:t>
            </a:r>
            <a:endParaRPr lang="es-VE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VE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Ec.</a:t>
            </a:r>
            <a:r>
              <a:rPr lang="es-V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Oscar E. Fernández-Guillén.</a:t>
            </a:r>
            <a:endParaRPr lang="es-VE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3777" y="6210036"/>
            <a:ext cx="2299027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s-V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Mérida, junio de 2016</a:t>
            </a:r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12480" y="188640"/>
            <a:ext cx="6480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Los Andes</a:t>
            </a:r>
          </a:p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Ciencias Económicas y Sociales</a:t>
            </a:r>
          </a:p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Investigaciones Agroalimentarias </a:t>
            </a:r>
            <a:endParaRPr lang="es-VE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Edgar Abreu Olivo”</a:t>
            </a:r>
          </a:p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Estudios sobre Regionalismo, </a:t>
            </a:r>
            <a:endParaRPr lang="es-VE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</a:t>
            </a:r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Económica y Desarrollo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12480" y="5013176"/>
            <a:ext cx="6480000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Simposio Internacional: </a:t>
            </a:r>
            <a:r>
              <a:rPr lang="es-VE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Integración Regional en América Latina y El Caribe: Historia, Teorías y Procesos”</a:t>
            </a:r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1980000" cy="59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3313" name="Picture 1" descr="C:\Users\Maria Virginia\Pictures\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22" y="44624"/>
            <a:ext cx="919357" cy="1332000"/>
          </a:xfrm>
          <a:prstGeom prst="rect">
            <a:avLst/>
          </a:prstGeom>
          <a:noFill/>
        </p:spPr>
      </p:pic>
      <p:pic>
        <p:nvPicPr>
          <p:cNvPr id="13314" name="Picture 2" descr="C:\Users\Maria Virginia\Pictures\fa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00" y="1532263"/>
            <a:ext cx="1728000" cy="816617"/>
          </a:xfrm>
          <a:prstGeom prst="rect">
            <a:avLst/>
          </a:prstGeom>
          <a:noFill/>
        </p:spPr>
      </p:pic>
      <p:pic>
        <p:nvPicPr>
          <p:cNvPr id="16" name="Picture 3" descr="https://pbs.twimg.com/profile_images/700833752071602177/oO3lBsg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" y="2457040"/>
            <a:ext cx="1332000" cy="1332000"/>
          </a:xfrm>
          <a:prstGeom prst="rect">
            <a:avLst/>
          </a:prstGeom>
          <a:noFill/>
        </p:spPr>
      </p:pic>
      <p:pic>
        <p:nvPicPr>
          <p:cNvPr id="15" name="Picture 1" descr="C:\Users\Maria Virginia\Pictures\GRID (473x66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00" y="3933056"/>
            <a:ext cx="954600" cy="1332000"/>
          </a:xfrm>
          <a:prstGeom prst="rect">
            <a:avLst/>
          </a:prstGeom>
          <a:noFill/>
        </p:spPr>
      </p:pic>
      <p:pic>
        <p:nvPicPr>
          <p:cNvPr id="13316" name="Picture 4" descr="http://www.mppeuct.gob.ve/sites/default/files/styles/grande__400x400_/public/media/images/logos-entes-adscritos/fonacit_logo.jpg?itok=S_G87sC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00" y="5392800"/>
            <a:ext cx="1728000" cy="58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4000" dirty="0" smtClean="0"/>
              <a:t>3.- El nuevo Mercosur: una versión del regionalismo post-hegemónico</a:t>
            </a:r>
            <a:endParaRPr lang="es-VE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10</a:t>
            </a:fld>
            <a:endParaRPr lang="es-VE"/>
          </a:p>
        </p:txBody>
      </p:sp>
      <p:sp>
        <p:nvSpPr>
          <p:cNvPr id="7" name="6 Rectángulo redondeado"/>
          <p:cNvSpPr/>
          <p:nvPr/>
        </p:nvSpPr>
        <p:spPr>
          <a:xfrm>
            <a:off x="719552" y="1773016"/>
            <a:ext cx="1800000" cy="108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2003</a:t>
            </a:r>
            <a:endParaRPr lang="es-V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Llamada de flecha hacia abajo"/>
          <p:cNvSpPr/>
          <p:nvPr/>
        </p:nvSpPr>
        <p:spPr>
          <a:xfrm rot="16200000">
            <a:off x="701880" y="3933096"/>
            <a:ext cx="2880000" cy="27000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 de</a:t>
            </a:r>
          </a:p>
          <a:p>
            <a:pPr algn="ctr"/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Buenos Aires</a:t>
            </a:r>
            <a:endParaRPr lang="es-V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03948" y="2061128"/>
            <a:ext cx="4680000" cy="25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sz="2400" dirty="0" smtClean="0"/>
              <a:t>Introdujo un cambio de modelo </a:t>
            </a:r>
            <a:r>
              <a:rPr lang="es-VE" sz="2400" dirty="0"/>
              <a:t>al enfatizar que el objetivo de la integración regional debía ser el </a:t>
            </a:r>
            <a:r>
              <a:rPr lang="es-VE" sz="2400" b="1" dirty="0"/>
              <a:t>desarrollo</a:t>
            </a:r>
            <a:r>
              <a:rPr lang="es-VE" sz="2400" dirty="0"/>
              <a:t> basado en el </a:t>
            </a:r>
            <a:r>
              <a:rPr lang="es-VE" sz="2400" b="1" dirty="0"/>
              <a:t>crecimiento económico</a:t>
            </a:r>
            <a:r>
              <a:rPr lang="es-VE" sz="2400" dirty="0"/>
              <a:t>, </a:t>
            </a:r>
            <a:r>
              <a:rPr lang="es-VE" sz="2400" b="1" dirty="0"/>
              <a:t>justicia social</a:t>
            </a:r>
            <a:r>
              <a:rPr lang="es-VE" sz="2400" dirty="0"/>
              <a:t> y </a:t>
            </a:r>
            <a:r>
              <a:rPr lang="es-VE" sz="2400" b="1" dirty="0"/>
              <a:t>dignidad de la </a:t>
            </a:r>
            <a:r>
              <a:rPr lang="es-VE" sz="2400" b="1" dirty="0" smtClean="0"/>
              <a:t>ciudadanía</a:t>
            </a:r>
            <a:r>
              <a:rPr lang="es-VE" sz="2400" dirty="0" smtClean="0"/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103948" y="4797152"/>
            <a:ext cx="4680000" cy="18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sz="2400" dirty="0" smtClean="0"/>
              <a:t>Dio cabida a la participación activa de la sociedad civil, el fortalecimiento institucional y la incorporación de nuevos países.</a:t>
            </a:r>
            <a:endParaRPr lang="es-VE" sz="2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39552" y="2996952"/>
            <a:ext cx="2160000" cy="57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1400" i="1" dirty="0" smtClean="0"/>
              <a:t>Punto de inflexión </a:t>
            </a:r>
            <a:r>
              <a:rPr lang="es-VE" sz="1400" i="1" dirty="0" smtClean="0"/>
              <a:t>y relanzamiento del Mercosur</a:t>
            </a:r>
            <a:endParaRPr lang="es-VE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4.- Propuestas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11</a:t>
            </a:fld>
            <a:endParaRPr lang="es-VE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683568" y="2276872"/>
          <a:ext cx="79208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80000" cy="4495800"/>
          </a:xfrm>
        </p:spPr>
        <p:txBody>
          <a:bodyPr>
            <a:normAutofit/>
          </a:bodyPr>
          <a:lstStyle/>
          <a:p>
            <a:r>
              <a:rPr lang="es-VE" sz="2800" dirty="0" smtClean="0"/>
              <a:t>El Programa de Trabajo del Mercosur 2004-2006</a:t>
            </a:r>
            <a:endParaRPr lang="es-VE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0" y="5958000"/>
            <a:ext cx="1980000" cy="90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de Profundización</a:t>
            </a:r>
            <a:endParaRPr lang="es-V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164000" y="5958000"/>
            <a:ext cx="1980000" cy="90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de Ampliación</a:t>
            </a:r>
            <a:endParaRPr lang="es-VE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5946335"/>
            <a:ext cx="27360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/>
              <a:t>Asimetrías</a:t>
            </a:r>
          </a:p>
          <a:p>
            <a:pPr marL="342900" indent="-342900">
              <a:buFont typeface="+mj-lt"/>
              <a:buAutoNum type="arabicPeriod"/>
            </a:pPr>
            <a:r>
              <a:rPr lang="es-VE" dirty="0" smtClean="0"/>
              <a:t>Financiamiento compensatorio</a:t>
            </a:r>
            <a:endParaRPr lang="es-V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627784" y="2132856"/>
          <a:ext cx="651621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4.- Propuestas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12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 algn="just"/>
            <a:r>
              <a:rPr lang="es-VE" sz="2800" dirty="0" smtClean="0"/>
              <a:t>El Programa </a:t>
            </a:r>
            <a:r>
              <a:rPr lang="es-VE" sz="2800" dirty="0" smtClean="0"/>
              <a:t>de Integración </a:t>
            </a:r>
            <a:r>
              <a:rPr lang="es-VE" sz="2800" dirty="0" smtClean="0"/>
              <a:t>Productiva del Mercosur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952" y="2420888"/>
            <a:ext cx="3960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sz="1900" b="1" dirty="0" smtClean="0"/>
              <a:t>Objetivo:</a:t>
            </a:r>
          </a:p>
          <a:p>
            <a:pPr algn="just"/>
            <a:r>
              <a:rPr lang="es-VE" sz="1900" dirty="0" smtClean="0"/>
              <a:t>Contribuir al fortalecimiento de la complementariedad productiva de empresas del MERCOSUR, con especial énfasis en la integración de las cadenas productivas de las </a:t>
            </a:r>
            <a:r>
              <a:rPr lang="es-VE" sz="1900" dirty="0" err="1" smtClean="0"/>
              <a:t>PyMEs</a:t>
            </a:r>
            <a:r>
              <a:rPr lang="es-VE" sz="1900" dirty="0" smtClean="0"/>
              <a:t> y de las empresas de los países de menor tamaño económico relativo, a fin de profundizar el proceso de integración del bloque.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80000" y="3645128"/>
            <a:ext cx="2628000" cy="93600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s-VE" dirty="0" smtClean="0"/>
              <a:t>Decisión CMC 12/08, </a:t>
            </a:r>
            <a:r>
              <a:rPr lang="es-VE" dirty="0" smtClean="0"/>
              <a:t>durante la presidencia pro tempore de Argentina.</a:t>
            </a:r>
            <a:endParaRPr lang="es-VE" dirty="0"/>
          </a:p>
        </p:txBody>
      </p:sp>
      <p:sp>
        <p:nvSpPr>
          <p:cNvPr id="11" name="10 Rectángulo"/>
          <p:cNvSpPr/>
          <p:nvPr/>
        </p:nvSpPr>
        <p:spPr>
          <a:xfrm>
            <a:off x="0" y="5934670"/>
            <a:ext cx="320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 smtClean="0"/>
              <a:t>Es coordinado y ejecutado por el Grupo de Integración Productiva del MERCOSUR (GIPM)</a:t>
            </a:r>
            <a:endParaRPr lang="es-V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4F6CA7-317D-4375-8A7D-2299B93DDEB1}" type="slidenum">
              <a:rPr lang="es-VE" smtClean="0"/>
              <a:pPr/>
              <a:t>13</a:t>
            </a:fld>
            <a:endParaRPr lang="es-VE"/>
          </a:p>
        </p:txBody>
      </p:sp>
      <p:graphicFrame>
        <p:nvGraphicFramePr>
          <p:cNvPr id="7" name="6 Diagrama"/>
          <p:cNvGraphicFramePr/>
          <p:nvPr/>
        </p:nvGraphicFramePr>
        <p:xfrm>
          <a:off x="-72008" y="44624"/>
          <a:ext cx="7092280" cy="67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205158"/>
            <a:ext cx="1692000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s-VE" sz="1600" b="1" dirty="0" smtClean="0"/>
              <a:t>Líneas de </a:t>
            </a:r>
            <a:r>
              <a:rPr lang="es-VE" sz="1600" b="1" dirty="0" smtClean="0"/>
              <a:t>acción </a:t>
            </a:r>
          </a:p>
          <a:p>
            <a:pPr lvl="0"/>
            <a:r>
              <a:rPr lang="es-VE" sz="1600" b="1" dirty="0" smtClean="0"/>
              <a:t>a nivel horizontal</a:t>
            </a:r>
            <a:endParaRPr lang="es-VE" sz="1600" b="1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7236296" y="0"/>
          <a:ext cx="18356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Rectángulo"/>
          <p:cNvSpPr/>
          <p:nvPr/>
        </p:nvSpPr>
        <p:spPr>
          <a:xfrm>
            <a:off x="6156000" y="6570000"/>
            <a:ext cx="2988000" cy="28800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r"/>
            <a:r>
              <a:rPr lang="es-VE" sz="1600" b="1" dirty="0" smtClean="0"/>
              <a:t>Líneas de </a:t>
            </a:r>
            <a:r>
              <a:rPr lang="es-VE" sz="1600" b="1" dirty="0" smtClean="0"/>
              <a:t>acción a nivel sectorial</a:t>
            </a:r>
            <a:endParaRPr lang="es-VE" sz="16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/>
      <p:bldGraphic spid="5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4.- Propuestas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14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VE" sz="2800" dirty="0" smtClean="0"/>
              <a:t>El Programa Estratégico de Acción Social</a:t>
            </a:r>
            <a:endParaRPr lang="es-VE" sz="2800" dirty="0"/>
          </a:p>
        </p:txBody>
      </p:sp>
      <p:sp>
        <p:nvSpPr>
          <p:cNvPr id="7" name="6 Rectángulo"/>
          <p:cNvSpPr/>
          <p:nvPr/>
        </p:nvSpPr>
        <p:spPr>
          <a:xfrm>
            <a:off x="0" y="6519446"/>
            <a:ext cx="2507418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s-VE" sz="1600" dirty="0" smtClean="0"/>
              <a:t>Decisión del CMC N</a:t>
            </a:r>
            <a:r>
              <a:rPr lang="es-VE" sz="1600" dirty="0" smtClean="0"/>
              <a:t>° 12/11</a:t>
            </a:r>
            <a:endParaRPr lang="es-VE" sz="1600" dirty="0"/>
          </a:p>
        </p:txBody>
      </p:sp>
      <p:sp>
        <p:nvSpPr>
          <p:cNvPr id="9" name="8 Rectángulo"/>
          <p:cNvSpPr/>
          <p:nvPr/>
        </p:nvSpPr>
        <p:spPr>
          <a:xfrm>
            <a:off x="2843808" y="2236252"/>
            <a:ext cx="5976000" cy="446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Erradicar el hambre, la pobreza y combatir las desigualdades sociales;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Garantizar los derechos humanos, la asistencia humanitaria e igualdad étnica, racial y de género;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Universalización de la salud pública;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Universalizar la educación y erradicar el analfabetismo;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Valorizar y promover la diversidad cultural;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Garantizar la inclusión productiva;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Asegurar el acceso al trabajo decente y a los derechos de previsión social;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Promover la sustentabilidad ambiental;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Asegurar el diálogo social; 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2000" i="1" dirty="0" smtClean="0"/>
              <a:t>Establecer mecanismos de cooperación regional para la implementación y financiamiento de políticas sociales.</a:t>
            </a:r>
            <a:endParaRPr lang="es-VE" sz="2000" i="1" dirty="0"/>
          </a:p>
        </p:txBody>
      </p:sp>
      <p:sp>
        <p:nvSpPr>
          <p:cNvPr id="10" name="9 Elipse"/>
          <p:cNvSpPr/>
          <p:nvPr/>
        </p:nvSpPr>
        <p:spPr>
          <a:xfrm>
            <a:off x="575736" y="3284984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PEAS</a:t>
            </a:r>
            <a:endParaRPr lang="es-V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896532" y="5229200"/>
            <a:ext cx="978408" cy="484632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</a:t>
            </a:r>
            <a:endParaRPr lang="es-V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15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VE" sz="2800" dirty="0" smtClean="0"/>
              <a:t>Integración Comercial</a:t>
            </a:r>
            <a:endParaRPr lang="es-VE" sz="2800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395536" y="2060848"/>
          <a:ext cx="842493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 rot="16200000">
            <a:off x="7200000" y="4914000"/>
            <a:ext cx="360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Fuente: elaboración propia a partir del SICOEX ALADI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0588" y="1772816"/>
            <a:ext cx="7362825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16</a:t>
            </a:fld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3672000" y="6606000"/>
            <a:ext cx="547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600" dirty="0" smtClean="0"/>
              <a:t>Fuente: Gutiérrez, Márquez y Fernández-Guillén, 2015.</a:t>
            </a:r>
            <a:endParaRPr lang="es-VE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endParaRPr lang="es-VE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1573510"/>
          <a:ext cx="9144000" cy="5167858"/>
        </p:xfrm>
        <a:graphic>
          <a:graphicData uri="http://schemas.openxmlformats.org/presentationml/2006/ole">
            <p:oleObj spid="_x0000_s1026" name="Hoja de cálculo" r:id="rId3" imgW="9391555" imgH="4514850" progId="Excel.Sheet.12">
              <p:embed/>
            </p:oleObj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17</a:t>
            </a:fld>
            <a:endParaRPr lang="es-VE"/>
          </a:p>
        </p:txBody>
      </p:sp>
      <p:sp>
        <p:nvSpPr>
          <p:cNvPr id="8" name="7 CuadroTexto"/>
          <p:cNvSpPr txBox="1"/>
          <p:nvPr/>
        </p:nvSpPr>
        <p:spPr>
          <a:xfrm>
            <a:off x="3672000" y="6606000"/>
            <a:ext cx="547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600" dirty="0" smtClean="0"/>
              <a:t>Fuente: Gutiérrez, Márquez y Fernández-Guillén, 2015.</a:t>
            </a:r>
            <a:endParaRPr lang="es-VE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18</a:t>
            </a:fld>
            <a:endParaRPr lang="es-VE"/>
          </a:p>
        </p:txBody>
      </p:sp>
      <p:graphicFrame>
        <p:nvGraphicFramePr>
          <p:cNvPr id="6" name="5 Gráfico"/>
          <p:cNvGraphicFramePr/>
          <p:nvPr/>
        </p:nvGraphicFramePr>
        <p:xfrm>
          <a:off x="251520" y="1628800"/>
          <a:ext cx="860444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 rot="16200000">
            <a:off x="7200000" y="4914000"/>
            <a:ext cx="360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Fuente: elaboración propia a partir del SICOEX ALADI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endParaRPr lang="es-VE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1556792"/>
          <a:ext cx="9144000" cy="5040560"/>
        </p:xfrm>
        <a:graphic>
          <a:graphicData uri="http://schemas.openxmlformats.org/presentationml/2006/ole">
            <p:oleObj spid="_x0000_s2050" name="Hoja de cálculo" r:id="rId3" imgW="7953486" imgH="4305171" progId="Excel.Sheet.12">
              <p:embed/>
            </p:oleObj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19</a:t>
            </a:fld>
            <a:endParaRPr lang="es-VE"/>
          </a:p>
        </p:txBody>
      </p:sp>
      <p:sp>
        <p:nvSpPr>
          <p:cNvPr id="8" name="7 CuadroTexto"/>
          <p:cNvSpPr txBox="1"/>
          <p:nvPr/>
        </p:nvSpPr>
        <p:spPr>
          <a:xfrm>
            <a:off x="3672000" y="6606000"/>
            <a:ext cx="547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600" dirty="0" smtClean="0"/>
              <a:t>Fuente: Gutiérrez, Márquez y Fernández-Guillén, 2015.</a:t>
            </a:r>
            <a:endParaRPr lang="es-VE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Introducción </a:t>
            </a:r>
            <a:endParaRPr lang="es-VE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F6CA7-317D-4375-8A7D-2299B93DDEB1}" type="slidenum">
              <a:rPr lang="es-VE" smtClean="0"/>
              <a:pPr/>
              <a:t>2</a:t>
            </a:fld>
            <a:endParaRPr lang="es-VE"/>
          </a:p>
        </p:txBody>
      </p:sp>
      <p:grpSp>
        <p:nvGrpSpPr>
          <p:cNvPr id="13" name="12 Grupo"/>
          <p:cNvGrpSpPr/>
          <p:nvPr/>
        </p:nvGrpSpPr>
        <p:grpSpPr>
          <a:xfrm>
            <a:off x="2322000" y="3158980"/>
            <a:ext cx="4500000" cy="3060000"/>
            <a:chOff x="2412000" y="2613135"/>
            <a:chExt cx="4320000" cy="3012048"/>
          </a:xfrm>
        </p:grpSpPr>
        <p:pic>
          <p:nvPicPr>
            <p:cNvPr id="12294" name="Picture 6" descr="http://microrespuestas.com/wp-content/uploads/2014/04/logo-mercosu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2000" y="2613135"/>
              <a:ext cx="4320000" cy="25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11 Grupo"/>
            <p:cNvGrpSpPr/>
            <p:nvPr/>
          </p:nvGrpSpPr>
          <p:grpSpPr>
            <a:xfrm>
              <a:off x="2412000" y="5085183"/>
              <a:ext cx="4320000" cy="540000"/>
              <a:chOff x="4141128" y="5085183"/>
              <a:chExt cx="4031272" cy="540000"/>
            </a:xfrm>
          </p:grpSpPr>
          <p:pic>
            <p:nvPicPr>
              <p:cNvPr id="12290" name="Picture 2" descr="http://vignette1.wikia.nocookie.net/onepiece/images/2/28/Bandera_de_Argentina.png/revision/latest?cb=20120323173617&amp;path-prefix=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1128" y="5085183"/>
                <a:ext cx="86292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92" name="Picture 4" descr="http://www.turismobr.com/wp-content/uploads/2011/03/Bandera-de-Brasil-720x50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6528" y="5085183"/>
                <a:ext cx="7776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96" name="Picture 8" descr="http://www.banderas-mundo.es/data/flags/ultra/p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8224" y="5085183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98" name="Picture 10" descr="http://www.banderas-mundo.es/data/flags/big/uy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70565" y="5085183"/>
                <a:ext cx="80974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00" name="Picture 12" descr="http://www.aporrea.org/imagenes/2006/03/bander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61389" y="5085183"/>
                <a:ext cx="811011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20</a:t>
            </a:fld>
            <a:endParaRPr lang="es-VE"/>
          </a:p>
        </p:txBody>
      </p:sp>
      <p:graphicFrame>
        <p:nvGraphicFramePr>
          <p:cNvPr id="5" name="4 Gráfico"/>
          <p:cNvGraphicFramePr/>
          <p:nvPr/>
        </p:nvGraphicFramePr>
        <p:xfrm>
          <a:off x="323528" y="1556792"/>
          <a:ext cx="8496944" cy="530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 rot="16200000">
            <a:off x="7200000" y="4914000"/>
            <a:ext cx="360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dirty="0"/>
              <a:t>Fuente: elaboración propia a partir del SICOEX ALADI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21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VE" sz="2800" dirty="0" smtClean="0"/>
              <a:t>Integración Productiva</a:t>
            </a:r>
            <a:endParaRPr lang="es-VE" sz="28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3661907"/>
            <a:ext cx="2916000" cy="720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VE" sz="2000" b="1" dirty="0" smtClean="0"/>
              <a:t>Programas </a:t>
            </a:r>
            <a:r>
              <a:rPr lang="es-VE" sz="2000" b="1" dirty="0" smtClean="0"/>
              <a:t>y proyectos de integración productiva</a:t>
            </a:r>
            <a:endParaRPr lang="es-V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4427984" y="1556792"/>
            <a:ext cx="457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b="1" dirty="0" smtClean="0"/>
              <a:t>Sector automotriz:</a:t>
            </a:r>
          </a:p>
          <a:p>
            <a:r>
              <a:rPr lang="es-VE" dirty="0" smtClean="0"/>
              <a:t>Proyecto “Intensificación y Complementación Automotriz en el Ámbito del Mercosur”</a:t>
            </a:r>
            <a:endParaRPr lang="es-VE" dirty="0"/>
          </a:p>
        </p:txBody>
      </p:sp>
      <p:sp>
        <p:nvSpPr>
          <p:cNvPr id="7" name="6 Rectángulo"/>
          <p:cNvSpPr/>
          <p:nvPr/>
        </p:nvSpPr>
        <p:spPr>
          <a:xfrm>
            <a:off x="4427984" y="255213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VE" b="1" dirty="0" smtClean="0"/>
              <a:t>Sector hidrocarburos:</a:t>
            </a:r>
          </a:p>
          <a:p>
            <a:r>
              <a:rPr lang="es-VE" dirty="0" smtClean="0"/>
              <a:t>Proyecto “Calificación de Proveedores de la Cadena Productiva de Petróleo y Gas”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4427984" y="3560242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VE" b="1" dirty="0" smtClean="0"/>
              <a:t>Sector </a:t>
            </a:r>
            <a:r>
              <a:rPr lang="es-VE" b="1" dirty="0" smtClean="0"/>
              <a:t>agrícola-sanitario</a:t>
            </a:r>
            <a:r>
              <a:rPr lang="es-VE" b="1" dirty="0" smtClean="0"/>
              <a:t>:</a:t>
            </a:r>
          </a:p>
          <a:p>
            <a:r>
              <a:rPr lang="es-VE" dirty="0" smtClean="0"/>
              <a:t>Programa de Acción Mercosur Libre de Fiebre Aftosa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4427984" y="4568354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VE" b="1" dirty="0" smtClean="0"/>
              <a:t>Sector turismo</a:t>
            </a:r>
          </a:p>
          <a:p>
            <a:r>
              <a:rPr lang="es-VE" dirty="0" smtClean="0"/>
              <a:t>Desarrollo de productos turísticos competitivos en la ruta turística integrada Iguazú Misiones, atractivo turístico del Mercosur</a:t>
            </a:r>
            <a:endParaRPr lang="es-VE" dirty="0"/>
          </a:p>
        </p:txBody>
      </p:sp>
      <p:sp>
        <p:nvSpPr>
          <p:cNvPr id="10" name="9 Rectángulo"/>
          <p:cNvSpPr/>
          <p:nvPr/>
        </p:nvSpPr>
        <p:spPr>
          <a:xfrm>
            <a:off x="4427984" y="5849888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s-VE" b="1" dirty="0" smtClean="0"/>
              <a:t>Industria del juguete</a:t>
            </a:r>
          </a:p>
          <a:p>
            <a:r>
              <a:rPr lang="es-VE" dirty="0" smtClean="0"/>
              <a:t>Programa de Integración Productiva del Sector Juguetes</a:t>
            </a:r>
            <a:endParaRPr lang="es-VE" dirty="0"/>
          </a:p>
        </p:txBody>
      </p:sp>
      <p:cxnSp>
        <p:nvCxnSpPr>
          <p:cNvPr id="13" name="12 Conector recto de flecha"/>
          <p:cNvCxnSpPr>
            <a:stCxn id="5" idx="3"/>
            <a:endCxn id="6" idx="1"/>
          </p:cNvCxnSpPr>
          <p:nvPr/>
        </p:nvCxnSpPr>
        <p:spPr>
          <a:xfrm flipV="1">
            <a:off x="3167520" y="2018457"/>
            <a:ext cx="1260464" cy="200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5" idx="3"/>
            <a:endCxn id="7" idx="1"/>
          </p:cNvCxnSpPr>
          <p:nvPr/>
        </p:nvCxnSpPr>
        <p:spPr>
          <a:xfrm flipV="1">
            <a:off x="3167520" y="3013795"/>
            <a:ext cx="12604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5" idx="3"/>
            <a:endCxn id="8" idx="1"/>
          </p:cNvCxnSpPr>
          <p:nvPr/>
        </p:nvCxnSpPr>
        <p:spPr>
          <a:xfrm>
            <a:off x="3167520" y="4021907"/>
            <a:ext cx="12604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5" idx="3"/>
            <a:endCxn id="9" idx="1"/>
          </p:cNvCxnSpPr>
          <p:nvPr/>
        </p:nvCxnSpPr>
        <p:spPr>
          <a:xfrm>
            <a:off x="3167520" y="4021907"/>
            <a:ext cx="1260464" cy="114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5" idx="3"/>
            <a:endCxn id="10" idx="1"/>
          </p:cNvCxnSpPr>
          <p:nvPr/>
        </p:nvCxnSpPr>
        <p:spPr>
          <a:xfrm>
            <a:off x="3167520" y="4021907"/>
            <a:ext cx="1260464" cy="2289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://focem.opp.gub.uy/wps/wcm/connect/opp/c7cdfe0d-4ad6-4350-9abe-bbad25a9ba94/focem+logo.jpg?MOD=AJPERES&amp;CACHEID=c7cdfe0d-4ad6-4350-9abe-bbad25a9ba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6" y="4869160"/>
            <a:ext cx="3240000" cy="1933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22</a:t>
            </a:fld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4355976" y="2183953"/>
            <a:ext cx="4572000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VE" b="1" dirty="0" smtClean="0"/>
              <a:t>Otros sectores beneficiados</a:t>
            </a:r>
          </a:p>
          <a:p>
            <a:r>
              <a:rPr lang="es-VE" dirty="0" smtClean="0"/>
              <a:t>Programa </a:t>
            </a:r>
            <a:r>
              <a:rPr lang="es-VE" dirty="0" smtClean="0"/>
              <a:t>de Apoyo Integral a Microempresas (Paraguay); </a:t>
            </a:r>
            <a:endParaRPr lang="es-VE" dirty="0" smtClean="0"/>
          </a:p>
          <a:p>
            <a:r>
              <a:rPr lang="es-VE" dirty="0" smtClean="0"/>
              <a:t>Laboratorio </a:t>
            </a:r>
            <a:r>
              <a:rPr lang="es-VE" dirty="0" smtClean="0"/>
              <a:t>de Bioseguridad y Fortalecimiento del Laboratorio de Control de Alimentos (Paraguay); </a:t>
            </a:r>
            <a:endParaRPr lang="es-VE" dirty="0" smtClean="0"/>
          </a:p>
          <a:p>
            <a:r>
              <a:rPr lang="es-VE" dirty="0" smtClean="0"/>
              <a:t>Internacionalización </a:t>
            </a:r>
            <a:r>
              <a:rPr lang="es-VE" dirty="0" smtClean="0"/>
              <a:t>de la especialización productiva - desarrollo y capacitación tecnológica de los sectores de ‘software’, biotecnología y electrónica y sus respectivas cadenas de valor (Uruguay); </a:t>
            </a:r>
            <a:endParaRPr lang="es-VE" dirty="0" smtClean="0"/>
          </a:p>
          <a:p>
            <a:r>
              <a:rPr lang="es-VE" dirty="0" smtClean="0"/>
              <a:t>Desarrollo </a:t>
            </a:r>
            <a:r>
              <a:rPr lang="es-VE" dirty="0" smtClean="0"/>
              <a:t>Tecnológico, Innovación y Evaluación de la Conformidad – </a:t>
            </a:r>
            <a:r>
              <a:rPr lang="es-VE" dirty="0" err="1" smtClean="0"/>
              <a:t>DeTIEC</a:t>
            </a:r>
            <a:r>
              <a:rPr lang="es-VE" dirty="0" smtClean="0"/>
              <a:t> (Paraguay).</a:t>
            </a:r>
            <a:endParaRPr lang="es-VE" dirty="0"/>
          </a:p>
        </p:txBody>
      </p:sp>
      <p:cxnSp>
        <p:nvCxnSpPr>
          <p:cNvPr id="7" name="6 Conector recto de flecha"/>
          <p:cNvCxnSpPr>
            <a:stCxn id="30" idx="3"/>
            <a:endCxn id="5" idx="1"/>
          </p:cNvCxnSpPr>
          <p:nvPr/>
        </p:nvCxnSpPr>
        <p:spPr>
          <a:xfrm>
            <a:off x="3167520" y="4030612"/>
            <a:ext cx="11884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s-VE" sz="2800" dirty="0" smtClean="0"/>
              <a:t>Integración Productiva</a:t>
            </a:r>
            <a:endParaRPr lang="es-VE" sz="2800" dirty="0"/>
          </a:p>
        </p:txBody>
      </p:sp>
      <p:sp>
        <p:nvSpPr>
          <p:cNvPr id="30" name="29 Rectángulo"/>
          <p:cNvSpPr/>
          <p:nvPr/>
        </p:nvSpPr>
        <p:spPr>
          <a:xfrm>
            <a:off x="251520" y="3670612"/>
            <a:ext cx="2916000" cy="720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VE" sz="2000" b="1" dirty="0" smtClean="0"/>
              <a:t>Programas </a:t>
            </a:r>
            <a:r>
              <a:rPr lang="es-VE" sz="2000" b="1" dirty="0" smtClean="0"/>
              <a:t>y proyectos de integración productiva</a:t>
            </a:r>
            <a:endParaRPr lang="es-VE" sz="20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13229" t="4326" r="7298" b="12200"/>
          <a:stretch>
            <a:fillRect/>
          </a:stretch>
        </p:blipFill>
        <p:spPr bwMode="auto">
          <a:xfrm>
            <a:off x="0" y="4769768"/>
            <a:ext cx="39597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Elipse"/>
          <p:cNvSpPr/>
          <p:nvPr/>
        </p:nvSpPr>
        <p:spPr>
          <a:xfrm>
            <a:off x="71608" y="5985376"/>
            <a:ext cx="972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824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23</a:t>
            </a:fld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71824" y="1701679"/>
            <a:ext cx="29160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VE" sz="2000" b="1" dirty="0" smtClean="0"/>
              <a:t>Instrumentos de financiación y apoyo a la integración productiva</a:t>
            </a:r>
            <a:endParaRPr lang="es-VE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4608336" y="1747845"/>
            <a:ext cx="2988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VE" dirty="0" smtClean="0"/>
              <a:t>Fondo Mercosur de Garantías para Micro, Pequeñas y Medianas Empresas (FOPYME)</a:t>
            </a:r>
            <a:endParaRPr lang="es-VE" dirty="0"/>
          </a:p>
        </p:txBody>
      </p:sp>
      <p:cxnSp>
        <p:nvCxnSpPr>
          <p:cNvPr id="7" name="6 Conector recto de flecha"/>
          <p:cNvCxnSpPr>
            <a:stCxn id="5" idx="2"/>
            <a:endCxn id="9" idx="0"/>
          </p:cNvCxnSpPr>
          <p:nvPr/>
        </p:nvCxnSpPr>
        <p:spPr>
          <a:xfrm>
            <a:off x="1529824" y="2717342"/>
            <a:ext cx="0" cy="162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5" idx="3"/>
            <a:endCxn id="6" idx="1"/>
          </p:cNvCxnSpPr>
          <p:nvPr/>
        </p:nvCxnSpPr>
        <p:spPr>
          <a:xfrm flipV="1">
            <a:off x="2987824" y="2209510"/>
            <a:ext cx="16205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776252" y="4365104"/>
            <a:ext cx="15071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dirty="0" smtClean="0"/>
              <a:t>FOCEM, PDC: </a:t>
            </a:r>
            <a:endParaRPr lang="es-VE" dirty="0" smtClean="0"/>
          </a:p>
          <a:p>
            <a:r>
              <a:rPr lang="es-VE" dirty="0" smtClean="0"/>
              <a:t>Programa </a:t>
            </a:r>
            <a:r>
              <a:rPr lang="es-VE" dirty="0" smtClean="0"/>
              <a:t>II</a:t>
            </a:r>
            <a:endParaRPr lang="es-VE" dirty="0"/>
          </a:p>
        </p:txBody>
      </p:sp>
      <p:graphicFrame>
        <p:nvGraphicFramePr>
          <p:cNvPr id="17" name="4 Marcador de contenido"/>
          <p:cNvGraphicFramePr>
            <a:graphicFrameLocks/>
          </p:cNvGraphicFramePr>
          <p:nvPr/>
        </p:nvGraphicFramePr>
        <p:xfrm>
          <a:off x="2483768" y="2924944"/>
          <a:ext cx="6516216" cy="3840480"/>
        </p:xfrm>
        <a:graphic>
          <a:graphicData uri="http://schemas.openxmlformats.org/drawingml/2006/table">
            <a:tbl>
              <a:tblPr/>
              <a:tblGrid>
                <a:gridCol w="1835952"/>
                <a:gridCol w="1560088"/>
                <a:gridCol w="1560088"/>
                <a:gridCol w="1560088"/>
              </a:tblGrid>
              <a:tr h="947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Estado de los proyectos</a:t>
                      </a:r>
                      <a:endParaRPr lang="es-VE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Presentados ante el FOCEM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Presentados ante el Programa II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Participación del Programa II en el FOCEM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Tramitados: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 ejecución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Finalizados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Sub total tramitado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 trámite: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Elevados al CMC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 análisis UTF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Sub total en trámite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de proyectos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29%</a:t>
                      </a:r>
                      <a:endParaRPr lang="es-VE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0" y="5688449"/>
            <a:ext cx="241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400" b="1" dirty="0" smtClean="0"/>
              <a:t>Proyectos presentados ante el Programa II</a:t>
            </a:r>
            <a:endParaRPr lang="es-VE" sz="1400" dirty="0" smtClean="0"/>
          </a:p>
          <a:p>
            <a:endParaRPr lang="es-VE" sz="1400" dirty="0" smtClean="0"/>
          </a:p>
          <a:p>
            <a:r>
              <a:rPr lang="es-VE" sz="1400" dirty="0" smtClean="0"/>
              <a:t>Fuente</a:t>
            </a:r>
            <a:r>
              <a:rPr lang="es-VE" sz="1400" dirty="0" smtClean="0"/>
              <a:t>: elaboración propia con base en información de la UTF</a:t>
            </a:r>
            <a:endParaRPr lang="es-VE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24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VE" sz="2800" dirty="0" smtClean="0"/>
              <a:t>Integración Social</a:t>
            </a:r>
            <a:endParaRPr lang="es-VE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68512" y="3220928"/>
          <a:ext cx="6295976" cy="3520440"/>
        </p:xfrm>
        <a:graphic>
          <a:graphicData uri="http://schemas.openxmlformats.org/drawingml/2006/table">
            <a:tbl>
              <a:tblPr/>
              <a:tblGrid>
                <a:gridCol w="1773734"/>
                <a:gridCol w="1507414"/>
                <a:gridCol w="1507414"/>
                <a:gridCol w="15074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Estado de los proyectos</a:t>
                      </a:r>
                      <a:endParaRPr lang="es-VE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Presentados ante el Programa I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Presentados ante el Programa III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s-VE" sz="1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Programas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s-VE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y III</a:t>
                      </a:r>
                      <a:endParaRPr lang="es-VE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Tramitados: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 ejecución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Finalizados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VE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Sub total tramitado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 trámite: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Elevados al CMC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 análisis UTF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Sub total en trámite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de proyectos</a:t>
                      </a:r>
                      <a:endParaRPr lang="es-VE" sz="14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es-VE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14640" y="2252513"/>
            <a:ext cx="1080000" cy="540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 anchorCtr="0">
            <a:spAutoFit/>
          </a:bodyPr>
          <a:lstStyle/>
          <a:p>
            <a:pPr algn="ctr"/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FOCEM</a:t>
            </a:r>
            <a:endParaRPr lang="es-V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4640" y="3753224"/>
            <a:ext cx="2340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VE" dirty="0" smtClean="0"/>
              <a:t>Convergencia </a:t>
            </a:r>
            <a:r>
              <a:rPr lang="es-VE" dirty="0" smtClean="0"/>
              <a:t>Estructural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84640" y="4617320"/>
            <a:ext cx="2340000" cy="169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VE" dirty="0" smtClean="0"/>
              <a:t>Programa I, </a:t>
            </a:r>
            <a:r>
              <a:rPr lang="es-VE" dirty="0" smtClean="0"/>
              <a:t>financia: </a:t>
            </a:r>
            <a:r>
              <a:rPr lang="es-VE" dirty="0" smtClean="0"/>
              <a:t>infraestructura en general, como obras de saneamiento, electricidad, rutas y ferrovías</a:t>
            </a:r>
            <a:endParaRPr lang="es-VE" dirty="0"/>
          </a:p>
        </p:txBody>
      </p:sp>
      <p:sp>
        <p:nvSpPr>
          <p:cNvPr id="9" name="8 Rectángulo"/>
          <p:cNvSpPr/>
          <p:nvPr/>
        </p:nvSpPr>
        <p:spPr>
          <a:xfrm>
            <a:off x="3563888" y="2337847"/>
            <a:ext cx="166423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VE" dirty="0" smtClean="0"/>
              <a:t>Cohesión </a:t>
            </a:r>
            <a:r>
              <a:rPr lang="es-VE" dirty="0" smtClean="0"/>
              <a:t>Social</a:t>
            </a:r>
            <a:endParaRPr lang="es-VE" dirty="0"/>
          </a:p>
        </p:txBody>
      </p:sp>
      <p:sp>
        <p:nvSpPr>
          <p:cNvPr id="10" name="9 Rectángulo"/>
          <p:cNvSpPr/>
          <p:nvPr/>
        </p:nvSpPr>
        <p:spPr>
          <a:xfrm>
            <a:off x="5832488" y="2060848"/>
            <a:ext cx="2700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es-VE" dirty="0" smtClean="0"/>
              <a:t>Programa </a:t>
            </a:r>
            <a:r>
              <a:rPr lang="es-VE" dirty="0" smtClean="0"/>
              <a:t>III, financia:</a:t>
            </a:r>
          </a:p>
          <a:p>
            <a:r>
              <a:rPr lang="es-VE" dirty="0" smtClean="0"/>
              <a:t>educación</a:t>
            </a:r>
            <a:r>
              <a:rPr lang="es-VE" dirty="0" smtClean="0"/>
              <a:t>, empleo, salud y pobreza</a:t>
            </a:r>
            <a:endParaRPr lang="es-VE" dirty="0"/>
          </a:p>
        </p:txBody>
      </p:sp>
      <p:cxnSp>
        <p:nvCxnSpPr>
          <p:cNvPr id="12" name="11 Conector recto de flecha"/>
          <p:cNvCxnSpPr>
            <a:stCxn id="6" idx="2"/>
            <a:endCxn id="7" idx="0"/>
          </p:cNvCxnSpPr>
          <p:nvPr/>
        </p:nvCxnSpPr>
        <p:spPr>
          <a:xfrm>
            <a:off x="1254640" y="2792513"/>
            <a:ext cx="0" cy="960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7" idx="2"/>
            <a:endCxn id="8" idx="0"/>
          </p:cNvCxnSpPr>
          <p:nvPr/>
        </p:nvCxnSpPr>
        <p:spPr>
          <a:xfrm>
            <a:off x="1254640" y="4122556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6" idx="3"/>
            <a:endCxn id="9" idx="1"/>
          </p:cNvCxnSpPr>
          <p:nvPr/>
        </p:nvCxnSpPr>
        <p:spPr>
          <a:xfrm>
            <a:off x="1794640" y="2522513"/>
            <a:ext cx="1769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9" idx="3"/>
            <a:endCxn id="10" idx="1"/>
          </p:cNvCxnSpPr>
          <p:nvPr/>
        </p:nvCxnSpPr>
        <p:spPr>
          <a:xfrm>
            <a:off x="5228126" y="2522513"/>
            <a:ext cx="604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0" y="6334780"/>
            <a:ext cx="24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400" dirty="0" smtClean="0"/>
              <a:t>Fuente</a:t>
            </a:r>
            <a:r>
              <a:rPr lang="es-VE" sz="1400" dirty="0" smtClean="0"/>
              <a:t>: elaboración propia con base en información de la UTF</a:t>
            </a:r>
            <a:endParaRPr lang="es-VE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25</a:t>
            </a:fld>
            <a:endParaRPr lang="es-VE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1560" y="1440160"/>
          <a:ext cx="838842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 rot="16200000">
            <a:off x="-2070503" y="4022832"/>
            <a:ext cx="4680000" cy="46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Proyectos para la Convergencia Estructural</a:t>
            </a:r>
            <a:endParaRPr lang="es-V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229" t="4326" r="7298" b="12200"/>
          <a:stretch>
            <a:fillRect/>
          </a:stretch>
        </p:blipFill>
        <p:spPr bwMode="auto">
          <a:xfrm>
            <a:off x="5184239" y="4769768"/>
            <a:ext cx="39597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5.- Resultados del nuevo Mercosur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26</a:t>
            </a:fld>
            <a:endParaRPr lang="es-VE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1560" y="1669504"/>
          <a:ext cx="8459217" cy="348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 rot="16200000">
            <a:off x="-2070503" y="4022832"/>
            <a:ext cx="4680000" cy="468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Proyectos para la Cohesión Social</a:t>
            </a:r>
            <a:endParaRPr lang="es-VE" dirty="0"/>
          </a:p>
        </p:txBody>
      </p:sp>
      <p:sp>
        <p:nvSpPr>
          <p:cNvPr id="8" name="7 Elipse"/>
          <p:cNvSpPr/>
          <p:nvPr/>
        </p:nvSpPr>
        <p:spPr>
          <a:xfrm>
            <a:off x="5220072" y="5013176"/>
            <a:ext cx="972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Elipse"/>
          <p:cNvSpPr/>
          <p:nvPr/>
        </p:nvSpPr>
        <p:spPr>
          <a:xfrm>
            <a:off x="8172000" y="6030000"/>
            <a:ext cx="972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Conclusiones </a:t>
            </a: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F6CA7-317D-4375-8A7D-2299B93DDEB1}" type="slidenum">
              <a:rPr lang="es-VE" smtClean="0"/>
              <a:pPr/>
              <a:t>27</a:t>
            </a:fld>
            <a:endParaRPr lang="es-VE"/>
          </a:p>
        </p:txBody>
      </p:sp>
      <p:grpSp>
        <p:nvGrpSpPr>
          <p:cNvPr id="15" name="14 Grupo"/>
          <p:cNvGrpSpPr/>
          <p:nvPr/>
        </p:nvGrpSpPr>
        <p:grpSpPr>
          <a:xfrm>
            <a:off x="2322000" y="3158980"/>
            <a:ext cx="4500000" cy="3060000"/>
            <a:chOff x="2412000" y="2613135"/>
            <a:chExt cx="4320000" cy="3012048"/>
          </a:xfrm>
        </p:grpSpPr>
        <p:pic>
          <p:nvPicPr>
            <p:cNvPr id="16" name="Picture 6" descr="http://microrespuestas.com/wp-content/uploads/2014/04/logo-mercosu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2000" y="2613135"/>
              <a:ext cx="4320000" cy="25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11 Grupo"/>
            <p:cNvGrpSpPr/>
            <p:nvPr/>
          </p:nvGrpSpPr>
          <p:grpSpPr>
            <a:xfrm>
              <a:off x="2412000" y="5085183"/>
              <a:ext cx="4320000" cy="540000"/>
              <a:chOff x="4141128" y="5085183"/>
              <a:chExt cx="4031272" cy="540000"/>
            </a:xfrm>
          </p:grpSpPr>
          <p:pic>
            <p:nvPicPr>
              <p:cNvPr id="18" name="Picture 2" descr="http://vignette1.wikia.nocookie.net/onepiece/images/2/28/Bandera_de_Argentina.png/revision/latest?cb=20120323173617&amp;path-prefix=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1128" y="5085183"/>
                <a:ext cx="86292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4" descr="http://www.turismobr.com/wp-content/uploads/2011/03/Bandera-de-Brasil-720x50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6528" y="5085183"/>
                <a:ext cx="7776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8" descr="http://www.banderas-mundo.es/data/flags/ultra/p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8224" y="5085183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10" descr="http://www.banderas-mundo.es/data/flags/big/uy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70565" y="5085183"/>
                <a:ext cx="80974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12" descr="http://www.aporrea.org/imagenes/2006/03/bander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61389" y="5085183"/>
                <a:ext cx="811011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VE" sz="4000" dirty="0" smtClean="0"/>
              <a:t>Algunas conclusiones</a:t>
            </a:r>
            <a:endParaRPr lang="es-VE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28</a:t>
            </a:fld>
            <a:endParaRPr lang="es-V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VE" sz="2400" dirty="0" smtClean="0"/>
              <a:t>El </a:t>
            </a:r>
            <a:r>
              <a:rPr lang="es-VE" sz="2400" dirty="0" smtClean="0"/>
              <a:t>nuevo Mercosur se desenvuelve al mismo tiempo entre agendas comerciales, sociales y productivas; es decir, forma parte del regionalismo post-hegemónico. </a:t>
            </a:r>
            <a:endParaRPr lang="es-VE" sz="2400" dirty="0" smtClean="0"/>
          </a:p>
          <a:p>
            <a:r>
              <a:rPr lang="es-VE" sz="2400" dirty="0" smtClean="0"/>
              <a:t>Sigue </a:t>
            </a:r>
            <a:r>
              <a:rPr lang="es-VE" sz="2400" dirty="0" smtClean="0"/>
              <a:t>sin dar muestras de avances concretos para la consecución fehaciente de metas económicas (la coordinación macroeconómica, por ejemplo, es una tarea pendiente), sociales y productivas trazadas claramente durante su </a:t>
            </a:r>
            <a:r>
              <a:rPr lang="es-VE" sz="2400" i="1" dirty="0" smtClean="0"/>
              <a:t>viraje</a:t>
            </a:r>
            <a:r>
              <a:rPr lang="es-VE" sz="2400" dirty="0" smtClean="0"/>
              <a:t>. </a:t>
            </a:r>
            <a:endParaRPr lang="es-VE" sz="2400" dirty="0" smtClean="0"/>
          </a:p>
          <a:p>
            <a:r>
              <a:rPr lang="es-VE" sz="2400" dirty="0" smtClean="0"/>
              <a:t>Puede </a:t>
            </a:r>
            <a:r>
              <a:rPr lang="es-VE" sz="2400" dirty="0" smtClean="0"/>
              <a:t>decirse que se encuentra estancado mientras busca un nuevo consenso político para dar un salto de la voluntad por impulsar lo productivo y lo social (voluntarismo) hacia la realidad de avances tangibles en dichos objetivos (realismo). </a:t>
            </a:r>
            <a:endParaRPr lang="es-VE" sz="2400" dirty="0" smtClean="0"/>
          </a:p>
          <a:p>
            <a:r>
              <a:rPr lang="es-VE" sz="2400" dirty="0" smtClean="0"/>
              <a:t>Son mayores las propuestas que los resultados; por lo tanto, impera la retórica por encima de las acciones.</a:t>
            </a:r>
            <a:endParaRPr lang="es-V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Algunas conclusiones 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29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6000" cy="4495800"/>
          </a:xfrm>
        </p:spPr>
        <p:txBody>
          <a:bodyPr>
            <a:noAutofit/>
          </a:bodyPr>
          <a:lstStyle/>
          <a:p>
            <a:r>
              <a:rPr lang="es-VE" sz="2400" dirty="0" smtClean="0"/>
              <a:t>Para que el Mercosur sobreviva a las crisis </a:t>
            </a:r>
            <a:r>
              <a:rPr lang="es-VE" sz="2400" dirty="0" smtClean="0"/>
              <a:t>que </a:t>
            </a:r>
            <a:r>
              <a:rPr lang="es-VE" sz="2400" dirty="0" smtClean="0"/>
              <a:t>envuelven a las principales economías del </a:t>
            </a:r>
            <a:r>
              <a:rPr lang="es-VE" sz="2400" dirty="0" smtClean="0"/>
              <a:t>bloque la </a:t>
            </a:r>
            <a:r>
              <a:rPr lang="es-VE" sz="2400" dirty="0" smtClean="0"/>
              <a:t>integración productiva es </a:t>
            </a:r>
            <a:r>
              <a:rPr lang="es-VE" sz="2400" dirty="0" smtClean="0"/>
              <a:t>fundamental y</a:t>
            </a:r>
            <a:r>
              <a:rPr lang="es-VE" sz="2400" dirty="0" smtClean="0"/>
              <a:t>, sobre todo, lo relativo a las cadenas globales de valor. </a:t>
            </a:r>
            <a:r>
              <a:rPr lang="es-VE" sz="2400" dirty="0" smtClean="0"/>
              <a:t>Esta es </a:t>
            </a:r>
            <a:r>
              <a:rPr lang="es-VE" sz="2400" dirty="0" smtClean="0"/>
              <a:t>una vía hacia el crecimiento económico, con integración productiva y cooperación entre los Estados </a:t>
            </a:r>
            <a:r>
              <a:rPr lang="es-VE" sz="2400" dirty="0" smtClean="0"/>
              <a:t>Parte.</a:t>
            </a:r>
          </a:p>
          <a:p>
            <a:r>
              <a:rPr lang="es-VE" sz="2400" dirty="0" smtClean="0"/>
              <a:t>La profundización del proceso de integración en el escenario de las cadenas globales de valor supone que el Mercosur seguirá </a:t>
            </a:r>
            <a:r>
              <a:rPr lang="es-VE" sz="2400" dirty="0" smtClean="0"/>
              <a:t>vinculado </a:t>
            </a:r>
            <a:r>
              <a:rPr lang="es-VE" sz="2400" dirty="0" smtClean="0"/>
              <a:t>estrechamente a la corriente liberal del </a:t>
            </a:r>
            <a:r>
              <a:rPr lang="es-VE" sz="2400" dirty="0" smtClean="0"/>
              <a:t>comercio; </a:t>
            </a:r>
            <a:r>
              <a:rPr lang="es-VE" sz="2400" dirty="0" smtClean="0"/>
              <a:t>sin mencionar que a ello le ata otra de sus tareas pendientes como lo es el perfeccionamiento de la unión aduanera. </a:t>
            </a:r>
            <a:endParaRPr lang="es-VE" sz="2400" dirty="0" smtClean="0"/>
          </a:p>
          <a:p>
            <a:r>
              <a:rPr lang="es-VE" sz="2400" dirty="0" smtClean="0"/>
              <a:t>Puede </a:t>
            </a:r>
            <a:r>
              <a:rPr lang="es-VE" sz="2400" dirty="0" smtClean="0"/>
              <a:t>renovarse o fenecer según se inserte o no a </a:t>
            </a:r>
            <a:r>
              <a:rPr lang="es-VE" sz="2400" dirty="0" smtClean="0"/>
              <a:t>dicho </a:t>
            </a:r>
            <a:r>
              <a:rPr lang="es-VE" sz="2400" dirty="0" smtClean="0"/>
              <a:t>mecanismo de integración productiva. </a:t>
            </a:r>
            <a:r>
              <a:rPr lang="es-VE" sz="2400" dirty="0" smtClean="0"/>
              <a:t>Su </a:t>
            </a:r>
            <a:r>
              <a:rPr lang="es-VE" sz="2400" dirty="0" smtClean="0"/>
              <a:t>futuro se encuentra allí y no en la retórica de los discursos políticos</a:t>
            </a:r>
            <a:r>
              <a:rPr lang="es-VE" sz="2400" dirty="0" smtClean="0"/>
              <a:t>.</a:t>
            </a:r>
            <a:endParaRPr lang="es-VE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Objetivo principal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VE" sz="2800" dirty="0" smtClean="0"/>
              <a:t>Definir, brevemente, el regionalismo post-hegemónico en América Latina (AL) y evaluar los resultados del mismo en el marco de la nueva etapa del Mercosur.</a:t>
            </a:r>
            <a:endParaRPr lang="es-VE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3</a:t>
            </a:fld>
            <a:endParaRPr lang="es-V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Referencias bibliográficas</a:t>
            </a:r>
            <a:endParaRPr lang="es-VE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54F6CA7-317D-4375-8A7D-2299B93DDEB1}" type="slidenum">
              <a:rPr lang="es-VE" smtClean="0"/>
              <a:pPr/>
              <a:t>30</a:t>
            </a:fld>
            <a:endParaRPr lang="es-VE"/>
          </a:p>
        </p:txBody>
      </p:sp>
      <p:grpSp>
        <p:nvGrpSpPr>
          <p:cNvPr id="15" name="14 Grupo"/>
          <p:cNvGrpSpPr/>
          <p:nvPr/>
        </p:nvGrpSpPr>
        <p:grpSpPr>
          <a:xfrm>
            <a:off x="2322000" y="3158980"/>
            <a:ext cx="4500000" cy="3060000"/>
            <a:chOff x="2412000" y="2613135"/>
            <a:chExt cx="4320000" cy="3012048"/>
          </a:xfrm>
        </p:grpSpPr>
        <p:pic>
          <p:nvPicPr>
            <p:cNvPr id="16" name="Picture 6" descr="http://microrespuestas.com/wp-content/uploads/2014/04/logo-mercosu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2000" y="2613135"/>
              <a:ext cx="4320000" cy="25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11 Grupo"/>
            <p:cNvGrpSpPr/>
            <p:nvPr/>
          </p:nvGrpSpPr>
          <p:grpSpPr>
            <a:xfrm>
              <a:off x="2412000" y="5085183"/>
              <a:ext cx="4320000" cy="540000"/>
              <a:chOff x="4141128" y="5085183"/>
              <a:chExt cx="4031272" cy="540000"/>
            </a:xfrm>
          </p:grpSpPr>
          <p:pic>
            <p:nvPicPr>
              <p:cNvPr id="18" name="Picture 2" descr="http://vignette1.wikia.nocookie.net/onepiece/images/2/28/Bandera_de_Argentina.png/revision/latest?cb=20120323173617&amp;path-prefix=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1128" y="5085183"/>
                <a:ext cx="86292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4" descr="http://www.turismobr.com/wp-content/uploads/2011/03/Bandera-de-Brasil-720x50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6528" y="5085183"/>
                <a:ext cx="7776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8" descr="http://www.banderas-mundo.es/data/flags/ultra/p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8224" y="5085183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10" descr="http://www.banderas-mundo.es/data/flags/big/uy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70565" y="5085183"/>
                <a:ext cx="80974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12" descr="http://www.aporrea.org/imagenes/2006/03/bander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61389" y="5085183"/>
                <a:ext cx="811011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Referencias bibliográficas</a:t>
            </a:r>
            <a:endParaRPr lang="es-VE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31</a:t>
            </a:fld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VE" sz="2200" dirty="0" smtClean="0"/>
              <a:t>Gutiérrez </a:t>
            </a:r>
            <a:r>
              <a:rPr lang="es-VE" sz="2200" dirty="0" smtClean="0"/>
              <a:t>S., Alejandro; </a:t>
            </a:r>
            <a:r>
              <a:rPr lang="es-VE" sz="2200" dirty="0" smtClean="0"/>
              <a:t>Márquez, </a:t>
            </a:r>
            <a:r>
              <a:rPr lang="es-VE" sz="2200" dirty="0" err="1" smtClean="0"/>
              <a:t>Albio</a:t>
            </a:r>
            <a:r>
              <a:rPr lang="es-VE" sz="2200" dirty="0" smtClean="0"/>
              <a:t> y </a:t>
            </a:r>
            <a:r>
              <a:rPr lang="es-VE" sz="2200" dirty="0" smtClean="0"/>
              <a:t>Fernández-Guillén, </a:t>
            </a:r>
            <a:r>
              <a:rPr lang="es-VE" sz="2200" dirty="0" smtClean="0"/>
              <a:t>Oscar (2015</a:t>
            </a:r>
            <a:r>
              <a:rPr lang="es-VE" sz="2200" dirty="0" smtClean="0"/>
              <a:t>). </a:t>
            </a:r>
            <a:r>
              <a:rPr lang="es-VE" sz="2200" i="1" dirty="0" smtClean="0"/>
              <a:t>Venezuela en el Mercosur: historia, evolución de los flujos de comercio, posibles efectos estáticos y dinámicos, oportunidades y amenazas para la producción nacional</a:t>
            </a:r>
            <a:r>
              <a:rPr lang="es-VE" sz="2200" dirty="0" smtClean="0"/>
              <a:t>. Universidad Católica Andrés Bello, Instituto de Investigaciones Jurídicas Fermín Toro. Documento de avance para el proyecto de investigación Venezuela en el Mercosur, Caracas.</a:t>
            </a:r>
          </a:p>
          <a:p>
            <a:pPr algn="just"/>
            <a:r>
              <a:rPr lang="es-VE" sz="2200" dirty="0" err="1" smtClean="0"/>
              <a:t>Riggirozzi</a:t>
            </a:r>
            <a:r>
              <a:rPr lang="es-VE" sz="2200" dirty="0" smtClean="0"/>
              <a:t>, Pía &amp; </a:t>
            </a:r>
            <a:r>
              <a:rPr lang="es-VE" sz="2200" dirty="0" err="1" smtClean="0"/>
              <a:t>Tussie</a:t>
            </a:r>
            <a:r>
              <a:rPr lang="es-VE" sz="2200" dirty="0" smtClean="0"/>
              <a:t>, </a:t>
            </a:r>
            <a:r>
              <a:rPr lang="es-VE" sz="2200" dirty="0" smtClean="0"/>
              <a:t>Diana (2012). </a:t>
            </a:r>
            <a:r>
              <a:rPr lang="en-US" sz="2200" dirty="0" smtClean="0"/>
              <a:t>“The Rise of Post-hegemonic Regionalism in Latin America”, en: </a:t>
            </a:r>
            <a:r>
              <a:rPr lang="en-US" sz="2200" dirty="0" err="1" smtClean="0"/>
              <a:t>Riggirozzi</a:t>
            </a:r>
            <a:r>
              <a:rPr lang="en-US" sz="2200" dirty="0" smtClean="0"/>
              <a:t>, </a:t>
            </a:r>
            <a:r>
              <a:rPr lang="en-US" sz="2200" dirty="0" err="1" smtClean="0"/>
              <a:t>Pía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Tussie</a:t>
            </a:r>
            <a:r>
              <a:rPr lang="en-US" sz="2200" dirty="0" smtClean="0"/>
              <a:t>, Diana (eds.), </a:t>
            </a:r>
            <a:r>
              <a:rPr lang="en-US" sz="2200" i="1" dirty="0" smtClean="0"/>
              <a:t>The Rise of Post-hegemonic Regionalism. The case of Latin America</a:t>
            </a:r>
            <a:r>
              <a:rPr lang="en-US" sz="2200" dirty="0" smtClean="0"/>
              <a:t>, Springer, United Nations University, Series on Regionalism </a:t>
            </a:r>
            <a:r>
              <a:rPr lang="en-US" sz="2200" dirty="0" smtClean="0"/>
              <a:t>4.</a:t>
            </a:r>
            <a:endParaRPr lang="es-VE" sz="2200" dirty="0" smtClean="0"/>
          </a:p>
          <a:p>
            <a:pPr algn="just"/>
            <a:r>
              <a:rPr lang="es-VE" sz="2200" dirty="0" err="1" smtClean="0"/>
              <a:t>Sanahuja</a:t>
            </a:r>
            <a:r>
              <a:rPr lang="es-VE" sz="2200" dirty="0" smtClean="0"/>
              <a:t>, José </a:t>
            </a:r>
            <a:r>
              <a:rPr lang="es-VE" sz="2200" dirty="0" smtClean="0"/>
              <a:t>Antonio (2010). </a:t>
            </a:r>
            <a:r>
              <a:rPr lang="es-VE" sz="2200" dirty="0" smtClean="0"/>
              <a:t>“La construcción de una región: Suramérica y el regionalismo posliberal”, en: Cienfuegos, Manuel y </a:t>
            </a:r>
            <a:r>
              <a:rPr lang="es-VE" sz="2200" dirty="0" err="1" smtClean="0"/>
              <a:t>Sanahuja</a:t>
            </a:r>
            <a:r>
              <a:rPr lang="es-VE" sz="2200" dirty="0" smtClean="0"/>
              <a:t>, José Antonio (eds.). </a:t>
            </a:r>
            <a:r>
              <a:rPr lang="es-VE" sz="2200" i="1" dirty="0" smtClean="0"/>
              <a:t>Una región en construcción. UNASUR y la integración en América del Sur</a:t>
            </a:r>
            <a:r>
              <a:rPr lang="es-VE" sz="2200" dirty="0" smtClean="0"/>
              <a:t>, Barcelona, </a:t>
            </a:r>
            <a:r>
              <a:rPr lang="es-VE" sz="2200" dirty="0" err="1" smtClean="0"/>
              <a:t>Fundació</a:t>
            </a:r>
            <a:r>
              <a:rPr lang="es-VE" sz="2200" dirty="0" smtClean="0"/>
              <a:t> </a:t>
            </a:r>
            <a:r>
              <a:rPr lang="es-VE" sz="2200" dirty="0" smtClean="0"/>
              <a:t>CIDOB.</a:t>
            </a:r>
            <a:endParaRPr lang="es-VE" sz="2200" dirty="0" smtClean="0"/>
          </a:p>
          <a:p>
            <a:pPr algn="just"/>
            <a:endParaRPr lang="es-VE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V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atención, ¡muchas gracias!</a:t>
            </a:r>
            <a:endParaRPr lang="es-V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268432" y="909040"/>
            <a:ext cx="6192000" cy="2880000"/>
            <a:chOff x="2095215" y="3789040"/>
            <a:chExt cx="5994556" cy="2664296"/>
          </a:xfrm>
        </p:grpSpPr>
        <p:pic>
          <p:nvPicPr>
            <p:cNvPr id="9" name="Picture 2" descr="http://3.bp.blogspot.com/-SNCD9D23qCw/VDkbF-TW9GI/AAAAAAAAARo/8CYMjX8Yd4I/s1600/icono-twitt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6415" y="3789040"/>
              <a:ext cx="540000" cy="540000"/>
            </a:xfrm>
            <a:prstGeom prst="rect">
              <a:avLst/>
            </a:prstGeom>
            <a:noFill/>
          </p:spPr>
        </p:pic>
        <p:sp>
          <p:nvSpPr>
            <p:cNvPr id="10" name="9 CuadroTexto"/>
            <p:cNvSpPr txBox="1"/>
            <p:nvPr/>
          </p:nvSpPr>
          <p:spPr>
            <a:xfrm>
              <a:off x="2627784" y="3859733"/>
              <a:ext cx="2736304" cy="39861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VE" sz="2200" dirty="0" smtClean="0"/>
                <a:t>@</a:t>
              </a:r>
              <a:r>
                <a:rPr lang="es-VE" sz="2200" dirty="0" err="1" smtClean="0"/>
                <a:t>OscarEd_FG</a:t>
              </a:r>
              <a:endParaRPr lang="es-VE" sz="22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627784" y="4579812"/>
              <a:ext cx="3456384" cy="39861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VE" sz="2200" dirty="0" smtClean="0"/>
                <a:t>oscaredu88@gmail.com</a:t>
              </a:r>
              <a:endParaRPr lang="es-VE" sz="2200" dirty="0"/>
            </a:p>
          </p:txBody>
        </p:sp>
        <p:pic>
          <p:nvPicPr>
            <p:cNvPr id="12" name="Picture 4" descr="http://www.admenergy.com.mx/images/icono_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95215" y="5913336"/>
              <a:ext cx="542400" cy="540000"/>
            </a:xfrm>
            <a:prstGeom prst="rect">
              <a:avLst/>
            </a:prstGeom>
            <a:noFill/>
          </p:spPr>
        </p:pic>
        <p:pic>
          <p:nvPicPr>
            <p:cNvPr id="13" name="Picture 6" descr="http://o.aolcdn.com/hss/storage/adam/aee2b3782cdd35ae99784294ef6918bf/gmail.jpg"/>
            <p:cNvPicPr>
              <a:picLocks noChangeAspect="1" noChangeArrowheads="1"/>
            </p:cNvPicPr>
            <p:nvPr/>
          </p:nvPicPr>
          <p:blipFill>
            <a:blip r:embed="rId4" cstate="print"/>
            <a:srcRect l="17669" r="17964" b="1894"/>
            <a:stretch>
              <a:fillRect/>
            </a:stretch>
          </p:blipFill>
          <p:spPr bwMode="auto">
            <a:xfrm>
              <a:off x="2096415" y="4509120"/>
              <a:ext cx="540000" cy="540000"/>
            </a:xfrm>
            <a:prstGeom prst="rect">
              <a:avLst/>
            </a:prstGeom>
            <a:noFill/>
          </p:spPr>
        </p:pic>
        <p:sp>
          <p:nvSpPr>
            <p:cNvPr id="14" name="13 CuadroTexto"/>
            <p:cNvSpPr txBox="1"/>
            <p:nvPr/>
          </p:nvSpPr>
          <p:spPr>
            <a:xfrm>
              <a:off x="2627784" y="5280888"/>
              <a:ext cx="5461987" cy="39861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s-VE" sz="2200" dirty="0" smtClean="0">
                  <a:hlinkClick r:id="rId5"/>
                </a:rPr>
                <a:t>http://</a:t>
              </a:r>
              <a:r>
                <a:rPr lang="es-VE" sz="2200" dirty="0" smtClean="0">
                  <a:hlinkClick r:id="rId5"/>
                </a:rPr>
                <a:t>webdelprofesor.ula.ve/economia/oscared</a:t>
              </a:r>
              <a:r>
                <a:rPr lang="es-VE" sz="2200" dirty="0" smtClean="0"/>
                <a:t> </a:t>
              </a:r>
              <a:endParaRPr lang="es-VE" sz="2200" dirty="0" smtClean="0"/>
            </a:p>
          </p:txBody>
        </p:sp>
        <p:pic>
          <p:nvPicPr>
            <p:cNvPr id="15" name="Picture 6" descr="C:\Users\Maria Virginia\Pictures\Faces logo.jpg"/>
            <p:cNvPicPr>
              <a:picLocks noChangeAspect="1" noChangeArrowheads="1"/>
            </p:cNvPicPr>
            <p:nvPr/>
          </p:nvPicPr>
          <p:blipFill>
            <a:blip r:embed="rId6" cstate="print"/>
            <a:srcRect t="9375" r="81105"/>
            <a:stretch>
              <a:fillRect/>
            </a:stretch>
          </p:blipFill>
          <p:spPr bwMode="auto">
            <a:xfrm>
              <a:off x="2105726" y="5210196"/>
              <a:ext cx="521378" cy="540000"/>
            </a:xfrm>
            <a:prstGeom prst="rect">
              <a:avLst/>
            </a:prstGeom>
            <a:noFill/>
          </p:spPr>
        </p:pic>
        <p:sp>
          <p:nvSpPr>
            <p:cNvPr id="16" name="15 Rectángulo"/>
            <p:cNvSpPr/>
            <p:nvPr/>
          </p:nvSpPr>
          <p:spPr>
            <a:xfrm>
              <a:off x="2627784" y="5984028"/>
              <a:ext cx="4271479" cy="39861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r>
                <a:rPr lang="es-VE" sz="2200" dirty="0" smtClean="0">
                  <a:hlinkClick r:id="rId7"/>
                </a:rPr>
                <a:t>https://</a:t>
              </a:r>
              <a:r>
                <a:rPr lang="es-VE" sz="2200" dirty="0" smtClean="0">
                  <a:hlinkClick r:id="rId7"/>
                </a:rPr>
                <a:t>ve.linkedin.com/in/oscaredfg</a:t>
              </a:r>
              <a:r>
                <a:rPr lang="es-VE" sz="2200" dirty="0" smtClean="0"/>
                <a:t> </a:t>
              </a:r>
              <a:endParaRPr lang="es-VE" sz="2200" dirty="0"/>
            </a:p>
          </p:txBody>
        </p:sp>
      </p:grpSp>
      <p:sp>
        <p:nvSpPr>
          <p:cNvPr id="20" name="1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F6CA7-317D-4375-8A7D-2299B93DDEB1}" type="slidenum">
              <a:rPr lang="es-VE" smtClean="0"/>
              <a:pPr/>
              <a:t>32</a:t>
            </a:fld>
            <a:endParaRPr lang="es-VE"/>
          </a:p>
        </p:txBody>
      </p:sp>
      <p:sp>
        <p:nvSpPr>
          <p:cNvPr id="17" name="16 Rectángulo"/>
          <p:cNvSpPr/>
          <p:nvPr/>
        </p:nvSpPr>
        <p:spPr>
          <a:xfrm>
            <a:off x="0" y="5418000"/>
            <a:ext cx="9144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9" name="Picture 1" descr="C:\Users\Maria Virginia\Pictures\UL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734" y="5418000"/>
            <a:ext cx="993898" cy="1440000"/>
          </a:xfrm>
          <a:prstGeom prst="rect">
            <a:avLst/>
          </a:prstGeom>
          <a:noFill/>
        </p:spPr>
      </p:pic>
      <p:pic>
        <p:nvPicPr>
          <p:cNvPr id="21" name="Picture 2" descr="C:\Users\Maria Virginia\Pictures\fac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5712679"/>
            <a:ext cx="1800000" cy="850643"/>
          </a:xfrm>
          <a:prstGeom prst="rect">
            <a:avLst/>
          </a:prstGeom>
          <a:noFill/>
        </p:spPr>
      </p:pic>
      <p:pic>
        <p:nvPicPr>
          <p:cNvPr id="22" name="Picture 3" descr="https://pbs.twimg.com/profile_images/700833752071602177/oO3lBsg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2000" y="5418000"/>
            <a:ext cx="1440000" cy="1440000"/>
          </a:xfrm>
          <a:prstGeom prst="rect">
            <a:avLst/>
          </a:prstGeom>
          <a:noFill/>
        </p:spPr>
      </p:pic>
      <p:pic>
        <p:nvPicPr>
          <p:cNvPr id="23" name="Picture 1" descr="C:\Users\Maria Virginia\Pictures\GRID (473x660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418000"/>
            <a:ext cx="1032000" cy="1440000"/>
          </a:xfrm>
          <a:prstGeom prst="rect">
            <a:avLst/>
          </a:prstGeom>
          <a:noFill/>
        </p:spPr>
      </p:pic>
      <p:pic>
        <p:nvPicPr>
          <p:cNvPr id="24" name="Picture 4" descr="http://www.mppeuct.gob.ve/sites/default/files/styles/grande__400x400_/public/media/images/logos-entes-adscritos/fonacit_logo.jpg?itok=S_G87sC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5834250"/>
            <a:ext cx="1800000" cy="60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Objetivos específicos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VE" sz="2800" dirty="0" smtClean="0"/>
              <a:t>Definir al regionalismo post-liberal en AL; 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800" dirty="0" smtClean="0"/>
              <a:t>Definir al regionalismo post-hegemónico en AL; 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800" dirty="0" smtClean="0"/>
              <a:t>Analizar la categorización del nuevo Mercosur como expresión del regionalismo post-hegemónico; 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800" dirty="0" smtClean="0"/>
              <a:t>Evaluar el desempeño del Mercosur post-hegemónico en tres áreas: comercio, integración productiva y agenda social; 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800" dirty="0" smtClean="0"/>
              <a:t>Inferir en qué fase es políticamente más acertado ubicar al nuevo Mercosur, si en el marco del regionalismo post-liberal o en el marco del regionalismo post-hegemónico.</a:t>
            </a:r>
            <a:endParaRPr lang="es-VE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4</a:t>
            </a:fld>
            <a:endParaRPr lang="es-V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Discusión central del trabajo</a:t>
            </a: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F6CA7-317D-4375-8A7D-2299B93DDEB1}" type="slidenum">
              <a:rPr lang="es-VE" smtClean="0"/>
              <a:pPr/>
              <a:t>5</a:t>
            </a:fld>
            <a:endParaRPr lang="es-VE"/>
          </a:p>
        </p:txBody>
      </p:sp>
      <p:grpSp>
        <p:nvGrpSpPr>
          <p:cNvPr id="15" name="14 Grupo"/>
          <p:cNvGrpSpPr/>
          <p:nvPr/>
        </p:nvGrpSpPr>
        <p:grpSpPr>
          <a:xfrm>
            <a:off x="2322000" y="3158980"/>
            <a:ext cx="4500000" cy="3060000"/>
            <a:chOff x="2412000" y="2613135"/>
            <a:chExt cx="4320000" cy="3012048"/>
          </a:xfrm>
        </p:grpSpPr>
        <p:pic>
          <p:nvPicPr>
            <p:cNvPr id="16" name="Picture 6" descr="http://microrespuestas.com/wp-content/uploads/2014/04/logo-mercosu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2000" y="2613135"/>
              <a:ext cx="4320000" cy="25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11 Grupo"/>
            <p:cNvGrpSpPr/>
            <p:nvPr/>
          </p:nvGrpSpPr>
          <p:grpSpPr>
            <a:xfrm>
              <a:off x="2412000" y="5085183"/>
              <a:ext cx="4320000" cy="540000"/>
              <a:chOff x="4141128" y="5085183"/>
              <a:chExt cx="4031272" cy="540000"/>
            </a:xfrm>
          </p:grpSpPr>
          <p:pic>
            <p:nvPicPr>
              <p:cNvPr id="18" name="Picture 2" descr="http://vignette1.wikia.nocookie.net/onepiece/images/2/28/Bandera_de_Argentina.png/revision/latest?cb=20120323173617&amp;path-prefix=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1128" y="5085183"/>
                <a:ext cx="86292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4" descr="http://www.turismobr.com/wp-content/uploads/2011/03/Bandera-de-Brasil-720x50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6528" y="5085183"/>
                <a:ext cx="7776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8" descr="http://www.banderas-mundo.es/data/flags/ultra/py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88224" y="5085183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10" descr="http://www.banderas-mundo.es/data/flags/big/uy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70565" y="5085183"/>
                <a:ext cx="80974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12" descr="http://www.aporrea.org/imagenes/2006/03/bander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61389" y="5085183"/>
                <a:ext cx="811011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1.- El Regionalismo Post-Liberal</a:t>
            </a:r>
            <a:endParaRPr lang="es-VE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VE" sz="2400" dirty="0" err="1" smtClean="0"/>
              <a:t>Sanahuja</a:t>
            </a:r>
            <a:r>
              <a:rPr lang="es-VE" sz="2400" dirty="0" smtClean="0"/>
              <a:t> (2010) lo caracteriza definiendo sus propuestas de la siguiente manera:</a:t>
            </a:r>
          </a:p>
          <a:p>
            <a:pPr>
              <a:buNone/>
            </a:pPr>
            <a:endParaRPr lang="es-VE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6</a:t>
            </a:fld>
            <a:endParaRPr lang="es-VE"/>
          </a:p>
        </p:txBody>
      </p:sp>
      <p:graphicFrame>
        <p:nvGraphicFramePr>
          <p:cNvPr id="5" name="4 Diagrama"/>
          <p:cNvGraphicFramePr/>
          <p:nvPr/>
        </p:nvGraphicFramePr>
        <p:xfrm>
          <a:off x="144016" y="2564904"/>
          <a:ext cx="8820472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000" dirty="0" smtClean="0"/>
              <a:t>1.- El Regionalismo Post-Liberal</a:t>
            </a:r>
            <a:endParaRPr lang="es-VE" sz="40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7</a:t>
            </a:fld>
            <a:endParaRPr lang="es-VE"/>
          </a:p>
        </p:txBody>
      </p:sp>
      <p:graphicFrame>
        <p:nvGraphicFramePr>
          <p:cNvPr id="5" name="4 Diagrama"/>
          <p:cNvGraphicFramePr/>
          <p:nvPr/>
        </p:nvGraphicFramePr>
        <p:xfrm>
          <a:off x="144016" y="1628800"/>
          <a:ext cx="882047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/>
              <a:t>2.- El Regionalismo Post-Hegemónico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VE" sz="2800" dirty="0" err="1" smtClean="0"/>
              <a:t>Riggirozzi</a:t>
            </a:r>
            <a:r>
              <a:rPr lang="es-VE" sz="2800" dirty="0" smtClean="0"/>
              <a:t> y </a:t>
            </a:r>
            <a:r>
              <a:rPr lang="es-VE" sz="2800" dirty="0" err="1" smtClean="0"/>
              <a:t>Tussie</a:t>
            </a:r>
            <a:r>
              <a:rPr lang="es-VE" sz="2800" dirty="0" smtClean="0"/>
              <a:t> (2012)</a:t>
            </a:r>
          </a:p>
          <a:p>
            <a:endParaRPr lang="es-VE" sz="2800" dirty="0" smtClean="0"/>
          </a:p>
          <a:p>
            <a:pPr algn="just">
              <a:buNone/>
            </a:pPr>
            <a:r>
              <a:rPr lang="es-VE" sz="2800" dirty="0" smtClean="0"/>
              <a:t>	El regionalismo post-hegemónico es una práctica integracionista híbrida porque sus proyectos pueden conjugar tres elementos (cuya preeminencia dentro de los acuerdos dependerá de los intereses de las élites políticas internas a cada país miembro) tales como: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8</a:t>
            </a:fld>
            <a:endParaRPr lang="es-V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/>
              <a:t>2.- El Regionalismo Post-Hegemónico</a:t>
            </a:r>
            <a:endParaRPr lang="es-VE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54F6CA7-317D-4375-8A7D-2299B93DDEB1}" type="slidenum">
              <a:rPr lang="es-VE" smtClean="0"/>
              <a:pPr/>
              <a:t>9</a:t>
            </a:fld>
            <a:endParaRPr lang="es-VE"/>
          </a:p>
        </p:txBody>
      </p:sp>
      <p:graphicFrame>
        <p:nvGraphicFramePr>
          <p:cNvPr id="6" name="5 Diagrama"/>
          <p:cNvGraphicFramePr/>
          <p:nvPr/>
        </p:nvGraphicFramePr>
        <p:xfrm>
          <a:off x="84856" y="1613024"/>
          <a:ext cx="887963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987</TotalTime>
  <Words>2223</Words>
  <Application>Microsoft Office PowerPoint</Application>
  <PresentationFormat>Presentación en pantalla (4:3)</PresentationFormat>
  <Paragraphs>305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Intermedio</vt:lpstr>
      <vt:lpstr>Hoja de cálculo</vt:lpstr>
      <vt:lpstr>El Regionalismo Post-Hegemónico en el marco del nuevo Mercosur</vt:lpstr>
      <vt:lpstr>Introducción </vt:lpstr>
      <vt:lpstr>Objetivo principal</vt:lpstr>
      <vt:lpstr>Objetivos específicos</vt:lpstr>
      <vt:lpstr>Discusión central del trabajo</vt:lpstr>
      <vt:lpstr>1.- El Regionalismo Post-Liberal</vt:lpstr>
      <vt:lpstr>1.- El Regionalismo Post-Liberal</vt:lpstr>
      <vt:lpstr>2.- El Regionalismo Post-Hegemónico</vt:lpstr>
      <vt:lpstr>2.- El Regionalismo Post-Hegemónico</vt:lpstr>
      <vt:lpstr>3.- El nuevo Mercosur: una versión del regionalismo post-hegemónico</vt:lpstr>
      <vt:lpstr>4.- Propuestas del nuevo Mercosur</vt:lpstr>
      <vt:lpstr>4.- Propuestas del nuevo Mercosur</vt:lpstr>
      <vt:lpstr>Diapositiva 13</vt:lpstr>
      <vt:lpstr>4.- Propuestas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5.- Resultados del nuevo Mercosur</vt:lpstr>
      <vt:lpstr>Conclusiones </vt:lpstr>
      <vt:lpstr>Algunas conclusiones</vt:lpstr>
      <vt:lpstr>Algunas conclusiones </vt:lpstr>
      <vt:lpstr>Referencias bibliográficas</vt:lpstr>
      <vt:lpstr>Referencias bibliográficas</vt:lpstr>
      <vt:lpstr>Por su atención, ¡muchas gracias!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E. Fernández-Guillén</dc:creator>
  <cp:lastModifiedBy>Maria Virginia</cp:lastModifiedBy>
  <cp:revision>90</cp:revision>
  <dcterms:created xsi:type="dcterms:W3CDTF">2016-05-26T13:46:21Z</dcterms:created>
  <dcterms:modified xsi:type="dcterms:W3CDTF">2016-05-30T00:20:30Z</dcterms:modified>
</cp:coreProperties>
</file>