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7"/>
  </p:notesMasterIdLst>
  <p:sldIdLst>
    <p:sldId id="256" r:id="rId2"/>
    <p:sldId id="274" r:id="rId3"/>
    <p:sldId id="317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6" r:id="rId13"/>
    <p:sldId id="354" r:id="rId14"/>
    <p:sldId id="355" r:id="rId15"/>
    <p:sldId id="357" r:id="rId16"/>
    <p:sldId id="360" r:id="rId17"/>
    <p:sldId id="359" r:id="rId18"/>
    <p:sldId id="358" r:id="rId19"/>
    <p:sldId id="298" r:id="rId20"/>
    <p:sldId id="332" r:id="rId21"/>
    <p:sldId id="299" r:id="rId22"/>
    <p:sldId id="301" r:id="rId23"/>
    <p:sldId id="335" r:id="rId24"/>
    <p:sldId id="302" r:id="rId25"/>
    <p:sldId id="340" r:id="rId26"/>
    <p:sldId id="337" r:id="rId27"/>
    <p:sldId id="338" r:id="rId28"/>
    <p:sldId id="339" r:id="rId29"/>
    <p:sldId id="307" r:id="rId30"/>
    <p:sldId id="361" r:id="rId31"/>
    <p:sldId id="308" r:id="rId32"/>
    <p:sldId id="309" r:id="rId33"/>
    <p:sldId id="341" r:id="rId34"/>
    <p:sldId id="311" r:id="rId35"/>
    <p:sldId id="362" r:id="rId36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CCFF"/>
    <a:srgbClr val="66FF33"/>
    <a:srgbClr val="CC0000"/>
    <a:srgbClr val="009900"/>
    <a:srgbClr val="9900CC"/>
    <a:srgbClr val="00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>
        <p:scale>
          <a:sx n="100" d="100"/>
          <a:sy n="100" d="100"/>
        </p:scale>
        <p:origin x="-504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A227BF-D57C-4CA6-A750-CF3737D95F92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6750DD-E791-4CA3-98A0-0C6D15E4B1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6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CC634-2DC6-41A5-8BD6-E5CD8AFFA6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316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316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190F799-AAA2-4204-AC48-3F83DE74CD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EF4C-424E-437D-8DA8-CF463A2281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9758-14D3-436C-85A7-BE9AC3416D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0948-B7E8-47D1-957F-B744B47164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9B95-3033-437D-BAF2-333ABAFFAD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9AA7-86B8-48C8-B191-04F715A7C0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3A61-49CE-437A-BD41-B682176463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55EE-8E4B-41C5-BCA2-AB477E560B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CFC9-E17B-452C-B377-F406276B8E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09F5-27D8-4E34-A8A6-D14036008C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C1CA-63DA-45CA-8456-4DDD4F1A81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B079-38B1-45CB-88D0-55CB2F1709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E7CB-1387-4094-85FE-E89D4FC3D2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9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9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20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213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213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213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214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07F5832F-948D-4874-B70B-F9735BC70E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214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5750" y="428625"/>
            <a:ext cx="8528050" cy="2224088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Tema 1</a:t>
            </a:r>
            <a:b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</a:rPr>
              <a:t>Fundamentos de Computación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85775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Prof. María Alejandra Quintero</a:t>
            </a:r>
          </a:p>
          <a:p>
            <a:pPr eaLnBrk="1" hangingPunct="1">
              <a:defRPr/>
            </a:pPr>
            <a:r>
              <a:rPr lang="es-ES" sz="2800" dirty="0" smtClean="0"/>
              <a:t>Asignatura: Informática</a:t>
            </a:r>
          </a:p>
          <a:p>
            <a:pPr eaLnBrk="1" hangingPunct="1">
              <a:defRPr/>
            </a:pPr>
            <a:r>
              <a:rPr lang="es-ES" sz="2800" dirty="0" smtClean="0"/>
              <a:t>Escuela de Ingeniería Forestal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786563" y="3000375"/>
          <a:ext cx="17145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n de mapa de bits" r:id="rId3" imgW="961905" imgH="885949" progId="PBrush">
                  <p:embed/>
                </p:oleObj>
              </mc:Choice>
              <mc:Fallback>
                <p:oleObj name="Imagen de mapa de bits" r:id="rId3" imgW="961905" imgH="88594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3000375"/>
                        <a:ext cx="17145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6 CuadroTexto"/>
          <p:cNvSpPr txBox="1">
            <a:spLocks noChangeArrowheads="1"/>
          </p:cNvSpPr>
          <p:nvPr/>
        </p:nvSpPr>
        <p:spPr bwMode="auto">
          <a:xfrm>
            <a:off x="3643313" y="3286125"/>
            <a:ext cx="181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/>
              <a:t>Clase</a:t>
            </a:r>
            <a:r>
              <a:rPr lang="en-US" sz="4000" dirty="0"/>
              <a:t> </a:t>
            </a:r>
            <a:r>
              <a:rPr lang="en-US" sz="4000" dirty="0" smtClean="0"/>
              <a:t>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Rot="1" noChangeArrowheads="1"/>
          </p:cNvSpPr>
          <p:nvPr/>
        </p:nvSpPr>
        <p:spPr bwMode="auto">
          <a:xfrm>
            <a:off x="357188" y="357188"/>
            <a:ext cx="521493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" pitchFamily="34" charset="0"/>
              </a:rPr>
              <a:t>Discos Compactos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Contienen datos grabados digitalmente a través de láser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Larga duración, seguros, bajo costo.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Los CD estándar tienen una capacidad máxima de 700 megabytes (MB).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Existen varios formatos: CD-ROM, CD-R, CD-RW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155" name="Picture 6" descr="http://www.lanacion.com.ve/fotoedicion/2012/09/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000125"/>
            <a:ext cx="3425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8" descr="http://www.verbatim-europe.co.uk/en_1/download-image_Verbatim-43167_cd-rw-colour-12x_61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071938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0" name="Rectangle 10"/>
          <p:cNvSpPr>
            <a:spLocks noRot="1" noChangeArrowheads="1"/>
          </p:cNvSpPr>
          <p:nvPr/>
        </p:nvSpPr>
        <p:spPr bwMode="auto">
          <a:xfrm>
            <a:off x="357188" y="1285875"/>
            <a:ext cx="5857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_tradnl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" pitchFamily="34" charset="0"/>
              </a:rPr>
              <a:t>DVD</a:t>
            </a:r>
            <a:r>
              <a:rPr lang="es-ES_tradnl" sz="2400" i="1" dirty="0">
                <a:latin typeface="Tekton" pitchFamily="34" charset="0"/>
              </a:rPr>
              <a:t> </a:t>
            </a:r>
            <a:r>
              <a:rPr lang="es-ES_tradnl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ekton" pitchFamily="34" charset="0"/>
              </a:rPr>
              <a:t>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ekton" pitchFamily="34" charset="0"/>
              </a:rPr>
              <a:t>(Digital Video Disc)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Tekton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Aspecto similar al CD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Capacidad: 4.7 GB (una capa)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8.5 GB  (doble capa)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Alta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densidad de información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Aplicaciones multimedia,  grandes cantidades de video  y audio digitalizado, juegos, etc. </a:t>
            </a:r>
          </a:p>
        </p:txBody>
      </p:sp>
      <p:pic>
        <p:nvPicPr>
          <p:cNvPr id="50179" name="Picture 6" descr="http://www.verbatim.es/es_9/download-image_Verbatim-43563_dvd-rw-colours_60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000500"/>
            <a:ext cx="26431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http://www.shuttle.eu/_archive/older/en/prod/acc/big/cr2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92225"/>
            <a:ext cx="30003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0" name="Rectangle 10"/>
          <p:cNvSpPr>
            <a:spLocks noRot="1" noChangeArrowheads="1"/>
          </p:cNvSpPr>
          <p:nvPr/>
        </p:nvSpPr>
        <p:spPr bwMode="auto">
          <a:xfrm>
            <a:off x="357188" y="1285875"/>
            <a:ext cx="5857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_tradnl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" pitchFamily="34" charset="0"/>
              </a:rPr>
              <a:t>Blu-ray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Tekton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Aspecto similar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 CD y DVD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Capacidad: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GB (una capa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), equivalente a 27000 min de música en formato mp3.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Alta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densidad de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información, sucesor del CD y DVD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Vídeos de alta definición (HD), películas, videojuegos.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79984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61048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Rot="1" noChangeArrowheads="1"/>
          </p:cNvSpPr>
          <p:nvPr/>
        </p:nvSpPr>
        <p:spPr bwMode="auto">
          <a:xfrm>
            <a:off x="214313" y="428625"/>
            <a:ext cx="464343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" pitchFamily="34" charset="0"/>
              </a:rPr>
              <a:t>Memoria flash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" pitchFamily="34" charset="0"/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200" dirty="0"/>
              <a:t>Memoria no </a:t>
            </a:r>
            <a:r>
              <a:rPr lang="es-ES" sz="2200" dirty="0" err="1"/>
              <a:t>vol</a:t>
            </a:r>
            <a:r>
              <a:rPr lang="es-VE" sz="2200" dirty="0"/>
              <a:t>á</a:t>
            </a:r>
            <a:r>
              <a:rPr lang="es-ES" sz="2200" dirty="0" err="1"/>
              <a:t>til</a:t>
            </a:r>
            <a:r>
              <a:rPr lang="es-ES" sz="2200" dirty="0"/>
              <a:t>, de rápido acceso y reducido tamaño.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200" dirty="0"/>
              <a:t>Son dispositivos de estado sólido (no tienen partes móviles). </a:t>
            </a: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200" dirty="0"/>
              <a:t>Almacenan cantidades importantes de información en un espacio muy reducido. 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200" dirty="0"/>
              <a:t>Ventaja: fácil de transportar, resistente, pueden borrarse y reescribirse.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200" dirty="0"/>
              <a:t>Número limitado de veces que se escriben/borran (100 mil a un millón de veces).</a:t>
            </a:r>
          </a:p>
          <a:p>
            <a:pPr marL="342900" indent="-342900">
              <a:spcBef>
                <a:spcPts val="12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s-ES_tradnl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3" name="6 CuadroTexto"/>
          <p:cNvSpPr txBox="1">
            <a:spLocks noChangeArrowheads="1"/>
          </p:cNvSpPr>
          <p:nvPr/>
        </p:nvSpPr>
        <p:spPr bwMode="auto">
          <a:xfrm>
            <a:off x="5572125" y="6088063"/>
            <a:ext cx="3352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VE" sz="2200"/>
              <a:t>Dispositivos con memoria</a:t>
            </a:r>
          </a:p>
          <a:p>
            <a:pPr eaLnBrk="1" hangingPunct="1"/>
            <a:r>
              <a:rPr lang="es-VE" sz="2200"/>
              <a:t>flash</a:t>
            </a:r>
            <a:endParaRPr lang="en-US" sz="2200"/>
          </a:p>
        </p:txBody>
      </p:sp>
      <p:pic>
        <p:nvPicPr>
          <p:cNvPr id="51204" name="Picture 6" descr="http://www.abcdin.cl/guias/img/computacion/pen-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8625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http://4.bp.blogspot.com/-EUAEgVhkpmk/UEXLFqYbrUI/AAAAAAAAAIY/iQJGzo3fuqI/s1600/memory-card-128m-8g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714625"/>
            <a:ext cx="324326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8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VE" sz="3200" dirty="0" smtClean="0"/>
              <a:t>Memoria y dispositivos de almacenamiento</a:t>
            </a:r>
            <a:endParaRPr lang="en-U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VE" dirty="0" smtClean="0"/>
              <a:t>Memoria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7188" y="2143125"/>
            <a:ext cx="4040187" cy="39512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VE" dirty="0" smtClean="0"/>
          </a:p>
          <a:p>
            <a:pPr>
              <a:buFont typeface="Arial" charset="0"/>
              <a:buNone/>
              <a:defRPr/>
            </a:pPr>
            <a:r>
              <a:rPr lang="es-VE" dirty="0" smtClean="0"/>
              <a:t>Puede ser temporal (volátil)</a:t>
            </a:r>
          </a:p>
          <a:p>
            <a:pPr marL="0" indent="0">
              <a:buFont typeface="Arial" charset="0"/>
              <a:buNone/>
              <a:defRPr/>
            </a:pPr>
            <a:r>
              <a:rPr lang="es-VE" dirty="0" smtClean="0"/>
              <a:t>o permanente (no es posible modificarla).</a:t>
            </a:r>
          </a:p>
          <a:p>
            <a:pPr marL="0" indent="0">
              <a:buFont typeface="Arial" charset="0"/>
              <a:buNone/>
              <a:defRPr/>
            </a:pPr>
            <a:endParaRPr lang="es-VE" dirty="0" smtClean="0"/>
          </a:p>
          <a:p>
            <a:pPr>
              <a:defRPr/>
            </a:pPr>
            <a:r>
              <a:rPr lang="es-VE" dirty="0" smtClean="0"/>
              <a:t>Memoria RAM</a:t>
            </a:r>
          </a:p>
          <a:p>
            <a:pPr>
              <a:defRPr/>
            </a:pPr>
            <a:r>
              <a:rPr lang="es-VE" dirty="0" smtClean="0"/>
              <a:t>Memoria ROM</a:t>
            </a:r>
          </a:p>
          <a:p>
            <a:pPr>
              <a:defRPr/>
            </a:pPr>
            <a:r>
              <a:rPr lang="es-VE" dirty="0" smtClean="0"/>
              <a:t>CMOS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s-VE" dirty="0" smtClean="0"/>
          </a:p>
          <a:p>
            <a:pPr>
              <a:buFont typeface="Arial" charset="0"/>
              <a:buNone/>
              <a:defRPr/>
            </a:pPr>
            <a:endParaRPr lang="es-VE" dirty="0" smtClean="0"/>
          </a:p>
          <a:p>
            <a:pPr>
              <a:buFont typeface="Arial" charset="0"/>
              <a:buNone/>
              <a:defRPr/>
            </a:pPr>
            <a:endParaRPr lang="es-VE" dirty="0" smtClean="0"/>
          </a:p>
          <a:p>
            <a:pPr>
              <a:buFont typeface="Arial" charset="0"/>
              <a:buNone/>
              <a:defRPr/>
            </a:pPr>
            <a:endParaRPr lang="es-VE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86313" y="1571625"/>
            <a:ext cx="4041775" cy="639763"/>
          </a:xfrm>
        </p:spPr>
        <p:txBody>
          <a:bodyPr/>
          <a:lstStyle/>
          <a:p>
            <a:pPr algn="ctr">
              <a:defRPr/>
            </a:pPr>
            <a:r>
              <a:rPr lang="es-VE" dirty="0" smtClean="0"/>
              <a:t>Dispositivos de almacenamiento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86313" y="2571750"/>
            <a:ext cx="4041775" cy="39512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VE" dirty="0" smtClean="0"/>
              <a:t>Permiten almacenar datos y programas hasta que el usuario lo desee. Se clasifican en:</a:t>
            </a:r>
          </a:p>
          <a:p>
            <a:pPr>
              <a:defRPr/>
            </a:pPr>
            <a:r>
              <a:rPr lang="es-VE" dirty="0" smtClean="0"/>
              <a:t>Magnéticos: disco duro, disquetes, cintas.</a:t>
            </a:r>
          </a:p>
          <a:p>
            <a:pPr>
              <a:defRPr/>
            </a:pPr>
            <a:r>
              <a:rPr lang="es-VE" dirty="0" smtClean="0"/>
              <a:t>Ópticos: CD, </a:t>
            </a:r>
            <a:r>
              <a:rPr lang="es-VE" dirty="0" smtClean="0"/>
              <a:t>DVD, </a:t>
            </a:r>
            <a:r>
              <a:rPr lang="es-VE" dirty="0" err="1" smtClean="0"/>
              <a:t>Blu-ray</a:t>
            </a:r>
            <a:endParaRPr lang="es-VE" dirty="0" smtClean="0"/>
          </a:p>
          <a:p>
            <a:pPr>
              <a:defRPr/>
            </a:pPr>
            <a:r>
              <a:rPr lang="es-VE" dirty="0" smtClean="0"/>
              <a:t>Estado sólido: </a:t>
            </a:r>
            <a:r>
              <a:rPr lang="es-VE" dirty="0" err="1" smtClean="0"/>
              <a:t>pendrives</a:t>
            </a:r>
            <a:r>
              <a:rPr lang="es-VE" dirty="0" smtClean="0"/>
              <a:t>, tarjetas de memoria.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VE" sz="3200" dirty="0" smtClean="0">
                <a:latin typeface="Tekton"/>
              </a:rPr>
              <a:t>Otros componentes de hardware</a:t>
            </a:r>
            <a:endParaRPr lang="en-US" sz="3200" dirty="0">
              <a:latin typeface="Tekton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496944" cy="1800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Tarjeta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madre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placa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base </a:t>
            </a:r>
            <a:r>
              <a:rPr lang="es-VE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VE" sz="2800" dirty="0" err="1" smtClean="0">
                <a:solidFill>
                  <a:schemeClr val="tx2">
                    <a:lumMod val="75000"/>
                  </a:schemeClr>
                </a:solidFill>
              </a:rPr>
              <a:t>motherboard</a:t>
            </a:r>
            <a:r>
              <a:rPr lang="es-VE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sz="2400" dirty="0" smtClean="0">
                <a:effectLst/>
              </a:rPr>
              <a:t>Es el circuito impreso que permite la integración de todos los componentes de una computadora (memoria, procesador, disco duro, circuitos electrónicos de soporte, etc.)</a:t>
            </a:r>
            <a:r>
              <a:rPr lang="es-ES" sz="2800" dirty="0" smtClean="0">
                <a:effectLst/>
              </a:rPr>
              <a:t/>
            </a:r>
            <a:br>
              <a:rPr lang="es-ES" sz="2800" dirty="0" smtClean="0">
                <a:effectLst/>
              </a:rPr>
            </a:br>
            <a:endParaRPr lang="es-ES" sz="28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7" y="3154120"/>
            <a:ext cx="5250160" cy="350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3698875" cy="44989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Ranuras de expansión o slots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sz="2400" dirty="0" smtClean="0">
                <a:effectLst/>
              </a:rPr>
              <a:t>Se encuentran en la tarjeta madre y son conectores donde se insertan las tarjetas (tarjetas de vídeo, sonido, etc.)</a:t>
            </a:r>
            <a:r>
              <a:rPr lang="es-ES" sz="2800" dirty="0" smtClean="0">
                <a:effectLst/>
              </a:rPr>
              <a:t/>
            </a:r>
            <a:br>
              <a:rPr lang="es-ES" sz="2800" dirty="0" smtClean="0">
                <a:effectLst/>
              </a:rPr>
            </a:br>
            <a:endParaRPr lang="es-ES" sz="28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13" y="1700808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3" y="357188"/>
            <a:ext cx="8715375" cy="1428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Tarjetas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expansi</a:t>
            </a:r>
            <a:r>
              <a:rPr lang="es-VE" dirty="0" err="1" smtClean="0">
                <a:solidFill>
                  <a:schemeClr val="tx2">
                    <a:lumMod val="75000"/>
                  </a:schemeClr>
                </a:solidFill>
              </a:rPr>
              <a:t>ón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err="1" smtClean="0">
                <a:effectLst/>
              </a:rPr>
              <a:t>Usadas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para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añadir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funcionalidad</a:t>
            </a:r>
            <a:r>
              <a:rPr lang="en-US" sz="2800" dirty="0" smtClean="0">
                <a:effectLst/>
              </a:rPr>
              <a:t> a la </a:t>
            </a:r>
            <a:r>
              <a:rPr lang="en-US" sz="2800" dirty="0" err="1" smtClean="0">
                <a:effectLst/>
              </a:rPr>
              <a:t>computadora</a:t>
            </a:r>
            <a:r>
              <a:rPr lang="en-US" sz="2800" dirty="0" smtClean="0">
                <a:effectLst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800" dirty="0" smtClean="0">
                <a:effectLst/>
              </a:rPr>
              <a:t/>
            </a:r>
            <a:br>
              <a:rPr lang="es-ES" sz="2800" dirty="0" smtClean="0">
                <a:effectLst/>
              </a:rPr>
            </a:br>
            <a:endParaRPr lang="es-ES" sz="28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6323" name="Picture 2" descr="http://i1032.photobucket.com/albums/a404/gimaxone/Creative/Audigy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57375"/>
            <a:ext cx="31416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6 CuadroTexto"/>
          <p:cNvSpPr txBox="1">
            <a:spLocks noChangeArrowheads="1"/>
          </p:cNvSpPr>
          <p:nvPr/>
        </p:nvSpPr>
        <p:spPr bwMode="auto">
          <a:xfrm>
            <a:off x="1143000" y="4357688"/>
            <a:ext cx="194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VE"/>
              <a:t>Tarjeta de sonido</a:t>
            </a:r>
            <a:endParaRPr lang="en-US"/>
          </a:p>
        </p:txBody>
      </p:sp>
      <p:pic>
        <p:nvPicPr>
          <p:cNvPr id="56325" name="Picture 4" descr="http://bimg2.mlstatic.com/tarjeta-de-video-sapphire-hd-6670-2gb-128bits-ddr3-directx11_MLV-F-3514547493_12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785938"/>
            <a:ext cx="32099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8 CuadroTexto"/>
          <p:cNvSpPr txBox="1">
            <a:spLocks noChangeArrowheads="1"/>
          </p:cNvSpPr>
          <p:nvPr/>
        </p:nvSpPr>
        <p:spPr bwMode="auto">
          <a:xfrm>
            <a:off x="5929313" y="4429125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VE"/>
              <a:t>Tarjeta de video</a:t>
            </a:r>
            <a:endParaRPr lang="en-US"/>
          </a:p>
        </p:txBody>
      </p:sp>
      <p:pic>
        <p:nvPicPr>
          <p:cNvPr id="56327" name="Picture 6" descr="http://4.bp.blogspot.com/-8BHAJpPpWZI/T1Zd495D46I/AAAAAAAAAAk/MpJGxp7xE_A/s1600/tarjeta+de+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637088"/>
            <a:ext cx="350043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10 CuadroTexto"/>
          <p:cNvSpPr txBox="1">
            <a:spLocks noChangeArrowheads="1"/>
          </p:cNvSpPr>
          <p:nvPr/>
        </p:nvSpPr>
        <p:spPr bwMode="auto">
          <a:xfrm>
            <a:off x="4929188" y="6072188"/>
            <a:ext cx="161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VE"/>
              <a:t>Tarjeta de red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642938"/>
            <a:ext cx="3698875" cy="30003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Puertos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err="1" smtClean="0">
                <a:effectLst/>
              </a:rPr>
              <a:t>Permiten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conectar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diferentes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dispositivos</a:t>
            </a:r>
            <a:r>
              <a:rPr lang="en-US" sz="2800" dirty="0" smtClean="0">
                <a:effectLst/>
              </a:rPr>
              <a:t> a la </a:t>
            </a:r>
            <a:r>
              <a:rPr lang="en-US" sz="2800" dirty="0" err="1" smtClean="0">
                <a:effectLst/>
              </a:rPr>
              <a:t>computadora</a:t>
            </a:r>
            <a:r>
              <a:rPr lang="en-US" sz="2800" dirty="0" smtClean="0">
                <a:effectLst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effectLst/>
              </a:rPr>
              <a:t>Hay </a:t>
            </a:r>
            <a:r>
              <a:rPr lang="en-US" sz="2800" dirty="0" err="1" smtClean="0">
                <a:effectLst/>
              </a:rPr>
              <a:t>varios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tipos</a:t>
            </a:r>
            <a:r>
              <a:rPr lang="en-US" sz="2800" dirty="0" smtClean="0">
                <a:effectLst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800" dirty="0" smtClean="0">
                <a:effectLst/>
              </a:rPr>
              <a:t/>
            </a:r>
            <a:br>
              <a:rPr lang="es-ES" sz="2800" dirty="0" smtClean="0">
                <a:effectLst/>
              </a:rPr>
            </a:br>
            <a:endParaRPr lang="es-ES" sz="28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35718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5300" name="7 Rectángulo"/>
          <p:cNvSpPr>
            <a:spLocks noChangeArrowheads="1"/>
          </p:cNvSpPr>
          <p:nvPr/>
        </p:nvSpPr>
        <p:spPr bwMode="auto">
          <a:xfrm>
            <a:off x="571500" y="6357938"/>
            <a:ext cx="3303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Tomado de: testamentkamikaze.blogspot.com</a:t>
            </a:r>
          </a:p>
        </p:txBody>
      </p:sp>
      <p:pic>
        <p:nvPicPr>
          <p:cNvPr id="55301" name="Picture 4" descr="http://2.bp.blogspot.com/_ytbTyCT4ewQ/TIalK8H6hkI/AAAAAAAAAA8/CBG4rBYF3tE/s1600/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00125"/>
            <a:ext cx="3817937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11188" y="476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42938" y="17859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Conjunto de programas que le indican </a:t>
            </a:r>
            <a:r>
              <a:rPr lang="es-ES_tradnl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la computadora </a:t>
            </a: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qué hacer y cómo operar para generar los resultados esperados.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El software permite al usuario utilizar el computador con distintos fines.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88" name="Picture 8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797425"/>
            <a:ext cx="17954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Rot="1" noChangeArrowheads="1"/>
          </p:cNvSpPr>
          <p:nvPr/>
        </p:nvSpPr>
        <p:spPr bwMode="auto">
          <a:xfrm>
            <a:off x="285750" y="357188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4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Puntos a tratar</a:t>
            </a:r>
          </a:p>
        </p:txBody>
      </p:sp>
      <p:sp>
        <p:nvSpPr>
          <p:cNvPr id="16387" name="Rectangle 5"/>
          <p:cNvSpPr>
            <a:spLocks noRot="1" noChangeArrowheads="1"/>
          </p:cNvSpPr>
          <p:nvPr/>
        </p:nvSpPr>
        <p:spPr bwMode="auto">
          <a:xfrm>
            <a:off x="928688" y="1143000"/>
            <a:ext cx="85407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_tradnl" altLang="es-VE" sz="3200" dirty="0" smtClean="0">
              <a:latin typeface="Tekton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3200" b="1" dirty="0" smtClean="0">
                <a:latin typeface="Tekton" pitchFamily="34" charset="0"/>
              </a:rPr>
              <a:t> Hardware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_tradnl" altLang="es-VE" sz="3200" dirty="0" smtClean="0">
                <a:latin typeface="Tekton" pitchFamily="34" charset="0"/>
              </a:rPr>
              <a:t>	</a:t>
            </a:r>
            <a:r>
              <a:rPr lang="es-ES_tradnl" altLang="es-VE" sz="2800" dirty="0" smtClean="0">
                <a:latin typeface="Tekton" pitchFamily="34" charset="0"/>
              </a:rPr>
              <a:t>Memoria </a:t>
            </a:r>
            <a:r>
              <a:rPr lang="es-ES_tradnl" altLang="es-VE" sz="2800" dirty="0">
                <a:latin typeface="Tekton" pitchFamily="34" charset="0"/>
              </a:rPr>
              <a:t>principal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_tradnl" altLang="es-VE" sz="2800" dirty="0">
                <a:latin typeface="Tekton" pitchFamily="34" charset="0"/>
              </a:rPr>
              <a:t>        </a:t>
            </a:r>
            <a:r>
              <a:rPr lang="es-ES_tradnl" altLang="es-VE" sz="2800" dirty="0" smtClean="0">
                <a:latin typeface="Tekton" pitchFamily="34" charset="0"/>
              </a:rPr>
              <a:t> </a:t>
            </a:r>
            <a:r>
              <a:rPr lang="es-ES_tradnl" altLang="es-VE" sz="2800" dirty="0">
                <a:latin typeface="Tekton" pitchFamily="34" charset="0"/>
              </a:rPr>
              <a:t>Dispositivos de almacenamiento </a:t>
            </a:r>
            <a:r>
              <a:rPr lang="es-ES_tradnl" altLang="es-VE" sz="2800" dirty="0" smtClean="0">
                <a:latin typeface="Tekton" pitchFamily="34" charset="0"/>
              </a:rPr>
              <a:t>secundario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_tradnl" sz="2800" b="1" dirty="0">
                <a:latin typeface="Tekton" pitchFamily="34" charset="0"/>
              </a:rPr>
              <a:t>	</a:t>
            </a:r>
            <a:r>
              <a:rPr lang="es-ES_tradnl" sz="2800" dirty="0" smtClean="0">
                <a:latin typeface="Tekton" pitchFamily="34" charset="0"/>
              </a:rPr>
              <a:t>Otros componentes del hardware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s-ES_tradnl" sz="2800" b="1" dirty="0" smtClean="0">
              <a:latin typeface="Tekton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3200" b="1" dirty="0" smtClean="0">
                <a:latin typeface="Tekton" pitchFamily="34" charset="0"/>
              </a:rPr>
              <a:t>Software</a:t>
            </a:r>
            <a:endParaRPr lang="es-ES_tradnl" sz="3200" b="1" dirty="0">
              <a:latin typeface="Tekto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8624" y="0"/>
            <a:ext cx="90011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_trad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Serie de instrucciones que le indican al computador las operaciones que debe realizar para ejecutar una tarea específica</a:t>
            </a:r>
            <a:r>
              <a:rPr lang="es-ES_tradnl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Una computadora no hace nada si no tiene instrucciones exactas que le expliquen paso a paso lo que debe hacer.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011" name="Picture 2" descr="http://bureaudesalud.com/v2/wp-content/uploads/2009/07/Computado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929063"/>
            <a:ext cx="2357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s-VE" dirty="0" smtClean="0"/>
              <a:t>Clasificación del software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104208" y="1916832"/>
            <a:ext cx="2714625" cy="10715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VE" sz="2400" dirty="0">
                <a:solidFill>
                  <a:schemeClr val="bg2">
                    <a:lumMod val="50000"/>
                  </a:schemeClr>
                </a:solidFill>
              </a:rPr>
              <a:t>Software del sistema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3143248" y="3645024"/>
            <a:ext cx="2714625" cy="10715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VE" sz="2400" dirty="0" smtClean="0">
                <a:solidFill>
                  <a:schemeClr val="bg2">
                    <a:lumMod val="50000"/>
                  </a:schemeClr>
                </a:solidFill>
              </a:rPr>
              <a:t>Software </a:t>
            </a:r>
            <a:r>
              <a:rPr lang="es-VE" sz="2400" dirty="0">
                <a:solidFill>
                  <a:schemeClr val="bg2">
                    <a:lumMod val="50000"/>
                  </a:schemeClr>
                </a:solidFill>
              </a:rPr>
              <a:t>de programación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3143249" y="5301208"/>
            <a:ext cx="2714625" cy="10715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VE" sz="2400" dirty="0">
                <a:solidFill>
                  <a:schemeClr val="bg2">
                    <a:lumMod val="50000"/>
                  </a:schemeClr>
                </a:solidFill>
              </a:rPr>
              <a:t>Software de aplicación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539552" y="836713"/>
            <a:ext cx="7704856" cy="72007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err="1" smtClean="0">
                <a:effectLst/>
              </a:rPr>
              <a:t>Según</a:t>
            </a:r>
            <a:r>
              <a:rPr lang="en-US" sz="2400" dirty="0" smtClean="0">
                <a:effectLst/>
              </a:rPr>
              <a:t> la </a:t>
            </a:r>
            <a:r>
              <a:rPr lang="en-US" sz="2400" dirty="0" err="1" smtClean="0">
                <a:effectLst/>
              </a:rPr>
              <a:t>función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que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desempeña</a:t>
            </a:r>
            <a:r>
              <a:rPr lang="en-US" sz="2400" dirty="0" smtClean="0">
                <a:effectLst/>
              </a:rPr>
              <a:t> el software se </a:t>
            </a:r>
            <a:r>
              <a:rPr lang="en-US" sz="2400" dirty="0" err="1" smtClean="0">
                <a:effectLst/>
              </a:rPr>
              <a:t>clasifica</a:t>
            </a:r>
            <a:r>
              <a:rPr lang="en-US" sz="2400" dirty="0" smtClean="0">
                <a:effectLst/>
              </a:rPr>
              <a:t> en:</a:t>
            </a:r>
            <a:endParaRPr lang="en-US" sz="2400" dirty="0" smtClean="0">
              <a:effectLst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sz="2400" dirty="0" smtClean="0">
                <a:effectLst/>
              </a:rPr>
              <a:t/>
            </a:r>
            <a:br>
              <a:rPr lang="es-ES" sz="2400" dirty="0" smtClean="0">
                <a:effectLst/>
              </a:rPr>
            </a:br>
            <a:endParaRPr lang="es-ES" sz="24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42910" y="214290"/>
            <a:ext cx="777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 del sistema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857250" y="18573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Maneja la comunicación entre hardware y software.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latin typeface="+mj-lt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dirty="0">
                <a:latin typeface="+mj-lt"/>
              </a:rPr>
              <a:t>    </a:t>
            </a:r>
            <a:r>
              <a:rPr lang="en-US" sz="2800" dirty="0" err="1">
                <a:latin typeface="+mj-lt"/>
              </a:rPr>
              <a:t>Incluye</a:t>
            </a:r>
            <a:r>
              <a:rPr lang="en-US" sz="2800" dirty="0">
                <a:latin typeface="+mj-lt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Sistema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operativo</a:t>
            </a:r>
            <a:endParaRPr lang="en-US" sz="2800" dirty="0">
              <a:latin typeface="+mj-lt"/>
            </a:endParaRPr>
          </a:p>
          <a:p>
            <a:pPr marL="712788" indent="-712788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err="1" smtClean="0">
                <a:latin typeface="+mj-lt"/>
              </a:rPr>
              <a:t>Controladores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de </a:t>
            </a:r>
            <a:r>
              <a:rPr lang="en-US" sz="2800" dirty="0" err="1">
                <a:latin typeface="+mj-lt"/>
              </a:rPr>
              <a:t>dispositivos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o drivers (</a:t>
            </a:r>
            <a:r>
              <a:rPr lang="en-US" sz="2800" dirty="0" err="1" smtClean="0">
                <a:latin typeface="+mj-lt"/>
              </a:rPr>
              <a:t>comunican</a:t>
            </a:r>
            <a:r>
              <a:rPr lang="en-US" sz="2800" dirty="0" smtClean="0">
                <a:latin typeface="+mj-lt"/>
              </a:rPr>
              <a:t> a la </a:t>
            </a:r>
            <a:r>
              <a:rPr lang="en-US" sz="2800" dirty="0" err="1" smtClean="0">
                <a:latin typeface="+mj-lt"/>
              </a:rPr>
              <a:t>computadora</a:t>
            </a:r>
            <a:r>
              <a:rPr lang="en-US" sz="2800" dirty="0" smtClean="0">
                <a:latin typeface="+mj-lt"/>
              </a:rPr>
              <a:t> y los </a:t>
            </a:r>
            <a:r>
              <a:rPr lang="en-US" sz="2800" dirty="0" err="1" smtClean="0">
                <a:latin typeface="+mj-lt"/>
              </a:rPr>
              <a:t>dispositivos</a:t>
            </a:r>
            <a:r>
              <a:rPr lang="en-US" sz="2800" dirty="0" smtClean="0">
                <a:latin typeface="+mj-lt"/>
              </a:rPr>
              <a:t> de E/S).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Herramientas</a:t>
            </a:r>
            <a:r>
              <a:rPr lang="en-US" sz="2800" dirty="0">
                <a:latin typeface="+mj-lt"/>
              </a:rPr>
              <a:t> de </a:t>
            </a:r>
            <a:r>
              <a:rPr lang="en-US" sz="2800" dirty="0" err="1">
                <a:latin typeface="+mj-lt"/>
              </a:rPr>
              <a:t>diagnóstico</a:t>
            </a:r>
            <a:r>
              <a:rPr lang="en-US" sz="2800" dirty="0">
                <a:latin typeface="+mj-lt"/>
              </a:rPr>
              <a:t> (antivirus)</a:t>
            </a:r>
            <a:endParaRPr lang="es-ES_tradnl" sz="280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857250" y="-428625"/>
            <a:ext cx="777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Sistema Operativo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5750" y="928688"/>
            <a:ext cx="8858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 el programa más importante, es el gestor y organizador de todas las actividades que realiza la computadora.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lang="es-ES_tradnl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Funciones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Coordinar y manipular el hardware de la computadora.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Permiten manejar archivos: copiar/borrar/renombrar/crear</a:t>
            </a:r>
            <a:r>
              <a:rPr lang="es-E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Proporciona una interfaz para que el usuario se comunique con la computadora.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Sirve de plataforma a partir de la cual se corren otros programas.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8132" name="Picture 2" descr="http://1.bp.blogspot.com/-TZDLQYqJ46E/TV1j7Vi5QWI/AAAAAAAAAAQ/1kuj2kMQ124/s1600/sist-operati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500563"/>
            <a:ext cx="42814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87512" y="-3154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Sistemas operativos más utilizados para PC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2938" y="1124744"/>
            <a:ext cx="14081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2400" dirty="0">
                <a:solidFill>
                  <a:schemeClr val="tx2">
                    <a:lumMod val="75000"/>
                  </a:schemeClr>
                </a:solidFill>
              </a:rPr>
              <a:t>Windows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1819" y="1700808"/>
            <a:ext cx="47205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Creado por Microsoft a mediado de la década de los 80.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Multitarea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Interfaz gráfica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Versiones</a:t>
            </a: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Windows 95, Windows 98, Windows Me, Windows 2000,  Windows XP, Windows Vista,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Windows 7, Windows 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8/8.1, Windows 10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Familia Windows NT, Windows Server 2000, 2003, 2008, 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2012, 2016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9157" name="Picture 5" descr="http://s.musescore.org/images/window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143125"/>
            <a:ext cx="32242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pcinpact.com/images/bd/news/59691-windows-3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52" cy="300546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214414" y="321468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3.11</a:t>
            </a:r>
            <a:endParaRPr lang="en-US" dirty="0"/>
          </a:p>
        </p:txBody>
      </p:sp>
      <p:pic>
        <p:nvPicPr>
          <p:cNvPr id="17412" name="Picture 4" descr="http://4.bp.blogspot.com/-o0Z9xxCkqMw/UMzImCim4zI/AAAAAAAAANo/9SWMUd5HPKg/s1600/windows-8-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090" y="3861048"/>
            <a:ext cx="3937984" cy="22145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76317" y="62562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8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29322" y="328612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7</a:t>
            </a:r>
            <a:endParaRPr lang="en-US" dirty="0"/>
          </a:p>
        </p:txBody>
      </p:sp>
      <p:pic>
        <p:nvPicPr>
          <p:cNvPr id="17414" name="Picture 6" descr="http://cdn5.everything-microsoft.com/wp-content/uploads/2009/07/windows_7_theme_windows_vista4.jpg?9d7b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85728"/>
            <a:ext cx="4581227" cy="2867027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27" y="3861048"/>
            <a:ext cx="4009432" cy="22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796136" y="630932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</a:t>
            </a:r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625" y="500063"/>
            <a:ext cx="6096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2400" dirty="0">
                <a:solidFill>
                  <a:schemeClr val="tx2">
                    <a:lumMod val="75000"/>
                  </a:schemeClr>
                </a:solidFill>
              </a:rPr>
              <a:t>Mac OS – Sistema Operativo de Macintosh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50" y="1285875"/>
            <a:ext cx="4572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VE" sz="2000" dirty="0"/>
              <a:t>Creado por Apple en 1984 para su línea de computadoras Macintosh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Primero en utilizar una interfaz gráfica (ventanas, iconos y menús e interacción con el ratón).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Versión más reciente: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lang="es-ES_tradnl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MacOS</a:t>
            </a:r>
            <a:r>
              <a:rPr lang="es-ES_tradnl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_tradnl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MOjave</a:t>
            </a:r>
            <a:endParaRPr lang="es-ES_tradnl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0180" name="Picture 2" descr="http://images.apple.com/euro/mac/shared/osx/what-is/images/simple_h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4143375"/>
            <a:ext cx="38528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Apple - Sistema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285875"/>
            <a:ext cx="37147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http://img.over-blog.com/500x421/4/01/35/89/apple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500563"/>
            <a:ext cx="2143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500" y="357188"/>
            <a:ext cx="9048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2400" dirty="0">
                <a:solidFill>
                  <a:schemeClr val="tx2">
                    <a:lumMod val="75000"/>
                  </a:schemeClr>
                </a:solidFill>
              </a:rPr>
              <a:t>Linux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75" y="928688"/>
            <a:ext cx="4572000" cy="5337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latin typeface="Arial" charset="0"/>
              </a:rPr>
              <a:t>Desarrollado por L</a:t>
            </a:r>
            <a:r>
              <a:rPr lang="es-VE" sz="2400" dirty="0" err="1"/>
              <a:t>inus</a:t>
            </a:r>
            <a:r>
              <a:rPr lang="es-VE" sz="2400" dirty="0"/>
              <a:t> </a:t>
            </a:r>
            <a:r>
              <a:rPr lang="es-VE" sz="2400" dirty="0" err="1"/>
              <a:t>Torvalds</a:t>
            </a:r>
            <a:r>
              <a:rPr lang="es-VE" sz="2400" dirty="0"/>
              <a:t> en </a:t>
            </a:r>
            <a:r>
              <a:rPr lang="es-VE" sz="2400" dirty="0" smtClean="0"/>
              <a:t>1991.</a:t>
            </a:r>
            <a:endParaRPr lang="es-ES_tradnl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latin typeface="Arial" charset="0"/>
              </a:rPr>
              <a:t>Basado en Unix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latin typeface="Arial" charset="0"/>
              </a:rPr>
              <a:t>Software libre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VE" sz="2400" dirty="0"/>
              <a:t>Muchos programadores han ayudado a construir Linux como el sistema operativo completamente funcional que es hoy.</a:t>
            </a:r>
            <a:endParaRPr lang="es-ES_tradnl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 smtClean="0">
                <a:latin typeface="Arial" charset="0"/>
              </a:rPr>
              <a:t>Se puede usar interfaz </a:t>
            </a:r>
            <a:r>
              <a:rPr lang="es-ES_tradnl" sz="2400" dirty="0">
                <a:latin typeface="Arial" charset="0"/>
              </a:rPr>
              <a:t>gráfica o línea de comandos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s-ES_tradnl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latin typeface="Arial" charset="0"/>
            </a:endParaRPr>
          </a:p>
        </p:txBody>
      </p:sp>
      <p:pic>
        <p:nvPicPr>
          <p:cNvPr id="51204" name="Picture 4" descr="https://encrypted-tbn3.gstatic.com/images?q=tbn:ANd9GcRC27lc1cZjgOM8dsQTiDY_-HmQFouPK37D0MB_uMkq8yPGTN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285875"/>
            <a:ext cx="2894012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500" y="357188"/>
            <a:ext cx="28940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2400" dirty="0">
                <a:solidFill>
                  <a:schemeClr val="tx2">
                    <a:lumMod val="75000"/>
                  </a:schemeClr>
                </a:solidFill>
              </a:rPr>
              <a:t>Distribuciones Linux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500" y="785813"/>
            <a:ext cx="7572375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VE" sz="2400" dirty="0"/>
              <a:t>Es </a:t>
            </a:r>
            <a:r>
              <a:rPr lang="es-VE" sz="2400" dirty="0" smtClean="0"/>
              <a:t>una </a:t>
            </a:r>
            <a:r>
              <a:rPr lang="es-VE" sz="2400" dirty="0"/>
              <a:t>recopilación de programas y </a:t>
            </a:r>
            <a:r>
              <a:rPr lang="es-VE" sz="2400" dirty="0" smtClean="0"/>
              <a:t>archivos, </a:t>
            </a:r>
            <a:r>
              <a:rPr lang="es-VE" sz="2400" dirty="0"/>
              <a:t>organizados y preparados para su </a:t>
            </a:r>
            <a:r>
              <a:rPr lang="es-VE" sz="2400" dirty="0" smtClean="0"/>
              <a:t>instalación. Se trata de un </a:t>
            </a:r>
            <a:r>
              <a:rPr lang="es-VE" sz="2400" dirty="0"/>
              <a:t>conjunto de aplicaciones Linux preparadas para que el usuario las pueda instalar (o ejecutar) de forma sencilla</a:t>
            </a:r>
            <a:r>
              <a:rPr lang="es-VE" sz="2400" dirty="0" smtClean="0"/>
              <a:t>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VE" sz="2400" dirty="0" smtClean="0"/>
              <a:t>Contienen </a:t>
            </a:r>
            <a:r>
              <a:rPr lang="es-VE" sz="2400" dirty="0"/>
              <a:t>el </a:t>
            </a:r>
            <a:r>
              <a:rPr lang="es-VE" sz="2400" dirty="0" err="1"/>
              <a:t>Kernel</a:t>
            </a:r>
            <a:r>
              <a:rPr lang="es-VE" sz="2400" dirty="0"/>
              <a:t> (núcleo del SO) Linux, bibliotecas y paquetes de software.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VE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2228" name="Picture 2" descr="http://tecnologia.vivenicaragua.com/wp-content/uploads/2009/10/distribuci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110" y="4077072"/>
            <a:ext cx="42862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42938" y="-428625"/>
            <a:ext cx="7772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 </a:t>
            </a:r>
            <a:r>
              <a:rPr lang="es-ES_trad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Programación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14375" y="1196752"/>
            <a:ext cx="7772400" cy="46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Está constituido por programas que permiten la creación de nuevos programas.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tipo de software se refiere a los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lenguajes de programación.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Lenguaje de programación:  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 de comunicación utilizada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definir adecuadamente una secuencia de instrucciones que puedan ser interpretadas y ejecutadas en una computadora.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Permiten desarrollar programas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Tienen una sintaxis bien definida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3252" name="Picture 6" descr="https://encrypted-tbn3.gstatic.com/images?q=tbn:ANd9GcQ8A-hEvFALtO2JIbi-vParIib_aZS0KMJ8Nwoznlzz7EFJNrth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414337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8643938" cy="5270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3 CuadroTexto"/>
          <p:cNvSpPr txBox="1"/>
          <p:nvPr/>
        </p:nvSpPr>
        <p:spPr>
          <a:xfrm>
            <a:off x="357188" y="3000375"/>
            <a:ext cx="1714500" cy="147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VE" dirty="0"/>
              <a:t>Dispositivos de entrada: teclado, ratón, pantallas </a:t>
            </a:r>
            <a:r>
              <a:rPr lang="es-VE" dirty="0" err="1"/>
              <a:t>téctiles</a:t>
            </a:r>
            <a:r>
              <a:rPr lang="es-VE" dirty="0"/>
              <a:t>, 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00875" y="3000375"/>
            <a:ext cx="1857375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VE" dirty="0"/>
              <a:t>Dispositivos de salida: monitor, impresora, cornetas, 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572125" y="1285875"/>
            <a:ext cx="2000250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VE" dirty="0"/>
              <a:t>Dispositivos de almacenamiento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15000" y="5357813"/>
            <a:ext cx="1643063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VE" dirty="0"/>
              <a:t>Memoria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43188" y="214313"/>
            <a:ext cx="43148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VE" sz="4400" dirty="0">
                <a:solidFill>
                  <a:schemeClr val="tx2">
                    <a:lumMod val="75000"/>
                  </a:schemeClr>
                </a:solidFill>
              </a:rPr>
              <a:t>Hardware básico</a:t>
            </a:r>
          </a:p>
        </p:txBody>
      </p:sp>
      <p:sp>
        <p:nvSpPr>
          <p:cNvPr id="17416" name="8 CuadroTexto"/>
          <p:cNvSpPr txBox="1">
            <a:spLocks noChangeArrowheads="1"/>
          </p:cNvSpPr>
          <p:nvPr/>
        </p:nvSpPr>
        <p:spPr bwMode="auto">
          <a:xfrm>
            <a:off x="214313" y="6357938"/>
            <a:ext cx="5646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VE" sz="1200"/>
              <a:t>Tomado de: http://www.slideshare.net/mrebollo/hardware-basics-inside-the-box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6834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"/>
              </a:rPr>
              <a:t>Clasificación de los lenguajes de programación</a:t>
            </a:r>
            <a:endParaRPr lang="es-ES_tradnl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74313"/>
            <a:ext cx="4385935" cy="312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1501" y="785813"/>
            <a:ext cx="479258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VE" sz="2400" dirty="0" smtClean="0"/>
              <a:t>Se clasifican en dos tipos: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s-ES" sz="2400" dirty="0"/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2400" dirty="0" smtClean="0"/>
              <a:t>1.  Lenguajes de bajo nivel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- Lenguaje de máquina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- Lenguaje ensamblador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ES" sz="2400" dirty="0" smtClean="0"/>
              <a:t>2.  Lenguajes de alto nivel</a:t>
            </a:r>
            <a:endParaRPr lang="es-VE" sz="24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9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714375" y="4286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Lenguajes de bajo nivel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14375" y="20542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Lenguaje de máquina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Serie de 0’s y 1’s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Programación larga, difícil y tediosa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corrección de errores es complicada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676775" y="20542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Lenguaje ensamblador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Utiliza una serie de </a:t>
            </a: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códigos mnemotécnicos</a:t>
            </a: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Específico de cada procesador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Difícil aprendizaje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785813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Lenguajes de alto nivel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85750" y="1643063"/>
            <a:ext cx="50720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Instrucciones escritas en palabras similares a lenguajes humanos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Fácil aprendizaje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 programas son transportables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Deben ser traducidos a lenguaje de máquina, a través de los traductores de lenguaje (compiladores e intérpretes)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Algunos de ellos son:  Basic, C, Pascal, Cobol, Fortran, etc.</a:t>
            </a:r>
            <a:endParaRPr lang="es-ES_tradnl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5300" name="Picture 5" descr="lenguajes programacion muchos co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143125"/>
            <a:ext cx="3473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42938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Conceptos Importantes</a:t>
            </a:r>
          </a:p>
        </p:txBody>
      </p:sp>
      <p:sp>
        <p:nvSpPr>
          <p:cNvPr id="4" name="3 Rectángulo"/>
          <p:cNvSpPr/>
          <p:nvPr/>
        </p:nvSpPr>
        <p:spPr bwMode="auto">
          <a:xfrm>
            <a:off x="500063" y="1285875"/>
            <a:ext cx="7786687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500063" y="2143125"/>
            <a:ext cx="7786687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500063" y="2928938"/>
            <a:ext cx="7786687" cy="10041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500063" y="3933056"/>
            <a:ext cx="7786687" cy="78181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auto">
          <a:xfrm>
            <a:off x="500063" y="4714875"/>
            <a:ext cx="7786687" cy="8572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5" name="Rectangle 5"/>
          <p:cNvSpPr>
            <a:spLocks noChangeArrowheads="1"/>
          </p:cNvSpPr>
          <p:nvPr/>
        </p:nvSpPr>
        <p:spPr bwMode="auto">
          <a:xfrm>
            <a:off x="571500" y="1357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2400" dirty="0" smtClean="0">
                <a:latin typeface="Arial" charset="0"/>
              </a:rPr>
              <a:t>Programa </a:t>
            </a:r>
            <a:r>
              <a:rPr lang="es-ES_tradnl" sz="2400" dirty="0">
                <a:latin typeface="Arial" charset="0"/>
              </a:rPr>
              <a:t>o código fuente: </a:t>
            </a:r>
            <a:r>
              <a:rPr lang="es-ES_tradnl" sz="2000" dirty="0">
                <a:latin typeface="Arial" charset="0"/>
              </a:rPr>
              <a:t>Programa escrito en algún lenguaje </a:t>
            </a:r>
            <a:r>
              <a:rPr lang="es-ES_tradnl" sz="2000" dirty="0" smtClean="0">
                <a:latin typeface="Arial" charset="0"/>
              </a:rPr>
              <a:t> de programación y </a:t>
            </a:r>
            <a:r>
              <a:rPr lang="es-ES_tradnl" sz="2000" dirty="0">
                <a:latin typeface="Arial" charset="0"/>
              </a:rPr>
              <a:t>que no ha sido traducido a </a:t>
            </a:r>
            <a:r>
              <a:rPr lang="es-ES_tradnl" sz="2000" dirty="0" smtClean="0">
                <a:latin typeface="Arial" charset="0"/>
              </a:rPr>
              <a:t>binario.</a:t>
            </a:r>
            <a:endParaRPr lang="es-ES_tradnl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2400" dirty="0">
                <a:latin typeface="Arial" charset="0"/>
              </a:rPr>
              <a:t>Programa o código objeto</a:t>
            </a:r>
            <a:r>
              <a:rPr lang="es-ES_tradnl" sz="2800" dirty="0">
                <a:latin typeface="Arial" charset="0"/>
              </a:rPr>
              <a:t>: </a:t>
            </a:r>
            <a:r>
              <a:rPr lang="es-ES_tradnl" sz="2000" dirty="0">
                <a:latin typeface="Arial" charset="0"/>
              </a:rPr>
              <a:t>Programa que ya se encuentra en lenguaje de máquina y que </a:t>
            </a:r>
            <a:r>
              <a:rPr lang="es-ES_tradnl" sz="2000" dirty="0" smtClean="0">
                <a:latin typeface="Arial" charset="0"/>
              </a:rPr>
              <a:t>es </a:t>
            </a:r>
            <a:r>
              <a:rPr lang="es-ES_tradnl" sz="2000" dirty="0">
                <a:latin typeface="Arial" charset="0"/>
              </a:rPr>
              <a:t>ejecutable.</a:t>
            </a:r>
          </a:p>
          <a:p>
            <a:pPr marL="342900" indent="-342900">
              <a:spcBef>
                <a:spcPts val="6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2400" dirty="0">
                <a:latin typeface="Arial" charset="0"/>
              </a:rPr>
              <a:t>Traductor:</a:t>
            </a:r>
            <a:r>
              <a:rPr lang="es-ES_tradnl" sz="2000" dirty="0">
                <a:latin typeface="Arial" charset="0"/>
              </a:rPr>
              <a:t> Programa que traduce instrucciones en lenguaje de alto nivel a lenguaje de máquina.  Pueden ser compiladores o intérpretes.</a:t>
            </a:r>
            <a:endParaRPr lang="es-ES_tradnl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2400" dirty="0">
                <a:latin typeface="Arial" charset="0"/>
              </a:rPr>
              <a:t>Compilador:</a:t>
            </a:r>
            <a:r>
              <a:rPr lang="es-ES_tradnl" sz="2000" dirty="0">
                <a:latin typeface="Arial" charset="0"/>
              </a:rPr>
              <a:t> Traduce todo el programa y genera un código </a:t>
            </a:r>
            <a:r>
              <a:rPr lang="es-ES_tradnl" sz="2000" dirty="0" smtClean="0">
                <a:latin typeface="Arial" charset="0"/>
              </a:rPr>
              <a:t>listo </a:t>
            </a:r>
            <a:r>
              <a:rPr lang="es-ES_tradnl" sz="2000" dirty="0">
                <a:latin typeface="Arial" charset="0"/>
              </a:rPr>
              <a:t>para funcionar</a:t>
            </a:r>
            <a:endParaRPr lang="es-ES_tradnl" sz="2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s-ES_tradnl" sz="2400" dirty="0">
                <a:latin typeface="Arial" charset="0"/>
              </a:rPr>
              <a:t>Intérprete: </a:t>
            </a:r>
            <a:r>
              <a:rPr lang="es-ES_tradnl" sz="2000" dirty="0">
                <a:latin typeface="Arial" charset="0"/>
              </a:rPr>
              <a:t>toma una instrucción del programa, la traduce y la ejecuta.</a:t>
            </a:r>
            <a:endParaRPr lang="es-ES_tradnl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8572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_tradnl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 de aplicación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85750" y="1357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Diseñado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 realizar tareas específicas </a:t>
            </a:r>
            <a:endParaRPr lang="es-ES_tradnl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Ofrece </a:t>
            </a: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una estructura para un gran número de aplicaciones empresariales, científicas y personales.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Proporciona versatilidad a la computadora.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es-ES_tradnl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Ejemplos: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-Procesadores de texto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-Hojas de cálculo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-Manejadores de bases de datos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- Paquetes de presentación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286250"/>
            <a:ext cx="3886200" cy="1943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es-VE" dirty="0" smtClean="0"/>
              <a:t>Clasificación del software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3104208" y="1916832"/>
            <a:ext cx="2714625" cy="93610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s-VE" sz="2400" dirty="0">
                <a:solidFill>
                  <a:schemeClr val="bg2">
                    <a:lumMod val="50000"/>
                  </a:schemeClr>
                </a:solidFill>
              </a:rPr>
              <a:t>Software </a:t>
            </a:r>
            <a:endParaRPr lang="es-VE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defRPr/>
            </a:pPr>
            <a:r>
              <a:rPr lang="es-VE" sz="2400" dirty="0" smtClean="0">
                <a:solidFill>
                  <a:schemeClr val="bg2">
                    <a:lumMod val="50000"/>
                  </a:schemeClr>
                </a:solidFill>
              </a:rPr>
              <a:t>libre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3143248" y="3645024"/>
            <a:ext cx="2714625" cy="107156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VE" sz="2400" dirty="0" smtClean="0">
                <a:solidFill>
                  <a:schemeClr val="bg2">
                    <a:lumMod val="50000"/>
                  </a:schemeClr>
                </a:solidFill>
              </a:rPr>
              <a:t>Software propietario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7704856" cy="72007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err="1" smtClean="0">
                <a:effectLst/>
              </a:rPr>
              <a:t>Según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su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filosofía</a:t>
            </a:r>
            <a:r>
              <a:rPr lang="en-US" sz="2400" dirty="0" smtClean="0">
                <a:effectLst/>
              </a:rPr>
              <a:t> el software se </a:t>
            </a:r>
            <a:r>
              <a:rPr lang="en-US" sz="2400" dirty="0" err="1" smtClean="0">
                <a:effectLst/>
              </a:rPr>
              <a:t>clasifica</a:t>
            </a:r>
            <a:r>
              <a:rPr lang="en-US" sz="2400" dirty="0" smtClean="0">
                <a:effectLst/>
              </a:rPr>
              <a:t> en:</a:t>
            </a:r>
            <a:endParaRPr lang="en-US" sz="2400" dirty="0" smtClean="0">
              <a:effectLst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sz="2400" dirty="0" smtClean="0">
                <a:effectLst/>
              </a:rPr>
              <a:t/>
            </a:r>
            <a:br>
              <a:rPr lang="es-ES" sz="2400" dirty="0" smtClean="0">
                <a:effectLst/>
              </a:rPr>
            </a:br>
            <a:endParaRPr lang="es-ES" sz="24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67544" y="5301208"/>
            <a:ext cx="770485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err="1" smtClean="0">
                <a:effectLst/>
              </a:rPr>
              <a:t>Actividad</a:t>
            </a:r>
            <a:r>
              <a:rPr lang="en-US" sz="2000" dirty="0" smtClean="0">
                <a:effectLst/>
              </a:rPr>
              <a:t>: </a:t>
            </a:r>
            <a:r>
              <a:rPr lang="en-US" sz="2000" dirty="0" err="1" smtClean="0">
                <a:effectLst/>
              </a:rPr>
              <a:t>Investigar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qué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es</a:t>
            </a:r>
            <a:r>
              <a:rPr lang="en-US" sz="2000" dirty="0" smtClean="0">
                <a:effectLst/>
              </a:rPr>
              <a:t> el software </a:t>
            </a:r>
            <a:r>
              <a:rPr lang="en-US" sz="2000" dirty="0" err="1" smtClean="0">
                <a:effectLst/>
              </a:rPr>
              <a:t>libre</a:t>
            </a:r>
            <a:r>
              <a:rPr lang="en-US" sz="2000" dirty="0" smtClean="0">
                <a:effectLst/>
              </a:rPr>
              <a:t> y el software </a:t>
            </a:r>
            <a:r>
              <a:rPr lang="en-US" sz="2000" dirty="0" err="1" smtClean="0">
                <a:effectLst/>
              </a:rPr>
              <a:t>propietario</a:t>
            </a:r>
            <a:r>
              <a:rPr lang="en-US" sz="2000" dirty="0" smtClean="0">
                <a:effectLst/>
              </a:rPr>
              <a:t>, y </a:t>
            </a:r>
            <a:r>
              <a:rPr lang="en-US" sz="2000" dirty="0" err="1" smtClean="0">
                <a:effectLst/>
              </a:rPr>
              <a:t>las</a:t>
            </a:r>
            <a:r>
              <a:rPr lang="en-US" sz="2000" dirty="0" smtClean="0">
                <a:effectLst/>
              </a:rPr>
              <a:t> </a:t>
            </a:r>
            <a:r>
              <a:rPr lang="en-US" sz="2000" dirty="0" err="1" smtClean="0">
                <a:effectLst/>
              </a:rPr>
              <a:t>diferencias</a:t>
            </a:r>
            <a:r>
              <a:rPr lang="en-US" sz="2000" dirty="0" smtClean="0">
                <a:effectLst/>
              </a:rPr>
              <a:t> entre ambos.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2000" dirty="0" smtClean="0">
                <a:effectLst/>
              </a:rPr>
              <a:t/>
            </a:r>
            <a:br>
              <a:rPr lang="es-ES" sz="2000" dirty="0" smtClean="0">
                <a:effectLst/>
              </a:rPr>
            </a:br>
            <a:endParaRPr lang="es-ES" sz="2000" dirty="0" smtClean="0">
              <a:effectLst/>
            </a:endParaRPr>
          </a:p>
          <a:p>
            <a:pPr>
              <a:buFont typeface="Arial" charset="0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5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285750" y="2143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latin typeface="Tekton" pitchFamily="34" charset="0"/>
              </a:rPr>
              <a:t>Memoria Principal</a:t>
            </a:r>
          </a:p>
        </p:txBody>
      </p:sp>
      <p:sp>
        <p:nvSpPr>
          <p:cNvPr id="18435" name="Rectangle 102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14313" y="1500188"/>
            <a:ext cx="6572250" cy="39131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_tradnl" sz="2400" dirty="0" smtClean="0">
                <a:effectLst/>
              </a:rPr>
              <a:t>Hay dos tipos básicos: RAM y ROM</a:t>
            </a:r>
          </a:p>
          <a:p>
            <a:pPr eaLnBrk="1" hangingPunct="1">
              <a:buFont typeface="Arial" charset="0"/>
              <a:buNone/>
              <a:defRPr/>
            </a:pPr>
            <a:endParaRPr lang="es-ES_tradnl" sz="2400" dirty="0" smtClean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s-ES_tradnl" sz="2400" dirty="0" smtClean="0">
                <a:solidFill>
                  <a:schemeClr val="tx2"/>
                </a:solidFill>
                <a:effectLst/>
              </a:rPr>
              <a:t>Memoria RAM (</a:t>
            </a:r>
            <a:r>
              <a:rPr lang="es-ES_tradnl" sz="2400" dirty="0" err="1" smtClean="0">
                <a:solidFill>
                  <a:schemeClr val="tx2"/>
                </a:solidFill>
                <a:effectLst/>
              </a:rPr>
              <a:t>Random</a:t>
            </a:r>
            <a:r>
              <a:rPr lang="es-ES_tradnl" sz="2400" dirty="0" smtClean="0">
                <a:solidFill>
                  <a:schemeClr val="tx2"/>
                </a:solidFill>
                <a:effectLst/>
              </a:rPr>
              <a:t> Access </a:t>
            </a:r>
            <a:r>
              <a:rPr lang="es-ES_tradnl" sz="2400" dirty="0" err="1" smtClean="0">
                <a:solidFill>
                  <a:schemeClr val="tx2"/>
                </a:solidFill>
                <a:effectLst/>
              </a:rPr>
              <a:t>Memory</a:t>
            </a:r>
            <a:r>
              <a:rPr lang="es-ES_tradnl" sz="2400" dirty="0" smtClean="0">
                <a:solidFill>
                  <a:schemeClr val="tx2"/>
                </a:solidFill>
                <a:effectLst/>
              </a:rPr>
              <a:t>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VE" sz="2400" dirty="0" smtClean="0"/>
              <a:t>Parte de la computadora donde se almacena de manera temporal los datos y programas que el CPU está procesando en un momento determinado.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s-ES_tradnl" sz="2400" dirty="0" smtClean="0">
              <a:solidFill>
                <a:schemeClr val="tx2"/>
              </a:solidFill>
              <a:effectLst/>
            </a:endParaRPr>
          </a:p>
          <a:p>
            <a:pPr eaLnBrk="1" hangingPunct="1">
              <a:defRPr/>
            </a:pPr>
            <a:r>
              <a:rPr lang="es-ES_tradnl" sz="2400" dirty="0" smtClean="0">
                <a:effectLst/>
              </a:rPr>
              <a:t>Memoria de lectura y escritura</a:t>
            </a:r>
          </a:p>
          <a:p>
            <a:pPr eaLnBrk="1" hangingPunct="1">
              <a:defRPr/>
            </a:pPr>
            <a:r>
              <a:rPr lang="es-ES_tradnl" sz="2400" dirty="0" smtClean="0">
                <a:effectLst/>
                <a:latin typeface="Arial" charset="0"/>
              </a:rPr>
              <a:t>Memoria temporal (volátil)</a:t>
            </a:r>
          </a:p>
          <a:p>
            <a:pPr eaLnBrk="1" hangingPunct="1">
              <a:defRPr/>
            </a:pPr>
            <a:r>
              <a:rPr lang="es-ES_tradnl" sz="2400" dirty="0" smtClean="0">
                <a:effectLst/>
                <a:latin typeface="Arial" charset="0"/>
              </a:rPr>
              <a:t>La cantidad de memoria RAM disponible influye en la velocidad de la computadora.</a:t>
            </a:r>
          </a:p>
          <a:p>
            <a:pPr eaLnBrk="1" hangingPunct="1">
              <a:buFont typeface="Arial" charset="0"/>
              <a:buNone/>
              <a:defRPr/>
            </a:pPr>
            <a:endParaRPr lang="es-ES_tradnl" sz="2400" dirty="0" smtClean="0">
              <a:effectLst/>
            </a:endParaRPr>
          </a:p>
          <a:p>
            <a:pPr eaLnBrk="1" hangingPunct="1">
              <a:buFont typeface="Arial" charset="0"/>
              <a:buNone/>
              <a:defRPr/>
            </a:pPr>
            <a:endParaRPr lang="es-ES_tradnl" sz="2400" dirty="0" smtClean="0">
              <a:effectLst/>
            </a:endParaRPr>
          </a:p>
        </p:txBody>
      </p:sp>
      <p:pic>
        <p:nvPicPr>
          <p:cNvPr id="40964" name="Picture 5" descr="RAM 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Memoria RAM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52513"/>
            <a:ext cx="8842375" cy="2089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>
                <a:effectLst/>
                <a:latin typeface="Tekton" pitchFamily="34" charset="0"/>
              </a:rPr>
              <a:t>   </a:t>
            </a:r>
            <a:r>
              <a:rPr lang="es-ES" sz="2800" smtClean="0">
                <a:effectLst/>
                <a:latin typeface="Tekton" pitchFamily="34" charset="0"/>
              </a:rPr>
              <a:t>Todos los programas y datos son transferidos a la memoria RAM desde un dispositivo de entrada o desde almacenamiento secundario, antes de ser ejecutados o procesados.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900113" y="3141663"/>
            <a:ext cx="2519362" cy="79216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187450" y="3213100"/>
            <a:ext cx="216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/>
              <a:t>Dispositivos entrada / salida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5651500" y="3068638"/>
            <a:ext cx="2519363" cy="865187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435600" y="3068638"/>
            <a:ext cx="28797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/>
              <a:t>Dispositivos de almacenamiento secundario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203575" y="4724400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2916238" y="4581525"/>
            <a:ext cx="3240087" cy="576263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3492500" y="472440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>
                <a:solidFill>
                  <a:srgbClr val="FF0066"/>
                </a:solidFill>
              </a:rPr>
              <a:t>Memoria RAM</a:t>
            </a: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3779838" y="5848350"/>
            <a:ext cx="1655762" cy="790575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3922713" y="60594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Procesador</a:t>
            </a:r>
          </a:p>
        </p:txBody>
      </p:sp>
      <p:sp>
        <p:nvSpPr>
          <p:cNvPr id="41997" name="AutoShape 17"/>
          <p:cNvSpPr>
            <a:spLocks noChangeArrowheads="1"/>
          </p:cNvSpPr>
          <p:nvPr/>
        </p:nvSpPr>
        <p:spPr bwMode="auto">
          <a:xfrm>
            <a:off x="2484438" y="4005263"/>
            <a:ext cx="12239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1998" name="AutoShape 18"/>
          <p:cNvSpPr>
            <a:spLocks noChangeArrowheads="1"/>
          </p:cNvSpPr>
          <p:nvPr/>
        </p:nvSpPr>
        <p:spPr bwMode="auto">
          <a:xfrm>
            <a:off x="5219700" y="4005263"/>
            <a:ext cx="12239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1999" name="AutoShape 19"/>
          <p:cNvSpPr>
            <a:spLocks noChangeArrowheads="1"/>
          </p:cNvSpPr>
          <p:nvPr/>
        </p:nvSpPr>
        <p:spPr bwMode="auto">
          <a:xfrm>
            <a:off x="3924300" y="5300663"/>
            <a:ext cx="12239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051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latin typeface="Tekton" pitchFamily="34" charset="0"/>
              </a:rPr>
              <a:t>Memoria ROM</a:t>
            </a:r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0063" y="1357313"/>
            <a:ext cx="6572250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_tradnl" dirty="0" err="1" smtClean="0">
                <a:latin typeface="Tekton" pitchFamily="34" charset="0"/>
              </a:rPr>
              <a:t>Read</a:t>
            </a:r>
            <a:r>
              <a:rPr lang="es-ES_tradnl" dirty="0" smtClean="0">
                <a:latin typeface="Tekton" pitchFamily="34" charset="0"/>
              </a:rPr>
              <a:t> </a:t>
            </a:r>
            <a:r>
              <a:rPr lang="es-ES_tradnl" dirty="0" err="1" smtClean="0">
                <a:latin typeface="Tekton" pitchFamily="34" charset="0"/>
              </a:rPr>
              <a:t>Only</a:t>
            </a:r>
            <a:r>
              <a:rPr lang="es-ES_tradnl" dirty="0" smtClean="0">
                <a:latin typeface="Tekton" pitchFamily="34" charset="0"/>
              </a:rPr>
              <a:t> </a:t>
            </a:r>
            <a:r>
              <a:rPr lang="es-ES_tradnl" dirty="0" err="1" smtClean="0">
                <a:latin typeface="Tekton" pitchFamily="34" charset="0"/>
              </a:rPr>
              <a:t>Memory</a:t>
            </a:r>
            <a:endParaRPr lang="es-ES_tradnl" dirty="0" smtClean="0">
              <a:latin typeface="Tekton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s-ES_tradnl" dirty="0" smtClean="0"/>
          </a:p>
          <a:p>
            <a:pPr eaLnBrk="1" hangingPunct="1">
              <a:defRPr/>
            </a:pPr>
            <a:r>
              <a:rPr lang="es-ES_tradnl" dirty="0" smtClean="0">
                <a:latin typeface="Arial" charset="0"/>
              </a:rPr>
              <a:t>Programas e información necesarios para la computadora</a:t>
            </a:r>
          </a:p>
          <a:p>
            <a:pPr eaLnBrk="1" hangingPunct="1">
              <a:defRPr/>
            </a:pPr>
            <a:r>
              <a:rPr lang="es-ES_tradnl" dirty="0" smtClean="0">
                <a:latin typeface="Arial" charset="0"/>
              </a:rPr>
              <a:t>Instrucciones básicas de arranque</a:t>
            </a:r>
          </a:p>
          <a:p>
            <a:pPr eaLnBrk="1" hangingPunct="1">
              <a:defRPr/>
            </a:pPr>
            <a:r>
              <a:rPr lang="es-ES_tradnl" dirty="0" smtClean="0">
                <a:latin typeface="Arial" charset="0"/>
              </a:rPr>
              <a:t>No puede ser modificada</a:t>
            </a:r>
          </a:p>
          <a:p>
            <a:pPr eaLnBrk="1" hangingPunct="1">
              <a:defRPr/>
            </a:pPr>
            <a:r>
              <a:rPr lang="es-ES_tradnl" dirty="0" smtClean="0">
                <a:latin typeface="Arial" charset="0"/>
              </a:rPr>
              <a:t>Permanente</a:t>
            </a:r>
          </a:p>
        </p:txBody>
      </p:sp>
      <p:sp>
        <p:nvSpPr>
          <p:cNvPr id="43012" name="AutoShape 5" descr="http://tecno.iesxunqueira1.com/2ESO/Informatica/info2eso/memopc_imx/rom.jpg"/>
          <p:cNvSpPr>
            <a:spLocks noChangeAspect="1" noChangeArrowheads="1"/>
          </p:cNvSpPr>
          <p:nvPr/>
        </p:nvSpPr>
        <p:spPr bwMode="auto">
          <a:xfrm>
            <a:off x="163513" y="-1447800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VE"/>
          </a:p>
        </p:txBody>
      </p:sp>
      <p:pic>
        <p:nvPicPr>
          <p:cNvPr id="43013" name="Picture 7" descr="http://tecno.iesxunqueira1.com/2ESO/Informatica/info2eso/memopc_imx/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214813"/>
            <a:ext cx="29987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0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286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latin typeface="Tekton" pitchFamily="34" charset="0"/>
              </a:rPr>
              <a:t>Dispositivos de Almacenamiento Secundario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060575"/>
            <a:ext cx="8540750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_tradnl" dirty="0" smtClean="0">
                <a:latin typeface="Tekton" pitchFamily="34" charset="0"/>
              </a:rPr>
              <a:t>Medio de almacenamiento definitivo.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s-ES_tradnl" dirty="0" smtClean="0">
                <a:latin typeface="Tekton" pitchFamily="34" charset="0"/>
              </a:rPr>
              <a:t>Algunos  son:</a:t>
            </a:r>
          </a:p>
          <a:p>
            <a:pPr eaLnBrk="1" hangingPunct="1">
              <a:defRPr/>
            </a:pPr>
            <a:r>
              <a:rPr lang="es-ES_tradnl" sz="2400" dirty="0" smtClean="0">
                <a:latin typeface="Tekton" pitchFamily="34" charset="0"/>
              </a:rPr>
              <a:t>Discos flexibles</a:t>
            </a:r>
          </a:p>
          <a:p>
            <a:pPr eaLnBrk="1" hangingPunct="1">
              <a:defRPr/>
            </a:pPr>
            <a:r>
              <a:rPr lang="es-ES_tradnl" sz="2400" dirty="0" smtClean="0">
                <a:latin typeface="Tekton" pitchFamily="34" charset="0"/>
              </a:rPr>
              <a:t>Discos Duros</a:t>
            </a:r>
          </a:p>
          <a:p>
            <a:pPr eaLnBrk="1" hangingPunct="1">
              <a:defRPr/>
            </a:pPr>
            <a:r>
              <a:rPr lang="es-ES_tradnl" sz="2400" dirty="0" smtClean="0">
                <a:latin typeface="Tekton" pitchFamily="34" charset="0"/>
              </a:rPr>
              <a:t>Discos Compactos (CD)</a:t>
            </a:r>
          </a:p>
          <a:p>
            <a:pPr eaLnBrk="1" hangingPunct="1">
              <a:defRPr/>
            </a:pPr>
            <a:r>
              <a:rPr lang="es-ES_tradnl" sz="2400" dirty="0" smtClean="0">
                <a:latin typeface="Tekton" pitchFamily="34" charset="0"/>
              </a:rPr>
              <a:t>DVD</a:t>
            </a:r>
          </a:p>
          <a:p>
            <a:pPr eaLnBrk="1" hangingPunct="1">
              <a:defRPr/>
            </a:pPr>
            <a:r>
              <a:rPr lang="es-ES_tradnl" sz="2400" dirty="0" err="1" smtClean="0">
                <a:latin typeface="Tekton" pitchFamily="34" charset="0"/>
              </a:rPr>
              <a:t>Pendrive</a:t>
            </a:r>
            <a:endParaRPr lang="es-ES_tradnl" sz="2400" dirty="0" smtClean="0">
              <a:latin typeface="Tekton" pitchFamily="34" charset="0"/>
            </a:endParaRPr>
          </a:p>
          <a:p>
            <a:pPr eaLnBrk="1" hangingPunct="1">
              <a:defRPr/>
            </a:pPr>
            <a:r>
              <a:rPr lang="es-ES_tradnl" sz="2400" dirty="0" smtClean="0">
                <a:latin typeface="Tekton" pitchFamily="34" charset="0"/>
              </a:rPr>
              <a:t>Tarjetas de memoria</a:t>
            </a:r>
          </a:p>
        </p:txBody>
      </p:sp>
      <p:pic>
        <p:nvPicPr>
          <p:cNvPr id="46084" name="Picture 7" descr="http://3.bp.blogspot.com/-ze11OpeJduI/T6CC4ZXT2_I/AAAAAAAAABg/OelLsQ1V04U/s400/collage+de+dispositivos+de+almacenamie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00375"/>
            <a:ext cx="327977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286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latin typeface="Tekton" pitchFamily="34" charset="0"/>
              </a:rPr>
              <a:t>Dispositivos de Almacenamiento Secundario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0063" y="1928813"/>
            <a:ext cx="5786437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_tradnl" sz="3200" dirty="0" smtClean="0">
                <a:solidFill>
                  <a:schemeClr val="tx2">
                    <a:lumMod val="75000"/>
                  </a:schemeClr>
                </a:solidFill>
                <a:latin typeface="Tekton" pitchFamily="34" charset="0"/>
              </a:rPr>
              <a:t>Discos flexibles (disquetes)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s-ES_tradnl" sz="3200" dirty="0" smtClean="0">
                <a:latin typeface="Tekton" pitchFamily="34" charset="0"/>
              </a:rPr>
              <a:t>Tipos:</a:t>
            </a:r>
          </a:p>
          <a:p>
            <a:pPr eaLnBrk="1" hangingPunct="1">
              <a:defRPr/>
            </a:pPr>
            <a:r>
              <a:rPr lang="es-ES_tradnl" dirty="0" smtClean="0">
                <a:latin typeface="Arial" charset="0"/>
              </a:rPr>
              <a:t>5 ¼  capacidad de 360 KB (BD) y 740 KB (AD).  </a:t>
            </a:r>
          </a:p>
          <a:p>
            <a:pPr eaLnBrk="1" hangingPunct="1">
              <a:buFont typeface="Arial" charset="0"/>
              <a:buNone/>
              <a:defRPr/>
            </a:pPr>
            <a:endParaRPr lang="es-ES_tradnl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s-ES_tradnl" dirty="0" smtClean="0">
                <a:latin typeface="Arial" charset="0"/>
              </a:rPr>
              <a:t>3 ½ capacidad de 1.2 MB (BD) y 1.44 MB (AD)</a:t>
            </a:r>
          </a:p>
          <a:p>
            <a:pPr eaLnBrk="1" hangingPunct="1">
              <a:buFont typeface="Arial" charset="0"/>
              <a:buNone/>
              <a:defRPr/>
            </a:pPr>
            <a:endParaRPr lang="es-ES_tradnl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s-ES_tradnl" dirty="0" smtClean="0">
                <a:latin typeface="Arial" charset="0"/>
              </a:rPr>
              <a:t>Ambos en desuso.</a:t>
            </a:r>
          </a:p>
        </p:txBody>
      </p:sp>
      <p:pic>
        <p:nvPicPr>
          <p:cNvPr id="47108" name="Picture 5" descr="http://3.bp.blogspot.com/-EUxM14voSEs/TfYe-7ALdmI/AAAAAAAAAEo/FcDTdCwIdXg/s1600/disque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643438"/>
            <a:ext cx="2417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http://4.bp.blogspot.com/_fKeXUgC078s/TENZmzbjDmI/AAAAAAAAAAs/9jwUT9yDIS8/s320/disquete-5-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21456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85750" y="1000125"/>
            <a:ext cx="4194175" cy="44989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_tradnl" dirty="0" smtClean="0">
                <a:solidFill>
                  <a:schemeClr val="tx2">
                    <a:lumMod val="75000"/>
                  </a:schemeClr>
                </a:solidFill>
                <a:latin typeface="Tekton"/>
              </a:rPr>
              <a:t>Disco Duro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ES_tradnl" sz="2400" dirty="0" smtClean="0">
                <a:effectLst/>
              </a:rPr>
              <a:t>Disco magnético rígido cubierto en una caja de metal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s-ES_tradnl" sz="2400" dirty="0" smtClean="0">
                <a:effectLst/>
              </a:rPr>
              <a:t>Almacena datos y programas de manera permanente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s-ES_tradnl" sz="2400" dirty="0" smtClean="0">
                <a:effectLst/>
              </a:rPr>
              <a:t>Medio más rápido para almacenar  información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es-ES_tradnl" sz="2400" dirty="0" smtClean="0">
                <a:effectLst/>
              </a:rPr>
              <a:t>Capacidades de almacenamiento en el orden de los </a:t>
            </a:r>
            <a:r>
              <a:rPr lang="es-ES_tradnl" sz="2400" dirty="0" err="1" smtClean="0">
                <a:effectLst/>
              </a:rPr>
              <a:t>Gb</a:t>
            </a:r>
            <a:r>
              <a:rPr lang="es-ES_tradnl" sz="2400" dirty="0" smtClean="0">
                <a:effectLst/>
              </a:rPr>
              <a:t> y </a:t>
            </a:r>
            <a:r>
              <a:rPr lang="es-ES_tradnl" sz="2400" dirty="0" err="1" smtClean="0">
                <a:effectLst/>
              </a:rPr>
              <a:t>Tb.</a:t>
            </a:r>
            <a:endParaRPr lang="es-ES_tradnl" sz="2400" dirty="0" smtClean="0">
              <a:effectLst/>
            </a:endParaRPr>
          </a:p>
        </p:txBody>
      </p:sp>
      <p:sp>
        <p:nvSpPr>
          <p:cNvPr id="48131" name="Text Box 14"/>
          <p:cNvSpPr txBox="1">
            <a:spLocks noChangeArrowheads="1"/>
          </p:cNvSpPr>
          <p:nvPr/>
        </p:nvSpPr>
        <p:spPr bwMode="auto">
          <a:xfrm>
            <a:off x="5500688" y="6467475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DD  externo </a:t>
            </a:r>
          </a:p>
        </p:txBody>
      </p:sp>
      <p:pic>
        <p:nvPicPr>
          <p:cNvPr id="48132" name="Picture 9" descr="http://resnickscity.files.wordpress.com/2011/03/samsung-spinpoint-mt2-1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7813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http://bimg1.mlstatic.com/disco-duro-externo-portatil-goflex-seagate-1tb-usb-30-nuevo_MLV-F-3127901513_09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197350"/>
            <a:ext cx="28527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2986</TotalTime>
  <Words>1463</Words>
  <Application>Microsoft Office PowerPoint</Application>
  <PresentationFormat>Carta (216 x 279 mm)</PresentationFormat>
  <Paragraphs>239</Paragraphs>
  <Slides>35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Brújula</vt:lpstr>
      <vt:lpstr>Imagen de mapa de bits</vt:lpstr>
      <vt:lpstr>Tema 1 Fundamentos de Computación</vt:lpstr>
      <vt:lpstr>Presentación de PowerPoint</vt:lpstr>
      <vt:lpstr>Presentación de PowerPoint</vt:lpstr>
      <vt:lpstr>Memoria Principal</vt:lpstr>
      <vt:lpstr>Memoria RAM</vt:lpstr>
      <vt:lpstr>Memoria ROM</vt:lpstr>
      <vt:lpstr>Dispositivos de Almacenamiento Secundario</vt:lpstr>
      <vt:lpstr>Dispositivos de Almacenamiento Secundario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Memoria y dispositivos de almacenamiento</vt:lpstr>
      <vt:lpstr>Otros componentes de hardware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del software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del 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Computación</dc:title>
  <dc:creator>Maria Alejandra Quintero</dc:creator>
  <cp:lastModifiedBy>evaluador</cp:lastModifiedBy>
  <cp:revision>488</cp:revision>
  <dcterms:created xsi:type="dcterms:W3CDTF">1999-05-06T13:27:37Z</dcterms:created>
  <dcterms:modified xsi:type="dcterms:W3CDTF">2018-11-04T16:48:32Z</dcterms:modified>
</cp:coreProperties>
</file>