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315" r:id="rId6"/>
    <p:sldId id="259" r:id="rId7"/>
    <p:sldId id="302" r:id="rId8"/>
    <p:sldId id="303" r:id="rId9"/>
    <p:sldId id="305" r:id="rId10"/>
    <p:sldId id="304" r:id="rId11"/>
    <p:sldId id="306" r:id="rId12"/>
    <p:sldId id="307" r:id="rId13"/>
    <p:sldId id="314" r:id="rId14"/>
    <p:sldId id="312" r:id="rId15"/>
    <p:sldId id="308" r:id="rId16"/>
    <p:sldId id="316" r:id="rId17"/>
    <p:sldId id="309" r:id="rId18"/>
    <p:sldId id="311" r:id="rId19"/>
    <p:sldId id="261" r:id="rId20"/>
    <p:sldId id="264" r:id="rId21"/>
    <p:sldId id="298" r:id="rId22"/>
    <p:sldId id="287" r:id="rId23"/>
    <p:sldId id="299" r:id="rId24"/>
    <p:sldId id="300" r:id="rId25"/>
    <p:sldId id="288" r:id="rId26"/>
    <p:sldId id="289" r:id="rId27"/>
    <p:sldId id="290" r:id="rId28"/>
    <p:sldId id="291" r:id="rId29"/>
    <p:sldId id="262" r:id="rId30"/>
    <p:sldId id="263" r:id="rId31"/>
    <p:sldId id="276" r:id="rId32"/>
    <p:sldId id="265" r:id="rId33"/>
    <p:sldId id="267" r:id="rId34"/>
    <p:sldId id="268" r:id="rId35"/>
    <p:sldId id="269" r:id="rId36"/>
    <p:sldId id="270" r:id="rId37"/>
    <p:sldId id="281" r:id="rId38"/>
    <p:sldId id="272" r:id="rId39"/>
    <p:sldId id="280" r:id="rId40"/>
    <p:sldId id="273" r:id="rId41"/>
    <p:sldId id="277" r:id="rId42"/>
    <p:sldId id="282" r:id="rId43"/>
    <p:sldId id="283" r:id="rId44"/>
    <p:sldId id="284" r:id="rId45"/>
    <p:sldId id="293" r:id="rId46"/>
    <p:sldId id="297" r:id="rId47"/>
    <p:sldId id="294" r:id="rId48"/>
    <p:sldId id="295" r:id="rId49"/>
    <p:sldId id="296" r:id="rId50"/>
    <p:sldId id="271"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09EC760C-77A5-48C9-B5D6-9534B9F79D05}" type="datetimeFigureOut">
              <a:rPr lang="es-ES" smtClean="0"/>
              <a:pPr/>
              <a:t>17/06/2014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194DA17-7A1D-4622-B3A2-F49E9565E645}"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9EC760C-77A5-48C9-B5D6-9534B9F79D05}" type="datetimeFigureOut">
              <a:rPr lang="es-ES" smtClean="0"/>
              <a:pPr/>
              <a:t>17/06/2014</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194DA17-7A1D-4622-B3A2-F49E9565E645}"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971600" y="6100763"/>
            <a:ext cx="8172400" cy="568597"/>
          </a:xfrm>
          <a:prstGeom prst="rect">
            <a:avLst/>
          </a:prstGeom>
        </p:spPr>
        <p:txBody>
          <a:bodyPr tIns="0" rtlCol="0">
            <a:normAutofit fontScale="70000" lnSpcReduction="2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r>
              <a:rPr lang="es-ES" sz="2600" dirty="0" smtClean="0">
                <a:solidFill>
                  <a:schemeClr val="tx2">
                    <a:shade val="30000"/>
                    <a:satMod val="150000"/>
                  </a:schemeClr>
                </a:solidFill>
              </a:rPr>
              <a:t>Junio,  2014</a:t>
            </a:r>
          </a:p>
          <a:p>
            <a:pPr marL="27432" algn="r">
              <a:spcBef>
                <a:spcPts val="600"/>
              </a:spcBef>
              <a:buClr>
                <a:schemeClr val="accent1"/>
              </a:buClr>
              <a:buSzPct val="80000"/>
              <a:defRPr/>
            </a:pPr>
            <a:r>
              <a:rPr lang="es-ES" sz="2600" dirty="0">
                <a:solidFill>
                  <a:schemeClr val="tx2">
                    <a:shade val="30000"/>
                    <a:satMod val="150000"/>
                  </a:schemeClr>
                </a:solidFill>
              </a:rPr>
              <a:t>Prof. </a:t>
            </a:r>
            <a:r>
              <a:rPr lang="es-ES" sz="2600" dirty="0" smtClean="0">
                <a:solidFill>
                  <a:schemeClr val="tx2">
                    <a:shade val="30000"/>
                    <a:satMod val="150000"/>
                  </a:schemeClr>
                </a:solidFill>
              </a:rPr>
              <a:t> Ada </a:t>
            </a:r>
            <a:r>
              <a:rPr lang="es-ES" sz="2600" dirty="0">
                <a:solidFill>
                  <a:schemeClr val="tx2">
                    <a:shade val="30000"/>
                    <a:satMod val="150000"/>
                  </a:schemeClr>
                </a:solidFill>
              </a:rPr>
              <a:t>Moreno</a:t>
            </a:r>
          </a:p>
          <a:p>
            <a:pPr marL="27432" marR="0" lvl="0" indent="0" algn="ctr"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endPar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pic>
        <p:nvPicPr>
          <p:cNvPr id="5" name="6 Imagen" descr="Logo_ULA2.gif"/>
          <p:cNvPicPr>
            <a:picLocks noChangeAspect="1"/>
          </p:cNvPicPr>
          <p:nvPr/>
        </p:nvPicPr>
        <p:blipFill>
          <a:blip r:embed="rId2" cstate="print"/>
          <a:srcRect/>
          <a:stretch>
            <a:fillRect/>
          </a:stretch>
        </p:blipFill>
        <p:spPr bwMode="auto">
          <a:xfrm>
            <a:off x="8072438" y="0"/>
            <a:ext cx="1071562" cy="1525587"/>
          </a:xfrm>
          <a:prstGeom prst="rect">
            <a:avLst/>
          </a:prstGeom>
          <a:noFill/>
          <a:ln w="9525">
            <a:noFill/>
            <a:miter lim="800000"/>
            <a:headEnd/>
            <a:tailEnd/>
          </a:ln>
        </p:spPr>
      </p:pic>
      <p:sp>
        <p:nvSpPr>
          <p:cNvPr id="6" name="2 Subtítulo"/>
          <p:cNvSpPr txBox="1">
            <a:spLocks/>
          </p:cNvSpPr>
          <p:nvPr/>
        </p:nvSpPr>
        <p:spPr>
          <a:xfrm>
            <a:off x="1500188" y="214313"/>
            <a:ext cx="6215062" cy="1143000"/>
          </a:xfrm>
          <a:prstGeom prst="rect">
            <a:avLst/>
          </a:prstGeom>
        </p:spPr>
        <p:txBody>
          <a:bodyPr>
            <a:normAutofit fontScale="55000" lnSpcReduction="20000"/>
          </a:bodyPr>
          <a:lstStyle/>
          <a:p>
            <a:pPr algn="ctr" fontAlgn="auto">
              <a:spcBef>
                <a:spcPct val="20000"/>
              </a:spcBef>
              <a:spcAft>
                <a:spcPts val="0"/>
              </a:spcAft>
              <a:buFont typeface="Arial" pitchFamily="34" charset="0"/>
              <a:buNone/>
              <a:defRPr/>
            </a:pPr>
            <a:r>
              <a:rPr lang="es-ES" sz="3200" dirty="0" smtClean="0">
                <a:solidFill>
                  <a:schemeClr val="tx1">
                    <a:tint val="75000"/>
                  </a:schemeClr>
                </a:solidFill>
                <a:latin typeface="+mn-lt"/>
              </a:rPr>
              <a:t>Universidad de Los Andes</a:t>
            </a:r>
            <a:endParaRPr lang="es-ES" sz="3200" dirty="0">
              <a:solidFill>
                <a:schemeClr val="tx1">
                  <a:tint val="75000"/>
                </a:schemeClr>
              </a:solidFill>
              <a:latin typeface="+mn-lt"/>
            </a:endParaRPr>
          </a:p>
          <a:p>
            <a:pPr algn="ctr" fontAlgn="auto">
              <a:spcBef>
                <a:spcPct val="20000"/>
              </a:spcBef>
              <a:spcAft>
                <a:spcPts val="0"/>
              </a:spcAft>
              <a:buFont typeface="Arial" pitchFamily="34" charset="0"/>
              <a:buNone/>
              <a:defRPr/>
            </a:pPr>
            <a:r>
              <a:rPr lang="es-ES" sz="3200" dirty="0" smtClean="0">
                <a:solidFill>
                  <a:schemeClr val="tx1">
                    <a:tint val="75000"/>
                  </a:schemeClr>
                </a:solidFill>
                <a:latin typeface="+mn-lt"/>
              </a:rPr>
              <a:t>Facultad de Ingeniería</a:t>
            </a:r>
            <a:endParaRPr lang="es-ES" sz="3200" dirty="0">
              <a:solidFill>
                <a:schemeClr val="tx1">
                  <a:tint val="75000"/>
                </a:schemeClr>
              </a:solidFill>
              <a:latin typeface="+mn-lt"/>
            </a:endParaRPr>
          </a:p>
          <a:p>
            <a:pPr algn="ctr" fontAlgn="auto">
              <a:spcBef>
                <a:spcPct val="20000"/>
              </a:spcBef>
              <a:spcAft>
                <a:spcPts val="0"/>
              </a:spcAft>
              <a:buFont typeface="Arial" pitchFamily="34" charset="0"/>
              <a:buNone/>
              <a:defRPr/>
            </a:pPr>
            <a:r>
              <a:rPr lang="es-ES" sz="3200" dirty="0" smtClean="0">
                <a:solidFill>
                  <a:schemeClr val="tx1">
                    <a:tint val="75000"/>
                  </a:schemeClr>
                </a:solidFill>
                <a:latin typeface="+mn-lt"/>
              </a:rPr>
              <a:t>Escuela de Civil</a:t>
            </a:r>
            <a:endParaRPr lang="es-ES" sz="3200" dirty="0">
              <a:solidFill>
                <a:schemeClr val="tx1">
                  <a:tint val="75000"/>
                </a:schemeClr>
              </a:solidFill>
              <a:latin typeface="+mn-lt"/>
            </a:endParaRPr>
          </a:p>
          <a:p>
            <a:pPr algn="ctr" fontAlgn="auto">
              <a:spcBef>
                <a:spcPct val="20000"/>
              </a:spcBef>
              <a:spcAft>
                <a:spcPts val="0"/>
              </a:spcAft>
              <a:buFont typeface="Arial" pitchFamily="34" charset="0"/>
              <a:buNone/>
              <a:defRPr/>
            </a:pPr>
            <a:r>
              <a:rPr lang="es-ES" sz="3200" dirty="0" smtClean="0">
                <a:solidFill>
                  <a:schemeClr val="tx1">
                    <a:tint val="75000"/>
                  </a:schemeClr>
                </a:solidFill>
                <a:latin typeface="+mn-lt"/>
              </a:rPr>
              <a:t>Hidráulica Fluvial</a:t>
            </a:r>
            <a:endParaRPr lang="es-ES" sz="3200" dirty="0">
              <a:solidFill>
                <a:schemeClr val="tx1">
                  <a:tint val="75000"/>
                </a:schemeClr>
              </a:solidFill>
              <a:latin typeface="+mn-lt"/>
            </a:endParaRPr>
          </a:p>
        </p:txBody>
      </p:sp>
      <p:sp>
        <p:nvSpPr>
          <p:cNvPr id="7" name="1 Título"/>
          <p:cNvSpPr txBox="1">
            <a:spLocks/>
          </p:cNvSpPr>
          <p:nvPr/>
        </p:nvSpPr>
        <p:spPr>
          <a:xfrm>
            <a:off x="1048072" y="2714625"/>
            <a:ext cx="7772400" cy="1470025"/>
          </a:xfrm>
          <a:prstGeom prst="rect">
            <a:avLst/>
          </a:prstGeom>
        </p:spPr>
        <p:txBody>
          <a:bodyPr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3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TEMA 10. CORRECCIÓN DE CAUCES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DISEÑO DE ESPIGONES</a:t>
            </a:r>
            <a:endParaRPr lang="es-VE" dirty="0"/>
          </a:p>
        </p:txBody>
      </p:sp>
      <p:sp>
        <p:nvSpPr>
          <p:cNvPr id="3" name="2 Marcador de contenido"/>
          <p:cNvSpPr>
            <a:spLocks noGrp="1"/>
          </p:cNvSpPr>
          <p:nvPr>
            <p:ph idx="1"/>
          </p:nvPr>
        </p:nvSpPr>
        <p:spPr/>
        <p:txBody>
          <a:bodyPr/>
          <a:lstStyle/>
          <a:p>
            <a:r>
              <a:rPr lang="es-VE" dirty="0" smtClean="0"/>
              <a:t>Localización en planta.</a:t>
            </a:r>
          </a:p>
          <a:p>
            <a:r>
              <a:rPr lang="es-VE" dirty="0" smtClean="0"/>
              <a:t>Longitud de los espigones.</a:t>
            </a:r>
          </a:p>
          <a:p>
            <a:r>
              <a:rPr lang="es-VE" dirty="0" smtClean="0"/>
              <a:t>Separación.</a:t>
            </a:r>
          </a:p>
          <a:p>
            <a:r>
              <a:rPr lang="es-VE" dirty="0" smtClean="0"/>
              <a:t>Elevaciones y pendientes de la corona.</a:t>
            </a:r>
          </a:p>
        </p:txBody>
      </p:sp>
    </p:spTree>
    <p:extLst>
      <p:ext uri="{BB962C8B-B14F-4D97-AF65-F5344CB8AC3E}">
        <p14:creationId xmlns:p14="http://schemas.microsoft.com/office/powerpoint/2010/main" val="25233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LOCALIZACIÓN EN PLANTA</a:t>
            </a:r>
            <a:endParaRPr lang="es-VE" dirty="0"/>
          </a:p>
        </p:txBody>
      </p:sp>
      <p:sp>
        <p:nvSpPr>
          <p:cNvPr id="4" name="2 Marcador de contenido"/>
          <p:cNvSpPr>
            <a:spLocks noGrp="1"/>
          </p:cNvSpPr>
          <p:nvPr>
            <p:ph idx="1"/>
          </p:nvPr>
        </p:nvSpPr>
        <p:spPr>
          <a:xfrm>
            <a:off x="1435608" y="1447800"/>
            <a:ext cx="7498080" cy="4800600"/>
          </a:xfrm>
        </p:spPr>
        <p:txBody>
          <a:bodyPr/>
          <a:lstStyle/>
          <a:p>
            <a:r>
              <a:rPr lang="es-VE" dirty="0" smtClean="0"/>
              <a:t>Los espigones serán utilizados en tramos rectos o curvos, siempre y cuando el radio de curvatura sea menor a 8B y mayor a 2.5B, donde B es el ancho del río (Arocha, 1998).</a:t>
            </a:r>
            <a:endParaRPr lang="es-VE" dirty="0"/>
          </a:p>
        </p:txBody>
      </p:sp>
    </p:spTree>
    <p:extLst>
      <p:ext uri="{BB962C8B-B14F-4D97-AF65-F5344CB8AC3E}">
        <p14:creationId xmlns:p14="http://schemas.microsoft.com/office/powerpoint/2010/main" val="34055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LOCALIZACIÓN EN PLANTA</a:t>
            </a:r>
            <a:endParaRPr lang="es-V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53" t="9524" r="9754" b="16270"/>
          <a:stretch/>
        </p:blipFill>
        <p:spPr bwMode="auto">
          <a:xfrm>
            <a:off x="827584" y="1405384"/>
            <a:ext cx="7920880" cy="482477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1135832" y="6550223"/>
            <a:ext cx="1944216" cy="307777"/>
          </a:xfrm>
          <a:prstGeom prst="rect">
            <a:avLst/>
          </a:prstGeom>
          <a:noFill/>
        </p:spPr>
        <p:txBody>
          <a:bodyPr wrap="square" rtlCol="0">
            <a:spAutoFit/>
          </a:bodyPr>
          <a:lstStyle/>
          <a:p>
            <a:r>
              <a:rPr lang="es-VE" sz="1400" dirty="0" smtClean="0"/>
              <a:t>Fuente:  Arocha, 1998</a:t>
            </a:r>
            <a:endParaRPr lang="es-VE" sz="1400" dirty="0"/>
          </a:p>
        </p:txBody>
      </p:sp>
    </p:spTree>
    <p:extLst>
      <p:ext uri="{BB962C8B-B14F-4D97-AF65-F5344CB8AC3E}">
        <p14:creationId xmlns:p14="http://schemas.microsoft.com/office/powerpoint/2010/main" val="235222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LOCALIZACIÓN EN PLANTA</a:t>
            </a:r>
            <a:endParaRPr lang="es-VE" dirty="0"/>
          </a:p>
        </p:txBody>
      </p:sp>
      <p:sp>
        <p:nvSpPr>
          <p:cNvPr id="3" name="2 CuadroTexto"/>
          <p:cNvSpPr txBox="1"/>
          <p:nvPr/>
        </p:nvSpPr>
        <p:spPr>
          <a:xfrm>
            <a:off x="1135832" y="6550223"/>
            <a:ext cx="1944216" cy="307777"/>
          </a:xfrm>
          <a:prstGeom prst="rect">
            <a:avLst/>
          </a:prstGeom>
          <a:noFill/>
        </p:spPr>
        <p:txBody>
          <a:bodyPr wrap="square" rtlCol="0">
            <a:spAutoFit/>
          </a:bodyPr>
          <a:lstStyle/>
          <a:p>
            <a:r>
              <a:rPr lang="es-VE" sz="1400" dirty="0" smtClean="0"/>
              <a:t>Fuente:  Arocha, 1998</a:t>
            </a:r>
            <a:endParaRPr lang="es-VE" sz="1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03" t="34325" r="18678" b="17235"/>
          <a:stretch/>
        </p:blipFill>
        <p:spPr bwMode="auto">
          <a:xfrm>
            <a:off x="1816193" y="1916832"/>
            <a:ext cx="6299859" cy="35434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3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LONGITUD DE LOS ESPIGONES</a:t>
            </a:r>
            <a:endParaRPr lang="es-VE" dirty="0"/>
          </a:p>
        </p:txBody>
      </p:sp>
      <p:sp>
        <p:nvSpPr>
          <p:cNvPr id="3" name="2 Marcador de contenido"/>
          <p:cNvSpPr>
            <a:spLocks noGrp="1"/>
          </p:cNvSpPr>
          <p:nvPr>
            <p:ph idx="1"/>
          </p:nvPr>
        </p:nvSpPr>
        <p:spPr/>
        <p:txBody>
          <a:bodyPr/>
          <a:lstStyle/>
          <a:p>
            <a:r>
              <a:rPr lang="es-VE" dirty="0" smtClean="0"/>
              <a:t>La longitud efectiva de trabajo </a:t>
            </a:r>
            <a:r>
              <a:rPr lang="es-VE" dirty="0" err="1" smtClean="0"/>
              <a:t>Lt</a:t>
            </a:r>
            <a:r>
              <a:rPr lang="es-VE" dirty="0" smtClean="0"/>
              <a:t>, estará entre los siguientes valores:</a:t>
            </a:r>
          </a:p>
          <a:p>
            <a:pPr lvl="1"/>
            <a:r>
              <a:rPr lang="es-VE" dirty="0" err="1" smtClean="0"/>
              <a:t>Yn</a:t>
            </a:r>
            <a:r>
              <a:rPr lang="es-VE" dirty="0" smtClean="0"/>
              <a:t> &lt; </a:t>
            </a:r>
            <a:r>
              <a:rPr lang="es-VE" dirty="0" err="1" smtClean="0"/>
              <a:t>Lt</a:t>
            </a:r>
            <a:r>
              <a:rPr lang="es-VE" dirty="0" smtClean="0"/>
              <a:t> &lt; B/4, donde </a:t>
            </a:r>
            <a:r>
              <a:rPr lang="es-VE" dirty="0" err="1" smtClean="0"/>
              <a:t>Yn</a:t>
            </a:r>
            <a:r>
              <a:rPr lang="es-VE" dirty="0" smtClean="0"/>
              <a:t> es la profundidad normal para el caudal formativo, y B es el ancho del cauce.</a:t>
            </a:r>
            <a:endParaRPr lang="es-VE" dirty="0"/>
          </a:p>
        </p:txBody>
      </p:sp>
    </p:spTree>
    <p:extLst>
      <p:ext uri="{BB962C8B-B14F-4D97-AF65-F5344CB8AC3E}">
        <p14:creationId xmlns:p14="http://schemas.microsoft.com/office/powerpoint/2010/main" val="393474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9776"/>
            <a:ext cx="7962088" cy="1143000"/>
          </a:xfrm>
        </p:spPr>
        <p:txBody>
          <a:bodyPr>
            <a:noAutofit/>
          </a:bodyPr>
          <a:lstStyle/>
          <a:p>
            <a:r>
              <a:rPr lang="es-VE" sz="3600" dirty="0" smtClean="0"/>
              <a:t>SEPARACIÓN DE LOS ESPIGONES, EN TRAMOS RECTOS. PERPENDICULARES A LA CORRIENTE</a:t>
            </a:r>
            <a:endParaRPr lang="es-VE" sz="3600" dirty="0"/>
          </a:p>
        </p:txBody>
      </p:sp>
      <p:pic>
        <p:nvPicPr>
          <p:cNvPr id="4" name="3 Imagen"/>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2795" t="21799" r="46095" b="59112"/>
          <a:stretch/>
        </p:blipFill>
        <p:spPr>
          <a:xfrm>
            <a:off x="899592" y="3140968"/>
            <a:ext cx="4805858" cy="1673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1135832" y="6550223"/>
            <a:ext cx="3292152" cy="307777"/>
          </a:xfrm>
          <a:prstGeom prst="rect">
            <a:avLst/>
          </a:prstGeom>
          <a:noFill/>
        </p:spPr>
        <p:txBody>
          <a:bodyPr wrap="square" rtlCol="0">
            <a:spAutoFit/>
          </a:bodyPr>
          <a:lstStyle/>
          <a:p>
            <a:r>
              <a:rPr lang="es-VE" sz="1400" dirty="0" smtClean="0"/>
              <a:t>Fuente: Flórez y Aguirre, 2006</a:t>
            </a:r>
            <a:endParaRPr lang="es-VE" sz="1400" dirty="0"/>
          </a:p>
        </p:txBody>
      </p:sp>
      <p:sp>
        <p:nvSpPr>
          <p:cNvPr id="3" name="2 CuadroTexto"/>
          <p:cNvSpPr txBox="1"/>
          <p:nvPr/>
        </p:nvSpPr>
        <p:spPr>
          <a:xfrm>
            <a:off x="6372200" y="3140968"/>
            <a:ext cx="2048219" cy="369332"/>
          </a:xfrm>
          <a:prstGeom prst="rect">
            <a:avLst/>
          </a:prstGeom>
          <a:noFill/>
        </p:spPr>
        <p:txBody>
          <a:bodyPr wrap="square" rtlCol="0">
            <a:spAutoFit/>
          </a:bodyPr>
          <a:lstStyle/>
          <a:p>
            <a:r>
              <a:rPr lang="es-AR" dirty="0" smtClean="0"/>
              <a:t>5,1Lt  </a:t>
            </a:r>
            <a:r>
              <a:rPr lang="es-AR" dirty="0" smtClean="0">
                <a:sym typeface="Symbol"/>
              </a:rPr>
              <a:t> </a:t>
            </a:r>
            <a:r>
              <a:rPr lang="es-AR" dirty="0" err="1" smtClean="0">
                <a:sym typeface="Symbol"/>
              </a:rPr>
              <a:t>Sp</a:t>
            </a:r>
            <a:r>
              <a:rPr lang="es-AR" dirty="0" smtClean="0">
                <a:sym typeface="Symbol"/>
              </a:rPr>
              <a:t>  6,3 </a:t>
            </a:r>
            <a:r>
              <a:rPr lang="es-AR" dirty="0" err="1" smtClean="0">
                <a:sym typeface="Symbol"/>
              </a:rPr>
              <a:t>Lt</a:t>
            </a:r>
            <a:r>
              <a:rPr lang="es-AR" dirty="0" smtClean="0">
                <a:sym typeface="Symbol"/>
              </a:rPr>
              <a:t> </a:t>
            </a:r>
            <a:endParaRPr lang="es-ES" dirty="0"/>
          </a:p>
        </p:txBody>
      </p:sp>
      <p:sp>
        <p:nvSpPr>
          <p:cNvPr id="8" name="7 CuadroTexto"/>
          <p:cNvSpPr txBox="1"/>
          <p:nvPr/>
        </p:nvSpPr>
        <p:spPr>
          <a:xfrm>
            <a:off x="6372200" y="4715852"/>
            <a:ext cx="2048219" cy="369332"/>
          </a:xfrm>
          <a:prstGeom prst="rect">
            <a:avLst/>
          </a:prstGeom>
          <a:noFill/>
        </p:spPr>
        <p:txBody>
          <a:bodyPr wrap="square" rtlCol="0">
            <a:spAutoFit/>
          </a:bodyPr>
          <a:lstStyle/>
          <a:p>
            <a:r>
              <a:rPr lang="es-AR" dirty="0" smtClean="0"/>
              <a:t>4,5Lt  </a:t>
            </a:r>
            <a:r>
              <a:rPr lang="es-AR" dirty="0" smtClean="0">
                <a:sym typeface="Symbol"/>
              </a:rPr>
              <a:t> </a:t>
            </a:r>
            <a:r>
              <a:rPr lang="es-AR" dirty="0" err="1" smtClean="0">
                <a:sym typeface="Symbol"/>
              </a:rPr>
              <a:t>Sp</a:t>
            </a:r>
            <a:r>
              <a:rPr lang="es-AR" dirty="0" smtClean="0">
                <a:sym typeface="Symbol"/>
              </a:rPr>
              <a:t>  5,5 </a:t>
            </a:r>
            <a:r>
              <a:rPr lang="es-AR" dirty="0" err="1" smtClean="0">
                <a:sym typeface="Symbol"/>
              </a:rPr>
              <a:t>Lt</a:t>
            </a:r>
            <a:r>
              <a:rPr lang="es-AR" dirty="0" smtClean="0">
                <a:sym typeface="Symbol"/>
              </a:rPr>
              <a:t> </a:t>
            </a:r>
            <a:endParaRPr lang="es-ES" dirty="0"/>
          </a:p>
        </p:txBody>
      </p:sp>
      <p:sp>
        <p:nvSpPr>
          <p:cNvPr id="9" name="8 CuadroTexto"/>
          <p:cNvSpPr txBox="1"/>
          <p:nvPr/>
        </p:nvSpPr>
        <p:spPr>
          <a:xfrm>
            <a:off x="6084168" y="2787182"/>
            <a:ext cx="2048219" cy="369332"/>
          </a:xfrm>
          <a:prstGeom prst="rect">
            <a:avLst/>
          </a:prstGeom>
          <a:noFill/>
        </p:spPr>
        <p:txBody>
          <a:bodyPr wrap="square" rtlCol="0">
            <a:spAutoFit/>
          </a:bodyPr>
          <a:lstStyle/>
          <a:p>
            <a:r>
              <a:rPr lang="es-AR" dirty="0" smtClean="0"/>
              <a:t>Empotrados </a:t>
            </a:r>
            <a:endParaRPr lang="es-ES" dirty="0"/>
          </a:p>
        </p:txBody>
      </p:sp>
      <p:sp>
        <p:nvSpPr>
          <p:cNvPr id="10" name="9 CuadroTexto"/>
          <p:cNvSpPr txBox="1"/>
          <p:nvPr/>
        </p:nvSpPr>
        <p:spPr>
          <a:xfrm>
            <a:off x="6084168" y="4283804"/>
            <a:ext cx="2048219" cy="369332"/>
          </a:xfrm>
          <a:prstGeom prst="rect">
            <a:avLst/>
          </a:prstGeom>
          <a:noFill/>
        </p:spPr>
        <p:txBody>
          <a:bodyPr wrap="square" rtlCol="0">
            <a:spAutoFit/>
          </a:bodyPr>
          <a:lstStyle/>
          <a:p>
            <a:r>
              <a:rPr lang="es-AR" dirty="0" smtClean="0"/>
              <a:t>Sin Empotramiento </a:t>
            </a:r>
            <a:endParaRPr lang="es-ES" dirty="0"/>
          </a:p>
        </p:txBody>
      </p:sp>
    </p:spTree>
    <p:extLst>
      <p:ext uri="{BB962C8B-B14F-4D97-AF65-F5344CB8AC3E}">
        <p14:creationId xmlns:p14="http://schemas.microsoft.com/office/powerpoint/2010/main" val="235222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35832" y="6550223"/>
            <a:ext cx="3292152" cy="307777"/>
          </a:xfrm>
          <a:prstGeom prst="rect">
            <a:avLst/>
          </a:prstGeom>
          <a:noFill/>
        </p:spPr>
        <p:txBody>
          <a:bodyPr wrap="square" rtlCol="0">
            <a:spAutoFit/>
          </a:bodyPr>
          <a:lstStyle/>
          <a:p>
            <a:r>
              <a:rPr lang="es-VE" sz="1400" dirty="0" smtClean="0"/>
              <a:t>Fuente: Flórez y Aguirre, 2006</a:t>
            </a:r>
            <a:endParaRPr lang="es-VE" sz="1400" dirty="0"/>
          </a:p>
        </p:txBody>
      </p:sp>
      <p:graphicFrame>
        <p:nvGraphicFramePr>
          <p:cNvPr id="6" name="5 Tabla"/>
          <p:cNvGraphicFramePr>
            <a:graphicFrameLocks noGrp="1"/>
          </p:cNvGraphicFramePr>
          <p:nvPr>
            <p:extLst>
              <p:ext uri="{D42A27DB-BD31-4B8C-83A1-F6EECF244321}">
                <p14:modId xmlns:p14="http://schemas.microsoft.com/office/powerpoint/2010/main" val="3576035634"/>
              </p:ext>
            </p:extLst>
          </p:nvPr>
        </p:nvGraphicFramePr>
        <p:xfrm>
          <a:off x="2662134" y="4293096"/>
          <a:ext cx="4910698" cy="1930400"/>
        </p:xfrm>
        <a:graphic>
          <a:graphicData uri="http://schemas.openxmlformats.org/drawingml/2006/table">
            <a:tbl>
              <a:tblPr firstRow="1" bandRow="1">
                <a:tableStyleId>{5C22544A-7EE6-4342-B048-85BDC9FD1C3A}</a:tableStyleId>
              </a:tblPr>
              <a:tblGrid>
                <a:gridCol w="565467"/>
                <a:gridCol w="954405"/>
                <a:gridCol w="1367155"/>
                <a:gridCol w="328258"/>
                <a:gridCol w="1695413"/>
              </a:tblGrid>
              <a:tr h="594360">
                <a:tc rowSpan="2">
                  <a:txBody>
                    <a:bodyPr/>
                    <a:lstStyle/>
                    <a:p>
                      <a:pPr algn="ctr"/>
                      <a:r>
                        <a:rPr lang="es-ES" dirty="0" smtClean="0">
                          <a:sym typeface="Symbol"/>
                        </a:rPr>
                        <a:t></a:t>
                      </a:r>
                      <a:endParaRPr lang="es-ES" dirty="0"/>
                    </a:p>
                  </a:txBody>
                  <a:tcPr anchor="ctr"/>
                </a:tc>
                <a:tc rowSpan="2">
                  <a:txBody>
                    <a:bodyPr/>
                    <a:lstStyle/>
                    <a:p>
                      <a:pPr algn="ctr"/>
                      <a:r>
                        <a:rPr lang="es-AR" dirty="0" err="1" smtClean="0"/>
                        <a:t>Lt</a:t>
                      </a:r>
                      <a:endParaRPr lang="es-ES" dirty="0"/>
                    </a:p>
                  </a:txBody>
                  <a:tcPr anchor="ctr"/>
                </a:tc>
                <a:tc gridSpan="3">
                  <a:txBody>
                    <a:bodyPr/>
                    <a:lstStyle/>
                    <a:p>
                      <a:pPr algn="ctr"/>
                      <a:r>
                        <a:rPr lang="es-AR" dirty="0" err="1" smtClean="0"/>
                        <a:t>Sp</a:t>
                      </a:r>
                      <a:r>
                        <a:rPr lang="es-ES" baseline="0" dirty="0" smtClean="0"/>
                        <a:t> </a:t>
                      </a:r>
                      <a:r>
                        <a:rPr lang="es-AR" dirty="0" smtClean="0"/>
                        <a:t>(Empotrado)</a:t>
                      </a:r>
                      <a:endParaRPr lang="es-ES" dirty="0" smtClean="0"/>
                    </a:p>
                  </a:txBody>
                  <a:tcPr anchor="ctr"/>
                </a:tc>
                <a:tc hMerge="1">
                  <a:txBody>
                    <a:bodyPr/>
                    <a:lstStyle/>
                    <a:p>
                      <a:pPr algn="ctr"/>
                      <a:endParaRPr lang="es-ES" dirty="0"/>
                    </a:p>
                  </a:txBody>
                  <a:tcPr/>
                </a:tc>
                <a:tc hMerge="1">
                  <a:txBody>
                    <a:bodyPr/>
                    <a:lstStyle/>
                    <a:p>
                      <a:pPr algn="ctr"/>
                      <a:endParaRPr lang="es-ES" dirty="0"/>
                    </a:p>
                  </a:txBody>
                  <a:tcPr anchor="ctr"/>
                </a:tc>
              </a:tr>
              <a:tr h="594360">
                <a:tc vMerge="1">
                  <a:txBody>
                    <a:bodyPr/>
                    <a:lstStyle/>
                    <a:p>
                      <a:endParaRPr lang="es-ES"/>
                    </a:p>
                  </a:txBody>
                  <a:tcPr/>
                </a:tc>
                <a:tc vMerge="1">
                  <a:txBody>
                    <a:bodyPr/>
                    <a:lstStyle/>
                    <a:p>
                      <a:endParaRPr lang="es-ES"/>
                    </a:p>
                  </a:txBody>
                  <a:tcPr/>
                </a:tc>
                <a:tc gridSpan="2">
                  <a:txBody>
                    <a:bodyPr/>
                    <a:lstStyle/>
                    <a:p>
                      <a:pPr algn="ctr"/>
                      <a:r>
                        <a:rPr lang="es-AR" dirty="0" smtClean="0"/>
                        <a:t>SI</a:t>
                      </a:r>
                      <a:endParaRPr lang="es-ES" dirty="0"/>
                    </a:p>
                  </a:txBody>
                  <a:tcPr anchor="ctr"/>
                </a:tc>
                <a:tc hMerge="1">
                  <a:txBody>
                    <a:bodyPr/>
                    <a:lstStyle/>
                    <a:p>
                      <a:endParaRPr lang="es-ES"/>
                    </a:p>
                  </a:txBody>
                  <a:tcPr/>
                </a:tc>
                <a:tc>
                  <a:txBody>
                    <a:bodyPr/>
                    <a:lstStyle/>
                    <a:p>
                      <a:pPr algn="ctr"/>
                      <a:r>
                        <a:rPr lang="es-AR" dirty="0" smtClean="0"/>
                        <a:t>NO</a:t>
                      </a:r>
                      <a:endParaRPr lang="es-ES" dirty="0"/>
                    </a:p>
                  </a:txBody>
                  <a:tcPr anchor="ctr"/>
                </a:tc>
              </a:tr>
              <a:tr h="370840">
                <a:tc>
                  <a:txBody>
                    <a:bodyPr/>
                    <a:lstStyle/>
                    <a:p>
                      <a:pPr algn="ctr"/>
                      <a:r>
                        <a:rPr lang="es-AR" dirty="0" smtClean="0"/>
                        <a:t>60°</a:t>
                      </a:r>
                      <a:endParaRPr lang="es-ES" dirty="0"/>
                    </a:p>
                  </a:txBody>
                  <a:tcPr/>
                </a:tc>
                <a:tc>
                  <a:txBody>
                    <a:bodyPr/>
                    <a:lstStyle/>
                    <a:p>
                      <a:pPr algn="ctr"/>
                      <a:r>
                        <a:rPr lang="es-AR" dirty="0" smtClean="0"/>
                        <a:t>1,06Lto</a:t>
                      </a:r>
                      <a:endParaRPr lang="es-ES" dirty="0"/>
                    </a:p>
                  </a:txBody>
                  <a:tcPr/>
                </a:tc>
                <a:tc>
                  <a:txBody>
                    <a:bodyPr/>
                    <a:lstStyle/>
                    <a:p>
                      <a:pPr algn="ctr"/>
                      <a:r>
                        <a:rPr lang="es-AR" dirty="0" smtClean="0"/>
                        <a:t>(5,4 a 6,6)</a:t>
                      </a:r>
                      <a:r>
                        <a:rPr lang="es-AR" dirty="0" err="1" smtClean="0"/>
                        <a:t>Lt</a:t>
                      </a:r>
                      <a:endParaRPr lang="es-ES" dirty="0"/>
                    </a:p>
                  </a:txBody>
                  <a:tcPr/>
                </a:tc>
                <a:tc gridSpan="2">
                  <a:txBody>
                    <a:bodyPr/>
                    <a:lstStyle/>
                    <a:p>
                      <a:pPr algn="ctr"/>
                      <a:r>
                        <a:rPr lang="es-AR" dirty="0" smtClean="0"/>
                        <a:t>(5 a 6)</a:t>
                      </a:r>
                      <a:r>
                        <a:rPr lang="es-AR" dirty="0" err="1" smtClean="0"/>
                        <a:t>Lt</a:t>
                      </a:r>
                      <a:endParaRPr lang="es-ES" dirty="0"/>
                    </a:p>
                  </a:txBody>
                  <a:tcPr anchor="ctr"/>
                </a:tc>
                <a:tc hMerge="1">
                  <a:txBody>
                    <a:bodyPr/>
                    <a:lstStyle/>
                    <a:p>
                      <a:endParaRPr lang="es-ES"/>
                    </a:p>
                  </a:txBody>
                  <a:tcPr/>
                </a:tc>
              </a:tr>
              <a:tr h="370840">
                <a:tc>
                  <a:txBody>
                    <a:bodyPr/>
                    <a:lstStyle/>
                    <a:p>
                      <a:pPr algn="ctr"/>
                      <a:r>
                        <a:rPr lang="es-AR" dirty="0" smtClean="0"/>
                        <a:t>70°</a:t>
                      </a:r>
                      <a:endParaRPr lang="es-ES" dirty="0"/>
                    </a:p>
                  </a:txBody>
                  <a:tcPr/>
                </a:tc>
                <a:tc>
                  <a:txBody>
                    <a:bodyPr/>
                    <a:lstStyle/>
                    <a:p>
                      <a:pPr algn="ctr"/>
                      <a:r>
                        <a:rPr lang="es-AR" dirty="0" smtClean="0"/>
                        <a:t>1,15Lto</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dirty="0" smtClean="0"/>
                        <a:t>(5,6 a 6,8)</a:t>
                      </a:r>
                      <a:r>
                        <a:rPr lang="es-AR" dirty="0" err="1" smtClean="0"/>
                        <a:t>Lt</a:t>
                      </a:r>
                      <a:endParaRPr lang="es-ES" dirty="0" smtClean="0"/>
                    </a:p>
                  </a:txBody>
                  <a:tcPr/>
                </a:tc>
                <a:tc gridSpan="2">
                  <a:txBody>
                    <a:bodyPr/>
                    <a:lstStyle/>
                    <a:p>
                      <a:pPr algn="ctr"/>
                      <a:r>
                        <a:rPr lang="es-AR" dirty="0" smtClean="0"/>
                        <a:t>(4,5 a 5,5)</a:t>
                      </a:r>
                      <a:r>
                        <a:rPr lang="es-AR" dirty="0" err="1" smtClean="0"/>
                        <a:t>Lt</a:t>
                      </a:r>
                      <a:endParaRPr lang="es-ES" dirty="0"/>
                    </a:p>
                  </a:txBody>
                  <a:tcPr anchor="ctr"/>
                </a:tc>
                <a:tc hMerge="1">
                  <a:txBody>
                    <a:bodyPr/>
                    <a:lstStyle/>
                    <a:p>
                      <a:endParaRPr lang="es-ES"/>
                    </a:p>
                  </a:txBody>
                  <a:tcPr/>
                </a:tc>
              </a:tr>
            </a:tbl>
          </a:graphicData>
        </a:graphic>
      </p:graphicFrame>
      <p:pic>
        <p:nvPicPr>
          <p:cNvPr id="7" name="6 Imagen"/>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757" t="52226" r="40213" b="30909"/>
          <a:stretch/>
        </p:blipFill>
        <p:spPr>
          <a:xfrm>
            <a:off x="1475656" y="1659699"/>
            <a:ext cx="6991913" cy="1841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1 Título"/>
          <p:cNvSpPr>
            <a:spLocks noGrp="1"/>
          </p:cNvSpPr>
          <p:nvPr>
            <p:ph type="title"/>
          </p:nvPr>
        </p:nvSpPr>
        <p:spPr>
          <a:xfrm>
            <a:off x="971600" y="269776"/>
            <a:ext cx="7962088" cy="1143000"/>
          </a:xfrm>
        </p:spPr>
        <p:txBody>
          <a:bodyPr>
            <a:noAutofit/>
          </a:bodyPr>
          <a:lstStyle/>
          <a:p>
            <a:r>
              <a:rPr lang="es-VE" sz="3600" dirty="0" smtClean="0"/>
              <a:t>SEPARACIÓN DE LOS ESPIGONES, EN TRAMOS RECTOS. INCLINADOS</a:t>
            </a:r>
            <a:endParaRPr lang="es-VE" sz="3600" dirty="0"/>
          </a:p>
        </p:txBody>
      </p:sp>
    </p:spTree>
    <p:extLst>
      <p:ext uri="{BB962C8B-B14F-4D97-AF65-F5344CB8AC3E}">
        <p14:creationId xmlns:p14="http://schemas.microsoft.com/office/powerpoint/2010/main" val="19170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SEPARACIÓN DE LOS ESPIGONES EN CURVAS</a:t>
            </a:r>
            <a:endParaRPr lang="es-VE" dirty="0"/>
          </a:p>
        </p:txBody>
      </p:sp>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l="7735" b="21355"/>
          <a:stretch/>
        </p:blipFill>
        <p:spPr>
          <a:xfrm>
            <a:off x="1123317" y="1916832"/>
            <a:ext cx="7985187" cy="3168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1135832" y="6550223"/>
            <a:ext cx="3292152" cy="307777"/>
          </a:xfrm>
          <a:prstGeom prst="rect">
            <a:avLst/>
          </a:prstGeom>
          <a:noFill/>
        </p:spPr>
        <p:txBody>
          <a:bodyPr wrap="square" rtlCol="0">
            <a:spAutoFit/>
          </a:bodyPr>
          <a:lstStyle/>
          <a:p>
            <a:r>
              <a:rPr lang="es-VE" sz="1400" dirty="0" smtClean="0"/>
              <a:t>Fuente: Flórez y Aguirre, 2006</a:t>
            </a:r>
            <a:endParaRPr lang="es-VE" sz="1400" dirty="0"/>
          </a:p>
        </p:txBody>
      </p:sp>
    </p:spTree>
    <p:extLst>
      <p:ext uri="{BB962C8B-B14F-4D97-AF65-F5344CB8AC3E}">
        <p14:creationId xmlns:p14="http://schemas.microsoft.com/office/powerpoint/2010/main" val="326183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71400"/>
            <a:ext cx="8610160" cy="1143000"/>
          </a:xfrm>
        </p:spPr>
        <p:txBody>
          <a:bodyPr>
            <a:noAutofit/>
          </a:bodyPr>
          <a:lstStyle/>
          <a:p>
            <a:r>
              <a:rPr lang="es-VE" sz="3200" dirty="0" smtClean="0"/>
              <a:t>ELEVACIONES Y PENDIENTES DE LA CORONA</a:t>
            </a:r>
            <a:endParaRPr lang="es-VE" sz="3200" dirty="0"/>
          </a:p>
        </p:txBody>
      </p:sp>
      <p:pic>
        <p:nvPicPr>
          <p:cNvPr id="4" name="3 Imagen"/>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2456" t="11425" r="9543" b="62175"/>
          <a:stretch/>
        </p:blipFill>
        <p:spPr>
          <a:xfrm>
            <a:off x="107504" y="908720"/>
            <a:ext cx="8772395" cy="2144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1135832" y="6550223"/>
            <a:ext cx="3292152" cy="307777"/>
          </a:xfrm>
          <a:prstGeom prst="rect">
            <a:avLst/>
          </a:prstGeom>
          <a:noFill/>
        </p:spPr>
        <p:txBody>
          <a:bodyPr wrap="square" rtlCol="0">
            <a:spAutoFit/>
          </a:bodyPr>
          <a:lstStyle/>
          <a:p>
            <a:r>
              <a:rPr lang="es-VE" sz="1400" dirty="0" smtClean="0"/>
              <a:t>Fuente: Flórez y Aguirre, 2006</a:t>
            </a:r>
            <a:endParaRPr lang="es-VE" sz="1400" dirty="0"/>
          </a:p>
        </p:txBody>
      </p:sp>
      <p:pic>
        <p:nvPicPr>
          <p:cNvPr id="6" name="5 Imagen"/>
          <p:cNvPicPr>
            <a:picLocks noChangeAspect="1"/>
          </p:cNvPicPr>
          <p:nvPr/>
        </p:nvPicPr>
        <p:blipFill rotWithShape="1">
          <a:blip r:embed="rId4"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682" t="50000" r="23410" b="21856"/>
          <a:stretch/>
        </p:blipFill>
        <p:spPr>
          <a:xfrm>
            <a:off x="1403648" y="3657358"/>
            <a:ext cx="6651116" cy="2507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06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sp>
        <p:nvSpPr>
          <p:cNvPr id="4" name="2 Marcador de contenido"/>
          <p:cNvSpPr>
            <a:spLocks noGrp="1"/>
          </p:cNvSpPr>
          <p:nvPr>
            <p:ph idx="1"/>
          </p:nvPr>
        </p:nvSpPr>
        <p:spPr>
          <a:xfrm>
            <a:off x="1435608" y="1447800"/>
            <a:ext cx="7498080" cy="4800600"/>
          </a:xfrm>
        </p:spPr>
        <p:txBody>
          <a:bodyPr>
            <a:normAutofit/>
          </a:bodyPr>
          <a:lstStyle/>
          <a:p>
            <a:pPr marL="177800" indent="-1588">
              <a:buNone/>
            </a:pPr>
            <a:r>
              <a:rPr lang="es-ES" dirty="0" smtClean="0"/>
              <a:t>Son </a:t>
            </a:r>
            <a:r>
              <a:rPr lang="es-ES" b="1" dirty="0" smtClean="0"/>
              <a:t>estructuras de protección</a:t>
            </a:r>
            <a:r>
              <a:rPr lang="es-ES" dirty="0" smtClean="0"/>
              <a:t> que se apoyan directamente en la margen del río, cuyo objetivo principal es </a:t>
            </a:r>
            <a:r>
              <a:rPr lang="es-ES" b="1" dirty="0" smtClean="0"/>
              <a:t>evitar que la corriente entre en contacto directo con el material de la orilla</a:t>
            </a:r>
            <a:r>
              <a:rPr lang="es-ES" dirty="0" smtClean="0"/>
              <a:t> que se protege (Flórez y Aguirre, 2006)</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CORRECCIÓN DE CAUCES</a:t>
            </a:r>
            <a:endParaRPr lang="es-ES" dirty="0"/>
          </a:p>
        </p:txBody>
      </p:sp>
      <p:sp>
        <p:nvSpPr>
          <p:cNvPr id="3" name="2 Marcador de contenido"/>
          <p:cNvSpPr>
            <a:spLocks noGrp="1"/>
          </p:cNvSpPr>
          <p:nvPr>
            <p:ph idx="1"/>
          </p:nvPr>
        </p:nvSpPr>
        <p:spPr/>
        <p:txBody>
          <a:bodyPr/>
          <a:lstStyle/>
          <a:p>
            <a:pPr marL="177800" indent="-1588">
              <a:buNone/>
            </a:pPr>
            <a:r>
              <a:rPr lang="es-ES" dirty="0" smtClean="0"/>
              <a:t>La corrección de cauces o encauzamiento se define como cualquier arreglo o intervención que se le realiza a un tramo del cauce, excluyendo de este término las obras de aprovechamiento del río y de infraestructura (Martín, 2003)</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sp>
        <p:nvSpPr>
          <p:cNvPr id="3" name="2 Marcador de contenido"/>
          <p:cNvSpPr>
            <a:spLocks noGrp="1"/>
          </p:cNvSpPr>
          <p:nvPr>
            <p:ph idx="1"/>
          </p:nvPr>
        </p:nvSpPr>
        <p:spPr>
          <a:xfrm>
            <a:off x="1178376" y="1772816"/>
            <a:ext cx="7498080" cy="2304256"/>
          </a:xfrm>
        </p:spPr>
        <p:txBody>
          <a:bodyPr>
            <a:normAutofit lnSpcReduction="10000"/>
          </a:bodyPr>
          <a:lstStyle/>
          <a:p>
            <a:pPr marL="177800" indent="-1588"/>
            <a:r>
              <a:rPr lang="es-ES" dirty="0" smtClean="0"/>
              <a:t> Ubicación de los muros longitudinales</a:t>
            </a:r>
          </a:p>
          <a:p>
            <a:pPr marL="452120" lvl="1" indent="-1588"/>
            <a:r>
              <a:rPr lang="es-ES" dirty="0" smtClean="0"/>
              <a:t>A) Definir el eje del río</a:t>
            </a:r>
          </a:p>
          <a:p>
            <a:pPr marL="452120" lvl="1" indent="-1588"/>
            <a:r>
              <a:rPr lang="es-ES" dirty="0" smtClean="0"/>
              <a:t>B) Determinar el radio de curvatura (R &lt; 2.5B)</a:t>
            </a:r>
          </a:p>
          <a:p>
            <a:pPr marL="452120" lvl="1" indent="-1588"/>
            <a:r>
              <a:rPr lang="es-ES" dirty="0" smtClean="0"/>
              <a:t>C) Trazar la línea extrema de defensa</a:t>
            </a:r>
          </a:p>
          <a:p>
            <a:pPr marL="177800" indent="-1588">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pic>
        <p:nvPicPr>
          <p:cNvPr id="5" name="4 Marcador de contenido" descr="escanear0002.jpg"/>
          <p:cNvPicPr>
            <a:picLocks noGrp="1" noChangeAspect="1"/>
          </p:cNvPicPr>
          <p:nvPr>
            <p:ph idx="1"/>
          </p:nvPr>
        </p:nvPicPr>
        <p:blipFill>
          <a:blip r:embed="rId2" cstate="print"/>
          <a:srcRect l="19226" t="4844" r="15771" b="57230"/>
          <a:stretch>
            <a:fillRect/>
          </a:stretch>
        </p:blipFill>
        <p:spPr>
          <a:xfrm>
            <a:off x="1979711" y="1700808"/>
            <a:ext cx="6315525" cy="4536504"/>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331640" y="6361583"/>
            <a:ext cx="7416824" cy="307777"/>
          </a:xfrm>
          <a:prstGeom prst="rect">
            <a:avLst/>
          </a:prstGeom>
          <a:noFill/>
        </p:spPr>
        <p:txBody>
          <a:bodyPr wrap="square" rtlCol="0">
            <a:spAutoFit/>
          </a:bodyPr>
          <a:lstStyle/>
          <a:p>
            <a:r>
              <a:rPr lang="es-ES" sz="1400" dirty="0" smtClean="0"/>
              <a:t>Fuente: Mejía y Lara, 1998. Manual de Diseño de Obras Fluviales</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sp>
        <p:nvSpPr>
          <p:cNvPr id="3" name="2 Marcador de contenido"/>
          <p:cNvSpPr>
            <a:spLocks noGrp="1"/>
          </p:cNvSpPr>
          <p:nvPr>
            <p:ph idx="1"/>
          </p:nvPr>
        </p:nvSpPr>
        <p:spPr>
          <a:xfrm>
            <a:off x="1178376" y="1412776"/>
            <a:ext cx="7498080" cy="4968552"/>
          </a:xfrm>
        </p:spPr>
        <p:txBody>
          <a:bodyPr>
            <a:normAutofit/>
          </a:bodyPr>
          <a:lstStyle/>
          <a:p>
            <a:pPr marL="452120" lvl="1" indent="-1588"/>
            <a:r>
              <a:rPr lang="es-ES" dirty="0" smtClean="0"/>
              <a:t>D) Seleccionar varias secciones representativas del tramo y para cada una marcar lo siguiente:</a:t>
            </a:r>
          </a:p>
          <a:p>
            <a:pPr marL="699008" lvl="2" indent="-1588"/>
            <a:r>
              <a:rPr lang="es-ES" dirty="0" smtClean="0"/>
              <a:t>Puntos O y T: Orilla y pie del talud respectivamente</a:t>
            </a:r>
          </a:p>
          <a:p>
            <a:pPr marL="699008" lvl="2" indent="-1588"/>
            <a:r>
              <a:rPr lang="es-ES" dirty="0" smtClean="0"/>
              <a:t>Línea E-E: Línea extrema de defensa</a:t>
            </a:r>
          </a:p>
          <a:p>
            <a:pPr marL="699008" lvl="2" indent="-1588"/>
            <a:r>
              <a:rPr lang="es-ES" dirty="0" smtClean="0"/>
              <a:t>Línea F-F: Protección local al pie del talud</a:t>
            </a:r>
          </a:p>
          <a:p>
            <a:pPr marL="699008" lvl="2" indent="-1588"/>
            <a:r>
              <a:rPr lang="es-ES" dirty="0" smtClean="0"/>
              <a:t>Línea J-J: Punto superior del exterior de la protección</a:t>
            </a:r>
          </a:p>
          <a:p>
            <a:pPr marL="699008" lvl="2" indent="-1588"/>
            <a:r>
              <a:rPr lang="es-ES" dirty="0" smtClean="0"/>
              <a:t>Línea H-H y G-G: Superficie de apoyo y corona de la protección respectivamente</a:t>
            </a:r>
          </a:p>
          <a:p>
            <a:pPr marL="177800" indent="-1588">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sp>
        <p:nvSpPr>
          <p:cNvPr id="6" name="5 CuadroTexto"/>
          <p:cNvSpPr txBox="1"/>
          <p:nvPr/>
        </p:nvSpPr>
        <p:spPr>
          <a:xfrm>
            <a:off x="1331640" y="6361583"/>
            <a:ext cx="7416824" cy="307777"/>
          </a:xfrm>
          <a:prstGeom prst="rect">
            <a:avLst/>
          </a:prstGeom>
          <a:noFill/>
        </p:spPr>
        <p:txBody>
          <a:bodyPr wrap="square" rtlCol="0">
            <a:spAutoFit/>
          </a:bodyPr>
          <a:lstStyle/>
          <a:p>
            <a:r>
              <a:rPr lang="es-ES" sz="1400" dirty="0" smtClean="0"/>
              <a:t>Fuente: Mejía y Lara, 1998. Manual de Diseño de Obras Fluviales</a:t>
            </a:r>
            <a:endParaRPr lang="es-ES" sz="1400" dirty="0"/>
          </a:p>
        </p:txBody>
      </p:sp>
      <p:pic>
        <p:nvPicPr>
          <p:cNvPr id="8" name="7 Marcador de contenido" descr="escanear0001.jpg"/>
          <p:cNvPicPr>
            <a:picLocks noGrp="1" noChangeAspect="1"/>
          </p:cNvPicPr>
          <p:nvPr>
            <p:ph idx="1"/>
          </p:nvPr>
        </p:nvPicPr>
        <p:blipFill>
          <a:blip r:embed="rId2" cstate="print"/>
          <a:srcRect l="15001" t="8270" r="9365" b="46730"/>
          <a:stretch>
            <a:fillRect/>
          </a:stretch>
        </p:blipFill>
        <p:spPr>
          <a:xfrm>
            <a:off x="1619672" y="1178750"/>
            <a:ext cx="6840760" cy="51305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sp>
        <p:nvSpPr>
          <p:cNvPr id="6" name="5 CuadroTexto"/>
          <p:cNvSpPr txBox="1"/>
          <p:nvPr/>
        </p:nvSpPr>
        <p:spPr>
          <a:xfrm>
            <a:off x="1331640" y="6361583"/>
            <a:ext cx="7416824" cy="307777"/>
          </a:xfrm>
          <a:prstGeom prst="rect">
            <a:avLst/>
          </a:prstGeom>
          <a:noFill/>
        </p:spPr>
        <p:txBody>
          <a:bodyPr wrap="square" rtlCol="0">
            <a:spAutoFit/>
          </a:bodyPr>
          <a:lstStyle/>
          <a:p>
            <a:r>
              <a:rPr lang="es-ES" sz="1400" dirty="0" smtClean="0"/>
              <a:t>Fuente: Mejía y Lara, 1998. Manual de Diseño de Obras Fluviales</a:t>
            </a:r>
            <a:endParaRPr lang="es-ES" sz="1400" dirty="0"/>
          </a:p>
        </p:txBody>
      </p:sp>
      <p:pic>
        <p:nvPicPr>
          <p:cNvPr id="7" name="6 Marcador de contenido" descr="escanear0001.jpg"/>
          <p:cNvPicPr>
            <a:picLocks noGrp="1" noChangeAspect="1"/>
          </p:cNvPicPr>
          <p:nvPr>
            <p:ph idx="1"/>
          </p:nvPr>
        </p:nvPicPr>
        <p:blipFill>
          <a:blip r:embed="rId2" cstate="print"/>
          <a:srcRect l="13110" t="63770" r="11256" b="6231"/>
          <a:stretch>
            <a:fillRect/>
          </a:stretch>
        </p:blipFill>
        <p:spPr>
          <a:xfrm>
            <a:off x="1259632" y="1736812"/>
            <a:ext cx="7560840" cy="37804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pic>
        <p:nvPicPr>
          <p:cNvPr id="1026" name="Picture 2" descr="C:\Documents and Settings\Ada\Mis documentos\Mis imágenes\PROYECTO MEJÍAS\P1050469.JPG"/>
          <p:cNvPicPr>
            <a:picLocks noChangeAspect="1" noChangeArrowheads="1"/>
          </p:cNvPicPr>
          <p:nvPr/>
        </p:nvPicPr>
        <p:blipFill>
          <a:blip r:embed="rId2" cstate="print"/>
          <a:srcRect/>
          <a:stretch>
            <a:fillRect/>
          </a:stretch>
        </p:blipFill>
        <p:spPr bwMode="auto">
          <a:xfrm>
            <a:off x="1691680" y="1440160"/>
            <a:ext cx="6396203" cy="4797152"/>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1331640" y="6361583"/>
            <a:ext cx="7416824" cy="307777"/>
          </a:xfrm>
          <a:prstGeom prst="rect">
            <a:avLst/>
          </a:prstGeom>
          <a:noFill/>
        </p:spPr>
        <p:txBody>
          <a:bodyPr wrap="square" rtlCol="0">
            <a:spAutoFit/>
          </a:bodyPr>
          <a:lstStyle/>
          <a:p>
            <a:r>
              <a:rPr lang="es-AR" sz="1400" dirty="0" smtClean="0"/>
              <a:t>Muro longitudinal de </a:t>
            </a:r>
            <a:r>
              <a:rPr lang="es-AR" sz="1400" dirty="0" err="1" smtClean="0"/>
              <a:t>bolsacreto</a:t>
            </a:r>
            <a:r>
              <a:rPr lang="es-AR" sz="1400" dirty="0" smtClean="0"/>
              <a:t> en el río </a:t>
            </a:r>
            <a:r>
              <a:rPr lang="es-AR" sz="1400" dirty="0" err="1" smtClean="0"/>
              <a:t>Mocotíes</a:t>
            </a:r>
            <a:r>
              <a:rPr lang="es-AR" sz="1400" dirty="0" smtClean="0"/>
              <a:t>. Fotografía tomada por A. Moreno, 2012</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pic>
        <p:nvPicPr>
          <p:cNvPr id="4" name="3 Imagen" descr="IMAG2438.JPG"/>
          <p:cNvPicPr>
            <a:picLocks noChangeAspect="1"/>
          </p:cNvPicPr>
          <p:nvPr/>
        </p:nvPicPr>
        <p:blipFill>
          <a:blip r:embed="rId2" cstate="print"/>
          <a:stretch>
            <a:fillRect/>
          </a:stretch>
        </p:blipFill>
        <p:spPr>
          <a:xfrm>
            <a:off x="1440160" y="1412776"/>
            <a:ext cx="7164288" cy="4847089"/>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1331640" y="6361583"/>
            <a:ext cx="7416824" cy="307777"/>
          </a:xfrm>
          <a:prstGeom prst="rect">
            <a:avLst/>
          </a:prstGeom>
          <a:noFill/>
        </p:spPr>
        <p:txBody>
          <a:bodyPr wrap="square" rtlCol="0">
            <a:spAutoFit/>
          </a:bodyPr>
          <a:lstStyle/>
          <a:p>
            <a:r>
              <a:rPr lang="es-AR" sz="1400" dirty="0" err="1" smtClean="0"/>
              <a:t>Embaulamiento</a:t>
            </a:r>
            <a:r>
              <a:rPr lang="es-AR" sz="1400" dirty="0" smtClean="0"/>
              <a:t> de la quebrada La Resbalosa. Fotografía tomada por A. Moreno, 2011</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pic>
        <p:nvPicPr>
          <p:cNvPr id="5" name="4 Imagen" descr="IMAG2439.JPG"/>
          <p:cNvPicPr>
            <a:picLocks noChangeAspect="1"/>
          </p:cNvPicPr>
          <p:nvPr/>
        </p:nvPicPr>
        <p:blipFill>
          <a:blip r:embed="rId2" cstate="print"/>
          <a:stretch>
            <a:fillRect/>
          </a:stretch>
        </p:blipFill>
        <p:spPr>
          <a:xfrm>
            <a:off x="1475656" y="1628800"/>
            <a:ext cx="6726220" cy="4608512"/>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1331640" y="6361583"/>
            <a:ext cx="7416824" cy="307777"/>
          </a:xfrm>
          <a:prstGeom prst="rect">
            <a:avLst/>
          </a:prstGeom>
          <a:noFill/>
        </p:spPr>
        <p:txBody>
          <a:bodyPr wrap="square" rtlCol="0">
            <a:spAutoFit/>
          </a:bodyPr>
          <a:lstStyle/>
          <a:p>
            <a:r>
              <a:rPr lang="es-AR" sz="1400" dirty="0" smtClean="0"/>
              <a:t>Muro longitudinal de gaviones, quebrada La Resbalosa. Fotografía tomada por A. Moreno, 2011</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LONGITUDINALES</a:t>
            </a:r>
            <a:endParaRPr lang="es-ES" dirty="0"/>
          </a:p>
        </p:txBody>
      </p:sp>
      <p:pic>
        <p:nvPicPr>
          <p:cNvPr id="4" name="3 Imagen" descr="IMAG2440.JPG"/>
          <p:cNvPicPr>
            <a:picLocks noChangeAspect="1"/>
          </p:cNvPicPr>
          <p:nvPr/>
        </p:nvPicPr>
        <p:blipFill>
          <a:blip r:embed="rId2" cstate="print"/>
          <a:stretch>
            <a:fillRect/>
          </a:stretch>
        </p:blipFill>
        <p:spPr>
          <a:xfrm>
            <a:off x="1475656" y="1412776"/>
            <a:ext cx="7138470" cy="4896544"/>
          </a:xfrm>
          <a:prstGeom prst="rect">
            <a:avLst/>
          </a:prstGeom>
          <a:ln>
            <a:noFill/>
          </a:ln>
          <a:effectLst>
            <a:outerShdw blurRad="292100" dist="139700" dir="2700000" algn="tl" rotWithShape="0">
              <a:srgbClr val="333333">
                <a:alpha val="65000"/>
              </a:srgbClr>
            </a:outerShdw>
          </a:effectLst>
        </p:spPr>
      </p:pic>
      <p:pic>
        <p:nvPicPr>
          <p:cNvPr id="3074" name="Picture 2" descr="C:\Archivos de programa\Microsoft Office\MEDIA\OFFICE12\Bullets\BD21298_.gif">
            <a:hlinkClick r:id="rId3" action="ppaction://hlinksldjump"/>
          </p:cNvPr>
          <p:cNvPicPr>
            <a:picLocks noChangeAspect="1" noChangeArrowheads="1"/>
          </p:cNvPicPr>
          <p:nvPr/>
        </p:nvPicPr>
        <p:blipFill>
          <a:blip r:embed="rId4" cstate="print"/>
          <a:srcRect/>
          <a:stretch>
            <a:fillRect/>
          </a:stretch>
        </p:blipFill>
        <p:spPr bwMode="auto">
          <a:xfrm rot="10800000">
            <a:off x="8542535" y="6381328"/>
            <a:ext cx="421953" cy="421953"/>
          </a:xfrm>
          <a:prstGeom prst="rect">
            <a:avLst/>
          </a:prstGeom>
          <a:noFill/>
        </p:spPr>
      </p:pic>
      <p:sp>
        <p:nvSpPr>
          <p:cNvPr id="5" name="4 CuadroTexto"/>
          <p:cNvSpPr txBox="1"/>
          <p:nvPr/>
        </p:nvSpPr>
        <p:spPr>
          <a:xfrm>
            <a:off x="1331640" y="6361583"/>
            <a:ext cx="7416824" cy="307777"/>
          </a:xfrm>
          <a:prstGeom prst="rect">
            <a:avLst/>
          </a:prstGeom>
          <a:noFill/>
        </p:spPr>
        <p:txBody>
          <a:bodyPr wrap="square" rtlCol="0">
            <a:spAutoFit/>
          </a:bodyPr>
          <a:lstStyle/>
          <a:p>
            <a:r>
              <a:rPr lang="es-AR" sz="1400" dirty="0" smtClean="0"/>
              <a:t>Muro longitudinal de gaviones, quebrada La Resbalosa. Fotografía tomada por A. Moreno, 2011</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¿CUÁNDO USAR MUROS LONGITUDINALES?</a:t>
            </a:r>
            <a:endParaRPr lang="es-ES" dirty="0"/>
          </a:p>
        </p:txBody>
      </p:sp>
      <p:sp>
        <p:nvSpPr>
          <p:cNvPr id="4" name="2 Marcador de contenido"/>
          <p:cNvSpPr>
            <a:spLocks noGrp="1"/>
          </p:cNvSpPr>
          <p:nvPr>
            <p:ph idx="1"/>
          </p:nvPr>
        </p:nvSpPr>
        <p:spPr>
          <a:xfrm>
            <a:off x="1435608" y="2804864"/>
            <a:ext cx="7498080" cy="1632248"/>
          </a:xfrm>
        </p:spPr>
        <p:txBody>
          <a:bodyPr>
            <a:normAutofit fontScale="92500" lnSpcReduction="20000"/>
          </a:bodyPr>
          <a:lstStyle/>
          <a:p>
            <a:pPr marL="177800" indent="-1588"/>
            <a:r>
              <a:rPr lang="es-ES" dirty="0" smtClean="0"/>
              <a:t> En zonas donde se pretenda proteger las márgenes del río  </a:t>
            </a:r>
          </a:p>
          <a:p>
            <a:pPr marL="177800" indent="-1588"/>
            <a:r>
              <a:rPr lang="es-ES" dirty="0" smtClean="0"/>
              <a:t> En curvas con pequeños radios (menores de 2.5 veces el ancho estable)</a:t>
            </a:r>
          </a:p>
          <a:p>
            <a:pPr marL="177800" indent="-1588">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OBJETIVOS DE UN ENCAUZAMIENTO</a:t>
            </a:r>
            <a:endParaRPr lang="es-ES" dirty="0"/>
          </a:p>
        </p:txBody>
      </p:sp>
      <p:sp>
        <p:nvSpPr>
          <p:cNvPr id="3" name="2 Marcador de contenido"/>
          <p:cNvSpPr>
            <a:spLocks noGrp="1"/>
          </p:cNvSpPr>
          <p:nvPr>
            <p:ph idx="1"/>
          </p:nvPr>
        </p:nvSpPr>
        <p:spPr/>
        <p:txBody>
          <a:bodyPr/>
          <a:lstStyle/>
          <a:p>
            <a:r>
              <a:rPr lang="es-ES" dirty="0" smtClean="0"/>
              <a:t>Protección frente a las inundaciones</a:t>
            </a:r>
          </a:p>
          <a:p>
            <a:r>
              <a:rPr lang="es-ES" dirty="0" smtClean="0"/>
              <a:t>Protección de márgenes del río (defensa)</a:t>
            </a:r>
          </a:p>
          <a:p>
            <a:r>
              <a:rPr lang="es-ES" dirty="0" smtClean="0"/>
              <a:t>Fijación de un cauce estable (estabilización)</a:t>
            </a:r>
          </a:p>
          <a:p>
            <a:r>
              <a:rPr lang="es-ES" dirty="0" smtClean="0"/>
              <a:t>Aumento de la capacidad de conducción</a:t>
            </a:r>
          </a:p>
          <a:p>
            <a:r>
              <a:rPr lang="es-ES" dirty="0" smtClean="0"/>
              <a:t>Fijación de un canal navegable</a:t>
            </a:r>
          </a:p>
          <a:p>
            <a:r>
              <a:rPr lang="es-ES" dirty="0" smtClean="0"/>
              <a:t>Recuperación de los valores naturales del río</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MATERIALES</a:t>
            </a:r>
            <a:endParaRPr lang="es-ES" dirty="0"/>
          </a:p>
        </p:txBody>
      </p:sp>
      <p:sp>
        <p:nvSpPr>
          <p:cNvPr id="4" name="2 Marcador de contenido"/>
          <p:cNvSpPr>
            <a:spLocks noGrp="1"/>
          </p:cNvSpPr>
          <p:nvPr>
            <p:ph idx="1"/>
          </p:nvPr>
        </p:nvSpPr>
        <p:spPr>
          <a:xfrm>
            <a:off x="1435608" y="1447800"/>
            <a:ext cx="7498080" cy="4800600"/>
          </a:xfrm>
        </p:spPr>
        <p:txBody>
          <a:bodyPr>
            <a:normAutofit/>
          </a:bodyPr>
          <a:lstStyle/>
          <a:p>
            <a:pPr marL="177800" indent="-1588">
              <a:buFontTx/>
              <a:buChar char="-"/>
            </a:pPr>
            <a:r>
              <a:rPr lang="es-ES" dirty="0" smtClean="0"/>
              <a:t> Enrocado</a:t>
            </a:r>
          </a:p>
          <a:p>
            <a:pPr marL="177800" indent="-1588">
              <a:buFontTx/>
              <a:buChar char="-"/>
            </a:pPr>
            <a:r>
              <a:rPr lang="es-ES" dirty="0" smtClean="0"/>
              <a:t> Concreto</a:t>
            </a:r>
          </a:p>
          <a:p>
            <a:pPr marL="177800" indent="-1588">
              <a:buFontTx/>
              <a:buChar char="-"/>
            </a:pPr>
            <a:r>
              <a:rPr lang="es-ES" dirty="0" smtClean="0"/>
              <a:t> Gaviones</a:t>
            </a:r>
          </a:p>
          <a:p>
            <a:pPr marL="177800" indent="-1588">
              <a:buFontTx/>
              <a:buChar char="-"/>
            </a:pPr>
            <a:r>
              <a:rPr lang="es-ES" dirty="0" smtClean="0"/>
              <a:t> Suelo - cemento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MATERIALES</a:t>
            </a:r>
            <a:endParaRPr lang="es-ES" dirty="0"/>
          </a:p>
        </p:txBody>
      </p:sp>
      <p:sp>
        <p:nvSpPr>
          <p:cNvPr id="4" name="2 Marcador de contenido"/>
          <p:cNvSpPr>
            <a:spLocks noGrp="1"/>
          </p:cNvSpPr>
          <p:nvPr>
            <p:ph idx="1"/>
          </p:nvPr>
        </p:nvSpPr>
        <p:spPr>
          <a:xfrm>
            <a:off x="1435608" y="1447800"/>
            <a:ext cx="7498080" cy="4800600"/>
          </a:xfrm>
        </p:spPr>
        <p:txBody>
          <a:bodyPr>
            <a:normAutofit/>
          </a:bodyPr>
          <a:lstStyle/>
          <a:p>
            <a:pPr marL="177800" indent="-1588">
              <a:buFontTx/>
              <a:buChar char="-"/>
            </a:pPr>
            <a:r>
              <a:rPr lang="es-ES" dirty="0" smtClean="0"/>
              <a:t> </a:t>
            </a:r>
            <a:r>
              <a:rPr lang="es-ES" b="1" dirty="0" smtClean="0"/>
              <a:t>Enrocado</a:t>
            </a:r>
          </a:p>
          <a:p>
            <a:pPr marL="177800" indent="-1588">
              <a:buFontTx/>
              <a:buChar char="-"/>
            </a:pPr>
            <a:r>
              <a:rPr lang="es-ES" dirty="0" smtClean="0"/>
              <a:t> Concreto</a:t>
            </a:r>
          </a:p>
          <a:p>
            <a:pPr marL="177800" indent="-1588">
              <a:buFontTx/>
              <a:buChar char="-"/>
            </a:pPr>
            <a:r>
              <a:rPr lang="es-ES" dirty="0" smtClean="0"/>
              <a:t> </a:t>
            </a:r>
            <a:r>
              <a:rPr lang="es-ES" b="1" dirty="0" smtClean="0"/>
              <a:t>Gaviones</a:t>
            </a:r>
          </a:p>
          <a:p>
            <a:pPr marL="177800" indent="-1588">
              <a:buFontTx/>
              <a:buChar char="-"/>
            </a:pPr>
            <a:r>
              <a:rPr lang="es-ES" dirty="0" smtClean="0"/>
              <a:t> Suelo - cemento</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ENROCADO</a:t>
            </a:r>
            <a:endParaRPr lang="es-ES" dirty="0"/>
          </a:p>
        </p:txBody>
      </p:sp>
      <p:sp>
        <p:nvSpPr>
          <p:cNvPr id="4" name="2 Marcador de contenido"/>
          <p:cNvSpPr>
            <a:spLocks noGrp="1"/>
          </p:cNvSpPr>
          <p:nvPr>
            <p:ph idx="1"/>
          </p:nvPr>
        </p:nvSpPr>
        <p:spPr>
          <a:xfrm>
            <a:off x="1435608" y="1447800"/>
            <a:ext cx="7498080" cy="1333128"/>
          </a:xfrm>
        </p:spPr>
        <p:txBody>
          <a:bodyPr>
            <a:normAutofit fontScale="85000" lnSpcReduction="10000"/>
          </a:bodyPr>
          <a:lstStyle/>
          <a:p>
            <a:pPr marL="177800" indent="-1588">
              <a:buNone/>
            </a:pPr>
            <a:r>
              <a:rPr lang="es-ES" dirty="0" smtClean="0"/>
              <a:t>El muro de enrocado está formado por la agrupación de elementos pétreos naturales, siendo estructuras permeables y de poca resistencia. </a:t>
            </a:r>
          </a:p>
          <a:p>
            <a:pPr marL="177800" indent="-1588">
              <a:buNone/>
            </a:pPr>
            <a:endParaRPr lang="es-ES" dirty="0"/>
          </a:p>
        </p:txBody>
      </p:sp>
      <p:pic>
        <p:nvPicPr>
          <p:cNvPr id="5" name="4 Imagen" descr="escanear0002.jpg"/>
          <p:cNvPicPr>
            <a:picLocks noChangeAspect="1"/>
          </p:cNvPicPr>
          <p:nvPr/>
        </p:nvPicPr>
        <p:blipFill>
          <a:blip r:embed="rId2" cstate="print"/>
          <a:stretch>
            <a:fillRect/>
          </a:stretch>
        </p:blipFill>
        <p:spPr>
          <a:xfrm>
            <a:off x="1892807" y="3057514"/>
            <a:ext cx="5739683" cy="32518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DISEÑO DEL ENROCADO</a:t>
            </a:r>
            <a:endParaRPr lang="es-ES" dirty="0"/>
          </a:p>
        </p:txBody>
      </p:sp>
      <p:sp>
        <p:nvSpPr>
          <p:cNvPr id="4" name="2 Marcador de contenido"/>
          <p:cNvSpPr>
            <a:spLocks noGrp="1"/>
          </p:cNvSpPr>
          <p:nvPr>
            <p:ph idx="1"/>
          </p:nvPr>
        </p:nvSpPr>
        <p:spPr>
          <a:xfrm>
            <a:off x="1435608" y="1447800"/>
            <a:ext cx="7498080" cy="1333128"/>
          </a:xfrm>
        </p:spPr>
        <p:txBody>
          <a:bodyPr>
            <a:normAutofit/>
          </a:bodyPr>
          <a:lstStyle/>
          <a:p>
            <a:pPr marL="177800" indent="-1588">
              <a:buNone/>
            </a:pPr>
            <a:r>
              <a:rPr lang="es-ES" dirty="0" smtClean="0"/>
              <a:t>El tamaño mínimo de los elementos a utilizar en el enrocado debe ser:</a:t>
            </a:r>
          </a:p>
          <a:p>
            <a:pPr marL="177800" indent="-1588">
              <a:buNone/>
            </a:pP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71800" y="3079708"/>
            <a:ext cx="4176464" cy="997364"/>
          </a:xfrm>
          <a:prstGeom prst="rect">
            <a:avLst/>
          </a:prstGeom>
          <a:noFill/>
        </p:spPr>
      </p:pic>
      <p:sp>
        <p:nvSpPr>
          <p:cNvPr id="6" name="2 Marcador de contenido"/>
          <p:cNvSpPr txBox="1">
            <a:spLocks/>
          </p:cNvSpPr>
          <p:nvPr/>
        </p:nvSpPr>
        <p:spPr>
          <a:xfrm>
            <a:off x="1403648" y="4544144"/>
            <a:ext cx="7498080" cy="1333128"/>
          </a:xfrm>
          <a:prstGeom prst="rect">
            <a:avLst/>
          </a:prstGeom>
        </p:spPr>
        <p:txBody>
          <a:bodyPr>
            <a:noAutofit/>
          </a:bodyPr>
          <a:lstStyle/>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Donde: </a:t>
            </a: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d</a:t>
            </a:r>
            <a:r>
              <a:rPr kumimoji="0" lang="es-ES" sz="2000" b="0" i="0" u="none" strike="noStrike" kern="1200" cap="none" spc="0" normalizeH="0" baseline="-25000" noProof="0" dirty="0" smtClean="0">
                <a:ln>
                  <a:noFill/>
                </a:ln>
                <a:solidFill>
                  <a:schemeClr val="tx1"/>
                </a:solidFill>
                <a:effectLst/>
                <a:uLnTx/>
                <a:uFillTx/>
                <a:latin typeface="+mn-lt"/>
                <a:ea typeface="+mn-ea"/>
                <a:cs typeface="+mn-cs"/>
              </a:rPr>
              <a:t>30</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Diámetro mínimo</a:t>
            </a:r>
            <a:r>
              <a:rPr kumimoji="0" lang="es-ES" sz="2000" b="0" i="0" u="none" strike="noStrike" kern="1200" cap="none" spc="0" normalizeH="0" noProof="0" dirty="0" smtClean="0">
                <a:ln>
                  <a:noFill/>
                </a:ln>
                <a:solidFill>
                  <a:schemeClr val="tx1"/>
                </a:solidFill>
                <a:effectLst/>
                <a:uLnTx/>
                <a:uFillTx/>
                <a:latin typeface="+mn-lt"/>
                <a:ea typeface="+mn-ea"/>
                <a:cs typeface="+mn-cs"/>
              </a:rPr>
              <a:t> que deja pasar el 30% del material(m)</a:t>
            </a: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000" baseline="0" dirty="0" err="1" smtClean="0"/>
              <a:t>yn</a:t>
            </a:r>
            <a:r>
              <a:rPr lang="es-ES" sz="2000" baseline="0" dirty="0" smtClean="0"/>
              <a:t>: Profundidad normal (m)</a:t>
            </a: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V: Velocidad </a:t>
            </a:r>
            <a:r>
              <a:rPr lang="es-ES" sz="2000" dirty="0" smtClean="0"/>
              <a:t>media del flujo (m/s)</a:t>
            </a: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a:rPr>
              <a:t>s,</a:t>
            </a:r>
            <a:r>
              <a:rPr kumimoji="0" lang="es-ES" sz="2000" b="0" i="0" u="none" strike="noStrike" kern="1200" cap="none" spc="0" normalizeH="0" noProof="0" dirty="0" smtClean="0">
                <a:ln>
                  <a:noFill/>
                </a:ln>
                <a:solidFill>
                  <a:schemeClr val="tx1"/>
                </a:solidFill>
                <a:effectLst/>
                <a:uLnTx/>
                <a:uFillTx/>
                <a:latin typeface="+mn-lt"/>
                <a:ea typeface="+mn-ea"/>
                <a:cs typeface="+mn-cs"/>
                <a:sym typeface="Symbol"/>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a:rPr>
              <a:t>: Peso específico</a:t>
            </a:r>
            <a:r>
              <a:rPr kumimoji="0" lang="es-ES" sz="2000" b="0" i="0" u="none" strike="noStrike" kern="1200" cap="none" spc="0" normalizeH="0" noProof="0" dirty="0" smtClean="0">
                <a:ln>
                  <a:noFill/>
                </a:ln>
                <a:solidFill>
                  <a:schemeClr val="tx1"/>
                </a:solidFill>
                <a:effectLst/>
                <a:uLnTx/>
                <a:uFillTx/>
                <a:latin typeface="+mn-lt"/>
                <a:ea typeface="+mn-ea"/>
                <a:cs typeface="+mn-cs"/>
                <a:sym typeface="Symbol"/>
              </a:rPr>
              <a:t> del sedimento y del agua (Kg/m</a:t>
            </a:r>
            <a:r>
              <a:rPr kumimoji="0" lang="es-ES" sz="2000" b="0" i="0" u="none" strike="noStrike" kern="1200" cap="none" spc="0" normalizeH="0" baseline="30000" noProof="0" dirty="0" smtClean="0">
                <a:ln>
                  <a:noFill/>
                </a:ln>
                <a:solidFill>
                  <a:schemeClr val="tx1"/>
                </a:solidFill>
                <a:effectLst/>
                <a:uLnTx/>
                <a:uFillTx/>
                <a:latin typeface="+mn-lt"/>
                <a:ea typeface="+mn-ea"/>
                <a:cs typeface="+mn-cs"/>
                <a:sym typeface="Symbol"/>
              </a:rPr>
              <a:t>3</a:t>
            </a:r>
            <a:r>
              <a:rPr kumimoji="0" lang="es-ES" sz="2000" b="0" i="0" u="none" strike="noStrike" kern="1200" cap="none" spc="0" normalizeH="0" noProof="0" dirty="0" smtClean="0">
                <a:ln>
                  <a:noFill/>
                </a:ln>
                <a:solidFill>
                  <a:schemeClr val="tx1"/>
                </a:solidFill>
                <a:effectLst/>
                <a:uLnTx/>
                <a:uFillTx/>
                <a:latin typeface="+mn-lt"/>
                <a:ea typeface="+mn-ea"/>
                <a:cs typeface="+mn-cs"/>
                <a:sym typeface="Symbol"/>
              </a:rPr>
              <a:t>)</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DISEÑO DEL ENROCADO</a:t>
            </a:r>
            <a:endParaRPr lang="es-ES" dirty="0"/>
          </a:p>
        </p:txBody>
      </p:sp>
      <p:sp>
        <p:nvSpPr>
          <p:cNvPr id="4" name="2 Marcador de contenido"/>
          <p:cNvSpPr>
            <a:spLocks noGrp="1"/>
          </p:cNvSpPr>
          <p:nvPr>
            <p:ph idx="1"/>
          </p:nvPr>
        </p:nvSpPr>
        <p:spPr>
          <a:xfrm>
            <a:off x="1435608" y="1447800"/>
            <a:ext cx="7498080" cy="1333128"/>
          </a:xfrm>
        </p:spPr>
        <p:txBody>
          <a:bodyPr>
            <a:normAutofit/>
          </a:bodyPr>
          <a:lstStyle/>
          <a:p>
            <a:pPr marL="177800" indent="-1588">
              <a:buNone/>
            </a:pPr>
            <a:r>
              <a:rPr lang="es-ES" dirty="0" smtClean="0"/>
              <a:t>El espesor mínimo del enrocado debe estar entre 1,5 a 2 veces el d</a:t>
            </a:r>
            <a:r>
              <a:rPr lang="es-ES" baseline="-25000" dirty="0" smtClean="0"/>
              <a:t>30</a:t>
            </a:r>
            <a:endParaRPr lang="es-ES" baseline="-25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VENTAJAS DEL ENROCADO</a:t>
            </a:r>
            <a:endParaRPr lang="es-ES" dirty="0"/>
          </a:p>
        </p:txBody>
      </p:sp>
      <p:sp>
        <p:nvSpPr>
          <p:cNvPr id="4" name="2 Marcador de contenido"/>
          <p:cNvSpPr>
            <a:spLocks noGrp="1"/>
          </p:cNvSpPr>
          <p:nvPr>
            <p:ph idx="1"/>
          </p:nvPr>
        </p:nvSpPr>
        <p:spPr>
          <a:xfrm>
            <a:off x="1435608" y="1447800"/>
            <a:ext cx="7498080" cy="4285456"/>
          </a:xfrm>
        </p:spPr>
        <p:txBody>
          <a:bodyPr>
            <a:normAutofit/>
          </a:bodyPr>
          <a:lstStyle/>
          <a:p>
            <a:pPr marL="177800" indent="-1588">
              <a:buNone/>
            </a:pPr>
            <a:r>
              <a:rPr lang="es-ES" dirty="0" smtClean="0"/>
              <a:t>Según </a:t>
            </a:r>
            <a:r>
              <a:rPr lang="es-ES" dirty="0" err="1" smtClean="0"/>
              <a:t>Hattinger</a:t>
            </a:r>
            <a:r>
              <a:rPr lang="es-ES" dirty="0" smtClean="0"/>
              <a:t> (1979):</a:t>
            </a:r>
          </a:p>
          <a:p>
            <a:pPr marL="177800" indent="-1588">
              <a:buNone/>
            </a:pPr>
            <a:endParaRPr lang="es-ES" dirty="0" smtClean="0"/>
          </a:p>
          <a:p>
            <a:pPr marL="177800" indent="-1588">
              <a:buFontTx/>
              <a:buChar char="-"/>
            </a:pPr>
            <a:r>
              <a:rPr lang="es-ES" dirty="0" smtClean="0"/>
              <a:t> Construcción sencilla</a:t>
            </a:r>
          </a:p>
          <a:p>
            <a:pPr marL="177800" indent="-1588">
              <a:buFontTx/>
              <a:buChar char="-"/>
            </a:pPr>
            <a:r>
              <a:rPr lang="es-ES" dirty="0" smtClean="0"/>
              <a:t> Corto tiempo</a:t>
            </a:r>
          </a:p>
          <a:p>
            <a:pPr marL="177800" indent="-1588">
              <a:buFontTx/>
              <a:buChar char="-"/>
            </a:pPr>
            <a:r>
              <a:rPr lang="es-ES" dirty="0" smtClean="0"/>
              <a:t> Económico</a:t>
            </a:r>
          </a:p>
          <a:p>
            <a:pPr marL="177800" indent="-1588">
              <a:buFontTx/>
              <a:buChar char="-"/>
            </a:pPr>
            <a:r>
              <a:rPr lang="es-ES" dirty="0" smtClean="0"/>
              <a:t> Flexible</a:t>
            </a:r>
          </a:p>
          <a:p>
            <a:pPr marL="177800" indent="-1588">
              <a:buFontTx/>
              <a:buChar char="-"/>
            </a:pPr>
            <a:r>
              <a:rPr lang="es-ES" dirty="0" smtClean="0"/>
              <a:t> Mantenimiento sencillo</a:t>
            </a:r>
            <a:endParaRPr lang="es-ES" baseline="-25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GAVIONES</a:t>
            </a:r>
            <a:endParaRPr lang="es-ES" dirty="0"/>
          </a:p>
        </p:txBody>
      </p:sp>
      <p:sp>
        <p:nvSpPr>
          <p:cNvPr id="4" name="2 Marcador de contenido"/>
          <p:cNvSpPr>
            <a:spLocks noGrp="1"/>
          </p:cNvSpPr>
          <p:nvPr>
            <p:ph idx="1"/>
          </p:nvPr>
        </p:nvSpPr>
        <p:spPr>
          <a:xfrm>
            <a:off x="1435608" y="2023864"/>
            <a:ext cx="7498080" cy="2773288"/>
          </a:xfrm>
        </p:spPr>
        <p:txBody>
          <a:bodyPr>
            <a:normAutofit/>
          </a:bodyPr>
          <a:lstStyle/>
          <a:p>
            <a:pPr marL="177800" indent="-1588">
              <a:buNone/>
            </a:pPr>
            <a:r>
              <a:rPr lang="es-ES" dirty="0" smtClean="0"/>
              <a:t>“Las estructuras de gaviones se forman por elementos metálicos hechos con </a:t>
            </a:r>
            <a:r>
              <a:rPr lang="es-ES" b="1" dirty="0" smtClean="0"/>
              <a:t>malla hexagonal de doble torsión, llenados con piedras</a:t>
            </a:r>
            <a:r>
              <a:rPr lang="es-ES" dirty="0" smtClean="0"/>
              <a:t> u otro material similar”  (Aceves y </a:t>
            </a:r>
            <a:r>
              <a:rPr lang="es-ES" dirty="0" err="1" smtClean="0"/>
              <a:t>Audefroy</a:t>
            </a:r>
            <a:r>
              <a:rPr lang="es-ES" dirty="0" smtClean="0"/>
              <a:t>,  2007)</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GAVIONES</a:t>
            </a:r>
            <a:endParaRPr lang="es-ES" dirty="0"/>
          </a:p>
        </p:txBody>
      </p:sp>
      <p:sp>
        <p:nvSpPr>
          <p:cNvPr id="7" name="2 Marcador de contenido"/>
          <p:cNvSpPr>
            <a:spLocks noGrp="1"/>
          </p:cNvSpPr>
          <p:nvPr>
            <p:ph idx="1"/>
          </p:nvPr>
        </p:nvSpPr>
        <p:spPr>
          <a:xfrm>
            <a:off x="2339752" y="5805264"/>
            <a:ext cx="5230336" cy="360040"/>
          </a:xfrm>
        </p:spPr>
        <p:txBody>
          <a:bodyPr>
            <a:normAutofit fontScale="70000" lnSpcReduction="20000"/>
          </a:bodyPr>
          <a:lstStyle/>
          <a:p>
            <a:pPr marL="177800" indent="-1588">
              <a:buNone/>
            </a:pPr>
            <a:r>
              <a:rPr lang="es-ES" dirty="0" smtClean="0"/>
              <a:t>Colocación de las cestas del Gavión</a:t>
            </a:r>
            <a:endParaRPr lang="es-ES" dirty="0"/>
          </a:p>
        </p:txBody>
      </p:sp>
      <p:pic>
        <p:nvPicPr>
          <p:cNvPr id="5" name="4 Imagen" descr="escanear0001.jpg"/>
          <p:cNvPicPr>
            <a:picLocks noChangeAspect="1"/>
          </p:cNvPicPr>
          <p:nvPr/>
        </p:nvPicPr>
        <p:blipFill>
          <a:blip r:embed="rId2" cstate="print"/>
          <a:stretch>
            <a:fillRect/>
          </a:stretch>
        </p:blipFill>
        <p:spPr>
          <a:xfrm>
            <a:off x="1835696" y="1772816"/>
            <a:ext cx="5884369" cy="37181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DISEÑO DE GAVIONES</a:t>
            </a:r>
            <a:endParaRPr lang="es-ES" dirty="0"/>
          </a:p>
        </p:txBody>
      </p:sp>
      <p:sp>
        <p:nvSpPr>
          <p:cNvPr id="6" name="2 Marcador de contenido"/>
          <p:cNvSpPr>
            <a:spLocks noGrp="1"/>
          </p:cNvSpPr>
          <p:nvPr>
            <p:ph idx="1"/>
          </p:nvPr>
        </p:nvSpPr>
        <p:spPr>
          <a:xfrm>
            <a:off x="1435608" y="2023864"/>
            <a:ext cx="7498080" cy="2773288"/>
          </a:xfrm>
        </p:spPr>
        <p:txBody>
          <a:bodyPr>
            <a:normAutofit/>
          </a:bodyPr>
          <a:lstStyle/>
          <a:p>
            <a:pPr marL="177800" indent="-1588">
              <a:buNone/>
            </a:pPr>
            <a:r>
              <a:rPr lang="es-ES" dirty="0" smtClean="0"/>
              <a:t>El peso específico del gavión es:</a:t>
            </a:r>
            <a:endParaRPr lang="es-ES"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56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07904" y="3429000"/>
            <a:ext cx="2088232" cy="499360"/>
          </a:xfrm>
          <a:prstGeom prst="rect">
            <a:avLst/>
          </a:prstGeom>
          <a:noFill/>
        </p:spPr>
      </p:pic>
      <p:sp>
        <p:nvSpPr>
          <p:cNvPr id="8" name="2 Marcador de contenido"/>
          <p:cNvSpPr txBox="1">
            <a:spLocks/>
          </p:cNvSpPr>
          <p:nvPr/>
        </p:nvSpPr>
        <p:spPr>
          <a:xfrm>
            <a:off x="1187624" y="4544144"/>
            <a:ext cx="7714104" cy="1045096"/>
          </a:xfrm>
          <a:prstGeom prst="rect">
            <a:avLst/>
          </a:prstGeom>
        </p:spPr>
        <p:txBody>
          <a:bodyPr>
            <a:noAutofit/>
          </a:bodyPr>
          <a:lstStyle/>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Donde: </a:t>
            </a: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a:rPr>
              <a:t>g,</a:t>
            </a:r>
            <a:r>
              <a:rPr kumimoji="0" lang="es-ES" sz="2000" b="0" i="0" u="none" strike="noStrike" kern="1200" cap="none" spc="0" normalizeH="0" noProof="0" dirty="0" smtClean="0">
                <a:ln>
                  <a:noFill/>
                </a:ln>
                <a:solidFill>
                  <a:schemeClr val="tx1"/>
                </a:solidFill>
                <a:effectLst/>
                <a:uLnTx/>
                <a:uFillTx/>
                <a:latin typeface="+mn-lt"/>
                <a:ea typeface="+mn-ea"/>
                <a:cs typeface="+mn-cs"/>
                <a:sym typeface="Symbol"/>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a:rPr>
              <a:t>r: Peso específico</a:t>
            </a:r>
            <a:r>
              <a:rPr kumimoji="0" lang="es-ES" sz="2000" b="0" i="0" u="none" strike="noStrike" kern="1200" cap="none" spc="0" normalizeH="0" noProof="0" dirty="0" smtClean="0">
                <a:ln>
                  <a:noFill/>
                </a:ln>
                <a:solidFill>
                  <a:schemeClr val="tx1"/>
                </a:solidFill>
                <a:effectLst/>
                <a:uLnTx/>
                <a:uFillTx/>
                <a:latin typeface="+mn-lt"/>
                <a:ea typeface="+mn-ea"/>
                <a:cs typeface="+mn-cs"/>
                <a:sym typeface="Symbol"/>
              </a:rPr>
              <a:t> del gavión y de la roca respectivamente (Kg/m</a:t>
            </a:r>
            <a:r>
              <a:rPr kumimoji="0" lang="es-ES" sz="2000" b="0" i="0" u="none" strike="noStrike" kern="1200" cap="none" spc="0" normalizeH="0" baseline="30000" noProof="0" dirty="0" smtClean="0">
                <a:ln>
                  <a:noFill/>
                </a:ln>
                <a:solidFill>
                  <a:schemeClr val="tx1"/>
                </a:solidFill>
                <a:effectLst/>
                <a:uLnTx/>
                <a:uFillTx/>
                <a:latin typeface="+mn-lt"/>
                <a:ea typeface="+mn-ea"/>
                <a:cs typeface="+mn-cs"/>
                <a:sym typeface="Symbol"/>
              </a:rPr>
              <a:t>3</a:t>
            </a:r>
            <a:r>
              <a:rPr kumimoji="0" lang="es-ES" sz="2000" b="0" i="0" u="none" strike="noStrike" kern="1200" cap="none" spc="0" normalizeH="0" noProof="0" dirty="0" smtClean="0">
                <a:ln>
                  <a:noFill/>
                </a:ln>
                <a:solidFill>
                  <a:schemeClr val="tx1"/>
                </a:solidFill>
                <a:effectLst/>
                <a:uLnTx/>
                <a:uFillTx/>
                <a:latin typeface="+mn-lt"/>
                <a:ea typeface="+mn-ea"/>
                <a:cs typeface="+mn-cs"/>
                <a:sym typeface="Symbol"/>
              </a:rPr>
              <a:t>)</a:t>
            </a: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000" baseline="0" dirty="0" smtClean="0">
                <a:sym typeface="Symbol"/>
              </a:rPr>
              <a:t>p: Porosidad</a:t>
            </a:r>
            <a:r>
              <a:rPr lang="es-ES" sz="2000" dirty="0" smtClean="0">
                <a:sym typeface="Symbol"/>
              </a:rPr>
              <a:t> del gavión (%)</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177800" marR="0" lvl="0" indent="-158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VENTAJAS DE GAVIONES</a:t>
            </a:r>
            <a:endParaRPr lang="es-ES" dirty="0"/>
          </a:p>
        </p:txBody>
      </p:sp>
      <p:sp>
        <p:nvSpPr>
          <p:cNvPr id="4" name="2 Marcador de contenido"/>
          <p:cNvSpPr>
            <a:spLocks noGrp="1"/>
          </p:cNvSpPr>
          <p:nvPr>
            <p:ph idx="1"/>
          </p:nvPr>
        </p:nvSpPr>
        <p:spPr>
          <a:xfrm>
            <a:off x="1435608" y="2023864"/>
            <a:ext cx="7498080" cy="2773288"/>
          </a:xfrm>
        </p:spPr>
        <p:txBody>
          <a:bodyPr>
            <a:normAutofit fontScale="92500" lnSpcReduction="20000"/>
          </a:bodyPr>
          <a:lstStyle/>
          <a:p>
            <a:pPr marL="177800" indent="-1588">
              <a:buNone/>
            </a:pPr>
            <a:r>
              <a:rPr lang="es-ES" dirty="0" smtClean="0"/>
              <a:t>Según González de Vallejo, et al. (2002) los muros de gaviones:</a:t>
            </a:r>
          </a:p>
          <a:p>
            <a:pPr marL="177800" indent="-1588">
              <a:buNone/>
            </a:pPr>
            <a:endParaRPr lang="es-ES" dirty="0" smtClean="0"/>
          </a:p>
          <a:p>
            <a:pPr marL="177800" indent="-1588">
              <a:buFontTx/>
              <a:buChar char="-"/>
            </a:pPr>
            <a:r>
              <a:rPr lang="es-ES" dirty="0" smtClean="0"/>
              <a:t> Son flexibles</a:t>
            </a:r>
          </a:p>
          <a:p>
            <a:pPr marL="177800" indent="-1588">
              <a:buFontTx/>
              <a:buChar char="-"/>
            </a:pPr>
            <a:r>
              <a:rPr lang="es-ES" dirty="0" smtClean="0"/>
              <a:t> Son permeables</a:t>
            </a:r>
          </a:p>
          <a:p>
            <a:pPr marL="177800" indent="-1588">
              <a:buFontTx/>
              <a:buChar char="-"/>
            </a:pPr>
            <a:r>
              <a:rPr lang="es-ES" dirty="0" smtClean="0"/>
              <a:t> Son construidos con fragmentos rocosos</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OBJETIVOS DE UN ENCAUZAMIENTO</a:t>
            </a:r>
            <a:endParaRPr lang="es-ES" dirty="0"/>
          </a:p>
        </p:txBody>
      </p:sp>
      <p:sp>
        <p:nvSpPr>
          <p:cNvPr id="3" name="2 Marcador de contenido"/>
          <p:cNvSpPr>
            <a:spLocks noGrp="1"/>
          </p:cNvSpPr>
          <p:nvPr>
            <p:ph idx="1"/>
          </p:nvPr>
        </p:nvSpPr>
        <p:spPr/>
        <p:txBody>
          <a:bodyPr/>
          <a:lstStyle/>
          <a:p>
            <a:r>
              <a:rPr lang="es-ES" dirty="0" smtClean="0"/>
              <a:t>Protección frente a las inundaciones</a:t>
            </a:r>
          </a:p>
          <a:p>
            <a:r>
              <a:rPr lang="es-ES" dirty="0" smtClean="0">
                <a:solidFill>
                  <a:srgbClr val="FF0000"/>
                </a:solidFill>
              </a:rPr>
              <a:t>Protección de márgenes del río (defensa)</a:t>
            </a:r>
          </a:p>
          <a:p>
            <a:r>
              <a:rPr lang="es-ES" dirty="0" smtClean="0"/>
              <a:t>Fijación de un cauce estable (estabilización)</a:t>
            </a:r>
          </a:p>
          <a:p>
            <a:r>
              <a:rPr lang="es-ES" dirty="0" smtClean="0"/>
              <a:t>Aumento de la capacidad de conducción</a:t>
            </a:r>
          </a:p>
          <a:p>
            <a:r>
              <a:rPr lang="es-ES" dirty="0" smtClean="0"/>
              <a:t>Fijación de un canal navegable</a:t>
            </a:r>
          </a:p>
          <a:p>
            <a:r>
              <a:rPr lang="es-ES" dirty="0" smtClean="0"/>
              <a:t>Recuperación de los valores naturales del río</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GAVIONES</a:t>
            </a:r>
            <a:endParaRPr lang="es-ES" dirty="0"/>
          </a:p>
        </p:txBody>
      </p:sp>
      <p:pic>
        <p:nvPicPr>
          <p:cNvPr id="6" name="5 Imagen" descr="Gaviones.jpg"/>
          <p:cNvPicPr>
            <a:picLocks noChangeAspect="1"/>
          </p:cNvPicPr>
          <p:nvPr/>
        </p:nvPicPr>
        <p:blipFill>
          <a:blip r:embed="rId2" cstate="print"/>
          <a:stretch>
            <a:fillRect/>
          </a:stretch>
        </p:blipFill>
        <p:spPr>
          <a:xfrm>
            <a:off x="1907704" y="1484784"/>
            <a:ext cx="6068062" cy="4159151"/>
          </a:xfrm>
          <a:prstGeom prst="rect">
            <a:avLst/>
          </a:prstGeom>
          <a:ln>
            <a:noFill/>
          </a:ln>
          <a:effectLst>
            <a:outerShdw blurRad="292100" dist="139700" dir="2700000" algn="tl" rotWithShape="0">
              <a:srgbClr val="333333">
                <a:alpha val="65000"/>
              </a:srgbClr>
            </a:outerShdw>
          </a:effectLst>
        </p:spPr>
      </p:pic>
      <p:sp>
        <p:nvSpPr>
          <p:cNvPr id="7" name="2 Marcador de contenido"/>
          <p:cNvSpPr>
            <a:spLocks noGrp="1"/>
          </p:cNvSpPr>
          <p:nvPr>
            <p:ph idx="1"/>
          </p:nvPr>
        </p:nvSpPr>
        <p:spPr>
          <a:xfrm>
            <a:off x="2221984" y="5805264"/>
            <a:ext cx="5806400" cy="648072"/>
          </a:xfrm>
        </p:spPr>
        <p:txBody>
          <a:bodyPr>
            <a:normAutofit fontScale="70000" lnSpcReduction="20000"/>
          </a:bodyPr>
          <a:lstStyle/>
          <a:p>
            <a:pPr marL="177800" indent="-1588">
              <a:buNone/>
            </a:pPr>
            <a:r>
              <a:rPr lang="es-ES" dirty="0" smtClean="0"/>
              <a:t>Gavión utilizado como muro de contención</a:t>
            </a:r>
            <a:endParaRPr lang="es-ES" dirty="0"/>
          </a:p>
        </p:txBody>
      </p:sp>
      <p:pic>
        <p:nvPicPr>
          <p:cNvPr id="2051" name="Picture 3" descr="C:\Archivos de programa\Microsoft Office\MEDIA\OFFICE12\Bullets\BD21298_.gif">
            <a:hlinkClick r:id="rId3" action="ppaction://hlinksldjump"/>
          </p:cNvPr>
          <p:cNvPicPr>
            <a:picLocks noChangeAspect="1" noChangeArrowheads="1"/>
          </p:cNvPicPr>
          <p:nvPr/>
        </p:nvPicPr>
        <p:blipFill>
          <a:blip r:embed="rId4" cstate="print"/>
          <a:srcRect/>
          <a:stretch>
            <a:fillRect/>
          </a:stretch>
        </p:blipFill>
        <p:spPr bwMode="auto">
          <a:xfrm>
            <a:off x="8100392" y="5949280"/>
            <a:ext cx="493961" cy="49396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43408"/>
            <a:ext cx="7498080" cy="1143000"/>
          </a:xfrm>
        </p:spPr>
        <p:txBody>
          <a:bodyPr>
            <a:normAutofit/>
          </a:bodyPr>
          <a:lstStyle/>
          <a:p>
            <a:r>
              <a:rPr lang="es-ES" dirty="0" smtClean="0"/>
              <a:t>GAVIONES</a:t>
            </a:r>
            <a:endParaRPr lang="es-ES" dirty="0"/>
          </a:p>
        </p:txBody>
      </p:sp>
      <p:sp>
        <p:nvSpPr>
          <p:cNvPr id="7" name="2 Marcador de contenido"/>
          <p:cNvSpPr>
            <a:spLocks noGrp="1"/>
          </p:cNvSpPr>
          <p:nvPr>
            <p:ph idx="1"/>
          </p:nvPr>
        </p:nvSpPr>
        <p:spPr>
          <a:xfrm>
            <a:off x="2123728" y="6209928"/>
            <a:ext cx="5806400" cy="648072"/>
          </a:xfrm>
        </p:spPr>
        <p:txBody>
          <a:bodyPr>
            <a:normAutofit fontScale="70000" lnSpcReduction="20000"/>
          </a:bodyPr>
          <a:lstStyle/>
          <a:p>
            <a:pPr marL="177800" indent="-1588">
              <a:buNone/>
            </a:pPr>
            <a:r>
              <a:rPr lang="es-ES" dirty="0" smtClean="0"/>
              <a:t>Gavión utilizado como defensa de márgenes</a:t>
            </a:r>
            <a:endParaRPr lang="es-ES" dirty="0"/>
          </a:p>
        </p:txBody>
      </p:sp>
      <p:pic>
        <p:nvPicPr>
          <p:cNvPr id="5" name="4 Imagen" descr="15641-detalles-de-gaviones.gif"/>
          <p:cNvPicPr>
            <a:picLocks noChangeAspect="1"/>
          </p:cNvPicPr>
          <p:nvPr/>
        </p:nvPicPr>
        <p:blipFill>
          <a:blip r:embed="rId2" cstate="print"/>
          <a:stretch>
            <a:fillRect/>
          </a:stretch>
        </p:blipFill>
        <p:spPr>
          <a:xfrm>
            <a:off x="1115617" y="692696"/>
            <a:ext cx="7776864"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PROTECCIÓN CONTRA SOCAVACIÓN LOCAL</a:t>
            </a:r>
            <a:endParaRPr lang="es-ES" dirty="0"/>
          </a:p>
        </p:txBody>
      </p:sp>
      <p:sp>
        <p:nvSpPr>
          <p:cNvPr id="5" name="4 Marcador de contenido"/>
          <p:cNvSpPr>
            <a:spLocks noGrp="1"/>
          </p:cNvSpPr>
          <p:nvPr>
            <p:ph idx="1"/>
          </p:nvPr>
        </p:nvSpPr>
        <p:spPr>
          <a:xfrm>
            <a:off x="1403648" y="2060848"/>
            <a:ext cx="7498080" cy="3243808"/>
          </a:xfrm>
        </p:spPr>
        <p:txBody>
          <a:bodyPr/>
          <a:lstStyle/>
          <a:p>
            <a:r>
              <a:rPr lang="es-ES" dirty="0" smtClean="0"/>
              <a:t>Recubrimiento colocado a una cota inferior a la posible erosión</a:t>
            </a:r>
          </a:p>
        </p:txBody>
      </p:sp>
      <p:pic>
        <p:nvPicPr>
          <p:cNvPr id="4" name="3 Imagen" descr="escanear0003.jpg"/>
          <p:cNvPicPr>
            <a:picLocks noChangeAspect="1"/>
          </p:cNvPicPr>
          <p:nvPr/>
        </p:nvPicPr>
        <p:blipFill>
          <a:blip r:embed="rId2" cstate="print"/>
          <a:srcRect l="9088" t="12201" r="6531" b="65749"/>
          <a:stretch>
            <a:fillRect/>
          </a:stretch>
        </p:blipFill>
        <p:spPr>
          <a:xfrm>
            <a:off x="1331640" y="3573016"/>
            <a:ext cx="7468258" cy="2376264"/>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331640" y="6361583"/>
            <a:ext cx="7416824" cy="307777"/>
          </a:xfrm>
          <a:prstGeom prst="rect">
            <a:avLst/>
          </a:prstGeom>
          <a:noFill/>
        </p:spPr>
        <p:txBody>
          <a:bodyPr wrap="square" rtlCol="0">
            <a:spAutoFit/>
          </a:bodyPr>
          <a:lstStyle/>
          <a:p>
            <a:r>
              <a:rPr lang="es-ES" sz="1400" dirty="0" smtClean="0"/>
              <a:t>Fuente: Mejía y Lara, 1998. Manual de Diseño de Obras Fluviales</a:t>
            </a:r>
            <a:endParaRPr lang="es-E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PROTECCIÓN CONTRA SOCAVACIÓN LOCAL</a:t>
            </a:r>
            <a:endParaRPr lang="es-ES" dirty="0"/>
          </a:p>
        </p:txBody>
      </p:sp>
      <p:sp>
        <p:nvSpPr>
          <p:cNvPr id="5" name="4 Marcador de contenido"/>
          <p:cNvSpPr>
            <a:spLocks noGrp="1"/>
          </p:cNvSpPr>
          <p:nvPr>
            <p:ph idx="1"/>
          </p:nvPr>
        </p:nvSpPr>
        <p:spPr>
          <a:xfrm>
            <a:off x="1403648" y="2060848"/>
            <a:ext cx="7498080" cy="3243808"/>
          </a:xfrm>
        </p:spPr>
        <p:txBody>
          <a:bodyPr/>
          <a:lstStyle/>
          <a:p>
            <a:r>
              <a:rPr lang="es-ES" dirty="0" smtClean="0"/>
              <a:t>Trinchera rellena con </a:t>
            </a:r>
            <a:r>
              <a:rPr lang="es-ES" dirty="0" err="1" smtClean="0"/>
              <a:t>enrocamiento</a:t>
            </a:r>
            <a:endParaRPr lang="es-ES" dirty="0" smtClean="0"/>
          </a:p>
        </p:txBody>
      </p:sp>
      <p:sp>
        <p:nvSpPr>
          <p:cNvPr id="4" name="3 CuadroTexto"/>
          <p:cNvSpPr txBox="1"/>
          <p:nvPr/>
        </p:nvSpPr>
        <p:spPr>
          <a:xfrm>
            <a:off x="1331640" y="6361583"/>
            <a:ext cx="7416824" cy="307777"/>
          </a:xfrm>
          <a:prstGeom prst="rect">
            <a:avLst/>
          </a:prstGeom>
          <a:noFill/>
        </p:spPr>
        <p:txBody>
          <a:bodyPr wrap="square" rtlCol="0">
            <a:spAutoFit/>
          </a:bodyPr>
          <a:lstStyle/>
          <a:p>
            <a:r>
              <a:rPr lang="es-ES" sz="1400" dirty="0" smtClean="0"/>
              <a:t>Fuente: Mejía y Lara, 1998. Manual de Diseño de Obras Fluviales</a:t>
            </a:r>
            <a:endParaRPr lang="es-ES" sz="1400" dirty="0"/>
          </a:p>
        </p:txBody>
      </p:sp>
      <p:pic>
        <p:nvPicPr>
          <p:cNvPr id="6" name="5 Imagen" descr="escanear0003.jpg"/>
          <p:cNvPicPr>
            <a:picLocks noChangeAspect="1"/>
          </p:cNvPicPr>
          <p:nvPr/>
        </p:nvPicPr>
        <p:blipFill>
          <a:blip r:embed="rId2" cstate="print"/>
          <a:srcRect l="14202" t="38450" r="10366" b="44750"/>
          <a:stretch>
            <a:fillRect/>
          </a:stretch>
        </p:blipFill>
        <p:spPr>
          <a:xfrm>
            <a:off x="1403647" y="3284984"/>
            <a:ext cx="7169297"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PROTECCIÓN CONTRA SOCAVACIÓN LOCAL</a:t>
            </a:r>
            <a:endParaRPr lang="es-ES" dirty="0"/>
          </a:p>
        </p:txBody>
      </p:sp>
      <p:sp>
        <p:nvSpPr>
          <p:cNvPr id="5" name="4 Marcador de contenido"/>
          <p:cNvSpPr>
            <a:spLocks noGrp="1"/>
          </p:cNvSpPr>
          <p:nvPr>
            <p:ph idx="1"/>
          </p:nvPr>
        </p:nvSpPr>
        <p:spPr>
          <a:xfrm>
            <a:off x="1403648" y="2060848"/>
            <a:ext cx="7498080" cy="3243808"/>
          </a:xfrm>
        </p:spPr>
        <p:txBody>
          <a:bodyPr/>
          <a:lstStyle/>
          <a:p>
            <a:r>
              <a:rPr lang="es-ES" dirty="0" smtClean="0"/>
              <a:t>Delantal de protección</a:t>
            </a:r>
            <a:endParaRPr lang="es-ES" dirty="0"/>
          </a:p>
        </p:txBody>
      </p:sp>
      <p:sp>
        <p:nvSpPr>
          <p:cNvPr id="4" name="3 CuadroTexto"/>
          <p:cNvSpPr txBox="1"/>
          <p:nvPr/>
        </p:nvSpPr>
        <p:spPr>
          <a:xfrm>
            <a:off x="1331640" y="6361583"/>
            <a:ext cx="7416824" cy="307777"/>
          </a:xfrm>
          <a:prstGeom prst="rect">
            <a:avLst/>
          </a:prstGeom>
          <a:noFill/>
        </p:spPr>
        <p:txBody>
          <a:bodyPr wrap="square" rtlCol="0">
            <a:spAutoFit/>
          </a:bodyPr>
          <a:lstStyle/>
          <a:p>
            <a:r>
              <a:rPr lang="es-ES" sz="1400" dirty="0" smtClean="0"/>
              <a:t>Fuente: Mejía y Lara, 1998. Manual de Diseño de Obras Fluviales</a:t>
            </a:r>
            <a:endParaRPr lang="es-ES" sz="1400" dirty="0"/>
          </a:p>
        </p:txBody>
      </p:sp>
      <p:pic>
        <p:nvPicPr>
          <p:cNvPr id="6" name="5 Imagen" descr="escanear0003.jpg"/>
          <p:cNvPicPr>
            <a:picLocks noChangeAspect="1"/>
          </p:cNvPicPr>
          <p:nvPr/>
        </p:nvPicPr>
        <p:blipFill>
          <a:blip r:embed="rId2" cstate="print"/>
          <a:srcRect l="14202" t="57350" r="10366" b="25850"/>
          <a:stretch>
            <a:fillRect/>
          </a:stretch>
        </p:blipFill>
        <p:spPr>
          <a:xfrm>
            <a:off x="1700681" y="3356992"/>
            <a:ext cx="6903767" cy="18722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CORTE DE MEANDROS</a:t>
            </a:r>
            <a:endParaRPr lang="es-ES" dirty="0"/>
          </a:p>
        </p:txBody>
      </p:sp>
      <p:sp>
        <p:nvSpPr>
          <p:cNvPr id="3" name="2 Marcador de contenido"/>
          <p:cNvSpPr>
            <a:spLocks noGrp="1"/>
          </p:cNvSpPr>
          <p:nvPr>
            <p:ph idx="1"/>
          </p:nvPr>
        </p:nvSpPr>
        <p:spPr/>
        <p:txBody>
          <a:bodyPr/>
          <a:lstStyle/>
          <a:p>
            <a:r>
              <a:rPr lang="es-ES" dirty="0" smtClean="0"/>
              <a:t>“Algunos de los problemas que mueven a la necesidad de encauzar provienen de las curvas de los ríos. (…) Los ríos de gran sinuosidad tienen mayor longitud (…) Las curvas significan también una resistencia al flujo (…) el ataque en las curvas puede causar erosión en las márgenes” (Martín, 2003, p. 104)</a:t>
            </a:r>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CONSECUENCIAS DEL CORTE DE MEANDROS</a:t>
            </a:r>
            <a:endParaRPr lang="es-ES" dirty="0"/>
          </a:p>
        </p:txBody>
      </p:sp>
      <p:sp>
        <p:nvSpPr>
          <p:cNvPr id="3" name="2 Marcador de contenido"/>
          <p:cNvSpPr>
            <a:spLocks noGrp="1"/>
          </p:cNvSpPr>
          <p:nvPr>
            <p:ph idx="1"/>
          </p:nvPr>
        </p:nvSpPr>
        <p:spPr>
          <a:xfrm>
            <a:off x="1435608" y="1868760"/>
            <a:ext cx="7498080" cy="4800600"/>
          </a:xfrm>
        </p:spPr>
        <p:txBody>
          <a:bodyPr/>
          <a:lstStyle/>
          <a:p>
            <a:r>
              <a:rPr lang="es-ES" dirty="0" smtClean="0"/>
              <a:t>Si las orillas están desprotegidas, el río tenderá a volver a su pendiente original formando meandros nuevamente.</a:t>
            </a:r>
          </a:p>
          <a:p>
            <a:r>
              <a:rPr lang="es-ES" dirty="0" smtClean="0"/>
              <a:t>Si las orillas están protegidas, el río buscará su pendiente original erosionando el fondo aguas arriba del tramo rectificado.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DIMENSIONES DEL CAUCE PILOTO</a:t>
            </a:r>
            <a:endParaRPr lang="es-ES" dirty="0"/>
          </a:p>
        </p:txBody>
      </p:sp>
      <p:sp>
        <p:nvSpPr>
          <p:cNvPr id="3" name="2 Marcador de contenido"/>
          <p:cNvSpPr>
            <a:spLocks noGrp="1"/>
          </p:cNvSpPr>
          <p:nvPr>
            <p:ph idx="1"/>
          </p:nvPr>
        </p:nvSpPr>
        <p:spPr/>
        <p:txBody>
          <a:bodyPr/>
          <a:lstStyle/>
          <a:p>
            <a:r>
              <a:rPr lang="es-ES" dirty="0" smtClean="0"/>
              <a:t>Condiciones que deben cumplirse:</a:t>
            </a:r>
          </a:p>
          <a:p>
            <a:pPr lvl="1"/>
            <a:r>
              <a:rPr lang="es-ES" dirty="0" smtClean="0"/>
              <a:t>La velocidad del agua en el cauce piloto debe ser capaz de incrementar la sección transversal</a:t>
            </a:r>
          </a:p>
          <a:p>
            <a:pPr lvl="1"/>
            <a:r>
              <a:rPr lang="es-ES" dirty="0" smtClean="0"/>
              <a:t>El diseño del cauce piloto se hará para el caudal formativo</a:t>
            </a:r>
          </a:p>
          <a:p>
            <a:pPr lvl="1"/>
            <a:r>
              <a:rPr lang="es-ES" dirty="0" smtClean="0"/>
              <a:t>El tirante en el cauce piloto debe ser igual a la profundidad en el meandro</a:t>
            </a:r>
          </a:p>
          <a:p>
            <a:pPr lvl="1"/>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DEL CAUCE PILOTO</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latin typeface="Arial" pitchFamily="34" charset="0"/>
                <a:cs typeface="Arial" pitchFamily="34" charset="0"/>
                <a:sym typeface="Symbol"/>
              </a:rPr>
              <a:t>1) Calcular: </a:t>
            </a:r>
          </a:p>
          <a:p>
            <a:pPr lvl="2"/>
            <a:r>
              <a:rPr lang="es-ES" dirty="0" smtClean="0">
                <a:latin typeface="Arial" pitchFamily="34" charset="0"/>
                <a:cs typeface="Arial" pitchFamily="34" charset="0"/>
                <a:sym typeface="Symbol"/>
              </a:rPr>
              <a:t>=(1/L)</a:t>
            </a:r>
            <a:r>
              <a:rPr lang="es-ES" baseline="30000" dirty="0" smtClean="0">
                <a:latin typeface="Arial" pitchFamily="34" charset="0"/>
                <a:cs typeface="Arial" pitchFamily="34" charset="0"/>
                <a:sym typeface="Symbol"/>
              </a:rPr>
              <a:t>1/2</a:t>
            </a:r>
            <a:endParaRPr lang="es-ES" dirty="0" smtClean="0">
              <a:latin typeface="Arial" pitchFamily="34" charset="0"/>
              <a:cs typeface="Arial" pitchFamily="34" charset="0"/>
              <a:sym typeface="Symbol"/>
            </a:endParaRPr>
          </a:p>
          <a:p>
            <a:r>
              <a:rPr lang="es-ES" dirty="0" smtClean="0">
                <a:latin typeface="Arial" pitchFamily="34" charset="0"/>
                <a:cs typeface="Arial" pitchFamily="34" charset="0"/>
                <a:sym typeface="Symbol"/>
              </a:rPr>
              <a:t>2) Estimar la velocidad mínima que debe llevar el cauce piloto como:</a:t>
            </a:r>
          </a:p>
          <a:p>
            <a:pPr lvl="2"/>
            <a:r>
              <a:rPr lang="es-ES" dirty="0" err="1" smtClean="0">
                <a:latin typeface="Arial" pitchFamily="34" charset="0"/>
                <a:cs typeface="Arial" pitchFamily="34" charset="0"/>
                <a:sym typeface="Symbol"/>
              </a:rPr>
              <a:t>Vmin</a:t>
            </a:r>
            <a:r>
              <a:rPr lang="es-ES" dirty="0" smtClean="0">
                <a:latin typeface="Arial" pitchFamily="34" charset="0"/>
                <a:cs typeface="Arial" pitchFamily="34" charset="0"/>
                <a:sym typeface="Symbol"/>
              </a:rPr>
              <a:t> = 3Vmaxima no </a:t>
            </a:r>
            <a:r>
              <a:rPr lang="es-ES" dirty="0" err="1" smtClean="0">
                <a:latin typeface="Arial" pitchFamily="34" charset="0"/>
                <a:cs typeface="Arial" pitchFamily="34" charset="0"/>
                <a:sym typeface="Symbol"/>
              </a:rPr>
              <a:t>erosiobable</a:t>
            </a:r>
            <a:endParaRPr lang="es-ES" dirty="0" smtClean="0">
              <a:latin typeface="Arial" pitchFamily="34" charset="0"/>
              <a:cs typeface="Arial" pitchFamily="34" charset="0"/>
              <a:sym typeface="Symbol"/>
            </a:endParaRPr>
          </a:p>
          <a:p>
            <a:r>
              <a:rPr lang="es-ES" dirty="0" smtClean="0">
                <a:latin typeface="Arial" pitchFamily="34" charset="0"/>
                <a:cs typeface="Arial" pitchFamily="34" charset="0"/>
                <a:sym typeface="Symbol"/>
              </a:rPr>
              <a:t>3) Hallar V1:</a:t>
            </a:r>
          </a:p>
          <a:p>
            <a:pPr lvl="2"/>
            <a:r>
              <a:rPr lang="es-ES" dirty="0" smtClean="0">
                <a:latin typeface="Arial" pitchFamily="34" charset="0"/>
                <a:cs typeface="Arial" pitchFamily="34" charset="0"/>
                <a:sym typeface="Symbol"/>
              </a:rPr>
              <a:t>V1= </a:t>
            </a:r>
            <a:r>
              <a:rPr lang="es-ES" dirty="0" err="1" smtClean="0">
                <a:latin typeface="Arial" pitchFamily="34" charset="0"/>
                <a:cs typeface="Arial" pitchFamily="34" charset="0"/>
                <a:sym typeface="Symbol"/>
              </a:rPr>
              <a:t>Vc</a:t>
            </a:r>
            <a:r>
              <a:rPr lang="es-ES" dirty="0" smtClean="0">
                <a:latin typeface="Arial" pitchFamily="34" charset="0"/>
                <a:cs typeface="Arial" pitchFamily="34" charset="0"/>
                <a:sym typeface="Symbol"/>
              </a:rPr>
              <a:t>/</a:t>
            </a:r>
            <a:r>
              <a:rPr lang="es-ES" dirty="0" err="1" smtClean="0">
                <a:latin typeface="Arial" pitchFamily="34" charset="0"/>
                <a:cs typeface="Arial" pitchFamily="34" charset="0"/>
                <a:sym typeface="Symbol"/>
              </a:rPr>
              <a:t>Vr</a:t>
            </a:r>
            <a:endParaRPr lang="es-ES" dirty="0" smtClean="0">
              <a:latin typeface="Arial" pitchFamily="34" charset="0"/>
              <a:cs typeface="Arial" pitchFamily="34" charset="0"/>
              <a:sym typeface="Symbol"/>
            </a:endParaRPr>
          </a:p>
          <a:p>
            <a:r>
              <a:rPr lang="es-ES" dirty="0" smtClean="0">
                <a:latin typeface="Arial" pitchFamily="34" charset="0"/>
                <a:cs typeface="Arial" pitchFamily="34" charset="0"/>
                <a:sym typeface="Symbol"/>
              </a:rPr>
              <a:t>4) Definir el ancho del cauce piloto, b, como el mayor de los siguientes valores:</a:t>
            </a:r>
          </a:p>
          <a:p>
            <a:pPr lvl="2"/>
            <a:r>
              <a:rPr lang="es-ES" dirty="0" smtClean="0">
                <a:latin typeface="Arial" pitchFamily="34" charset="0"/>
                <a:cs typeface="Arial" pitchFamily="34" charset="0"/>
                <a:sym typeface="Symbol"/>
              </a:rPr>
              <a:t>b = 0,10B 	ó 	b = 1,25H </a:t>
            </a:r>
          </a:p>
          <a:p>
            <a:r>
              <a:rPr lang="es-ES" dirty="0" smtClean="0">
                <a:latin typeface="Arial" pitchFamily="34" charset="0"/>
                <a:cs typeface="Arial" pitchFamily="34" charset="0"/>
                <a:sym typeface="Symbol"/>
              </a:rPr>
              <a:t>5) Calcular </a:t>
            </a:r>
          </a:p>
          <a:p>
            <a:pPr lvl="2"/>
            <a:r>
              <a:rPr lang="es-ES" dirty="0" smtClean="0">
                <a:latin typeface="Arial" pitchFamily="34" charset="0"/>
                <a:cs typeface="Arial" pitchFamily="34" charset="0"/>
                <a:sym typeface="Symbol"/>
              </a:rPr>
              <a:t>=(2r</a:t>
            </a:r>
            <a:r>
              <a:rPr lang="es-ES" baseline="-25000" dirty="0" smtClean="0">
                <a:latin typeface="Arial" pitchFamily="34" charset="0"/>
                <a:cs typeface="Arial" pitchFamily="34" charset="0"/>
                <a:sym typeface="Symbol"/>
              </a:rPr>
              <a:t>r</a:t>
            </a:r>
            <a:r>
              <a:rPr lang="es-ES" dirty="0" smtClean="0">
                <a:latin typeface="Arial" pitchFamily="34" charset="0"/>
                <a:cs typeface="Arial" pitchFamily="34" charset="0"/>
                <a:sym typeface="Symbol"/>
              </a:rPr>
              <a:t>)/b</a:t>
            </a:r>
          </a:p>
          <a:p>
            <a:pPr lvl="2"/>
            <a:r>
              <a:rPr lang="es-ES" dirty="0" smtClean="0">
                <a:latin typeface="Arial" pitchFamily="34" charset="0"/>
                <a:cs typeface="Arial" pitchFamily="34" charset="0"/>
                <a:sym typeface="Symbol"/>
              </a:rPr>
              <a:t>C = (1+)</a:t>
            </a:r>
            <a:r>
              <a:rPr lang="es-ES" baseline="30000" dirty="0" smtClean="0">
                <a:latin typeface="Arial" pitchFamily="34" charset="0"/>
                <a:cs typeface="Arial" pitchFamily="34" charset="0"/>
                <a:sym typeface="Symbol"/>
              </a:rPr>
              <a:t>2/3</a:t>
            </a:r>
            <a:endParaRPr lang="es-ES" dirty="0" smtClean="0">
              <a:latin typeface="Arial" pitchFamily="34" charset="0"/>
              <a:cs typeface="Arial" pitchFamily="34" charset="0"/>
              <a:sym typeface="Symbol"/>
            </a:endParaRPr>
          </a:p>
          <a:p>
            <a:endParaRPr lang="es-ES" dirty="0" smtClean="0">
              <a:latin typeface="Arial" pitchFamily="34" charset="0"/>
              <a:cs typeface="Arial" pitchFamily="34" charset="0"/>
              <a:sym typeface="Symbol"/>
            </a:endParaRPr>
          </a:p>
          <a:p>
            <a:endParaRPr lang="es-ES" dirty="0" smtClean="0">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DEL CAUCE PILOTO</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latin typeface="Arial" pitchFamily="34" charset="0"/>
                <a:cs typeface="Arial" pitchFamily="34" charset="0"/>
                <a:sym typeface="Symbol"/>
              </a:rPr>
              <a:t>6) Recalcular V1 como:</a:t>
            </a:r>
          </a:p>
          <a:p>
            <a:pPr lvl="2"/>
            <a:r>
              <a:rPr lang="es-ES" dirty="0" smtClean="0">
                <a:latin typeface="Arial" pitchFamily="34" charset="0"/>
                <a:cs typeface="Arial" pitchFamily="34" charset="0"/>
                <a:sym typeface="Symbol"/>
              </a:rPr>
              <a:t>V1 = 1/C</a:t>
            </a:r>
          </a:p>
          <a:p>
            <a:r>
              <a:rPr lang="es-ES" dirty="0" smtClean="0">
                <a:latin typeface="Arial" pitchFamily="34" charset="0"/>
                <a:cs typeface="Arial" pitchFamily="34" charset="0"/>
                <a:sym typeface="Symbol"/>
              </a:rPr>
              <a:t>7) Comparar con V1 del paso 3, si V1 del paso 6 es mayor, seguir con el paso 8. Si en cambio, V1 del paso 6 es menor, aumentar el ancho b y repetir el procedimiento, desde el paso 4.</a:t>
            </a:r>
          </a:p>
          <a:p>
            <a:r>
              <a:rPr lang="es-ES" dirty="0" smtClean="0">
                <a:latin typeface="Arial" pitchFamily="34" charset="0"/>
                <a:cs typeface="Arial" pitchFamily="34" charset="0"/>
                <a:sym typeface="Symbol"/>
              </a:rPr>
              <a:t>8) Calcular A1, A2, V2 y Q2:</a:t>
            </a:r>
          </a:p>
          <a:p>
            <a:pPr lvl="2"/>
            <a:r>
              <a:rPr lang="es-ES" dirty="0" smtClean="0">
                <a:latin typeface="Arial" pitchFamily="34" charset="0"/>
                <a:cs typeface="Arial" pitchFamily="34" charset="0"/>
                <a:sym typeface="Symbol"/>
              </a:rPr>
              <a:t>A1 = (</a:t>
            </a:r>
            <a:r>
              <a:rPr lang="es-ES" dirty="0" err="1" smtClean="0">
                <a:latin typeface="Arial" pitchFamily="34" charset="0"/>
                <a:cs typeface="Arial" pitchFamily="34" charset="0"/>
                <a:sym typeface="Symbol"/>
              </a:rPr>
              <a:t>b·r</a:t>
            </a:r>
            <a:r>
              <a:rPr lang="es-ES" baseline="-25000" dirty="0" err="1" smtClean="0">
                <a:latin typeface="Arial" pitchFamily="34" charset="0"/>
                <a:cs typeface="Arial" pitchFamily="34" charset="0"/>
                <a:sym typeface="Symbol"/>
              </a:rPr>
              <a:t>r</a:t>
            </a:r>
            <a:r>
              <a:rPr lang="es-ES" dirty="0" smtClean="0">
                <a:latin typeface="Arial" pitchFamily="34" charset="0"/>
                <a:cs typeface="Arial" pitchFamily="34" charset="0"/>
                <a:sym typeface="Symbol"/>
              </a:rPr>
              <a:t>)/Ar</a:t>
            </a:r>
          </a:p>
          <a:p>
            <a:pPr lvl="2"/>
            <a:r>
              <a:rPr lang="es-ES" dirty="0" smtClean="0">
                <a:latin typeface="Arial" pitchFamily="34" charset="0"/>
                <a:cs typeface="Arial" pitchFamily="34" charset="0"/>
                <a:sym typeface="Symbol"/>
              </a:rPr>
              <a:t>A2 = (1-A1/C)</a:t>
            </a:r>
            <a:r>
              <a:rPr lang="es-ES" baseline="30000" dirty="0" smtClean="0">
                <a:latin typeface="Arial" pitchFamily="34" charset="0"/>
                <a:cs typeface="Arial" pitchFamily="34" charset="0"/>
                <a:sym typeface="Symbol"/>
              </a:rPr>
              <a:t>3/5</a:t>
            </a:r>
          </a:p>
          <a:p>
            <a:pPr lvl="2"/>
            <a:r>
              <a:rPr lang="es-ES" dirty="0" smtClean="0">
                <a:latin typeface="Arial" pitchFamily="34" charset="0"/>
                <a:cs typeface="Arial" pitchFamily="34" charset="0"/>
                <a:sym typeface="Symbol"/>
              </a:rPr>
              <a:t>V2 = </a:t>
            </a:r>
            <a:r>
              <a:rPr lang="es-ES" dirty="0" err="1" smtClean="0">
                <a:latin typeface="Arial" pitchFamily="34" charset="0"/>
                <a:cs typeface="Arial" pitchFamily="34" charset="0"/>
                <a:sym typeface="Symbol"/>
              </a:rPr>
              <a:t>Vm</a:t>
            </a:r>
            <a:r>
              <a:rPr lang="es-ES" dirty="0" smtClean="0">
                <a:latin typeface="Arial" pitchFamily="34" charset="0"/>
                <a:cs typeface="Arial" pitchFamily="34" charset="0"/>
                <a:sym typeface="Symbol"/>
              </a:rPr>
              <a:t>/</a:t>
            </a:r>
            <a:r>
              <a:rPr lang="es-ES" dirty="0" err="1" smtClean="0">
                <a:latin typeface="Arial" pitchFamily="34" charset="0"/>
                <a:cs typeface="Arial" pitchFamily="34" charset="0"/>
                <a:sym typeface="Symbol"/>
              </a:rPr>
              <a:t>Vr</a:t>
            </a:r>
            <a:endParaRPr lang="es-ES" dirty="0" smtClean="0">
              <a:latin typeface="Arial" pitchFamily="34" charset="0"/>
              <a:cs typeface="Arial" pitchFamily="34" charset="0"/>
              <a:sym typeface="Symbol"/>
            </a:endParaRPr>
          </a:p>
          <a:p>
            <a:pPr lvl="2"/>
            <a:r>
              <a:rPr lang="es-ES" dirty="0" smtClean="0">
                <a:latin typeface="Arial" pitchFamily="34" charset="0"/>
                <a:cs typeface="Arial" pitchFamily="34" charset="0"/>
                <a:sym typeface="Symbol"/>
              </a:rPr>
              <a:t>Q2 = A2·V2</a:t>
            </a:r>
          </a:p>
          <a:p>
            <a:r>
              <a:rPr lang="es-ES" dirty="0" smtClean="0">
                <a:latin typeface="Arial" pitchFamily="34" charset="0"/>
                <a:cs typeface="Arial" pitchFamily="34" charset="0"/>
                <a:sym typeface="Symbol"/>
              </a:rPr>
              <a:t>9) Definir las características del meandro luego del corte:</a:t>
            </a:r>
          </a:p>
          <a:p>
            <a:pPr lvl="2"/>
            <a:r>
              <a:rPr lang="es-ES" dirty="0" smtClean="0">
                <a:latin typeface="Arial" pitchFamily="34" charset="0"/>
                <a:cs typeface="Arial" pitchFamily="34" charset="0"/>
                <a:sym typeface="Symbol"/>
              </a:rPr>
              <a:t>Am = A2·Ar</a:t>
            </a:r>
          </a:p>
          <a:p>
            <a:pPr lvl="2"/>
            <a:r>
              <a:rPr lang="es-ES" dirty="0" err="1" smtClean="0">
                <a:latin typeface="Arial" pitchFamily="34" charset="0"/>
                <a:cs typeface="Arial" pitchFamily="34" charset="0"/>
                <a:sym typeface="Symbol"/>
              </a:rPr>
              <a:t>Vm</a:t>
            </a:r>
            <a:r>
              <a:rPr lang="es-ES" dirty="0" smtClean="0">
                <a:latin typeface="Arial" pitchFamily="34" charset="0"/>
                <a:cs typeface="Arial" pitchFamily="34" charset="0"/>
                <a:sym typeface="Symbol"/>
              </a:rPr>
              <a:t> = V2·Vr</a:t>
            </a:r>
          </a:p>
          <a:p>
            <a:pPr lvl="2"/>
            <a:r>
              <a:rPr lang="es-ES" dirty="0" smtClean="0">
                <a:latin typeface="Arial" pitchFamily="34" charset="0"/>
                <a:cs typeface="Arial" pitchFamily="34" charset="0"/>
                <a:sym typeface="Symbol"/>
              </a:rPr>
              <a:t>Qm = Q2·Qr</a:t>
            </a:r>
          </a:p>
          <a:p>
            <a:endParaRPr lang="es-ES" dirty="0" smtClean="0">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EJEMPLO DE PROTECCIÓN DE MÁRGENES</a:t>
            </a:r>
            <a:endParaRPr lang="es-ES" dirty="0"/>
          </a:p>
        </p:txBody>
      </p:sp>
      <p:pic>
        <p:nvPicPr>
          <p:cNvPr id="1026" name="Picture 2" descr="MVC-006F"/>
          <p:cNvPicPr>
            <a:picLocks noChangeAspect="1" noChangeArrowheads="1"/>
          </p:cNvPicPr>
          <p:nvPr/>
        </p:nvPicPr>
        <p:blipFill>
          <a:blip r:embed="rId2" cstate="print"/>
          <a:srcRect/>
          <a:stretch>
            <a:fillRect/>
          </a:stretch>
        </p:blipFill>
        <p:spPr bwMode="auto">
          <a:xfrm>
            <a:off x="1259632" y="1412776"/>
            <a:ext cx="3657600" cy="2743200"/>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1331640" y="6361583"/>
            <a:ext cx="7416824" cy="523220"/>
          </a:xfrm>
          <a:prstGeom prst="rect">
            <a:avLst/>
          </a:prstGeom>
          <a:noFill/>
        </p:spPr>
        <p:txBody>
          <a:bodyPr wrap="square" rtlCol="0">
            <a:spAutoFit/>
          </a:bodyPr>
          <a:lstStyle/>
          <a:p>
            <a:r>
              <a:rPr lang="es-ES" sz="1400" dirty="0" smtClean="0"/>
              <a:t>Fuente:  Estudio hidrológico - hidráulico río Chama, sector  Las  González Mérida Edo. Mérida, 2000</a:t>
            </a:r>
          </a:p>
          <a:p>
            <a:endParaRPr lang="es-ES" sz="1400" dirty="0"/>
          </a:p>
        </p:txBody>
      </p:sp>
      <p:pic>
        <p:nvPicPr>
          <p:cNvPr id="1027" name="Picture 3" descr="MVC-009F"/>
          <p:cNvPicPr>
            <a:picLocks noChangeAspect="1" noChangeArrowheads="1"/>
          </p:cNvPicPr>
          <p:nvPr/>
        </p:nvPicPr>
        <p:blipFill>
          <a:blip r:embed="rId3" cstate="print"/>
          <a:srcRect/>
          <a:stretch>
            <a:fillRect/>
          </a:stretch>
        </p:blipFill>
        <p:spPr bwMode="auto">
          <a:xfrm>
            <a:off x="5004048" y="3429000"/>
            <a:ext cx="3565525" cy="26749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428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0" fill="hold"/>
                                        <p:tgtEl>
                                          <p:spTgt spid="1027"/>
                                        </p:tgtEl>
                                        <p:attrNameLst>
                                          <p:attrName>ppt_x</p:attrName>
                                        </p:attrNameLst>
                                      </p:cBhvr>
                                      <p:tavLst>
                                        <p:tav tm="0">
                                          <p:val>
                                            <p:strVal val="#ppt_x"/>
                                          </p:val>
                                        </p:tav>
                                        <p:tav tm="100000">
                                          <p:val>
                                            <p:strVal val="#ppt_x"/>
                                          </p:val>
                                        </p:tav>
                                      </p:tavLst>
                                    </p:anim>
                                    <p:anim calcmode="lin" valueType="num">
                                      <p:cBhvr additive="base">
                                        <p:cTn id="15" dur="500" fill="hold"/>
                                        <p:tgtEl>
                                          <p:spTgt spid="10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REFERENCIAS CITADAS</a:t>
            </a:r>
            <a:endParaRPr lang="es-ES" dirty="0"/>
          </a:p>
        </p:txBody>
      </p:sp>
      <p:sp>
        <p:nvSpPr>
          <p:cNvPr id="3" name="2 Marcador de contenido"/>
          <p:cNvSpPr>
            <a:spLocks noGrp="1"/>
          </p:cNvSpPr>
          <p:nvPr>
            <p:ph idx="1"/>
          </p:nvPr>
        </p:nvSpPr>
        <p:spPr>
          <a:xfrm>
            <a:off x="1331640" y="1447800"/>
            <a:ext cx="7602048" cy="4800600"/>
          </a:xfrm>
        </p:spPr>
        <p:txBody>
          <a:bodyPr>
            <a:normAutofit fontScale="55000" lnSpcReduction="20000"/>
          </a:bodyPr>
          <a:lstStyle/>
          <a:p>
            <a:pPr marL="350838" indent="-261938">
              <a:buNone/>
            </a:pPr>
            <a:r>
              <a:rPr lang="es-ES" sz="2400" dirty="0" smtClean="0"/>
              <a:t>Aceves, H. y </a:t>
            </a:r>
            <a:r>
              <a:rPr lang="es-ES" sz="2400" dirty="0" err="1" smtClean="0"/>
              <a:t>Audefroy</a:t>
            </a:r>
            <a:r>
              <a:rPr lang="es-ES" sz="2400" dirty="0" smtClean="0"/>
              <a:t>, J. 2007. </a:t>
            </a:r>
            <a:r>
              <a:rPr lang="es-ES" sz="2400" b="1" dirty="0" smtClean="0"/>
              <a:t>Sistemas constructivos  contra desastres. </a:t>
            </a:r>
            <a:r>
              <a:rPr lang="es-ES" sz="2400" dirty="0" smtClean="0"/>
              <a:t>Trillas, S. A. México, D.F. </a:t>
            </a:r>
          </a:p>
          <a:p>
            <a:pPr marL="350838" indent="-261938">
              <a:buNone/>
            </a:pPr>
            <a:endParaRPr lang="es-ES" sz="2400" dirty="0" smtClean="0"/>
          </a:p>
          <a:p>
            <a:pPr marL="350838" indent="-261938">
              <a:buNone/>
            </a:pPr>
            <a:r>
              <a:rPr lang="es-ES" sz="2400" dirty="0" smtClean="0"/>
              <a:t>Arocha,  A. 1998. </a:t>
            </a:r>
            <a:r>
              <a:rPr lang="es-ES" sz="2400" b="1" dirty="0" smtClean="0"/>
              <a:t> Introducción a la Hidráulica fluvial. </a:t>
            </a:r>
            <a:r>
              <a:rPr lang="es-ES" sz="2400" dirty="0" smtClean="0"/>
              <a:t>Universidad Nacional de Ingeniería. Perú.</a:t>
            </a:r>
          </a:p>
          <a:p>
            <a:pPr marL="85725" indent="0">
              <a:buNone/>
            </a:pPr>
            <a:endParaRPr lang="es-ES" sz="2400" dirty="0" smtClean="0"/>
          </a:p>
          <a:p>
            <a:pPr marL="354013" indent="-268288">
              <a:buNone/>
            </a:pPr>
            <a:r>
              <a:rPr lang="es-ES" sz="2400" dirty="0" smtClean="0"/>
              <a:t>Flórez, I., y Aguirre J. 2006. </a:t>
            </a:r>
            <a:r>
              <a:rPr lang="es-ES" sz="2400" b="1" dirty="0" smtClean="0"/>
              <a:t>Hidráulica Fluvial</a:t>
            </a:r>
            <a:r>
              <a:rPr lang="es-ES" sz="2400" dirty="0" smtClean="0"/>
              <a:t>. Universidad de Los Andes. Facultad de Ingeniería. Escuela de Ingeniería Civil. Mérida - Venezuela. </a:t>
            </a:r>
          </a:p>
          <a:p>
            <a:pPr marL="85725" indent="0">
              <a:buNone/>
            </a:pPr>
            <a:endParaRPr lang="es-ES" sz="2400" dirty="0" smtClean="0"/>
          </a:p>
          <a:p>
            <a:pPr marL="354013" indent="-268288">
              <a:buNone/>
            </a:pPr>
            <a:r>
              <a:rPr lang="es-ES" sz="2400" dirty="0" smtClean="0"/>
              <a:t>González de Vallejo, Ferrer, M.; Ortuño, L y Oteo, C. 2002. </a:t>
            </a:r>
            <a:r>
              <a:rPr lang="es-ES" sz="2400" b="1" dirty="0" smtClean="0"/>
              <a:t>Ingeniería geológica.</a:t>
            </a:r>
            <a:r>
              <a:rPr lang="es-ES" sz="2400" dirty="0" smtClean="0"/>
              <a:t> </a:t>
            </a:r>
            <a:r>
              <a:rPr lang="es-ES" sz="2400" dirty="0" err="1" smtClean="0"/>
              <a:t>Prentice</a:t>
            </a:r>
            <a:r>
              <a:rPr lang="es-ES" sz="2400" dirty="0" smtClean="0"/>
              <a:t> Hall. Madrid - España. </a:t>
            </a:r>
          </a:p>
          <a:p>
            <a:pPr marL="354013" indent="-268288">
              <a:buNone/>
            </a:pPr>
            <a:endParaRPr lang="es-ES" sz="2400" dirty="0" smtClean="0"/>
          </a:p>
          <a:p>
            <a:pPr marL="354013" indent="-268288">
              <a:buNone/>
            </a:pPr>
            <a:r>
              <a:rPr lang="es-ES" sz="2400" dirty="0" err="1" smtClean="0"/>
              <a:t>Hattinger</a:t>
            </a:r>
            <a:r>
              <a:rPr lang="es-ES" sz="2400" dirty="0" smtClean="0"/>
              <a:t>, H. 1979. </a:t>
            </a:r>
            <a:r>
              <a:rPr lang="es-ES" sz="2400" b="1" dirty="0" smtClean="0"/>
              <a:t>Corrección de torrentes II. </a:t>
            </a:r>
            <a:r>
              <a:rPr lang="es-ES" sz="2400" dirty="0" smtClean="0"/>
              <a:t>Universidad de Los Andes. Centro de Estudios Forestales de Postgrado. Mérida – Venezuela. </a:t>
            </a:r>
            <a:endParaRPr lang="es-ES" sz="2400" dirty="0" smtClean="0"/>
          </a:p>
          <a:p>
            <a:pPr marL="354013" indent="-268288">
              <a:buNone/>
            </a:pPr>
            <a:endParaRPr lang="es-AR" sz="2400" dirty="0"/>
          </a:p>
          <a:p>
            <a:pPr marL="354013" indent="-268288">
              <a:buNone/>
            </a:pPr>
            <a:r>
              <a:rPr lang="es-AR" sz="2400" dirty="0" smtClean="0"/>
              <a:t>Jáuregui, E. y Mora, E. 2000</a:t>
            </a:r>
            <a:r>
              <a:rPr lang="es-AR" sz="2400" dirty="0"/>
              <a:t>. Estudio hidrológico - hidráulico río Chama, sector  Las  González Mérida Edo. </a:t>
            </a:r>
            <a:r>
              <a:rPr lang="es-AR" sz="2400" dirty="0" smtClean="0"/>
              <a:t>Mérida. </a:t>
            </a:r>
            <a:endParaRPr lang="es-ES" sz="2400" dirty="0" smtClean="0"/>
          </a:p>
          <a:p>
            <a:pPr marL="354013" indent="-268288">
              <a:buNone/>
            </a:pPr>
            <a:endParaRPr lang="es-ES" sz="2400" dirty="0" smtClean="0"/>
          </a:p>
          <a:p>
            <a:pPr marL="354013" indent="-268288">
              <a:buNone/>
            </a:pPr>
            <a:r>
              <a:rPr lang="es-ES" sz="2400" dirty="0" smtClean="0"/>
              <a:t>Martín, J. 2003. </a:t>
            </a:r>
            <a:r>
              <a:rPr lang="es-ES" sz="2400" b="1" dirty="0" smtClean="0"/>
              <a:t>Ingeniería de ríos.</a:t>
            </a:r>
            <a:r>
              <a:rPr lang="es-ES" sz="2400" dirty="0" smtClean="0"/>
              <a:t> </a:t>
            </a:r>
            <a:r>
              <a:rPr lang="es-ES" sz="2400" dirty="0" err="1" smtClean="0"/>
              <a:t>Alfaomega</a:t>
            </a:r>
            <a:r>
              <a:rPr lang="es-ES" sz="2400" dirty="0" smtClean="0"/>
              <a:t> – Ediciones Universidad Politécnica de Cataluña. Barcelona - España. </a:t>
            </a:r>
          </a:p>
          <a:p>
            <a:pPr marL="354013" indent="-268288">
              <a:buNone/>
            </a:pPr>
            <a:endParaRPr lang="es-ES" sz="2400" dirty="0" smtClean="0"/>
          </a:p>
          <a:p>
            <a:pPr marL="354013" indent="-268288">
              <a:buNone/>
            </a:pPr>
            <a:r>
              <a:rPr lang="es-ES" sz="2400" dirty="0" smtClean="0"/>
              <a:t>Mejía, R. y Lara, B. 1998. </a:t>
            </a:r>
            <a:r>
              <a:rPr lang="es-ES" sz="2400" b="1" dirty="0" smtClean="0"/>
              <a:t>Manual de diseño de obras fluviales. </a:t>
            </a:r>
            <a:r>
              <a:rPr lang="es-ES" sz="2400" dirty="0" smtClean="0"/>
              <a:t>Instituto Mexicano de Tecnología del Agua.  México. </a:t>
            </a:r>
          </a:p>
          <a:p>
            <a:pPr marL="85725" indent="-11113">
              <a:buNone/>
            </a:pP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OBRAS TÉCNICAS</a:t>
            </a:r>
            <a:endParaRPr lang="es-ES" dirty="0"/>
          </a:p>
        </p:txBody>
      </p:sp>
      <p:sp>
        <p:nvSpPr>
          <p:cNvPr id="3" name="2 Marcador de contenido"/>
          <p:cNvSpPr>
            <a:spLocks noGrp="1"/>
          </p:cNvSpPr>
          <p:nvPr>
            <p:ph idx="1"/>
          </p:nvPr>
        </p:nvSpPr>
        <p:spPr>
          <a:xfrm>
            <a:off x="1435608" y="1447800"/>
            <a:ext cx="7498080" cy="901080"/>
          </a:xfrm>
        </p:spPr>
        <p:txBody>
          <a:bodyPr>
            <a:normAutofit fontScale="70000" lnSpcReduction="20000"/>
          </a:bodyPr>
          <a:lstStyle/>
          <a:p>
            <a:pPr marL="85725" indent="-11113">
              <a:buNone/>
            </a:pPr>
            <a:r>
              <a:rPr lang="es-ES" dirty="0" smtClean="0"/>
              <a:t>Según </a:t>
            </a:r>
            <a:r>
              <a:rPr lang="es-ES" dirty="0" err="1" smtClean="0"/>
              <a:t>Hattinger</a:t>
            </a:r>
            <a:r>
              <a:rPr lang="es-ES" dirty="0" smtClean="0"/>
              <a:t> (1979), las obras de ingeniería utilizadas en la corrección de torrentes se pueden clasificar de la siguiente manera:</a:t>
            </a:r>
          </a:p>
          <a:p>
            <a:pPr marL="85725" indent="-11113">
              <a:buNone/>
            </a:pPr>
            <a:endParaRPr lang="es-ES" dirty="0"/>
          </a:p>
        </p:txBody>
      </p:sp>
      <p:grpSp>
        <p:nvGrpSpPr>
          <p:cNvPr id="21" name="20 Grupo"/>
          <p:cNvGrpSpPr/>
          <p:nvPr/>
        </p:nvGrpSpPr>
        <p:grpSpPr>
          <a:xfrm>
            <a:off x="1619672" y="2492896"/>
            <a:ext cx="6120680" cy="4032448"/>
            <a:chOff x="1619672" y="2564904"/>
            <a:chExt cx="6120680" cy="4032448"/>
          </a:xfrm>
        </p:grpSpPr>
        <p:sp>
          <p:nvSpPr>
            <p:cNvPr id="4" name="3 CuadroTexto"/>
            <p:cNvSpPr txBox="1"/>
            <p:nvPr/>
          </p:nvSpPr>
          <p:spPr>
            <a:xfrm>
              <a:off x="1619672" y="2924944"/>
              <a:ext cx="2232248" cy="369332"/>
            </a:xfrm>
            <a:prstGeom prst="rect">
              <a:avLst/>
            </a:prstGeom>
            <a:noFill/>
          </p:spPr>
          <p:txBody>
            <a:bodyPr wrap="square" rtlCol="0">
              <a:spAutoFit/>
            </a:bodyPr>
            <a:lstStyle/>
            <a:p>
              <a:r>
                <a:rPr lang="es-ES" dirty="0" smtClean="0"/>
                <a:t>- Obras Transversales</a:t>
              </a:r>
              <a:endParaRPr lang="es-ES" dirty="0"/>
            </a:p>
          </p:txBody>
        </p:sp>
        <p:sp>
          <p:nvSpPr>
            <p:cNvPr id="5" name="4 CuadroTexto"/>
            <p:cNvSpPr txBox="1"/>
            <p:nvPr/>
          </p:nvSpPr>
          <p:spPr>
            <a:xfrm>
              <a:off x="1619672" y="4211796"/>
              <a:ext cx="2520280" cy="369332"/>
            </a:xfrm>
            <a:prstGeom prst="rect">
              <a:avLst/>
            </a:prstGeom>
            <a:noFill/>
          </p:spPr>
          <p:txBody>
            <a:bodyPr wrap="square" rtlCol="0">
              <a:spAutoFit/>
            </a:bodyPr>
            <a:lstStyle/>
            <a:p>
              <a:r>
                <a:rPr lang="es-ES" dirty="0" smtClean="0"/>
                <a:t>- Obras Longitudinales</a:t>
              </a:r>
              <a:endParaRPr lang="es-ES" dirty="0"/>
            </a:p>
          </p:txBody>
        </p:sp>
        <p:sp>
          <p:nvSpPr>
            <p:cNvPr id="6" name="5 CuadroTexto"/>
            <p:cNvSpPr txBox="1"/>
            <p:nvPr/>
          </p:nvSpPr>
          <p:spPr>
            <a:xfrm>
              <a:off x="4139952" y="2564904"/>
              <a:ext cx="2232248" cy="369332"/>
            </a:xfrm>
            <a:prstGeom prst="rect">
              <a:avLst/>
            </a:prstGeom>
            <a:noFill/>
          </p:spPr>
          <p:txBody>
            <a:bodyPr wrap="square" rtlCol="0">
              <a:spAutoFit/>
            </a:bodyPr>
            <a:lstStyle/>
            <a:p>
              <a:r>
                <a:rPr lang="es-ES" dirty="0" smtClean="0"/>
                <a:t>Diques Torrenciales</a:t>
              </a:r>
              <a:endParaRPr lang="es-ES" dirty="0"/>
            </a:p>
          </p:txBody>
        </p:sp>
        <p:sp>
          <p:nvSpPr>
            <p:cNvPr id="7" name="6 CuadroTexto"/>
            <p:cNvSpPr txBox="1"/>
            <p:nvPr/>
          </p:nvSpPr>
          <p:spPr>
            <a:xfrm>
              <a:off x="4139952" y="2843644"/>
              <a:ext cx="2232248" cy="369332"/>
            </a:xfrm>
            <a:prstGeom prst="rect">
              <a:avLst/>
            </a:prstGeom>
            <a:noFill/>
          </p:spPr>
          <p:txBody>
            <a:bodyPr wrap="square" rtlCol="0">
              <a:spAutoFit/>
            </a:bodyPr>
            <a:lstStyle/>
            <a:p>
              <a:r>
                <a:rPr lang="es-ES" dirty="0" smtClean="0"/>
                <a:t>Traviesas</a:t>
              </a:r>
              <a:endParaRPr lang="es-ES" dirty="0"/>
            </a:p>
          </p:txBody>
        </p:sp>
        <p:sp>
          <p:nvSpPr>
            <p:cNvPr id="8" name="7 CuadroTexto"/>
            <p:cNvSpPr txBox="1"/>
            <p:nvPr/>
          </p:nvSpPr>
          <p:spPr>
            <a:xfrm>
              <a:off x="4139952" y="3131676"/>
              <a:ext cx="2232248" cy="369332"/>
            </a:xfrm>
            <a:prstGeom prst="rect">
              <a:avLst/>
            </a:prstGeom>
            <a:noFill/>
          </p:spPr>
          <p:txBody>
            <a:bodyPr wrap="square" rtlCol="0">
              <a:spAutoFit/>
            </a:bodyPr>
            <a:lstStyle/>
            <a:p>
              <a:r>
                <a:rPr lang="es-ES" dirty="0" smtClean="0"/>
                <a:t>Rampas</a:t>
              </a:r>
              <a:endParaRPr lang="es-ES" dirty="0"/>
            </a:p>
          </p:txBody>
        </p:sp>
        <p:sp>
          <p:nvSpPr>
            <p:cNvPr id="9" name="8 CuadroTexto"/>
            <p:cNvSpPr txBox="1"/>
            <p:nvPr/>
          </p:nvSpPr>
          <p:spPr>
            <a:xfrm>
              <a:off x="4139952" y="3356992"/>
              <a:ext cx="2232248" cy="369332"/>
            </a:xfrm>
            <a:prstGeom prst="rect">
              <a:avLst/>
            </a:prstGeom>
            <a:noFill/>
          </p:spPr>
          <p:txBody>
            <a:bodyPr wrap="square" rtlCol="0">
              <a:spAutoFit/>
            </a:bodyPr>
            <a:lstStyle/>
            <a:p>
              <a:r>
                <a:rPr lang="es-ES" dirty="0" smtClean="0"/>
                <a:t>Escalones </a:t>
              </a:r>
              <a:r>
                <a:rPr lang="es-ES" dirty="0" err="1" smtClean="0"/>
                <a:t>Sinoidales</a:t>
              </a:r>
              <a:endParaRPr lang="es-ES" dirty="0"/>
            </a:p>
          </p:txBody>
        </p:sp>
        <p:sp>
          <p:nvSpPr>
            <p:cNvPr id="10" name="9 CuadroTexto"/>
            <p:cNvSpPr txBox="1"/>
            <p:nvPr/>
          </p:nvSpPr>
          <p:spPr>
            <a:xfrm>
              <a:off x="4139952" y="3779748"/>
              <a:ext cx="2232248" cy="369332"/>
            </a:xfrm>
            <a:prstGeom prst="rect">
              <a:avLst/>
            </a:prstGeom>
            <a:noFill/>
          </p:spPr>
          <p:txBody>
            <a:bodyPr wrap="square" rtlCol="0">
              <a:spAutoFit/>
            </a:bodyPr>
            <a:lstStyle/>
            <a:p>
              <a:r>
                <a:rPr lang="es-ES" dirty="0" smtClean="0"/>
                <a:t>Muros laterales</a:t>
              </a:r>
              <a:endParaRPr lang="es-ES" dirty="0"/>
            </a:p>
          </p:txBody>
        </p:sp>
        <p:sp>
          <p:nvSpPr>
            <p:cNvPr id="11" name="10 CuadroTexto"/>
            <p:cNvSpPr txBox="1"/>
            <p:nvPr/>
          </p:nvSpPr>
          <p:spPr>
            <a:xfrm>
              <a:off x="4139952" y="4067780"/>
              <a:ext cx="3600400" cy="369332"/>
            </a:xfrm>
            <a:prstGeom prst="rect">
              <a:avLst/>
            </a:prstGeom>
            <a:noFill/>
          </p:spPr>
          <p:txBody>
            <a:bodyPr wrap="square" rtlCol="0">
              <a:spAutoFit/>
            </a:bodyPr>
            <a:lstStyle/>
            <a:p>
              <a:r>
                <a:rPr lang="es-ES" dirty="0" smtClean="0"/>
                <a:t>Revestimiento de los taludes</a:t>
              </a:r>
              <a:endParaRPr lang="es-ES" dirty="0"/>
            </a:p>
          </p:txBody>
        </p:sp>
        <p:sp>
          <p:nvSpPr>
            <p:cNvPr id="12" name="11 CuadroTexto"/>
            <p:cNvSpPr txBox="1"/>
            <p:nvPr/>
          </p:nvSpPr>
          <p:spPr>
            <a:xfrm>
              <a:off x="4139952" y="4355812"/>
              <a:ext cx="2232248" cy="369332"/>
            </a:xfrm>
            <a:prstGeom prst="rect">
              <a:avLst/>
            </a:prstGeom>
            <a:noFill/>
          </p:spPr>
          <p:txBody>
            <a:bodyPr wrap="square" rtlCol="0">
              <a:spAutoFit/>
            </a:bodyPr>
            <a:lstStyle/>
            <a:p>
              <a:r>
                <a:rPr lang="es-ES" dirty="0" smtClean="0"/>
                <a:t>Escolleras</a:t>
              </a:r>
              <a:endParaRPr lang="es-ES" dirty="0"/>
            </a:p>
          </p:txBody>
        </p:sp>
        <p:sp>
          <p:nvSpPr>
            <p:cNvPr id="13" name="12 CuadroTexto"/>
            <p:cNvSpPr txBox="1"/>
            <p:nvPr/>
          </p:nvSpPr>
          <p:spPr>
            <a:xfrm>
              <a:off x="4139952" y="4643844"/>
              <a:ext cx="2232248" cy="369332"/>
            </a:xfrm>
            <a:prstGeom prst="rect">
              <a:avLst/>
            </a:prstGeom>
            <a:noFill/>
          </p:spPr>
          <p:txBody>
            <a:bodyPr wrap="square" rtlCol="0">
              <a:spAutoFit/>
            </a:bodyPr>
            <a:lstStyle/>
            <a:p>
              <a:r>
                <a:rPr lang="es-ES" dirty="0" smtClean="0"/>
                <a:t>Diques Laterales</a:t>
              </a:r>
              <a:endParaRPr lang="es-ES" dirty="0"/>
            </a:p>
          </p:txBody>
        </p:sp>
        <p:sp>
          <p:nvSpPr>
            <p:cNvPr id="14" name="13 CuadroTexto"/>
            <p:cNvSpPr txBox="1"/>
            <p:nvPr/>
          </p:nvSpPr>
          <p:spPr>
            <a:xfrm>
              <a:off x="1619672" y="5075892"/>
              <a:ext cx="2232248" cy="369332"/>
            </a:xfrm>
            <a:prstGeom prst="rect">
              <a:avLst/>
            </a:prstGeom>
            <a:noFill/>
          </p:spPr>
          <p:txBody>
            <a:bodyPr wrap="square" rtlCol="0">
              <a:spAutoFit/>
            </a:bodyPr>
            <a:lstStyle/>
            <a:p>
              <a:r>
                <a:rPr lang="es-ES" dirty="0" smtClean="0"/>
                <a:t>- Espigones</a:t>
              </a:r>
              <a:endParaRPr lang="es-ES" dirty="0"/>
            </a:p>
          </p:txBody>
        </p:sp>
        <p:sp>
          <p:nvSpPr>
            <p:cNvPr id="15" name="14 CuadroTexto"/>
            <p:cNvSpPr txBox="1"/>
            <p:nvPr/>
          </p:nvSpPr>
          <p:spPr>
            <a:xfrm>
              <a:off x="1619672" y="5363924"/>
              <a:ext cx="2232248" cy="369332"/>
            </a:xfrm>
            <a:prstGeom prst="rect">
              <a:avLst/>
            </a:prstGeom>
            <a:noFill/>
          </p:spPr>
          <p:txBody>
            <a:bodyPr wrap="square" rtlCol="0">
              <a:spAutoFit/>
            </a:bodyPr>
            <a:lstStyle/>
            <a:p>
              <a:r>
                <a:rPr lang="es-ES" dirty="0" smtClean="0"/>
                <a:t>- Canales revestidos</a:t>
              </a:r>
              <a:endParaRPr lang="es-ES" dirty="0"/>
            </a:p>
          </p:txBody>
        </p:sp>
        <p:sp>
          <p:nvSpPr>
            <p:cNvPr id="16" name="15 CuadroTexto"/>
            <p:cNvSpPr txBox="1"/>
            <p:nvPr/>
          </p:nvSpPr>
          <p:spPr>
            <a:xfrm>
              <a:off x="1619672" y="5651956"/>
              <a:ext cx="2232248" cy="369332"/>
            </a:xfrm>
            <a:prstGeom prst="rect">
              <a:avLst/>
            </a:prstGeom>
            <a:noFill/>
          </p:spPr>
          <p:txBody>
            <a:bodyPr wrap="square" rtlCol="0">
              <a:spAutoFit/>
            </a:bodyPr>
            <a:lstStyle/>
            <a:p>
              <a:r>
                <a:rPr lang="es-ES" dirty="0" smtClean="0"/>
                <a:t>- Obras de drenaje</a:t>
              </a:r>
              <a:endParaRPr lang="es-ES" dirty="0"/>
            </a:p>
          </p:txBody>
        </p:sp>
        <p:sp>
          <p:nvSpPr>
            <p:cNvPr id="17" name="16 CuadroTexto"/>
            <p:cNvSpPr txBox="1"/>
            <p:nvPr/>
          </p:nvSpPr>
          <p:spPr>
            <a:xfrm>
              <a:off x="1619672" y="5939988"/>
              <a:ext cx="2232248" cy="369332"/>
            </a:xfrm>
            <a:prstGeom prst="rect">
              <a:avLst/>
            </a:prstGeom>
            <a:noFill/>
          </p:spPr>
          <p:txBody>
            <a:bodyPr wrap="square" rtlCol="0">
              <a:spAutoFit/>
            </a:bodyPr>
            <a:lstStyle/>
            <a:p>
              <a:r>
                <a:rPr lang="es-ES" dirty="0" smtClean="0"/>
                <a:t>- Regularizaciones</a:t>
              </a:r>
              <a:endParaRPr lang="es-ES" dirty="0"/>
            </a:p>
          </p:txBody>
        </p:sp>
        <p:sp>
          <p:nvSpPr>
            <p:cNvPr id="18" name="17 CuadroTexto"/>
            <p:cNvSpPr txBox="1"/>
            <p:nvPr/>
          </p:nvSpPr>
          <p:spPr>
            <a:xfrm>
              <a:off x="1619672" y="6228020"/>
              <a:ext cx="2952328" cy="369332"/>
            </a:xfrm>
            <a:prstGeom prst="rect">
              <a:avLst/>
            </a:prstGeom>
            <a:noFill/>
          </p:spPr>
          <p:txBody>
            <a:bodyPr wrap="square" rtlCol="0">
              <a:spAutoFit/>
            </a:bodyPr>
            <a:lstStyle/>
            <a:p>
              <a:r>
                <a:rPr lang="es-ES" dirty="0" smtClean="0"/>
                <a:t>- Plazoletas de depósito</a:t>
              </a:r>
              <a:endParaRPr lang="es-ES" dirty="0"/>
            </a:p>
          </p:txBody>
        </p:sp>
        <p:sp>
          <p:nvSpPr>
            <p:cNvPr id="19" name="18 Abrir llave"/>
            <p:cNvSpPr/>
            <p:nvPr/>
          </p:nvSpPr>
          <p:spPr>
            <a:xfrm>
              <a:off x="3995936" y="2564904"/>
              <a:ext cx="216024"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Abrir llave"/>
            <p:cNvSpPr/>
            <p:nvPr/>
          </p:nvSpPr>
          <p:spPr>
            <a:xfrm>
              <a:off x="3995936" y="3861048"/>
              <a:ext cx="216024"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OBRAS TÉCNICAS</a:t>
            </a:r>
            <a:endParaRPr lang="es-ES" dirty="0"/>
          </a:p>
        </p:txBody>
      </p:sp>
      <p:sp>
        <p:nvSpPr>
          <p:cNvPr id="3" name="2 Marcador de contenido"/>
          <p:cNvSpPr>
            <a:spLocks noGrp="1"/>
          </p:cNvSpPr>
          <p:nvPr>
            <p:ph idx="1"/>
          </p:nvPr>
        </p:nvSpPr>
        <p:spPr>
          <a:xfrm>
            <a:off x="1435608" y="1447800"/>
            <a:ext cx="7498080" cy="901080"/>
          </a:xfrm>
        </p:spPr>
        <p:txBody>
          <a:bodyPr>
            <a:normAutofit fontScale="70000" lnSpcReduction="20000"/>
          </a:bodyPr>
          <a:lstStyle/>
          <a:p>
            <a:pPr marL="85725" indent="-11113">
              <a:buNone/>
            </a:pPr>
            <a:r>
              <a:rPr lang="es-ES" dirty="0" smtClean="0"/>
              <a:t>Según </a:t>
            </a:r>
            <a:r>
              <a:rPr lang="es-ES" dirty="0" err="1" smtClean="0"/>
              <a:t>Hattinger</a:t>
            </a:r>
            <a:r>
              <a:rPr lang="es-ES" dirty="0" smtClean="0"/>
              <a:t> (1979), las obras de ingeniería utilizadas en la corrección de torrentes se pueden clasificar de la siguiente manera:</a:t>
            </a:r>
          </a:p>
          <a:p>
            <a:pPr marL="85725" indent="-11113">
              <a:buNone/>
            </a:pPr>
            <a:endParaRPr lang="es-ES" dirty="0"/>
          </a:p>
        </p:txBody>
      </p:sp>
      <p:grpSp>
        <p:nvGrpSpPr>
          <p:cNvPr id="21" name="20 Grupo"/>
          <p:cNvGrpSpPr/>
          <p:nvPr/>
        </p:nvGrpSpPr>
        <p:grpSpPr>
          <a:xfrm>
            <a:off x="1619672" y="2492896"/>
            <a:ext cx="6120680" cy="4032448"/>
            <a:chOff x="1619672" y="2564904"/>
            <a:chExt cx="6120680" cy="4032448"/>
          </a:xfrm>
        </p:grpSpPr>
        <p:sp>
          <p:nvSpPr>
            <p:cNvPr id="4" name="3 CuadroTexto"/>
            <p:cNvSpPr txBox="1"/>
            <p:nvPr/>
          </p:nvSpPr>
          <p:spPr>
            <a:xfrm>
              <a:off x="1619672" y="2924944"/>
              <a:ext cx="2232248" cy="369332"/>
            </a:xfrm>
            <a:prstGeom prst="rect">
              <a:avLst/>
            </a:prstGeom>
            <a:noFill/>
          </p:spPr>
          <p:txBody>
            <a:bodyPr wrap="square" rtlCol="0">
              <a:spAutoFit/>
            </a:bodyPr>
            <a:lstStyle/>
            <a:p>
              <a:r>
                <a:rPr lang="es-ES" dirty="0" smtClean="0"/>
                <a:t>- Obras Transversales</a:t>
              </a:r>
              <a:endParaRPr lang="es-ES" dirty="0"/>
            </a:p>
          </p:txBody>
        </p:sp>
        <p:sp>
          <p:nvSpPr>
            <p:cNvPr id="5" name="4 CuadroTexto"/>
            <p:cNvSpPr txBox="1"/>
            <p:nvPr/>
          </p:nvSpPr>
          <p:spPr>
            <a:xfrm>
              <a:off x="1619672" y="4211796"/>
              <a:ext cx="2520280" cy="369332"/>
            </a:xfrm>
            <a:prstGeom prst="rect">
              <a:avLst/>
            </a:prstGeom>
            <a:noFill/>
          </p:spPr>
          <p:txBody>
            <a:bodyPr wrap="square" rtlCol="0">
              <a:spAutoFit/>
            </a:bodyPr>
            <a:lstStyle/>
            <a:p>
              <a:r>
                <a:rPr lang="es-ES" dirty="0" smtClean="0"/>
                <a:t>- Obras Longitudinales</a:t>
              </a:r>
              <a:endParaRPr lang="es-ES" dirty="0"/>
            </a:p>
          </p:txBody>
        </p:sp>
        <p:sp>
          <p:nvSpPr>
            <p:cNvPr id="6" name="5 CuadroTexto"/>
            <p:cNvSpPr txBox="1"/>
            <p:nvPr/>
          </p:nvSpPr>
          <p:spPr>
            <a:xfrm>
              <a:off x="4139952" y="2564904"/>
              <a:ext cx="2232248" cy="369332"/>
            </a:xfrm>
            <a:prstGeom prst="rect">
              <a:avLst/>
            </a:prstGeom>
            <a:noFill/>
          </p:spPr>
          <p:txBody>
            <a:bodyPr wrap="square" rtlCol="0">
              <a:spAutoFit/>
            </a:bodyPr>
            <a:lstStyle/>
            <a:p>
              <a:r>
                <a:rPr lang="es-ES" dirty="0" smtClean="0"/>
                <a:t>Diques Torrenciales</a:t>
              </a:r>
              <a:endParaRPr lang="es-ES" dirty="0"/>
            </a:p>
          </p:txBody>
        </p:sp>
        <p:sp>
          <p:nvSpPr>
            <p:cNvPr id="7" name="6 CuadroTexto"/>
            <p:cNvSpPr txBox="1"/>
            <p:nvPr/>
          </p:nvSpPr>
          <p:spPr>
            <a:xfrm>
              <a:off x="4139952" y="2843644"/>
              <a:ext cx="2232248" cy="369332"/>
            </a:xfrm>
            <a:prstGeom prst="rect">
              <a:avLst/>
            </a:prstGeom>
            <a:noFill/>
          </p:spPr>
          <p:txBody>
            <a:bodyPr wrap="square" rtlCol="0">
              <a:spAutoFit/>
            </a:bodyPr>
            <a:lstStyle/>
            <a:p>
              <a:r>
                <a:rPr lang="es-ES" dirty="0" smtClean="0"/>
                <a:t>Traviesas</a:t>
              </a:r>
              <a:endParaRPr lang="es-ES" dirty="0"/>
            </a:p>
          </p:txBody>
        </p:sp>
        <p:sp>
          <p:nvSpPr>
            <p:cNvPr id="8" name="7 CuadroTexto"/>
            <p:cNvSpPr txBox="1"/>
            <p:nvPr/>
          </p:nvSpPr>
          <p:spPr>
            <a:xfrm>
              <a:off x="4139952" y="3131676"/>
              <a:ext cx="2232248" cy="369332"/>
            </a:xfrm>
            <a:prstGeom prst="rect">
              <a:avLst/>
            </a:prstGeom>
            <a:noFill/>
          </p:spPr>
          <p:txBody>
            <a:bodyPr wrap="square" rtlCol="0">
              <a:spAutoFit/>
            </a:bodyPr>
            <a:lstStyle/>
            <a:p>
              <a:r>
                <a:rPr lang="es-ES" dirty="0" smtClean="0"/>
                <a:t>Rampas</a:t>
              </a:r>
              <a:endParaRPr lang="es-ES" dirty="0"/>
            </a:p>
          </p:txBody>
        </p:sp>
        <p:sp>
          <p:nvSpPr>
            <p:cNvPr id="9" name="8 CuadroTexto"/>
            <p:cNvSpPr txBox="1"/>
            <p:nvPr/>
          </p:nvSpPr>
          <p:spPr>
            <a:xfrm>
              <a:off x="4139952" y="3356992"/>
              <a:ext cx="2232248" cy="369332"/>
            </a:xfrm>
            <a:prstGeom prst="rect">
              <a:avLst/>
            </a:prstGeom>
            <a:noFill/>
          </p:spPr>
          <p:txBody>
            <a:bodyPr wrap="square" rtlCol="0">
              <a:spAutoFit/>
            </a:bodyPr>
            <a:lstStyle/>
            <a:p>
              <a:r>
                <a:rPr lang="es-ES" dirty="0" smtClean="0"/>
                <a:t>Escalones </a:t>
              </a:r>
              <a:r>
                <a:rPr lang="es-ES" dirty="0" err="1" smtClean="0"/>
                <a:t>Sinoidales</a:t>
              </a:r>
              <a:endParaRPr lang="es-ES" dirty="0"/>
            </a:p>
          </p:txBody>
        </p:sp>
        <p:sp>
          <p:nvSpPr>
            <p:cNvPr id="10" name="9 CuadroTexto"/>
            <p:cNvSpPr txBox="1"/>
            <p:nvPr/>
          </p:nvSpPr>
          <p:spPr>
            <a:xfrm>
              <a:off x="4139952" y="3779748"/>
              <a:ext cx="2232248" cy="369332"/>
            </a:xfrm>
            <a:prstGeom prst="rect">
              <a:avLst/>
            </a:prstGeom>
            <a:noFill/>
          </p:spPr>
          <p:txBody>
            <a:bodyPr wrap="square" rtlCol="0">
              <a:spAutoFit/>
            </a:bodyPr>
            <a:lstStyle/>
            <a:p>
              <a:r>
                <a:rPr lang="es-ES" dirty="0" smtClean="0"/>
                <a:t>Muros laterales</a:t>
              </a:r>
              <a:endParaRPr lang="es-ES" dirty="0"/>
            </a:p>
          </p:txBody>
        </p:sp>
        <p:sp>
          <p:nvSpPr>
            <p:cNvPr id="11" name="10 CuadroTexto"/>
            <p:cNvSpPr txBox="1"/>
            <p:nvPr/>
          </p:nvSpPr>
          <p:spPr>
            <a:xfrm>
              <a:off x="4139952" y="4067780"/>
              <a:ext cx="3600400" cy="369332"/>
            </a:xfrm>
            <a:prstGeom prst="rect">
              <a:avLst/>
            </a:prstGeom>
            <a:noFill/>
          </p:spPr>
          <p:txBody>
            <a:bodyPr wrap="square" rtlCol="0">
              <a:spAutoFit/>
            </a:bodyPr>
            <a:lstStyle/>
            <a:p>
              <a:r>
                <a:rPr lang="es-ES" b="1" u="sng" dirty="0" smtClean="0"/>
                <a:t>Revestimiento de los taludes</a:t>
              </a:r>
              <a:endParaRPr lang="es-ES" b="1" u="sng" dirty="0"/>
            </a:p>
          </p:txBody>
        </p:sp>
        <p:sp>
          <p:nvSpPr>
            <p:cNvPr id="12" name="11 CuadroTexto"/>
            <p:cNvSpPr txBox="1"/>
            <p:nvPr/>
          </p:nvSpPr>
          <p:spPr>
            <a:xfrm>
              <a:off x="4139952" y="4355812"/>
              <a:ext cx="2232248" cy="369332"/>
            </a:xfrm>
            <a:prstGeom prst="rect">
              <a:avLst/>
            </a:prstGeom>
            <a:noFill/>
          </p:spPr>
          <p:txBody>
            <a:bodyPr wrap="square" rtlCol="0">
              <a:spAutoFit/>
            </a:bodyPr>
            <a:lstStyle/>
            <a:p>
              <a:r>
                <a:rPr lang="es-ES" dirty="0" smtClean="0"/>
                <a:t>Escolleras</a:t>
              </a:r>
              <a:endParaRPr lang="es-ES" dirty="0"/>
            </a:p>
          </p:txBody>
        </p:sp>
        <p:sp>
          <p:nvSpPr>
            <p:cNvPr id="13" name="12 CuadroTexto"/>
            <p:cNvSpPr txBox="1"/>
            <p:nvPr/>
          </p:nvSpPr>
          <p:spPr>
            <a:xfrm>
              <a:off x="4139952" y="4643844"/>
              <a:ext cx="2232248" cy="369332"/>
            </a:xfrm>
            <a:prstGeom prst="rect">
              <a:avLst/>
            </a:prstGeom>
            <a:noFill/>
          </p:spPr>
          <p:txBody>
            <a:bodyPr wrap="square" rtlCol="0">
              <a:spAutoFit/>
            </a:bodyPr>
            <a:lstStyle/>
            <a:p>
              <a:r>
                <a:rPr lang="es-ES" dirty="0" smtClean="0"/>
                <a:t>Diques Laterales</a:t>
              </a:r>
              <a:endParaRPr lang="es-ES" dirty="0"/>
            </a:p>
          </p:txBody>
        </p:sp>
        <p:sp>
          <p:nvSpPr>
            <p:cNvPr id="14" name="13 CuadroTexto"/>
            <p:cNvSpPr txBox="1"/>
            <p:nvPr/>
          </p:nvSpPr>
          <p:spPr>
            <a:xfrm>
              <a:off x="1619672" y="5075892"/>
              <a:ext cx="2232248" cy="369332"/>
            </a:xfrm>
            <a:prstGeom prst="rect">
              <a:avLst/>
            </a:prstGeom>
            <a:noFill/>
          </p:spPr>
          <p:txBody>
            <a:bodyPr wrap="square" rtlCol="0">
              <a:spAutoFit/>
            </a:bodyPr>
            <a:lstStyle/>
            <a:p>
              <a:r>
                <a:rPr lang="es-ES" b="1" dirty="0" smtClean="0"/>
                <a:t>- </a:t>
              </a:r>
              <a:r>
                <a:rPr lang="es-ES" b="1" u="sng" dirty="0" smtClean="0"/>
                <a:t>Espigones</a:t>
              </a:r>
              <a:endParaRPr lang="es-ES" b="1" u="sng" dirty="0"/>
            </a:p>
          </p:txBody>
        </p:sp>
        <p:sp>
          <p:nvSpPr>
            <p:cNvPr id="15" name="14 CuadroTexto"/>
            <p:cNvSpPr txBox="1"/>
            <p:nvPr/>
          </p:nvSpPr>
          <p:spPr>
            <a:xfrm>
              <a:off x="1619672" y="5363924"/>
              <a:ext cx="2232248" cy="369332"/>
            </a:xfrm>
            <a:prstGeom prst="rect">
              <a:avLst/>
            </a:prstGeom>
            <a:noFill/>
          </p:spPr>
          <p:txBody>
            <a:bodyPr wrap="square" rtlCol="0">
              <a:spAutoFit/>
            </a:bodyPr>
            <a:lstStyle/>
            <a:p>
              <a:r>
                <a:rPr lang="es-ES" dirty="0" smtClean="0"/>
                <a:t>- Canales revestidos</a:t>
              </a:r>
              <a:endParaRPr lang="es-ES" dirty="0"/>
            </a:p>
          </p:txBody>
        </p:sp>
        <p:sp>
          <p:nvSpPr>
            <p:cNvPr id="16" name="15 CuadroTexto"/>
            <p:cNvSpPr txBox="1"/>
            <p:nvPr/>
          </p:nvSpPr>
          <p:spPr>
            <a:xfrm>
              <a:off x="1619672" y="5651956"/>
              <a:ext cx="2232248" cy="369332"/>
            </a:xfrm>
            <a:prstGeom prst="rect">
              <a:avLst/>
            </a:prstGeom>
            <a:noFill/>
          </p:spPr>
          <p:txBody>
            <a:bodyPr wrap="square" rtlCol="0">
              <a:spAutoFit/>
            </a:bodyPr>
            <a:lstStyle/>
            <a:p>
              <a:r>
                <a:rPr lang="es-ES" dirty="0" smtClean="0"/>
                <a:t>- Obras de drenaje</a:t>
              </a:r>
              <a:endParaRPr lang="es-ES" dirty="0"/>
            </a:p>
          </p:txBody>
        </p:sp>
        <p:sp>
          <p:nvSpPr>
            <p:cNvPr id="17" name="16 CuadroTexto"/>
            <p:cNvSpPr txBox="1"/>
            <p:nvPr/>
          </p:nvSpPr>
          <p:spPr>
            <a:xfrm>
              <a:off x="1619672" y="5939988"/>
              <a:ext cx="2232248" cy="369332"/>
            </a:xfrm>
            <a:prstGeom prst="rect">
              <a:avLst/>
            </a:prstGeom>
            <a:noFill/>
          </p:spPr>
          <p:txBody>
            <a:bodyPr wrap="square" rtlCol="0">
              <a:spAutoFit/>
            </a:bodyPr>
            <a:lstStyle/>
            <a:p>
              <a:r>
                <a:rPr lang="es-ES" dirty="0" smtClean="0"/>
                <a:t>- Regularizaciones</a:t>
              </a:r>
              <a:endParaRPr lang="es-ES" dirty="0"/>
            </a:p>
          </p:txBody>
        </p:sp>
        <p:sp>
          <p:nvSpPr>
            <p:cNvPr id="18" name="17 CuadroTexto"/>
            <p:cNvSpPr txBox="1"/>
            <p:nvPr/>
          </p:nvSpPr>
          <p:spPr>
            <a:xfrm>
              <a:off x="1619672" y="6228020"/>
              <a:ext cx="2952328" cy="369332"/>
            </a:xfrm>
            <a:prstGeom prst="rect">
              <a:avLst/>
            </a:prstGeom>
            <a:noFill/>
          </p:spPr>
          <p:txBody>
            <a:bodyPr wrap="square" rtlCol="0">
              <a:spAutoFit/>
            </a:bodyPr>
            <a:lstStyle/>
            <a:p>
              <a:r>
                <a:rPr lang="es-ES" dirty="0" smtClean="0"/>
                <a:t>- Plazoletas de depósito</a:t>
              </a:r>
              <a:endParaRPr lang="es-ES" dirty="0"/>
            </a:p>
          </p:txBody>
        </p:sp>
        <p:sp>
          <p:nvSpPr>
            <p:cNvPr id="19" name="18 Abrir llave"/>
            <p:cNvSpPr/>
            <p:nvPr/>
          </p:nvSpPr>
          <p:spPr>
            <a:xfrm>
              <a:off x="3995936" y="2564904"/>
              <a:ext cx="216024"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Abrir llave"/>
            <p:cNvSpPr/>
            <p:nvPr/>
          </p:nvSpPr>
          <p:spPr>
            <a:xfrm>
              <a:off x="3995936" y="3861048"/>
              <a:ext cx="216024"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extLst>
      <p:ext uri="{BB962C8B-B14F-4D97-AF65-F5344CB8AC3E}">
        <p14:creationId xmlns:p14="http://schemas.microsoft.com/office/powerpoint/2010/main" val="922615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ESPIGONES</a:t>
            </a:r>
            <a:endParaRPr lang="es-VE" dirty="0"/>
          </a:p>
        </p:txBody>
      </p:sp>
      <p:sp>
        <p:nvSpPr>
          <p:cNvPr id="3" name="2 Marcador de contenido"/>
          <p:cNvSpPr>
            <a:spLocks noGrp="1"/>
          </p:cNvSpPr>
          <p:nvPr>
            <p:ph idx="1"/>
          </p:nvPr>
        </p:nvSpPr>
        <p:spPr/>
        <p:txBody>
          <a:bodyPr/>
          <a:lstStyle/>
          <a:p>
            <a:r>
              <a:rPr lang="es-VE" dirty="0" smtClean="0"/>
              <a:t>Los espigones alejan de la orilla las líneas de corriente, creando zonas entre estructuras consecutivas, de calma relativa (Flórez y Aguirre, 2006).</a:t>
            </a:r>
          </a:p>
          <a:p>
            <a:pPr marL="82296" indent="0">
              <a:buNone/>
            </a:pPr>
            <a:endParaRPr lang="es-VE" dirty="0"/>
          </a:p>
        </p:txBody>
      </p:sp>
    </p:spTree>
    <p:extLst>
      <p:ext uri="{BB962C8B-B14F-4D97-AF65-F5344CB8AC3E}">
        <p14:creationId xmlns:p14="http://schemas.microsoft.com/office/powerpoint/2010/main" val="28898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5544616" cy="3171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1 Título"/>
          <p:cNvSpPr>
            <a:spLocks noGrp="1"/>
          </p:cNvSpPr>
          <p:nvPr>
            <p:ph type="title"/>
          </p:nvPr>
        </p:nvSpPr>
        <p:spPr>
          <a:xfrm>
            <a:off x="1435608" y="274638"/>
            <a:ext cx="7498080" cy="1143000"/>
          </a:xfrm>
        </p:spPr>
        <p:txBody>
          <a:bodyPr/>
          <a:lstStyle/>
          <a:p>
            <a:r>
              <a:rPr lang="es-VE" dirty="0" smtClean="0"/>
              <a:t>ESPIGONES</a:t>
            </a:r>
            <a:endParaRPr lang="es-VE"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412" y="3782870"/>
            <a:ext cx="5305425" cy="3019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44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488</TotalTime>
  <Words>1733</Words>
  <Application>Microsoft Office PowerPoint</Application>
  <PresentationFormat>Presentación en pantalla (4:3)</PresentationFormat>
  <Paragraphs>241</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Solsticio</vt:lpstr>
      <vt:lpstr>Presentación de PowerPoint</vt:lpstr>
      <vt:lpstr>CORRECCIÓN DE CAUCES</vt:lpstr>
      <vt:lpstr>OBJETIVOS DE UN ENCAUZAMIENTO</vt:lpstr>
      <vt:lpstr>OBJETIVOS DE UN ENCAUZAMIENTO</vt:lpstr>
      <vt:lpstr>EJEMPLO DE PROTECCIÓN DE MÁRGENES</vt:lpstr>
      <vt:lpstr>OBRAS TÉCNICAS</vt:lpstr>
      <vt:lpstr>OBRAS TÉCNICAS</vt:lpstr>
      <vt:lpstr>ESPIGONES</vt:lpstr>
      <vt:lpstr>ESPIGONES</vt:lpstr>
      <vt:lpstr>DISEÑO DE ESPIGONES</vt:lpstr>
      <vt:lpstr>LOCALIZACIÓN EN PLANTA</vt:lpstr>
      <vt:lpstr>LOCALIZACIÓN EN PLANTA</vt:lpstr>
      <vt:lpstr>LOCALIZACIÓN EN PLANTA</vt:lpstr>
      <vt:lpstr>LONGITUD DE LOS ESPIGONES</vt:lpstr>
      <vt:lpstr>SEPARACIÓN DE LOS ESPIGONES, EN TRAMOS RECTOS. PERPENDICULARES A LA CORRIENTE</vt:lpstr>
      <vt:lpstr>SEPARACIÓN DE LOS ESPIGONES, EN TRAMOS RECTOS. INCLINADOS</vt:lpstr>
      <vt:lpstr>SEPARACIÓN DE LOS ESPIGONES EN CURVAS</vt:lpstr>
      <vt:lpstr>ELEVACIONES Y PENDIENTES DE LA CORONA</vt:lpstr>
      <vt:lpstr>MUROS LONGITUDINALES</vt:lpstr>
      <vt:lpstr>MUROS LONGITUDINALES</vt:lpstr>
      <vt:lpstr>MUROS LONGITUDINALES</vt:lpstr>
      <vt:lpstr>MUROS LONGITUDINALES</vt:lpstr>
      <vt:lpstr>MUROS LONGITUDINALES</vt:lpstr>
      <vt:lpstr>MUROS LONGITUDINALES</vt:lpstr>
      <vt:lpstr>MUROS LONGITUDINALES</vt:lpstr>
      <vt:lpstr>MUROS LONGITUDINALES</vt:lpstr>
      <vt:lpstr>MUROS LONGITUDINALES</vt:lpstr>
      <vt:lpstr>MUROS LONGITUDINALES</vt:lpstr>
      <vt:lpstr>¿CUÁNDO USAR MUROS LONGITUDINALES?</vt:lpstr>
      <vt:lpstr>MATERIALES</vt:lpstr>
      <vt:lpstr>MATERIALES</vt:lpstr>
      <vt:lpstr>ENROCADO</vt:lpstr>
      <vt:lpstr>DISEÑO DEL ENROCADO</vt:lpstr>
      <vt:lpstr>DISEÑO DEL ENROCADO</vt:lpstr>
      <vt:lpstr>VENTAJAS DEL ENROCADO</vt:lpstr>
      <vt:lpstr>GAVIONES</vt:lpstr>
      <vt:lpstr>GAVIONES</vt:lpstr>
      <vt:lpstr>DISEÑO DE GAVIONES</vt:lpstr>
      <vt:lpstr>VENTAJAS DE GAVIONES</vt:lpstr>
      <vt:lpstr>GAVIONES</vt:lpstr>
      <vt:lpstr>GAVIONES</vt:lpstr>
      <vt:lpstr>PROTECCIÓN CONTRA SOCAVACIÓN LOCAL</vt:lpstr>
      <vt:lpstr>PROTECCIÓN CONTRA SOCAVACIÓN LOCAL</vt:lpstr>
      <vt:lpstr>PROTECCIÓN CONTRA SOCAVACIÓN LOCAL</vt:lpstr>
      <vt:lpstr>CORTE DE MEANDROS</vt:lpstr>
      <vt:lpstr>CONSECUENCIAS DEL CORTE DE MEANDROS</vt:lpstr>
      <vt:lpstr>DIMENSIONES DEL CAUCE PILOTO</vt:lpstr>
      <vt:lpstr>DISEÑO DEL CAUCE PILOTO</vt:lpstr>
      <vt:lpstr>DISEÑO DEL CAUCE PILOTO</vt:lpstr>
      <vt:lpstr>REFERENCIAS CITADAS</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Ada Moreno</dc:creator>
  <cp:lastModifiedBy>ADA</cp:lastModifiedBy>
  <cp:revision>41</cp:revision>
  <dcterms:created xsi:type="dcterms:W3CDTF">2010-07-19T22:15:35Z</dcterms:created>
  <dcterms:modified xsi:type="dcterms:W3CDTF">2014-06-17T18:01:16Z</dcterms:modified>
</cp:coreProperties>
</file>