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0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61" r:id="rId32"/>
    <p:sldId id="263" r:id="rId33"/>
    <p:sldId id="258" r:id="rId34"/>
    <p:sldId id="262" r:id="rId35"/>
    <p:sldId id="264" r:id="rId36"/>
    <p:sldId id="260" r:id="rId37"/>
    <p:sldId id="259" r:id="rId38"/>
    <p:sldId id="283" r:id="rId3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09B0-682C-4088-A382-36A9BFD949D7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8BCE-D181-43D4-8FC8-566F95FCEB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8BCE-D181-43D4-8FC8-566F95FCEB99}" type="slidenum">
              <a:rPr lang="es-VE" smtClean="0"/>
              <a:pPr/>
              <a:t>15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/>
            </a:gs>
            <a:gs pos="60000">
              <a:schemeClr val="bg2">
                <a:lumMod val="9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60688-B29B-4AE1-B94A-143B8B027B8C}" type="datetimeFigureOut">
              <a:rPr lang="es-VE" smtClean="0"/>
              <a:pPr/>
              <a:t>26/06/2012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V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E9E111-B670-43AE-A20B-570776AC8B0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/>
            </a:gs>
            <a:gs pos="60000">
              <a:schemeClr val="bg2">
                <a:lumMod val="9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1149508" y="2571744"/>
            <a:ext cx="7851648" cy="11773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S" dirty="0" smtClean="0">
                <a:solidFill>
                  <a:schemeClr val="tx1"/>
                </a:solidFill>
              </a:rPr>
              <a:t>REFORMADO CATALÍTICO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71670" y="571480"/>
            <a:ext cx="577433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Universidad de Los Andes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Facultad de Ingeniería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Escuela de Ingeniería Química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Petróleo II </a:t>
            </a:r>
            <a:endParaRPr lang="es-E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34880" y="4941056"/>
            <a:ext cx="2580194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Integrantes: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Leonardo nava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Lilia </a:t>
            </a: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Valor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Luigi </a:t>
            </a: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Figueroa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Paul abril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13 Rectángulo"/>
          <p:cNvSpPr/>
          <p:nvPr/>
        </p:nvSpPr>
        <p:spPr>
          <a:xfrm rot="5400000">
            <a:off x="4786322" y="2500322"/>
            <a:ext cx="6858000" cy="1857356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30" name="Picture 6" descr="C:\Users\Luigi\Pictures\gaso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857760"/>
            <a:ext cx="1857356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28728" y="1314449"/>
            <a:ext cx="3034680" cy="1828799"/>
          </a:xfrm>
        </p:spPr>
        <p:txBody>
          <a:bodyPr/>
          <a:lstStyle/>
          <a:p>
            <a:r>
              <a:rPr lang="es-ES" sz="2000" dirty="0" smtClean="0"/>
              <a:t>Deshidrogenación</a:t>
            </a:r>
          </a:p>
          <a:p>
            <a:r>
              <a:rPr lang="es-ES" sz="2000" dirty="0" smtClean="0"/>
              <a:t>Deshidrociclización</a:t>
            </a:r>
          </a:p>
          <a:p>
            <a:r>
              <a:rPr lang="es-ES" sz="2000" dirty="0" smtClean="0"/>
              <a:t>Isomerización </a:t>
            </a:r>
          </a:p>
          <a:p>
            <a:r>
              <a:rPr lang="es-ES" sz="2000" dirty="0" smtClean="0"/>
              <a:t>Hidrocraqueo</a:t>
            </a:r>
          </a:p>
          <a:p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263894"/>
            <a:ext cx="75751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8 Título"/>
          <p:cNvSpPr txBox="1">
            <a:spLocks/>
          </p:cNvSpPr>
          <p:nvPr/>
        </p:nvSpPr>
        <p:spPr>
          <a:xfrm>
            <a:off x="914400" y="214290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Procesos relacionados </a:t>
            </a:r>
            <a:endParaRPr kumimoji="0" lang="es-VE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805510" y="1802695"/>
            <a:ext cx="6552704" cy="4340949"/>
          </a:xfrm>
          <a:prstGeom prst="rect">
            <a:avLst/>
          </a:prstGeom>
        </p:spPr>
      </p:pic>
      <p:sp>
        <p:nvSpPr>
          <p:cNvPr id="6" name="8 Título"/>
          <p:cNvSpPr txBox="1">
            <a:spLocks/>
          </p:cNvSpPr>
          <p:nvPr/>
        </p:nvSpPr>
        <p:spPr>
          <a:xfrm>
            <a:off x="914400" y="352412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Ubicación del proceso en la refinería</a:t>
            </a:r>
            <a:endParaRPr kumimoji="0" lang="es-VE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9 Marcador de contenido"/>
          <p:cNvSpPr>
            <a:spLocks noGrp="1"/>
          </p:cNvSpPr>
          <p:nvPr>
            <p:ph sz="half" idx="1"/>
          </p:nvPr>
        </p:nvSpPr>
        <p:spPr>
          <a:xfrm>
            <a:off x="940692" y="1357330"/>
            <a:ext cx="4059936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s-VE" sz="2800" dirty="0" smtClean="0"/>
              <a:t>Presión del reactor</a:t>
            </a:r>
          </a:p>
          <a:p>
            <a:pPr marL="0" indent="0">
              <a:buNone/>
            </a:pPr>
            <a:endParaRPr lang="es-VE" sz="28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Temperatura del reactor</a:t>
            </a:r>
          </a:p>
          <a:p>
            <a:pPr marL="0" indent="0">
              <a:buNone/>
            </a:pPr>
            <a:endParaRPr lang="es-VE" sz="28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Velocidad espacial</a:t>
            </a:r>
          </a:p>
          <a:p>
            <a:pPr marL="0" indent="0">
              <a:buNone/>
            </a:pPr>
            <a:endParaRPr lang="es-VE" sz="28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Relación molar hidrogeno- hidrocarburo</a:t>
            </a:r>
            <a:endParaRPr lang="es-VE" sz="2800" dirty="0"/>
          </a:p>
        </p:txBody>
      </p:sp>
      <p:sp>
        <p:nvSpPr>
          <p:cNvPr id="8" name="10 Marcador de contenido"/>
          <p:cNvSpPr txBox="1">
            <a:spLocks/>
          </p:cNvSpPr>
          <p:nvPr/>
        </p:nvSpPr>
        <p:spPr>
          <a:xfrm>
            <a:off x="4941220" y="1285860"/>
            <a:ext cx="4059936" cy="45720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V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Propiedades de la carga alimentada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V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V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Selectividad del catalizador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V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V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Actividad del catalizador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V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V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Estabilidad del catalizador</a:t>
            </a:r>
            <a:endParaRPr kumimoji="0" lang="es-V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85870" y="15240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4000" dirty="0" smtClean="0"/>
              <a:t>Presión del reactor</a:t>
            </a:r>
            <a:endParaRPr lang="es-VE" sz="4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454" y="2321270"/>
            <a:ext cx="6840760" cy="31514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77630" y="57150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atin typeface="Andalus" pitchFamily="18" charset="-78"/>
                <a:cs typeface="Andalus" pitchFamily="18" charset="-78"/>
              </a:rPr>
              <a:t>345 – 4830 </a:t>
            </a:r>
            <a:r>
              <a:rPr lang="es-VE" sz="2800" dirty="0" err="1" smtClean="0"/>
              <a:t>Kpa</a:t>
            </a:r>
            <a:endParaRPr lang="es-VE" sz="2800" dirty="0"/>
          </a:p>
        </p:txBody>
      </p:sp>
      <p:sp>
        <p:nvSpPr>
          <p:cNvPr id="7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057308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VE" sz="3600" u="sng" dirty="0" smtClean="0"/>
              <a:t>Efectos sobre el proceso</a:t>
            </a:r>
          </a:p>
          <a:p>
            <a:pPr marL="0" indent="0" algn="ctr">
              <a:buNone/>
            </a:pPr>
            <a:endParaRPr lang="es-VE" dirty="0" smtClean="0"/>
          </a:p>
          <a:p>
            <a:pPr marL="0" indent="0">
              <a:buNone/>
            </a:pPr>
            <a:r>
              <a:rPr lang="es-VE" dirty="0" smtClean="0"/>
              <a:t>Disminución de la presión del reactor:</a:t>
            </a:r>
          </a:p>
          <a:p>
            <a:pPr marL="0" indent="0">
              <a:buNone/>
            </a:pPr>
            <a:endParaRPr lang="es-VE" dirty="0" smtClean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Incremento del rendimiento de hidrogeno y reformado</a:t>
            </a:r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Disminución de la temperatura requerida para obtener productos de calidad</a:t>
            </a:r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Acorta el ciclo del catalizador ( incrementa el coque en el catalizador)</a:t>
            </a:r>
            <a:endParaRPr lang="es-VE" dirty="0"/>
          </a:p>
        </p:txBody>
      </p:sp>
      <p:sp>
        <p:nvSpPr>
          <p:cNvPr id="5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057308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VE" sz="4000" dirty="0" smtClean="0"/>
              <a:t>Temperatura del reactor</a:t>
            </a:r>
          </a:p>
          <a:p>
            <a:pPr>
              <a:buFont typeface="Wingdings" pitchFamily="2" charset="2"/>
              <a:buChar char="Ø"/>
            </a:pPr>
            <a:endParaRPr lang="es-VE" sz="4000" dirty="0" smtClean="0"/>
          </a:p>
          <a:p>
            <a:pPr marL="0" indent="0" algn="ctr">
              <a:buNone/>
            </a:pPr>
            <a:r>
              <a:rPr lang="es-VE" dirty="0" err="1" smtClean="0"/>
              <a:t>Weighted-average</a:t>
            </a:r>
            <a:r>
              <a:rPr lang="es-VE" dirty="0" smtClean="0"/>
              <a:t> </a:t>
            </a:r>
            <a:r>
              <a:rPr lang="es-VE" dirty="0" err="1" smtClean="0"/>
              <a:t>inlet</a:t>
            </a:r>
            <a:r>
              <a:rPr lang="es-VE" dirty="0" smtClean="0"/>
              <a:t> </a:t>
            </a:r>
            <a:r>
              <a:rPr lang="es-VE" dirty="0" err="1" smtClean="0"/>
              <a:t>temperature</a:t>
            </a:r>
            <a:r>
              <a:rPr lang="es-VE" dirty="0" smtClean="0"/>
              <a:t> (WAIT)</a:t>
            </a:r>
          </a:p>
          <a:p>
            <a:pPr marL="0" indent="0" algn="ctr">
              <a:buNone/>
            </a:pPr>
            <a:endParaRPr lang="es-VE" dirty="0" smtClean="0"/>
          </a:p>
          <a:p>
            <a:pPr marL="0" indent="0">
              <a:buNone/>
            </a:pPr>
            <a:r>
              <a:rPr lang="es-VE" dirty="0"/>
              <a:t> </a:t>
            </a:r>
            <a:r>
              <a:rPr lang="es-VE" dirty="0" smtClean="0"/>
              <a:t>             WAIT = ∑ </a:t>
            </a:r>
            <a:r>
              <a:rPr lang="es-VE" dirty="0" err="1" smtClean="0"/>
              <a:t>Xcat</a:t>
            </a:r>
            <a:r>
              <a:rPr lang="es-VE" dirty="0" smtClean="0"/>
              <a:t> * Ti(reactor)</a:t>
            </a:r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r>
              <a:rPr lang="es-VE" dirty="0" smtClean="0"/>
              <a:t>      </a:t>
            </a:r>
            <a:r>
              <a:rPr lang="es-VE" u="sng" dirty="0" smtClean="0"/>
              <a:t>Flujo continuo</a:t>
            </a:r>
            <a:r>
              <a:rPr lang="es-VE" dirty="0" smtClean="0"/>
              <a:t>                    </a:t>
            </a:r>
            <a:r>
              <a:rPr lang="es-VE" u="sng" dirty="0" err="1" smtClean="0"/>
              <a:t>semiregeneración</a:t>
            </a:r>
            <a:endParaRPr lang="es-VE" u="sng" dirty="0" smtClean="0"/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r>
              <a:rPr lang="es-VE" dirty="0" smtClean="0"/>
              <a:t>       </a:t>
            </a:r>
            <a:r>
              <a:rPr lang="es-VE" dirty="0" smtClean="0">
                <a:latin typeface="Andalus" pitchFamily="18" charset="-78"/>
                <a:cs typeface="Andalus" pitchFamily="18" charset="-78"/>
              </a:rPr>
              <a:t>525 – 540 °C                           490 – 525 °C</a:t>
            </a:r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endParaRPr lang="es-V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271622" y="15240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4000" dirty="0" smtClean="0"/>
              <a:t>Velocidad espacial</a:t>
            </a:r>
          </a:p>
          <a:p>
            <a:pPr marL="0" indent="0">
              <a:buNone/>
            </a:pPr>
            <a:endParaRPr lang="es-VE" sz="4000" dirty="0" smtClean="0"/>
          </a:p>
          <a:p>
            <a:pPr marL="0" indent="0">
              <a:buNone/>
            </a:pPr>
            <a:r>
              <a:rPr lang="es-VE" dirty="0" smtClean="0"/>
              <a:t>Tiempo de residencia para el contacto óptimo entre reactivos y catalizador</a:t>
            </a:r>
          </a:p>
          <a:p>
            <a:pPr marL="0" indent="0">
              <a:buNone/>
            </a:pPr>
            <a:endParaRPr lang="es-VE" dirty="0" smtClean="0"/>
          </a:p>
          <a:p>
            <a:pPr marL="0" indent="0">
              <a:buNone/>
            </a:pPr>
            <a:r>
              <a:rPr lang="es-VE" sz="4000" dirty="0"/>
              <a:t> </a:t>
            </a:r>
            <a:r>
              <a:rPr lang="es-VE" sz="4000" dirty="0" smtClean="0"/>
              <a:t>             τ =  </a:t>
            </a:r>
            <a:r>
              <a:rPr lang="es-VE" sz="2400" u="sng" dirty="0" smtClean="0"/>
              <a:t> nafta procesada</a:t>
            </a:r>
            <a:endParaRPr lang="es-VE" sz="2400" dirty="0" smtClean="0"/>
          </a:p>
          <a:p>
            <a:pPr marL="0" indent="0">
              <a:buNone/>
            </a:pPr>
            <a:r>
              <a:rPr lang="es-VE" sz="2400" dirty="0"/>
              <a:t> </a:t>
            </a:r>
            <a:r>
              <a:rPr lang="es-VE" sz="2400" dirty="0" smtClean="0"/>
              <a:t>                             Catalizador * tiempo</a:t>
            </a:r>
            <a:endParaRPr lang="es-VE" sz="4000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98587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VE" sz="3600" u="sng" dirty="0"/>
              <a:t>Efectos sobre el </a:t>
            </a:r>
            <a:r>
              <a:rPr lang="es-VE" sz="3600" u="sng" dirty="0" smtClean="0"/>
              <a:t>proceso</a:t>
            </a:r>
          </a:p>
          <a:p>
            <a:pPr marL="0" indent="0" algn="ctr">
              <a:buNone/>
            </a:pPr>
            <a:endParaRPr lang="es-VE" sz="3600" u="sng" dirty="0" smtClean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Mientras mayor es la velocidad espacial, mayor es la temperatura requerida para obtener un producto de índice de octano específico</a:t>
            </a:r>
          </a:p>
          <a:p>
            <a:pPr marL="0" indent="0">
              <a:buNone/>
            </a:pPr>
            <a:endParaRPr lang="es-VE" dirty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Un aumento en la velocidad espacial puede generar un leve aumento en los rendimientos, producto del menor tiempo de estadía en el reactor para que ocurran las reacciones de </a:t>
            </a:r>
            <a:r>
              <a:rPr lang="es-VE" dirty="0" err="1" smtClean="0"/>
              <a:t>desalquilación</a:t>
            </a:r>
            <a:endParaRPr lang="es-V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271622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VE" sz="3200" dirty="0" smtClean="0"/>
              <a:t>Relación molar hidrogeno / hidrocarburo</a:t>
            </a:r>
          </a:p>
          <a:p>
            <a:pPr marL="0" indent="0">
              <a:buNone/>
            </a:pPr>
            <a:endParaRPr lang="es-VE" sz="3200" dirty="0" smtClean="0"/>
          </a:p>
          <a:p>
            <a:pPr marL="0" indent="0">
              <a:buNone/>
            </a:pPr>
            <a:endParaRPr lang="es-VE" sz="3200" dirty="0"/>
          </a:p>
          <a:p>
            <a:pPr marL="0" indent="0">
              <a:buNone/>
            </a:pPr>
            <a:r>
              <a:rPr lang="es-VE" sz="3200" dirty="0" smtClean="0"/>
              <a:t>    </a:t>
            </a:r>
            <a:r>
              <a:rPr lang="es-VE" sz="3200" u="sng" dirty="0" smtClean="0"/>
              <a:t>Moles de hidrogeno en el gas de reciclo</a:t>
            </a:r>
          </a:p>
          <a:p>
            <a:pPr marL="0" indent="0">
              <a:buNone/>
            </a:pPr>
            <a:r>
              <a:rPr lang="es-VE" sz="3200" dirty="0" smtClean="0"/>
              <a:t>       Moles de nafta cargada a la unidad </a:t>
            </a:r>
          </a:p>
          <a:p>
            <a:pPr marL="0" indent="0">
              <a:buNone/>
            </a:pPr>
            <a:endParaRPr lang="es-VE" sz="3200" dirty="0" smtClean="0"/>
          </a:p>
          <a:p>
            <a:pPr marL="0" indent="0">
              <a:buNone/>
            </a:pPr>
            <a:endParaRPr lang="es-VE" sz="3200" dirty="0" smtClean="0"/>
          </a:p>
          <a:p>
            <a:pPr marL="0" indent="0">
              <a:buNone/>
            </a:pPr>
            <a:r>
              <a:rPr lang="es-VE" sz="2400" dirty="0" smtClean="0"/>
              <a:t>La función principal del hidrogeno en el gas de reciclo es limpiar o barrer los productos generados de las reacciones que están en el catalizador</a:t>
            </a:r>
            <a:endParaRPr lang="es-VE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071538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VE" sz="3600" u="sng" dirty="0" smtClean="0"/>
              <a:t>Efectos </a:t>
            </a:r>
            <a:r>
              <a:rPr lang="es-VE" sz="3600" u="sng" dirty="0"/>
              <a:t>sobre el </a:t>
            </a:r>
            <a:r>
              <a:rPr lang="es-VE" sz="3600" u="sng" dirty="0" smtClean="0"/>
              <a:t>proceso</a:t>
            </a:r>
          </a:p>
          <a:p>
            <a:pPr marL="0" indent="0">
              <a:buNone/>
            </a:pPr>
            <a:endParaRPr lang="es-VE" sz="3600" u="sng" dirty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Un incremento en esta relación incrementa la velocidad lineal de la alimentación combinada y proporciona una buena cantidad de calor para llevar a cabo la reacción (endotérmica), así como también incrementa la presión parcial del hidrogeno lo que reduce el grado de formación de coque</a:t>
            </a:r>
          </a:p>
          <a:p>
            <a:pPr>
              <a:buFont typeface="Wingdings" pitchFamily="2" charset="2"/>
              <a:buChar char="q"/>
            </a:pPr>
            <a:endParaRPr lang="es-VE" dirty="0" smtClean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Bajas relaciones de hidrogeno- hidrocarburo proveen altos rendimientos en hidrogeno y C5+</a:t>
            </a:r>
          </a:p>
          <a:p>
            <a:pPr>
              <a:buFont typeface="Wingdings" pitchFamily="2" charset="2"/>
              <a:buChar char="q"/>
            </a:pPr>
            <a:endParaRPr lang="es-V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340769"/>
            <a:ext cx="4038600" cy="288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    </a:t>
            </a:r>
            <a:r>
              <a:rPr lang="es-ES" sz="2000" dirty="0" smtClean="0"/>
              <a:t>En la industria del petróleo se contemplan una serie de procesos  que buscan mejorar  las características de su producto principal como lo son las gasolinas.</a:t>
            </a:r>
          </a:p>
          <a:p>
            <a:pPr marL="0" indent="0">
              <a:buNone/>
            </a:pPr>
            <a:r>
              <a:rPr lang="es-ES" sz="2000" dirty="0" smtClean="0"/>
              <a:t>El reformado catalítico se encarga de mejorar estas, a través de una reordenación molecular.</a:t>
            </a:r>
            <a:endParaRPr lang="es-ES" sz="2000" dirty="0"/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4752684" y="1457743"/>
            <a:ext cx="4248472" cy="49235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puede decir que es el proceso clave en el esquema de la fabricación de  estos combustibles.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reformado, se convierten parafinas lineales de las naftas pesadas en diferentes componentes de alto octanaje, incluyendo parafinas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isomerizadas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compuestos de anillo cerrado, tanto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nafténicos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aromáticos.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Antes del reformado catalítico , la carga sufre un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hidrotratamiento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con el fin de eliminar  las impurezas ( S, N, 0lefinas, metales….)  que serian venenos para el catalizador.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Goku\Downloads\fotos varias ingenieria\Importancia-del-petró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143380"/>
            <a:ext cx="2764422" cy="23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Título"/>
          <p:cNvSpPr txBox="1">
            <a:spLocks/>
          </p:cNvSpPr>
          <p:nvPr/>
        </p:nvSpPr>
        <p:spPr>
          <a:xfrm>
            <a:off x="914432" y="152400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r>
              <a:rPr lang="es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al reformado catalítico</a:t>
            </a:r>
            <a:endParaRPr kumimoji="0" lang="es-VE" sz="2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128746" y="15240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VE" sz="3600" dirty="0" smtClean="0"/>
              <a:t>Propiedades de la carga alimentada</a:t>
            </a:r>
          </a:p>
          <a:p>
            <a:pPr>
              <a:buFont typeface="Wingdings" pitchFamily="2" charset="2"/>
              <a:buChar char="Ø"/>
            </a:pPr>
            <a:endParaRPr lang="es-VE" sz="3600" dirty="0"/>
          </a:p>
          <a:p>
            <a:pPr marL="0" indent="0">
              <a:buNone/>
            </a:pPr>
            <a:r>
              <a:rPr lang="es-VE" sz="3600" dirty="0" smtClean="0"/>
              <a:t>Temperatura                    </a:t>
            </a:r>
            <a:r>
              <a:rPr lang="es-VE" sz="3600" dirty="0" smtClean="0">
                <a:latin typeface="Andalus" pitchFamily="18" charset="-78"/>
                <a:cs typeface="Andalus" pitchFamily="18" charset="-78"/>
              </a:rPr>
              <a:t>100 – 180 °C</a:t>
            </a:r>
          </a:p>
          <a:p>
            <a:pPr marL="0" indent="0">
              <a:buNone/>
            </a:pPr>
            <a:endParaRPr lang="es-VE" sz="3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VE" sz="3600" dirty="0" smtClean="0">
                <a:latin typeface="Andalus" pitchFamily="18" charset="-78"/>
                <a:cs typeface="Andalus" pitchFamily="18" charset="-78"/>
              </a:rPr>
              <a:t>Alime</a:t>
            </a:r>
            <a:r>
              <a:rPr lang="es-VE" sz="3600" dirty="0" smtClean="0">
                <a:cs typeface="Andalus" pitchFamily="18" charset="-78"/>
              </a:rPr>
              <a:t>ntaci</a:t>
            </a:r>
            <a:r>
              <a:rPr lang="es-VE" sz="3600" dirty="0" smtClean="0">
                <a:latin typeface="Andalus" pitchFamily="18" charset="-78"/>
                <a:cs typeface="Andalus" pitchFamily="18" charset="-78"/>
              </a:rPr>
              <a:t>ón                      C6 + Naftas</a:t>
            </a:r>
          </a:p>
          <a:p>
            <a:pPr marL="0" indent="0">
              <a:buNone/>
            </a:pPr>
            <a:endParaRPr lang="es-VE" sz="3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VE" sz="3600" dirty="0" smtClean="0">
                <a:latin typeface="Andalus" pitchFamily="18" charset="-78"/>
                <a:cs typeface="Andalus" pitchFamily="18" charset="-78"/>
              </a:rPr>
              <a:t>Aumento del punto final          15 – 25°C</a:t>
            </a:r>
            <a:endParaRPr lang="es-VE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451458" y="2924944"/>
            <a:ext cx="1152128" cy="4478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Flecha derecha"/>
          <p:cNvSpPr/>
          <p:nvPr/>
        </p:nvSpPr>
        <p:spPr>
          <a:xfrm>
            <a:off x="4451458" y="4127518"/>
            <a:ext cx="1152128" cy="4478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Flecha derecha"/>
          <p:cNvSpPr/>
          <p:nvPr/>
        </p:nvSpPr>
        <p:spPr>
          <a:xfrm>
            <a:off x="5963626" y="5256798"/>
            <a:ext cx="785979" cy="4478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98587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VE" sz="4000" dirty="0" smtClean="0"/>
              <a:t>Selectividad del catalizador</a:t>
            </a:r>
          </a:p>
          <a:p>
            <a:pPr>
              <a:buFont typeface="Wingdings" pitchFamily="2" charset="2"/>
              <a:buChar char="Ø"/>
            </a:pPr>
            <a:endParaRPr lang="es-VE" sz="4000" dirty="0"/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Depende de las necesidades individuales de cada refinería</a:t>
            </a:r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Diferencias en los tipos de catalizadores pueden afectar directamente otras variables</a:t>
            </a:r>
          </a:p>
          <a:p>
            <a:pPr>
              <a:buFont typeface="Wingdings" pitchFamily="2" charset="2"/>
              <a:buChar char="q"/>
            </a:pPr>
            <a:r>
              <a:rPr lang="es-VE" dirty="0" smtClean="0"/>
              <a:t>A condiciones de operación y de alimentación constantes, el catalizador que pueda convertir la mayor cantidad de aromáticos en una operación BTX tiene la mayor selectividad</a:t>
            </a:r>
            <a:endParaRPr lang="es-VE" dirty="0"/>
          </a:p>
        </p:txBody>
      </p:sp>
      <p:sp>
        <p:nvSpPr>
          <p:cNvPr id="5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914432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VARIABLES DE OPERACIÓN</a:t>
            </a:r>
            <a:endParaRPr lang="es-V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985870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VE" sz="4200" dirty="0" smtClean="0"/>
              <a:t>Actividad y estabilidad del catalizador</a:t>
            </a:r>
          </a:p>
          <a:p>
            <a:pPr marL="0" indent="0">
              <a:buNone/>
            </a:pPr>
            <a:endParaRPr lang="es-VE" sz="32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La actividad es la habilidad de un catalizador de promover una reacción deseada respecto a la velocidad espacial, la temperatura o la velocidad de reacción</a:t>
            </a:r>
          </a:p>
          <a:p>
            <a:pPr marL="0" indent="0">
              <a:buNone/>
            </a:pPr>
            <a:endParaRPr lang="es-VE" sz="28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Un catalizador mas activo puede producir un reformado con un índice de octano deseado a mas bajas temperaturas</a:t>
            </a:r>
          </a:p>
          <a:p>
            <a:pPr marL="0" indent="0">
              <a:buNone/>
            </a:pPr>
            <a:endParaRPr lang="es-VE" sz="2800" dirty="0" smtClean="0"/>
          </a:p>
          <a:p>
            <a:pPr>
              <a:buFont typeface="Wingdings" pitchFamily="2" charset="2"/>
              <a:buChar char="q"/>
            </a:pPr>
            <a:r>
              <a:rPr lang="es-VE" sz="2800" dirty="0" smtClean="0"/>
              <a:t>La estabilidad es un indicativo de cuanto tiempo un catalizador puede mantenerse en operación entre procesos de regeneración</a:t>
            </a:r>
            <a:endParaRPr lang="es-VE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619250" y="2133600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3200">
                <a:latin typeface="Gill Sans MT" pitchFamily="34" charset="0"/>
              </a:rPr>
              <a:t>Monometalico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619250" y="2924175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3600">
                <a:latin typeface="Gill Sans MT" pitchFamily="34" charset="0"/>
              </a:rPr>
              <a:t>Bimetálicos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284663" y="3141663"/>
            <a:ext cx="1366837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8" name="7 Explosión 1"/>
          <p:cNvSpPr/>
          <p:nvPr/>
        </p:nvSpPr>
        <p:spPr>
          <a:xfrm>
            <a:off x="5867400" y="2492375"/>
            <a:ext cx="2665413" cy="18002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6732588" y="3068638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800">
                <a:latin typeface="Gill Sans MT" pitchFamily="34" charset="0"/>
              </a:rPr>
              <a:t>Pt-Re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619250" y="4149725"/>
            <a:ext cx="648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3200">
                <a:latin typeface="Gill Sans MT" pitchFamily="34" charset="0"/>
              </a:rPr>
              <a:t>Función  Ácida</a:t>
            </a:r>
          </a:p>
        </p:txBody>
      </p:sp>
      <p:sp>
        <p:nvSpPr>
          <p:cNvPr id="11" name="10 Explosión 1"/>
          <p:cNvSpPr/>
          <p:nvPr/>
        </p:nvSpPr>
        <p:spPr>
          <a:xfrm>
            <a:off x="3563938" y="4508500"/>
            <a:ext cx="3887787" cy="20161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4211638" y="5229225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800">
                <a:latin typeface="Gill Sans MT" pitchFamily="34" charset="0"/>
              </a:rPr>
              <a:t>Al2O3 y Zeolita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857356" y="642918"/>
            <a:ext cx="6298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catalizadores</a:t>
            </a:r>
            <a:endParaRPr lang="es-ES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r>
              <a:rPr lang="es-VE" smtClean="0"/>
              <a:t>Arsénico</a:t>
            </a:r>
          </a:p>
          <a:p>
            <a:r>
              <a:rPr lang="es-VE" smtClean="0"/>
              <a:t>Plomo</a:t>
            </a:r>
          </a:p>
          <a:p>
            <a:r>
              <a:rPr lang="es-VE" smtClean="0"/>
              <a:t>Cobre</a:t>
            </a:r>
          </a:p>
          <a:p>
            <a:r>
              <a:rPr lang="es-VE" smtClean="0"/>
              <a:t>Nitrógeno</a:t>
            </a:r>
          </a:p>
          <a:p>
            <a:r>
              <a:rPr lang="es-VE" smtClean="0"/>
              <a:t>Cloro </a:t>
            </a:r>
          </a:p>
          <a:p>
            <a:r>
              <a:rPr lang="es-VE" smtClean="0"/>
              <a:t>Agua</a:t>
            </a:r>
          </a:p>
          <a:p>
            <a:r>
              <a:rPr lang="es-VE" smtClean="0"/>
              <a:t>Azufre</a:t>
            </a:r>
          </a:p>
        </p:txBody>
      </p:sp>
      <p:sp>
        <p:nvSpPr>
          <p:cNvPr id="6" name="AutoShape 4" descr="data:image/jpeg;base64,/9j/4AAQSkZJRgABAQAAAQABAAD/2wCEAAkGBhQSEBUUEhMWFBQWFRQYGBgYGCEXGBUWGRwYFhgXGBgYHCceGhokGRUUHy8gIycpLCwsFx8xNTAqNSYrLCkBCQoKDgwOGg8PGi8kHyUqKiouNS41NTAyLSwsLCwsMCw1LywsKiwsLC8sKiwsKiwsKjUsLCw0Kiw0NS8sLCwvLP/AABEIAOEA4AMBIgACEQEDEQH/xAAcAAACAgMBAQAAAAAAAAAAAAAACAYHAgQFAwH/xABHEAABAwEEBAgMBAQGAgMAAAABAAIDEQQFEiEGMVFxBxMiMkFhgZEUFTRSVHOSk6GxstFCYnLSI4LBwiQzQ1NjohbwJXTh/8QAGgEAAwEBAQEAAAAAAAAAAAAAAAQFAgMBBv/EADQRAAEDAgEJCAMBAQADAQAAAAEAAgMEETEFEhUhQVFSgaETFDJCYXHB4SKx8NGRJDPxI//aAAwDAQACEQMRAD8Ao1e3gb/Md7J+y8gmRhccLc+gfJI1dX3e2q97p2kpe8X12slz8Df5jvZP2R4G/wAx3sn7Jj8R2oxHakdLHg6/Se0UOPp9pcPA3+Y72T9keBv8x3sn7Jj8R2oxHajSx4Ov0jRQ4+n2lw8Df5jvZP2R4G/zHeyfsmPxHajEdqNLHg6/SNFDj6faXDwN/mO9k/ZHgb/Md7J+yY/EdqMR2o0seDr9I0UOPp9pcPA3+Y72T9keBv8AMd7J+yY/EdqMR2o0seDr9I0UOPp9pcPA3+Y72T9keBv8x3sn7Jj8RRiO1GljwdfpGihxdPtLh4G/zHeyfsjwN/mO9k/ZMfiO1GI7UaWPB1+kaKHH0+0uHgb/ADHeyfsjwN/mO9k/ZMfiO1GI7UaWPB1+kaKHH0+0uHgb/Md7J+yPA3+Y72T9kx+I7UYjtRpY8HX6RoocfT7S4eBv8x3sn7I8Df5jvZP2TH4jtRiO1GljwdfpGihx9PtLh4G/zHeyfsjwN/mO9k/ZMfiO1GI7UaWPB1+kaKHH0+0uHgb/ADHeyfsjwN/mO9k/ZMfiO1GI7UaWPB1+kaKHH0+0uHgb/Md7J+y8iKa0ygdnrS8395XP66X63J2krO8Ei1rJOrpO7gG97rRCZCHmt3D5JbwmQh5rdw+STyt5OfwmslYv5fKzQhCiK2hCEIQhCEIQhC5l+6RQ2SPHM6lea0Zuefyj+pyCrS8dNbbb5OKszXMafwR88ja9/QO4JqCkfNrwG8pSaqZFqxO4Ky700ls1m/zpmNPm1xO9ltSotbuFyBuUUUknWSGD+p+C5l0cEj3cq1S4K62s5Tu1xyB3VUssPB9Yov8AR4w7ZCX/AA5vwTGbSRYkuPph/c1wzquTABo9cf7kobPwvTnmQRN3lzj8wtc8KFuOpkY3Rk/NytSC7YmcyKNv6WAfILZC871AMIuq97tOcZeiqN/CXbx+GPUD/lnpFdvWso+Fm1N50cJ/lc3+5W1VYSQNdzmtdvAPzR3qA4xD/v0jus2yU/3NV3ZOGAf6tmp1sfX4OH9VIrt4RLFNlxvFO2SDD/2zb8VvWzRKyS8+zRb2twHvZRRq9OCWB1TBI+I7Hctv9HDvK9vRyaiC3r/qLVce0OU6jeHAEEEHUQag7iNayVNzXdeN1OxtLhHXNzTjiP6mnV2gb1MtFeEeK0kRzUhlOQz5Dz1E809R71zlonNbnxnOb6LcVY1zsx4zT6qZIQhIp5CEIQhCEIQhfW60vN/eVz+ul+tyYZutLzf3lc/rpfrcrGSvE72Cj5U8Lea0QmQh5rdw+SW8JkIea3cPkt5W8nP4WMlYv5fKzQhCiK2hCEIQhcbSnSZlihxu5TzUMZ5zv6NHSfuuu5wAJJoACSdgGsqnLTI+97ywtJEdSG/khbrdvOve4BOUkAkcXP8ACNZSdVMY2hrfEdQWdyXBaL2ndNO8iOtHP3Z8XGNWQ7BXarVuq54rNGI4WBjena47XHWSvaw2FkMbY424WMFAPvtJ1k7SvdeVNU6Y2GpowC9p6ZsQudbjiUIQhKJtCEIQhCEIQhCEIQhfCK6+lV/pjwbNeDNZG4XipdEOa79Gx35dR6KdNgoXaGd8Ls5hXGaFkzc1wVc8H2nDi4WW0k15sb3a66uLdX4E7tisZVpwn6L4T4ZEKVIEoHQ78Mg3nI9dD0qU6DaQ+F2UFxrKzkSdZGp38w+IKbqo2PYJ48DiNxStNI5jzBJiMDvCkSEIU5UEIQhCF9brS8395XP66X63Jhm60vN/eVz+ul+tysZK8TvYKPlTwt5rRCZCHmt3D5JbwmQh5rdw+S3lbyc/hYyVi/l8rNCEKIraEIQhCi/CNevE2B4Bo6UiMbjm7/qCO1c3goujBZ3zkcqV2EfoZl8XV9kLm8MNq5Vnj6AJHntIaPpKlcFqbYbqY8ivFQMNPOe4DLte5U7FtK1rcXn++FMuHVTnOwaFIUKL8H+kb7XZ3GXORkhBdSgcDym0pllUjdRShISRmN5Y7EJ+OQSND24FCEIXNdEIQhCEIQhCEIQhCEIQvjjQV+WvsQvF42+xNmifE/Nr2lp3EUr2a+xVXwd2p1mvF9nfljxxuH52VLT8HD+ZSXQjTd9rtE0UmWbnxdBawGhYdtAQe9RfS8eD30JBlV8Mv04viHKvTxOaX079oupNRK1wZOzYbK3kIQpCroQhCEL63Wl5v7yuf10v1uTDN1peb+8rn9dL9blYyV4newUfKnhbzWiEyEPNbuHyS3hMhDzW7h8lvK3k5/CxkrF/L5WaEIURW0IQhCFUfC27/Gs2CBv1yKZcIrP/AIuSnQYe7E0fZRbhfs9J4X+dEW+y4n+9Ta8YfCrscBmZLMHD9WEPH/YKu51o4HbAfkKS1pMk7dpHwVx+CZw8BeOkTPr7LKKaqsuCG8gHzQE84NkaP08l3wLe5WalK5pbO6/umqJwdA1CEISacQhCEIQhCEIQhCEIQga0Ln3/AHkLPZZZSaYWOp+o5NHtEL1rS4gDasucGgkqseD/ADvdxGr/ABB7M6fMLLha8tj9Qz6pFt8ENhrNNMRk1jWA9bjiPwZ8Vp8I5469GxjWGwx9rji/vC+gB/8AM9m/37UEj/xPd39+lbcZ5I3D5LJFKIXzyvoQhCF6vrdaXm/vK5/XS/W5MM3Wl5v7yuf10v1uVjJXid7BR8qeFvNaITIQ81u4fJLeEyEPNbuHyW8reTn8LGSsX8vlZoQhRFbQhCEIUM4VLs4yxiQa4Xgn9DuSfjgK9eDK9uNsQYTyoXFh/SeUw/MfyqU2qzNkY6N4q17S1w2gihVQXRbH3TeLmS14uuF/5ozm2Qbsj3hU4B29O6LaNYU2c9hOJdh1Fe12s4i/sLch4RI2n5X1y/7K3lUMUolv8OaQ4G01BGYIaMiCOijV3+ELTl8D/B7OcL8IL39La5hrdhpQk9YoulTC+aSNoxzRdcqaZsLHuOGcVPytG037Z4+fPE3e9te6tVQNovCST/Mke/8AU4u+ZXhVdW5JHmd0XN2VD5Wpgrv0is07sMM7Hu80HM7gcz2LopcLPaHMc17HFrmkEEZEEaiEwl023jrPFL58bHHeQCfjVJ1tGKexabgpyjq+3uCLELbXhbLbHEwvle1jR0uNBuz6epe6p/hTvRz7bxVTgia0AdGJwDnHfmB2LhS0/byZt/VdaqfsGZysqDSyyPNG2mKvW8N+qi6UM7XirXNcPykH5JcKrKOUtNWkg7QafJVHZKb5Xf3RTW5Ud5mpkVCuFm0FtiY0fjmbXc1rj86dyg2jundoszxV7pYvxMecWX5Sc2n4KYcKcrZLBBKw1aZGuB/K9jiPkEuykdBUMztYJTD6ps8D83UbLqcHULYrsY80Adxkjj1AkVO5rAoVouDbr4MxHJD3TGvQ1uTB34Avts0sDbohssZ/iPa8SU/DGHuyPW7LsrtUv4NdHjZ7NxjxSSajqdLYxzBvNS7tGxdX3gbJI7FxIHsuTLTOjjbg0AlS9CEKKrKEIQhC+t1peb+8rn9dL9bkwzdaXm/vK5/XS/W5WMleJ3sFHyp4W81ohMhDzW7h8kt4TIQ81u4fJbyt5OfwsZKxfy+VmhCh/CdfjoLKGMOF0zi2oyIYBV1N9WjcSpEUZleGDaq0sgjYXnYpTHbo3OLWyMc4a2hwJHYDVe6pSLQa0+CMtcRrUF+FtRI1oJo8bdVcs6KZ8H+nBtH8Cc/xgKsd/uAawfzAZ16RuTk1GGtLo3ZwGPolIazOcGyNzb4eqnCi2nuirbVAZBRssTXFp6HNHKLHHsJB6DvUpXI0umwWC0ka+JePa5P9UrA5zZGluN01O1ro3B2FlWfBbYcdvD+iKN7u08gfUe5YcJ13mO3uedUrWPHYAwjvb8VIOB6AYbQ/prG3s5R+y7fCNo6bTZQ6NuKWIlwA1uaee0deQP8AKq76gMrdeFrfP7UltPn0erG9/j9KlkL6QgKyo62rru588zIoxVz3ADq2k9QFT2JgbvsYhiZE3msY1o3NFKqI8G+iXg8fhEopLIOSDrjjOfY52R3U61MbTaWxsL5HBjGipcTQAL5zKFR2r8xuA/a+hoKfsmZ7sT+l6qqOFa4SycWlo5EoDXdUjRT4tA7irQZbWF+APGPCH4a54DUB1NmRXle11stEL4pBVrxTrB6HDrBzS1NMYJA44bfZM1MInjLR/FLuhdC/Lmkss7opBm05Hoc3ocOo/wD50LQovq2uDhcL5ZzS02K+sbU0GZVwaUXG4XKIjm6GOJx3spj+Bd3KGcHGjbp7U2Vzf4UJxEnUXjNrRtNaE9Q61bl5QY4ZGH8Ub297SFGr6jNlY0bDcqxQ05MT3HaLKpODrRdtqmc+QgxwlpLOl7jXCD+Xkmu3UrkVV8EE1LRM3bED7LgP7irUSmUnOMxBwGCayc1ohuMTihYTTtYMTnBrR0uIA7zktK/b6ZZIHTSVoMgBrc46mj/3JVVFBa74tBJNGN214uIdAA6XfE9K409MZQXuNmjau09T2ZDGi7jsVwwTte3Exwc3a0hw7wvRVDolaJLBengz3Va5/FPA5pJ5jwNtS3sJVvLNTB2LgAbgi4WqeftmkkWINivrdaXm/vK5/XS/W5MM3Wl5v7yuf10v1uT+SvE72CQyp4W81ohMhDzW7h8kt4TIQ81u4fJbyt5OfwsZKxfy+Vmqr4XLc100MbXAmNry4A80uIoDsNGjJSjT/S02SIMiP8aQHCfMbqL9/QO09CjWhGgRnpabXUsccTWE5y1zxvOvCfju18KNghHeJDq2eqYq3mU9hGNe30ViXHDgssDRlhhiH/UKr9Mbufd94NtMIoxzuMZlyQ78bD8ctjlbgFMhqWrel1x2iJ0UrcTHd4PQQegjalqeo7KQuIuDimJ6ftIwBqIwWpo/pNDbIw6JwxU5UZPLYemo1kdYyX3SqzGSw2ho1mF9N4GL+1QC+eDGeB3GWN5kAzArhlbuIyd2UPUvlz8Jk8DuKtkZkAyJIwyt/UDk7toetM90Dj2lO69tdtqW70Wjs5xa+q+xbnA/ax/iI+n+G8dY5TT8296slUXZr2FjtvHWV2OOpIBBFY3a43g6iNVdoBFVbF0aZ2W0NBbM1jjrY8hjgdmeR7EV9O7P7Vo1HoignbmdmTrHVaekHB5ZrU4vzikOtzKUcdrmnKvWKLWuPgxs8DxI9zpnNNWhwAYD0HCK17TTqUxQkxVTBuZnGybNNEXZ+brQqa4QdKnWmcxsP8GIkADU9wyLztzqB1b1a9+2oxWWaQa2RSEbw00+KXpUMlwgkyHZgkMpykARjbip3wiW58NvgkjcWvbZ4iCN7/h1KxNGr8FrszJgKE1Dh5rxk4bukdRCrPhT8ri/+tH83rs8D1qJbaI+gGN43nE0/JvctTxB1I1+0LyCUtqnM2FTDSLReG2sDZQQW1wvbk5vb0jqKjVk4IoGvrJNI9o/CAGV6icz3UU8QprKmWNua11gqL6aJ7s5zda8bHY2RMDI2hjGigaBQD/3avK97WIrPLIcgyN57mmnxosrZeUUIrLKyP8AU4N+BNSqy0+08baG+D2ckx1GN+rHTMNaDnhrQ1Oug7dU9O+d41atpWKidkLDv2BenBBZyZ539DY2t7XOr/YVZ087WNLnuDWjMlxAA3k5Kpbk0xjsFl4uBnGzvOJ7jkxp1NaOl1BuFScyvGG67wvVwe8ni65OfyIm/oaNf8oO9UKimMspkec1vqkaepEUYjYM53otjTrSY26ZlnswL42uoKf6shyqBsGobyVZOjlzCy2aOEUq0VcR+J5zce/LcAubotoNDYjjqZJqUxkUDa6wwdFdtSdykqTqZ2Foii8I6lN00Lw4yy+I9Aqh09dxV7iTV5O+u6lfpVtxTNe0OYQ5rhVpGYIOogqPaXaFx21uIcicCjX9Bpqa8dI69Y+ChGiOkct32k2W0giMvwuB/wBJx/G0+aciegjNdy0VULcw/k0YbwuIcaaZ2f4XHFW43Wl5v7yuf10v1uTDDWl5v7yuf10v1uW8leJ3sFzyp4W81ohMhDzW7h8kt4TIQ81u4fJbyt5OfwsZKxfy+VXPCpo/K+RloY0vYGBjqCpZQkgkeacWvqWvYOFx7WhslnY6gAqxxZkMtVCB2K0VoWm4LPIavs8TjtMba99KpRlVGYxHKy9sE2+leHl8TrXxVbzcLtoJ5EMLRsOJx78Q+S6dz8LbXGlpiwDz46kDe059x7FPLNYI424Y42Mbsa0AfALj35oNZbVUuj4t/nx8k9o1O7RXrWhPSu/F0dhvCz2NS38mvudxXWu+84p2Y4ZGyN2tNadRGsHqK1750dgtTaTRhx6Hant3OGfZqVaXhoLbbE/jbM50gH4oqh4H5mayN1QuhcfCu5vItceKmWNgo4fqZqPZTcg0bv8A2U7r/tAq2+Cobb9LUv8A4K5Y6uszuOb5pykG7od2UPUobHYjxojk/hkuDTjBGCppVwpUAK/LrvqG0txQSNeOkDnN/U05jtCgvC7dOUVoGvOJ27NzD9Y7k3S1shf2UuO9K1VHGGdrHgovYL8tl3yvYHGkb8D2Oq6OueXVWhoRSqtfRfSeO2w42clzaB7Cc2n+rT0H7KEXPM2SezPlAdHboDBKD0zRcgHqccMZrtcVoaMl1hvjiK1aZDCfzNdzDvrhPeiojbODqs4C/vbUeo/SKeR0JGu7Sbe20dPlWjflkMtmmjGZfFI0dZLTT40VJaNaMyWycRtBDQf4jqZMb01/NsCvtYsjArQAVNTQUqdp61Pp6t0DHNaMeifqKRs7muJwVe8J+i73hloiBcI2Bj26yGgkh42jPPsO1Y8D9jIbaJTzSY2DrIq53dVverGWLIwBQAAbAKDuCO+OMHYkc0d0aJ+1BX17wASSAAKknIADMk9SqzSrhKkkcYrGSxgqDIOe+mst81vx3KScKF5uisWFuRmeGE/lALnDto0dpUQsd1iK7GuaK2i3SCJh6Wx4qEDZUgV6nBMUULA0SvF7mw/1L1kzy4xsNrC5/wAXAtt1SCzstMjx/Gc4MBJL3hvOea9FaDXnVbNwaF2m10LGYWf7j+S3s6XdgKk9osDZ73gsoFYbKxjSOgiMB7q73EAqzHvDW1JDWgZk5ADtyATM9e6NoDRrOv2Bw6JeCibI4lx1DV7naorcHBvZrPR0g4+QdLxyAfys1d9VKyaDYAOwD+gUNv3hPs8NWw/x37RlGD+rW7sHaoc+1XjersLcRjrmG8iFu8/iO8kpPu003/6TGw9f8TZqIYfwiFz6f6pxfvCRZrPVrDx8g6GHkg9b9XdVROThctJPJihA2EOPxxBd24eCqGOjrS7jneaKtjH9zvhuU0hsUbGhrI2NaNQDQB3AIMlLFqa3O9TqQGVUutzs30CrmPhhdh5VmaXbRIQ3uLSfiuBaJLRe9raWxgGgaS0HCxtSavcdlT8grafo3ZS4uNmhLjrJjbn8FvwwtYMLWho2NAA7gvRWQx/lFHY+68NJLJqlfcLKJlABroAN9Mkvd/eVz+ul+tyYZutLzf3lc/rpfrcuuSvE72C5ZU8Lea0QmQh5rdw+SW8JkIea3cPkt5W8nP4WMlYv5fKzQhCiK2hCEIQhca/NEbNa6mWMB/8AuN5L+0/i7arsoWmPcw3abFYcxrxZwuqmvXg5tVldxtkeZA3MFhwyt7Ac+w9i5t6abTzWV9mtLQ52JpDyML2uafxDUcqjUDmrrVacJ98WWSMMjcx84eKuaKkNAILS8ddMqnUq9LUmd4bI25G3cpNTTCFhcx1gdm9cq7oneJjKOdZrYJGnYKMB+JaexSi8LjhtV5xGhZjsvHY4zgdjxjC+o1kAjNeOjlj4y4JGMbic5s+Q1l4dUdtA1adx0tk1kEc74nxWHCXRmjmPY8NwuB1ggg06clp7iXPINrFw/wCj/QvGtADQRe4af+fRXpBb7aywOtQthdhe5mCSNr60k4sHGc+mq67rdeItXg4fZXO4rjcTmPaKYsFOSddc9Si+K1Nuh4pE+AyuqalsrXCYVy5pBcOyq7wv6UXnjfYpw7wXDxbC17qcZXGCCBhrlvWHsxsGnW7dstbctMfhrcNTd/rdeR0pvDwWW0f4UMie5hGF+IkOaw0zpSrh0refJb3Wptndaoo8cLpcUcINA1wbTlnXnrUZ8bO8V2mPweajp3uMlBgbWRhwuNa1FKatZXckvG1yXhGY7K2KTwaQATSCmHG2rzgzyNBRDo7XsGjxbtgFsV62S9rknDfvN1ybzuwzWK0TWiaWaSG0uiZidRgAexmLABQEhxXdtVma++LNCxobHZYXSYQKAF2rL2Co5NdkjrDapZJ3ci1uBiZyYjJxjA55rm4Z5A6qKSaLSie87baGVdFSONr+gkBtaexXcRtXslw0m+Gd7C+aPkryMXcBbHN52zj8BQyDSg2O32yTixJI98rRiNA3+JUk0zOTQKZL62z3jerqnEY66zyIW7h0ndUrZntdmivud1pYHRY3624gHmnKLenOvQdytKwW6OVgdC9r2agWmoHVQatxotzz9iGvazWQNZ9liCHtSWOfqBOoKKXDwX2eGjpzx79hyjB/Trd29ymUcYaAGgADIACgA6gNSyQpEsz5Td5uq0cLIhZgshCELkuqEIQhC+t1peb+8rn9dL9bkwzdaXm/vK5/XS/W5WMleJ3sFHyp4W81ohMhDzW7h8kt4TIQ81u4fJbyt5OfwsZKxfy+VmhC074vEWezyTEVEbC6m09A76KKASbBWSQBcrcXwFU3HLeF6Pdgc4sBzAdxcTK5gUrmcusr3dwdXhCQ+NwLv+OXC4dpw17CqJoWN1PkAKnitc7WyMkK3XOAFSaAaycgN5UQv3hMs0FWxfx3/lNGA9b+n+Wu9RF+iN6z8mYyYf8AkmBbvpiNe5Se4eC2CKjrQePf5vNjHZrd203L0QU8WuR+d6BBmqJdUbc31Kict53jeji1gdxdc2s5ETf1uJz7Sdy6Fs4L+Jscsr5MczGYg1gowUoXZnN3JxbO1WhFC1rQ1rQ1o1ACgG4BR3SLTuy2YOYTxz6EGNmfVR7tQ+J6lptXK9wZA2w3BZdSxsaXTOud5XF4IrxBglhrmx4eP0uFD3Fo9pda9dDCJvCbFJ4PPnUUrHJXM4hTKvTkQdnSqu0cv82S1NmYDgqQ5ldcZ1trtGRB2gK8rvvCOeNskTg5jhUEfI7COkL2ta+CUyNwd/WKzRuZNF2bsR/XCrW2m1wWCSyS2R5BfiEsfLbnIJDUNB+YXQZp3ZvGPHv4yNng3FnEzMP4zHSgJyp0qwli+MHWAd4r80v3pjh+TN+B32vjfcmO6ub4XbsRu/5vVTf+TweLbRBiPGyTve0YTm0yMcDXUMmldl2l5ktjJrLZZ5g2B8dMOHlOc11aiuWSnzbO0amtG5oH9F6L11VGfJvxO+24DcvG0zx5t2zdz9VX1g0Ptdoa9tpeILPJM+V0TCHPc5xrQuGQAoKVJ3KbWOxxWaENY0RxMBO4DMknpPSSVtqCcJWlIZGbLEayyD+JTPAzXh/U7Zs3rIdJVPDNnph7/wD1aLY6Zhft9f0uDoxoy285LXNKXNBfVjm9DnFzjUHWAMOXWvG26G26wPMlnc57R+KKtafnj107wt3QPTuCzRCCVhYMTjxg5QJPS5usZACorq1KzLLa2SsD43te06nNNQe0dKcqKiaCQgj8dgOFknBTwzRgg/lvGKru4uFgijbXHXo4yMUP8zNXdTcp9dl7xWhuKGRsg6aHMbwcx2hc+/dDLNa6mSPC/wD3Gcl/b0O7QVA7dwa2yzvxWWTGOgtdxUgGw1I+BXHNpp/Ccw9F3zqmDEZ46q2CgKoX6JXrPyJTJh/5JgW9oxGvcVjPoNeFlBkjdXCCSYpCCAMzkaE6tQqvO5R4dqL/AN6r3vkmPZm396K4EKFcHOl0lqD4pzifGA4PpQuaTTlU6QaZ9NVNUlNE6J5Y7FORStlYHtX1utLzf3lc/rpfrcmGbrS8395XP66X63KnkrxO9gpmVPC3mtEJkIea3cPklvCZCHmt3D5LeVvJz+FjJWL+Xys1r3hYWzRPifzZGlp6gekdY19i2EKKCQbhWiLixVNWC2z3PbHNe3Ex3OH4ZGdD2naM/iCrZuu9orTGJIXhzT3g7HDWD1LR0tuWO0WWQPaC5jHuYelrg0kUOw0zHSoXwPS/xLQ3ayM9xcP7gqcpbUwma1nNtf1UyLOp5RFi03t6KzlwNI9NrPY6teS+WleLbr6sR1N+fUvTTC//AAOyukHPJwR/rNc9wAJ7FANCNDfDXOtFpLjHiPTnK/W4k68I6tZ3LjT07Cwyyn8R1XaoneHiKIfkei8bbpVbrxeYoGuaw/gi2fnfs3kDqXcuDgoaKOtb8R/22GjR+p+s9lN6ntisMcLAyJjWMHQ0UG87T1le61JXEDMhGaOqyyiBOdKc49Fw750Ps9os4hwNjDamNzGgYHbesHpB171WxbbrolNK8WTrpihk2V2O7irlWMkYcCHAEHWCKg7wda5w1bowWuGc07Cuk1I15DmnNcNoUGuzhagcAJ43xO6S3lt/o4dxXdg07sLtVpYP1BzfmF4Xjwd2KXPiuLJ6Yzh/65t+C40vBBD+GeUb2td9l2tRv162/wBzXK9WzVqd/clLm6Q2YjF4RDQ9PGNHwJqtC26d2KMZ2hrjsZV5PcKfFcaLgls1Bjkmc6gqQWtBpsGE07107HwdWGPPiS8/ncXfDIfBcs2lHmceS6Z1SdgHNR628IFotbjFd8DgTkXkVcBtpzWbyT2Ls6IaCizHjp3cbaDU11hlddCcy49Lu7apRZ7MyNuGNjWN2NAaO4L1WX1IzcyIZo27zzWmU5zs+Q5x6DkozpBwf2a1VcG8TIfxsFAT+Zmo78j1qB2q4bfdbzJE5xZ0vj5TCP8AkYdXaO1XEhahrZIxmu/Ju4rMtGx5zm6jvCgOj/CrG+jbU3i3ee2pYd41t+I3KeRShzQ5pBaQCCMwQdRB6QonpTweQ2hrnwtEU+sYcmPOxzdQrtHbVR/gz0hfHMbHLWhLsAOtkjalzOoGhy2jrXWSGKaMyQ6iMQuTJpYniObWDgVZqrnTzT5pa6zWU4q1bJINVNRYzbXUXdgUy0rfSw2k/wDBIO9pH9VAeCi5o5ZJZpGYjEY8FdQccRJptGEU2LNIxjWOnfrzdnqtVT3ueIWar7VIuDjRd1mhdLKKSygck62MGYB6yTUjoyUxQhJyyuleXu2puKIRMDG7F9brS8395XP66X63Jhm60vN/eVz+ul+tyqZK8TvYKZlTwt5rRCZCHmt3D5JbwmQh5rdw+S3lbyc/hYyVi/l8rNCEKIraxewOBB1EEHcciqYuC9DddulErHOAD43AZE5gtcK5UyB3FXSuXe2jNmtJBnha9wyBzaabKtIJHUU5TTtjzmvF2lJ1MDpM1zDYhVdarVab4tQa1uFjdQ/BE063OPS4951BW1dN2ts8DIWc1jaAnWekk9ZJJ7VlYLtjgZghY2NuxopU7TtPWVsryoqe1AYwWaMAvaen7Ml7jdxxQhCEom0IQhCEIQhCEIQhCEIQhCEIQhCEKseEHROSKY22z4qF2N+HnRv88U/CTn1HqVnIXenndA/OHP1S88DZm5pVR3rwkOtFgdA+Okr8Ic8UwloIcTTWHGgFNXyUs4LrrMVixuFDM8vH6AMLT20ce0Lqy6FWJ0nGGzMxVr0hpPWwHD8F2gKZDIfJMz1MZj7OJtgTcpeGmkEnaSuvYWC+oQhT1QX1utLzf3lc/rpfrcmGbrS8395XP66X63KxkrxO9go+VPC3mtEJkIRyW7h8kt63/H9p9Im9477p+spTUZtja10jSVQp73F72TCURRL34/tPpE3vXfuR4/tPpE3vXfuSGincQT2lG8KYSiKJe/H9p9Im9679yPH9p9Im9679yNFO4gjSjeFMJRFEvfj+0+kTe9d+5Hj+0+kTe9d+5GincQRpRvCmEoiiXvx/afSJveu/cjx/afSJveu/cjRTuII0o3hTCURRL34/tPpE3vXfuR4/tPpE3vXfuRop3EEaUbwphKIol78f2n0ib3rv3I8f2n0ib3rv3I0U7iCNKN4UwlEUS9+P7T6RN7137keP7T6RN7137kaKdxBGlG8KYSiKJe/H9p9Im9679yPH9p9Im9679yNFO4gjSjeFMJRFEvfj+0+kTe9d+5Hj+0+kTe9d+5GincQRpRvCmEoiiXvx/afSJveu/cjx/afSJveu/cjRTuII0o3hTCURRL34/tPpE3vXfuR4/tPpE3vXfuRop3EEaUbwphKIol78f2n0ib3rv3I8f2n0ib3rv3I0U7iCNKN4UwoCXm/vK5/XS/W5ff8AyC0+kTe9d+5aL3kkkmpJqSTUknWSU9R0ZpySTe6Sq6sTgAC1lOkIQnEohCEIQhCEIQhCEIQhCEIQhCEIQhCEIQhCEIQhCEIQhCEIQhCEIQhCEIQhCEIQhCEIQv/Z"/>
          <p:cNvSpPr>
            <a:spLocks noChangeAspect="1" noChangeArrowheads="1"/>
          </p:cNvSpPr>
          <p:nvPr/>
        </p:nvSpPr>
        <p:spPr bwMode="auto">
          <a:xfrm>
            <a:off x="8143900" y="492919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>
              <a:latin typeface="Gill Sans MT" pitchFamily="34" charset="0"/>
            </a:endParaRPr>
          </a:p>
        </p:txBody>
      </p:sp>
      <p:pic>
        <p:nvPicPr>
          <p:cNvPr id="7" name="Picture 6" descr="http://3.bp.blogspot.com/_iikbO1oNKL4/S8IG_u4UM9I/AAAAAAAAABA/_hlnW6lKE30/s1600/VEN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3429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357290" y="714356"/>
            <a:ext cx="7447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Venenos del catalizador:</a:t>
            </a:r>
            <a:endParaRPr lang="es-E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89325"/>
            <a:ext cx="75485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416514" y="571480"/>
            <a:ext cx="7013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i="1" u="sng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Reacciones del proceso</a:t>
            </a:r>
            <a:endParaRPr lang="es-ES" sz="4000" b="1" i="1" u="sng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85852" y="1760513"/>
            <a:ext cx="74344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1-Deshidrogenación de naftenos</a:t>
            </a:r>
          </a:p>
          <a:p>
            <a:pPr algn="ctr"/>
            <a:r>
              <a:rPr lang="es-ES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aromáticos</a:t>
            </a:r>
            <a:endParaRPr lang="es-ES" sz="2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331913" y="1128730"/>
            <a:ext cx="7497762" cy="4800600"/>
          </a:xfrm>
        </p:spPr>
        <p:txBody>
          <a:bodyPr/>
          <a:lstStyle/>
          <a:p>
            <a:pPr marL="595313" indent="-514350"/>
            <a:r>
              <a:rPr lang="es-VE" dirty="0" smtClean="0"/>
              <a:t>Es la más rápidas de todas las reacciones</a:t>
            </a:r>
          </a:p>
          <a:p>
            <a:pPr marL="595313" indent="-514350"/>
            <a:r>
              <a:rPr lang="es-VE" dirty="0" smtClean="0"/>
              <a:t>Es muy endotérmica</a:t>
            </a:r>
          </a:p>
          <a:p>
            <a:pPr marL="595313" indent="-514350"/>
            <a:r>
              <a:rPr lang="es-VE" dirty="0" smtClean="0"/>
              <a:t>H2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es-VE" dirty="0" smtClean="0"/>
              <a:t>Se favorece con:</a:t>
            </a:r>
          </a:p>
          <a:p>
            <a:pPr marL="595313" indent="-514350"/>
            <a:r>
              <a:rPr lang="es-VE" dirty="0" smtClean="0"/>
              <a:t>T</a:t>
            </a:r>
          </a:p>
          <a:p>
            <a:pPr marL="595313" indent="-514350"/>
            <a:r>
              <a:rPr lang="es-VE" dirty="0" smtClean="0"/>
              <a:t>P </a:t>
            </a:r>
          </a:p>
          <a:p>
            <a:pPr marL="595313" indent="-514350"/>
            <a:r>
              <a:rPr lang="es-VE" dirty="0" smtClean="0"/>
              <a:t>Hidrogeno/Hidrocarburo</a:t>
            </a:r>
          </a:p>
        </p:txBody>
      </p:sp>
      <p:sp>
        <p:nvSpPr>
          <p:cNvPr id="7" name="6 Flecha abajo"/>
          <p:cNvSpPr/>
          <p:nvPr/>
        </p:nvSpPr>
        <p:spPr>
          <a:xfrm rot="10800000">
            <a:off x="2627313" y="2352692"/>
            <a:ext cx="2889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8" name="7 Flecha abajo"/>
          <p:cNvSpPr/>
          <p:nvPr/>
        </p:nvSpPr>
        <p:spPr>
          <a:xfrm rot="10800000">
            <a:off x="2411413" y="3505217"/>
            <a:ext cx="2889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9" name="8 Flecha abajo"/>
          <p:cNvSpPr/>
          <p:nvPr/>
        </p:nvSpPr>
        <p:spPr>
          <a:xfrm>
            <a:off x="2411413" y="4008455"/>
            <a:ext cx="2889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10" name="9 Flecha abajo"/>
          <p:cNvSpPr/>
          <p:nvPr/>
        </p:nvSpPr>
        <p:spPr>
          <a:xfrm>
            <a:off x="6443663" y="4657742"/>
            <a:ext cx="2889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6200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285852" y="642918"/>
            <a:ext cx="78967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es-ES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-Deshidrociclización de parafinas</a:t>
            </a:r>
          </a:p>
          <a:p>
            <a:pPr algn="ctr"/>
            <a:r>
              <a:rPr lang="es-ES" sz="2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aromáticos</a:t>
            </a:r>
            <a:endParaRPr lang="es-ES" sz="2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435100" y="728685"/>
            <a:ext cx="7499350" cy="5915025"/>
          </a:xfrm>
        </p:spPr>
        <p:txBody>
          <a:bodyPr/>
          <a:lstStyle/>
          <a:p>
            <a:pPr marL="595313" indent="-514350"/>
            <a:r>
              <a:rPr lang="es-VE" smtClean="0"/>
              <a:t>Es más lenta que la Deshidrogenación</a:t>
            </a:r>
          </a:p>
          <a:p>
            <a:pPr marL="595313" indent="-514350"/>
            <a:r>
              <a:rPr lang="es-VE" smtClean="0"/>
              <a:t>Es muy endotérmica</a:t>
            </a:r>
          </a:p>
          <a:p>
            <a:pPr marL="595313" indent="-514350"/>
            <a:r>
              <a:rPr lang="es-VE" smtClean="0"/>
              <a:t>Es catalizada por la función ácida del catalizador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es-VE" smtClean="0"/>
              <a:t>Se favorece con:</a:t>
            </a:r>
          </a:p>
          <a:p>
            <a:pPr marL="595313" indent="-514350"/>
            <a:r>
              <a:rPr lang="es-VE" smtClean="0"/>
              <a:t>T</a:t>
            </a:r>
          </a:p>
          <a:p>
            <a:pPr marL="595313" indent="-514350"/>
            <a:r>
              <a:rPr lang="es-VE" smtClean="0"/>
              <a:t>P </a:t>
            </a:r>
          </a:p>
          <a:p>
            <a:pPr marL="595313" indent="-514350"/>
            <a:r>
              <a:rPr lang="es-VE" smtClean="0"/>
              <a:t>Hidrogeno/Hidrocarburo</a:t>
            </a:r>
          </a:p>
        </p:txBody>
      </p:sp>
      <p:sp>
        <p:nvSpPr>
          <p:cNvPr id="5" name="4 Flecha abajo"/>
          <p:cNvSpPr/>
          <p:nvPr/>
        </p:nvSpPr>
        <p:spPr>
          <a:xfrm rot="10800000">
            <a:off x="2411413" y="3536973"/>
            <a:ext cx="28892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6" name="5 Flecha abajo"/>
          <p:cNvSpPr/>
          <p:nvPr/>
        </p:nvSpPr>
        <p:spPr>
          <a:xfrm>
            <a:off x="2339975" y="4184673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7" name="6 Flecha abajo"/>
          <p:cNvSpPr/>
          <p:nvPr/>
        </p:nvSpPr>
        <p:spPr>
          <a:xfrm>
            <a:off x="6443663" y="4687910"/>
            <a:ext cx="2889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29513" cy="2001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VE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Cinética y Termodinámica de la Deshidrogenación y la Deshidrociclización</a:t>
            </a:r>
            <a:endParaRPr lang="es-VE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124075" y="2708275"/>
            <a:ext cx="25193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4000">
                <a:latin typeface="Gill Sans MT" pitchFamily="34" charset="0"/>
              </a:rPr>
              <a:t>∆H&gt;0</a:t>
            </a:r>
          </a:p>
          <a:p>
            <a:r>
              <a:rPr lang="es-VE" sz="4000">
                <a:latin typeface="Gill Sans MT" pitchFamily="34" charset="0"/>
              </a:rPr>
              <a:t>∆G&gt;0</a:t>
            </a:r>
          </a:p>
          <a:p>
            <a:r>
              <a:rPr lang="es-VE" sz="4000">
                <a:latin typeface="Gill Sans MT" pitchFamily="34" charset="0"/>
              </a:rPr>
              <a:t>∆S&lt;0</a:t>
            </a:r>
          </a:p>
          <a:p>
            <a:endParaRPr lang="es-VE">
              <a:latin typeface="Gill Sans MT" pitchFamily="34" charset="0"/>
            </a:endParaRPr>
          </a:p>
        </p:txBody>
      </p:sp>
      <p:pic>
        <p:nvPicPr>
          <p:cNvPr id="6" name="Picture 2" descr="http://htmlimg4.scribdassets.com/mp3hql934slhe2/images/25-f492b08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429000"/>
            <a:ext cx="4967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half" idx="1"/>
          </p:nvPr>
        </p:nvSpPr>
        <p:spPr>
          <a:xfrm>
            <a:off x="960264" y="1628801"/>
            <a:ext cx="4330824" cy="280831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El proceso moderno de reformado opera con regeneración continua del catalizador a baja presión (2 a 5 bar) y altas temperaturas (510 – 530 ˚C.</a:t>
            </a:r>
          </a:p>
          <a:p>
            <a:r>
              <a:rPr lang="es-ES" sz="2000" dirty="0" smtClean="0"/>
              <a:t>La carga habitual del reformado catalítico es nafta pesada (80-180 ˚C) de la destilación primaria.</a:t>
            </a:r>
            <a:endParaRPr lang="es-E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16" y="4005064"/>
            <a:ext cx="5400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Goku\Downloads\Centro_refinador_paragu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816" y="1700808"/>
            <a:ext cx="30723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8 Título"/>
          <p:cNvSpPr txBox="1">
            <a:spLocks/>
          </p:cNvSpPr>
          <p:nvPr/>
        </p:nvSpPr>
        <p:spPr>
          <a:xfrm>
            <a:off x="914432" y="152400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¿Qué se procesa en el reformado catalítico?</a:t>
            </a:r>
            <a:endParaRPr kumimoji="0" lang="es-VE" sz="2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23990"/>
            <a:ext cx="76327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03172" y="935164"/>
            <a:ext cx="5054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3-Isomerización</a:t>
            </a:r>
            <a:endParaRPr lang="es-E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000240"/>
            <a:ext cx="685804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143248"/>
            <a:ext cx="48222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633845"/>
            <a:ext cx="7572428" cy="17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758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857356" y="425215"/>
            <a:ext cx="6293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¿Donde se encuentra?</a:t>
            </a:r>
            <a:endParaRPr lang="es-E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4714884"/>
            <a:ext cx="38576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8111"/>
            <a:ext cx="7715304" cy="370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857356" y="282339"/>
            <a:ext cx="6133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Diagrama de proceso</a:t>
            </a:r>
            <a:endParaRPr lang="es-E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95825"/>
            <a:ext cx="3162300" cy="19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20675" y="863726"/>
            <a:ext cx="53517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4- </a:t>
            </a:r>
            <a:r>
              <a:rPr lang="es-ES" sz="40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hidrocraqueo</a:t>
            </a:r>
            <a:endParaRPr lang="es-E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71247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6105525" cy="149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57864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360425" y="214290"/>
            <a:ext cx="496931" cy="635798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¿Donde se encuentra?</a:t>
            </a:r>
            <a:endParaRPr lang="es-ES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71669" y="142851"/>
            <a:ext cx="5715040" cy="74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857356" y="282339"/>
            <a:ext cx="6133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Diagrama de proceso</a:t>
            </a:r>
            <a:endParaRPr lang="es-E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0908" y="1246046"/>
            <a:ext cx="729162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GRACIAS POR </a:t>
            </a:r>
          </a:p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SU ATENCIÓN</a:t>
            </a:r>
          </a:p>
        </p:txBody>
      </p:sp>
      <p:pic>
        <p:nvPicPr>
          <p:cNvPr id="5" name="Picture 4" descr="http://s3.subirimagenes.com:81/emoticonos/7021823ww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0759" y="3190875"/>
            <a:ext cx="27860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84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/>
              <a:t>Existen una gran variedad  de procesos patentados y desarrollados pero los mas importantes se muestran a continuación:</a:t>
            </a:r>
            <a:endParaRPr lang="es-ES" sz="2000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4627410" y="4221088"/>
            <a:ext cx="4436103" cy="2160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vista de la gran cantidad de estos procesos solo enunciaremos dos; uno por su total diferencia con respecto a los demás como lo es  CB &amp; Howe-Baker y el desarrollado por  la UOP el cual es el mas difundido a nivel mundial.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56" y="3357562"/>
            <a:ext cx="41099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Goku\Downloads\Refineria Amu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78070" cy="24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Título"/>
          <p:cNvSpPr txBox="1">
            <a:spLocks/>
          </p:cNvSpPr>
          <p:nvPr/>
        </p:nvSpPr>
        <p:spPr>
          <a:xfrm>
            <a:off x="914432" y="152400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Procesos</a:t>
            </a:r>
            <a:r>
              <a:rPr kumimoji="0" lang="es-US" sz="26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comerciales</a:t>
            </a:r>
            <a:endParaRPr kumimoji="0" lang="es-VE" sz="2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963620" y="1350268"/>
            <a:ext cx="4179884" cy="550773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Su finalidad es aumentar el octanaje de las naftas de destilación directa para la producción de gasolinas.</a:t>
            </a:r>
          </a:p>
          <a:p>
            <a:r>
              <a:rPr lang="es-ES" sz="1800" dirty="0"/>
              <a:t>Productos: Alto octanaje de la gasolina y </a:t>
            </a:r>
            <a:r>
              <a:rPr lang="es-ES" sz="1800" dirty="0" smtClean="0"/>
              <a:t>un </a:t>
            </a:r>
            <a:r>
              <a:rPr lang="es-ES" sz="1800" dirty="0"/>
              <a:t>gas rico en hidrógeno. Los subproductos </a:t>
            </a:r>
            <a:r>
              <a:rPr lang="es-ES" sz="1800" dirty="0" smtClean="0"/>
              <a:t>pueden </a:t>
            </a:r>
            <a:r>
              <a:rPr lang="es-ES" sz="1800" dirty="0"/>
              <a:t>ser GLP, </a:t>
            </a:r>
            <a:r>
              <a:rPr lang="es-ES" sz="1800" dirty="0" smtClean="0"/>
              <a:t>gas </a:t>
            </a:r>
            <a:r>
              <a:rPr lang="es-ES" sz="1800" dirty="0"/>
              <a:t>combustible y </a:t>
            </a:r>
            <a:r>
              <a:rPr lang="es-ES" sz="1800" dirty="0" smtClean="0"/>
              <a:t>vapor.</a:t>
            </a:r>
          </a:p>
          <a:p>
            <a:r>
              <a:rPr lang="es-ES" sz="1800" dirty="0" smtClean="0"/>
              <a:t>Proceso: </a:t>
            </a:r>
            <a:r>
              <a:rPr lang="es-ES" sz="1800" dirty="0" err="1" smtClean="0"/>
              <a:t>Semi</a:t>
            </a:r>
            <a:r>
              <a:rPr lang="es-ES" sz="1800" dirty="0" smtClean="0"/>
              <a:t>-regenerativo, múltiples </a:t>
            </a:r>
            <a:r>
              <a:rPr lang="es-ES" sz="1800" dirty="0"/>
              <a:t>bancos </a:t>
            </a:r>
            <a:r>
              <a:rPr lang="es-ES" sz="1800" dirty="0" smtClean="0"/>
              <a:t>con reforma </a:t>
            </a:r>
            <a:r>
              <a:rPr lang="es-ES" sz="1800" dirty="0"/>
              <a:t>de </a:t>
            </a:r>
            <a:r>
              <a:rPr lang="es-ES" sz="1800" dirty="0" smtClean="0"/>
              <a:t>catalizadores </a:t>
            </a:r>
            <a:r>
              <a:rPr lang="es-ES" sz="1800" dirty="0"/>
              <a:t>de platino o bimetálico. </a:t>
            </a:r>
            <a:r>
              <a:rPr lang="es-ES" sz="1800" dirty="0" smtClean="0"/>
              <a:t>El hidrógeno se recicla </a:t>
            </a:r>
            <a:r>
              <a:rPr lang="es-ES" sz="1800" dirty="0"/>
              <a:t>a los reactores a una </a:t>
            </a:r>
            <a:r>
              <a:rPr lang="es-ES" sz="1800" dirty="0" smtClean="0"/>
              <a:t>relación </a:t>
            </a:r>
            <a:r>
              <a:rPr lang="es-ES" sz="1800" dirty="0"/>
              <a:t>de 3 moles </a:t>
            </a:r>
            <a:r>
              <a:rPr lang="es-ES" sz="1800" dirty="0" smtClean="0"/>
              <a:t>a </a:t>
            </a:r>
            <a:r>
              <a:rPr lang="es-ES" sz="1800" dirty="0"/>
              <a:t>7 </a:t>
            </a:r>
            <a:r>
              <a:rPr lang="es-ES" sz="1800" dirty="0" smtClean="0"/>
              <a:t>moles por mol </a:t>
            </a:r>
            <a:r>
              <a:rPr lang="es-ES" sz="1800" dirty="0"/>
              <a:t>de alimentación. Alimentos de </a:t>
            </a:r>
            <a:r>
              <a:rPr lang="es-ES" sz="1800" dirty="0" smtClean="0"/>
              <a:t>la primera </a:t>
            </a:r>
            <a:r>
              <a:rPr lang="es-ES" sz="1800" dirty="0"/>
              <a:t>destilación </a:t>
            </a:r>
            <a:r>
              <a:rPr lang="es-ES" sz="1800" dirty="0" smtClean="0"/>
              <a:t>son </a:t>
            </a:r>
            <a:r>
              <a:rPr lang="es-ES" sz="1800" dirty="0"/>
              <a:t>generalmente tratados con hidrógeno, </a:t>
            </a:r>
            <a:r>
              <a:rPr lang="es-ES" sz="1800" dirty="0" smtClean="0"/>
              <a:t>pero con  </a:t>
            </a:r>
            <a:r>
              <a:rPr lang="es-ES" sz="1800" dirty="0"/>
              <a:t>bajo contenido de azufre </a:t>
            </a:r>
            <a:r>
              <a:rPr lang="es-ES" sz="1800" dirty="0" smtClean="0"/>
              <a:t>(&lt;</a:t>
            </a:r>
            <a:r>
              <a:rPr lang="es-ES" sz="1800" dirty="0"/>
              <a:t>10 ppm) puede ser reformada con hidrotratamiento.</a:t>
            </a: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5286380" y="1350269"/>
            <a:ext cx="3712878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Condiciones de operación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Para el reactor va  desde 875˚F – 1000 ˚F  y presiones desde 150 a 400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psig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Rendimiento:  Depende de las características de la alimentación , presión del reactor, un ejemplo: si la alimentación contiene 51,4% de parafinas, 41,5% de naftenos y 7,1% de aromáticos   de un destilado  desde 208 a 375 ˚F  (ASTM D86), el producto  tiene un octanaje de 99,7 RON presión del reactor  200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psig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8 Título"/>
          <p:cNvSpPr txBox="1">
            <a:spLocks/>
          </p:cNvSpPr>
          <p:nvPr/>
        </p:nvSpPr>
        <p:spPr>
          <a:xfrm>
            <a:off x="914432" y="209536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s-US" sz="32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de la CB &amp; </a:t>
            </a:r>
            <a:r>
              <a:rPr kumimoji="0" lang="es-US" sz="32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Howe-baker</a:t>
            </a:r>
            <a:endParaRPr kumimoji="0" lang="es-VE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47918" y="785794"/>
            <a:ext cx="5753106" cy="367012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428860" y="4532110"/>
            <a:ext cx="5420972" cy="17960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1052839" y="1628800"/>
            <a:ext cx="3947789" cy="4680520"/>
          </a:xfrm>
        </p:spPr>
        <p:txBody>
          <a:bodyPr>
            <a:normAutofit lnSpcReduction="10000"/>
          </a:bodyPr>
          <a:lstStyle/>
          <a:p>
            <a:r>
              <a:rPr lang="es-ES" sz="1600" dirty="0" smtClean="0"/>
              <a:t>Se emplea en la industria petrolera y petroquímica a nivel mundial.</a:t>
            </a:r>
          </a:p>
          <a:p>
            <a:r>
              <a:rPr lang="es-ES" sz="1600" dirty="0"/>
              <a:t>Se </a:t>
            </a:r>
            <a:r>
              <a:rPr lang="es-ES" sz="1600" dirty="0" smtClean="0"/>
              <a:t>obtiene </a:t>
            </a:r>
            <a:r>
              <a:rPr lang="es-ES" sz="1600" dirty="0"/>
              <a:t>un producto de mezcla de alto octanaje de la gasolina y una cantidad significativa de hidrógeno</a:t>
            </a:r>
            <a:r>
              <a:rPr lang="es-ES" sz="1600" dirty="0" smtClean="0"/>
              <a:t>.</a:t>
            </a:r>
          </a:p>
          <a:p>
            <a:r>
              <a:rPr lang="es-ES" sz="1600" dirty="0"/>
              <a:t>Descripción: alimentación de nafta tratada con hidrógeno se combina con gas de hidrógeno de reciclo y el intercambio de calor contra efluente del reactor. La alimentación combinada se eleva entonces a la temperatura de reacción en el calentador de carga y enviados a la sección del reactor</a:t>
            </a:r>
            <a:r>
              <a:rPr lang="es-ES" sz="1600" dirty="0" smtClean="0"/>
              <a:t>.</a:t>
            </a:r>
          </a:p>
          <a:p>
            <a:r>
              <a:rPr lang="es-ES" sz="1400" dirty="0"/>
              <a:t>Catalizador fluye verticalmente hacia abajo por la gravedad de la pila del reactor. Con el tiempo, el coque se acumula en el catalizador en condiciones de reacción. </a:t>
            </a:r>
            <a:r>
              <a:rPr lang="es-ES" sz="1400" dirty="0" smtClean="0"/>
              <a:t>El catalizador </a:t>
            </a:r>
            <a:r>
              <a:rPr lang="es-ES" sz="1400" dirty="0"/>
              <a:t>parcialmente desactivado </a:t>
            </a:r>
            <a:r>
              <a:rPr lang="es-ES" sz="1400" dirty="0" smtClean="0"/>
              <a:t>es continuamente </a:t>
            </a:r>
            <a:r>
              <a:rPr lang="es-ES" sz="1400" dirty="0"/>
              <a:t>retirado de la parte inferior de la pila del reactor y se transfiere al regenerador CCR.</a:t>
            </a:r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5319746" y="1600200"/>
            <a:ext cx="368141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flujo radial reactores están dispuestos en una pila vertical. Las reacciones predominantes son endotérmicas, por lo que un interheater se utiliza entre cada reactor para calentar la carga a la temperatura de reacción. El efluente del último reactor intercambia calor contra alimentación combinada, se enfrió y se dividió en vapor y productos líquidos en un separador. La fase de vapor es rico en hidrógeno. Una porción del gas se comprime y recicla a los reactores. La red de gas rico en hidrógeno se comprime y se cargan junto con la fase líquida separador a la sección de recuperación del producto. Esta sección está diseñada para proporcionar un rendimiento óptimo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8 Título"/>
          <p:cNvSpPr txBox="1">
            <a:spLocks/>
          </p:cNvSpPr>
          <p:nvPr/>
        </p:nvSpPr>
        <p:spPr>
          <a:xfrm>
            <a:off x="914432" y="209536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Proceso</a:t>
            </a:r>
            <a:r>
              <a:rPr kumimoji="0" lang="es-US" sz="32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US" sz="32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ccr</a:t>
            </a:r>
            <a:r>
              <a:rPr kumimoji="0" lang="es-US" sz="32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US" sz="32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platforming</a:t>
            </a:r>
            <a:endParaRPr kumimoji="0" lang="es-VE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285851" y="428604"/>
            <a:ext cx="3323923" cy="569755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Instalación: UOP comercializó el proceso de CCR plataformas en 1971 y ahora ha encargado más de 180 unidades (más de 3,9 millones de barriles diarios de capacidad) y otros 30 en diferentes fases de diseño, construcción y puesta en marcha.</a:t>
            </a:r>
          </a:p>
          <a:p>
            <a:r>
              <a:rPr lang="es-ES" sz="2000" dirty="0" smtClean="0"/>
              <a:t>Eficiencia / producto de calidad: la corriente de salida  tiene más del 95% de eficiencia;  valor  de rutina obtenido en las unidades CCR plataformas.</a:t>
            </a:r>
            <a:endParaRPr lang="es-ES" sz="2000" dirty="0"/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214422"/>
            <a:ext cx="4390241" cy="39604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1214414" y="4832110"/>
            <a:ext cx="7603006" cy="20259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1600" dirty="0"/>
              <a:t>Como en cualquier serie de reacciones químicas complejas, se </a:t>
            </a:r>
            <a:r>
              <a:rPr lang="es-ES" sz="1600" dirty="0" smtClean="0"/>
              <a:t>obtienen </a:t>
            </a:r>
            <a:r>
              <a:rPr lang="es-ES" sz="1600" dirty="0"/>
              <a:t>reacciones que producen productos indeseables en adición a los deseados. </a:t>
            </a:r>
            <a:endParaRPr lang="es-ES" sz="1600" dirty="0" smtClean="0"/>
          </a:p>
          <a:p>
            <a:r>
              <a:rPr lang="es-ES" sz="1600" dirty="0" smtClean="0"/>
              <a:t>Las </a:t>
            </a:r>
            <a:r>
              <a:rPr lang="es-ES" sz="1600" dirty="0"/>
              <a:t>condiciones de reacción tiene que ser </a:t>
            </a:r>
            <a:r>
              <a:rPr lang="es-ES" sz="1600" dirty="0" smtClean="0"/>
              <a:t>elegidas para favorecer </a:t>
            </a:r>
            <a:r>
              <a:rPr lang="es-ES" sz="1600" dirty="0"/>
              <a:t>las reacciones deseadas e inhibir las indeseadas. </a:t>
            </a:r>
            <a:endParaRPr lang="es-ES" sz="1600" dirty="0" smtClean="0"/>
          </a:p>
          <a:p>
            <a:r>
              <a:rPr lang="es-ES" sz="1600" dirty="0" smtClean="0"/>
              <a:t>Estas condiciones están sujetas a la temperatura del reactor y su presión como las características de la alimentación fresca suministrada.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642918"/>
            <a:ext cx="7286676" cy="41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8 Título"/>
          <p:cNvSpPr txBox="1">
            <a:spLocks/>
          </p:cNvSpPr>
          <p:nvPr/>
        </p:nvSpPr>
        <p:spPr>
          <a:xfrm>
            <a:off x="914432" y="-214338"/>
            <a:ext cx="82296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Reacciones del proceso</a:t>
            </a:r>
            <a:endParaRPr kumimoji="0" lang="es-VE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1465</Words>
  <Application>Microsoft Office PowerPoint</Application>
  <PresentationFormat>Presentación en pantalla (4:3)</PresentationFormat>
  <Paragraphs>180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Solsticio</vt:lpstr>
      <vt:lpstr>REFORMADO CATALÍTICO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VARIABLES DE OPERACIÓN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Cinética y Termodinámica de la Deshidrogenación y la Deshidrociclización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Luigi</dc:creator>
  <cp:lastModifiedBy>Luigi</cp:lastModifiedBy>
  <cp:revision>49</cp:revision>
  <dcterms:created xsi:type="dcterms:W3CDTF">2012-06-25T20:37:55Z</dcterms:created>
  <dcterms:modified xsi:type="dcterms:W3CDTF">2012-06-26T17:23:19Z</dcterms:modified>
</cp:coreProperties>
</file>