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C046-0E15-4364-BE31-20D42520D117}" type="datetimeFigureOut">
              <a:rPr lang="es-VE" smtClean="0"/>
              <a:pPr/>
              <a:t>27/11/2013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0847-C424-4476-8DDB-A08676187E0B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Tema 4</a:t>
            </a:r>
            <a:br>
              <a:rPr lang="es-VE" dirty="0" smtClean="0"/>
            </a:br>
            <a:r>
              <a:rPr lang="es-VE" sz="6600" dirty="0" smtClean="0"/>
              <a:t>Poligonales</a:t>
            </a:r>
            <a:endParaRPr lang="es-VE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Compensación o Corrección angular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Si el error angular es menor que la tolerancia angular, se procede a la corrección de los ángulos.</a:t>
            </a:r>
          </a:p>
          <a:p>
            <a:pPr>
              <a:buNone/>
            </a:pPr>
            <a:endParaRPr lang="es-VE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357290" y="3786190"/>
          <a:ext cx="1866606" cy="1071570"/>
        </p:xfrm>
        <a:graphic>
          <a:graphicData uri="http://schemas.openxmlformats.org/presentationml/2006/ole">
            <p:oleObj spid="_x0000_s22530" name="Ecuación" r:id="rId3" imgW="685800" imgH="39348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143372" y="3714752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Ca=Corrección angular</a:t>
            </a:r>
          </a:p>
          <a:p>
            <a:r>
              <a:rPr lang="es-ES" sz="2000" dirty="0" err="1" smtClean="0"/>
              <a:t>Ea</a:t>
            </a:r>
            <a:r>
              <a:rPr lang="es-ES" sz="2000" dirty="0" smtClean="0"/>
              <a:t>=Error angular</a:t>
            </a:r>
          </a:p>
          <a:p>
            <a:r>
              <a:rPr lang="es-ES" sz="2000" dirty="0" smtClean="0"/>
              <a:t>n=No. de ángulos.</a:t>
            </a:r>
            <a:endParaRPr lang="es-E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propagación de </a:t>
            </a:r>
            <a:r>
              <a:rPr lang="es-ES" dirty="0" err="1" smtClean="0"/>
              <a:t>acimutes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Permite determinar los acimuts de los lados de una línea quebrada, conociendo un acimut inicial dado o asumido del primer lado y los ángulos formados entre esas líneas.</a:t>
            </a:r>
          </a:p>
          <a:p>
            <a:pPr algn="ctr">
              <a:buNone/>
            </a:pPr>
            <a:r>
              <a:rPr lang="el-GR" dirty="0" smtClean="0"/>
              <a:t>Φ</a:t>
            </a:r>
            <a:r>
              <a:rPr lang="es-ES" baseline="-25000" dirty="0" smtClean="0"/>
              <a:t>lado</a:t>
            </a:r>
            <a:r>
              <a:rPr lang="es-ES" dirty="0" smtClean="0"/>
              <a:t>=</a:t>
            </a:r>
            <a:r>
              <a:rPr lang="el-GR" dirty="0" smtClean="0"/>
              <a:t> Φ</a:t>
            </a:r>
            <a:r>
              <a:rPr lang="es-ES" baseline="-25000" dirty="0" err="1" smtClean="0"/>
              <a:t>lant</a:t>
            </a:r>
            <a:r>
              <a:rPr lang="es-ES" dirty="0" smtClean="0"/>
              <a:t>+</a:t>
            </a:r>
            <a:r>
              <a:rPr lang="el-GR" dirty="0" smtClean="0"/>
              <a:t>α</a:t>
            </a:r>
            <a:r>
              <a:rPr lang="es-ES" baseline="-25000" dirty="0" smtClean="0"/>
              <a:t>medido</a:t>
            </a:r>
            <a:r>
              <a:rPr lang="es-ES" dirty="0" smtClean="0"/>
              <a:t>±180</a:t>
            </a:r>
            <a:r>
              <a:rPr lang="es-ES" baseline="30000" dirty="0" smtClean="0"/>
              <a:t>o</a:t>
            </a:r>
          </a:p>
          <a:p>
            <a:pPr algn="ctr">
              <a:buNone/>
            </a:pPr>
            <a:endParaRPr lang="es-ES" baseline="30000" dirty="0" smtClean="0"/>
          </a:p>
          <a:p>
            <a:pPr algn="ctr">
              <a:buNone/>
            </a:pPr>
            <a:endParaRPr lang="es-ES" baseline="30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4429132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Se debe considerar lo siguiente:</a:t>
            </a:r>
          </a:p>
          <a:p>
            <a:pPr algn="ctr"/>
            <a:r>
              <a:rPr lang="es-ES" sz="2400" b="1" dirty="0" smtClean="0"/>
              <a:t>Sí  (</a:t>
            </a:r>
            <a:r>
              <a:rPr lang="el-GR" sz="2400" b="1" dirty="0" smtClean="0"/>
              <a:t>Φ</a:t>
            </a:r>
            <a:r>
              <a:rPr lang="es-ES" sz="2400" b="1" baseline="-25000" dirty="0" err="1" smtClean="0"/>
              <a:t>lant</a:t>
            </a:r>
            <a:r>
              <a:rPr lang="es-ES" sz="2400" b="1" dirty="0" smtClean="0"/>
              <a:t>+</a:t>
            </a:r>
            <a:r>
              <a:rPr lang="el-GR" sz="2400" b="1" dirty="0" smtClean="0"/>
              <a:t>α</a:t>
            </a:r>
            <a:r>
              <a:rPr lang="es-ES" sz="2400" b="1" baseline="-25000" dirty="0" smtClean="0"/>
              <a:t>medido</a:t>
            </a:r>
            <a:r>
              <a:rPr lang="es-ES" sz="2400" b="1" dirty="0" smtClean="0"/>
              <a:t>)&lt;180</a:t>
            </a:r>
            <a:r>
              <a:rPr lang="es-ES" sz="2400" b="1" baseline="30000" dirty="0" smtClean="0"/>
              <a:t>o </a:t>
            </a:r>
            <a:r>
              <a:rPr lang="es-ES" sz="2400" b="1" dirty="0" smtClean="0"/>
              <a:t>se suma 180</a:t>
            </a:r>
            <a:r>
              <a:rPr lang="es-ES" sz="2400" b="1" baseline="30000" dirty="0" smtClean="0"/>
              <a:t>o</a:t>
            </a:r>
            <a:r>
              <a:rPr lang="es-ES" sz="2400" b="1" dirty="0" smtClean="0"/>
              <a:t> </a:t>
            </a:r>
          </a:p>
          <a:p>
            <a:pPr algn="ctr"/>
            <a:r>
              <a:rPr lang="es-ES" sz="2400" b="1" dirty="0" smtClean="0"/>
              <a:t>Sí  (</a:t>
            </a:r>
            <a:r>
              <a:rPr lang="el-GR" sz="2400" b="1" dirty="0" smtClean="0"/>
              <a:t>Φ</a:t>
            </a:r>
            <a:r>
              <a:rPr lang="es-ES" sz="2400" b="1" baseline="-25000" dirty="0" err="1" smtClean="0"/>
              <a:t>lant</a:t>
            </a:r>
            <a:r>
              <a:rPr lang="es-ES" sz="2400" b="1" dirty="0" smtClean="0"/>
              <a:t>+</a:t>
            </a:r>
            <a:r>
              <a:rPr lang="el-GR" sz="2400" b="1" dirty="0" smtClean="0"/>
              <a:t>α</a:t>
            </a:r>
            <a:r>
              <a:rPr lang="es-ES" sz="2400" b="1" baseline="-25000" dirty="0" smtClean="0"/>
              <a:t>medido</a:t>
            </a:r>
            <a:r>
              <a:rPr lang="es-ES" sz="2400" b="1" dirty="0" smtClean="0"/>
              <a:t>)≥ 180</a:t>
            </a:r>
            <a:r>
              <a:rPr lang="es-ES" sz="2400" b="1" baseline="30000" dirty="0" smtClean="0"/>
              <a:t>o </a:t>
            </a:r>
            <a:r>
              <a:rPr lang="es-ES" sz="2400" b="1" dirty="0" smtClean="0"/>
              <a:t>se resta 180</a:t>
            </a:r>
            <a:r>
              <a:rPr lang="es-ES" sz="2400" b="1" baseline="30000" dirty="0" smtClean="0"/>
              <a:t>o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Sí  (</a:t>
            </a:r>
            <a:r>
              <a:rPr lang="el-GR" sz="2400" b="1" dirty="0" smtClean="0"/>
              <a:t>Φ</a:t>
            </a:r>
            <a:r>
              <a:rPr lang="es-ES" sz="2400" b="1" baseline="-25000" dirty="0" err="1" smtClean="0"/>
              <a:t>lant</a:t>
            </a:r>
            <a:r>
              <a:rPr lang="es-ES" sz="2400" b="1" dirty="0" smtClean="0"/>
              <a:t>+</a:t>
            </a:r>
            <a:r>
              <a:rPr lang="el-GR" sz="2400" b="1" dirty="0" smtClean="0"/>
              <a:t>α</a:t>
            </a:r>
            <a:r>
              <a:rPr lang="es-ES" sz="2400" b="1" baseline="-25000" dirty="0" smtClean="0"/>
              <a:t>medido</a:t>
            </a:r>
            <a:r>
              <a:rPr lang="es-ES" sz="2400" b="1" dirty="0" smtClean="0"/>
              <a:t>)≥540</a:t>
            </a:r>
            <a:r>
              <a:rPr lang="es-ES" sz="2400" b="1" baseline="30000" dirty="0" smtClean="0"/>
              <a:t>o </a:t>
            </a:r>
            <a:r>
              <a:rPr lang="es-ES" sz="2400" b="1" dirty="0" smtClean="0"/>
              <a:t>se resta 540</a:t>
            </a:r>
            <a:r>
              <a:rPr lang="es-ES" sz="2400" b="1" baseline="30000" dirty="0" smtClean="0"/>
              <a:t>o</a:t>
            </a:r>
            <a:endParaRPr lang="es-ES" sz="2400" b="1" dirty="0" smtClean="0"/>
          </a:p>
          <a:p>
            <a:pPr algn="ctr"/>
            <a:endParaRPr lang="es-E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Cálculo de las proyecciones de los lados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calculan en función de los </a:t>
            </a:r>
            <a:r>
              <a:rPr lang="es-ES" dirty="0" err="1" smtClean="0"/>
              <a:t>acimutes</a:t>
            </a:r>
            <a:r>
              <a:rPr lang="es-ES" dirty="0" smtClean="0"/>
              <a:t> hallados por la ley de propagación de los </a:t>
            </a:r>
            <a:r>
              <a:rPr lang="es-ES" dirty="0" err="1" smtClean="0"/>
              <a:t>acimutes</a:t>
            </a:r>
            <a:r>
              <a:rPr lang="es-ES" dirty="0" smtClean="0"/>
              <a:t> y de las distancias de cada lado.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s-ES" dirty="0" smtClean="0"/>
              <a:t>ΔN=Distancia x </a:t>
            </a:r>
            <a:r>
              <a:rPr lang="es-ES" dirty="0" err="1" smtClean="0"/>
              <a:t>Cos</a:t>
            </a:r>
            <a:r>
              <a:rPr lang="es-ES" dirty="0" smtClean="0"/>
              <a:t> (</a:t>
            </a:r>
            <a:r>
              <a:rPr lang="el-GR" dirty="0" smtClean="0"/>
              <a:t>φ</a:t>
            </a:r>
            <a:r>
              <a:rPr lang="es-ES" baseline="-25000" dirty="0" smtClean="0"/>
              <a:t>i</a:t>
            </a:r>
            <a:r>
              <a:rPr lang="es-ES" dirty="0" smtClean="0"/>
              <a:t>)</a:t>
            </a:r>
          </a:p>
          <a:p>
            <a:pPr algn="ctr">
              <a:buNone/>
            </a:pPr>
            <a:r>
              <a:rPr lang="es-ES" dirty="0" smtClean="0"/>
              <a:t>ΔE= Distancia x </a:t>
            </a:r>
            <a:r>
              <a:rPr lang="es-ES" dirty="0" err="1" smtClean="0"/>
              <a:t>Sen</a:t>
            </a:r>
            <a:r>
              <a:rPr lang="es-ES" dirty="0" smtClean="0"/>
              <a:t> (</a:t>
            </a:r>
            <a:r>
              <a:rPr lang="el-GR" dirty="0" smtClean="0"/>
              <a:t>φ</a:t>
            </a:r>
            <a:r>
              <a:rPr lang="es-ES" baseline="-25000" dirty="0" smtClean="0"/>
              <a:t>i</a:t>
            </a:r>
            <a:r>
              <a:rPr lang="es-ES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Error lineal en poligonal cerrada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400" dirty="0" smtClean="0"/>
              <a:t>	Debido a errores instrumentales y operacionales al medir distancias se presenta el error lineal ya que la suma de las proyecciones Norte y Este debe ser igual a cero en una poligonal cerrada. Si no se cumple con esta condición se incurre en un error lineal.</a:t>
            </a:r>
          </a:p>
          <a:p>
            <a:pPr algn="ctr">
              <a:buNone/>
            </a:pPr>
            <a:r>
              <a:rPr lang="es-ES" sz="2400" dirty="0" smtClean="0"/>
              <a:t>Error</a:t>
            </a:r>
            <a:r>
              <a:rPr lang="el-GR" sz="2400" dirty="0" smtClean="0"/>
              <a:t>Δ</a:t>
            </a:r>
            <a:r>
              <a:rPr lang="es-ES" sz="2400" dirty="0" smtClean="0"/>
              <a:t>N=</a:t>
            </a:r>
            <a:r>
              <a:rPr lang="el-GR" sz="2400" dirty="0" smtClean="0"/>
              <a:t>ΣΔ</a:t>
            </a:r>
            <a:r>
              <a:rPr lang="es-ES" sz="2400" dirty="0" smtClean="0"/>
              <a:t>N</a:t>
            </a:r>
          </a:p>
          <a:p>
            <a:pPr algn="ctr">
              <a:buNone/>
            </a:pPr>
            <a:r>
              <a:rPr lang="es-ES" sz="2400" dirty="0" smtClean="0"/>
              <a:t>Error</a:t>
            </a:r>
            <a:r>
              <a:rPr lang="el-GR" sz="2400" dirty="0" smtClean="0"/>
              <a:t>Δ</a:t>
            </a:r>
            <a:r>
              <a:rPr lang="es-ES" sz="2400" dirty="0" smtClean="0"/>
              <a:t>E=</a:t>
            </a:r>
            <a:r>
              <a:rPr lang="el-GR" sz="2400" dirty="0" smtClean="0"/>
              <a:t>ΣΔ</a:t>
            </a:r>
            <a:r>
              <a:rPr lang="es-ES" sz="2400" dirty="0" smtClean="0"/>
              <a:t>E</a:t>
            </a:r>
          </a:p>
          <a:p>
            <a:pPr algn="ctr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Error lineal en poligonal abierta con control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el caso de una poligonal abierta con control la suma de las proyecciones Norte debe ser igual a la diferencia entre las coordenadas norte de los puntos de control inicial y final, y la suma de las proyecciones Este debe ser igual a la diferencia de las coordenadas este inicial y final.</a:t>
            </a:r>
          </a:p>
          <a:p>
            <a:pPr algn="ctr">
              <a:buNone/>
            </a:pPr>
            <a:r>
              <a:rPr lang="es-ES" dirty="0" smtClean="0"/>
              <a:t>Error </a:t>
            </a:r>
            <a:r>
              <a:rPr lang="el-GR" dirty="0" smtClean="0"/>
              <a:t>Δ</a:t>
            </a:r>
            <a:r>
              <a:rPr lang="es-ES" dirty="0" smtClean="0"/>
              <a:t>N = </a:t>
            </a:r>
            <a:r>
              <a:rPr lang="el-GR" dirty="0" smtClean="0"/>
              <a:t>ΣΔ</a:t>
            </a:r>
            <a:r>
              <a:rPr lang="es-ES" dirty="0" smtClean="0"/>
              <a:t>N – (N</a:t>
            </a:r>
            <a:r>
              <a:rPr lang="es-ES" baseline="-25000" dirty="0" smtClean="0"/>
              <a:t>i</a:t>
            </a:r>
            <a:r>
              <a:rPr lang="es-ES" dirty="0" smtClean="0"/>
              <a:t> – </a:t>
            </a:r>
            <a:r>
              <a:rPr lang="es-ES" dirty="0" err="1" smtClean="0"/>
              <a:t>N</a:t>
            </a:r>
            <a:r>
              <a:rPr lang="es-ES" baseline="-25000" dirty="0" err="1" smtClean="0"/>
              <a:t>f</a:t>
            </a:r>
            <a:r>
              <a:rPr lang="es-ES" dirty="0" smtClean="0"/>
              <a:t>)</a:t>
            </a:r>
          </a:p>
          <a:p>
            <a:pPr algn="ctr">
              <a:buNone/>
            </a:pPr>
            <a:r>
              <a:rPr lang="es-ES" dirty="0" smtClean="0"/>
              <a:t>Error </a:t>
            </a:r>
            <a:r>
              <a:rPr lang="el-GR" dirty="0" smtClean="0"/>
              <a:t>Δ</a:t>
            </a:r>
            <a:r>
              <a:rPr lang="es-ES" dirty="0" smtClean="0"/>
              <a:t>E = </a:t>
            </a:r>
            <a:r>
              <a:rPr lang="el-GR" dirty="0" smtClean="0"/>
              <a:t>ΣΔ</a:t>
            </a:r>
            <a:r>
              <a:rPr lang="es-ES" dirty="0" smtClean="0"/>
              <a:t>E – (</a:t>
            </a:r>
            <a:r>
              <a:rPr lang="es-ES" dirty="0" err="1" smtClean="0"/>
              <a:t>E</a:t>
            </a:r>
            <a:r>
              <a:rPr lang="es-ES" baseline="-25000" dirty="0" err="1" smtClean="0"/>
              <a:t>i</a:t>
            </a:r>
            <a:r>
              <a:rPr lang="es-ES" dirty="0" smtClean="0"/>
              <a:t> – </a:t>
            </a:r>
            <a:r>
              <a:rPr lang="es-ES" dirty="0" err="1" smtClean="0"/>
              <a:t>E</a:t>
            </a:r>
            <a:r>
              <a:rPr lang="es-ES" baseline="-25000" dirty="0" err="1" smtClean="0"/>
              <a:t>f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Compensación del error lineal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La corrección total será igual pero de signo contrario al error lineal.</a:t>
            </a:r>
          </a:p>
          <a:p>
            <a:pPr algn="ctr">
              <a:buNone/>
            </a:pPr>
            <a:r>
              <a:rPr lang="es-ES" dirty="0" smtClean="0"/>
              <a:t>C</a:t>
            </a:r>
            <a:r>
              <a:rPr lang="es-ES" baseline="-25000" dirty="0" smtClean="0"/>
              <a:t>T</a:t>
            </a:r>
            <a:r>
              <a:rPr lang="es-ES" dirty="0" smtClean="0"/>
              <a:t>E = - Error </a:t>
            </a:r>
            <a:r>
              <a:rPr lang="el-GR" dirty="0" smtClean="0"/>
              <a:t>Δ</a:t>
            </a:r>
            <a:r>
              <a:rPr lang="es-ES" dirty="0" smtClean="0"/>
              <a:t>E </a:t>
            </a:r>
          </a:p>
          <a:p>
            <a:pPr algn="ctr">
              <a:buNone/>
            </a:pPr>
            <a:r>
              <a:rPr lang="es-ES" dirty="0" smtClean="0"/>
              <a:t>C</a:t>
            </a:r>
            <a:r>
              <a:rPr lang="es-ES" baseline="-25000" dirty="0" smtClean="0"/>
              <a:t>T</a:t>
            </a:r>
            <a:r>
              <a:rPr lang="es-ES" dirty="0" smtClean="0"/>
              <a:t>N = - Error </a:t>
            </a:r>
            <a:r>
              <a:rPr lang="el-GR" dirty="0" smtClean="0"/>
              <a:t>Δ</a:t>
            </a:r>
            <a:r>
              <a:rPr lang="es-ES" dirty="0" smtClean="0"/>
              <a:t>N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714348" y="4143380"/>
          <a:ext cx="3357586" cy="2194066"/>
        </p:xfrm>
        <a:graphic>
          <a:graphicData uri="http://schemas.openxmlformats.org/presentationml/2006/ole">
            <p:oleObj spid="_x0000_s23554" name="Ecuación" r:id="rId3" imgW="1282680" imgH="8380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572132" y="4143380"/>
          <a:ext cx="2825750" cy="2260600"/>
        </p:xfrm>
        <a:graphic>
          <a:graphicData uri="http://schemas.openxmlformats.org/presentationml/2006/ole">
            <p:oleObj spid="_x0000_s23555" name="Ecuación" r:id="rId4" imgW="107928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Tolerancia Lineal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2285984" y="2143116"/>
          <a:ext cx="4490572" cy="1177927"/>
        </p:xfrm>
        <a:graphic>
          <a:graphicData uri="http://schemas.openxmlformats.org/presentationml/2006/ole">
            <p:oleObj spid="_x0000_s24578" name="Ecuación" r:id="rId3" imgW="2616120" imgH="68580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150017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Tolerancia lineal debe ser mayor que el error lineal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400050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Finalmente se calculan las Coordenadas de cada una de las estaciones de la poligonal.</a:t>
            </a:r>
            <a:endParaRPr lang="es-ES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2786050" y="4643446"/>
          <a:ext cx="3143272" cy="1469582"/>
        </p:xfrm>
        <a:graphic>
          <a:graphicData uri="http://schemas.openxmlformats.org/presentationml/2006/ole">
            <p:oleObj spid="_x0000_s24579" name="Ecuación" r:id="rId4" imgW="977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8000" dirty="0" smtClean="0"/>
              <a:t>EJERCICIO</a:t>
            </a:r>
            <a:endParaRPr lang="es-E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Definición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Serie de líneas rectas sucesivas unidas entre sí.</a:t>
            </a:r>
          </a:p>
          <a:p>
            <a:r>
              <a:rPr lang="es-VE" dirty="0" smtClean="0"/>
              <a:t>Su levantamiento implica la medición de direcciones y longitudes de los lados.</a:t>
            </a:r>
          </a:p>
          <a:p>
            <a:r>
              <a:rPr lang="es-VE" dirty="0" smtClean="0"/>
              <a:t>Su finalidad es encontrar posiciones de puntos determinados.</a:t>
            </a:r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Tipos de poligonales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Cerradas</a:t>
            </a:r>
          </a:p>
          <a:p>
            <a:pPr lvl="1">
              <a:buNone/>
            </a:pPr>
            <a:r>
              <a:rPr lang="es-VE" dirty="0" smtClean="0"/>
              <a:t>    Comienzan y terminan en un mismo punto, siempre son preferibles levantarlas ya que ofrecen métodos para comprobar su levantamiento.</a:t>
            </a:r>
          </a:p>
          <a:p>
            <a:r>
              <a:rPr lang="es-VE" dirty="0" smtClean="0"/>
              <a:t>Abiertas</a:t>
            </a:r>
          </a:p>
          <a:p>
            <a:pPr lvl="1">
              <a:buNone/>
            </a:pPr>
            <a:r>
              <a:rPr lang="es-VE" dirty="0" smtClean="0"/>
              <a:t>	Están asociadas a trabajos de levantamientos viales. Estas a su vez se pueden dividir en:</a:t>
            </a:r>
          </a:p>
          <a:p>
            <a:pPr lvl="1"/>
            <a:r>
              <a:rPr lang="es-VE" dirty="0" smtClean="0"/>
              <a:t>Con control de cierre</a:t>
            </a:r>
          </a:p>
          <a:p>
            <a:pPr lvl="1"/>
            <a:r>
              <a:rPr lang="es-VE" dirty="0" smtClean="0"/>
              <a:t>Sin control de cierre</a:t>
            </a:r>
          </a:p>
          <a:p>
            <a:pPr lvl="1"/>
            <a:endParaRPr lang="es-V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27 Grupo"/>
          <p:cNvGrpSpPr/>
          <p:nvPr/>
        </p:nvGrpSpPr>
        <p:grpSpPr>
          <a:xfrm>
            <a:off x="3286116" y="571480"/>
            <a:ext cx="2643206" cy="2071702"/>
            <a:chOff x="857224" y="1000108"/>
            <a:chExt cx="2643206" cy="2071702"/>
          </a:xfrm>
        </p:grpSpPr>
        <p:cxnSp>
          <p:nvCxnSpPr>
            <p:cNvPr id="5" name="4 Conector recto"/>
            <p:cNvCxnSpPr/>
            <p:nvPr/>
          </p:nvCxnSpPr>
          <p:spPr>
            <a:xfrm rot="5400000">
              <a:off x="678629" y="1178703"/>
              <a:ext cx="1500198" cy="1143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857224" y="2500306"/>
              <a:ext cx="157163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V="1">
              <a:off x="2428860" y="2643182"/>
              <a:ext cx="1000132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rot="5400000" flipH="1" flipV="1">
              <a:off x="2857488" y="2000240"/>
              <a:ext cx="121444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0800000">
              <a:off x="2000232" y="1000108"/>
              <a:ext cx="1500198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28 Grupo"/>
          <p:cNvGrpSpPr/>
          <p:nvPr/>
        </p:nvGrpSpPr>
        <p:grpSpPr>
          <a:xfrm>
            <a:off x="714348" y="3357562"/>
            <a:ext cx="3357586" cy="1643074"/>
            <a:chOff x="571472" y="4500570"/>
            <a:chExt cx="3357586" cy="1643074"/>
          </a:xfrm>
        </p:grpSpPr>
        <p:cxnSp>
          <p:nvCxnSpPr>
            <p:cNvPr id="15" name="14 Conector recto"/>
            <p:cNvCxnSpPr/>
            <p:nvPr/>
          </p:nvCxnSpPr>
          <p:spPr>
            <a:xfrm rot="16200000" flipH="1">
              <a:off x="357158" y="5000636"/>
              <a:ext cx="1143008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flipV="1">
              <a:off x="1285852" y="5500702"/>
              <a:ext cx="714380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rot="16200000" flipV="1">
              <a:off x="1500166" y="5000636"/>
              <a:ext cx="92869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flipV="1">
              <a:off x="1928794" y="4500570"/>
              <a:ext cx="100013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rot="16200000" flipH="1">
              <a:off x="2821769" y="4607727"/>
              <a:ext cx="78581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rot="5400000">
              <a:off x="2786050" y="5429264"/>
              <a:ext cx="85725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2928926" y="6143644"/>
              <a:ext cx="10001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29 Grupo"/>
          <p:cNvGrpSpPr/>
          <p:nvPr/>
        </p:nvGrpSpPr>
        <p:grpSpPr>
          <a:xfrm>
            <a:off x="4929190" y="3429000"/>
            <a:ext cx="3357586" cy="1643074"/>
            <a:chOff x="571472" y="4500570"/>
            <a:chExt cx="3357586" cy="1643074"/>
          </a:xfrm>
        </p:grpSpPr>
        <p:cxnSp>
          <p:nvCxnSpPr>
            <p:cNvPr id="31" name="30 Conector recto"/>
            <p:cNvCxnSpPr/>
            <p:nvPr/>
          </p:nvCxnSpPr>
          <p:spPr>
            <a:xfrm rot="16200000" flipH="1">
              <a:off x="357158" y="5000636"/>
              <a:ext cx="1143008" cy="71438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flipV="1">
              <a:off x="1285852" y="5500702"/>
              <a:ext cx="714380" cy="42862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/>
            <p:nvPr/>
          </p:nvCxnSpPr>
          <p:spPr>
            <a:xfrm rot="16200000" flipV="1">
              <a:off x="1500166" y="5000636"/>
              <a:ext cx="928694" cy="7143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 flipV="1">
              <a:off x="1928794" y="4500570"/>
              <a:ext cx="1000132" cy="7143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16200000" flipH="1">
              <a:off x="2821769" y="4607727"/>
              <a:ext cx="785818" cy="57150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 rot="5400000">
              <a:off x="2786050" y="5429264"/>
              <a:ext cx="857256" cy="57150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2928926" y="6143644"/>
              <a:ext cx="10001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4786314" y="3357562"/>
            <a:ext cx="285752" cy="714380"/>
            <a:chOff x="4143372" y="2143116"/>
            <a:chExt cx="285752" cy="714380"/>
          </a:xfrm>
        </p:grpSpPr>
        <p:cxnSp>
          <p:nvCxnSpPr>
            <p:cNvPr id="39" name="38 Conector recto"/>
            <p:cNvCxnSpPr/>
            <p:nvPr/>
          </p:nvCxnSpPr>
          <p:spPr>
            <a:xfrm rot="5400000">
              <a:off x="3929058" y="2500306"/>
              <a:ext cx="714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4143372" y="2500306"/>
              <a:ext cx="2857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Arco"/>
          <p:cNvSpPr/>
          <p:nvPr/>
        </p:nvSpPr>
        <p:spPr>
          <a:xfrm rot="20763313">
            <a:off x="4786280" y="3571600"/>
            <a:ext cx="430920" cy="357190"/>
          </a:xfrm>
          <a:prstGeom prst="arc">
            <a:avLst>
              <a:gd name="adj1" fmla="val 16200000"/>
              <a:gd name="adj2" fmla="val 4482352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grpSp>
        <p:nvGrpSpPr>
          <p:cNvPr id="48" name="47 Grupo"/>
          <p:cNvGrpSpPr/>
          <p:nvPr/>
        </p:nvGrpSpPr>
        <p:grpSpPr>
          <a:xfrm>
            <a:off x="7107044" y="4714884"/>
            <a:ext cx="285752" cy="714380"/>
            <a:chOff x="4143372" y="2143116"/>
            <a:chExt cx="285752" cy="714380"/>
          </a:xfrm>
        </p:grpSpPr>
        <p:cxnSp>
          <p:nvCxnSpPr>
            <p:cNvPr id="49" name="48 Conector recto"/>
            <p:cNvCxnSpPr/>
            <p:nvPr/>
          </p:nvCxnSpPr>
          <p:spPr>
            <a:xfrm rot="5400000">
              <a:off x="3929058" y="2500306"/>
              <a:ext cx="714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>
              <a:off x="4143372" y="2500306"/>
              <a:ext cx="2857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59 Arco"/>
          <p:cNvSpPr/>
          <p:nvPr/>
        </p:nvSpPr>
        <p:spPr>
          <a:xfrm rot="1036820">
            <a:off x="6972832" y="4873597"/>
            <a:ext cx="428628" cy="357190"/>
          </a:xfrm>
          <a:prstGeom prst="arc">
            <a:avLst>
              <a:gd name="adj1" fmla="val 16200000"/>
              <a:gd name="adj2" fmla="val 2048723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1" name="60 CuadroTexto"/>
          <p:cNvSpPr txBox="1"/>
          <p:nvPr/>
        </p:nvSpPr>
        <p:spPr>
          <a:xfrm>
            <a:off x="1071538" y="98796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Poligonal cerrada</a:t>
            </a:r>
            <a:endParaRPr lang="es-VE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14348" y="550070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Poligonal abierta sin control de cierre</a:t>
            </a:r>
            <a:endParaRPr lang="es-VE" dirty="0"/>
          </a:p>
        </p:txBody>
      </p:sp>
      <p:sp>
        <p:nvSpPr>
          <p:cNvPr id="63" name="62 CuadroTexto"/>
          <p:cNvSpPr txBox="1"/>
          <p:nvPr/>
        </p:nvSpPr>
        <p:spPr>
          <a:xfrm>
            <a:off x="5143504" y="550070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/>
              <a:t>Poligonal abierta con control de cierre</a:t>
            </a:r>
            <a:endParaRPr lang="es-V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Métodos de levantamiento de poligonales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s-VE" dirty="0" smtClean="0"/>
              <a:t>Por ángulos de deflexión. Usado para trazar vías de comunicación, carreteras, vías férreas. Su uso ha disminuido por los errores frecuentes al medir ángulos a la derecha o a la izquierda.</a:t>
            </a:r>
          </a:p>
          <a:p>
            <a:r>
              <a:rPr lang="es-VE" dirty="0" smtClean="0"/>
              <a:t>Por ángulos a la derecha. Usado antes que el método anterior.</a:t>
            </a:r>
          </a:p>
          <a:p>
            <a:r>
              <a:rPr lang="es-VE" dirty="0" smtClean="0"/>
              <a:t>Por ángulos interiores.  Método exclusivo para poligonales cerradas. </a:t>
            </a:r>
          </a:p>
          <a:p>
            <a:pPr algn="ctr">
              <a:buNone/>
            </a:pPr>
            <a:r>
              <a:rPr lang="es-VE" dirty="0" smtClean="0"/>
              <a:t>Se considera </a:t>
            </a:r>
            <a:r>
              <a:rPr lang="es-VE" dirty="0" smtClean="0">
                <a:sym typeface="Symbol"/>
              </a:rPr>
              <a:t>=(n-2)x180</a:t>
            </a:r>
            <a:r>
              <a:rPr lang="es-VE" baseline="30000" dirty="0" smtClean="0">
                <a:sym typeface="Symbol"/>
              </a:rPr>
              <a:t>o</a:t>
            </a:r>
          </a:p>
          <a:p>
            <a:pPr algn="just"/>
            <a:r>
              <a:rPr lang="es-VE" dirty="0" smtClean="0">
                <a:sym typeface="Symbol"/>
              </a:rPr>
              <a:t>Por acimut.</a:t>
            </a:r>
          </a:p>
          <a:p>
            <a:pPr algn="ctr">
              <a:buNone/>
            </a:pPr>
            <a:endParaRPr lang="es-V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Cálculo y compensación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VE" dirty="0" smtClean="0"/>
              <a:t>	El cálculo de una poligonal consiste en el cálculo de las coordenadas rectangulares de cada uno de sus vértices o estaciones. Lo cual implica:</a:t>
            </a:r>
          </a:p>
          <a:p>
            <a:pPr marL="514350" indent="-514350" algn="just">
              <a:buAutoNum type="arabicPeriod"/>
            </a:pPr>
            <a:r>
              <a:rPr lang="es-VE" dirty="0" smtClean="0"/>
              <a:t>Cálculo y compensación del error angular</a:t>
            </a:r>
          </a:p>
          <a:p>
            <a:pPr marL="514350" indent="-514350" algn="just">
              <a:buAutoNum type="arabicPeriod"/>
            </a:pPr>
            <a:r>
              <a:rPr lang="es-VE" dirty="0" smtClean="0"/>
              <a:t>Cálculo de </a:t>
            </a:r>
            <a:r>
              <a:rPr lang="es-VE" dirty="0" err="1" smtClean="0"/>
              <a:t>acimutes</a:t>
            </a:r>
            <a:r>
              <a:rPr lang="es-VE" dirty="0"/>
              <a:t> </a:t>
            </a:r>
            <a:r>
              <a:rPr lang="es-VE" dirty="0" smtClean="0"/>
              <a:t>(Ley de propagación de </a:t>
            </a:r>
            <a:r>
              <a:rPr lang="es-VE" dirty="0" err="1" smtClean="0"/>
              <a:t>acimutes</a:t>
            </a:r>
            <a:r>
              <a:rPr lang="es-VE" dirty="0" smtClean="0"/>
              <a:t>)</a:t>
            </a:r>
          </a:p>
          <a:p>
            <a:pPr marL="514350" indent="-514350" algn="just">
              <a:buAutoNum type="arabicPeriod"/>
            </a:pPr>
            <a:r>
              <a:rPr lang="es-VE" dirty="0" smtClean="0"/>
              <a:t>Cálculo de las proyecciones de los lados</a:t>
            </a:r>
          </a:p>
          <a:p>
            <a:pPr marL="514350" indent="-514350" algn="just">
              <a:buAutoNum type="arabicPeriod"/>
            </a:pPr>
            <a:r>
              <a:rPr lang="es-VE" dirty="0" smtClean="0"/>
              <a:t>Cálculo y compensación del error y cierre lineal</a:t>
            </a:r>
          </a:p>
          <a:p>
            <a:pPr marL="514350" indent="-514350" algn="just">
              <a:buAutoNum type="arabicPeriod"/>
            </a:pPr>
            <a:r>
              <a:rPr lang="es-VE" dirty="0" smtClean="0"/>
              <a:t>Cálculo de las coordenadas de las estaciones.</a:t>
            </a:r>
          </a:p>
          <a:p>
            <a:pPr marL="514350" indent="-514350" algn="just">
              <a:buNone/>
            </a:pPr>
            <a:endParaRPr lang="es-VE" dirty="0"/>
          </a:p>
          <a:p>
            <a:pPr marL="514350" indent="-514350" algn="ctr">
              <a:buNone/>
            </a:pPr>
            <a:r>
              <a:rPr lang="es-VE" dirty="0" smtClean="0"/>
              <a:t>	</a:t>
            </a:r>
            <a:r>
              <a:rPr lang="es-VE" b="1" i="1" u="sng" dirty="0" smtClean="0">
                <a:solidFill>
                  <a:srgbClr val="FF0000"/>
                </a:solidFill>
              </a:rPr>
              <a:t>En poligonales abiertas sin control NO se </a:t>
            </a:r>
            <a:r>
              <a:rPr lang="es-VE" b="1" i="1" u="sng" dirty="0" err="1" smtClean="0">
                <a:solidFill>
                  <a:srgbClr val="FF0000"/>
                </a:solidFill>
              </a:rPr>
              <a:t>cálcula</a:t>
            </a:r>
            <a:r>
              <a:rPr lang="es-VE" b="1" i="1" u="sng" dirty="0" smtClean="0">
                <a:solidFill>
                  <a:srgbClr val="FF0000"/>
                </a:solidFill>
              </a:rPr>
              <a:t> ni compensa: error angular,  error lineal.</a:t>
            </a:r>
          </a:p>
          <a:p>
            <a:pPr marL="514350" indent="-514350" algn="just">
              <a:buAutoNum type="arabicPeriod"/>
            </a:pPr>
            <a:endParaRPr lang="es-VE" dirty="0" smtClean="0"/>
          </a:p>
          <a:p>
            <a:pPr marL="514350" indent="-514350" algn="just">
              <a:buAutoNum type="arabicPeriod"/>
            </a:pPr>
            <a:endParaRPr lang="es-V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VE" dirty="0" smtClean="0"/>
              <a:t>	Los errores cometidos en la medición de ángulos y distancias durante el levantamiento de una poligonal conlleva a estudiar.</a:t>
            </a:r>
          </a:p>
          <a:p>
            <a:pPr algn="just">
              <a:buNone/>
            </a:pPr>
            <a:endParaRPr lang="es-VE" dirty="0" smtClean="0"/>
          </a:p>
          <a:p>
            <a:pPr lvl="1"/>
            <a:r>
              <a:rPr lang="es-VE" dirty="0" smtClean="0"/>
              <a:t>Errores en la medición de ángulos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Error angular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Tolerancia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Compensación angular</a:t>
            </a:r>
          </a:p>
          <a:p>
            <a:pPr lvl="1"/>
            <a:r>
              <a:rPr lang="es-VE" dirty="0" smtClean="0"/>
              <a:t>Errores en la medición de distancias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Error lineal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Tolerancia lineal</a:t>
            </a:r>
          </a:p>
          <a:p>
            <a:pPr lvl="1" algn="ctr">
              <a:buFont typeface="Courier New" pitchFamily="49" charset="0"/>
              <a:buChar char="o"/>
            </a:pPr>
            <a:r>
              <a:rPr lang="es-VE" dirty="0" smtClean="0"/>
              <a:t>Compensación lineal</a:t>
            </a:r>
            <a:endParaRPr lang="es-V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Error angular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Poligonal cerrada</a:t>
            </a:r>
          </a:p>
          <a:p>
            <a:pPr algn="ctr">
              <a:buNone/>
            </a:pPr>
            <a:r>
              <a:rPr lang="es-VE" dirty="0" smtClean="0">
                <a:sym typeface="Symbol"/>
              </a:rPr>
              <a:t></a:t>
            </a:r>
            <a:r>
              <a:rPr lang="es-VE" baseline="30000" dirty="0" err="1" smtClean="0">
                <a:sym typeface="Symbol"/>
              </a:rPr>
              <a:t>int</a:t>
            </a:r>
            <a:r>
              <a:rPr lang="es-VE" dirty="0" smtClean="0">
                <a:sym typeface="Symbol"/>
              </a:rPr>
              <a:t>=(n-2)x180</a:t>
            </a:r>
            <a:r>
              <a:rPr lang="es-VE" baseline="30000" dirty="0" smtClean="0">
                <a:sym typeface="Symbol"/>
              </a:rPr>
              <a:t>o</a:t>
            </a:r>
          </a:p>
          <a:p>
            <a:pPr algn="ctr">
              <a:buNone/>
            </a:pPr>
            <a:r>
              <a:rPr lang="es-VE" dirty="0" err="1" smtClean="0">
                <a:sym typeface="Symbol"/>
              </a:rPr>
              <a:t>Ea</a:t>
            </a:r>
            <a:r>
              <a:rPr lang="es-VE" dirty="0" smtClean="0">
                <a:sym typeface="Symbol"/>
              </a:rPr>
              <a:t>=(</a:t>
            </a:r>
            <a:r>
              <a:rPr lang="es-VE" dirty="0" err="1" smtClean="0">
                <a:sym typeface="Symbol"/>
              </a:rPr>
              <a:t>int</a:t>
            </a:r>
            <a:r>
              <a:rPr lang="es-VE" dirty="0" smtClean="0">
                <a:sym typeface="Symbol"/>
              </a:rPr>
              <a:t>)-((n-2)x180</a:t>
            </a:r>
            <a:r>
              <a:rPr lang="es-VE" baseline="30000" dirty="0" smtClean="0">
                <a:sym typeface="Symbol"/>
              </a:rPr>
              <a:t>o</a:t>
            </a:r>
            <a:r>
              <a:rPr lang="es-VE" dirty="0" smtClean="0">
                <a:sym typeface="Symbol"/>
              </a:rPr>
              <a:t>)</a:t>
            </a:r>
          </a:p>
          <a:p>
            <a:pPr algn="ctr">
              <a:buNone/>
            </a:pPr>
            <a:endParaRPr lang="es-VE" dirty="0" smtClean="0"/>
          </a:p>
          <a:p>
            <a:r>
              <a:rPr lang="es-VE" dirty="0" smtClean="0"/>
              <a:t>Poligonal abierta con control</a:t>
            </a:r>
          </a:p>
          <a:p>
            <a:pPr algn="ctr">
              <a:buNone/>
            </a:pPr>
            <a:r>
              <a:rPr lang="es-VE" dirty="0" err="1" smtClean="0"/>
              <a:t>Ea</a:t>
            </a:r>
            <a:r>
              <a:rPr lang="es-VE" dirty="0" smtClean="0"/>
              <a:t>=</a:t>
            </a:r>
            <a:r>
              <a:rPr lang="es-VE" dirty="0" smtClean="0">
                <a:sym typeface="Symbol"/>
              </a:rPr>
              <a:t></a:t>
            </a:r>
            <a:r>
              <a:rPr lang="es-VE" baseline="-25000" dirty="0" err="1" smtClean="0">
                <a:sym typeface="Symbol"/>
              </a:rPr>
              <a:t>fc</a:t>
            </a:r>
            <a:r>
              <a:rPr lang="es-VE" dirty="0" smtClean="0">
                <a:sym typeface="Symbol"/>
              </a:rPr>
              <a:t>- </a:t>
            </a:r>
            <a:r>
              <a:rPr lang="es-VE" baseline="-25000" dirty="0" err="1" smtClean="0">
                <a:sym typeface="Symbol"/>
              </a:rPr>
              <a:t>fd</a:t>
            </a:r>
            <a:endParaRPr lang="es-V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Tolerancia angular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VE" dirty="0" smtClean="0"/>
              <a:t>Verifica que el error angular sea menor que la tolerancia angular, la cual se especifica dependiendo del trabajo a realizar y de la apreciación del instrumento.</a:t>
            </a:r>
          </a:p>
          <a:p>
            <a:pPr algn="ctr">
              <a:buNone/>
            </a:pPr>
            <a:r>
              <a:rPr lang="es-VE" dirty="0" smtClean="0"/>
              <a:t>Ta=a</a:t>
            </a:r>
          </a:p>
          <a:p>
            <a:pPr algn="ctr">
              <a:buNone/>
            </a:pPr>
            <a:r>
              <a:rPr lang="es-VE" dirty="0" smtClean="0"/>
              <a:t>a=apreciación del instrumento</a:t>
            </a:r>
          </a:p>
          <a:p>
            <a:pPr algn="ctr">
              <a:buNone/>
            </a:pPr>
            <a:r>
              <a:rPr lang="es-VE" dirty="0" smtClean="0"/>
              <a:t>n=número de lados</a:t>
            </a:r>
          </a:p>
          <a:p>
            <a:pPr algn="ctr">
              <a:buNone/>
            </a:pPr>
            <a:r>
              <a:rPr lang="es-VE" dirty="0" smtClean="0"/>
              <a:t>Si Ta es menor que </a:t>
            </a:r>
            <a:r>
              <a:rPr lang="es-VE" dirty="0" err="1" smtClean="0"/>
              <a:t>Ea</a:t>
            </a:r>
            <a:r>
              <a:rPr lang="es-VE" dirty="0" smtClean="0"/>
              <a:t>, se deben medir de nuevo todos los ángulos en campo que conforman la poligonal.</a:t>
            </a:r>
            <a:endParaRPr lang="es-VE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857752" y="2928934"/>
          <a:ext cx="763592" cy="723403"/>
        </p:xfrm>
        <a:graphic>
          <a:graphicData uri="http://schemas.openxmlformats.org/presentationml/2006/ole">
            <p:oleObj spid="_x0000_s1026" name="Ecuación" r:id="rId3" imgW="241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483</Words>
  <Application>Microsoft Office PowerPoint</Application>
  <PresentationFormat>Presentación en pantalla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Ecuación</vt:lpstr>
      <vt:lpstr>Tema 4 Poligonales</vt:lpstr>
      <vt:lpstr>Definición</vt:lpstr>
      <vt:lpstr>Tipos de poligonales</vt:lpstr>
      <vt:lpstr>Diapositiva 4</vt:lpstr>
      <vt:lpstr>Métodos de levantamiento de poligonales</vt:lpstr>
      <vt:lpstr>Cálculo y compensación</vt:lpstr>
      <vt:lpstr>Diapositiva 7</vt:lpstr>
      <vt:lpstr>Error angular</vt:lpstr>
      <vt:lpstr>Tolerancia angular</vt:lpstr>
      <vt:lpstr>Compensación o Corrección angular</vt:lpstr>
      <vt:lpstr>Ley de propagación de acimutes</vt:lpstr>
      <vt:lpstr>Cálculo de las proyecciones de los lados</vt:lpstr>
      <vt:lpstr>Error lineal en poligonal cerrada</vt:lpstr>
      <vt:lpstr>Error lineal en poligonal abierta con control</vt:lpstr>
      <vt:lpstr>Compensación del error lineal</vt:lpstr>
      <vt:lpstr>Tolerancia Lineal</vt:lpstr>
      <vt:lpstr>Diapositiva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4 Poligonales</dc:title>
  <dc:creator>Alexzandra</dc:creator>
  <cp:lastModifiedBy>Alexzandra</cp:lastModifiedBy>
  <cp:revision>32</cp:revision>
  <dcterms:created xsi:type="dcterms:W3CDTF">2013-11-20T15:17:04Z</dcterms:created>
  <dcterms:modified xsi:type="dcterms:W3CDTF">2013-11-27T19:26:26Z</dcterms:modified>
</cp:coreProperties>
</file>