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6" r:id="rId2"/>
    <p:sldId id="287" r:id="rId3"/>
    <p:sldId id="265" r:id="rId4"/>
    <p:sldId id="288" r:id="rId5"/>
    <p:sldId id="267" r:id="rId6"/>
    <p:sldId id="268" r:id="rId7"/>
    <p:sldId id="292" r:id="rId8"/>
    <p:sldId id="269" r:id="rId9"/>
    <p:sldId id="291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500" autoAdjust="0"/>
  </p:normalViewPr>
  <p:slideViewPr>
    <p:cSldViewPr>
      <p:cViewPr>
        <p:scale>
          <a:sx n="50" d="100"/>
          <a:sy n="50" d="100"/>
        </p:scale>
        <p:origin x="-174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2F69F-089A-4AAE-B5B5-1AD4B553DB55}" type="datetimeFigureOut">
              <a:rPr lang="es-ES" smtClean="0"/>
              <a:pPr/>
              <a:t>05/11/2013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89480-FD0F-4B97-82D1-4508B93353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8542-FEED-4ADA-84C5-FBA7117B6403}" type="datetimeFigureOut">
              <a:rPr lang="es-VE" smtClean="0"/>
              <a:pPr/>
              <a:t>05/11/2013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0AC7-79C4-45E9-B1ED-E593CECC37F8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"/>
            <a:ext cx="2857500" cy="4000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softEdge rad="635000"/>
          </a:effectLst>
        </p:spPr>
      </p:pic>
      <p:sp>
        <p:nvSpPr>
          <p:cNvPr id="14" name="13 Rectángulo"/>
          <p:cNvSpPr/>
          <p:nvPr/>
        </p:nvSpPr>
        <p:spPr>
          <a:xfrm>
            <a:off x="571472" y="2143116"/>
            <a:ext cx="6071278" cy="1569660"/>
          </a:xfrm>
          <a:prstGeom prst="rect">
            <a:avLst/>
          </a:prstGeom>
          <a:noFill/>
          <a:effectLst>
            <a:reflection blurRad="6350" stA="50000" endA="300" endPos="55500" dist="1016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TEODOLITO</a:t>
            </a:r>
            <a:endParaRPr lang="es-E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143380"/>
            <a:ext cx="2000264" cy="25003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49275"/>
            <a:ext cx="8748712" cy="6021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813593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VE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95288" y="673100"/>
            <a:ext cx="8748712" cy="520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dirty="0"/>
              <a:t>Las dos etapas fundamentales antes de empezar a medir ángulos son: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400" b="1" dirty="0"/>
              <a:t> El </a:t>
            </a:r>
            <a:r>
              <a:rPr lang="es-ES" sz="2400" b="1" dirty="0" err="1"/>
              <a:t>centraje</a:t>
            </a:r>
            <a:r>
              <a:rPr lang="es-ES" sz="2400" b="1" dirty="0"/>
              <a:t> del aparato:</a:t>
            </a:r>
            <a:r>
              <a:rPr lang="es-ES" sz="2400" dirty="0"/>
              <a:t> el eje vertical debe pasar exactamente por el punto que se toma por estación.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s-ES" sz="2400" b="1" dirty="0"/>
              <a:t> La nivelación del aparato:</a:t>
            </a:r>
            <a:r>
              <a:rPr lang="es-ES" sz="2400" dirty="0"/>
              <a:t> el círculo horizontal debe estar en un plano perfectamente horizontal.</a:t>
            </a:r>
          </a:p>
          <a:p>
            <a:pPr algn="l">
              <a:spcBef>
                <a:spcPct val="50000"/>
              </a:spcBef>
            </a:pPr>
            <a:r>
              <a:rPr lang="es-ES" sz="2400" dirty="0"/>
              <a:t>Estas etapas se hacen gracias a una burbuja y a los tornillos niveladores. De este modo se pueden medir ángulos horizontales y verticales directamente en sus respectivos planos de referencia.</a:t>
            </a:r>
          </a:p>
          <a:p>
            <a:pPr algn="l">
              <a:spcBef>
                <a:spcPct val="50000"/>
              </a:spcBef>
            </a:pPr>
            <a:r>
              <a:rPr lang="es-ES" sz="2400" dirty="0"/>
              <a:t>En general, se instala el instrumento sobre un trípode para facilitar las observaciones.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889000"/>
            <a:ext cx="5148262" cy="4932363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6021388"/>
            <a:ext cx="51831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/>
              <a:t>TIPOS DE BURBUJAS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580063" y="333375"/>
            <a:ext cx="2965450" cy="5430838"/>
            <a:chOff x="3515" y="436"/>
            <a:chExt cx="1868" cy="3421"/>
          </a:xfrm>
        </p:grpSpPr>
        <p:pic>
          <p:nvPicPr>
            <p:cNvPr id="13319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15" y="436"/>
              <a:ext cx="1868" cy="1664"/>
            </a:xfrm>
            <a:prstGeom prst="rect">
              <a:avLst/>
            </a:prstGeom>
            <a:noFill/>
          </p:spPr>
        </p:pic>
        <p:pic>
          <p:nvPicPr>
            <p:cNvPr id="13320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15" y="2160"/>
              <a:ext cx="1860" cy="1697"/>
            </a:xfrm>
            <a:prstGeom prst="rect">
              <a:avLst/>
            </a:prstGeom>
            <a:noFill/>
          </p:spPr>
        </p:pic>
      </p:grp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003800" y="5888038"/>
            <a:ext cx="4176713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TORNILLOS NIVELADORES</a:t>
            </a:r>
          </a:p>
          <a:p>
            <a:pPr>
              <a:spcBef>
                <a:spcPct val="50000"/>
              </a:spcBef>
            </a:pPr>
            <a:r>
              <a:rPr lang="es-ES" sz="2000"/>
              <a:t>1) Sist. 3 y 4 tornillos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04813"/>
            <a:ext cx="7416800" cy="5564187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765300" y="5876925"/>
            <a:ext cx="5183188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TIPOS DE TRÍPODES</a:t>
            </a:r>
          </a:p>
          <a:p>
            <a:pPr>
              <a:spcBef>
                <a:spcPct val="50000"/>
              </a:spcBef>
            </a:pPr>
            <a:r>
              <a:rPr lang="es-ES" sz="2000"/>
              <a:t>a) Con piernas fijas  b) Piernas telescópicas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09675"/>
            <a:ext cx="8280400" cy="4667250"/>
          </a:xfrm>
          <a:prstGeom prst="rect">
            <a:avLst/>
          </a:prstGeom>
          <a:noFill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68538" y="5815013"/>
            <a:ext cx="5183187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PLATILLOS DE TRÍPODE</a:t>
            </a:r>
          </a:p>
          <a:p>
            <a:pPr>
              <a:spcBef>
                <a:spcPct val="50000"/>
              </a:spcBef>
            </a:pPr>
            <a:r>
              <a:rPr lang="es-ES" sz="2000"/>
              <a:t>a) Platillo sencillo  b) Platillo con rótulo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s-ES"/>
              <a:t>TIPOS DE TEODOLITOS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3850" y="1628775"/>
            <a:ext cx="8424863" cy="4247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2000" b="1" dirty="0"/>
              <a:t>Teodolitos de obra:</a:t>
            </a:r>
            <a:r>
              <a:rPr lang="es-ES" sz="2000" dirty="0"/>
              <a:t> Son instrumentos de escasa precisión (+/- 30'), se los utiliza en replanteo de obra vial y civil, están diseñados para resistir el trato en obra.</a:t>
            </a:r>
          </a:p>
          <a:p>
            <a:pPr algn="l"/>
            <a:endParaRPr lang="es-ES" sz="2000" dirty="0"/>
          </a:p>
          <a:p>
            <a:pPr algn="l"/>
            <a:r>
              <a:rPr lang="es-ES" sz="2000" b="1" dirty="0"/>
              <a:t>Teodolitos topográficos:</a:t>
            </a:r>
            <a:r>
              <a:rPr lang="es-ES" sz="2000" dirty="0"/>
              <a:t> Son instrumentos de gran precisión (+/- 1") se los utiliza en replanteos y levantamientos topográficos. Es la gama mas variada y de mayor cantidad de modelos se </a:t>
            </a:r>
            <a:r>
              <a:rPr lang="es-ES" sz="2000" dirty="0" smtClean="0"/>
              <a:t>les construye </a:t>
            </a:r>
            <a:r>
              <a:rPr lang="es-ES" sz="2000" dirty="0"/>
              <a:t>en acero y aluminio para mayor duración.</a:t>
            </a:r>
          </a:p>
          <a:p>
            <a:pPr algn="l"/>
            <a:endParaRPr lang="es-ES" sz="2000" b="1" dirty="0"/>
          </a:p>
          <a:p>
            <a:pPr algn="l"/>
            <a:r>
              <a:rPr lang="es-ES" sz="2000" b="1" dirty="0"/>
              <a:t>Teodolitos geodésicos:</a:t>
            </a:r>
            <a:r>
              <a:rPr lang="es-ES" sz="2000" dirty="0"/>
              <a:t> Son teodolitos de altísima precisión leen hasta la décima de segundo pudiéndose apreciar la centésima. Los últimos modelos son exclusivamente electrónicos. Se les utiliza en poligonales y triangulaciones, posicionamiento de puntos, etc.</a:t>
            </a:r>
          </a:p>
          <a:p>
            <a:pPr algn="l">
              <a:spcBef>
                <a:spcPct val="50000"/>
              </a:spcBef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207375" cy="60939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2000" b="1" dirty="0"/>
              <a:t>Teodolitos astronómicos:</a:t>
            </a:r>
            <a:r>
              <a:rPr lang="es-ES" sz="2000" dirty="0"/>
              <a:t> Son los mas precisos de la gama leen igual que los anteriores la décima apreciando la centésima pero con muchos mas aumentos y mayor nitidez y captación de luz estelar. Son de gran peso ya que generalmente se </a:t>
            </a:r>
            <a:r>
              <a:rPr lang="es-ES" sz="2000" dirty="0" smtClean="0"/>
              <a:t>les </a:t>
            </a:r>
            <a:r>
              <a:rPr lang="es-ES" sz="2000" dirty="0"/>
              <a:t>debe colocar sobre bases estables de hierro o cemento. Se les utiliza en </a:t>
            </a:r>
            <a:r>
              <a:rPr lang="es-ES" sz="2000" dirty="0" err="1"/>
              <a:t>astrometría</a:t>
            </a:r>
            <a:r>
              <a:rPr lang="es-ES" sz="2000" dirty="0"/>
              <a:t>, geodesia </a:t>
            </a:r>
            <a:r>
              <a:rPr lang="es-ES" sz="2000" dirty="0" smtClean="0"/>
              <a:t>astronomía</a:t>
            </a:r>
            <a:r>
              <a:rPr lang="es-ES" sz="2000" dirty="0"/>
              <a:t>, etc.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b="1" dirty="0"/>
              <a:t>Teodolitos electrónicos:</a:t>
            </a:r>
            <a:r>
              <a:rPr lang="es-ES" sz="2000" dirty="0"/>
              <a:t> Es la gama mas moderna, se benefician de la tecnología electrónica incorporan pantallas alfanuméricas de cristal líquido (LCD), </a:t>
            </a:r>
            <a:r>
              <a:rPr lang="es-ES" sz="2000" dirty="0" err="1"/>
              <a:t>leds</a:t>
            </a:r>
            <a:r>
              <a:rPr lang="es-ES" sz="2000" dirty="0"/>
              <a:t> de avisos, iluminación independiente del sol, calculadoras, </a:t>
            </a:r>
            <a:r>
              <a:rPr lang="es-ES" sz="2000" dirty="0" err="1"/>
              <a:t>electrodistanciómetros</a:t>
            </a:r>
            <a:r>
              <a:rPr lang="es-ES" sz="2000" dirty="0"/>
              <a:t> y </a:t>
            </a:r>
            <a:r>
              <a:rPr lang="es-ES" sz="2000" dirty="0" err="1"/>
              <a:t>trackeadores</a:t>
            </a:r>
            <a:r>
              <a:rPr lang="es-ES" sz="2000" dirty="0"/>
              <a:t> (seguidores de trayectoria) incorporados, </a:t>
            </a:r>
            <a:r>
              <a:rPr lang="es-ES" sz="2000" dirty="0" smtClean="0"/>
              <a:t>y la </a:t>
            </a:r>
            <a:r>
              <a:rPr lang="es-ES" sz="2000" dirty="0"/>
              <a:t>posibilidad de guardar información para utilizar luego esta en computadoras personales.</a:t>
            </a:r>
          </a:p>
          <a:p>
            <a:pPr algn="just"/>
            <a:r>
              <a:rPr lang="es-ES" sz="2000" dirty="0"/>
              <a:t>Genéricamente se los denomina </a:t>
            </a:r>
            <a:r>
              <a:rPr lang="es-ES" sz="2000" b="1" dirty="0"/>
              <a:t>estaciones totales </a:t>
            </a:r>
            <a:r>
              <a:rPr lang="es-ES" sz="2000" dirty="0"/>
              <a:t>pues dadas sus capacidades reemplazan la totalidad de los instrumentos topográficos.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Los teodolitos también pueden clasificarse como:</a:t>
            </a:r>
          </a:p>
          <a:p>
            <a:pPr algn="just"/>
            <a:r>
              <a:rPr lang="es-ES" sz="2000" b="1" dirty="0"/>
              <a:t>TEODOLITOS DE REPETICIÓN Y TEODOLITO REITERADOR,</a:t>
            </a:r>
            <a:r>
              <a:rPr lang="es-ES" sz="2000" dirty="0"/>
              <a:t> dependiendo si puede medir ángulos repetidores o </a:t>
            </a:r>
            <a:r>
              <a:rPr lang="es-ES" sz="2000" dirty="0" err="1"/>
              <a:t>reiteradores</a:t>
            </a:r>
            <a:r>
              <a:rPr lang="es-ES" sz="2000" dirty="0"/>
              <a:t>.</a:t>
            </a:r>
          </a:p>
          <a:p>
            <a:pPr algn="just">
              <a:spcBef>
                <a:spcPct val="50000"/>
              </a:spcBef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6" y="333375"/>
            <a:ext cx="5475286" cy="1143000"/>
          </a:xfrm>
        </p:spPr>
        <p:txBody>
          <a:bodyPr/>
          <a:lstStyle/>
          <a:p>
            <a:r>
              <a:rPr lang="es-ES" sz="4000" dirty="0"/>
              <a:t>Teodolito de repetición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8313" y="1700213"/>
            <a:ext cx="82073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dirty="0"/>
              <a:t>Es aquel teodolito proyectado de modo que se pueden acumular lectura sucesivas del círculo horizontal, que se dividen después por el número de repeticiones.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95288" y="2781300"/>
            <a:ext cx="5761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4000"/>
              <a:t>Teodolito de reiteración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95288" y="3933825"/>
            <a:ext cx="8207375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 dirty="0"/>
              <a:t>Están ideados de manera que el círculo horizontal permanece fijo durante una serie de observaciones; la dirección de cada punto se lee una sola vez sobre dicho círculo, contando el ángulo a partir del cero. Proporcionan una precisión mayor que los teodolitos repetidores.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s-ES" sz="3000" b="1" dirty="0"/>
              <a:t>ERRORES EN MEDICIONES ANGULARES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628775"/>
            <a:ext cx="8353425" cy="3600450"/>
          </a:xfrm>
          <a:prstGeom prst="rect">
            <a:avLst/>
          </a:prstGeom>
          <a:noFill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68313" y="5156200"/>
            <a:ext cx="8207375" cy="1339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s-ES" sz="1600" u="sng"/>
          </a:p>
          <a:p>
            <a:pPr algn="l"/>
            <a:r>
              <a:rPr lang="es-ES" sz="1600" b="1" u="sng"/>
              <a:t>Errores de </a:t>
            </a:r>
          </a:p>
          <a:p>
            <a:pPr algn="l"/>
            <a:r>
              <a:rPr lang="es-ES" sz="1600" b="1" u="sng"/>
              <a:t>Estacionamiento</a:t>
            </a:r>
          </a:p>
          <a:p>
            <a:pPr algn="l"/>
            <a:endParaRPr lang="es-ES" sz="1600" u="sng"/>
          </a:p>
          <a:p>
            <a:pPr algn="l"/>
            <a:endParaRPr lang="es-ES" sz="1600" u="sng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68538" y="5157788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s-VE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411413" y="5445125"/>
            <a:ext cx="5149850" cy="703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1600" b="1"/>
              <a:t>El eje V-V no pasa por la estación, falta de </a:t>
            </a:r>
          </a:p>
          <a:p>
            <a:pPr algn="l">
              <a:spcBef>
                <a:spcPct val="50000"/>
              </a:spcBef>
            </a:pPr>
            <a:r>
              <a:rPr lang="es-ES" sz="1600" b="1"/>
              <a:t>Verticalidad del eje V-V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2588" cy="706437"/>
          </a:xfrm>
        </p:spPr>
        <p:txBody>
          <a:bodyPr/>
          <a:lstStyle/>
          <a:p>
            <a:r>
              <a:rPr lang="es-ES" sz="4000"/>
              <a:t>Errores de </a:t>
            </a:r>
            <a:r>
              <a:rPr lang="es-ES" sz="3200"/>
              <a:t>estacionamiento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000" b="1"/>
              <a:t>El eje V-V no pasa por la estación:</a:t>
            </a:r>
            <a:r>
              <a:rPr lang="es-ES" sz="2000"/>
              <a:t> en este caso se debe reducir la estación excéntrica (E) a una estación centrica (C).</a:t>
            </a:r>
          </a:p>
          <a:p>
            <a:pPr>
              <a:buFontTx/>
              <a:buNone/>
            </a:pPr>
            <a:endParaRPr lang="es-ES" sz="2000"/>
          </a:p>
          <a:p>
            <a:pPr>
              <a:buFontTx/>
              <a:buNone/>
            </a:pPr>
            <a:endParaRPr lang="es-ES" sz="2000"/>
          </a:p>
          <a:p>
            <a:pPr>
              <a:buFontTx/>
              <a:buNone/>
            </a:pPr>
            <a:endParaRPr lang="es-ES" sz="2000"/>
          </a:p>
          <a:p>
            <a:pPr>
              <a:buFontTx/>
              <a:buNone/>
            </a:pPr>
            <a:endParaRPr lang="es-ES" sz="2000"/>
          </a:p>
          <a:p>
            <a:pPr>
              <a:buFontTx/>
              <a:buNone/>
            </a:pPr>
            <a:endParaRPr lang="es-ES" sz="2000"/>
          </a:p>
          <a:p>
            <a:endParaRPr lang="es-ES" sz="2000"/>
          </a:p>
          <a:p>
            <a:r>
              <a:rPr lang="es-ES" sz="2000" b="1"/>
              <a:t>Error de estacionamiento por falta de verticalidad del eje V-V:</a:t>
            </a:r>
            <a:r>
              <a:rPr lang="es-ES" sz="2000"/>
              <a:t> puede ocurrir por 2 motivos.</a:t>
            </a:r>
          </a:p>
          <a:p>
            <a:pPr>
              <a:buFontTx/>
              <a:buNone/>
            </a:pPr>
            <a:r>
              <a:rPr lang="es-ES" sz="2000"/>
              <a:t>1-Desgaste del aparato</a:t>
            </a:r>
          </a:p>
          <a:p>
            <a:pPr>
              <a:buFontTx/>
              <a:buNone/>
            </a:pPr>
            <a:r>
              <a:rPr lang="es-ES" sz="2000"/>
              <a:t>2-Que el nivel no esté correcto.</a:t>
            </a:r>
          </a:p>
          <a:p>
            <a:pPr>
              <a:buFontTx/>
              <a:buNone/>
            </a:pPr>
            <a:endParaRPr lang="es-ES" sz="2000"/>
          </a:p>
          <a:p>
            <a:pPr>
              <a:buFontTx/>
              <a:buNone/>
            </a:pPr>
            <a:endParaRPr lang="es-ES" sz="2000"/>
          </a:p>
          <a:p>
            <a:pPr>
              <a:buFontTx/>
              <a:buNone/>
            </a:pPr>
            <a:endParaRPr lang="es-ES" sz="200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771775" y="2276475"/>
            <a:ext cx="2879725" cy="1800225"/>
            <a:chOff x="1746" y="2341"/>
            <a:chExt cx="1814" cy="1134"/>
          </a:xfrm>
        </p:grpSpPr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1746" y="2931"/>
              <a:ext cx="1814" cy="454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2290" y="2478"/>
              <a:ext cx="635" cy="453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VE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2562" y="2341"/>
              <a:ext cx="0" cy="11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VE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3198" y="2840"/>
              <a:ext cx="0" cy="6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VE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2562" y="3294"/>
              <a:ext cx="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VE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2608" y="3082"/>
              <a:ext cx="453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600"/>
                <a:t>e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971" y="2614"/>
              <a:ext cx="45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000"/>
                <a:t>T</a:t>
              </a:r>
            </a:p>
          </p:txBody>
        </p:sp>
      </p:grp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5508625" y="494188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s-VE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4787900" y="5734050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s-VE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5292725" y="5084763"/>
            <a:ext cx="358775" cy="1439862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s-VE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580063" y="4868863"/>
            <a:ext cx="431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V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003800" y="6308725"/>
            <a:ext cx="431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71472" y="714356"/>
            <a:ext cx="4076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HISTORIA.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00100" y="178592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Eras Medium ITC" pitchFamily="34" charset="0"/>
              </a:rPr>
              <a:t>El primer </a:t>
            </a:r>
            <a:r>
              <a:rPr lang="es-ES" sz="2400" b="1" cap="all" dirty="0">
                <a:latin typeface="Eras Medium ITC" pitchFamily="34" charset="0"/>
              </a:rPr>
              <a:t>teodolito</a:t>
            </a:r>
            <a:r>
              <a:rPr lang="es-ES" sz="2400" dirty="0">
                <a:latin typeface="Eras Medium ITC" pitchFamily="34" charset="0"/>
              </a:rPr>
              <a:t> fue construido en 1787 por el óptico y mecánico </a:t>
            </a:r>
            <a:r>
              <a:rPr lang="es-VE" sz="2400" dirty="0" err="1" smtClean="0">
                <a:latin typeface="Eras Medium ITC" pitchFamily="34" charset="0"/>
              </a:rPr>
              <a:t>Ramsden</a:t>
            </a:r>
            <a:r>
              <a:rPr lang="es-ES" sz="2400" dirty="0" smtClean="0">
                <a:latin typeface="Eras Medium ITC" pitchFamily="34" charset="0"/>
              </a:rPr>
              <a:t>. </a:t>
            </a:r>
            <a:r>
              <a:rPr lang="es-ES" sz="2400" dirty="0">
                <a:latin typeface="Eras Medium ITC" pitchFamily="34" charset="0"/>
              </a:rPr>
              <a:t>Los antiguos instrumentos, eran demasiado pesados y la lectura de sus limbos (círculos graduados para medir ángulos en grados, minutos y segundos) muy complicada, larga, y fatigosa. Eran construidos en bronce, acero, u otros metales</a:t>
            </a:r>
            <a:r>
              <a:rPr lang="es-ES" sz="2400" dirty="0" smtClean="0">
                <a:latin typeface="Eras Medium ITC" pitchFamily="34" charset="0"/>
              </a:rPr>
              <a:t>.</a:t>
            </a:r>
          </a:p>
          <a:p>
            <a:pPr algn="just"/>
            <a:r>
              <a:rPr lang="es-ES" sz="2400" dirty="0" smtClean="0">
                <a:latin typeface="Eras Medium ITC" pitchFamily="34" charset="0"/>
              </a:rPr>
              <a:t>El </a:t>
            </a:r>
            <a:r>
              <a:rPr lang="es-ES" sz="2400" dirty="0">
                <a:latin typeface="Eras Medium ITC" pitchFamily="34" charset="0"/>
              </a:rPr>
              <a:t>ingeniero suizo Enrique Wild, en 1920, logró construir en los talleres ópticos de la casa Carl </a:t>
            </a:r>
            <a:r>
              <a:rPr lang="es-ES" sz="2400" dirty="0" err="1">
                <a:latin typeface="Eras Medium ITC" pitchFamily="34" charset="0"/>
              </a:rPr>
              <a:t>Zeiss</a:t>
            </a:r>
            <a:r>
              <a:rPr lang="es-ES" sz="2400" dirty="0">
                <a:latin typeface="Eras Medium ITC" pitchFamily="34" charset="0"/>
              </a:rPr>
              <a:t> (Alemania), círculos graduados sobre cristal para así lograr menor peso, tamaño, y mayor precisión, logrando tomar las lecturas con más facilidad</a:t>
            </a:r>
            <a:r>
              <a:rPr lang="es-ES" sz="2400" dirty="0" smtClean="0">
                <a:latin typeface="Eras Medium ITC" pitchFamily="34" charset="0"/>
              </a:rPr>
              <a:t>.</a:t>
            </a:r>
            <a:endParaRPr lang="es-ES" sz="2400" dirty="0">
              <a:latin typeface="Eras Medium ITC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r>
              <a:rPr lang="es-ES" sz="2000" b="1"/>
              <a:t>Error de colimación:</a:t>
            </a:r>
            <a:r>
              <a:rPr lang="es-ES" sz="2000"/>
              <a:t> debido a la falta de perpendicularidad entre el eje C-C y el eje H-H.</a:t>
            </a:r>
          </a:p>
          <a:p>
            <a:pPr>
              <a:buFontTx/>
              <a:buNone/>
            </a:pPr>
            <a:endParaRPr lang="es-ES" sz="2000"/>
          </a:p>
          <a:p>
            <a:r>
              <a:rPr lang="es-ES" sz="2000" b="1"/>
              <a:t>Error de inclinación:</a:t>
            </a:r>
            <a:r>
              <a:rPr lang="es-ES" sz="2000"/>
              <a:t> se debe a la falta de perpendicularidad del eje V-V con el eje H-H, producto del desgaste del aparato. </a:t>
            </a:r>
          </a:p>
          <a:p>
            <a:endParaRPr lang="es-ES" sz="2000"/>
          </a:p>
          <a:p>
            <a:r>
              <a:rPr lang="es-ES" sz="2000" b="1"/>
              <a:t>Error instrumental de excentricidad de la alidada:</a:t>
            </a:r>
            <a:r>
              <a:rPr lang="es-ES" sz="2000"/>
              <a:t> se origina cuando el eje vertical no pasa por el centro del limbo, producto del desgaste del aparato.</a:t>
            </a:r>
          </a:p>
          <a:p>
            <a:endParaRPr lang="es-ES" sz="2000"/>
          </a:p>
          <a:p>
            <a:r>
              <a:rPr lang="es-ES" sz="2000" b="1"/>
              <a:t>Error instrumental de excentricidad del eje de colimación:</a:t>
            </a:r>
            <a:r>
              <a:rPr lang="es-ES" sz="2000"/>
              <a:t> se produce cuando los 3 ejes no se cortan en el mismo punto.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2588" cy="706437"/>
          </a:xfrm>
          <a:noFill/>
          <a:ln/>
        </p:spPr>
        <p:txBody>
          <a:bodyPr/>
          <a:lstStyle/>
          <a:p>
            <a:r>
              <a:rPr lang="es-ES" sz="3200"/>
              <a:t>Errores de instrumentación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76375" y="5084763"/>
            <a:ext cx="2303463" cy="1728787"/>
            <a:chOff x="1882" y="3203"/>
            <a:chExt cx="1451" cy="1089"/>
          </a:xfrm>
        </p:grpSpPr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2562" y="3266"/>
              <a:ext cx="0" cy="9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VE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2064" y="3702"/>
              <a:ext cx="1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VE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flipV="1">
              <a:off x="2200" y="3339"/>
              <a:ext cx="816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VE"/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2381" y="3249"/>
              <a:ext cx="2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400"/>
                <a:t>V</a:t>
              </a: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2381" y="4100"/>
              <a:ext cx="2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400"/>
                <a:t>V</a:t>
              </a: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1882" y="3566"/>
              <a:ext cx="2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400"/>
                <a:t>H</a:t>
              </a: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3061" y="3556"/>
              <a:ext cx="2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400"/>
                <a:t>H</a:t>
              </a: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2926" y="3203"/>
              <a:ext cx="2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400"/>
                <a:t>C</a:t>
              </a:r>
            </a:p>
          </p:txBody>
        </p:sp>
      </p:grp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203575" y="6381750"/>
            <a:ext cx="431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C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997325" y="5084763"/>
            <a:ext cx="2951163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/>
              <a:t>Estos errores son corregidos midiendo dos veces los ángulos (en posición inversa y en posición directa)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r>
              <a:rPr lang="es-ES" sz="2000" b="1" dirty="0"/>
              <a:t>Error de división del limbo:</a:t>
            </a:r>
            <a:r>
              <a:rPr lang="es-ES" sz="2000" dirty="0"/>
              <a:t> es probable que las divisiones del limbo no sean todas iguales, lo cual origina medidas diferentes para ángulos iguales. Se corrige midiendo en diferentes partes del limbo el mismo ángulo y luego de esto se promedian </a:t>
            </a:r>
            <a:r>
              <a:rPr lang="es-ES" sz="2000" dirty="0" smtClean="0"/>
              <a:t>los ángulos </a:t>
            </a:r>
            <a:r>
              <a:rPr lang="es-ES" sz="2000" dirty="0"/>
              <a:t>medidos.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Teodolito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4564063" cy="6858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929190" y="404813"/>
            <a:ext cx="56943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es-ES_tradnl" sz="2800" u="sng" dirty="0">
                <a:solidFill>
                  <a:schemeClr val="tx1"/>
                </a:solidFill>
                <a:latin typeface="Arial Black" pitchFamily="34" charset="0"/>
              </a:rPr>
              <a:t>Teodolito</a:t>
            </a:r>
            <a:endParaRPr lang="es-ES_tradnl" sz="2800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Arial Black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643438" y="1403350"/>
            <a:ext cx="5105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es-ES_tradnl" sz="2400" dirty="0">
                <a:solidFill>
                  <a:schemeClr val="tx1"/>
                </a:solidFill>
              </a:rPr>
              <a:t>El teodolito es el instrumento topográfico más universal.</a:t>
            </a:r>
            <a:endParaRPr lang="es-ES_tradnl" sz="2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6151" name="Picture 7" descr="Teodoli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88913"/>
            <a:ext cx="4048125" cy="6453187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33900" y="2420938"/>
            <a:ext cx="4430713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es-ES_tradnl" sz="2400">
                <a:solidFill>
                  <a:schemeClr val="tx1"/>
                </a:solidFill>
              </a:rPr>
              <a:t>Sus aplicaciones más importantes son la </a:t>
            </a:r>
            <a:r>
              <a:rPr lang="es-ES_tradnl" sz="2400" b="1">
                <a:solidFill>
                  <a:schemeClr val="tx1"/>
                </a:solidFill>
              </a:rPr>
              <a:t>medición de ángulos</a:t>
            </a:r>
            <a:r>
              <a:rPr lang="es-ES_tradnl" sz="2400">
                <a:solidFill>
                  <a:schemeClr val="tx1"/>
                </a:solidFill>
              </a:rPr>
              <a:t> horizontales y verticales.</a:t>
            </a:r>
          </a:p>
          <a:p>
            <a:pPr eaLnBrk="0" hangingPunct="0"/>
            <a:r>
              <a:rPr lang="es-ES_tradnl" sz="2400">
                <a:solidFill>
                  <a:schemeClr val="tx1"/>
                </a:solidFill>
              </a:rPr>
              <a:t>Puede usarse también para obtener distancias horizontales, determinar elevaciones de puntos, establecer alineamientos (prolongar líneas rectas).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  <p:bldP spid="61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223213"/>
            <a:ext cx="5357850" cy="36348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3 Rectángulo"/>
          <p:cNvSpPr/>
          <p:nvPr/>
        </p:nvSpPr>
        <p:spPr>
          <a:xfrm>
            <a:off x="2996692" y="214290"/>
            <a:ext cx="264687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USOS.</a:t>
            </a:r>
            <a:endParaRPr lang="es-ES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71472" y="1214422"/>
            <a:ext cx="337143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sz="2400" b="1" dirty="0" smtClean="0">
                <a:latin typeface="Eras Medium ITC" pitchFamily="34" charset="0"/>
              </a:rPr>
              <a:t>Cálculos de Distancia.</a:t>
            </a:r>
          </a:p>
          <a:p>
            <a:pPr marL="631825">
              <a:buFont typeface="Arial" pitchFamily="34" charset="0"/>
              <a:buChar char="•"/>
            </a:pPr>
            <a:r>
              <a:rPr lang="es-ES_tradnl" sz="2400" b="1" dirty="0" smtClean="0">
                <a:latin typeface="Eras Medium ITC" pitchFamily="34" charset="0"/>
              </a:rPr>
              <a:t> Pendiente</a:t>
            </a:r>
          </a:p>
          <a:p>
            <a:pPr marL="631825">
              <a:buFont typeface="Arial" pitchFamily="34" charset="0"/>
              <a:buChar char="•"/>
            </a:pPr>
            <a:r>
              <a:rPr lang="es-ES_tradnl" sz="2400" b="1" dirty="0" smtClean="0">
                <a:latin typeface="Eras Medium ITC" pitchFamily="34" charset="0"/>
              </a:rPr>
              <a:t>Horizontales </a:t>
            </a:r>
          </a:p>
          <a:p>
            <a:pPr marL="631825">
              <a:buFont typeface="Arial" pitchFamily="34" charset="0"/>
              <a:buChar char="•"/>
            </a:pPr>
            <a:r>
              <a:rPr lang="es-ES_tradnl" sz="2400" b="1" dirty="0" smtClean="0">
                <a:latin typeface="Eras Medium ITC" pitchFamily="34" charset="0"/>
              </a:rPr>
              <a:t>Verticales</a:t>
            </a:r>
          </a:p>
          <a:p>
            <a:pPr marL="631825">
              <a:buFont typeface="Arial" pitchFamily="34" charset="0"/>
              <a:buChar char="•"/>
            </a:pPr>
            <a:endParaRPr lang="es-ES_tradnl" sz="2400" b="1" dirty="0" smtClean="0">
              <a:latin typeface="Eras Medium IT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_tradnl" sz="2400" b="1" dirty="0" smtClean="0">
                <a:latin typeface="Eras Medium ITC" pitchFamily="34" charset="0"/>
              </a:rPr>
              <a:t>Cálculos de Ángulos.</a:t>
            </a:r>
          </a:p>
          <a:p>
            <a:pPr marL="631825">
              <a:buFont typeface="Arial" pitchFamily="34" charset="0"/>
              <a:buChar char="•"/>
            </a:pPr>
            <a:r>
              <a:rPr lang="es-ES_tradnl" sz="2400" b="1" dirty="0" smtClean="0">
                <a:latin typeface="Eras Medium ITC" pitchFamily="34" charset="0"/>
              </a:rPr>
              <a:t>Horizontales</a:t>
            </a:r>
          </a:p>
          <a:p>
            <a:pPr marL="631825">
              <a:buFont typeface="Arial" pitchFamily="34" charset="0"/>
              <a:buChar char="•"/>
            </a:pPr>
            <a:r>
              <a:rPr lang="es-ES_tradnl" sz="2400" b="1" dirty="0" smtClean="0">
                <a:latin typeface="Eras Medium ITC" pitchFamily="34" charset="0"/>
              </a:rPr>
              <a:t>Verticales  </a:t>
            </a:r>
            <a:endParaRPr lang="es-ES" sz="2400" b="1" dirty="0">
              <a:latin typeface="Eras Medium ITC" pitchFamily="34" charset="0"/>
            </a:endParaRPr>
          </a:p>
        </p:txBody>
      </p:sp>
      <p:sp>
        <p:nvSpPr>
          <p:cNvPr id="14" name="13 Cerrar llave"/>
          <p:cNvSpPr/>
          <p:nvPr/>
        </p:nvSpPr>
        <p:spPr>
          <a:xfrm>
            <a:off x="3643306" y="1214422"/>
            <a:ext cx="857256" cy="3214710"/>
          </a:xfrm>
          <a:prstGeom prst="rightBrace">
            <a:avLst>
              <a:gd name="adj1" fmla="val 35156"/>
              <a:gd name="adj2" fmla="val 4966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4572000" y="2143116"/>
            <a:ext cx="28216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400" b="1" dirty="0" smtClean="0">
                <a:latin typeface="Eras Medium ITC" pitchFamily="34" charset="0"/>
              </a:rPr>
              <a:t>DESNIVELES</a:t>
            </a:r>
          </a:p>
          <a:p>
            <a:pPr algn="ctr"/>
            <a:r>
              <a:rPr lang="es-ES_tradnl" sz="2400" b="1" dirty="0" smtClean="0">
                <a:latin typeface="Eras Medium ITC" pitchFamily="34" charset="0"/>
              </a:rPr>
              <a:t>CURVAS DE NIVEL </a:t>
            </a:r>
          </a:p>
          <a:p>
            <a:pPr algn="ctr"/>
            <a:r>
              <a:rPr lang="es-ES_tradnl" sz="2400" b="1" dirty="0" smtClean="0">
                <a:latin typeface="Eras Medium ITC" pitchFamily="34" charset="0"/>
              </a:rPr>
              <a:t>TERRENO.</a:t>
            </a:r>
            <a:endParaRPr lang="es-ES" sz="2400" b="1" dirty="0">
              <a:latin typeface="Eras Medium ITC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8198" name="Picture 6" descr="Teodolito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2885" y="0"/>
              <a:ext cx="2875" cy="43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</p:pic>
        <p:pic>
          <p:nvPicPr>
            <p:cNvPr id="8199" name="Picture 7" descr="Wild T2"/>
            <p:cNvPicPr>
              <a:picLocks noChangeAspect="1" noChangeArrowheads="1"/>
            </p:cNvPicPr>
            <p:nvPr/>
          </p:nvPicPr>
          <p:blipFill>
            <a:blip r:embed="rId3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0" y="0"/>
              <a:ext cx="2906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400" b="1" dirty="0">
                <a:solidFill>
                  <a:schemeClr val="tx2"/>
                </a:solidFill>
              </a:rPr>
              <a:t>ALIDADA</a:t>
            </a:r>
            <a:r>
              <a:rPr lang="es-ES" sz="2400" dirty="0">
                <a:solidFill>
                  <a:schemeClr val="tx2"/>
                </a:solidFill>
              </a:rPr>
              <a:t>: </a:t>
            </a:r>
            <a:r>
              <a:rPr lang="es-ES" sz="2400" dirty="0"/>
              <a:t>Es el cuerpo del teodolito, soporta el anteojo, el eclímetro (se usa para medir ángulos horizontales) y los niveles para </a:t>
            </a:r>
            <a:r>
              <a:rPr lang="es-ES" sz="2400" dirty="0" err="1"/>
              <a:t>verticalización</a:t>
            </a:r>
            <a:r>
              <a:rPr lang="es-ES" sz="2400" dirty="0"/>
              <a:t> del eje V-V. También contiene los tornillos para grandes y pequeños movimientos.</a:t>
            </a:r>
          </a:p>
          <a:p>
            <a:pPr>
              <a:lnSpc>
                <a:spcPct val="80000"/>
              </a:lnSpc>
            </a:pPr>
            <a:endParaRPr lang="es-ES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2400" b="1" dirty="0">
                <a:solidFill>
                  <a:schemeClr val="tx2"/>
                </a:solidFill>
              </a:rPr>
              <a:t>Anteojo:</a:t>
            </a:r>
            <a:r>
              <a:rPr lang="es-ES" sz="2400" dirty="0"/>
              <a:t> Es un sistema óptico de entre 20 y 80 aumentos (X), según la marca y el modelo puede ser de imagen directa o inversa (se ve todo al revés).</a:t>
            </a:r>
          </a:p>
          <a:p>
            <a:pPr>
              <a:lnSpc>
                <a:spcPct val="80000"/>
              </a:lnSpc>
            </a:pPr>
            <a:endParaRPr lang="es-ES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2400" b="1" dirty="0">
                <a:solidFill>
                  <a:schemeClr val="tx2"/>
                </a:solidFill>
              </a:rPr>
              <a:t>Ejes:</a:t>
            </a:r>
            <a:r>
              <a:rPr lang="es-ES" sz="2400" dirty="0"/>
              <a:t> Todos los teodolitos poseen tres ejes, los cuales están asociados a distintas partes constitutivas del instrumento, estos son:</a:t>
            </a:r>
          </a:p>
          <a:p>
            <a:pPr>
              <a:lnSpc>
                <a:spcPct val="80000"/>
              </a:lnSpc>
            </a:pPr>
            <a:endParaRPr lang="es-ES" sz="2400" dirty="0">
              <a:solidFill>
                <a:schemeClr val="tx2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 dirty="0"/>
              <a:t>PARTE DEL TEODOLITO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1269" name="Picture 5" descr="Teodolito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2885" y="0"/>
              <a:ext cx="2875" cy="43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</p:pic>
        <p:pic>
          <p:nvPicPr>
            <p:cNvPr id="11270" name="Picture 6" descr="Wild T2"/>
            <p:cNvPicPr>
              <a:picLocks noChangeAspect="1" noChangeArrowheads="1"/>
            </p:cNvPicPr>
            <p:nvPr/>
          </p:nvPicPr>
          <p:blipFill>
            <a:blip r:embed="rId3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0" y="0"/>
              <a:ext cx="2906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1655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Los ejes vertical (V-V) y horizontal (H-H) son mutuamente perpendiculares.</a:t>
            </a:r>
          </a:p>
          <a:p>
            <a:pPr>
              <a:lnSpc>
                <a:spcPct val="90000"/>
              </a:lnSpc>
            </a:pPr>
            <a:r>
              <a:rPr lang="es-ES" sz="2400"/>
              <a:t>Los ejes horizontal (H-H) y óptico son mutuamente perpendiculares.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5288" y="2565400"/>
            <a:ext cx="842486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chemeClr val="tx1"/>
                </a:solidFill>
              </a:rPr>
              <a:t>Eje principal (V-V):</a:t>
            </a:r>
            <a:r>
              <a:rPr lang="es-ES" sz="2400">
                <a:solidFill>
                  <a:schemeClr val="tx1"/>
                </a:solidFill>
              </a:rPr>
              <a:t> es la vertical del lugar(estación), prolongación de la plomada en la línea cenit-nadir, se asocia con el eje de giro de la alidada (que a su vez es el eje de giro del aparato).</a:t>
            </a:r>
          </a:p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chemeClr val="tx1"/>
                </a:solidFill>
              </a:rPr>
              <a:t>Eje secundario (H-H):</a:t>
            </a:r>
            <a:r>
              <a:rPr lang="es-ES" sz="2400">
                <a:solidFill>
                  <a:schemeClr val="tx1"/>
                </a:solidFill>
              </a:rPr>
              <a:t> es el eje horizontal del instrumento, se le relaciona y coincide con el eje de colimación (eje óptico) del anteojo; convenientemente horizontalizado y girando el eje de colimación 360º se forma un plano visual, es mediante este giro que se miden los ángulos horizontales.</a:t>
            </a:r>
          </a:p>
          <a:p>
            <a:pPr algn="l">
              <a:spcBef>
                <a:spcPct val="50000"/>
              </a:spcBef>
            </a:pPr>
            <a:endParaRPr lang="es-E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" name="Picture 5" descr="Teodolito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2885" y="0"/>
              <a:ext cx="2875" cy="43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</p:pic>
        <p:pic>
          <p:nvPicPr>
            <p:cNvPr id="5" name="Picture 6" descr="Wild T2"/>
            <p:cNvPicPr>
              <a:picLocks noChangeAspect="1" noChangeArrowheads="1"/>
            </p:cNvPicPr>
            <p:nvPr/>
          </p:nvPicPr>
          <p:blipFill>
            <a:blip r:embed="rId3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0" y="0"/>
              <a:ext cx="2906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/>
          </a:bodyPr>
          <a:lstStyle/>
          <a:p>
            <a:r>
              <a:rPr lang="es-ES" sz="2400" b="1" dirty="0"/>
              <a:t>Niveles tubulares</a:t>
            </a:r>
            <a:r>
              <a:rPr lang="es-ES" sz="2400" dirty="0"/>
              <a:t>, llamados también niveles de plataforma, sirven para nivelar el teodolito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/>
          </a:p>
          <a:p>
            <a:r>
              <a:rPr lang="es-ES" sz="2400" b="1" dirty="0"/>
              <a:t>Anteojo</a:t>
            </a:r>
            <a:r>
              <a:rPr lang="es-ES" sz="2400" dirty="0"/>
              <a:t>, va fijado a un eje horizontal. Puede girar alrededor de dicho eje, puede fijarse en la posición que se quiera, dentro de un plano vertical, apretando el tornillo de fijación correspondiente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/>
          </a:p>
          <a:p>
            <a:r>
              <a:rPr lang="es-ES" sz="2400" dirty="0"/>
              <a:t> </a:t>
            </a:r>
            <a:r>
              <a:rPr lang="es-ES" sz="2400" b="1" dirty="0"/>
              <a:t>Nonios</a:t>
            </a:r>
            <a:r>
              <a:rPr lang="es-ES" sz="2400" dirty="0" smtClean="0"/>
              <a:t>,</a:t>
            </a:r>
            <a:r>
              <a:rPr lang="es-VE" sz="2400" dirty="0" smtClean="0"/>
              <a:t> es un mecanismo que nos permite aumentar o disminuir la precisión de un limbo</a:t>
            </a:r>
            <a:r>
              <a:rPr lang="es-ES" sz="2400" dirty="0" smtClean="0"/>
              <a:t>, es usado </a:t>
            </a:r>
            <a:r>
              <a:rPr lang="es-ES" sz="2400" dirty="0"/>
              <a:t>conjuntamente con los </a:t>
            </a:r>
            <a:r>
              <a:rPr lang="es-ES" sz="2400" dirty="0" smtClean="0"/>
              <a:t>círculos </a:t>
            </a:r>
            <a:r>
              <a:rPr lang="es-ES" sz="2400" dirty="0"/>
              <a:t>graduados vertical (cenital) y horizontal (acimutal) para medir ángulos.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9222" name="Picture 6" descr="Teodolito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2885" y="0"/>
              <a:ext cx="2875" cy="432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</p:pic>
        <p:pic>
          <p:nvPicPr>
            <p:cNvPr id="9223" name="Picture 7" descr="Wild T2"/>
            <p:cNvPicPr>
              <a:picLocks noChangeAspect="1" noChangeArrowheads="1"/>
            </p:cNvPicPr>
            <p:nvPr/>
          </p:nvPicPr>
          <p:blipFill>
            <a:blip r:embed="rId3" cstate="print">
              <a:lum bright="40000" contrast="-40000"/>
            </a:blip>
            <a:srcRect/>
            <a:stretch>
              <a:fillRect/>
            </a:stretch>
          </p:blipFill>
          <p:spPr bwMode="auto">
            <a:xfrm>
              <a:off x="0" y="0"/>
              <a:ext cx="2906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2400"/>
          </a:p>
          <a:p>
            <a:endParaRPr lang="es-ES" sz="240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-1692275" y="6237288"/>
            <a:ext cx="7643813" cy="706437"/>
          </a:xfrm>
        </p:spPr>
        <p:txBody>
          <a:bodyPr/>
          <a:lstStyle/>
          <a:p>
            <a:r>
              <a:rPr lang="es-ES" sz="2000"/>
              <a:t>EJES DEL TEODOLITO</a:t>
            </a:r>
          </a:p>
        </p:txBody>
      </p:sp>
      <p:pic>
        <p:nvPicPr>
          <p:cNvPr id="9225" name="Picture 9" descr="Teodoli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63" y="138113"/>
            <a:ext cx="3871912" cy="6170612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7388" y="692150"/>
            <a:ext cx="4395787" cy="561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28"/>
            <a:ext cx="7429552" cy="628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1243</Words>
  <Application>Microsoft Office PowerPoint</Application>
  <PresentationFormat>Presentación en pantalla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Diapositiva 1</vt:lpstr>
      <vt:lpstr>Diapositiva 2</vt:lpstr>
      <vt:lpstr>Diapositiva 3</vt:lpstr>
      <vt:lpstr>Diapositiva 4</vt:lpstr>
      <vt:lpstr>PARTE DEL TEODOLITO</vt:lpstr>
      <vt:lpstr>Diapositiva 6</vt:lpstr>
      <vt:lpstr>Diapositiva 7</vt:lpstr>
      <vt:lpstr>EJES DEL TEODOLITO</vt:lpstr>
      <vt:lpstr>Diapositiva 9</vt:lpstr>
      <vt:lpstr>Diapositiva 10</vt:lpstr>
      <vt:lpstr>Diapositiva 11</vt:lpstr>
      <vt:lpstr>Diapositiva 12</vt:lpstr>
      <vt:lpstr>Diapositiva 13</vt:lpstr>
      <vt:lpstr>Diapositiva 14</vt:lpstr>
      <vt:lpstr>TIPOS DE TEODOLITOS</vt:lpstr>
      <vt:lpstr>Diapositiva 16</vt:lpstr>
      <vt:lpstr>Teodolito de repetición</vt:lpstr>
      <vt:lpstr>ERRORES EN MEDICIONES ANGULARES</vt:lpstr>
      <vt:lpstr>Errores de estacionamiento</vt:lpstr>
      <vt:lpstr>Errores de instrumentación</vt:lpstr>
      <vt:lpstr>Diapositiva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Grelys Sosa</dc:creator>
  <cp:lastModifiedBy>Alexzandra</cp:lastModifiedBy>
  <cp:revision>127</cp:revision>
  <dcterms:created xsi:type="dcterms:W3CDTF">2010-01-26T23:02:34Z</dcterms:created>
  <dcterms:modified xsi:type="dcterms:W3CDTF">2013-11-05T21:50:56Z</dcterms:modified>
</cp:coreProperties>
</file>