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65" r:id="rId5"/>
    <p:sldId id="266" r:id="rId6"/>
    <p:sldId id="259" r:id="rId7"/>
    <p:sldId id="267" r:id="rId8"/>
    <p:sldId id="270" r:id="rId9"/>
    <p:sldId id="268" r:id="rId10"/>
    <p:sldId id="274" r:id="rId11"/>
    <p:sldId id="275" r:id="rId12"/>
    <p:sldId id="276" r:id="rId13"/>
    <p:sldId id="277" r:id="rId14"/>
    <p:sldId id="278" r:id="rId15"/>
    <p:sldId id="271" r:id="rId16"/>
    <p:sldId id="279" r:id="rId17"/>
    <p:sldId id="280" r:id="rId18"/>
    <p:sldId id="281" r:id="rId19"/>
    <p:sldId id="282" r:id="rId20"/>
    <p:sldId id="283" r:id="rId21"/>
    <p:sldId id="284" r:id="rId22"/>
    <p:sldId id="286" r:id="rId23"/>
    <p:sldId id="287" r:id="rId24"/>
    <p:sldId id="288" r:id="rId25"/>
    <p:sldId id="285" r:id="rId26"/>
    <p:sldId id="289" r:id="rId27"/>
    <p:sldId id="291" r:id="rId28"/>
    <p:sldId id="292" r:id="rId29"/>
    <p:sldId id="293" r:id="rId30"/>
    <p:sldId id="294" r:id="rId31"/>
    <p:sldId id="298" r:id="rId32"/>
    <p:sldId id="299" r:id="rId33"/>
    <p:sldId id="295" r:id="rId34"/>
    <p:sldId id="296" r:id="rId35"/>
    <p:sldId id="297" r:id="rId36"/>
    <p:sldId id="300" r:id="rId37"/>
    <p:sldId id="301" r:id="rId38"/>
    <p:sldId id="302" r:id="rId39"/>
    <p:sldId id="304" r:id="rId40"/>
    <p:sldId id="303" r:id="rId41"/>
    <p:sldId id="305" r:id="rId42"/>
    <p:sldId id="306" r:id="rId43"/>
    <p:sldId id="307" r:id="rId44"/>
    <p:sldId id="308" r:id="rId45"/>
    <p:sldId id="309" r:id="rId46"/>
    <p:sldId id="310" r:id="rId47"/>
    <p:sldId id="317" r:id="rId48"/>
    <p:sldId id="320" r:id="rId49"/>
    <p:sldId id="319" r:id="rId50"/>
    <p:sldId id="311" r:id="rId51"/>
    <p:sldId id="312" r:id="rId52"/>
    <p:sldId id="313" r:id="rId53"/>
    <p:sldId id="314" r:id="rId54"/>
    <p:sldId id="315" r:id="rId55"/>
    <p:sldId id="316" r:id="rId56"/>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C627D-5BC0-4367-9963-20502E6ACF2B}" type="datetimeFigureOut">
              <a:rPr lang="es-VE" smtClean="0"/>
              <a:pPr/>
              <a:t>30/10/2013</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497D-6885-43C6-AB9E-9ED9363ED3AF}"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a:t>
            </a:fld>
            <a:endParaRPr lang="es-V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10</a:t>
            </a:fld>
            <a:endParaRPr lang="es-V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11</a:t>
            </a:fld>
            <a:endParaRPr lang="es-V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12</a:t>
            </a:fld>
            <a:endParaRPr lang="es-V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13</a:t>
            </a:fld>
            <a:endParaRPr lang="es-V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14</a:t>
            </a:fld>
            <a:endParaRPr lang="es-V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15</a:t>
            </a:fld>
            <a:endParaRPr lang="es-V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16</a:t>
            </a:fld>
            <a:endParaRPr lang="es-V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17</a:t>
            </a:fld>
            <a:endParaRPr lang="es-V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18</a:t>
            </a:fld>
            <a:endParaRPr lang="es-V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19</a:t>
            </a:fld>
            <a:endParaRPr lang="es-V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a:t>
            </a:fld>
            <a:endParaRPr lang="es-V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20</a:t>
            </a:fld>
            <a:endParaRPr lang="es-V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21</a:t>
            </a:fld>
            <a:endParaRPr lang="es-V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22</a:t>
            </a:fld>
            <a:endParaRPr lang="es-V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23</a:t>
            </a:fld>
            <a:endParaRPr lang="es-V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24</a:t>
            </a:fld>
            <a:endParaRPr lang="es-V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25</a:t>
            </a:fld>
            <a:endParaRPr lang="es-V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29</a:t>
            </a:fld>
            <a:endParaRPr lang="es-V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30</a:t>
            </a:fld>
            <a:endParaRPr lang="es-V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33</a:t>
            </a:fld>
            <a:endParaRPr lang="es-V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34</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a:t>
            </a:fld>
            <a:endParaRPr lang="es-V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35</a:t>
            </a:fld>
            <a:endParaRPr lang="es-V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36</a:t>
            </a:fld>
            <a:endParaRPr lang="es-V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37</a:t>
            </a:fld>
            <a:endParaRPr lang="es-V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38</a:t>
            </a:fld>
            <a:endParaRPr lang="es-V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39</a:t>
            </a:fld>
            <a:endParaRPr lang="es-V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40</a:t>
            </a:fld>
            <a:endParaRPr lang="es-V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41</a:t>
            </a:fld>
            <a:endParaRPr lang="es-V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42</a:t>
            </a:fld>
            <a:endParaRPr lang="es-V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43</a:t>
            </a:fld>
            <a:endParaRPr lang="es-V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44</a:t>
            </a:fld>
            <a:endParaRPr lang="es-V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a:t>
            </a:fld>
            <a:endParaRPr lang="es-V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45</a:t>
            </a:fld>
            <a:endParaRPr lang="es-V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46</a:t>
            </a:fld>
            <a:endParaRPr lang="es-V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48</a:t>
            </a:fld>
            <a:endParaRPr lang="es-V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49</a:t>
            </a:fld>
            <a:endParaRPr lang="es-V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50</a:t>
            </a:fld>
            <a:endParaRPr lang="es-V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5</a:t>
            </a:fld>
            <a:endParaRPr lang="es-V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6</a:t>
            </a:fld>
            <a:endParaRPr lang="es-V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7</a:t>
            </a:fld>
            <a:endParaRPr lang="es-V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8</a:t>
            </a:fld>
            <a:endParaRPr lang="es-V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a:p>
        </p:txBody>
      </p:sp>
      <p:sp>
        <p:nvSpPr>
          <p:cNvPr id="4" name="3 Marcador de número de diapositiva"/>
          <p:cNvSpPr>
            <a:spLocks noGrp="1"/>
          </p:cNvSpPr>
          <p:nvPr>
            <p:ph type="sldNum" sz="quarter" idx="10"/>
          </p:nvPr>
        </p:nvSpPr>
        <p:spPr/>
        <p:txBody>
          <a:bodyPr/>
          <a:lstStyle/>
          <a:p>
            <a:fld id="{A0CB497D-6885-43C6-AB9E-9ED9363ED3AF}" type="slidenum">
              <a:rPr lang="es-VE" smtClean="0"/>
              <a:pPr/>
              <a:t>9</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a:defRPr/>
            </a:lvl1pPr>
          </a:lstStyle>
          <a:p>
            <a:pPr>
              <a:defRPr/>
            </a:pPr>
            <a:fld id="{E2711E90-C1FB-426C-B3F3-496464C95DE1}" type="datetimeFigureOut">
              <a:rPr lang="es-VE"/>
              <a:pPr>
                <a:defRPr/>
              </a:pPr>
              <a:t>30/10/2013</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8CCBAE7A-0FCA-4743-BC44-48500B0EEA1F}" type="slidenum">
              <a:rPr lang="es-VE"/>
              <a:pPr>
                <a:defRPr/>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DFCD0AFA-F327-49D2-8EE2-D10A2465C1D4}" type="datetimeFigureOut">
              <a:rPr lang="es-VE"/>
              <a:pPr>
                <a:defRPr/>
              </a:pPr>
              <a:t>30/10/2013</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3DF7DD71-2291-4FB9-ADD2-2A80B9269766}" type="slidenum">
              <a:rPr lang="es-VE"/>
              <a:pPr>
                <a:defRPr/>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7DBA8FBA-CF53-4671-877E-2F1849EC3E18}" type="datetimeFigureOut">
              <a:rPr lang="es-VE"/>
              <a:pPr>
                <a:defRPr/>
              </a:pPr>
              <a:t>30/10/2013</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01369EE1-6AC6-4271-A5B3-1D8D429C6CF5}" type="slidenum">
              <a:rPr lang="es-VE"/>
              <a:pPr>
                <a:defRPr/>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330B113A-C357-4C22-9E41-90139C327578}" type="datetimeFigureOut">
              <a:rPr lang="es-VE"/>
              <a:pPr>
                <a:defRPr/>
              </a:pPr>
              <a:t>30/10/2013</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25BC6F99-73E3-4590-9CDE-BA8106B2C213}" type="slidenum">
              <a:rPr lang="es-VE"/>
              <a:pPr>
                <a:defRPr/>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C4F1E8C-4C0C-4EAD-8DD1-5E9D331D7C38}" type="datetimeFigureOut">
              <a:rPr lang="es-VE"/>
              <a:pPr>
                <a:defRPr/>
              </a:pPr>
              <a:t>30/10/2013</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54692D0E-3018-431F-8DA8-51EEEF7B7472}" type="slidenum">
              <a:rPr lang="es-VE"/>
              <a:pPr>
                <a:defRPr/>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3 Marcador de fecha"/>
          <p:cNvSpPr>
            <a:spLocks noGrp="1"/>
          </p:cNvSpPr>
          <p:nvPr>
            <p:ph type="dt" sz="half" idx="10"/>
          </p:nvPr>
        </p:nvSpPr>
        <p:spPr/>
        <p:txBody>
          <a:bodyPr/>
          <a:lstStyle>
            <a:lvl1pPr>
              <a:defRPr/>
            </a:lvl1pPr>
          </a:lstStyle>
          <a:p>
            <a:pPr>
              <a:defRPr/>
            </a:pPr>
            <a:fld id="{E32B9024-9F9E-4BA3-8A81-486179487756}" type="datetimeFigureOut">
              <a:rPr lang="es-VE"/>
              <a:pPr>
                <a:defRPr/>
              </a:pPr>
              <a:t>30/10/2013</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CCCC76A0-B6B4-43F0-9798-E6D3A866CDF4}" type="slidenum">
              <a:rPr lang="es-VE"/>
              <a:pPr>
                <a:defRPr/>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3 Marcador de fecha"/>
          <p:cNvSpPr>
            <a:spLocks noGrp="1"/>
          </p:cNvSpPr>
          <p:nvPr>
            <p:ph type="dt" sz="half" idx="10"/>
          </p:nvPr>
        </p:nvSpPr>
        <p:spPr/>
        <p:txBody>
          <a:bodyPr/>
          <a:lstStyle>
            <a:lvl1pPr>
              <a:defRPr/>
            </a:lvl1pPr>
          </a:lstStyle>
          <a:p>
            <a:pPr>
              <a:defRPr/>
            </a:pPr>
            <a:fld id="{EDC50918-B316-4FEB-B0EB-0389A6229D67}" type="datetimeFigureOut">
              <a:rPr lang="es-VE"/>
              <a:pPr>
                <a:defRPr/>
              </a:pPr>
              <a:t>30/10/2013</a:t>
            </a:fld>
            <a:endParaRPr lang="es-VE"/>
          </a:p>
        </p:txBody>
      </p:sp>
      <p:sp>
        <p:nvSpPr>
          <p:cNvPr id="8" name="4 Marcador de pie de página"/>
          <p:cNvSpPr>
            <a:spLocks noGrp="1"/>
          </p:cNvSpPr>
          <p:nvPr>
            <p:ph type="ftr" sz="quarter" idx="11"/>
          </p:nvPr>
        </p:nvSpPr>
        <p:spPr/>
        <p:txBody>
          <a:bodyPr/>
          <a:lstStyle>
            <a:lvl1pPr>
              <a:defRPr/>
            </a:lvl1pPr>
          </a:lstStyle>
          <a:p>
            <a:pPr>
              <a:defRPr/>
            </a:pPr>
            <a:endParaRPr lang="es-VE"/>
          </a:p>
        </p:txBody>
      </p:sp>
      <p:sp>
        <p:nvSpPr>
          <p:cNvPr id="9" name="5 Marcador de número de diapositiva"/>
          <p:cNvSpPr>
            <a:spLocks noGrp="1"/>
          </p:cNvSpPr>
          <p:nvPr>
            <p:ph type="sldNum" sz="quarter" idx="12"/>
          </p:nvPr>
        </p:nvSpPr>
        <p:spPr/>
        <p:txBody>
          <a:bodyPr/>
          <a:lstStyle>
            <a:lvl1pPr>
              <a:defRPr/>
            </a:lvl1pPr>
          </a:lstStyle>
          <a:p>
            <a:pPr>
              <a:defRPr/>
            </a:pPr>
            <a:fld id="{59A1295F-A650-4175-91E7-3588DCFEC01C}" type="slidenum">
              <a:rPr lang="es-VE"/>
              <a:pPr>
                <a:defRPr/>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3 Marcador de fecha"/>
          <p:cNvSpPr>
            <a:spLocks noGrp="1"/>
          </p:cNvSpPr>
          <p:nvPr>
            <p:ph type="dt" sz="half" idx="10"/>
          </p:nvPr>
        </p:nvSpPr>
        <p:spPr/>
        <p:txBody>
          <a:bodyPr/>
          <a:lstStyle>
            <a:lvl1pPr>
              <a:defRPr/>
            </a:lvl1pPr>
          </a:lstStyle>
          <a:p>
            <a:pPr>
              <a:defRPr/>
            </a:pPr>
            <a:fld id="{8EE1B55B-18A6-45DC-B72D-D9F96DD5ABFC}" type="datetimeFigureOut">
              <a:rPr lang="es-VE"/>
              <a:pPr>
                <a:defRPr/>
              </a:pPr>
              <a:t>30/10/2013</a:t>
            </a:fld>
            <a:endParaRPr lang="es-VE"/>
          </a:p>
        </p:txBody>
      </p:sp>
      <p:sp>
        <p:nvSpPr>
          <p:cNvPr id="4" name="4 Marcador de pie de página"/>
          <p:cNvSpPr>
            <a:spLocks noGrp="1"/>
          </p:cNvSpPr>
          <p:nvPr>
            <p:ph type="ftr" sz="quarter" idx="11"/>
          </p:nvPr>
        </p:nvSpPr>
        <p:spPr/>
        <p:txBody>
          <a:bodyPr/>
          <a:lstStyle>
            <a:lvl1pPr>
              <a:defRPr/>
            </a:lvl1pPr>
          </a:lstStyle>
          <a:p>
            <a:pPr>
              <a:defRPr/>
            </a:pPr>
            <a:endParaRPr lang="es-VE"/>
          </a:p>
        </p:txBody>
      </p:sp>
      <p:sp>
        <p:nvSpPr>
          <p:cNvPr id="5" name="5 Marcador de número de diapositiva"/>
          <p:cNvSpPr>
            <a:spLocks noGrp="1"/>
          </p:cNvSpPr>
          <p:nvPr>
            <p:ph type="sldNum" sz="quarter" idx="12"/>
          </p:nvPr>
        </p:nvSpPr>
        <p:spPr/>
        <p:txBody>
          <a:bodyPr/>
          <a:lstStyle>
            <a:lvl1pPr>
              <a:defRPr/>
            </a:lvl1pPr>
          </a:lstStyle>
          <a:p>
            <a:pPr>
              <a:defRPr/>
            </a:pPr>
            <a:fld id="{791571F9-DE14-440A-92EA-C5D11E936709}" type="slidenum">
              <a:rPr lang="es-VE"/>
              <a:pPr>
                <a:defRPr/>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D0B74A3-5686-4FE8-A877-8F41AAB433D0}" type="datetimeFigureOut">
              <a:rPr lang="es-VE"/>
              <a:pPr>
                <a:defRPr/>
              </a:pPr>
              <a:t>30/10/2013</a:t>
            </a:fld>
            <a:endParaRPr lang="es-VE"/>
          </a:p>
        </p:txBody>
      </p:sp>
      <p:sp>
        <p:nvSpPr>
          <p:cNvPr id="3" name="4 Marcador de pie de página"/>
          <p:cNvSpPr>
            <a:spLocks noGrp="1"/>
          </p:cNvSpPr>
          <p:nvPr>
            <p:ph type="ftr" sz="quarter" idx="11"/>
          </p:nvPr>
        </p:nvSpPr>
        <p:spPr/>
        <p:txBody>
          <a:bodyPr/>
          <a:lstStyle>
            <a:lvl1pPr>
              <a:defRPr/>
            </a:lvl1pPr>
          </a:lstStyle>
          <a:p>
            <a:pPr>
              <a:defRPr/>
            </a:pPr>
            <a:endParaRPr lang="es-VE"/>
          </a:p>
        </p:txBody>
      </p:sp>
      <p:sp>
        <p:nvSpPr>
          <p:cNvPr id="4" name="5 Marcador de número de diapositiva"/>
          <p:cNvSpPr>
            <a:spLocks noGrp="1"/>
          </p:cNvSpPr>
          <p:nvPr>
            <p:ph type="sldNum" sz="quarter" idx="12"/>
          </p:nvPr>
        </p:nvSpPr>
        <p:spPr/>
        <p:txBody>
          <a:bodyPr/>
          <a:lstStyle>
            <a:lvl1pPr>
              <a:defRPr/>
            </a:lvl1pPr>
          </a:lstStyle>
          <a:p>
            <a:pPr>
              <a:defRPr/>
            </a:pPr>
            <a:fld id="{1D935415-9BDF-4F6C-9C6A-757F5A0D02AC}" type="slidenum">
              <a:rPr lang="es-VE"/>
              <a:pPr>
                <a:defRPr/>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E052BC2-FE1F-4B6C-B795-C43CEF5E8A65}" type="datetimeFigureOut">
              <a:rPr lang="es-VE"/>
              <a:pPr>
                <a:defRPr/>
              </a:pPr>
              <a:t>30/10/2013</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7AA00421-7A0A-47E7-A8E9-6B0C32C0919B}" type="slidenum">
              <a:rPr lang="es-VE"/>
              <a:pPr>
                <a:defRPr/>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6C1383-35F6-4C47-8152-A906431BBC72}" type="datetimeFigureOut">
              <a:rPr lang="es-VE"/>
              <a:pPr>
                <a:defRPr/>
              </a:pPr>
              <a:t>30/10/2013</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49061B09-373C-48FD-8F7A-CE493CAD601C}" type="slidenum">
              <a:rPr lang="es-VE"/>
              <a:pPr>
                <a:defRPr/>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V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6EDC6F1-1EC7-4927-B4EF-43C82605D502}" type="datetimeFigureOut">
              <a:rPr lang="es-VE"/>
              <a:pPr>
                <a:defRPr/>
              </a:pPr>
              <a:t>30/10/2013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02AAE8D-A302-4D51-AA1E-EB776CB074D3}" type="slidenum">
              <a:rPr lang="es-VE"/>
              <a:pPr>
                <a:defRPr/>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es.wikipedia.org/wiki/Esferoide" TargetMode="External"/><Relationship Id="rId3" Type="http://schemas.openxmlformats.org/officeDocument/2006/relationships/image" Target="../media/image1.png"/><Relationship Id="rId7" Type="http://schemas.openxmlformats.org/officeDocument/2006/relationships/hyperlink" Target="http://es.wikipedia.org/wiki/Esfera" TargetMode="External"/><Relationship Id="rId12" Type="http://schemas.openxmlformats.org/officeDocument/2006/relationships/hyperlink" Target="http://es.wikipedia.org/wiki/Grado_sexagesima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s.wikipedia.org/wiki/Longitud_(cartograf%C3%ADa)" TargetMode="External"/><Relationship Id="rId11" Type="http://schemas.openxmlformats.org/officeDocument/2006/relationships/hyperlink" Target="http://es.wikipedia.org/wiki/Datum" TargetMode="External"/><Relationship Id="rId5" Type="http://schemas.openxmlformats.org/officeDocument/2006/relationships/hyperlink" Target="http://es.wikipedia.org/wiki/Latitud" TargetMode="External"/><Relationship Id="rId10" Type="http://schemas.openxmlformats.org/officeDocument/2006/relationships/hyperlink" Target="http://es.wikipedia.org/wiki/Coordenadas_esf%C3%A9ricas" TargetMode="External"/><Relationship Id="rId4" Type="http://schemas.openxmlformats.org/officeDocument/2006/relationships/hyperlink" Target="http://es.wikipedia.org/wiki/Sistema_de_referencia" TargetMode="External"/><Relationship Id="rId9" Type="http://schemas.openxmlformats.org/officeDocument/2006/relationships/hyperlink" Target="http://es.wikipedia.org/wiki/Tierr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es.wikipedia.org/wiki/Paralelo" TargetMode="External"/><Relationship Id="rId5" Type="http://schemas.openxmlformats.org/officeDocument/2006/relationships/hyperlink" Target="http://es.wikipedia.org/wiki/Ecuador_terrestre" TargetMode="External"/><Relationship Id="rId4" Type="http://schemas.openxmlformats.org/officeDocument/2006/relationships/hyperlink" Target="http://es.wikipedia.org/wiki/Latitu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es.wikipedia.org/wiki/Meridian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es.wikipedia.org/wiki/Londres" TargetMode="External"/><Relationship Id="rId5" Type="http://schemas.openxmlformats.org/officeDocument/2006/relationships/hyperlink" Target="http://es.wikipedia.org/wiki/Greenwich_(Londres)" TargetMode="External"/><Relationship Id="rId4" Type="http://schemas.openxmlformats.org/officeDocument/2006/relationships/hyperlink" Target="http://es.wikipedia.org/wiki/Longitud_(cartograf%C3%AD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PAPERS-PDF/SISTEMAS%20DE%20MEDIDAS%20ANGULARE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SISTEMAS%20DE%20MEDIDAS%20ANGULARES.pdf" TargetMode="Externa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7.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2" name="1 Título"/>
          <p:cNvSpPr>
            <a:spLocks noGrp="1"/>
          </p:cNvSpPr>
          <p:nvPr>
            <p:ph type="ctrTitle"/>
          </p:nvPr>
        </p:nvSpPr>
        <p:spPr>
          <a:xfrm>
            <a:off x="500063" y="2571750"/>
            <a:ext cx="8501062" cy="1214438"/>
          </a:xfrm>
          <a:solidFill>
            <a:schemeClr val="accent6">
              <a:lumMod val="75000"/>
              <a:alpha val="40000"/>
            </a:schemeClr>
          </a:solidFill>
        </p:spPr>
        <p:txBody>
          <a:bodyPr rtlCol="0">
            <a:noAutofit/>
          </a:bodyPr>
          <a:lstStyle/>
          <a:p>
            <a:pPr eaLnBrk="1" fontAlgn="auto" hangingPunct="1">
              <a:spcAft>
                <a:spcPts val="0"/>
              </a:spcAft>
              <a:defRPr/>
            </a:pPr>
            <a:r>
              <a:rPr lang="es-VE" dirty="0" smtClean="0">
                <a:effectLst>
                  <a:outerShdw blurRad="38100" dist="38100" dir="2700000" algn="tl">
                    <a:srgbClr val="000000">
                      <a:alpha val="43137"/>
                    </a:srgbClr>
                  </a:outerShdw>
                </a:effectLst>
                <a:latin typeface="Arial Black" pitchFamily="34" charset="0"/>
                <a:cs typeface="Aharoni" pitchFamily="2" charset="-79"/>
              </a:rPr>
              <a:t>Introducción a la Topografía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ES" sz="4400" dirty="0">
                <a:effectLst>
                  <a:outerShdw blurRad="38100" dist="38100" dir="2700000" algn="tl">
                    <a:srgbClr val="000000">
                      <a:alpha val="43137"/>
                    </a:srgbClr>
                  </a:outerShdw>
                </a:effectLst>
              </a:rPr>
              <a:t>Forma de la Tierra</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11268" name="Text Box 4"/>
          <p:cNvSpPr txBox="1">
            <a:spLocks noChangeArrowheads="1"/>
          </p:cNvSpPr>
          <p:nvPr/>
        </p:nvSpPr>
        <p:spPr bwMode="auto">
          <a:xfrm>
            <a:off x="395288" y="1630363"/>
            <a:ext cx="8424862" cy="3527425"/>
          </a:xfrm>
          <a:prstGeom prst="rect">
            <a:avLst/>
          </a:prstGeom>
          <a:noFill/>
          <a:ln w="9525">
            <a:noFill/>
            <a:miter lim="800000"/>
            <a:headEnd/>
            <a:tailEnd/>
          </a:ln>
        </p:spPr>
        <p:txBody>
          <a:bodyPr>
            <a:spAutoFit/>
          </a:bodyPr>
          <a:lstStyle/>
          <a:p>
            <a:pPr>
              <a:spcBef>
                <a:spcPct val="50000"/>
              </a:spcBef>
            </a:pPr>
            <a:r>
              <a:rPr lang="es-ES"/>
              <a:t>Fue costumbre definir la superficie de la tierra como la superficie del geoide o superficie de nivel, que coincide con la superficie del agua en reposo de los océanos, idealmente extendido bajo los continentes, de modo que la dirección de las líneas verticales crucen perpendicularmente esta superficie en todos sus puntos.</a:t>
            </a:r>
          </a:p>
          <a:p>
            <a:pPr>
              <a:spcBef>
                <a:spcPct val="50000"/>
              </a:spcBef>
            </a:pPr>
            <a:r>
              <a:rPr lang="es-ES"/>
              <a:t>Realmente, la superficie del geoide es indeterminada, ya que depende de la gravedad y esta a su vez de la distribución de las masas, de la uniformidad de las mismas y de la deformación de la superficie terrestre.</a:t>
            </a:r>
          </a:p>
          <a:p>
            <a:pPr>
              <a:spcBef>
                <a:spcPct val="50000"/>
              </a:spcBef>
            </a:pPr>
            <a:r>
              <a:rPr lang="es-ES"/>
              <a:t>La tierra no sólo es achatada en los polos sino también en el Ecuador, aunque en menor cantidad. </a:t>
            </a:r>
          </a:p>
          <a:p>
            <a:pPr>
              <a:spcBef>
                <a:spcPct val="50000"/>
              </a:spcBef>
            </a:pP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12291" name="Picture 4"/>
          <p:cNvPicPr>
            <a:picLocks noChangeAspect="1" noChangeArrowheads="1"/>
          </p:cNvPicPr>
          <p:nvPr/>
        </p:nvPicPr>
        <p:blipFill>
          <a:blip r:embed="rId4" cstate="print"/>
          <a:srcRect/>
          <a:stretch>
            <a:fillRect/>
          </a:stretch>
        </p:blipFill>
        <p:spPr bwMode="auto">
          <a:xfrm>
            <a:off x="1042988" y="831850"/>
            <a:ext cx="6769100" cy="4981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13315" name="Text Box 4"/>
          <p:cNvSpPr txBox="1">
            <a:spLocks noChangeArrowheads="1"/>
          </p:cNvSpPr>
          <p:nvPr/>
        </p:nvSpPr>
        <p:spPr bwMode="auto">
          <a:xfrm>
            <a:off x="323850" y="476250"/>
            <a:ext cx="8496300" cy="1465263"/>
          </a:xfrm>
          <a:prstGeom prst="rect">
            <a:avLst/>
          </a:prstGeom>
          <a:noFill/>
          <a:ln w="9525">
            <a:noFill/>
            <a:miter lim="800000"/>
            <a:headEnd/>
            <a:tailEnd/>
          </a:ln>
        </p:spPr>
        <p:txBody>
          <a:bodyPr>
            <a:spAutoFit/>
          </a:bodyPr>
          <a:lstStyle/>
          <a:p>
            <a:pPr>
              <a:spcBef>
                <a:spcPct val="50000"/>
              </a:spcBef>
            </a:pPr>
            <a:r>
              <a:rPr lang="es-ES"/>
              <a:t>Debido a la complejidad, se ha decidido reemplazar la superficie del geoide por la superficie de un elipsoide que se ajusta lo suficiente a la forma real de la tierra. Con esa aproximación se puede asumir que una superficie de nivel es perpendicular en cualquier punto a la vertical del lugar o a la dirección de la plomada</a:t>
            </a:r>
          </a:p>
        </p:txBody>
      </p:sp>
      <p:pic>
        <p:nvPicPr>
          <p:cNvPr id="13316" name="Picture 5"/>
          <p:cNvPicPr>
            <a:picLocks noChangeAspect="1" noChangeArrowheads="1"/>
          </p:cNvPicPr>
          <p:nvPr/>
        </p:nvPicPr>
        <p:blipFill>
          <a:blip r:embed="rId4" cstate="print"/>
          <a:srcRect/>
          <a:stretch>
            <a:fillRect/>
          </a:stretch>
        </p:blipFill>
        <p:spPr bwMode="auto">
          <a:xfrm>
            <a:off x="396875" y="2205038"/>
            <a:ext cx="8496300" cy="401478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14339" name="Picture 4"/>
          <p:cNvPicPr>
            <a:picLocks noChangeAspect="1" noChangeArrowheads="1"/>
          </p:cNvPicPr>
          <p:nvPr/>
        </p:nvPicPr>
        <p:blipFill>
          <a:blip r:embed="rId4" cstate="print"/>
          <a:srcRect/>
          <a:stretch>
            <a:fillRect/>
          </a:stretch>
        </p:blipFill>
        <p:spPr bwMode="auto">
          <a:xfrm>
            <a:off x="179388" y="1295400"/>
            <a:ext cx="8747125" cy="3717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15363" name="Rectangle 5"/>
          <p:cNvSpPr>
            <a:spLocks noGrp="1" noChangeArrowheads="1"/>
          </p:cNvSpPr>
          <p:nvPr>
            <p:ph type="title"/>
          </p:nvPr>
        </p:nvSpPr>
        <p:spPr>
          <a:xfrm>
            <a:off x="14288" y="115888"/>
            <a:ext cx="8229600" cy="1143000"/>
          </a:xfrm>
        </p:spPr>
        <p:txBody>
          <a:bodyPr/>
          <a:lstStyle/>
          <a:p>
            <a:pPr eaLnBrk="1" hangingPunct="1"/>
            <a:r>
              <a:rPr lang="es-ES" smtClean="0"/>
              <a:t>Curvatura y refracción</a:t>
            </a:r>
          </a:p>
        </p:txBody>
      </p:sp>
      <p:sp>
        <p:nvSpPr>
          <p:cNvPr id="15364" name="Text Box 6"/>
          <p:cNvSpPr txBox="1">
            <a:spLocks noChangeArrowheads="1"/>
          </p:cNvSpPr>
          <p:nvPr/>
        </p:nvSpPr>
        <p:spPr bwMode="auto">
          <a:xfrm>
            <a:off x="503238" y="1279525"/>
            <a:ext cx="2700337" cy="5173663"/>
          </a:xfrm>
          <a:prstGeom prst="rect">
            <a:avLst/>
          </a:prstGeom>
          <a:noFill/>
          <a:ln w="9525">
            <a:noFill/>
            <a:miter lim="800000"/>
            <a:headEnd/>
            <a:tailEnd/>
          </a:ln>
        </p:spPr>
        <p:txBody>
          <a:bodyPr>
            <a:spAutoFit/>
          </a:bodyPr>
          <a:lstStyle/>
          <a:p>
            <a:pPr>
              <a:spcBef>
                <a:spcPct val="50000"/>
              </a:spcBef>
            </a:pPr>
            <a:r>
              <a:rPr lang="es-ES"/>
              <a:t>Aceptando la simplificación sobre la forma de la tierra, debemos estimar el efecto que la misma tiene en el proceso de nivelación. </a:t>
            </a:r>
          </a:p>
          <a:p>
            <a:pPr>
              <a:spcBef>
                <a:spcPct val="50000"/>
              </a:spcBef>
            </a:pPr>
            <a:r>
              <a:rPr lang="es-ES"/>
              <a:t>Como puede observarse en la siguiente figura, una distancia horizontal lanzada desde el punto A se aleja de la superficie de la tierra en función de la distancia horizontal D, por lo que el efecto de la curvatura de la tierra (e</a:t>
            </a:r>
            <a:r>
              <a:rPr lang="es-ES" baseline="-25000"/>
              <a:t>c</a:t>
            </a:r>
            <a:r>
              <a:rPr lang="es-ES"/>
              <a:t>) será la distancia BB’.</a:t>
            </a:r>
          </a:p>
        </p:txBody>
      </p:sp>
      <p:pic>
        <p:nvPicPr>
          <p:cNvPr id="15365" name="Picture 8"/>
          <p:cNvPicPr>
            <a:picLocks noChangeAspect="1" noChangeArrowheads="1"/>
          </p:cNvPicPr>
          <p:nvPr/>
        </p:nvPicPr>
        <p:blipFill>
          <a:blip r:embed="rId4" cstate="print"/>
          <a:srcRect/>
          <a:stretch>
            <a:fillRect/>
          </a:stretch>
        </p:blipFill>
        <p:spPr bwMode="auto">
          <a:xfrm>
            <a:off x="3276600" y="1052513"/>
            <a:ext cx="5019675" cy="5661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925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Límites del campo topográfico</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pic>
        <p:nvPicPr>
          <p:cNvPr id="16388" name="Picture 2"/>
          <p:cNvPicPr>
            <a:picLocks noChangeAspect="1" noChangeArrowheads="1"/>
          </p:cNvPicPr>
          <p:nvPr/>
        </p:nvPicPr>
        <p:blipFill>
          <a:blip r:embed="rId4" cstate="print"/>
          <a:srcRect/>
          <a:stretch>
            <a:fillRect/>
          </a:stretch>
        </p:blipFill>
        <p:spPr bwMode="auto">
          <a:xfrm>
            <a:off x="214313" y="1571625"/>
            <a:ext cx="5143500" cy="4424363"/>
          </a:xfrm>
          <a:prstGeom prst="rect">
            <a:avLst/>
          </a:prstGeom>
          <a:noFill/>
          <a:ln w="9525">
            <a:noFill/>
            <a:miter lim="800000"/>
            <a:headEnd/>
            <a:tailEnd/>
          </a:ln>
        </p:spPr>
      </p:pic>
      <p:sp>
        <p:nvSpPr>
          <p:cNvPr id="16389" name="5 CuadroTexto"/>
          <p:cNvSpPr txBox="1">
            <a:spLocks noChangeArrowheads="1"/>
          </p:cNvSpPr>
          <p:nvPr/>
        </p:nvSpPr>
        <p:spPr bwMode="auto">
          <a:xfrm>
            <a:off x="5429250" y="2071688"/>
            <a:ext cx="3500438" cy="1200150"/>
          </a:xfrm>
          <a:prstGeom prst="rect">
            <a:avLst/>
          </a:prstGeom>
          <a:noFill/>
          <a:ln w="9525">
            <a:noFill/>
            <a:miter lim="800000"/>
            <a:headEnd/>
            <a:tailEnd/>
          </a:ln>
        </p:spPr>
        <p:txBody>
          <a:bodyPr>
            <a:spAutoFit/>
          </a:bodyPr>
          <a:lstStyle/>
          <a:p>
            <a:r>
              <a:rPr lang="es-ES"/>
              <a:t>Error A'B'-AB</a:t>
            </a:r>
          </a:p>
          <a:p>
            <a:r>
              <a:rPr lang="es-ES"/>
              <a:t>Suponiendo AB 30 km</a:t>
            </a:r>
          </a:p>
          <a:p>
            <a:r>
              <a:rPr lang="pt-BR"/>
              <a:t>para 20 km da 4,2 mm por km</a:t>
            </a:r>
          </a:p>
          <a:p>
            <a:r>
              <a:rPr lang="pt-BR"/>
              <a:t>para 25 km da 4,8 mm por km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75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geográficas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17412" name="6 Rectángulo"/>
          <p:cNvSpPr>
            <a:spLocks noChangeArrowheads="1"/>
          </p:cNvSpPr>
          <p:nvPr/>
        </p:nvSpPr>
        <p:spPr bwMode="auto">
          <a:xfrm>
            <a:off x="1214438" y="2146300"/>
            <a:ext cx="6072187" cy="3140075"/>
          </a:xfrm>
          <a:prstGeom prst="rect">
            <a:avLst/>
          </a:prstGeom>
          <a:noFill/>
          <a:ln w="9525">
            <a:noFill/>
            <a:miter lim="800000"/>
            <a:headEnd/>
            <a:tailEnd/>
          </a:ln>
        </p:spPr>
        <p:txBody>
          <a:bodyPr>
            <a:spAutoFit/>
          </a:bodyPr>
          <a:lstStyle/>
          <a:p>
            <a:r>
              <a:rPr lang="es-VE"/>
              <a:t>El sistema de coordenadas geográficas es un </a:t>
            </a:r>
            <a:r>
              <a:rPr lang="es-VE">
                <a:hlinkClick r:id="rId4" tooltip="Sistema de referencia"/>
              </a:rPr>
              <a:t>sistema de referencia</a:t>
            </a:r>
            <a:r>
              <a:rPr lang="es-VE"/>
              <a:t> que utiliza las dos coordenadas angulares </a:t>
            </a:r>
            <a:r>
              <a:rPr lang="es-VE">
                <a:hlinkClick r:id="rId5" tooltip="Latitud"/>
              </a:rPr>
              <a:t>latitud</a:t>
            </a:r>
            <a:r>
              <a:rPr lang="es-VE"/>
              <a:t> (norte o sur) y </a:t>
            </a:r>
            <a:r>
              <a:rPr lang="es-VE">
                <a:hlinkClick r:id="rId6" tooltip="Longitud (cartografía)"/>
              </a:rPr>
              <a:t>longitud</a:t>
            </a:r>
            <a:r>
              <a:rPr lang="es-VE"/>
              <a:t> (este u oeste) para determinar las posiciones de la superficie terrestre (o en general de una </a:t>
            </a:r>
            <a:r>
              <a:rPr lang="es-VE">
                <a:hlinkClick r:id="rId7" tooltip="Esfera"/>
              </a:rPr>
              <a:t>esfera</a:t>
            </a:r>
            <a:r>
              <a:rPr lang="es-VE"/>
              <a:t> o un </a:t>
            </a:r>
            <a:r>
              <a:rPr lang="es-VE">
                <a:hlinkClick r:id="rId8" tooltip="Esferoide"/>
              </a:rPr>
              <a:t>esferoide</a:t>
            </a:r>
            <a:r>
              <a:rPr lang="es-VE"/>
              <a:t>). Estas dos coordenadas angulares medidas desde el centro de la </a:t>
            </a:r>
            <a:r>
              <a:rPr lang="es-VE">
                <a:hlinkClick r:id="rId9" tooltip="Tierra"/>
              </a:rPr>
              <a:t>Tierra</a:t>
            </a:r>
            <a:r>
              <a:rPr lang="es-VE"/>
              <a:t> son de un sistema de </a:t>
            </a:r>
            <a:r>
              <a:rPr lang="es-VE">
                <a:hlinkClick r:id="rId10" tooltip="Coordenadas esféricas"/>
              </a:rPr>
              <a:t>coordenadas esféricas</a:t>
            </a:r>
            <a:r>
              <a:rPr lang="es-VE"/>
              <a:t> que está alineado con su eje de rotación. La definición de un sistema de coordenadas geográficas incluye un </a:t>
            </a:r>
            <a:r>
              <a:rPr lang="es-VE">
                <a:hlinkClick r:id="rId11" tooltip="Datum"/>
              </a:rPr>
              <a:t>datum</a:t>
            </a:r>
            <a:r>
              <a:rPr lang="es-VE"/>
              <a:t>, meridiano principal y unidad angular. Estas coordenadas se suelen expresar en </a:t>
            </a:r>
            <a:r>
              <a:rPr lang="es-VE">
                <a:hlinkClick r:id="rId12" tooltip="Grado sexagesimal"/>
              </a:rPr>
              <a:t>grados sexagesimales</a:t>
            </a:r>
            <a:r>
              <a:rPr lang="es-VE"/>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18435" name="Picture 2" descr="Paralelos"/>
          <p:cNvPicPr>
            <a:picLocks noChangeAspect="1" noChangeArrowheads="1"/>
          </p:cNvPicPr>
          <p:nvPr/>
        </p:nvPicPr>
        <p:blipFill>
          <a:blip r:embed="rId4" cstate="print"/>
          <a:srcRect/>
          <a:stretch>
            <a:fillRect/>
          </a:stretch>
        </p:blipFill>
        <p:spPr bwMode="auto">
          <a:xfrm>
            <a:off x="500063" y="2071688"/>
            <a:ext cx="4354512" cy="3644900"/>
          </a:xfrm>
          <a:prstGeom prst="rect">
            <a:avLst/>
          </a:prstGeom>
          <a:noFill/>
          <a:ln w="9525">
            <a:noFill/>
            <a:miter lim="800000"/>
            <a:headEnd/>
            <a:tailEnd/>
          </a:ln>
        </p:spPr>
      </p:pic>
      <p:pic>
        <p:nvPicPr>
          <p:cNvPr id="18436" name="Picture 3" descr="meridianos"/>
          <p:cNvPicPr>
            <a:picLocks noChangeAspect="1" noChangeArrowheads="1"/>
          </p:cNvPicPr>
          <p:nvPr/>
        </p:nvPicPr>
        <p:blipFill>
          <a:blip r:embed="rId5" cstate="print"/>
          <a:srcRect/>
          <a:stretch>
            <a:fillRect/>
          </a:stretch>
        </p:blipFill>
        <p:spPr bwMode="auto">
          <a:xfrm>
            <a:off x="5167313" y="1857375"/>
            <a:ext cx="3333750" cy="4086225"/>
          </a:xfrm>
          <a:prstGeom prst="rect">
            <a:avLst/>
          </a:prstGeom>
          <a:noFill/>
          <a:ln w="9525">
            <a:no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75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geográficas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18438" name="6 CuadroTexto"/>
          <p:cNvSpPr txBox="1">
            <a:spLocks noChangeArrowheads="1"/>
          </p:cNvSpPr>
          <p:nvPr/>
        </p:nvSpPr>
        <p:spPr bwMode="auto">
          <a:xfrm>
            <a:off x="1285875" y="1500188"/>
            <a:ext cx="2786063" cy="369887"/>
          </a:xfrm>
          <a:prstGeom prst="rect">
            <a:avLst/>
          </a:prstGeom>
          <a:noFill/>
          <a:ln w="9525">
            <a:noFill/>
            <a:miter lim="800000"/>
            <a:headEnd/>
            <a:tailEnd/>
          </a:ln>
        </p:spPr>
        <p:txBody>
          <a:bodyPr>
            <a:spAutoFit/>
          </a:bodyPr>
          <a:lstStyle/>
          <a:p>
            <a:pPr algn="ctr"/>
            <a:r>
              <a:rPr lang="es-VE">
                <a:latin typeface="Calibri" pitchFamily="34" charset="0"/>
              </a:rPr>
              <a:t>LATITUD</a:t>
            </a:r>
          </a:p>
        </p:txBody>
      </p:sp>
      <p:sp>
        <p:nvSpPr>
          <p:cNvPr id="18439" name="8 CuadroTexto"/>
          <p:cNvSpPr txBox="1">
            <a:spLocks noChangeArrowheads="1"/>
          </p:cNvSpPr>
          <p:nvPr/>
        </p:nvSpPr>
        <p:spPr bwMode="auto">
          <a:xfrm>
            <a:off x="5500688" y="1428750"/>
            <a:ext cx="2786062" cy="369888"/>
          </a:xfrm>
          <a:prstGeom prst="rect">
            <a:avLst/>
          </a:prstGeom>
          <a:noFill/>
          <a:ln w="9525">
            <a:noFill/>
            <a:miter lim="800000"/>
            <a:headEnd/>
            <a:tailEnd/>
          </a:ln>
        </p:spPr>
        <p:txBody>
          <a:bodyPr>
            <a:spAutoFit/>
          </a:bodyPr>
          <a:lstStyle/>
          <a:p>
            <a:pPr algn="ctr"/>
            <a:r>
              <a:rPr lang="es-VE">
                <a:latin typeface="Calibri" pitchFamily="34" charset="0"/>
              </a:rPr>
              <a:t>LONGITUD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75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geográficas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19460" name="6 CuadroTexto"/>
          <p:cNvSpPr txBox="1">
            <a:spLocks noChangeArrowheads="1"/>
          </p:cNvSpPr>
          <p:nvPr/>
        </p:nvSpPr>
        <p:spPr bwMode="auto">
          <a:xfrm>
            <a:off x="642938" y="1500188"/>
            <a:ext cx="2786062" cy="369887"/>
          </a:xfrm>
          <a:prstGeom prst="rect">
            <a:avLst/>
          </a:prstGeom>
          <a:noFill/>
          <a:ln w="9525">
            <a:noFill/>
            <a:miter lim="800000"/>
            <a:headEnd/>
            <a:tailEnd/>
          </a:ln>
        </p:spPr>
        <p:txBody>
          <a:bodyPr>
            <a:spAutoFit/>
          </a:bodyPr>
          <a:lstStyle/>
          <a:p>
            <a:r>
              <a:rPr lang="es-VE">
                <a:latin typeface="Calibri" pitchFamily="34" charset="0"/>
              </a:rPr>
              <a:t>LATITUD</a:t>
            </a:r>
          </a:p>
        </p:txBody>
      </p:sp>
      <p:sp>
        <p:nvSpPr>
          <p:cNvPr id="19461" name="6 CuadroTexto"/>
          <p:cNvSpPr txBox="1">
            <a:spLocks noChangeArrowheads="1"/>
          </p:cNvSpPr>
          <p:nvPr/>
        </p:nvSpPr>
        <p:spPr bwMode="auto">
          <a:xfrm>
            <a:off x="714375" y="1857375"/>
            <a:ext cx="7286625" cy="4800600"/>
          </a:xfrm>
          <a:prstGeom prst="rect">
            <a:avLst/>
          </a:prstGeom>
          <a:noFill/>
          <a:ln w="9525">
            <a:noFill/>
            <a:miter lim="800000"/>
            <a:headEnd/>
            <a:tailEnd/>
          </a:ln>
        </p:spPr>
        <p:txBody>
          <a:bodyPr>
            <a:spAutoFit/>
          </a:bodyPr>
          <a:lstStyle/>
          <a:p>
            <a:r>
              <a:rPr lang="es-VE" sz="1600"/>
              <a:t>La </a:t>
            </a:r>
            <a:r>
              <a:rPr lang="es-VE" sz="1600">
                <a:hlinkClick r:id="rId4" tooltip="Latitud"/>
              </a:rPr>
              <a:t>latitud</a:t>
            </a:r>
            <a:r>
              <a:rPr lang="es-VE" sz="1600"/>
              <a:t> mide el ángulo entre cualquier punto y el </a:t>
            </a:r>
            <a:r>
              <a:rPr lang="es-VE" sz="1600">
                <a:hlinkClick r:id="rId5" tooltip="Ecuador terrestre"/>
              </a:rPr>
              <a:t>ecuador</a:t>
            </a:r>
            <a:r>
              <a:rPr lang="es-VE" sz="1600"/>
              <a:t>. Las líneas de latitud se llaman </a:t>
            </a:r>
            <a:r>
              <a:rPr lang="es-VE" sz="1600">
                <a:hlinkClick r:id="rId6" tooltip="Paralelo"/>
              </a:rPr>
              <a:t>paralelos</a:t>
            </a:r>
            <a:r>
              <a:rPr lang="es-VE" sz="1600"/>
              <a:t> y son círculos paralelos al ecuador en la superficie de la Tierra</a:t>
            </a:r>
            <a:r>
              <a:rPr lang="es-VE" sz="2000"/>
              <a:t>. La latitud es la distancia que existe entre un punto cualquiera y el Ecuador, medida sobre el meridiano que pasa por dicho punto.</a:t>
            </a:r>
          </a:p>
          <a:p>
            <a:r>
              <a:rPr lang="es-VE" sz="1600"/>
              <a:t>Para los paralelos, sabiendo que la circunferencia que corresponde al Ecuador mide 40.075,004 km, 1º equivale a 111,319 km.</a:t>
            </a:r>
          </a:p>
          <a:p>
            <a:pPr lvl="1"/>
            <a:r>
              <a:rPr lang="es-VE" sz="1600"/>
              <a:t>La latitud se suele expresar en grados sexagesimales.</a:t>
            </a:r>
          </a:p>
          <a:p>
            <a:pPr lvl="1"/>
            <a:r>
              <a:rPr lang="es-VE" sz="1600"/>
              <a:t>Todos los puntos ubicados sobre el mismo paralelo tienen la misma latitud.</a:t>
            </a:r>
          </a:p>
          <a:p>
            <a:pPr lvl="1"/>
            <a:r>
              <a:rPr lang="es-VE" sz="1600"/>
              <a:t>Aquellos que se encuentran al norte del Ecuador reciben la denominación Norte (N).</a:t>
            </a:r>
          </a:p>
          <a:p>
            <a:pPr lvl="1"/>
            <a:r>
              <a:rPr lang="es-VE" sz="1600"/>
              <a:t>Aquellos que se encuentran al sur del Ecuador reciben la denominación Sur (S).</a:t>
            </a:r>
          </a:p>
          <a:p>
            <a:pPr lvl="1"/>
            <a:r>
              <a:rPr lang="es-VE" sz="1600"/>
              <a:t>Se mide de 0º a 90º.</a:t>
            </a:r>
          </a:p>
          <a:p>
            <a:pPr lvl="1"/>
            <a:r>
              <a:rPr lang="es-VE" sz="1600"/>
              <a:t>Al Ecuador le corresponde la latitud de 0º.</a:t>
            </a:r>
          </a:p>
          <a:p>
            <a:pPr lvl="1"/>
            <a:r>
              <a:rPr lang="es-VE" sz="1600"/>
              <a:t>Los polos Norte y Sur tienen latitud 90º N y 90º S respectivamente.</a:t>
            </a:r>
          </a:p>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20483" name="Picture 2" descr="Paralelos"/>
          <p:cNvPicPr>
            <a:picLocks noChangeAspect="1" noChangeArrowheads="1"/>
          </p:cNvPicPr>
          <p:nvPr/>
        </p:nvPicPr>
        <p:blipFill>
          <a:blip r:embed="rId4" cstate="print"/>
          <a:srcRect/>
          <a:stretch>
            <a:fillRect/>
          </a:stretch>
        </p:blipFill>
        <p:spPr bwMode="auto">
          <a:xfrm>
            <a:off x="1882775" y="1069975"/>
            <a:ext cx="5975350" cy="5002213"/>
          </a:xfrm>
          <a:prstGeom prst="rect">
            <a:avLst/>
          </a:prstGeom>
          <a:noFill/>
          <a:ln w="9525">
            <a:noFill/>
            <a:miter lim="800000"/>
            <a:headEnd/>
            <a:tailEnd/>
          </a:ln>
        </p:spPr>
      </p:pic>
      <p:sp>
        <p:nvSpPr>
          <p:cNvPr id="20484" name="6 CuadroTexto"/>
          <p:cNvSpPr txBox="1">
            <a:spLocks noChangeArrowheads="1"/>
          </p:cNvSpPr>
          <p:nvPr/>
        </p:nvSpPr>
        <p:spPr bwMode="auto">
          <a:xfrm>
            <a:off x="3357563" y="785813"/>
            <a:ext cx="2786062" cy="369887"/>
          </a:xfrm>
          <a:prstGeom prst="rect">
            <a:avLst/>
          </a:prstGeom>
          <a:noFill/>
          <a:ln w="9525">
            <a:noFill/>
            <a:miter lim="800000"/>
            <a:headEnd/>
            <a:tailEnd/>
          </a:ln>
        </p:spPr>
        <p:txBody>
          <a:bodyPr>
            <a:spAutoFit/>
          </a:bodyPr>
          <a:lstStyle/>
          <a:p>
            <a:pPr algn="ctr"/>
            <a:r>
              <a:rPr lang="es-VE">
                <a:latin typeface="Calibri" pitchFamily="34" charset="0"/>
              </a:rPr>
              <a:t>LATITUD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a:spLocks noGrp="1"/>
          </p:cNvSpPr>
          <p:nvPr>
            <p:ph type="title"/>
          </p:nvPr>
        </p:nvSpPr>
        <p:spPr>
          <a:xfrm>
            <a:off x="0" y="274638"/>
            <a:ext cx="9144000" cy="1143000"/>
          </a:xfrm>
          <a:solidFill>
            <a:schemeClr val="accent6">
              <a:lumMod val="75000"/>
            </a:schemeClr>
          </a:solidFill>
        </p:spPr>
        <p:txBody>
          <a:bodyPr rtlCol="0">
            <a:noAutofit/>
          </a:bodyPr>
          <a:lstStyle/>
          <a:p>
            <a:pPr eaLnBrk="1" fontAlgn="auto" hangingPunct="1">
              <a:spcAft>
                <a:spcPts val="0"/>
              </a:spcAft>
              <a:defRPr/>
            </a:pPr>
            <a:r>
              <a:rPr lang="es-VE" dirty="0" smtClean="0">
                <a:effectLst>
                  <a:outerShdw blurRad="38100" dist="38100" dir="2700000" algn="tl">
                    <a:srgbClr val="000000">
                      <a:alpha val="43137"/>
                    </a:srgbClr>
                  </a:outerShdw>
                </a:effectLst>
                <a:latin typeface="Arial Black" pitchFamily="34" charset="0"/>
                <a:cs typeface="Aharoni" pitchFamily="2" charset="-79"/>
              </a:rPr>
              <a:t>Introducción a la Topografía</a:t>
            </a:r>
          </a:p>
        </p:txBody>
      </p:sp>
      <p:sp>
        <p:nvSpPr>
          <p:cNvPr id="3076" name="5 Marcador de contenido"/>
          <p:cNvSpPr>
            <a:spLocks noGrp="1"/>
          </p:cNvSpPr>
          <p:nvPr>
            <p:ph idx="1"/>
          </p:nvPr>
        </p:nvSpPr>
        <p:spPr/>
        <p:txBody>
          <a:bodyPr/>
          <a:lstStyle/>
          <a:p>
            <a:pPr eaLnBrk="1" hangingPunct="1">
              <a:buFont typeface="Arial" pitchFamily="34" charset="0"/>
              <a:buNone/>
            </a:pPr>
            <a:r>
              <a:rPr lang="es-ES" sz="1600" smtClean="0"/>
              <a:t>	</a:t>
            </a:r>
            <a:r>
              <a:rPr lang="es-ES" sz="1600" b="1" smtClean="0"/>
              <a:t>La Topografía es una disciplina cuya aplicación está presente en la mayoría de las actividades humanas que requieren tener conocimiento de la superficie del terreno donde tendrá lugar el desenvolvimiento de actividades  variadas</a:t>
            </a:r>
          </a:p>
          <a:p>
            <a:pPr eaLnBrk="1" hangingPunct="1">
              <a:buFont typeface="Arial" pitchFamily="34" charset="0"/>
              <a:buNone/>
            </a:pPr>
            <a:endParaRPr lang="es-ES" sz="1600" b="1" smtClean="0"/>
          </a:p>
          <a:p>
            <a:pPr eaLnBrk="1" hangingPunct="1">
              <a:buFont typeface="Arial" pitchFamily="34" charset="0"/>
              <a:buNone/>
            </a:pPr>
            <a:r>
              <a:rPr lang="es-ES" sz="1600" b="1" smtClean="0"/>
              <a:t>	La realización de obras civiles, tales como acueductos, canales, vías de comunicación, embalses etc, en la elaboración de urbanismos, en el catastro, en el campo militar, así como en la arqueología, y en muchos otros campos, la topografía constituye un elemento indispensable.</a:t>
            </a:r>
          </a:p>
          <a:p>
            <a:pPr eaLnBrk="1" hangingPunct="1">
              <a:buFont typeface="Arial" pitchFamily="34" charset="0"/>
              <a:buNone/>
            </a:pPr>
            <a:r>
              <a:rPr lang="es-ES" sz="1600" b="1" smtClean="0"/>
              <a:t>	 Se puede suponer </a:t>
            </a:r>
            <a:r>
              <a:rPr lang="es-ES" sz="1600" b="1" smtClean="0">
                <a:latin typeface="TimesNewRoman"/>
              </a:rPr>
              <a:t>que la Topografía tuvo su inicio desde el momento en que la especie humana dejó de ser nómada para convertirse en sedentaria. La necesidad de establecer límites precisos e invariables en el tiempo entre las propiedades seguramente hizo surgir los primeros métodos e instrumentos topográficos elementales. Las primeras referencias por escrito sobre el uso de la topografía se remontan a la época del imperio egipcio, hacia el 1.400 a.C., donde fue utilizada para determinar linderos entre propiedades en los valles fértiles del Nilo. (Tomado de Luis Jauregui. Introducción a la Topografía)</a:t>
            </a:r>
            <a:endParaRPr lang="es-ES" sz="16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75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geográficas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21508" name="8 CuadroTexto"/>
          <p:cNvSpPr txBox="1">
            <a:spLocks noChangeArrowheads="1"/>
          </p:cNvSpPr>
          <p:nvPr/>
        </p:nvSpPr>
        <p:spPr bwMode="auto">
          <a:xfrm>
            <a:off x="714375" y="1571625"/>
            <a:ext cx="2786063" cy="369888"/>
          </a:xfrm>
          <a:prstGeom prst="rect">
            <a:avLst/>
          </a:prstGeom>
          <a:noFill/>
          <a:ln w="9525">
            <a:noFill/>
            <a:miter lim="800000"/>
            <a:headEnd/>
            <a:tailEnd/>
          </a:ln>
        </p:spPr>
        <p:txBody>
          <a:bodyPr>
            <a:spAutoFit/>
          </a:bodyPr>
          <a:lstStyle/>
          <a:p>
            <a:pPr algn="ctr"/>
            <a:r>
              <a:rPr lang="es-VE">
                <a:latin typeface="Calibri" pitchFamily="34" charset="0"/>
              </a:rPr>
              <a:t>LONGITUD</a:t>
            </a:r>
          </a:p>
        </p:txBody>
      </p:sp>
      <p:sp>
        <p:nvSpPr>
          <p:cNvPr id="21509" name="6 CuadroTexto"/>
          <p:cNvSpPr txBox="1">
            <a:spLocks noChangeArrowheads="1"/>
          </p:cNvSpPr>
          <p:nvPr/>
        </p:nvSpPr>
        <p:spPr bwMode="auto">
          <a:xfrm>
            <a:off x="285750" y="2143125"/>
            <a:ext cx="4429125" cy="3140075"/>
          </a:xfrm>
          <a:prstGeom prst="rect">
            <a:avLst/>
          </a:prstGeom>
          <a:noFill/>
          <a:ln w="9525">
            <a:noFill/>
            <a:miter lim="800000"/>
            <a:headEnd/>
            <a:tailEnd/>
          </a:ln>
        </p:spPr>
        <p:txBody>
          <a:bodyPr>
            <a:spAutoFit/>
          </a:bodyPr>
          <a:lstStyle/>
          <a:p>
            <a:r>
              <a:rPr lang="es-VE"/>
              <a:t>La </a:t>
            </a:r>
            <a:r>
              <a:rPr lang="es-VE">
                <a:hlinkClick r:id="rId4" tooltip="Longitud (cartografía)"/>
              </a:rPr>
              <a:t>longitud</a:t>
            </a:r>
            <a:r>
              <a:rPr lang="es-VE"/>
              <a:t> mide el ángulo a lo largo del ecuador desde cualquier punto de la Tierra. Se acepta que </a:t>
            </a:r>
            <a:r>
              <a:rPr lang="es-VE">
                <a:hlinkClick r:id="rId5" tooltip="Greenwich (Londres)"/>
              </a:rPr>
              <a:t>Greenwich</a:t>
            </a:r>
            <a:r>
              <a:rPr lang="es-VE"/>
              <a:t> en </a:t>
            </a:r>
            <a:r>
              <a:rPr lang="es-VE">
                <a:hlinkClick r:id="rId6" tooltip="Londres"/>
              </a:rPr>
              <a:t>Londres</a:t>
            </a:r>
            <a:r>
              <a:rPr lang="es-VE"/>
              <a:t> es la longitud 0 en la mayoría de las sociedades modernas. Las líneas de longitud son círculos máximos que pasan por los polos y se llaman </a:t>
            </a:r>
            <a:r>
              <a:rPr lang="es-VE">
                <a:hlinkClick r:id="rId7" tooltip="Meridiano"/>
              </a:rPr>
              <a:t>meridianos</a:t>
            </a:r>
            <a:r>
              <a:rPr lang="es-VE"/>
              <a:t>. Los meridianos, sabiendo que junto con sus correspondientes antimeridianos se forman circunferencias de 40.007 km de longitud, 1º equivale a 111,131 km.</a:t>
            </a:r>
          </a:p>
        </p:txBody>
      </p:sp>
      <p:pic>
        <p:nvPicPr>
          <p:cNvPr id="21510" name="Picture 3" descr="meridianos"/>
          <p:cNvPicPr>
            <a:picLocks noChangeAspect="1" noChangeArrowheads="1"/>
          </p:cNvPicPr>
          <p:nvPr/>
        </p:nvPicPr>
        <p:blipFill>
          <a:blip r:embed="rId8" cstate="print"/>
          <a:srcRect/>
          <a:stretch>
            <a:fillRect/>
          </a:stretch>
        </p:blipFill>
        <p:spPr bwMode="auto">
          <a:xfrm>
            <a:off x="5167313" y="1857375"/>
            <a:ext cx="3333750" cy="4086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6"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75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geográficas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pic>
        <p:nvPicPr>
          <p:cNvPr id="22532" name="Picture 8"/>
          <p:cNvPicPr>
            <a:picLocks noChangeAspect="1" noChangeArrowheads="1"/>
          </p:cNvPicPr>
          <p:nvPr/>
        </p:nvPicPr>
        <p:blipFill>
          <a:blip r:embed="rId4" cstate="print"/>
          <a:srcRect/>
          <a:stretch>
            <a:fillRect/>
          </a:stretch>
        </p:blipFill>
        <p:spPr bwMode="auto">
          <a:xfrm>
            <a:off x="1714500" y="1500188"/>
            <a:ext cx="5884863" cy="496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23555" name="Picture 2"/>
          <p:cNvPicPr>
            <a:picLocks noChangeAspect="1" noChangeArrowheads="1"/>
          </p:cNvPicPr>
          <p:nvPr/>
        </p:nvPicPr>
        <p:blipFill>
          <a:blip r:embed="rId4" cstate="print"/>
          <a:srcRect/>
          <a:stretch>
            <a:fillRect/>
          </a:stretch>
        </p:blipFill>
        <p:spPr bwMode="auto">
          <a:xfrm>
            <a:off x="785813" y="71438"/>
            <a:ext cx="7786687" cy="663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pic>
        <p:nvPicPr>
          <p:cNvPr id="24579" name="Picture 2"/>
          <p:cNvPicPr>
            <a:picLocks noChangeAspect="1" noChangeArrowheads="1"/>
          </p:cNvPicPr>
          <p:nvPr/>
        </p:nvPicPr>
        <p:blipFill>
          <a:blip r:embed="rId4" cstate="print"/>
          <a:srcRect/>
          <a:stretch>
            <a:fillRect/>
          </a:stretch>
        </p:blipFill>
        <p:spPr bwMode="auto">
          <a:xfrm>
            <a:off x="958850" y="71438"/>
            <a:ext cx="7470775" cy="671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endParaRPr lang="es-ES" smtClean="0"/>
          </a:p>
        </p:txBody>
      </p:sp>
      <p:sp>
        <p:nvSpPr>
          <p:cNvPr id="25603" name="2 Marcador de contenido"/>
          <p:cNvSpPr>
            <a:spLocks noGrp="1"/>
          </p:cNvSpPr>
          <p:nvPr>
            <p:ph idx="1"/>
          </p:nvPr>
        </p:nvSpPr>
        <p:spPr/>
        <p:txBody>
          <a:bodyPr/>
          <a:lstStyle/>
          <a:p>
            <a:endParaRPr lang="es-ES" smtClean="0"/>
          </a:p>
        </p:txBody>
      </p:sp>
      <p:pic>
        <p:nvPicPr>
          <p:cNvPr id="4" name="Picture 3">
            <a:hlinkClick r:id="rId3" action="ppaction://hlinkfile"/>
          </p:cNvPr>
          <p:cNvPicPr>
            <a:picLocks noChangeArrowheads="1"/>
          </p:cNvPicPr>
          <p:nvPr/>
        </p:nvPicPr>
        <p:blipFill>
          <a:blip r:embed="rId4"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925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medidas angulares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5 CuadroTexto"/>
          <p:cNvSpPr txBox="1"/>
          <p:nvPr/>
        </p:nvSpPr>
        <p:spPr>
          <a:xfrm>
            <a:off x="571500" y="1714500"/>
            <a:ext cx="7429500" cy="3046413"/>
          </a:xfrm>
          <a:prstGeom prst="rect">
            <a:avLst/>
          </a:prstGeom>
          <a:noFill/>
        </p:spPr>
        <p:txBody>
          <a:bodyPr>
            <a:spAutoFit/>
          </a:bodyPr>
          <a:lstStyle/>
          <a:p>
            <a:pPr marL="514350" indent="-514350" algn="ctr">
              <a:buFontTx/>
              <a:buAutoNum type="arabicPeriod"/>
              <a:defRPr/>
            </a:pPr>
            <a:r>
              <a:rPr lang="es-VE" sz="3200" dirty="0"/>
              <a:t>Sistema Sexagesimal</a:t>
            </a:r>
          </a:p>
          <a:p>
            <a:pPr marL="514350" indent="-514350" algn="ctr">
              <a:defRPr/>
            </a:pPr>
            <a:r>
              <a:rPr lang="es-VE" sz="3200" dirty="0"/>
              <a:t>1.1 Sistema </a:t>
            </a:r>
            <a:r>
              <a:rPr lang="es-VE" sz="3200" dirty="0" err="1"/>
              <a:t>Sexadecimal</a:t>
            </a:r>
            <a:endParaRPr lang="es-VE" sz="3200" dirty="0"/>
          </a:p>
          <a:p>
            <a:pPr algn="ctr">
              <a:defRPr/>
            </a:pPr>
            <a:r>
              <a:rPr lang="es-VE" sz="3200" dirty="0"/>
              <a:t>2. Sistema Centesimal</a:t>
            </a:r>
          </a:p>
          <a:p>
            <a:pPr algn="ctr">
              <a:defRPr/>
            </a:pPr>
            <a:r>
              <a:rPr lang="es-VE" sz="3200" dirty="0"/>
              <a:t>3. Sistema Analítico</a:t>
            </a:r>
          </a:p>
          <a:p>
            <a:pPr algn="ctr">
              <a:defRPr/>
            </a:pPr>
            <a:r>
              <a:rPr lang="es-VE" sz="3200" dirty="0">
                <a:hlinkClick r:id="rId5" action="ppaction://hlinkfile"/>
              </a:rPr>
              <a:t>SISTEMAS DE MEDIDAS ANGULARES.pdf</a:t>
            </a:r>
            <a:endParaRPr lang="es-V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a:t>
            </a: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cartesianas o rectangulares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grpSp>
        <p:nvGrpSpPr>
          <p:cNvPr id="26628" name="8 Grupo"/>
          <p:cNvGrpSpPr>
            <a:grpSpLocks/>
          </p:cNvGrpSpPr>
          <p:nvPr/>
        </p:nvGrpSpPr>
        <p:grpSpPr bwMode="auto">
          <a:xfrm>
            <a:off x="2286000" y="2071688"/>
            <a:ext cx="4286250" cy="3571875"/>
            <a:chOff x="2000232" y="2286786"/>
            <a:chExt cx="3571900" cy="3214710"/>
          </a:xfrm>
        </p:grpSpPr>
        <p:cxnSp>
          <p:nvCxnSpPr>
            <p:cNvPr id="6" name="5 Conector recto"/>
            <p:cNvCxnSpPr/>
            <p:nvPr/>
          </p:nvCxnSpPr>
          <p:spPr>
            <a:xfrm rot="5400000">
              <a:off x="2107389" y="3892818"/>
              <a:ext cx="3214710" cy="2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000232" y="3928431"/>
              <a:ext cx="357190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629" name="9 CuadroTexto"/>
          <p:cNvSpPr txBox="1">
            <a:spLocks noChangeArrowheads="1"/>
          </p:cNvSpPr>
          <p:nvPr/>
        </p:nvSpPr>
        <p:spPr bwMode="auto">
          <a:xfrm>
            <a:off x="2071688" y="3857625"/>
            <a:ext cx="500062" cy="369888"/>
          </a:xfrm>
          <a:prstGeom prst="rect">
            <a:avLst/>
          </a:prstGeom>
          <a:noFill/>
          <a:ln w="9525">
            <a:noFill/>
            <a:miter lim="800000"/>
            <a:headEnd/>
            <a:tailEnd/>
          </a:ln>
        </p:spPr>
        <p:txBody>
          <a:bodyPr>
            <a:spAutoFit/>
          </a:bodyPr>
          <a:lstStyle/>
          <a:p>
            <a:r>
              <a:rPr lang="es-VE">
                <a:latin typeface="Calibri" pitchFamily="34" charset="0"/>
              </a:rPr>
              <a:t>X</a:t>
            </a:r>
          </a:p>
        </p:txBody>
      </p:sp>
      <p:sp>
        <p:nvSpPr>
          <p:cNvPr id="26630" name="10 CuadroTexto"/>
          <p:cNvSpPr txBox="1">
            <a:spLocks noChangeArrowheads="1"/>
          </p:cNvSpPr>
          <p:nvPr/>
        </p:nvSpPr>
        <p:spPr bwMode="auto">
          <a:xfrm>
            <a:off x="6429375" y="3857625"/>
            <a:ext cx="500063" cy="369888"/>
          </a:xfrm>
          <a:prstGeom prst="rect">
            <a:avLst/>
          </a:prstGeom>
          <a:noFill/>
          <a:ln w="9525">
            <a:noFill/>
            <a:miter lim="800000"/>
            <a:headEnd/>
            <a:tailEnd/>
          </a:ln>
        </p:spPr>
        <p:txBody>
          <a:bodyPr>
            <a:spAutoFit/>
          </a:bodyPr>
          <a:lstStyle/>
          <a:p>
            <a:r>
              <a:rPr lang="es-VE">
                <a:latin typeface="Calibri" pitchFamily="34" charset="0"/>
              </a:rPr>
              <a:t>X</a:t>
            </a:r>
          </a:p>
        </p:txBody>
      </p:sp>
      <p:sp>
        <p:nvSpPr>
          <p:cNvPr id="26631" name="11 CuadroTexto"/>
          <p:cNvSpPr txBox="1">
            <a:spLocks noChangeArrowheads="1"/>
          </p:cNvSpPr>
          <p:nvPr/>
        </p:nvSpPr>
        <p:spPr bwMode="auto">
          <a:xfrm>
            <a:off x="4143375" y="1785938"/>
            <a:ext cx="500063" cy="369887"/>
          </a:xfrm>
          <a:prstGeom prst="rect">
            <a:avLst/>
          </a:prstGeom>
          <a:noFill/>
          <a:ln w="9525">
            <a:noFill/>
            <a:miter lim="800000"/>
            <a:headEnd/>
            <a:tailEnd/>
          </a:ln>
        </p:spPr>
        <p:txBody>
          <a:bodyPr>
            <a:spAutoFit/>
          </a:bodyPr>
          <a:lstStyle/>
          <a:p>
            <a:r>
              <a:rPr lang="es-VE">
                <a:latin typeface="Calibri" pitchFamily="34" charset="0"/>
              </a:rPr>
              <a:t>Y</a:t>
            </a:r>
          </a:p>
        </p:txBody>
      </p:sp>
      <p:sp>
        <p:nvSpPr>
          <p:cNvPr id="26632" name="12 CuadroTexto"/>
          <p:cNvSpPr txBox="1">
            <a:spLocks noChangeArrowheads="1"/>
          </p:cNvSpPr>
          <p:nvPr/>
        </p:nvSpPr>
        <p:spPr bwMode="auto">
          <a:xfrm>
            <a:off x="4143375" y="5559425"/>
            <a:ext cx="500063" cy="369888"/>
          </a:xfrm>
          <a:prstGeom prst="rect">
            <a:avLst/>
          </a:prstGeom>
          <a:noFill/>
          <a:ln w="9525">
            <a:noFill/>
            <a:miter lim="800000"/>
            <a:headEnd/>
            <a:tailEnd/>
          </a:ln>
        </p:spPr>
        <p:txBody>
          <a:bodyPr>
            <a:spAutoFit/>
          </a:bodyPr>
          <a:lstStyle/>
          <a:p>
            <a:r>
              <a:rPr lang="es-VE">
                <a:latin typeface="Calibri" pitchFamily="34" charset="0"/>
              </a:rPr>
              <a:t>Y</a:t>
            </a:r>
          </a:p>
        </p:txBody>
      </p:sp>
      <p:sp>
        <p:nvSpPr>
          <p:cNvPr id="26633" name="14 CuadroTexto"/>
          <p:cNvSpPr txBox="1">
            <a:spLocks noChangeArrowheads="1"/>
          </p:cNvSpPr>
          <p:nvPr/>
        </p:nvSpPr>
        <p:spPr bwMode="auto">
          <a:xfrm>
            <a:off x="5286375" y="2701925"/>
            <a:ext cx="285750" cy="369888"/>
          </a:xfrm>
          <a:prstGeom prst="rect">
            <a:avLst/>
          </a:prstGeom>
          <a:noFill/>
          <a:ln w="9525">
            <a:noFill/>
            <a:miter lim="800000"/>
            <a:headEnd/>
            <a:tailEnd/>
          </a:ln>
        </p:spPr>
        <p:txBody>
          <a:bodyPr>
            <a:spAutoFit/>
          </a:bodyPr>
          <a:lstStyle/>
          <a:p>
            <a:r>
              <a:rPr lang="es-VE">
                <a:latin typeface="Calibri" pitchFamily="34" charset="0"/>
              </a:rPr>
              <a:t>P</a:t>
            </a:r>
          </a:p>
        </p:txBody>
      </p:sp>
      <p:cxnSp>
        <p:nvCxnSpPr>
          <p:cNvPr id="17" name="16 Conector recto"/>
          <p:cNvCxnSpPr/>
          <p:nvPr/>
        </p:nvCxnSpPr>
        <p:spPr>
          <a:xfrm>
            <a:off x="4357688" y="2857500"/>
            <a:ext cx="92868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10800000" flipV="1">
            <a:off x="5286375" y="2857500"/>
            <a:ext cx="1588" cy="1000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5214938" y="2857500"/>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26637" name="20 CuadroTexto"/>
          <p:cNvSpPr txBox="1">
            <a:spLocks noChangeArrowheads="1"/>
          </p:cNvSpPr>
          <p:nvPr/>
        </p:nvSpPr>
        <p:spPr bwMode="auto">
          <a:xfrm rot="-2419165">
            <a:off x="4576763" y="2036763"/>
            <a:ext cx="1571625" cy="368300"/>
          </a:xfrm>
          <a:prstGeom prst="rect">
            <a:avLst/>
          </a:prstGeom>
          <a:noFill/>
          <a:ln w="9525">
            <a:noFill/>
            <a:miter lim="800000"/>
            <a:headEnd/>
            <a:tailEnd/>
          </a:ln>
        </p:spPr>
        <p:txBody>
          <a:bodyPr>
            <a:spAutoFit/>
          </a:bodyPr>
          <a:lstStyle/>
          <a:p>
            <a:r>
              <a:rPr lang="es-VE">
                <a:latin typeface="Calibri" pitchFamily="34" charset="0"/>
              </a:rPr>
              <a:t>Abscisa de P</a:t>
            </a:r>
          </a:p>
        </p:txBody>
      </p:sp>
      <p:sp>
        <p:nvSpPr>
          <p:cNvPr id="26638" name="21 CuadroTexto"/>
          <p:cNvSpPr txBox="1">
            <a:spLocks noChangeArrowheads="1"/>
          </p:cNvSpPr>
          <p:nvPr/>
        </p:nvSpPr>
        <p:spPr bwMode="auto">
          <a:xfrm>
            <a:off x="5214938" y="3273425"/>
            <a:ext cx="1571625" cy="369888"/>
          </a:xfrm>
          <a:prstGeom prst="rect">
            <a:avLst/>
          </a:prstGeom>
          <a:noFill/>
          <a:ln w="9525">
            <a:noFill/>
            <a:miter lim="800000"/>
            <a:headEnd/>
            <a:tailEnd/>
          </a:ln>
        </p:spPr>
        <p:txBody>
          <a:bodyPr>
            <a:spAutoFit/>
          </a:bodyPr>
          <a:lstStyle/>
          <a:p>
            <a:r>
              <a:rPr lang="es-VE">
                <a:latin typeface="Calibri" pitchFamily="34" charset="0"/>
              </a:rPr>
              <a:t>Ordenada de P</a:t>
            </a:r>
          </a:p>
        </p:txBody>
      </p:sp>
      <p:sp>
        <p:nvSpPr>
          <p:cNvPr id="26639" name="22 CuadroTexto"/>
          <p:cNvSpPr txBox="1">
            <a:spLocks noChangeArrowheads="1"/>
          </p:cNvSpPr>
          <p:nvPr/>
        </p:nvSpPr>
        <p:spPr bwMode="auto">
          <a:xfrm>
            <a:off x="5429250" y="5214938"/>
            <a:ext cx="2643188" cy="646112"/>
          </a:xfrm>
          <a:prstGeom prst="rect">
            <a:avLst/>
          </a:prstGeom>
          <a:noFill/>
          <a:ln w="9525">
            <a:noFill/>
            <a:miter lim="800000"/>
            <a:headEnd/>
            <a:tailEnd/>
          </a:ln>
        </p:spPr>
        <p:txBody>
          <a:bodyPr>
            <a:spAutoFit/>
          </a:bodyPr>
          <a:lstStyle/>
          <a:p>
            <a:pPr algn="ctr"/>
            <a:r>
              <a:rPr lang="es-VE">
                <a:latin typeface="Calibri" pitchFamily="34" charset="0"/>
              </a:rPr>
              <a:t>Y-Y:    Eje Norte – Sur</a:t>
            </a:r>
          </a:p>
          <a:p>
            <a:pPr algn="ctr"/>
            <a:r>
              <a:rPr lang="es-VE">
                <a:latin typeface="Calibri" pitchFamily="34" charset="0"/>
              </a:rPr>
              <a:t>X-X:    Eje Este – Oeste </a:t>
            </a:r>
          </a:p>
        </p:txBody>
      </p:sp>
      <p:sp>
        <p:nvSpPr>
          <p:cNvPr id="22" name="22 CuadroTexto"/>
          <p:cNvSpPr txBox="1">
            <a:spLocks noChangeArrowheads="1"/>
          </p:cNvSpPr>
          <p:nvPr/>
        </p:nvSpPr>
        <p:spPr bwMode="auto">
          <a:xfrm>
            <a:off x="571472" y="6000768"/>
            <a:ext cx="7786742" cy="646331"/>
          </a:xfrm>
          <a:prstGeom prst="rect">
            <a:avLst/>
          </a:prstGeom>
          <a:solidFill>
            <a:schemeClr val="bg2">
              <a:lumMod val="75000"/>
            </a:schemeClr>
          </a:solidFill>
          <a:ln w="9525">
            <a:noFill/>
            <a:miter lim="800000"/>
            <a:headEnd/>
            <a:tailEnd/>
          </a:ln>
        </p:spPr>
        <p:txBody>
          <a:bodyPr wrap="square">
            <a:spAutoFit/>
          </a:bodyPr>
          <a:lstStyle/>
          <a:p>
            <a:pPr algn="ctr"/>
            <a:r>
              <a:rPr lang="es-VE" b="1" i="1" dirty="0" smtClean="0">
                <a:latin typeface="Calibri" pitchFamily="34" charset="0"/>
              </a:rPr>
              <a:t>Por definición las coordenadas de un punto se describen de la siguiente manera:</a:t>
            </a:r>
          </a:p>
          <a:p>
            <a:pPr algn="ctr"/>
            <a:r>
              <a:rPr lang="es-VE" b="1" i="1" dirty="0" smtClean="0">
                <a:latin typeface="Calibri" pitchFamily="34" charset="0"/>
              </a:rPr>
              <a:t>P(</a:t>
            </a:r>
            <a:r>
              <a:rPr lang="es-VE" b="1" i="1" dirty="0" err="1" smtClean="0">
                <a:latin typeface="Calibri" pitchFamily="34" charset="0"/>
              </a:rPr>
              <a:t>Np;Ep</a:t>
            </a:r>
            <a:r>
              <a:rPr lang="es-VE" b="1" i="1" dirty="0" smtClean="0">
                <a:latin typeface="Calibri" pitchFamily="34" charset="0"/>
              </a:rPr>
              <a:t>) </a:t>
            </a:r>
            <a:endParaRPr lang="es-VE" b="1"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a:t>
            </a: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cartesianas o rectangulares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26639" name="22 CuadroTexto"/>
          <p:cNvSpPr txBox="1">
            <a:spLocks noChangeArrowheads="1"/>
          </p:cNvSpPr>
          <p:nvPr/>
        </p:nvSpPr>
        <p:spPr bwMode="auto">
          <a:xfrm>
            <a:off x="928662" y="5715016"/>
            <a:ext cx="2643188" cy="923330"/>
          </a:xfrm>
          <a:prstGeom prst="rect">
            <a:avLst/>
          </a:prstGeom>
          <a:solidFill>
            <a:schemeClr val="accent2">
              <a:lumMod val="60000"/>
              <a:lumOff val="40000"/>
            </a:schemeClr>
          </a:solidFill>
          <a:ln w="9525">
            <a:noFill/>
            <a:miter lim="800000"/>
            <a:headEnd/>
            <a:tailEnd/>
          </a:ln>
        </p:spPr>
        <p:txBody>
          <a:bodyPr>
            <a:spAutoFit/>
          </a:bodyPr>
          <a:lstStyle/>
          <a:p>
            <a:pPr algn="ctr"/>
            <a:r>
              <a:rPr lang="es-VE" b="1" i="1" dirty="0" smtClean="0">
                <a:latin typeface="Calibri" pitchFamily="34" charset="0"/>
              </a:rPr>
              <a:t>Cuadrantes usados en trigonometría y geometría analítica</a:t>
            </a:r>
            <a:endParaRPr lang="es-VE" b="1" i="1" dirty="0">
              <a:latin typeface="Calibri" pitchFamily="34" charset="0"/>
            </a:endParaRPr>
          </a:p>
        </p:txBody>
      </p:sp>
      <p:grpSp>
        <p:nvGrpSpPr>
          <p:cNvPr id="34" name="33 Grupo"/>
          <p:cNvGrpSpPr/>
          <p:nvPr/>
        </p:nvGrpSpPr>
        <p:grpSpPr>
          <a:xfrm>
            <a:off x="142845" y="1928814"/>
            <a:ext cx="4500594" cy="3786202"/>
            <a:chOff x="142844" y="1785938"/>
            <a:chExt cx="4929219" cy="4143375"/>
          </a:xfrm>
        </p:grpSpPr>
        <p:grpSp>
          <p:nvGrpSpPr>
            <p:cNvPr id="32" name="31 Grupo"/>
            <p:cNvGrpSpPr/>
            <p:nvPr/>
          </p:nvGrpSpPr>
          <p:grpSpPr>
            <a:xfrm>
              <a:off x="142844" y="1785938"/>
              <a:ext cx="4929219" cy="4143375"/>
              <a:chOff x="142844" y="1785938"/>
              <a:chExt cx="4929219" cy="4143375"/>
            </a:xfrm>
          </p:grpSpPr>
          <p:sp>
            <p:nvSpPr>
              <p:cNvPr id="26629" name="9 CuadroTexto"/>
              <p:cNvSpPr txBox="1">
                <a:spLocks noChangeArrowheads="1"/>
              </p:cNvSpPr>
              <p:nvPr/>
            </p:nvSpPr>
            <p:spPr bwMode="auto">
              <a:xfrm>
                <a:off x="142844" y="3702054"/>
                <a:ext cx="500062" cy="369888"/>
              </a:xfrm>
              <a:prstGeom prst="rect">
                <a:avLst/>
              </a:prstGeom>
              <a:noFill/>
              <a:ln w="9525">
                <a:noFill/>
                <a:miter lim="800000"/>
                <a:headEnd/>
                <a:tailEnd/>
              </a:ln>
            </p:spPr>
            <p:txBody>
              <a:bodyPr>
                <a:spAutoFit/>
              </a:bodyPr>
              <a:lstStyle/>
              <a:p>
                <a:r>
                  <a:rPr lang="es-VE" dirty="0">
                    <a:latin typeface="Calibri" pitchFamily="34" charset="0"/>
                  </a:rPr>
                  <a:t>X</a:t>
                </a:r>
              </a:p>
            </p:txBody>
          </p:sp>
          <p:sp>
            <p:nvSpPr>
              <p:cNvPr id="26630" name="10 CuadroTexto"/>
              <p:cNvSpPr txBox="1">
                <a:spLocks noChangeArrowheads="1"/>
              </p:cNvSpPr>
              <p:nvPr/>
            </p:nvSpPr>
            <p:spPr bwMode="auto">
              <a:xfrm>
                <a:off x="4572000" y="3714752"/>
                <a:ext cx="500063" cy="369888"/>
              </a:xfrm>
              <a:prstGeom prst="rect">
                <a:avLst/>
              </a:prstGeom>
              <a:noFill/>
              <a:ln w="9525">
                <a:noFill/>
                <a:miter lim="800000"/>
                <a:headEnd/>
                <a:tailEnd/>
              </a:ln>
            </p:spPr>
            <p:txBody>
              <a:bodyPr>
                <a:spAutoFit/>
              </a:bodyPr>
              <a:lstStyle/>
              <a:p>
                <a:r>
                  <a:rPr lang="es-VE" dirty="0">
                    <a:latin typeface="Calibri" pitchFamily="34" charset="0"/>
                  </a:rPr>
                  <a:t>X</a:t>
                </a:r>
              </a:p>
            </p:txBody>
          </p:sp>
          <p:grpSp>
            <p:nvGrpSpPr>
              <p:cNvPr id="31" name="30 Grupo"/>
              <p:cNvGrpSpPr/>
              <p:nvPr/>
            </p:nvGrpSpPr>
            <p:grpSpPr>
              <a:xfrm>
                <a:off x="357158" y="1785938"/>
                <a:ext cx="4286250" cy="4143375"/>
                <a:chOff x="2286000" y="1785938"/>
                <a:chExt cx="4286250" cy="4143375"/>
              </a:xfrm>
            </p:grpSpPr>
            <p:sp>
              <p:nvSpPr>
                <p:cNvPr id="26631" name="11 CuadroTexto"/>
                <p:cNvSpPr txBox="1">
                  <a:spLocks noChangeArrowheads="1"/>
                </p:cNvSpPr>
                <p:nvPr/>
              </p:nvSpPr>
              <p:spPr bwMode="auto">
                <a:xfrm>
                  <a:off x="4143375" y="1785938"/>
                  <a:ext cx="500063" cy="369887"/>
                </a:xfrm>
                <a:prstGeom prst="rect">
                  <a:avLst/>
                </a:prstGeom>
                <a:noFill/>
                <a:ln w="9525">
                  <a:noFill/>
                  <a:miter lim="800000"/>
                  <a:headEnd/>
                  <a:tailEnd/>
                </a:ln>
              </p:spPr>
              <p:txBody>
                <a:bodyPr>
                  <a:spAutoFit/>
                </a:bodyPr>
                <a:lstStyle/>
                <a:p>
                  <a:r>
                    <a:rPr lang="es-VE" dirty="0">
                      <a:latin typeface="Calibri" pitchFamily="34" charset="0"/>
                    </a:rPr>
                    <a:t>Y</a:t>
                  </a:r>
                </a:p>
              </p:txBody>
            </p:sp>
            <p:sp>
              <p:nvSpPr>
                <p:cNvPr id="26632" name="12 CuadroTexto"/>
                <p:cNvSpPr txBox="1">
                  <a:spLocks noChangeArrowheads="1"/>
                </p:cNvSpPr>
                <p:nvPr/>
              </p:nvSpPr>
              <p:spPr bwMode="auto">
                <a:xfrm>
                  <a:off x="4143375" y="5559425"/>
                  <a:ext cx="500063" cy="369888"/>
                </a:xfrm>
                <a:prstGeom prst="rect">
                  <a:avLst/>
                </a:prstGeom>
                <a:noFill/>
                <a:ln w="9525">
                  <a:noFill/>
                  <a:miter lim="800000"/>
                  <a:headEnd/>
                  <a:tailEnd/>
                </a:ln>
              </p:spPr>
              <p:txBody>
                <a:bodyPr>
                  <a:spAutoFit/>
                </a:bodyPr>
                <a:lstStyle/>
                <a:p>
                  <a:r>
                    <a:rPr lang="es-VE" dirty="0">
                      <a:latin typeface="Calibri" pitchFamily="34" charset="0"/>
                    </a:rPr>
                    <a:t>Y</a:t>
                  </a:r>
                </a:p>
              </p:txBody>
            </p:sp>
            <p:grpSp>
              <p:nvGrpSpPr>
                <p:cNvPr id="30" name="29 Grupo"/>
                <p:cNvGrpSpPr/>
                <p:nvPr/>
              </p:nvGrpSpPr>
              <p:grpSpPr>
                <a:xfrm>
                  <a:off x="2286000" y="2071688"/>
                  <a:ext cx="4286250" cy="3571875"/>
                  <a:chOff x="2286000" y="2071688"/>
                  <a:chExt cx="4286250" cy="3571875"/>
                </a:xfrm>
              </p:grpSpPr>
              <p:grpSp>
                <p:nvGrpSpPr>
                  <p:cNvPr id="2" name="8 Grupo"/>
                  <p:cNvGrpSpPr>
                    <a:grpSpLocks/>
                  </p:cNvGrpSpPr>
                  <p:nvPr/>
                </p:nvGrpSpPr>
                <p:grpSpPr bwMode="auto">
                  <a:xfrm>
                    <a:off x="2286000" y="2071688"/>
                    <a:ext cx="4286250" cy="3571875"/>
                    <a:chOff x="2000232" y="2286786"/>
                    <a:chExt cx="3571900" cy="3214710"/>
                  </a:xfrm>
                </p:grpSpPr>
                <p:cxnSp>
                  <p:nvCxnSpPr>
                    <p:cNvPr id="6" name="5 Conector recto"/>
                    <p:cNvCxnSpPr/>
                    <p:nvPr/>
                  </p:nvCxnSpPr>
                  <p:spPr>
                    <a:xfrm rot="5400000">
                      <a:off x="2107389" y="3892818"/>
                      <a:ext cx="3214710" cy="2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2000232" y="3928431"/>
                      <a:ext cx="357190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18 Conector recto"/>
                  <p:cNvCxnSpPr>
                    <a:stCxn id="20" idx="7"/>
                  </p:cNvCxnSpPr>
                  <p:nvPr/>
                </p:nvCxnSpPr>
                <p:spPr>
                  <a:xfrm rot="16200000" flipH="1" flipV="1">
                    <a:off x="4214809" y="2378355"/>
                    <a:ext cx="1622151" cy="13363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5572132" y="2214554"/>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24" name="23 CuadroTexto"/>
                  <p:cNvSpPr txBox="1"/>
                  <p:nvPr/>
                </p:nvSpPr>
                <p:spPr>
                  <a:xfrm>
                    <a:off x="4643438" y="2357430"/>
                    <a:ext cx="428628" cy="400110"/>
                  </a:xfrm>
                  <a:prstGeom prst="rect">
                    <a:avLst/>
                  </a:prstGeom>
                  <a:solidFill>
                    <a:schemeClr val="accent1"/>
                  </a:solidFill>
                </p:spPr>
                <p:txBody>
                  <a:bodyPr wrap="square" rtlCol="0">
                    <a:spAutoFit/>
                  </a:bodyPr>
                  <a:lstStyle/>
                  <a:p>
                    <a:pPr algn="ctr"/>
                    <a:r>
                      <a:rPr lang="es-ES" sz="2000" b="1" dirty="0" smtClean="0"/>
                      <a:t>I</a:t>
                    </a:r>
                    <a:endParaRPr lang="es-ES" sz="2000" b="1" dirty="0"/>
                  </a:p>
                </p:txBody>
              </p:sp>
              <p:sp>
                <p:nvSpPr>
                  <p:cNvPr id="25" name="24 CuadroTexto"/>
                  <p:cNvSpPr txBox="1"/>
                  <p:nvPr/>
                </p:nvSpPr>
                <p:spPr>
                  <a:xfrm>
                    <a:off x="3214678" y="2385948"/>
                    <a:ext cx="428628" cy="400110"/>
                  </a:xfrm>
                  <a:prstGeom prst="rect">
                    <a:avLst/>
                  </a:prstGeom>
                  <a:solidFill>
                    <a:schemeClr val="accent1"/>
                  </a:solidFill>
                </p:spPr>
                <p:txBody>
                  <a:bodyPr wrap="square" rtlCol="0">
                    <a:spAutoFit/>
                  </a:bodyPr>
                  <a:lstStyle/>
                  <a:p>
                    <a:pPr algn="ctr"/>
                    <a:r>
                      <a:rPr lang="es-ES" sz="2000" b="1" dirty="0" smtClean="0"/>
                      <a:t>II</a:t>
                    </a:r>
                    <a:endParaRPr lang="es-ES" sz="2000" b="1" dirty="0"/>
                  </a:p>
                </p:txBody>
              </p:sp>
              <p:sp>
                <p:nvSpPr>
                  <p:cNvPr id="26" name="25 CuadroTexto"/>
                  <p:cNvSpPr txBox="1"/>
                  <p:nvPr/>
                </p:nvSpPr>
                <p:spPr>
                  <a:xfrm>
                    <a:off x="3214677" y="4143380"/>
                    <a:ext cx="734805" cy="437855"/>
                  </a:xfrm>
                  <a:prstGeom prst="rect">
                    <a:avLst/>
                  </a:prstGeom>
                  <a:solidFill>
                    <a:schemeClr val="accent1"/>
                  </a:solidFill>
                </p:spPr>
                <p:txBody>
                  <a:bodyPr wrap="square" rtlCol="0">
                    <a:spAutoFit/>
                  </a:bodyPr>
                  <a:lstStyle/>
                  <a:p>
                    <a:pPr algn="ctr"/>
                    <a:r>
                      <a:rPr lang="es-ES" sz="2000" b="1" dirty="0" smtClean="0"/>
                      <a:t>III</a:t>
                    </a:r>
                    <a:endParaRPr lang="es-ES" sz="2000" b="1" dirty="0"/>
                  </a:p>
                </p:txBody>
              </p:sp>
              <p:sp>
                <p:nvSpPr>
                  <p:cNvPr id="27" name="26 CuadroTexto"/>
                  <p:cNvSpPr txBox="1"/>
                  <p:nvPr/>
                </p:nvSpPr>
                <p:spPr>
                  <a:xfrm>
                    <a:off x="4572000" y="4214819"/>
                    <a:ext cx="707589" cy="437855"/>
                  </a:xfrm>
                  <a:prstGeom prst="rect">
                    <a:avLst/>
                  </a:prstGeom>
                  <a:solidFill>
                    <a:schemeClr val="accent1"/>
                  </a:solidFill>
                </p:spPr>
                <p:txBody>
                  <a:bodyPr wrap="square" rtlCol="0">
                    <a:spAutoFit/>
                  </a:bodyPr>
                  <a:lstStyle/>
                  <a:p>
                    <a:pPr algn="ctr"/>
                    <a:r>
                      <a:rPr lang="es-ES" sz="2000" b="1" dirty="0" smtClean="0"/>
                      <a:t>IV</a:t>
                    </a:r>
                    <a:endParaRPr lang="es-ES" sz="2000" b="1" dirty="0"/>
                  </a:p>
                </p:txBody>
              </p:sp>
              <p:sp>
                <p:nvSpPr>
                  <p:cNvPr id="28" name="27 Arco"/>
                  <p:cNvSpPr/>
                  <p:nvPr/>
                </p:nvSpPr>
                <p:spPr>
                  <a:xfrm>
                    <a:off x="4643438" y="3000372"/>
                    <a:ext cx="857256" cy="1000132"/>
                  </a:xfrm>
                  <a:prstGeom prst="arc">
                    <a:avLst>
                      <a:gd name="adj1" fmla="val 16200000"/>
                      <a:gd name="adj2" fmla="val 3493404"/>
                    </a:avLst>
                  </a:prstGeom>
                  <a:ln w="254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sp>
          <p:nvSpPr>
            <p:cNvPr id="33" name="32 CuadroTexto"/>
            <p:cNvSpPr txBox="1"/>
            <p:nvPr/>
          </p:nvSpPr>
          <p:spPr>
            <a:xfrm>
              <a:off x="3643306" y="3273982"/>
              <a:ext cx="357190" cy="369332"/>
            </a:xfrm>
            <a:prstGeom prst="rect">
              <a:avLst/>
            </a:prstGeom>
            <a:solidFill>
              <a:schemeClr val="accent2">
                <a:lumMod val="60000"/>
                <a:lumOff val="40000"/>
              </a:schemeClr>
            </a:solidFill>
          </p:spPr>
          <p:txBody>
            <a:bodyPr wrap="square" rtlCol="0">
              <a:spAutoFit/>
            </a:bodyPr>
            <a:lstStyle/>
            <a:p>
              <a:r>
                <a:rPr lang="es-ES" dirty="0" smtClean="0"/>
                <a:t>+</a:t>
              </a:r>
              <a:endParaRPr lang="es-ES" dirty="0"/>
            </a:p>
          </p:txBody>
        </p:sp>
      </p:grpSp>
      <p:grpSp>
        <p:nvGrpSpPr>
          <p:cNvPr id="35" name="34 Grupo"/>
          <p:cNvGrpSpPr/>
          <p:nvPr/>
        </p:nvGrpSpPr>
        <p:grpSpPr>
          <a:xfrm>
            <a:off x="4572000" y="1857364"/>
            <a:ext cx="4643467" cy="3929090"/>
            <a:chOff x="65825" y="1695388"/>
            <a:chExt cx="5006238" cy="4393695"/>
          </a:xfrm>
        </p:grpSpPr>
        <p:grpSp>
          <p:nvGrpSpPr>
            <p:cNvPr id="36" name="31 Grupo"/>
            <p:cNvGrpSpPr/>
            <p:nvPr/>
          </p:nvGrpSpPr>
          <p:grpSpPr>
            <a:xfrm>
              <a:off x="65825" y="1695388"/>
              <a:ext cx="5006238" cy="4393695"/>
              <a:chOff x="65825" y="1695388"/>
              <a:chExt cx="5006238" cy="4393695"/>
            </a:xfrm>
          </p:grpSpPr>
          <p:sp>
            <p:nvSpPr>
              <p:cNvPr id="38" name="9 CuadroTexto"/>
              <p:cNvSpPr txBox="1">
                <a:spLocks noChangeArrowheads="1"/>
              </p:cNvSpPr>
              <p:nvPr/>
            </p:nvSpPr>
            <p:spPr bwMode="auto">
              <a:xfrm>
                <a:off x="65825" y="3678944"/>
                <a:ext cx="500062" cy="413005"/>
              </a:xfrm>
              <a:prstGeom prst="rect">
                <a:avLst/>
              </a:prstGeom>
              <a:noFill/>
              <a:ln w="9525">
                <a:noFill/>
                <a:miter lim="800000"/>
                <a:headEnd/>
                <a:tailEnd/>
              </a:ln>
            </p:spPr>
            <p:txBody>
              <a:bodyPr>
                <a:spAutoFit/>
              </a:bodyPr>
              <a:lstStyle/>
              <a:p>
                <a:r>
                  <a:rPr lang="es-VE" b="1" dirty="0" smtClean="0">
                    <a:latin typeface="Calibri" pitchFamily="34" charset="0"/>
                  </a:rPr>
                  <a:t>O</a:t>
                </a:r>
                <a:endParaRPr lang="es-VE" b="1" dirty="0">
                  <a:latin typeface="Calibri" pitchFamily="34" charset="0"/>
                </a:endParaRPr>
              </a:p>
            </p:txBody>
          </p:sp>
          <p:sp>
            <p:nvSpPr>
              <p:cNvPr id="39" name="10 CuadroTexto"/>
              <p:cNvSpPr txBox="1">
                <a:spLocks noChangeArrowheads="1"/>
              </p:cNvSpPr>
              <p:nvPr/>
            </p:nvSpPr>
            <p:spPr bwMode="auto">
              <a:xfrm>
                <a:off x="4571999" y="3714752"/>
                <a:ext cx="500064" cy="413005"/>
              </a:xfrm>
              <a:prstGeom prst="rect">
                <a:avLst/>
              </a:prstGeom>
              <a:noFill/>
              <a:ln w="9525">
                <a:noFill/>
                <a:miter lim="800000"/>
                <a:headEnd/>
                <a:tailEnd/>
              </a:ln>
            </p:spPr>
            <p:txBody>
              <a:bodyPr>
                <a:spAutoFit/>
              </a:bodyPr>
              <a:lstStyle/>
              <a:p>
                <a:r>
                  <a:rPr lang="es-VE" b="1" dirty="0" smtClean="0">
                    <a:latin typeface="Calibri" pitchFamily="34" charset="0"/>
                  </a:rPr>
                  <a:t>E</a:t>
                </a:r>
                <a:endParaRPr lang="es-VE" b="1" dirty="0">
                  <a:latin typeface="Calibri" pitchFamily="34" charset="0"/>
                </a:endParaRPr>
              </a:p>
            </p:txBody>
          </p:sp>
          <p:grpSp>
            <p:nvGrpSpPr>
              <p:cNvPr id="40" name="30 Grupo"/>
              <p:cNvGrpSpPr/>
              <p:nvPr/>
            </p:nvGrpSpPr>
            <p:grpSpPr>
              <a:xfrm>
                <a:off x="357024" y="1695388"/>
                <a:ext cx="4286010" cy="4393695"/>
                <a:chOff x="2285866" y="1695388"/>
                <a:chExt cx="4286010" cy="4393695"/>
              </a:xfrm>
            </p:grpSpPr>
            <p:sp>
              <p:nvSpPr>
                <p:cNvPr id="41" name="11 CuadroTexto"/>
                <p:cNvSpPr txBox="1">
                  <a:spLocks noChangeArrowheads="1"/>
                </p:cNvSpPr>
                <p:nvPr/>
              </p:nvSpPr>
              <p:spPr bwMode="auto">
                <a:xfrm>
                  <a:off x="4190273" y="1695388"/>
                  <a:ext cx="500062" cy="413005"/>
                </a:xfrm>
                <a:prstGeom prst="rect">
                  <a:avLst/>
                </a:prstGeom>
                <a:noFill/>
                <a:ln w="9525">
                  <a:noFill/>
                  <a:miter lim="800000"/>
                  <a:headEnd/>
                  <a:tailEnd/>
                </a:ln>
              </p:spPr>
              <p:txBody>
                <a:bodyPr>
                  <a:spAutoFit/>
                </a:bodyPr>
                <a:lstStyle/>
                <a:p>
                  <a:r>
                    <a:rPr lang="es-VE" b="1" dirty="0" smtClean="0">
                      <a:latin typeface="Calibri" pitchFamily="34" charset="0"/>
                    </a:rPr>
                    <a:t>N</a:t>
                  </a:r>
                  <a:endParaRPr lang="es-VE" b="1" dirty="0">
                    <a:latin typeface="Calibri" pitchFamily="34" charset="0"/>
                  </a:endParaRPr>
                </a:p>
              </p:txBody>
            </p:sp>
            <p:sp>
              <p:nvSpPr>
                <p:cNvPr id="42" name="12 CuadroTexto"/>
                <p:cNvSpPr txBox="1">
                  <a:spLocks noChangeArrowheads="1"/>
                </p:cNvSpPr>
                <p:nvPr/>
              </p:nvSpPr>
              <p:spPr bwMode="auto">
                <a:xfrm>
                  <a:off x="4113254" y="5676078"/>
                  <a:ext cx="500062" cy="413005"/>
                </a:xfrm>
                <a:prstGeom prst="rect">
                  <a:avLst/>
                </a:prstGeom>
                <a:noFill/>
                <a:ln w="9525">
                  <a:noFill/>
                  <a:miter lim="800000"/>
                  <a:headEnd/>
                  <a:tailEnd/>
                </a:ln>
              </p:spPr>
              <p:txBody>
                <a:bodyPr>
                  <a:spAutoFit/>
                </a:bodyPr>
                <a:lstStyle/>
                <a:p>
                  <a:pPr algn="ctr"/>
                  <a:r>
                    <a:rPr lang="es-VE" b="1" dirty="0" smtClean="0">
                      <a:latin typeface="Calibri" pitchFamily="34" charset="0"/>
                    </a:rPr>
                    <a:t>S</a:t>
                  </a:r>
                  <a:endParaRPr lang="es-VE" b="1" dirty="0">
                    <a:latin typeface="Calibri" pitchFamily="34" charset="0"/>
                  </a:endParaRPr>
                </a:p>
              </p:txBody>
            </p:sp>
            <p:grpSp>
              <p:nvGrpSpPr>
                <p:cNvPr id="43" name="29 Grupo"/>
                <p:cNvGrpSpPr/>
                <p:nvPr/>
              </p:nvGrpSpPr>
              <p:grpSpPr>
                <a:xfrm>
                  <a:off x="2285866" y="2071688"/>
                  <a:ext cx="4286010" cy="3571875"/>
                  <a:chOff x="2285866" y="2071688"/>
                  <a:chExt cx="4286010" cy="3571875"/>
                </a:xfrm>
              </p:grpSpPr>
              <p:grpSp>
                <p:nvGrpSpPr>
                  <p:cNvPr id="44" name="8 Grupo"/>
                  <p:cNvGrpSpPr>
                    <a:grpSpLocks/>
                  </p:cNvGrpSpPr>
                  <p:nvPr/>
                </p:nvGrpSpPr>
                <p:grpSpPr bwMode="auto">
                  <a:xfrm>
                    <a:off x="2285866" y="2071688"/>
                    <a:ext cx="4286010" cy="3571875"/>
                    <a:chOff x="2000232" y="2286786"/>
                    <a:chExt cx="3571900" cy="3214710"/>
                  </a:xfrm>
                </p:grpSpPr>
                <p:cxnSp>
                  <p:nvCxnSpPr>
                    <p:cNvPr id="52" name="51 Conector recto"/>
                    <p:cNvCxnSpPr/>
                    <p:nvPr/>
                  </p:nvCxnSpPr>
                  <p:spPr>
                    <a:xfrm rot="5400000">
                      <a:off x="2107389" y="3892818"/>
                      <a:ext cx="3214710" cy="2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2000232" y="3928431"/>
                      <a:ext cx="357190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44 Conector recto"/>
                  <p:cNvCxnSpPr/>
                  <p:nvPr/>
                </p:nvCxnSpPr>
                <p:spPr>
                  <a:xfrm rot="10800000" flipV="1">
                    <a:off x="4357688" y="2813784"/>
                    <a:ext cx="1410915" cy="10438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45 Elipse"/>
                  <p:cNvSpPr/>
                  <p:nvPr/>
                </p:nvSpPr>
                <p:spPr>
                  <a:xfrm>
                    <a:off x="5691584" y="2750793"/>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47" name="46 CuadroTexto"/>
                  <p:cNvSpPr txBox="1"/>
                  <p:nvPr/>
                </p:nvSpPr>
                <p:spPr>
                  <a:xfrm>
                    <a:off x="4921393" y="2414356"/>
                    <a:ext cx="428628" cy="400110"/>
                  </a:xfrm>
                  <a:prstGeom prst="rect">
                    <a:avLst/>
                  </a:prstGeom>
                  <a:solidFill>
                    <a:schemeClr val="accent1"/>
                  </a:solidFill>
                </p:spPr>
                <p:txBody>
                  <a:bodyPr wrap="square" rtlCol="0">
                    <a:spAutoFit/>
                  </a:bodyPr>
                  <a:lstStyle/>
                  <a:p>
                    <a:pPr algn="ctr"/>
                    <a:r>
                      <a:rPr lang="es-ES" sz="2000" b="1" dirty="0" smtClean="0"/>
                      <a:t>I</a:t>
                    </a:r>
                    <a:endParaRPr lang="es-ES" sz="2000" b="1" dirty="0"/>
                  </a:p>
                </p:txBody>
              </p:sp>
              <p:sp>
                <p:nvSpPr>
                  <p:cNvPr id="48" name="47 CuadroTexto"/>
                  <p:cNvSpPr txBox="1"/>
                  <p:nvPr/>
                </p:nvSpPr>
                <p:spPr>
                  <a:xfrm>
                    <a:off x="3214677" y="2385948"/>
                    <a:ext cx="551428" cy="447422"/>
                  </a:xfrm>
                  <a:prstGeom prst="rect">
                    <a:avLst/>
                  </a:prstGeom>
                  <a:solidFill>
                    <a:schemeClr val="accent1"/>
                  </a:solidFill>
                </p:spPr>
                <p:txBody>
                  <a:bodyPr wrap="square" rtlCol="0">
                    <a:spAutoFit/>
                  </a:bodyPr>
                  <a:lstStyle/>
                  <a:p>
                    <a:pPr algn="ctr"/>
                    <a:r>
                      <a:rPr lang="es-ES" sz="2000" b="1" dirty="0" smtClean="0"/>
                      <a:t>IV</a:t>
                    </a:r>
                    <a:endParaRPr lang="es-ES" sz="2000" b="1" dirty="0"/>
                  </a:p>
                </p:txBody>
              </p:sp>
              <p:sp>
                <p:nvSpPr>
                  <p:cNvPr id="49" name="48 CuadroTexto"/>
                  <p:cNvSpPr txBox="1"/>
                  <p:nvPr/>
                </p:nvSpPr>
                <p:spPr>
                  <a:xfrm>
                    <a:off x="3214678" y="4143380"/>
                    <a:ext cx="428628" cy="400110"/>
                  </a:xfrm>
                  <a:prstGeom prst="rect">
                    <a:avLst/>
                  </a:prstGeom>
                  <a:solidFill>
                    <a:schemeClr val="accent1"/>
                  </a:solidFill>
                </p:spPr>
                <p:txBody>
                  <a:bodyPr wrap="square" rtlCol="0">
                    <a:spAutoFit/>
                  </a:bodyPr>
                  <a:lstStyle/>
                  <a:p>
                    <a:pPr algn="ctr"/>
                    <a:r>
                      <a:rPr lang="es-ES" sz="2000" b="1" dirty="0" smtClean="0"/>
                      <a:t>III</a:t>
                    </a:r>
                    <a:endParaRPr lang="es-ES" sz="2000" b="1" dirty="0"/>
                  </a:p>
                </p:txBody>
              </p:sp>
              <p:sp>
                <p:nvSpPr>
                  <p:cNvPr id="50" name="49 CuadroTexto"/>
                  <p:cNvSpPr txBox="1"/>
                  <p:nvPr/>
                </p:nvSpPr>
                <p:spPr>
                  <a:xfrm>
                    <a:off x="4572000" y="4214818"/>
                    <a:ext cx="428628" cy="447422"/>
                  </a:xfrm>
                  <a:prstGeom prst="rect">
                    <a:avLst/>
                  </a:prstGeom>
                  <a:solidFill>
                    <a:schemeClr val="accent1"/>
                  </a:solidFill>
                </p:spPr>
                <p:txBody>
                  <a:bodyPr wrap="square" rtlCol="0">
                    <a:spAutoFit/>
                  </a:bodyPr>
                  <a:lstStyle/>
                  <a:p>
                    <a:pPr algn="ctr"/>
                    <a:r>
                      <a:rPr lang="es-ES" sz="2000" b="1" dirty="0" smtClean="0"/>
                      <a:t>II</a:t>
                    </a:r>
                    <a:endParaRPr lang="es-ES" sz="2000" b="1" dirty="0"/>
                  </a:p>
                </p:txBody>
              </p:sp>
              <p:sp>
                <p:nvSpPr>
                  <p:cNvPr id="51" name="50 Arco"/>
                  <p:cNvSpPr/>
                  <p:nvPr/>
                </p:nvSpPr>
                <p:spPr>
                  <a:xfrm rot="19057223">
                    <a:off x="4194398" y="2891576"/>
                    <a:ext cx="837838" cy="706864"/>
                  </a:xfrm>
                  <a:prstGeom prst="arc">
                    <a:avLst>
                      <a:gd name="adj1" fmla="val 16200000"/>
                      <a:gd name="adj2" fmla="val 3493404"/>
                    </a:avLst>
                  </a:prstGeom>
                  <a:ln w="254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sp>
          <p:nvSpPr>
            <p:cNvPr id="37" name="36 CuadroTexto"/>
            <p:cNvSpPr txBox="1"/>
            <p:nvPr/>
          </p:nvSpPr>
          <p:spPr>
            <a:xfrm>
              <a:off x="2530436" y="3053439"/>
              <a:ext cx="357190" cy="369331"/>
            </a:xfrm>
            <a:prstGeom prst="rect">
              <a:avLst/>
            </a:prstGeom>
            <a:solidFill>
              <a:schemeClr val="accent2">
                <a:lumMod val="60000"/>
                <a:lumOff val="40000"/>
              </a:schemeClr>
            </a:solidFill>
          </p:spPr>
          <p:txBody>
            <a:bodyPr wrap="square" rtlCol="0">
              <a:spAutoFit/>
            </a:bodyPr>
            <a:lstStyle/>
            <a:p>
              <a:r>
                <a:rPr lang="es-ES" dirty="0" smtClean="0"/>
                <a:t>+</a:t>
              </a:r>
              <a:endParaRPr lang="es-ES" dirty="0"/>
            </a:p>
          </p:txBody>
        </p:sp>
      </p:grpSp>
      <p:sp>
        <p:nvSpPr>
          <p:cNvPr id="55" name="22 CuadroTexto"/>
          <p:cNvSpPr txBox="1">
            <a:spLocks noChangeArrowheads="1"/>
          </p:cNvSpPr>
          <p:nvPr/>
        </p:nvSpPr>
        <p:spPr bwMode="auto">
          <a:xfrm>
            <a:off x="5500694" y="5845750"/>
            <a:ext cx="2643188" cy="369332"/>
          </a:xfrm>
          <a:prstGeom prst="rect">
            <a:avLst/>
          </a:prstGeom>
          <a:solidFill>
            <a:schemeClr val="accent2">
              <a:lumMod val="60000"/>
              <a:lumOff val="40000"/>
            </a:schemeClr>
          </a:solidFill>
          <a:ln w="9525">
            <a:noFill/>
            <a:miter lim="800000"/>
            <a:headEnd/>
            <a:tailEnd/>
          </a:ln>
        </p:spPr>
        <p:txBody>
          <a:bodyPr>
            <a:spAutoFit/>
          </a:bodyPr>
          <a:lstStyle/>
          <a:p>
            <a:pPr algn="ctr"/>
            <a:r>
              <a:rPr lang="es-VE" b="1" i="1" dirty="0" smtClean="0">
                <a:latin typeface="Calibri" pitchFamily="34" charset="0"/>
              </a:rPr>
              <a:t>Cuadrantes Topográficos</a:t>
            </a:r>
            <a:endParaRPr lang="es-VE" b="1"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a:t>
            </a: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cartesianas o rectangulares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26639" name="22 CuadroTexto"/>
          <p:cNvSpPr txBox="1">
            <a:spLocks noChangeArrowheads="1"/>
          </p:cNvSpPr>
          <p:nvPr/>
        </p:nvSpPr>
        <p:spPr bwMode="auto">
          <a:xfrm>
            <a:off x="642928" y="2754997"/>
            <a:ext cx="3357568" cy="2031325"/>
          </a:xfrm>
          <a:prstGeom prst="rect">
            <a:avLst/>
          </a:prstGeom>
          <a:solidFill>
            <a:schemeClr val="accent2">
              <a:lumMod val="60000"/>
              <a:lumOff val="40000"/>
            </a:schemeClr>
          </a:solidFill>
          <a:ln w="9525">
            <a:noFill/>
            <a:miter lim="800000"/>
            <a:headEnd/>
            <a:tailEnd/>
          </a:ln>
        </p:spPr>
        <p:txBody>
          <a:bodyPr wrap="square">
            <a:spAutoFit/>
          </a:bodyPr>
          <a:lstStyle/>
          <a:p>
            <a:pPr algn="ctr"/>
            <a:r>
              <a:rPr lang="es-VE" b="1" i="1" dirty="0" smtClean="0">
                <a:latin typeface="Calibri" pitchFamily="34" charset="0"/>
              </a:rPr>
              <a:t>Denominación de los cuadrantes Topográficos</a:t>
            </a:r>
          </a:p>
          <a:p>
            <a:pPr algn="ctr"/>
            <a:endParaRPr lang="es-VE" b="1" i="1" dirty="0">
              <a:latin typeface="Calibri" pitchFamily="34" charset="0"/>
            </a:endParaRPr>
          </a:p>
          <a:p>
            <a:pPr algn="ctr"/>
            <a:r>
              <a:rPr lang="es-VE" b="1" i="1" dirty="0" smtClean="0">
                <a:latin typeface="Calibri" pitchFamily="34" charset="0"/>
              </a:rPr>
              <a:t>I  Norte – Este   NE</a:t>
            </a:r>
          </a:p>
          <a:p>
            <a:pPr algn="ctr"/>
            <a:r>
              <a:rPr lang="es-VE" b="1" i="1" dirty="0" smtClean="0">
                <a:latin typeface="Calibri" pitchFamily="34" charset="0"/>
              </a:rPr>
              <a:t>II     Sur – Este    SE</a:t>
            </a:r>
          </a:p>
          <a:p>
            <a:pPr algn="ctr"/>
            <a:r>
              <a:rPr lang="es-VE" b="1" i="1" dirty="0" smtClean="0">
                <a:latin typeface="Calibri" pitchFamily="34" charset="0"/>
              </a:rPr>
              <a:t>III  Sur – Oeste  SO</a:t>
            </a:r>
          </a:p>
          <a:p>
            <a:pPr algn="ctr"/>
            <a:r>
              <a:rPr lang="es-VE" b="1" i="1" dirty="0" smtClean="0">
                <a:latin typeface="Calibri" pitchFamily="34" charset="0"/>
              </a:rPr>
              <a:t>IV  Norte – Oeste  NO</a:t>
            </a:r>
            <a:endParaRPr lang="es-VE" b="1" i="1" dirty="0">
              <a:latin typeface="Calibri" pitchFamily="34" charset="0"/>
            </a:endParaRPr>
          </a:p>
        </p:txBody>
      </p:sp>
      <p:grpSp>
        <p:nvGrpSpPr>
          <p:cNvPr id="10" name="34 Grupo"/>
          <p:cNvGrpSpPr/>
          <p:nvPr/>
        </p:nvGrpSpPr>
        <p:grpSpPr>
          <a:xfrm>
            <a:off x="4572000" y="1857364"/>
            <a:ext cx="4643467" cy="3929090"/>
            <a:chOff x="65825" y="1695388"/>
            <a:chExt cx="5006238" cy="4393695"/>
          </a:xfrm>
        </p:grpSpPr>
        <p:grpSp>
          <p:nvGrpSpPr>
            <p:cNvPr id="11" name="31 Grupo"/>
            <p:cNvGrpSpPr/>
            <p:nvPr/>
          </p:nvGrpSpPr>
          <p:grpSpPr>
            <a:xfrm>
              <a:off x="65825" y="1695388"/>
              <a:ext cx="5006238" cy="4393695"/>
              <a:chOff x="65825" y="1695388"/>
              <a:chExt cx="5006238" cy="4393695"/>
            </a:xfrm>
          </p:grpSpPr>
          <p:sp>
            <p:nvSpPr>
              <p:cNvPr id="38" name="9 CuadroTexto"/>
              <p:cNvSpPr txBox="1">
                <a:spLocks noChangeArrowheads="1"/>
              </p:cNvSpPr>
              <p:nvPr/>
            </p:nvSpPr>
            <p:spPr bwMode="auto">
              <a:xfrm>
                <a:off x="65825" y="3678944"/>
                <a:ext cx="500062" cy="413005"/>
              </a:xfrm>
              <a:prstGeom prst="rect">
                <a:avLst/>
              </a:prstGeom>
              <a:noFill/>
              <a:ln w="9525">
                <a:noFill/>
                <a:miter lim="800000"/>
                <a:headEnd/>
                <a:tailEnd/>
              </a:ln>
            </p:spPr>
            <p:txBody>
              <a:bodyPr>
                <a:spAutoFit/>
              </a:bodyPr>
              <a:lstStyle/>
              <a:p>
                <a:r>
                  <a:rPr lang="es-VE" b="1" dirty="0" smtClean="0">
                    <a:latin typeface="Calibri" pitchFamily="34" charset="0"/>
                  </a:rPr>
                  <a:t>O</a:t>
                </a:r>
                <a:endParaRPr lang="es-VE" b="1" dirty="0">
                  <a:latin typeface="Calibri" pitchFamily="34" charset="0"/>
                </a:endParaRPr>
              </a:p>
            </p:txBody>
          </p:sp>
          <p:sp>
            <p:nvSpPr>
              <p:cNvPr id="39" name="10 CuadroTexto"/>
              <p:cNvSpPr txBox="1">
                <a:spLocks noChangeArrowheads="1"/>
              </p:cNvSpPr>
              <p:nvPr/>
            </p:nvSpPr>
            <p:spPr bwMode="auto">
              <a:xfrm>
                <a:off x="4571999" y="3714752"/>
                <a:ext cx="500064" cy="413005"/>
              </a:xfrm>
              <a:prstGeom prst="rect">
                <a:avLst/>
              </a:prstGeom>
              <a:noFill/>
              <a:ln w="9525">
                <a:noFill/>
                <a:miter lim="800000"/>
                <a:headEnd/>
                <a:tailEnd/>
              </a:ln>
            </p:spPr>
            <p:txBody>
              <a:bodyPr>
                <a:spAutoFit/>
              </a:bodyPr>
              <a:lstStyle/>
              <a:p>
                <a:r>
                  <a:rPr lang="es-VE" b="1" dirty="0" smtClean="0">
                    <a:latin typeface="Calibri" pitchFamily="34" charset="0"/>
                  </a:rPr>
                  <a:t>E</a:t>
                </a:r>
                <a:endParaRPr lang="es-VE" b="1" dirty="0">
                  <a:latin typeface="Calibri" pitchFamily="34" charset="0"/>
                </a:endParaRPr>
              </a:p>
            </p:txBody>
          </p:sp>
          <p:grpSp>
            <p:nvGrpSpPr>
              <p:cNvPr id="12" name="30 Grupo"/>
              <p:cNvGrpSpPr/>
              <p:nvPr/>
            </p:nvGrpSpPr>
            <p:grpSpPr>
              <a:xfrm>
                <a:off x="357024" y="1695388"/>
                <a:ext cx="4286010" cy="4393695"/>
                <a:chOff x="2285866" y="1695388"/>
                <a:chExt cx="4286010" cy="4393695"/>
              </a:xfrm>
            </p:grpSpPr>
            <p:sp>
              <p:nvSpPr>
                <p:cNvPr id="41" name="11 CuadroTexto"/>
                <p:cNvSpPr txBox="1">
                  <a:spLocks noChangeArrowheads="1"/>
                </p:cNvSpPr>
                <p:nvPr/>
              </p:nvSpPr>
              <p:spPr bwMode="auto">
                <a:xfrm>
                  <a:off x="4190273" y="1695388"/>
                  <a:ext cx="500062" cy="413005"/>
                </a:xfrm>
                <a:prstGeom prst="rect">
                  <a:avLst/>
                </a:prstGeom>
                <a:noFill/>
                <a:ln w="9525">
                  <a:noFill/>
                  <a:miter lim="800000"/>
                  <a:headEnd/>
                  <a:tailEnd/>
                </a:ln>
              </p:spPr>
              <p:txBody>
                <a:bodyPr>
                  <a:spAutoFit/>
                </a:bodyPr>
                <a:lstStyle/>
                <a:p>
                  <a:r>
                    <a:rPr lang="es-VE" b="1" dirty="0" smtClean="0">
                      <a:latin typeface="Calibri" pitchFamily="34" charset="0"/>
                    </a:rPr>
                    <a:t>N</a:t>
                  </a:r>
                  <a:endParaRPr lang="es-VE" b="1" dirty="0">
                    <a:latin typeface="Calibri" pitchFamily="34" charset="0"/>
                  </a:endParaRPr>
                </a:p>
              </p:txBody>
            </p:sp>
            <p:sp>
              <p:nvSpPr>
                <p:cNvPr id="42" name="12 CuadroTexto"/>
                <p:cNvSpPr txBox="1">
                  <a:spLocks noChangeArrowheads="1"/>
                </p:cNvSpPr>
                <p:nvPr/>
              </p:nvSpPr>
              <p:spPr bwMode="auto">
                <a:xfrm>
                  <a:off x="4113254" y="5676078"/>
                  <a:ext cx="500062" cy="413005"/>
                </a:xfrm>
                <a:prstGeom prst="rect">
                  <a:avLst/>
                </a:prstGeom>
                <a:noFill/>
                <a:ln w="9525">
                  <a:noFill/>
                  <a:miter lim="800000"/>
                  <a:headEnd/>
                  <a:tailEnd/>
                </a:ln>
              </p:spPr>
              <p:txBody>
                <a:bodyPr>
                  <a:spAutoFit/>
                </a:bodyPr>
                <a:lstStyle/>
                <a:p>
                  <a:pPr algn="ctr"/>
                  <a:r>
                    <a:rPr lang="es-VE" b="1" dirty="0" smtClean="0">
                      <a:latin typeface="Calibri" pitchFamily="34" charset="0"/>
                    </a:rPr>
                    <a:t>S</a:t>
                  </a:r>
                  <a:endParaRPr lang="es-VE" b="1" dirty="0">
                    <a:latin typeface="Calibri" pitchFamily="34" charset="0"/>
                  </a:endParaRPr>
                </a:p>
              </p:txBody>
            </p:sp>
            <p:grpSp>
              <p:nvGrpSpPr>
                <p:cNvPr id="13" name="29 Grupo"/>
                <p:cNvGrpSpPr/>
                <p:nvPr/>
              </p:nvGrpSpPr>
              <p:grpSpPr>
                <a:xfrm>
                  <a:off x="2285866" y="2071688"/>
                  <a:ext cx="4286010" cy="3571875"/>
                  <a:chOff x="2285866" y="2071688"/>
                  <a:chExt cx="4286010" cy="3571875"/>
                </a:xfrm>
              </p:grpSpPr>
              <p:grpSp>
                <p:nvGrpSpPr>
                  <p:cNvPr id="14" name="8 Grupo"/>
                  <p:cNvGrpSpPr>
                    <a:grpSpLocks/>
                  </p:cNvGrpSpPr>
                  <p:nvPr/>
                </p:nvGrpSpPr>
                <p:grpSpPr bwMode="auto">
                  <a:xfrm>
                    <a:off x="2285866" y="2071688"/>
                    <a:ext cx="4286010" cy="3571875"/>
                    <a:chOff x="2000232" y="2286786"/>
                    <a:chExt cx="3571900" cy="3214710"/>
                  </a:xfrm>
                </p:grpSpPr>
                <p:cxnSp>
                  <p:nvCxnSpPr>
                    <p:cNvPr id="52" name="51 Conector recto"/>
                    <p:cNvCxnSpPr/>
                    <p:nvPr/>
                  </p:nvCxnSpPr>
                  <p:spPr>
                    <a:xfrm rot="5400000">
                      <a:off x="2107389" y="3892818"/>
                      <a:ext cx="3214710" cy="26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2000232" y="3928431"/>
                      <a:ext cx="357190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44 Conector recto"/>
                  <p:cNvCxnSpPr/>
                  <p:nvPr/>
                </p:nvCxnSpPr>
                <p:spPr>
                  <a:xfrm rot="10800000" flipV="1">
                    <a:off x="4357688" y="2813784"/>
                    <a:ext cx="1410915" cy="104384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45 Elipse"/>
                  <p:cNvSpPr/>
                  <p:nvPr/>
                </p:nvSpPr>
                <p:spPr>
                  <a:xfrm>
                    <a:off x="5691584" y="2750793"/>
                    <a:ext cx="142875" cy="1428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47" name="46 CuadroTexto"/>
                  <p:cNvSpPr txBox="1"/>
                  <p:nvPr/>
                </p:nvSpPr>
                <p:spPr>
                  <a:xfrm>
                    <a:off x="4921393" y="2414356"/>
                    <a:ext cx="428628" cy="400110"/>
                  </a:xfrm>
                  <a:prstGeom prst="rect">
                    <a:avLst/>
                  </a:prstGeom>
                  <a:solidFill>
                    <a:schemeClr val="accent1"/>
                  </a:solidFill>
                </p:spPr>
                <p:txBody>
                  <a:bodyPr wrap="square" rtlCol="0">
                    <a:spAutoFit/>
                  </a:bodyPr>
                  <a:lstStyle/>
                  <a:p>
                    <a:pPr algn="ctr"/>
                    <a:r>
                      <a:rPr lang="es-ES" sz="2000" b="1" dirty="0" smtClean="0"/>
                      <a:t>I</a:t>
                    </a:r>
                    <a:endParaRPr lang="es-ES" sz="2000" b="1" dirty="0"/>
                  </a:p>
                </p:txBody>
              </p:sp>
              <p:sp>
                <p:nvSpPr>
                  <p:cNvPr id="48" name="47 CuadroTexto"/>
                  <p:cNvSpPr txBox="1"/>
                  <p:nvPr/>
                </p:nvSpPr>
                <p:spPr>
                  <a:xfrm>
                    <a:off x="3214677" y="2385948"/>
                    <a:ext cx="551428" cy="447422"/>
                  </a:xfrm>
                  <a:prstGeom prst="rect">
                    <a:avLst/>
                  </a:prstGeom>
                  <a:solidFill>
                    <a:schemeClr val="accent1"/>
                  </a:solidFill>
                </p:spPr>
                <p:txBody>
                  <a:bodyPr wrap="square" rtlCol="0">
                    <a:spAutoFit/>
                  </a:bodyPr>
                  <a:lstStyle/>
                  <a:p>
                    <a:pPr algn="ctr"/>
                    <a:r>
                      <a:rPr lang="es-ES" sz="2000" b="1" dirty="0" smtClean="0"/>
                      <a:t>IV</a:t>
                    </a:r>
                    <a:endParaRPr lang="es-ES" sz="2000" b="1" dirty="0"/>
                  </a:p>
                </p:txBody>
              </p:sp>
              <p:sp>
                <p:nvSpPr>
                  <p:cNvPr id="49" name="48 CuadroTexto"/>
                  <p:cNvSpPr txBox="1"/>
                  <p:nvPr/>
                </p:nvSpPr>
                <p:spPr>
                  <a:xfrm>
                    <a:off x="3214678" y="4143380"/>
                    <a:ext cx="428628" cy="400110"/>
                  </a:xfrm>
                  <a:prstGeom prst="rect">
                    <a:avLst/>
                  </a:prstGeom>
                  <a:solidFill>
                    <a:schemeClr val="accent1"/>
                  </a:solidFill>
                </p:spPr>
                <p:txBody>
                  <a:bodyPr wrap="square" rtlCol="0">
                    <a:spAutoFit/>
                  </a:bodyPr>
                  <a:lstStyle/>
                  <a:p>
                    <a:pPr algn="ctr"/>
                    <a:r>
                      <a:rPr lang="es-ES" sz="2000" b="1" dirty="0" smtClean="0"/>
                      <a:t>III</a:t>
                    </a:r>
                    <a:endParaRPr lang="es-ES" sz="2000" b="1" dirty="0"/>
                  </a:p>
                </p:txBody>
              </p:sp>
              <p:sp>
                <p:nvSpPr>
                  <p:cNvPr id="50" name="49 CuadroTexto"/>
                  <p:cNvSpPr txBox="1"/>
                  <p:nvPr/>
                </p:nvSpPr>
                <p:spPr>
                  <a:xfrm>
                    <a:off x="4572000" y="4214818"/>
                    <a:ext cx="428628" cy="447422"/>
                  </a:xfrm>
                  <a:prstGeom prst="rect">
                    <a:avLst/>
                  </a:prstGeom>
                  <a:solidFill>
                    <a:schemeClr val="accent1"/>
                  </a:solidFill>
                </p:spPr>
                <p:txBody>
                  <a:bodyPr wrap="square" rtlCol="0">
                    <a:spAutoFit/>
                  </a:bodyPr>
                  <a:lstStyle/>
                  <a:p>
                    <a:pPr algn="ctr"/>
                    <a:r>
                      <a:rPr lang="es-ES" sz="2000" b="1" dirty="0" smtClean="0"/>
                      <a:t>II</a:t>
                    </a:r>
                    <a:endParaRPr lang="es-ES" sz="2000" b="1" dirty="0"/>
                  </a:p>
                </p:txBody>
              </p:sp>
              <p:sp>
                <p:nvSpPr>
                  <p:cNvPr id="51" name="50 Arco"/>
                  <p:cNvSpPr/>
                  <p:nvPr/>
                </p:nvSpPr>
                <p:spPr>
                  <a:xfrm rot="19057223">
                    <a:off x="4194398" y="2891576"/>
                    <a:ext cx="837838" cy="706864"/>
                  </a:xfrm>
                  <a:prstGeom prst="arc">
                    <a:avLst>
                      <a:gd name="adj1" fmla="val 16200000"/>
                      <a:gd name="adj2" fmla="val 3493404"/>
                    </a:avLst>
                  </a:prstGeom>
                  <a:ln w="254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grpSp>
        <p:sp>
          <p:nvSpPr>
            <p:cNvPr id="37" name="36 CuadroTexto"/>
            <p:cNvSpPr txBox="1"/>
            <p:nvPr/>
          </p:nvSpPr>
          <p:spPr>
            <a:xfrm>
              <a:off x="2530436" y="3053439"/>
              <a:ext cx="357190" cy="369331"/>
            </a:xfrm>
            <a:prstGeom prst="rect">
              <a:avLst/>
            </a:prstGeom>
            <a:solidFill>
              <a:schemeClr val="accent2">
                <a:lumMod val="60000"/>
                <a:lumOff val="40000"/>
              </a:schemeClr>
            </a:solidFill>
          </p:spPr>
          <p:txBody>
            <a:bodyPr wrap="square" rtlCol="0">
              <a:spAutoFit/>
            </a:bodyPr>
            <a:lstStyle/>
            <a:p>
              <a:r>
                <a:rPr lang="es-ES" dirty="0" smtClean="0"/>
                <a:t>+</a:t>
              </a:r>
              <a:endParaRPr lang="es-ES" dirty="0"/>
            </a:p>
          </p:txBody>
        </p:sp>
      </p:grpSp>
      <p:sp>
        <p:nvSpPr>
          <p:cNvPr id="55" name="22 CuadroTexto"/>
          <p:cNvSpPr txBox="1">
            <a:spLocks noChangeArrowheads="1"/>
          </p:cNvSpPr>
          <p:nvPr/>
        </p:nvSpPr>
        <p:spPr bwMode="auto">
          <a:xfrm>
            <a:off x="5500694" y="5845750"/>
            <a:ext cx="2643188" cy="369332"/>
          </a:xfrm>
          <a:prstGeom prst="rect">
            <a:avLst/>
          </a:prstGeom>
          <a:solidFill>
            <a:schemeClr val="accent2">
              <a:lumMod val="60000"/>
              <a:lumOff val="40000"/>
            </a:schemeClr>
          </a:solidFill>
          <a:ln w="9525">
            <a:noFill/>
            <a:miter lim="800000"/>
            <a:headEnd/>
            <a:tailEnd/>
          </a:ln>
        </p:spPr>
        <p:txBody>
          <a:bodyPr>
            <a:spAutoFit/>
          </a:bodyPr>
          <a:lstStyle/>
          <a:p>
            <a:pPr algn="ctr"/>
            <a:r>
              <a:rPr lang="es-VE" b="1" i="1" dirty="0" smtClean="0">
                <a:latin typeface="Calibri" pitchFamily="34" charset="0"/>
              </a:rPr>
              <a:t>Cuadrantes Topográficos</a:t>
            </a:r>
            <a:endParaRPr lang="es-VE" b="1"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85000" lnSpcReduction="1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Sistema de coordenadas </a:t>
            </a: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polares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26639" name="22 CuadroTexto"/>
          <p:cNvSpPr txBox="1">
            <a:spLocks noChangeArrowheads="1"/>
          </p:cNvSpPr>
          <p:nvPr/>
        </p:nvSpPr>
        <p:spPr bwMode="auto">
          <a:xfrm>
            <a:off x="642928" y="1547891"/>
            <a:ext cx="3357568" cy="4524315"/>
          </a:xfrm>
          <a:prstGeom prst="rect">
            <a:avLst/>
          </a:prstGeom>
          <a:solidFill>
            <a:schemeClr val="accent2">
              <a:lumMod val="60000"/>
              <a:lumOff val="40000"/>
            </a:schemeClr>
          </a:solidFill>
          <a:ln w="9525">
            <a:noFill/>
            <a:miter lim="800000"/>
            <a:headEnd/>
            <a:tailEnd/>
          </a:ln>
        </p:spPr>
        <p:txBody>
          <a:bodyPr wrap="square">
            <a:spAutoFit/>
          </a:bodyPr>
          <a:lstStyle/>
          <a:p>
            <a:pPr algn="ctr"/>
            <a:r>
              <a:rPr lang="es-VE" b="1" i="1" dirty="0" smtClean="0">
                <a:latin typeface="Calibri" pitchFamily="34" charset="0"/>
              </a:rPr>
              <a:t>La posición de un punto P1 con respecto a un punto P2 está definida mediante el ángulo </a:t>
            </a:r>
            <a:r>
              <a:rPr lang="el-GR" b="1" i="1" dirty="0" smtClean="0">
                <a:latin typeface="Calibri" pitchFamily="34" charset="0"/>
              </a:rPr>
              <a:t>φ</a:t>
            </a:r>
            <a:r>
              <a:rPr lang="es-ES" b="1" i="1" dirty="0" smtClean="0">
                <a:latin typeface="Calibri" pitchFamily="34" charset="0"/>
              </a:rPr>
              <a:t> entre el eje de referencia la alineación P1P2 y la distancia D.</a:t>
            </a:r>
          </a:p>
          <a:p>
            <a:pPr algn="ctr"/>
            <a:endParaRPr lang="es-ES" b="1" i="1" dirty="0">
              <a:latin typeface="Calibri" pitchFamily="34" charset="0"/>
            </a:endParaRPr>
          </a:p>
          <a:p>
            <a:pPr algn="ctr"/>
            <a:r>
              <a:rPr lang="es-ES" b="1" i="1" dirty="0" smtClean="0">
                <a:latin typeface="Calibri" pitchFamily="34" charset="0"/>
              </a:rPr>
              <a:t>En este sistema las coordenadas de un punto se expresan de la forma: P(</a:t>
            </a:r>
            <a:r>
              <a:rPr lang="el-GR" b="1" i="1" dirty="0" smtClean="0">
                <a:latin typeface="Calibri" pitchFamily="34" charset="0"/>
              </a:rPr>
              <a:t>φ</a:t>
            </a:r>
            <a:r>
              <a:rPr lang="es-ES" b="1" i="1" baseline="-25000" dirty="0" err="1" smtClean="0">
                <a:latin typeface="Calibri" pitchFamily="34" charset="0"/>
              </a:rPr>
              <a:t>p</a:t>
            </a:r>
            <a:r>
              <a:rPr lang="es-ES" b="1" i="1" dirty="0" err="1" smtClean="0">
                <a:latin typeface="Calibri" pitchFamily="34" charset="0"/>
              </a:rPr>
              <a:t>;D</a:t>
            </a:r>
            <a:r>
              <a:rPr lang="es-ES" b="1" i="1" baseline="-25000" dirty="0" err="1" smtClean="0">
                <a:latin typeface="Calibri" pitchFamily="34" charset="0"/>
              </a:rPr>
              <a:t>p</a:t>
            </a:r>
            <a:r>
              <a:rPr lang="es-ES" b="1" i="1" dirty="0" smtClean="0">
                <a:latin typeface="Calibri" pitchFamily="34" charset="0"/>
              </a:rPr>
              <a:t>)</a:t>
            </a:r>
          </a:p>
          <a:p>
            <a:pPr algn="ctr"/>
            <a:endParaRPr lang="es-ES" b="1" i="1" dirty="0">
              <a:latin typeface="Calibri" pitchFamily="34" charset="0"/>
            </a:endParaRPr>
          </a:p>
          <a:p>
            <a:pPr algn="ctr"/>
            <a:r>
              <a:rPr lang="es-ES" b="1" i="1" dirty="0" smtClean="0">
                <a:latin typeface="Calibri" pitchFamily="34" charset="0"/>
              </a:rPr>
              <a:t>La dirección de una alineación cualquiera se puede definir por el ángulo horizontal (medido en sentido horario) que dicha alineación forma con una alineación de referencia.</a:t>
            </a:r>
            <a:endParaRPr lang="es-VE" b="1" i="1" dirty="0">
              <a:latin typeface="Calibri" pitchFamily="34" charset="0"/>
            </a:endParaRPr>
          </a:p>
        </p:txBody>
      </p:sp>
      <p:cxnSp>
        <p:nvCxnSpPr>
          <p:cNvPr id="32" name="31 Conector recto"/>
          <p:cNvCxnSpPr/>
          <p:nvPr/>
        </p:nvCxnSpPr>
        <p:spPr>
          <a:xfrm rot="5400000" flipH="1" flipV="1">
            <a:off x="4464049" y="3036091"/>
            <a:ext cx="1215240" cy="794"/>
          </a:xfrm>
          <a:prstGeom prst="line">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42 Arco"/>
          <p:cNvSpPr/>
          <p:nvPr/>
        </p:nvSpPr>
        <p:spPr>
          <a:xfrm rot="20377346">
            <a:off x="4973540" y="3054879"/>
            <a:ext cx="428628" cy="642942"/>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4" name="43 CuadroTexto"/>
          <p:cNvSpPr txBox="1"/>
          <p:nvPr/>
        </p:nvSpPr>
        <p:spPr>
          <a:xfrm>
            <a:off x="5143504" y="2773916"/>
            <a:ext cx="428628" cy="369332"/>
          </a:xfrm>
          <a:prstGeom prst="rect">
            <a:avLst/>
          </a:prstGeom>
          <a:noFill/>
        </p:spPr>
        <p:txBody>
          <a:bodyPr wrap="square" rtlCol="0">
            <a:spAutoFit/>
          </a:bodyPr>
          <a:lstStyle/>
          <a:p>
            <a:r>
              <a:rPr lang="el-GR" b="1" i="1" dirty="0" smtClean="0">
                <a:latin typeface="Calibri" pitchFamily="34" charset="0"/>
              </a:rPr>
              <a:t>φ</a:t>
            </a:r>
            <a:endParaRPr lang="es-ES" dirty="0"/>
          </a:p>
        </p:txBody>
      </p:sp>
      <p:grpSp>
        <p:nvGrpSpPr>
          <p:cNvPr id="58" name="57 Grupo"/>
          <p:cNvGrpSpPr/>
          <p:nvPr/>
        </p:nvGrpSpPr>
        <p:grpSpPr>
          <a:xfrm>
            <a:off x="4357686" y="2000240"/>
            <a:ext cx="3143272" cy="2369596"/>
            <a:chOff x="4357686" y="2000240"/>
            <a:chExt cx="3143272" cy="2369596"/>
          </a:xfrm>
        </p:grpSpPr>
        <p:sp>
          <p:nvSpPr>
            <p:cNvPr id="39" name="10 CuadroTexto"/>
            <p:cNvSpPr txBox="1">
              <a:spLocks noChangeArrowheads="1"/>
            </p:cNvSpPr>
            <p:nvPr/>
          </p:nvSpPr>
          <p:spPr bwMode="auto">
            <a:xfrm>
              <a:off x="6215074" y="4000504"/>
              <a:ext cx="1285884" cy="369332"/>
            </a:xfrm>
            <a:prstGeom prst="rect">
              <a:avLst/>
            </a:prstGeom>
            <a:noFill/>
            <a:ln w="9525">
              <a:noFill/>
              <a:miter lim="800000"/>
              <a:headEnd/>
              <a:tailEnd/>
            </a:ln>
          </p:spPr>
          <p:txBody>
            <a:bodyPr wrap="square">
              <a:spAutoFit/>
            </a:bodyPr>
            <a:lstStyle/>
            <a:p>
              <a:r>
                <a:rPr lang="es-VE" b="1" dirty="0" smtClean="0">
                  <a:latin typeface="Calibri" pitchFamily="34" charset="0"/>
                </a:rPr>
                <a:t>Este</a:t>
              </a:r>
              <a:endParaRPr lang="es-VE" b="1" dirty="0">
                <a:latin typeface="Calibri" pitchFamily="34" charset="0"/>
              </a:endParaRPr>
            </a:p>
          </p:txBody>
        </p:sp>
        <p:grpSp>
          <p:nvGrpSpPr>
            <p:cNvPr id="5" name="30 Grupo"/>
            <p:cNvGrpSpPr/>
            <p:nvPr/>
          </p:nvGrpSpPr>
          <p:grpSpPr>
            <a:xfrm>
              <a:off x="4357686" y="2285992"/>
              <a:ext cx="2714644" cy="1878071"/>
              <a:chOff x="2071686" y="2094814"/>
              <a:chExt cx="2926726" cy="2100149"/>
            </a:xfrm>
          </p:grpSpPr>
          <p:sp>
            <p:nvSpPr>
              <p:cNvPr id="41" name="11 CuadroTexto"/>
              <p:cNvSpPr txBox="1">
                <a:spLocks noChangeArrowheads="1"/>
              </p:cNvSpPr>
              <p:nvPr/>
            </p:nvSpPr>
            <p:spPr bwMode="auto">
              <a:xfrm rot="16200000">
                <a:off x="1808043" y="2791037"/>
                <a:ext cx="925471" cy="398186"/>
              </a:xfrm>
              <a:prstGeom prst="rect">
                <a:avLst/>
              </a:prstGeom>
              <a:noFill/>
              <a:ln w="9525">
                <a:noFill/>
                <a:miter lim="800000"/>
                <a:headEnd/>
                <a:tailEnd/>
              </a:ln>
            </p:spPr>
            <p:txBody>
              <a:bodyPr wrap="square">
                <a:spAutoFit/>
              </a:bodyPr>
              <a:lstStyle/>
              <a:p>
                <a:r>
                  <a:rPr lang="es-VE" b="1" dirty="0" smtClean="0">
                    <a:latin typeface="Calibri" pitchFamily="34" charset="0"/>
                  </a:rPr>
                  <a:t>Norte</a:t>
                </a:r>
                <a:endParaRPr lang="es-VE" b="1" dirty="0">
                  <a:latin typeface="Calibri" pitchFamily="34" charset="0"/>
                </a:endParaRPr>
              </a:p>
            </p:txBody>
          </p:sp>
          <p:grpSp>
            <p:nvGrpSpPr>
              <p:cNvPr id="7" name="8 Grupo"/>
              <p:cNvGrpSpPr>
                <a:grpSpLocks/>
              </p:cNvGrpSpPr>
              <p:nvPr/>
            </p:nvGrpSpPr>
            <p:grpSpPr bwMode="auto">
              <a:xfrm>
                <a:off x="2285866" y="2094814"/>
                <a:ext cx="2712546" cy="2100149"/>
                <a:chOff x="2000232" y="2307600"/>
                <a:chExt cx="2260597" cy="1890146"/>
              </a:xfrm>
            </p:grpSpPr>
            <p:cxnSp>
              <p:nvCxnSpPr>
                <p:cNvPr id="52" name="51 Conector recto"/>
                <p:cNvCxnSpPr/>
                <p:nvPr/>
              </p:nvCxnSpPr>
              <p:spPr>
                <a:xfrm rot="5400000">
                  <a:off x="1149870" y="3236214"/>
                  <a:ext cx="1890146" cy="32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2000232" y="3928432"/>
                  <a:ext cx="2260597" cy="328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27 Conector recto"/>
            <p:cNvCxnSpPr/>
            <p:nvPr/>
          </p:nvCxnSpPr>
          <p:spPr>
            <a:xfrm flipV="1">
              <a:off x="5072066" y="2428868"/>
              <a:ext cx="1428760" cy="1214446"/>
            </a:xfrm>
            <a:prstGeom prst="line">
              <a:avLst/>
            </a:prstGeom>
            <a:ln w="317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000628" y="3559734"/>
              <a:ext cx="642942" cy="369332"/>
            </a:xfrm>
            <a:prstGeom prst="rect">
              <a:avLst/>
            </a:prstGeom>
            <a:noFill/>
          </p:spPr>
          <p:txBody>
            <a:bodyPr wrap="square" rtlCol="0">
              <a:spAutoFit/>
            </a:bodyPr>
            <a:lstStyle/>
            <a:p>
              <a:r>
                <a:rPr lang="es-ES" dirty="0" smtClean="0"/>
                <a:t>P1</a:t>
              </a:r>
              <a:endParaRPr lang="es-ES" dirty="0"/>
            </a:p>
          </p:txBody>
        </p:sp>
        <p:sp>
          <p:nvSpPr>
            <p:cNvPr id="30" name="29 CuadroTexto"/>
            <p:cNvSpPr txBox="1"/>
            <p:nvPr/>
          </p:nvSpPr>
          <p:spPr>
            <a:xfrm>
              <a:off x="6429388" y="2273850"/>
              <a:ext cx="642942" cy="369332"/>
            </a:xfrm>
            <a:prstGeom prst="rect">
              <a:avLst/>
            </a:prstGeom>
            <a:noFill/>
          </p:spPr>
          <p:txBody>
            <a:bodyPr wrap="square" rtlCol="0">
              <a:spAutoFit/>
            </a:bodyPr>
            <a:lstStyle/>
            <a:p>
              <a:r>
                <a:rPr lang="es-ES" dirty="0" smtClean="0"/>
                <a:t>P2</a:t>
              </a:r>
              <a:endParaRPr lang="es-ES" dirty="0"/>
            </a:p>
          </p:txBody>
        </p:sp>
        <p:cxnSp>
          <p:nvCxnSpPr>
            <p:cNvPr id="35" name="34 Conector recto"/>
            <p:cNvCxnSpPr/>
            <p:nvPr/>
          </p:nvCxnSpPr>
          <p:spPr>
            <a:xfrm>
              <a:off x="5072066" y="2427280"/>
              <a:ext cx="1357322" cy="1588"/>
            </a:xfrm>
            <a:prstGeom prst="line">
              <a:avLst/>
            </a:prstGeom>
            <a:ln w="28575">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5643570" y="3071810"/>
              <a:ext cx="642942" cy="369332"/>
            </a:xfrm>
            <a:prstGeom prst="rect">
              <a:avLst/>
            </a:prstGeom>
            <a:noFill/>
          </p:spPr>
          <p:txBody>
            <a:bodyPr wrap="square" rtlCol="0">
              <a:spAutoFit/>
            </a:bodyPr>
            <a:lstStyle/>
            <a:p>
              <a:r>
                <a:rPr lang="es-ES" dirty="0" smtClean="0"/>
                <a:t>D</a:t>
              </a:r>
              <a:endParaRPr lang="es-ES" dirty="0"/>
            </a:p>
          </p:txBody>
        </p:sp>
        <p:sp>
          <p:nvSpPr>
            <p:cNvPr id="56" name="55 CuadroTexto"/>
            <p:cNvSpPr txBox="1"/>
            <p:nvPr/>
          </p:nvSpPr>
          <p:spPr>
            <a:xfrm>
              <a:off x="5429256" y="2000240"/>
              <a:ext cx="1214446" cy="369332"/>
            </a:xfrm>
            <a:prstGeom prst="rect">
              <a:avLst/>
            </a:prstGeom>
            <a:noFill/>
          </p:spPr>
          <p:txBody>
            <a:bodyPr wrap="square" rtlCol="0">
              <a:spAutoFit/>
            </a:bodyPr>
            <a:lstStyle/>
            <a:p>
              <a:r>
                <a:rPr lang="es-ES" dirty="0" smtClean="0"/>
                <a:t>ΔE</a:t>
              </a:r>
              <a:r>
                <a:rPr lang="es-ES" baseline="-25000" dirty="0" smtClean="0"/>
                <a:t>2-1</a:t>
              </a:r>
              <a:endParaRPr lang="es-ES" baseline="-25000" dirty="0"/>
            </a:p>
          </p:txBody>
        </p:sp>
        <p:sp>
          <p:nvSpPr>
            <p:cNvPr id="57" name="56 CuadroTexto"/>
            <p:cNvSpPr txBox="1"/>
            <p:nvPr/>
          </p:nvSpPr>
          <p:spPr>
            <a:xfrm rot="16200000">
              <a:off x="4280177" y="2494235"/>
              <a:ext cx="1214446" cy="369332"/>
            </a:xfrm>
            <a:prstGeom prst="rect">
              <a:avLst/>
            </a:prstGeom>
            <a:noFill/>
          </p:spPr>
          <p:txBody>
            <a:bodyPr wrap="square" rtlCol="0">
              <a:spAutoFit/>
            </a:bodyPr>
            <a:lstStyle/>
            <a:p>
              <a:r>
                <a:rPr lang="es-ES" dirty="0" smtClean="0"/>
                <a:t>ΔN</a:t>
              </a:r>
              <a:r>
                <a:rPr lang="es-ES" baseline="-25000" dirty="0" smtClean="0"/>
                <a:t>2-1</a:t>
              </a:r>
              <a:endParaRPr lang="es-E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4"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Relaciones geométricas entre el sistema de coordenadas cartesianas y polares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graphicFrame>
        <p:nvGraphicFramePr>
          <p:cNvPr id="22" name="21 Objeto"/>
          <p:cNvGraphicFramePr>
            <a:graphicFrameLocks noChangeAspect="1"/>
          </p:cNvGraphicFramePr>
          <p:nvPr/>
        </p:nvGraphicFramePr>
        <p:xfrm>
          <a:off x="1571604" y="1928802"/>
          <a:ext cx="6174302" cy="788993"/>
        </p:xfrm>
        <a:graphic>
          <a:graphicData uri="http://schemas.openxmlformats.org/presentationml/2006/ole">
            <p:oleObj spid="_x0000_s38914" name="Ecuación" r:id="rId5" imgW="2286000" imgH="291960" progId="Equation.3">
              <p:embed/>
            </p:oleObj>
          </a:graphicData>
        </a:graphic>
      </p:graphicFrame>
      <p:graphicFrame>
        <p:nvGraphicFramePr>
          <p:cNvPr id="23" name="22 Objeto"/>
          <p:cNvGraphicFramePr>
            <a:graphicFrameLocks noChangeAspect="1"/>
          </p:cNvGraphicFramePr>
          <p:nvPr/>
        </p:nvGraphicFramePr>
        <p:xfrm>
          <a:off x="3071802" y="3357562"/>
          <a:ext cx="3124251" cy="1041417"/>
        </p:xfrm>
        <a:graphic>
          <a:graphicData uri="http://schemas.openxmlformats.org/presentationml/2006/ole">
            <p:oleObj spid="_x0000_s38915" name="Ecuación" r:id="rId6" imgW="1295280" imgH="431640" progId="Equation.3">
              <p:embed/>
            </p:oleObj>
          </a:graphicData>
        </a:graphic>
      </p:graphicFrame>
      <p:sp>
        <p:nvSpPr>
          <p:cNvPr id="24" name="23 CuadroTexto"/>
          <p:cNvSpPr txBox="1"/>
          <p:nvPr/>
        </p:nvSpPr>
        <p:spPr>
          <a:xfrm>
            <a:off x="3000364" y="4857760"/>
            <a:ext cx="3357586" cy="646331"/>
          </a:xfrm>
          <a:prstGeom prst="rect">
            <a:avLst/>
          </a:prstGeom>
          <a:solidFill>
            <a:srgbClr val="FFFF00"/>
          </a:solidFill>
        </p:spPr>
        <p:txBody>
          <a:bodyPr wrap="square" rtlCol="0">
            <a:spAutoFit/>
          </a:bodyPr>
          <a:lstStyle/>
          <a:p>
            <a:pPr algn="ctr"/>
            <a:r>
              <a:rPr lang="el-GR" dirty="0" smtClean="0"/>
              <a:t>Δ</a:t>
            </a:r>
            <a:r>
              <a:rPr lang="es-ES" dirty="0" smtClean="0"/>
              <a:t>N</a:t>
            </a:r>
            <a:r>
              <a:rPr lang="es-ES" baseline="-25000" dirty="0" smtClean="0"/>
              <a:t>P1-P2</a:t>
            </a:r>
            <a:r>
              <a:rPr lang="es-ES" dirty="0" smtClean="0"/>
              <a:t>=D</a:t>
            </a:r>
            <a:r>
              <a:rPr lang="es-ES" baseline="-25000" dirty="0" smtClean="0"/>
              <a:t>P1-P2</a:t>
            </a:r>
            <a:r>
              <a:rPr lang="es-ES" dirty="0" smtClean="0"/>
              <a:t>*COS</a:t>
            </a:r>
            <a:r>
              <a:rPr lang="el-GR" dirty="0" smtClean="0"/>
              <a:t>φ</a:t>
            </a:r>
            <a:endParaRPr lang="es-ES" dirty="0" smtClean="0"/>
          </a:p>
          <a:p>
            <a:pPr algn="ctr"/>
            <a:r>
              <a:rPr lang="el-GR" dirty="0" smtClean="0"/>
              <a:t>Δ</a:t>
            </a:r>
            <a:r>
              <a:rPr lang="es-ES" dirty="0" smtClean="0"/>
              <a:t>E</a:t>
            </a:r>
            <a:r>
              <a:rPr lang="es-ES" baseline="-25000" dirty="0" smtClean="0"/>
              <a:t>P1-P2</a:t>
            </a:r>
            <a:r>
              <a:rPr lang="es-ES" dirty="0" smtClean="0"/>
              <a:t>=D</a:t>
            </a:r>
            <a:r>
              <a:rPr lang="es-ES" baseline="-25000" dirty="0" smtClean="0"/>
              <a:t>P1-P2</a:t>
            </a:r>
            <a:r>
              <a:rPr lang="es-ES" dirty="0" smtClean="0"/>
              <a:t>*SEN</a:t>
            </a:r>
            <a:r>
              <a:rPr lang="el-GR" dirty="0" smtClean="0"/>
              <a:t>φ</a:t>
            </a: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a:spLocks noGrp="1"/>
          </p:cNvSpPr>
          <p:nvPr>
            <p:ph type="title"/>
          </p:nvPr>
        </p:nvSpPr>
        <p:spPr>
          <a:xfrm>
            <a:off x="0" y="274638"/>
            <a:ext cx="9144000" cy="868362"/>
          </a:xfrm>
        </p:spPr>
        <p:txBody>
          <a:bodyPr rtlCol="0">
            <a:normAutofit/>
          </a:bodyPr>
          <a:lstStyle/>
          <a:p>
            <a:pPr eaLnBrk="1" fontAlgn="auto" hangingPunct="1">
              <a:spcAft>
                <a:spcPts val="0"/>
              </a:spcAft>
              <a:defRPr/>
            </a:pPr>
            <a:r>
              <a:rPr lang="es-VE" dirty="0" smtClean="0">
                <a:effectLst>
                  <a:outerShdw blurRad="38100" dist="38100" dir="2700000" algn="tl">
                    <a:srgbClr val="000000">
                      <a:alpha val="43137"/>
                    </a:srgbClr>
                  </a:outerShdw>
                </a:effectLst>
                <a:latin typeface="Arial Black" pitchFamily="34" charset="0"/>
                <a:cs typeface="Aharoni" pitchFamily="2" charset="-79"/>
              </a:rPr>
              <a:t>Definición</a:t>
            </a:r>
            <a:endParaRPr lang="es-VE" cap="all" dirty="0" smtClean="0">
              <a:effectLst>
                <a:outerShdw blurRad="38100" dist="38100" dir="2700000" algn="tl">
                  <a:srgbClr val="000000">
                    <a:alpha val="43137"/>
                  </a:srgbClr>
                </a:outerShdw>
              </a:effectLst>
              <a:latin typeface="Arial Black" pitchFamily="34" charset="0"/>
              <a:cs typeface="Aharoni" pitchFamily="2" charset="-79"/>
            </a:endParaRPr>
          </a:p>
        </p:txBody>
      </p:sp>
      <p:sp>
        <p:nvSpPr>
          <p:cNvPr id="6" name="5 CuadroTexto"/>
          <p:cNvSpPr txBox="1"/>
          <p:nvPr/>
        </p:nvSpPr>
        <p:spPr>
          <a:xfrm>
            <a:off x="642938" y="1428750"/>
            <a:ext cx="8001000" cy="3170238"/>
          </a:xfrm>
          <a:prstGeom prst="rect">
            <a:avLst/>
          </a:prstGeom>
          <a:noFill/>
        </p:spPr>
        <p:txBody>
          <a:bodyPr>
            <a:spAutoFit/>
          </a:bodyPr>
          <a:lstStyle/>
          <a:p>
            <a:pPr fontAlgn="auto">
              <a:spcBef>
                <a:spcPts val="0"/>
              </a:spcBef>
              <a:spcAft>
                <a:spcPts val="0"/>
              </a:spcAft>
              <a:defRPr/>
            </a:pPr>
            <a:r>
              <a:rPr lang="es-VE" sz="2000" u="sng" cap="all" dirty="0">
                <a:solidFill>
                  <a:schemeClr val="tx2">
                    <a:lumMod val="50000"/>
                  </a:schemeClr>
                </a:solidFill>
                <a:latin typeface="Arial Black" pitchFamily="34" charset="0"/>
                <a:cs typeface="Aharoni" pitchFamily="2" charset="-79"/>
              </a:rPr>
              <a:t>Definición 1</a:t>
            </a:r>
          </a:p>
          <a:p>
            <a:pPr fontAlgn="auto">
              <a:spcBef>
                <a:spcPts val="0"/>
              </a:spcBef>
              <a:spcAft>
                <a:spcPts val="0"/>
              </a:spcAft>
              <a:defRPr/>
            </a:pPr>
            <a:r>
              <a:rPr lang="es-VE" sz="2000" dirty="0">
                <a:latin typeface="Arial Black" pitchFamily="34" charset="0"/>
                <a:cs typeface="Aharoni" pitchFamily="2" charset="-79"/>
              </a:rPr>
              <a:t>Disciplina que comprende todos los métodos para medir, procesar y difundir información sobre la tierra y nuestro medio ambiente.</a:t>
            </a:r>
          </a:p>
          <a:p>
            <a:pPr fontAlgn="auto">
              <a:spcBef>
                <a:spcPts val="0"/>
              </a:spcBef>
              <a:spcAft>
                <a:spcPts val="0"/>
              </a:spcAft>
              <a:defRPr/>
            </a:pPr>
            <a:endParaRPr lang="es-VE" sz="2000" dirty="0">
              <a:latin typeface="Arial Black" pitchFamily="34" charset="0"/>
              <a:cs typeface="Aharoni" pitchFamily="2" charset="-79"/>
            </a:endParaRPr>
          </a:p>
          <a:p>
            <a:pPr fontAlgn="auto">
              <a:spcBef>
                <a:spcPts val="0"/>
              </a:spcBef>
              <a:spcAft>
                <a:spcPts val="0"/>
              </a:spcAft>
              <a:defRPr/>
            </a:pPr>
            <a:endParaRPr lang="es-VE" sz="2000" dirty="0">
              <a:latin typeface="Arial Black" pitchFamily="34" charset="0"/>
              <a:cs typeface="Aharoni" pitchFamily="2" charset="-79"/>
            </a:endParaRPr>
          </a:p>
          <a:p>
            <a:pPr fontAlgn="auto">
              <a:spcBef>
                <a:spcPts val="0"/>
              </a:spcBef>
              <a:spcAft>
                <a:spcPts val="0"/>
              </a:spcAft>
              <a:defRPr/>
            </a:pPr>
            <a:r>
              <a:rPr lang="es-VE" sz="2000" u="sng" cap="all" dirty="0">
                <a:latin typeface="Arial Black" pitchFamily="34" charset="0"/>
                <a:cs typeface="Aharoni" pitchFamily="2" charset="-79"/>
              </a:rPr>
              <a:t>Definición 2</a:t>
            </a:r>
          </a:p>
          <a:p>
            <a:pPr fontAlgn="auto">
              <a:spcBef>
                <a:spcPts val="0"/>
              </a:spcBef>
              <a:spcAft>
                <a:spcPts val="0"/>
              </a:spcAft>
              <a:defRPr/>
            </a:pPr>
            <a:r>
              <a:rPr lang="es-VE" sz="2000" dirty="0">
                <a:latin typeface="Arial Black" pitchFamily="34" charset="0"/>
                <a:cs typeface="Aharoni" pitchFamily="2" charset="-79"/>
              </a:rPr>
              <a:t>Ciencia que estudia el conjunto de principios y procedimientos que tienen por objeto la representación gráfica de la superficie de la tierra.</a:t>
            </a:r>
          </a:p>
        </p:txBody>
      </p:sp>
      <p:sp>
        <p:nvSpPr>
          <p:cNvPr id="7"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Definición</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8" name="7 Rectángulo"/>
          <p:cNvSpPr/>
          <p:nvPr/>
        </p:nvSpPr>
        <p:spPr>
          <a:xfrm>
            <a:off x="1143000" y="5072063"/>
            <a:ext cx="192881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dirty="0"/>
              <a:t>Topo</a:t>
            </a:r>
          </a:p>
        </p:txBody>
      </p:sp>
      <p:sp>
        <p:nvSpPr>
          <p:cNvPr id="9" name="8 Rectángulo"/>
          <p:cNvSpPr/>
          <p:nvPr/>
        </p:nvSpPr>
        <p:spPr>
          <a:xfrm>
            <a:off x="5929313" y="5072063"/>
            <a:ext cx="1928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dirty="0"/>
              <a:t>Grafo</a:t>
            </a:r>
          </a:p>
        </p:txBody>
      </p:sp>
      <p:sp>
        <p:nvSpPr>
          <p:cNvPr id="10" name="9 Rectángulo"/>
          <p:cNvSpPr/>
          <p:nvPr/>
        </p:nvSpPr>
        <p:spPr>
          <a:xfrm>
            <a:off x="3571875" y="6072188"/>
            <a:ext cx="2000250"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dirty="0"/>
              <a:t>Topografía</a:t>
            </a:r>
          </a:p>
        </p:txBody>
      </p:sp>
      <p:sp>
        <p:nvSpPr>
          <p:cNvPr id="11" name="10 CuadroTexto"/>
          <p:cNvSpPr txBox="1"/>
          <p:nvPr/>
        </p:nvSpPr>
        <p:spPr>
          <a:xfrm>
            <a:off x="3500438" y="5572125"/>
            <a:ext cx="2143125" cy="369888"/>
          </a:xfrm>
          <a:prstGeom prst="rect">
            <a:avLst/>
          </a:prstGeom>
          <a:solidFill>
            <a:schemeClr val="accent1">
              <a:lumMod val="60000"/>
              <a:lumOff val="40000"/>
            </a:schemeClr>
          </a:solidFill>
        </p:spPr>
        <p:txBody>
          <a:bodyPr>
            <a:spAutoFit/>
          </a:bodyPr>
          <a:lstStyle/>
          <a:p>
            <a:pPr algn="ctr" fontAlgn="auto">
              <a:spcBef>
                <a:spcPts val="0"/>
              </a:spcBef>
              <a:spcAft>
                <a:spcPts val="0"/>
              </a:spcAft>
              <a:defRPr/>
            </a:pPr>
            <a:r>
              <a:rPr lang="es-VE" dirty="0">
                <a:latin typeface="+mn-lt"/>
                <a:cs typeface="+mn-cs"/>
              </a:rPr>
              <a:t>Etimológicamente</a:t>
            </a:r>
          </a:p>
        </p:txBody>
      </p:sp>
      <p:cxnSp>
        <p:nvCxnSpPr>
          <p:cNvPr id="13" name="12 Conector curvado"/>
          <p:cNvCxnSpPr>
            <a:endCxn id="10" idx="1"/>
          </p:cNvCxnSpPr>
          <p:nvPr/>
        </p:nvCxnSpPr>
        <p:spPr>
          <a:xfrm>
            <a:off x="2643188" y="5572125"/>
            <a:ext cx="928687" cy="75088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Forma"/>
          <p:cNvCxnSpPr>
            <a:stCxn id="9" idx="2"/>
            <a:endCxn id="10" idx="3"/>
          </p:cNvCxnSpPr>
          <p:nvPr/>
        </p:nvCxnSpPr>
        <p:spPr>
          <a:xfrm rot="5400000">
            <a:off x="5857875" y="5286375"/>
            <a:ext cx="750888" cy="132238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92500"/>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Clases de ángulos horizontales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7" name="6 CuadroTexto"/>
          <p:cNvSpPr txBox="1"/>
          <p:nvPr/>
        </p:nvSpPr>
        <p:spPr>
          <a:xfrm>
            <a:off x="500034" y="1785926"/>
            <a:ext cx="8143932" cy="3970318"/>
          </a:xfrm>
          <a:prstGeom prst="rect">
            <a:avLst/>
          </a:prstGeom>
          <a:noFill/>
        </p:spPr>
        <p:txBody>
          <a:bodyPr wrap="square" rtlCol="0">
            <a:spAutoFit/>
          </a:bodyPr>
          <a:lstStyle/>
          <a:p>
            <a:pPr marL="342900" indent="-342900">
              <a:buFont typeface="Arial" pitchFamily="34" charset="0"/>
              <a:buChar char="•"/>
            </a:pPr>
            <a:r>
              <a:rPr lang="es-ES" dirty="0" smtClean="0"/>
              <a:t>Ángulos interiores</a:t>
            </a:r>
          </a:p>
          <a:p>
            <a:pPr marL="342900" indent="-342900"/>
            <a:r>
              <a:rPr lang="es-ES" dirty="0"/>
              <a:t>	</a:t>
            </a:r>
            <a:r>
              <a:rPr lang="es-ES" dirty="0" smtClean="0"/>
              <a:t>	Normalmente quedan dentro de un polígono 	cerrado y son medidos 	normalmente se miden en cada vértice del polígono. Sus valores 	pueden verificarse considerando que la suma de todos ellos debe ser 	igual a (n-2)*180º.</a:t>
            </a:r>
          </a:p>
          <a:p>
            <a:pPr marL="342900" indent="-342900"/>
            <a:endParaRPr lang="es-ES" dirty="0"/>
          </a:p>
          <a:p>
            <a:pPr marL="342900" indent="-342900"/>
            <a:endParaRPr lang="es-ES" dirty="0" smtClean="0"/>
          </a:p>
          <a:p>
            <a:pPr marL="342900" indent="-342900"/>
            <a:endParaRPr lang="es-ES" dirty="0"/>
          </a:p>
          <a:p>
            <a:pPr marL="342900" indent="-342900"/>
            <a:endParaRPr lang="es-ES" dirty="0" smtClean="0"/>
          </a:p>
          <a:p>
            <a:pPr marL="342900" indent="-342900"/>
            <a:endParaRPr lang="es-ES" dirty="0" smtClean="0"/>
          </a:p>
          <a:p>
            <a:pPr marL="342900" indent="-342900">
              <a:buFont typeface="Arial" pitchFamily="34" charset="0"/>
              <a:buChar char="•"/>
            </a:pPr>
            <a:r>
              <a:rPr lang="es-ES" dirty="0" smtClean="0"/>
              <a:t>Ángulos exteriores</a:t>
            </a:r>
          </a:p>
          <a:p>
            <a:pPr marL="342900" indent="-342900"/>
            <a:r>
              <a:rPr lang="es-ES" dirty="0"/>
              <a:t>	</a:t>
            </a:r>
            <a:r>
              <a:rPr lang="es-ES" dirty="0" smtClean="0"/>
              <a:t>	Quedan fuera del polígono cerrado son </a:t>
            </a:r>
            <a:r>
              <a:rPr lang="es-ES" dirty="0" err="1" smtClean="0"/>
              <a:t>explementos</a:t>
            </a:r>
            <a:r>
              <a:rPr lang="es-ES" dirty="0" smtClean="0"/>
              <a:t> o suplementos 	a 360º.</a:t>
            </a:r>
          </a:p>
          <a:p>
            <a:pPr marL="342900" indent="-342900"/>
            <a:endParaRPr lang="es-ES" dirty="0" smtClean="0"/>
          </a:p>
        </p:txBody>
      </p:sp>
      <p:grpSp>
        <p:nvGrpSpPr>
          <p:cNvPr id="20" name="19 Grupo"/>
          <p:cNvGrpSpPr/>
          <p:nvPr/>
        </p:nvGrpSpPr>
        <p:grpSpPr>
          <a:xfrm>
            <a:off x="4000496" y="3325196"/>
            <a:ext cx="1675440" cy="1115724"/>
            <a:chOff x="4000496" y="3325196"/>
            <a:chExt cx="1675440" cy="1115724"/>
          </a:xfrm>
        </p:grpSpPr>
        <p:sp>
          <p:nvSpPr>
            <p:cNvPr id="8" name="7 Paralelogramo"/>
            <p:cNvSpPr/>
            <p:nvPr/>
          </p:nvSpPr>
          <p:spPr>
            <a:xfrm>
              <a:off x="4000496" y="3429000"/>
              <a:ext cx="1643074" cy="928694"/>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Arco"/>
            <p:cNvSpPr/>
            <p:nvPr/>
          </p:nvSpPr>
          <p:spPr>
            <a:xfrm rot="4145055">
              <a:off x="4091382" y="3338114"/>
              <a:ext cx="357190" cy="357190"/>
            </a:xfrm>
            <a:prstGeom prst="arc">
              <a:avLst>
                <a:gd name="adj1" fmla="val 16200000"/>
                <a:gd name="adj2" fmla="val 2989065"/>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Arco"/>
            <p:cNvSpPr/>
            <p:nvPr/>
          </p:nvSpPr>
          <p:spPr>
            <a:xfrm rot="10101475">
              <a:off x="5318746" y="3325196"/>
              <a:ext cx="357190" cy="357190"/>
            </a:xfrm>
            <a:prstGeom prst="arc">
              <a:avLst>
                <a:gd name="adj1" fmla="val 16200000"/>
                <a:gd name="adj2" fmla="val 135776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Arco"/>
            <p:cNvSpPr/>
            <p:nvPr/>
          </p:nvSpPr>
          <p:spPr>
            <a:xfrm rot="19924066">
              <a:off x="4009081" y="3991919"/>
              <a:ext cx="357190" cy="357190"/>
            </a:xfrm>
            <a:prstGeom prst="arc">
              <a:avLst>
                <a:gd name="adj1" fmla="val 16200000"/>
                <a:gd name="adj2" fmla="val 453031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Arco"/>
            <p:cNvSpPr/>
            <p:nvPr/>
          </p:nvSpPr>
          <p:spPr>
            <a:xfrm rot="14663434">
              <a:off x="5080393" y="4083730"/>
              <a:ext cx="357190" cy="357190"/>
            </a:xfrm>
            <a:prstGeom prst="arc">
              <a:avLst>
                <a:gd name="adj1" fmla="val 16200000"/>
                <a:gd name="adj2" fmla="val 4530311"/>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9" name="18 Grupo"/>
          <p:cNvGrpSpPr/>
          <p:nvPr/>
        </p:nvGrpSpPr>
        <p:grpSpPr>
          <a:xfrm>
            <a:off x="4047656" y="5345138"/>
            <a:ext cx="1667352" cy="1377240"/>
            <a:chOff x="4047656" y="5345138"/>
            <a:chExt cx="1667352" cy="1377240"/>
          </a:xfrm>
        </p:grpSpPr>
        <p:sp>
          <p:nvSpPr>
            <p:cNvPr id="14" name="13 Triángulo isósceles"/>
            <p:cNvSpPr/>
            <p:nvPr/>
          </p:nvSpPr>
          <p:spPr>
            <a:xfrm rot="20076402">
              <a:off x="4062615" y="5389679"/>
              <a:ext cx="1357322" cy="92869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Arco"/>
            <p:cNvSpPr/>
            <p:nvPr/>
          </p:nvSpPr>
          <p:spPr>
            <a:xfrm>
              <a:off x="4929190" y="5786454"/>
              <a:ext cx="785818" cy="357190"/>
            </a:xfrm>
            <a:prstGeom prst="arc">
              <a:avLst>
                <a:gd name="adj1" fmla="val 16200000"/>
                <a:gd name="adj2" fmla="val 403658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Arco"/>
            <p:cNvSpPr/>
            <p:nvPr/>
          </p:nvSpPr>
          <p:spPr>
            <a:xfrm rot="14265867">
              <a:off x="4331781" y="5392720"/>
              <a:ext cx="452353" cy="357190"/>
            </a:xfrm>
            <a:prstGeom prst="arc">
              <a:avLst>
                <a:gd name="adj1" fmla="val 16200000"/>
                <a:gd name="adj2" fmla="val 403658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Arco"/>
            <p:cNvSpPr/>
            <p:nvPr/>
          </p:nvSpPr>
          <p:spPr>
            <a:xfrm rot="8951508">
              <a:off x="4047656" y="6365188"/>
              <a:ext cx="628016" cy="357190"/>
            </a:xfrm>
            <a:prstGeom prst="arc">
              <a:avLst>
                <a:gd name="adj1" fmla="val 12168248"/>
                <a:gd name="adj2" fmla="val 4036586"/>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92500"/>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Clases de ángulos horizontales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7" name="6 CuadroTexto"/>
          <p:cNvSpPr txBox="1"/>
          <p:nvPr/>
        </p:nvSpPr>
        <p:spPr>
          <a:xfrm>
            <a:off x="500034" y="1785926"/>
            <a:ext cx="8143932" cy="3693319"/>
          </a:xfrm>
          <a:prstGeom prst="rect">
            <a:avLst/>
          </a:prstGeom>
          <a:noFill/>
        </p:spPr>
        <p:txBody>
          <a:bodyPr wrap="square" rtlCol="0">
            <a:spAutoFit/>
          </a:bodyPr>
          <a:lstStyle/>
          <a:p>
            <a:pPr marL="342900" indent="-342900">
              <a:buFont typeface="Arial" pitchFamily="34" charset="0"/>
              <a:buChar char="•"/>
            </a:pPr>
            <a:r>
              <a:rPr lang="es-ES" dirty="0" smtClean="0"/>
              <a:t>Ángulos hacia la derecha</a:t>
            </a:r>
          </a:p>
          <a:p>
            <a:pPr marL="342900" indent="-342900"/>
            <a:r>
              <a:rPr lang="es-ES" dirty="0"/>
              <a:t>	</a:t>
            </a:r>
            <a:r>
              <a:rPr lang="es-ES" dirty="0" smtClean="0"/>
              <a:t>	Se miden en el sentido de las agujas del reloj y de la estación de 	atrás a la estación de adelante.</a:t>
            </a:r>
          </a:p>
          <a:p>
            <a:pPr marL="342900" indent="-342900"/>
            <a:endParaRPr lang="es-ES" dirty="0"/>
          </a:p>
          <a:p>
            <a:pPr marL="342900" indent="-342900"/>
            <a:endParaRPr lang="es-ES" dirty="0" smtClean="0"/>
          </a:p>
          <a:p>
            <a:pPr marL="342900" indent="-342900"/>
            <a:endParaRPr lang="es-ES" dirty="0"/>
          </a:p>
          <a:p>
            <a:pPr marL="342900" indent="-342900"/>
            <a:endParaRPr lang="es-ES" dirty="0" smtClean="0"/>
          </a:p>
          <a:p>
            <a:pPr marL="342900" indent="-342900"/>
            <a:endParaRPr lang="es-ES" dirty="0" smtClean="0"/>
          </a:p>
          <a:p>
            <a:pPr marL="342900" indent="-342900">
              <a:buFont typeface="Arial" pitchFamily="34" charset="0"/>
              <a:buChar char="•"/>
            </a:pPr>
            <a:endParaRPr lang="es-ES" dirty="0" smtClean="0"/>
          </a:p>
          <a:p>
            <a:pPr marL="342900" indent="-342900">
              <a:buFont typeface="Arial" pitchFamily="34" charset="0"/>
              <a:buChar char="•"/>
            </a:pPr>
            <a:r>
              <a:rPr lang="es-ES" dirty="0" smtClean="0"/>
              <a:t>Ángulos a la izquierda</a:t>
            </a:r>
          </a:p>
          <a:p>
            <a:pPr marL="342900" indent="-342900"/>
            <a:r>
              <a:rPr lang="es-ES" dirty="0"/>
              <a:t>	</a:t>
            </a:r>
            <a:r>
              <a:rPr lang="es-ES" dirty="0" smtClean="0"/>
              <a:t>	Se miden en el sentido opuesto de las agujas del reloj y de la 	estación de atrás a la estación de adelante.</a:t>
            </a:r>
          </a:p>
          <a:p>
            <a:pPr marL="342900" indent="-342900"/>
            <a:endParaRPr lang="es-ES" dirty="0" smtClean="0"/>
          </a:p>
        </p:txBody>
      </p:sp>
      <p:grpSp>
        <p:nvGrpSpPr>
          <p:cNvPr id="23" name="22 Grupo"/>
          <p:cNvGrpSpPr/>
          <p:nvPr/>
        </p:nvGrpSpPr>
        <p:grpSpPr>
          <a:xfrm>
            <a:off x="3857620" y="2714620"/>
            <a:ext cx="2214578" cy="1440902"/>
            <a:chOff x="3857620" y="2714620"/>
            <a:chExt cx="2214578" cy="1440902"/>
          </a:xfrm>
        </p:grpSpPr>
        <p:grpSp>
          <p:nvGrpSpPr>
            <p:cNvPr id="2" name="19 Grupo"/>
            <p:cNvGrpSpPr/>
            <p:nvPr/>
          </p:nvGrpSpPr>
          <p:grpSpPr>
            <a:xfrm>
              <a:off x="4071934" y="2928934"/>
              <a:ext cx="1675440" cy="1115724"/>
              <a:chOff x="4000496" y="3325196"/>
              <a:chExt cx="1675440" cy="1115724"/>
            </a:xfrm>
          </p:grpSpPr>
          <p:sp>
            <p:nvSpPr>
              <p:cNvPr id="8" name="7 Paralelogramo"/>
              <p:cNvSpPr/>
              <p:nvPr/>
            </p:nvSpPr>
            <p:spPr>
              <a:xfrm>
                <a:off x="4000496" y="3429000"/>
                <a:ext cx="1643074" cy="928694"/>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Arco"/>
              <p:cNvSpPr/>
              <p:nvPr/>
            </p:nvSpPr>
            <p:spPr>
              <a:xfrm rot="4145055">
                <a:off x="4091382" y="3338114"/>
                <a:ext cx="357190" cy="357190"/>
              </a:xfrm>
              <a:prstGeom prst="arc">
                <a:avLst>
                  <a:gd name="adj1" fmla="val 16200000"/>
                  <a:gd name="adj2" fmla="val 2989065"/>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Arco"/>
              <p:cNvSpPr/>
              <p:nvPr/>
            </p:nvSpPr>
            <p:spPr>
              <a:xfrm rot="10101475">
                <a:off x="5318746" y="3325196"/>
                <a:ext cx="357190" cy="357190"/>
              </a:xfrm>
              <a:prstGeom prst="arc">
                <a:avLst>
                  <a:gd name="adj1" fmla="val 16200000"/>
                  <a:gd name="adj2" fmla="val 1357761"/>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Arco"/>
              <p:cNvSpPr/>
              <p:nvPr/>
            </p:nvSpPr>
            <p:spPr>
              <a:xfrm rot="19924066">
                <a:off x="4009081" y="3991919"/>
                <a:ext cx="357190" cy="357190"/>
              </a:xfrm>
              <a:prstGeom prst="arc">
                <a:avLst>
                  <a:gd name="adj1" fmla="val 16200000"/>
                  <a:gd name="adj2" fmla="val 4530311"/>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Arco"/>
              <p:cNvSpPr/>
              <p:nvPr/>
            </p:nvSpPr>
            <p:spPr>
              <a:xfrm rot="14663434">
                <a:off x="5080393" y="4083730"/>
                <a:ext cx="357190" cy="357190"/>
              </a:xfrm>
              <a:prstGeom prst="arc">
                <a:avLst>
                  <a:gd name="adj1" fmla="val 16200000"/>
                  <a:gd name="adj2" fmla="val 4530311"/>
                </a:avLst>
              </a:pr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19" name="18 CuadroTexto"/>
            <p:cNvSpPr txBox="1"/>
            <p:nvPr/>
          </p:nvSpPr>
          <p:spPr>
            <a:xfrm>
              <a:off x="5643570" y="2786058"/>
              <a:ext cx="428628" cy="369332"/>
            </a:xfrm>
            <a:prstGeom prst="rect">
              <a:avLst/>
            </a:prstGeom>
            <a:noFill/>
          </p:spPr>
          <p:txBody>
            <a:bodyPr wrap="square" rtlCol="0">
              <a:spAutoFit/>
            </a:bodyPr>
            <a:lstStyle/>
            <a:p>
              <a:r>
                <a:rPr lang="es-ES" dirty="0"/>
                <a:t>3</a:t>
              </a:r>
            </a:p>
          </p:txBody>
        </p:sp>
        <p:sp>
          <p:nvSpPr>
            <p:cNvPr id="20" name="19 CuadroTexto"/>
            <p:cNvSpPr txBox="1"/>
            <p:nvPr/>
          </p:nvSpPr>
          <p:spPr>
            <a:xfrm>
              <a:off x="4071934" y="2714620"/>
              <a:ext cx="428628" cy="369332"/>
            </a:xfrm>
            <a:prstGeom prst="rect">
              <a:avLst/>
            </a:prstGeom>
            <a:noFill/>
          </p:spPr>
          <p:txBody>
            <a:bodyPr wrap="square" rtlCol="0">
              <a:spAutoFit/>
            </a:bodyPr>
            <a:lstStyle/>
            <a:p>
              <a:r>
                <a:rPr lang="es-ES" dirty="0"/>
                <a:t>2</a:t>
              </a:r>
            </a:p>
          </p:txBody>
        </p:sp>
        <p:sp>
          <p:nvSpPr>
            <p:cNvPr id="21" name="20 CuadroTexto"/>
            <p:cNvSpPr txBox="1"/>
            <p:nvPr/>
          </p:nvSpPr>
          <p:spPr>
            <a:xfrm>
              <a:off x="3857620" y="3786190"/>
              <a:ext cx="428628" cy="369332"/>
            </a:xfrm>
            <a:prstGeom prst="rect">
              <a:avLst/>
            </a:prstGeom>
            <a:noFill/>
          </p:spPr>
          <p:txBody>
            <a:bodyPr wrap="square" rtlCol="0">
              <a:spAutoFit/>
            </a:bodyPr>
            <a:lstStyle/>
            <a:p>
              <a:r>
                <a:rPr lang="es-ES" dirty="0" smtClean="0"/>
                <a:t>1</a:t>
              </a:r>
              <a:endParaRPr lang="es-ES" dirty="0"/>
            </a:p>
          </p:txBody>
        </p:sp>
        <p:sp>
          <p:nvSpPr>
            <p:cNvPr id="22" name="21 CuadroTexto"/>
            <p:cNvSpPr txBox="1"/>
            <p:nvPr/>
          </p:nvSpPr>
          <p:spPr>
            <a:xfrm>
              <a:off x="5429256" y="3714752"/>
              <a:ext cx="428628" cy="369332"/>
            </a:xfrm>
            <a:prstGeom prst="rect">
              <a:avLst/>
            </a:prstGeom>
            <a:noFill/>
          </p:spPr>
          <p:txBody>
            <a:bodyPr wrap="square" rtlCol="0">
              <a:spAutoFit/>
            </a:bodyPr>
            <a:lstStyle/>
            <a:p>
              <a:r>
                <a:rPr lang="es-ES" dirty="0"/>
                <a:t>4</a:t>
              </a:r>
            </a:p>
          </p:txBody>
        </p:sp>
      </p:grpSp>
      <p:grpSp>
        <p:nvGrpSpPr>
          <p:cNvPr id="24" name="23 Grupo"/>
          <p:cNvGrpSpPr/>
          <p:nvPr/>
        </p:nvGrpSpPr>
        <p:grpSpPr>
          <a:xfrm>
            <a:off x="3643306" y="5072074"/>
            <a:ext cx="2214578" cy="1440902"/>
            <a:chOff x="3857620" y="2714620"/>
            <a:chExt cx="2214578" cy="1440902"/>
          </a:xfrm>
        </p:grpSpPr>
        <p:grpSp>
          <p:nvGrpSpPr>
            <p:cNvPr id="25" name="19 Grupo"/>
            <p:cNvGrpSpPr/>
            <p:nvPr/>
          </p:nvGrpSpPr>
          <p:grpSpPr>
            <a:xfrm>
              <a:off x="4071934" y="2928934"/>
              <a:ext cx="1675440" cy="1115724"/>
              <a:chOff x="4000496" y="3325196"/>
              <a:chExt cx="1675440" cy="1115724"/>
            </a:xfrm>
          </p:grpSpPr>
          <p:sp>
            <p:nvSpPr>
              <p:cNvPr id="30" name="29 Paralelogramo"/>
              <p:cNvSpPr/>
              <p:nvPr/>
            </p:nvSpPr>
            <p:spPr>
              <a:xfrm>
                <a:off x="4000496" y="3429000"/>
                <a:ext cx="1643074" cy="928694"/>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Arco"/>
              <p:cNvSpPr/>
              <p:nvPr/>
            </p:nvSpPr>
            <p:spPr>
              <a:xfrm rot="4145055">
                <a:off x="4091382" y="3338114"/>
                <a:ext cx="357190" cy="357190"/>
              </a:xfrm>
              <a:prstGeom prst="arc">
                <a:avLst>
                  <a:gd name="adj1" fmla="val 16200000"/>
                  <a:gd name="adj2" fmla="val 2989065"/>
                </a:avLst>
              </a:prstGeom>
              <a:ln w="254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2" name="31 Arco"/>
              <p:cNvSpPr/>
              <p:nvPr/>
            </p:nvSpPr>
            <p:spPr>
              <a:xfrm rot="10101475">
                <a:off x="5318746" y="3325196"/>
                <a:ext cx="357190" cy="357190"/>
              </a:xfrm>
              <a:prstGeom prst="arc">
                <a:avLst>
                  <a:gd name="adj1" fmla="val 16200000"/>
                  <a:gd name="adj2" fmla="val 1357761"/>
                </a:avLst>
              </a:prstGeom>
              <a:ln w="254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3" name="32 Arco"/>
              <p:cNvSpPr/>
              <p:nvPr/>
            </p:nvSpPr>
            <p:spPr>
              <a:xfrm rot="19924066">
                <a:off x="4009081" y="3991919"/>
                <a:ext cx="357190" cy="357190"/>
              </a:xfrm>
              <a:prstGeom prst="arc">
                <a:avLst>
                  <a:gd name="adj1" fmla="val 16200000"/>
                  <a:gd name="adj2" fmla="val 4530311"/>
                </a:avLst>
              </a:prstGeom>
              <a:ln w="254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4" name="33 Arco"/>
              <p:cNvSpPr/>
              <p:nvPr/>
            </p:nvSpPr>
            <p:spPr>
              <a:xfrm rot="14663434">
                <a:off x="5080393" y="4083730"/>
                <a:ext cx="357190" cy="357190"/>
              </a:xfrm>
              <a:prstGeom prst="arc">
                <a:avLst>
                  <a:gd name="adj1" fmla="val 16200000"/>
                  <a:gd name="adj2" fmla="val 4530311"/>
                </a:avLst>
              </a:prstGeom>
              <a:ln w="254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26" name="25 CuadroTexto"/>
            <p:cNvSpPr txBox="1"/>
            <p:nvPr/>
          </p:nvSpPr>
          <p:spPr>
            <a:xfrm>
              <a:off x="5643570" y="2786058"/>
              <a:ext cx="428628" cy="369332"/>
            </a:xfrm>
            <a:prstGeom prst="rect">
              <a:avLst/>
            </a:prstGeom>
            <a:noFill/>
          </p:spPr>
          <p:txBody>
            <a:bodyPr wrap="square" rtlCol="0">
              <a:spAutoFit/>
            </a:bodyPr>
            <a:lstStyle/>
            <a:p>
              <a:r>
                <a:rPr lang="es-ES" dirty="0"/>
                <a:t>3</a:t>
              </a:r>
            </a:p>
          </p:txBody>
        </p:sp>
        <p:sp>
          <p:nvSpPr>
            <p:cNvPr id="27" name="26 CuadroTexto"/>
            <p:cNvSpPr txBox="1"/>
            <p:nvPr/>
          </p:nvSpPr>
          <p:spPr>
            <a:xfrm>
              <a:off x="4071934" y="2714620"/>
              <a:ext cx="428628" cy="369332"/>
            </a:xfrm>
            <a:prstGeom prst="rect">
              <a:avLst/>
            </a:prstGeom>
            <a:noFill/>
          </p:spPr>
          <p:txBody>
            <a:bodyPr wrap="square" rtlCol="0">
              <a:spAutoFit/>
            </a:bodyPr>
            <a:lstStyle/>
            <a:p>
              <a:r>
                <a:rPr lang="es-ES" dirty="0"/>
                <a:t>2</a:t>
              </a:r>
            </a:p>
          </p:txBody>
        </p:sp>
        <p:sp>
          <p:nvSpPr>
            <p:cNvPr id="28" name="27 CuadroTexto"/>
            <p:cNvSpPr txBox="1"/>
            <p:nvPr/>
          </p:nvSpPr>
          <p:spPr>
            <a:xfrm>
              <a:off x="3857620" y="3786190"/>
              <a:ext cx="428628" cy="369332"/>
            </a:xfrm>
            <a:prstGeom prst="rect">
              <a:avLst/>
            </a:prstGeom>
            <a:noFill/>
          </p:spPr>
          <p:txBody>
            <a:bodyPr wrap="square" rtlCol="0">
              <a:spAutoFit/>
            </a:bodyPr>
            <a:lstStyle/>
            <a:p>
              <a:r>
                <a:rPr lang="es-ES" dirty="0" smtClean="0"/>
                <a:t>1</a:t>
              </a:r>
              <a:endParaRPr lang="es-ES" dirty="0"/>
            </a:p>
          </p:txBody>
        </p:sp>
        <p:sp>
          <p:nvSpPr>
            <p:cNvPr id="29" name="28 CuadroTexto"/>
            <p:cNvSpPr txBox="1"/>
            <p:nvPr/>
          </p:nvSpPr>
          <p:spPr>
            <a:xfrm>
              <a:off x="5429256" y="3714752"/>
              <a:ext cx="428628" cy="369332"/>
            </a:xfrm>
            <a:prstGeom prst="rect">
              <a:avLst/>
            </a:prstGeom>
            <a:noFill/>
          </p:spPr>
          <p:txBody>
            <a:bodyPr wrap="square" rtlCol="0">
              <a:spAutoFit/>
            </a:bodyPr>
            <a:lstStyle/>
            <a:p>
              <a:r>
                <a:rPr lang="es-ES" dirty="0"/>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2"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92500"/>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Clases de ángulos horizontales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7" name="6 CuadroTexto"/>
          <p:cNvSpPr txBox="1"/>
          <p:nvPr/>
        </p:nvSpPr>
        <p:spPr>
          <a:xfrm>
            <a:off x="500034" y="1428736"/>
            <a:ext cx="8143932" cy="3693319"/>
          </a:xfrm>
          <a:prstGeom prst="rect">
            <a:avLst/>
          </a:prstGeom>
          <a:noFill/>
        </p:spPr>
        <p:txBody>
          <a:bodyPr wrap="square" rtlCol="0">
            <a:spAutoFit/>
          </a:bodyPr>
          <a:lstStyle/>
          <a:p>
            <a:pPr marL="342900" indent="-342900">
              <a:buFont typeface="Arial" pitchFamily="34" charset="0"/>
              <a:buChar char="•"/>
            </a:pPr>
            <a:r>
              <a:rPr lang="es-ES" dirty="0" smtClean="0"/>
              <a:t>Ángulos de Deflexión</a:t>
            </a:r>
          </a:p>
          <a:p>
            <a:pPr marL="342900" indent="-342900"/>
            <a:r>
              <a:rPr lang="es-ES" dirty="0"/>
              <a:t>	</a:t>
            </a:r>
            <a:r>
              <a:rPr lang="es-ES" dirty="0" smtClean="0"/>
              <a:t>	Se miden a partir de la prolongación de la línea de atrás y hacia la 	estación de adelante. Son usados principalmente en los 	alineamientos largos  de los levantamientos de ruta, se miden hacia 	la derecha o hacia la izquierda dependiendo de la dirección de la 	ruta. Siempre son menores a 180º y el sentido de giro se define 	anexando una D o I a su valor numérico.</a:t>
            </a:r>
          </a:p>
          <a:p>
            <a:pPr marL="342900" indent="-342900"/>
            <a:endParaRPr lang="es-ES" dirty="0"/>
          </a:p>
          <a:p>
            <a:pPr marL="342900" indent="-342900"/>
            <a:endParaRPr lang="es-ES" dirty="0" smtClean="0"/>
          </a:p>
          <a:p>
            <a:pPr marL="342900" indent="-342900"/>
            <a:endParaRPr lang="es-ES" dirty="0"/>
          </a:p>
          <a:p>
            <a:pPr marL="342900" indent="-342900"/>
            <a:endParaRPr lang="es-ES" dirty="0" smtClean="0"/>
          </a:p>
          <a:p>
            <a:pPr marL="342900" indent="-342900"/>
            <a:endParaRPr lang="es-ES" dirty="0" smtClean="0"/>
          </a:p>
          <a:p>
            <a:pPr marL="342900" indent="-342900">
              <a:buFont typeface="Arial" pitchFamily="34" charset="0"/>
              <a:buChar char="•"/>
            </a:pPr>
            <a:endParaRPr lang="es-ES" dirty="0" smtClean="0"/>
          </a:p>
        </p:txBody>
      </p:sp>
      <p:grpSp>
        <p:nvGrpSpPr>
          <p:cNvPr id="56" name="55 Grupo"/>
          <p:cNvGrpSpPr/>
          <p:nvPr/>
        </p:nvGrpSpPr>
        <p:grpSpPr>
          <a:xfrm>
            <a:off x="3071802" y="3702610"/>
            <a:ext cx="2214578" cy="2655348"/>
            <a:chOff x="2643174" y="4071942"/>
            <a:chExt cx="2214578" cy="2655348"/>
          </a:xfrm>
          <a:solidFill>
            <a:schemeClr val="bg1">
              <a:alpha val="0"/>
            </a:schemeClr>
          </a:solidFill>
        </p:grpSpPr>
        <p:cxnSp>
          <p:nvCxnSpPr>
            <p:cNvPr id="36" name="35 Conector recto"/>
            <p:cNvCxnSpPr/>
            <p:nvPr/>
          </p:nvCxnSpPr>
          <p:spPr>
            <a:xfrm rot="10800000">
              <a:off x="2928926" y="5786454"/>
              <a:ext cx="1000132" cy="785818"/>
            </a:xfrm>
            <a:prstGeom prst="line">
              <a:avLst/>
            </a:prstGeom>
            <a:grpFill/>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10800000">
              <a:off x="2643174" y="5572140"/>
              <a:ext cx="357190" cy="285752"/>
            </a:xfrm>
            <a:prstGeom prst="line">
              <a:avLst/>
            </a:prstGeom>
            <a:grpFill/>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flipV="1">
              <a:off x="2928926" y="5286388"/>
              <a:ext cx="1428760" cy="500066"/>
            </a:xfrm>
            <a:prstGeom prst="line">
              <a:avLst/>
            </a:prstGeom>
            <a:grpFill/>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6200000" flipV="1">
              <a:off x="3536149" y="4464851"/>
              <a:ext cx="857256" cy="785818"/>
            </a:xfrm>
            <a:prstGeom prst="line">
              <a:avLst/>
            </a:prstGeom>
            <a:grpFill/>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V="1">
              <a:off x="4357686" y="5143512"/>
              <a:ext cx="428628" cy="142876"/>
            </a:xfrm>
            <a:prstGeom prst="line">
              <a:avLst/>
            </a:prstGeom>
            <a:grpFill/>
            <a:ln w="317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3929058" y="6357958"/>
              <a:ext cx="357190" cy="369332"/>
            </a:xfrm>
            <a:prstGeom prst="rect">
              <a:avLst/>
            </a:prstGeom>
            <a:grpFill/>
          </p:spPr>
          <p:txBody>
            <a:bodyPr wrap="square" rtlCol="0">
              <a:spAutoFit/>
            </a:bodyPr>
            <a:lstStyle/>
            <a:p>
              <a:r>
                <a:rPr lang="es-ES" dirty="0" smtClean="0"/>
                <a:t>A</a:t>
              </a:r>
              <a:endParaRPr lang="es-ES" dirty="0"/>
            </a:p>
          </p:txBody>
        </p:sp>
        <p:sp>
          <p:nvSpPr>
            <p:cNvPr id="46" name="45 CuadroTexto"/>
            <p:cNvSpPr txBox="1"/>
            <p:nvPr/>
          </p:nvSpPr>
          <p:spPr>
            <a:xfrm>
              <a:off x="2786050" y="5143512"/>
              <a:ext cx="654848" cy="369332"/>
            </a:xfrm>
            <a:prstGeom prst="rect">
              <a:avLst/>
            </a:prstGeom>
            <a:grpFill/>
          </p:spPr>
          <p:txBody>
            <a:bodyPr wrap="square" rtlCol="0">
              <a:spAutoFit/>
            </a:bodyPr>
            <a:lstStyle/>
            <a:p>
              <a:r>
                <a:rPr lang="es-ES" dirty="0" smtClean="0"/>
                <a:t>B(D)</a:t>
              </a:r>
              <a:endParaRPr lang="es-ES" dirty="0"/>
            </a:p>
          </p:txBody>
        </p:sp>
        <p:sp>
          <p:nvSpPr>
            <p:cNvPr id="47" name="46 CuadroTexto"/>
            <p:cNvSpPr txBox="1"/>
            <p:nvPr/>
          </p:nvSpPr>
          <p:spPr>
            <a:xfrm>
              <a:off x="4143372" y="4643446"/>
              <a:ext cx="714380" cy="369332"/>
            </a:xfrm>
            <a:prstGeom prst="rect">
              <a:avLst/>
            </a:prstGeom>
            <a:grpFill/>
          </p:spPr>
          <p:txBody>
            <a:bodyPr wrap="square" rtlCol="0">
              <a:spAutoFit/>
            </a:bodyPr>
            <a:lstStyle/>
            <a:p>
              <a:r>
                <a:rPr lang="es-ES" dirty="0" smtClean="0"/>
                <a:t>C(I)</a:t>
              </a:r>
              <a:endParaRPr lang="es-ES" dirty="0"/>
            </a:p>
          </p:txBody>
        </p:sp>
        <p:sp>
          <p:nvSpPr>
            <p:cNvPr id="48" name="47 CuadroTexto"/>
            <p:cNvSpPr txBox="1"/>
            <p:nvPr/>
          </p:nvSpPr>
          <p:spPr>
            <a:xfrm>
              <a:off x="3357554" y="4071942"/>
              <a:ext cx="357190" cy="369332"/>
            </a:xfrm>
            <a:prstGeom prst="rect">
              <a:avLst/>
            </a:prstGeom>
            <a:grpFill/>
          </p:spPr>
          <p:txBody>
            <a:bodyPr wrap="square" rtlCol="0">
              <a:spAutoFit/>
            </a:bodyPr>
            <a:lstStyle/>
            <a:p>
              <a:r>
                <a:rPr lang="es-ES" dirty="0" smtClean="0"/>
                <a:t>D</a:t>
              </a:r>
              <a:endParaRPr lang="es-ES" dirty="0"/>
            </a:p>
          </p:txBody>
        </p:sp>
        <p:sp>
          <p:nvSpPr>
            <p:cNvPr id="49" name="48 Arco"/>
            <p:cNvSpPr/>
            <p:nvPr/>
          </p:nvSpPr>
          <p:spPr>
            <a:xfrm rot="20529737">
              <a:off x="2700966" y="5522070"/>
              <a:ext cx="416722" cy="414537"/>
            </a:xfrm>
            <a:prstGeom prst="arc">
              <a:avLst>
                <a:gd name="adj1" fmla="val 14011546"/>
                <a:gd name="adj2" fmla="val 0"/>
              </a:avLst>
            </a:prstGeom>
            <a:grpFill/>
            <a:ln w="317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0" name="49 Arco"/>
            <p:cNvSpPr/>
            <p:nvPr/>
          </p:nvSpPr>
          <p:spPr>
            <a:xfrm rot="20529737">
              <a:off x="4129726" y="5032302"/>
              <a:ext cx="416722" cy="414537"/>
            </a:xfrm>
            <a:prstGeom prst="arc">
              <a:avLst>
                <a:gd name="adj1" fmla="val 14011546"/>
                <a:gd name="adj2" fmla="val 0"/>
              </a:avLst>
            </a:prstGeom>
            <a:grpFill/>
            <a:ln w="317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Dirección de una línea</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7" name="6 CuadroTexto"/>
          <p:cNvSpPr txBox="1"/>
          <p:nvPr/>
        </p:nvSpPr>
        <p:spPr>
          <a:xfrm>
            <a:off x="1000100" y="2000240"/>
            <a:ext cx="7072362" cy="2862322"/>
          </a:xfrm>
          <a:prstGeom prst="rect">
            <a:avLst/>
          </a:prstGeom>
          <a:solidFill>
            <a:schemeClr val="bg2">
              <a:lumMod val="75000"/>
            </a:schemeClr>
          </a:solidFill>
        </p:spPr>
        <p:txBody>
          <a:bodyPr wrap="square" rtlCol="0">
            <a:spAutoFit/>
          </a:bodyPr>
          <a:lstStyle/>
          <a:p>
            <a:r>
              <a:rPr lang="es-ES" dirty="0" smtClean="0"/>
              <a:t>La dirección de una línea es su ángulo horizontal medido desde una línea de referencia arbitrariamente escogida llamada meridiano. Se usan distintos meridianos para especificar las direcciones.</a:t>
            </a:r>
          </a:p>
          <a:p>
            <a:pPr marL="342900" indent="-342900">
              <a:buAutoNum type="alphaLcPeriod"/>
            </a:pPr>
            <a:r>
              <a:rPr lang="es-ES" dirty="0" smtClean="0"/>
              <a:t>Geodésico o verdadero</a:t>
            </a:r>
          </a:p>
          <a:p>
            <a:pPr marL="342900" indent="-342900">
              <a:buAutoNum type="alphaLcPeriod"/>
            </a:pPr>
            <a:r>
              <a:rPr lang="es-ES" dirty="0" smtClean="0"/>
              <a:t>Astronómico</a:t>
            </a:r>
          </a:p>
          <a:p>
            <a:pPr marL="342900" indent="-342900">
              <a:buAutoNum type="alphaLcPeriod"/>
            </a:pPr>
            <a:r>
              <a:rPr lang="es-ES" dirty="0" smtClean="0"/>
              <a:t>Magnético</a:t>
            </a:r>
          </a:p>
          <a:p>
            <a:pPr marL="342900" indent="-342900">
              <a:buAutoNum type="alphaLcPeriod"/>
            </a:pPr>
            <a:r>
              <a:rPr lang="es-ES" dirty="0" smtClean="0"/>
              <a:t>De cuadrícula o malla</a:t>
            </a:r>
          </a:p>
          <a:p>
            <a:pPr marL="342900" indent="-342900">
              <a:buAutoNum type="alphaLcPeriod"/>
            </a:pPr>
            <a:r>
              <a:rPr lang="es-ES" dirty="0" smtClean="0"/>
              <a:t>El registrado</a:t>
            </a:r>
          </a:p>
          <a:p>
            <a:pPr marL="342900" indent="-342900">
              <a:buAutoNum type="alphaLcPeriod"/>
            </a:pPr>
            <a:r>
              <a:rPr lang="es-ES" dirty="0" smtClean="0"/>
              <a:t>El supuesto.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smtClean="0">
                <a:effectLst>
                  <a:outerShdw blurRad="38100" dist="38100" dir="2700000" algn="tl">
                    <a:srgbClr val="000000">
                      <a:alpha val="43137"/>
                    </a:srgbClr>
                  </a:outerShdw>
                </a:effectLst>
                <a:latin typeface="Arial Black" pitchFamily="34" charset="0"/>
                <a:ea typeface="+mj-ea"/>
                <a:cs typeface="Aharoni" pitchFamily="2" charset="-79"/>
              </a:rPr>
              <a:t>ACIMUTS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5 CuadroTexto"/>
          <p:cNvSpPr txBox="1"/>
          <p:nvPr/>
        </p:nvSpPr>
        <p:spPr>
          <a:xfrm>
            <a:off x="214282" y="1857364"/>
            <a:ext cx="8572560" cy="3139321"/>
          </a:xfrm>
          <a:prstGeom prst="rect">
            <a:avLst/>
          </a:prstGeom>
          <a:solidFill>
            <a:schemeClr val="bg2">
              <a:lumMod val="75000"/>
            </a:schemeClr>
          </a:solidFill>
        </p:spPr>
        <p:txBody>
          <a:bodyPr wrap="square" rtlCol="0">
            <a:spAutoFit/>
          </a:bodyPr>
          <a:lstStyle/>
          <a:p>
            <a:r>
              <a:rPr lang="es-ES" dirty="0" smtClean="0"/>
              <a:t>Los </a:t>
            </a:r>
            <a:r>
              <a:rPr lang="es-ES" dirty="0" err="1" smtClean="0"/>
              <a:t>acimutes</a:t>
            </a:r>
            <a:r>
              <a:rPr lang="es-ES" dirty="0" smtClean="0"/>
              <a:t> son ángulos horizontales medidos en el sentido de las manecillas del reloj desde cualquier meridiano de referencia. En topografía plana normalmente son medidos a partir del norte, pero los astrónomos y los militares han usado el sur como referencia.</a:t>
            </a:r>
          </a:p>
          <a:p>
            <a:endParaRPr lang="es-ES" dirty="0"/>
          </a:p>
          <a:p>
            <a:r>
              <a:rPr lang="es-ES" dirty="0" smtClean="0"/>
              <a:t>La dirección de una línea puede darse por su acimut hacia adelante y su dirección inversa por su acimut hacia atrás.</a:t>
            </a:r>
          </a:p>
          <a:p>
            <a:endParaRPr lang="es-ES" dirty="0"/>
          </a:p>
          <a:p>
            <a:r>
              <a:rPr lang="es-ES" dirty="0" smtClean="0"/>
              <a:t>Los acimut hacia adelante se convierten en </a:t>
            </a:r>
            <a:r>
              <a:rPr lang="es-ES" dirty="0" err="1" smtClean="0"/>
              <a:t>acimutes</a:t>
            </a:r>
            <a:r>
              <a:rPr lang="es-ES" dirty="0" smtClean="0"/>
              <a:t> hacia atrás y viceversa sumando o restando 180º; </a:t>
            </a:r>
            <a:r>
              <a:rPr lang="es-ES" dirty="0" err="1" smtClean="0"/>
              <a:t>p.e.</a:t>
            </a:r>
            <a:r>
              <a:rPr lang="es-ES" dirty="0" smtClean="0"/>
              <a:t> si el acimut OA es 70º, el acimut de AO es 70º+180º=250º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cap="all" dirty="0" smtClean="0">
                <a:effectLst>
                  <a:outerShdw blurRad="38100" dist="38100" dir="2700000" algn="tl">
                    <a:srgbClr val="000000">
                      <a:alpha val="43137"/>
                    </a:srgbClr>
                  </a:outerShdw>
                </a:effectLst>
                <a:latin typeface="Arial Black" pitchFamily="34" charset="0"/>
                <a:ea typeface="+mj-ea"/>
                <a:cs typeface="Aharoni" pitchFamily="2" charset="-79"/>
              </a:rPr>
              <a:t>RUMBOS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5" name="4 CuadroTexto"/>
          <p:cNvSpPr txBox="1"/>
          <p:nvPr/>
        </p:nvSpPr>
        <p:spPr>
          <a:xfrm>
            <a:off x="1000100" y="1643050"/>
            <a:ext cx="7072362" cy="2585323"/>
          </a:xfrm>
          <a:prstGeom prst="rect">
            <a:avLst/>
          </a:prstGeom>
          <a:solidFill>
            <a:schemeClr val="bg2">
              <a:lumMod val="75000"/>
            </a:schemeClr>
          </a:solidFill>
        </p:spPr>
        <p:txBody>
          <a:bodyPr wrap="square" rtlCol="0">
            <a:spAutoFit/>
          </a:bodyPr>
          <a:lstStyle/>
          <a:p>
            <a:r>
              <a:rPr lang="es-ES" dirty="0" smtClean="0"/>
              <a:t>El rumbo de una línea es el ángulo horizontal agudo entre un meridiano de referencia y la línea. Se mide desde el norte o desde el sur, hacia el este u oeste y es menor a 90º. El cuadrante en el cual se encuentra se indica con la letra N o S seguidamente su valor numérico y la letra E u O después de dicho valor.</a:t>
            </a:r>
          </a:p>
          <a:p>
            <a:endParaRPr lang="es-ES" dirty="0"/>
          </a:p>
          <a:p>
            <a:r>
              <a:rPr lang="es-ES" dirty="0" smtClean="0"/>
              <a:t>Los rumbos inversos tienen el mismo valor numérico que los rumbos hacia adelante pero corresponden a cuadrantes opuestos; </a:t>
            </a:r>
            <a:r>
              <a:rPr lang="es-ES" dirty="0" err="1" smtClean="0"/>
              <a:t>p.e.</a:t>
            </a:r>
            <a:r>
              <a:rPr lang="es-ES" dirty="0" smtClean="0"/>
              <a:t> si el rumbo AB es N44ºE, </a:t>
            </a:r>
            <a:r>
              <a:rPr lang="es-ES" smtClean="0"/>
              <a:t>el rumbo BA es S44ºO.</a:t>
            </a: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cap="all" dirty="0" smtClean="0">
                <a:effectLst>
                  <a:outerShdw blurRad="38100" dist="38100" dir="2700000" algn="tl">
                    <a:srgbClr val="000000">
                      <a:alpha val="43137"/>
                    </a:srgbClr>
                  </a:outerShdw>
                </a:effectLst>
                <a:latin typeface="Arial Black" pitchFamily="34" charset="0"/>
                <a:ea typeface="+mj-ea"/>
                <a:cs typeface="Aharoni" pitchFamily="2" charset="-79"/>
              </a:rPr>
              <a:t>ACIMUTS Y RUMBOS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pic>
        <p:nvPicPr>
          <p:cNvPr id="81922" name="Picture 2" descr="http://doblevia.files.wordpress.com/2007/05/rumbo-y-azimut.png?w=479"/>
          <p:cNvPicPr>
            <a:picLocks noChangeAspect="1" noChangeArrowheads="1"/>
          </p:cNvPicPr>
          <p:nvPr/>
        </p:nvPicPr>
        <p:blipFill>
          <a:blip r:embed="rId4" cstate="print"/>
          <a:srcRect/>
          <a:stretch>
            <a:fillRect/>
          </a:stretch>
        </p:blipFill>
        <p:spPr bwMode="auto">
          <a:xfrm>
            <a:off x="785786" y="1571612"/>
            <a:ext cx="7641520" cy="4143404"/>
          </a:xfrm>
          <a:prstGeom prst="rect">
            <a:avLst/>
          </a:prstGeom>
          <a:noFill/>
        </p:spPr>
      </p:pic>
      <p:sp>
        <p:nvSpPr>
          <p:cNvPr id="6" name="5 CuadroTexto"/>
          <p:cNvSpPr txBox="1"/>
          <p:nvPr/>
        </p:nvSpPr>
        <p:spPr>
          <a:xfrm>
            <a:off x="0" y="5786454"/>
            <a:ext cx="9644098" cy="261610"/>
          </a:xfrm>
          <a:prstGeom prst="rect">
            <a:avLst/>
          </a:prstGeom>
          <a:noFill/>
        </p:spPr>
        <p:txBody>
          <a:bodyPr wrap="square" rtlCol="0">
            <a:spAutoFit/>
          </a:bodyPr>
          <a:lstStyle/>
          <a:p>
            <a:pPr algn="ctr"/>
            <a:r>
              <a:rPr lang="es-ES" sz="1100" dirty="0" smtClean="0"/>
              <a:t>Tomado de: http://doblevia.files.wordpress.com/2007/05/rumbo-y-azimut.png?w=479</a:t>
            </a:r>
            <a:endParaRPr lang="es-E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cap="all" dirty="0" smtClean="0">
                <a:effectLst>
                  <a:outerShdw blurRad="38100" dist="38100" dir="2700000" algn="tl">
                    <a:srgbClr val="000000">
                      <a:alpha val="43137"/>
                    </a:srgbClr>
                  </a:outerShdw>
                </a:effectLst>
                <a:latin typeface="Arial Black" pitchFamily="34" charset="0"/>
                <a:ea typeface="+mj-ea"/>
                <a:cs typeface="Aharoni" pitchFamily="2" charset="-79"/>
              </a:rPr>
              <a:t>Relaciones entre RUMBOS y acimuts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5 CuadroTexto"/>
          <p:cNvSpPr txBox="1"/>
          <p:nvPr/>
        </p:nvSpPr>
        <p:spPr>
          <a:xfrm>
            <a:off x="785786" y="1785926"/>
            <a:ext cx="7500990" cy="369332"/>
          </a:xfrm>
          <a:prstGeom prst="rect">
            <a:avLst/>
          </a:prstGeom>
          <a:noFill/>
        </p:spPr>
        <p:txBody>
          <a:bodyPr wrap="square" rtlCol="0">
            <a:spAutoFit/>
          </a:bodyPr>
          <a:lstStyle/>
          <a:p>
            <a:endParaRPr lang="es-ES" dirty="0"/>
          </a:p>
        </p:txBody>
      </p:sp>
      <p:graphicFrame>
        <p:nvGraphicFramePr>
          <p:cNvPr id="7" name="6 Tabla"/>
          <p:cNvGraphicFramePr>
            <a:graphicFrameLocks noGrp="1"/>
          </p:cNvGraphicFramePr>
          <p:nvPr/>
        </p:nvGraphicFramePr>
        <p:xfrm>
          <a:off x="1285852" y="1857364"/>
          <a:ext cx="6572298" cy="3749040"/>
        </p:xfrm>
        <a:graphic>
          <a:graphicData uri="http://schemas.openxmlformats.org/drawingml/2006/table">
            <a:tbl>
              <a:tblPr firstRow="1" bandRow="1">
                <a:tableStyleId>{5C22544A-7EE6-4342-B048-85BDC9FD1C3A}</a:tableStyleId>
              </a:tblPr>
              <a:tblGrid>
                <a:gridCol w="2190766"/>
                <a:gridCol w="2190766"/>
                <a:gridCol w="2190766"/>
              </a:tblGrid>
              <a:tr h="320528">
                <a:tc>
                  <a:txBody>
                    <a:bodyPr/>
                    <a:lstStyle/>
                    <a:p>
                      <a:pPr algn="ctr"/>
                      <a:r>
                        <a:rPr lang="es-ES" dirty="0" smtClean="0"/>
                        <a:t>RUMBOS</a:t>
                      </a:r>
                      <a:endParaRPr lang="es-ES" dirty="0"/>
                    </a:p>
                  </a:txBody>
                  <a:tcPr/>
                </a:tc>
                <a:tc>
                  <a:txBody>
                    <a:bodyPr/>
                    <a:lstStyle/>
                    <a:p>
                      <a:pPr algn="ctr"/>
                      <a:r>
                        <a:rPr lang="es-ES" dirty="0" smtClean="0"/>
                        <a:t>ACIMUTES</a:t>
                      </a:r>
                      <a:endParaRPr lang="es-ES" dirty="0"/>
                    </a:p>
                  </a:txBody>
                  <a:tcPr/>
                </a:tc>
                <a:tc>
                  <a:txBody>
                    <a:bodyPr/>
                    <a:lstStyle/>
                    <a:p>
                      <a:pPr algn="ctr"/>
                      <a:r>
                        <a:rPr lang="es-ES" dirty="0" smtClean="0"/>
                        <a:t>CUADRANTE</a:t>
                      </a:r>
                      <a:endParaRPr lang="es-ES" dirty="0"/>
                    </a:p>
                  </a:txBody>
                  <a:tcPr/>
                </a:tc>
              </a:tr>
              <a:tr h="3140232">
                <a:tc>
                  <a:txBody>
                    <a:bodyPr/>
                    <a:lstStyle/>
                    <a:p>
                      <a:pPr algn="ctr"/>
                      <a:r>
                        <a:rPr lang="es-ES" dirty="0" smtClean="0"/>
                        <a:t>Ángulo</a:t>
                      </a:r>
                      <a:r>
                        <a:rPr lang="es-ES" baseline="0" dirty="0" smtClean="0"/>
                        <a:t> igual al acimut, se indica N XX</a:t>
                      </a:r>
                      <a:r>
                        <a:rPr lang="es-ES" baseline="30000" dirty="0" smtClean="0"/>
                        <a:t>0 </a:t>
                      </a:r>
                      <a:r>
                        <a:rPr lang="es-ES" baseline="0" dirty="0" smtClean="0"/>
                        <a:t>E</a:t>
                      </a:r>
                    </a:p>
                    <a:p>
                      <a:pPr algn="ctr"/>
                      <a:endParaRPr lang="es-ES" baseline="0" dirty="0" smtClean="0"/>
                    </a:p>
                    <a:p>
                      <a:pPr algn="ctr"/>
                      <a:r>
                        <a:rPr lang="es-ES" baseline="0" dirty="0" smtClean="0"/>
                        <a:t>S XX</a:t>
                      </a:r>
                      <a:r>
                        <a:rPr lang="es-ES" baseline="30000" dirty="0" smtClean="0"/>
                        <a:t>0</a:t>
                      </a:r>
                      <a:r>
                        <a:rPr lang="es-ES" baseline="0" dirty="0" smtClean="0"/>
                        <a:t>E</a:t>
                      </a:r>
                    </a:p>
                    <a:p>
                      <a:pPr algn="ctr"/>
                      <a:endParaRPr lang="es-ES" baseline="0" dirty="0" smtClean="0"/>
                    </a:p>
                    <a:p>
                      <a:pPr algn="ctr"/>
                      <a:endParaRPr lang="es-ES"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baseline="0" dirty="0" smtClean="0"/>
                        <a:t>S XX</a:t>
                      </a:r>
                      <a:r>
                        <a:rPr lang="es-ES" baseline="30000" dirty="0" smtClean="0"/>
                        <a:t>0</a:t>
                      </a:r>
                      <a:r>
                        <a:rPr lang="es-ES" baseline="0" dirty="0" smtClean="0"/>
                        <a:t> O</a:t>
                      </a:r>
                      <a:endParaRPr lang="es-ES" dirty="0" smtClean="0"/>
                    </a:p>
                    <a:p>
                      <a:pPr algn="ctr"/>
                      <a:endParaRPr lang="es-ES" dirty="0" smtClean="0"/>
                    </a:p>
                    <a:p>
                      <a:pPr algn="ct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baseline="0" dirty="0" smtClean="0"/>
                        <a:t>N XX</a:t>
                      </a:r>
                      <a:r>
                        <a:rPr lang="es-ES" baseline="30000" dirty="0" smtClean="0"/>
                        <a:t>0</a:t>
                      </a:r>
                      <a:r>
                        <a:rPr lang="es-ES" baseline="0" dirty="0" smtClean="0"/>
                        <a:t> O</a:t>
                      </a:r>
                      <a:endParaRPr lang="es-ES" dirty="0" smtClean="0"/>
                    </a:p>
                    <a:p>
                      <a:pPr algn="ctr"/>
                      <a:endParaRPr lang="es-ES" dirty="0"/>
                    </a:p>
                  </a:txBody>
                  <a:tcPr/>
                </a:tc>
                <a:tc>
                  <a:txBody>
                    <a:bodyPr/>
                    <a:lstStyle/>
                    <a:p>
                      <a:pPr algn="ctr"/>
                      <a:r>
                        <a:rPr lang="es-ES" dirty="0" smtClean="0"/>
                        <a:t>Ángulo igual al rumbo</a:t>
                      </a:r>
                    </a:p>
                    <a:p>
                      <a:pPr algn="ctr"/>
                      <a:endParaRPr lang="es-ES" dirty="0" smtClean="0"/>
                    </a:p>
                    <a:p>
                      <a:pPr algn="ctr"/>
                      <a:endParaRPr lang="es-ES" dirty="0" smtClean="0"/>
                    </a:p>
                    <a:p>
                      <a:pPr algn="ctr"/>
                      <a:r>
                        <a:rPr lang="es-ES" dirty="0" smtClean="0"/>
                        <a:t>180</a:t>
                      </a:r>
                      <a:r>
                        <a:rPr lang="es-ES" baseline="30000" dirty="0" smtClean="0"/>
                        <a:t>O  </a:t>
                      </a:r>
                      <a:r>
                        <a:rPr lang="es-ES" dirty="0" smtClean="0"/>
                        <a:t>- RUMBO</a:t>
                      </a:r>
                    </a:p>
                    <a:p>
                      <a:pPr algn="ctr"/>
                      <a:endParaRPr lang="es-ES" dirty="0" smtClean="0"/>
                    </a:p>
                    <a:p>
                      <a:pPr algn="ct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180</a:t>
                      </a:r>
                      <a:r>
                        <a:rPr lang="es-ES" baseline="30000" dirty="0" smtClean="0"/>
                        <a:t>O  +</a:t>
                      </a:r>
                      <a:r>
                        <a:rPr lang="es-ES" dirty="0" smtClean="0"/>
                        <a:t> RUMBO</a:t>
                      </a:r>
                    </a:p>
                    <a:p>
                      <a:pPr algn="ctr"/>
                      <a:endParaRPr lang="es-ES" dirty="0" smtClean="0"/>
                    </a:p>
                    <a:p>
                      <a:pPr algn="ctr"/>
                      <a:endParaRPr lang="es-ES" dirty="0" smtClean="0"/>
                    </a:p>
                    <a:p>
                      <a:pPr algn="ctr"/>
                      <a:r>
                        <a:rPr lang="es-ES" dirty="0" smtClean="0"/>
                        <a:t>360</a:t>
                      </a:r>
                      <a:r>
                        <a:rPr lang="es-ES" baseline="30000" dirty="0" smtClean="0"/>
                        <a:t>O</a:t>
                      </a:r>
                      <a:r>
                        <a:rPr lang="es-ES" dirty="0" smtClean="0"/>
                        <a:t> - RUMBO</a:t>
                      </a:r>
                      <a:endParaRPr lang="es-ES" dirty="0"/>
                    </a:p>
                  </a:txBody>
                  <a:tcPr/>
                </a:tc>
                <a:tc>
                  <a:txBody>
                    <a:bodyPr/>
                    <a:lstStyle/>
                    <a:p>
                      <a:pPr algn="ctr"/>
                      <a:r>
                        <a:rPr lang="es-ES" dirty="0" smtClean="0"/>
                        <a:t>I</a:t>
                      </a:r>
                    </a:p>
                    <a:p>
                      <a:pPr algn="ctr"/>
                      <a:endParaRPr lang="es-ES" dirty="0" smtClean="0"/>
                    </a:p>
                    <a:p>
                      <a:pPr algn="ctr"/>
                      <a:endParaRPr lang="es-ES" dirty="0" smtClean="0"/>
                    </a:p>
                    <a:p>
                      <a:pPr algn="ctr"/>
                      <a:r>
                        <a:rPr lang="es-ES" dirty="0" smtClean="0"/>
                        <a:t>II</a:t>
                      </a:r>
                    </a:p>
                    <a:p>
                      <a:pPr algn="ctr"/>
                      <a:endParaRPr lang="es-ES" dirty="0" smtClean="0"/>
                    </a:p>
                    <a:p>
                      <a:pPr algn="ctr"/>
                      <a:endParaRPr lang="es-ES" dirty="0" smtClean="0"/>
                    </a:p>
                    <a:p>
                      <a:pPr algn="ctr"/>
                      <a:r>
                        <a:rPr lang="es-ES" dirty="0" smtClean="0"/>
                        <a:t>III</a:t>
                      </a:r>
                    </a:p>
                    <a:p>
                      <a:pPr algn="ctr"/>
                      <a:endParaRPr lang="es-ES" dirty="0" smtClean="0"/>
                    </a:p>
                    <a:p>
                      <a:pPr algn="ctr"/>
                      <a:endParaRPr lang="es-ES" dirty="0" smtClean="0"/>
                    </a:p>
                    <a:p>
                      <a:pPr algn="ctr"/>
                      <a:r>
                        <a:rPr lang="es-ES" dirty="0" smtClean="0"/>
                        <a:t>IV</a:t>
                      </a:r>
                      <a:endParaRPr lang="es-E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cap="all" dirty="0" smtClean="0">
                <a:effectLst>
                  <a:outerShdw blurRad="38100" dist="38100" dir="2700000" algn="tl">
                    <a:srgbClr val="000000">
                      <a:alpha val="43137"/>
                    </a:srgbClr>
                  </a:outerShdw>
                </a:effectLst>
                <a:latin typeface="Arial Black" pitchFamily="34" charset="0"/>
                <a:ea typeface="+mj-ea"/>
                <a:cs typeface="Aharoni" pitchFamily="2" charset="-79"/>
              </a:rPr>
              <a:t>Relaciones entre RUMBOS y acimuts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5 CuadroTexto"/>
          <p:cNvSpPr txBox="1"/>
          <p:nvPr/>
        </p:nvSpPr>
        <p:spPr>
          <a:xfrm>
            <a:off x="785786" y="1785926"/>
            <a:ext cx="7500990" cy="369332"/>
          </a:xfrm>
          <a:prstGeom prst="rect">
            <a:avLst/>
          </a:prstGeom>
          <a:noFill/>
        </p:spPr>
        <p:txBody>
          <a:bodyPr wrap="square" rtlCol="0">
            <a:spAutoFit/>
          </a:bodyPr>
          <a:lstStyle/>
          <a:p>
            <a:endParaRPr lang="es-ES" dirty="0"/>
          </a:p>
        </p:txBody>
      </p:sp>
      <p:graphicFrame>
        <p:nvGraphicFramePr>
          <p:cNvPr id="7" name="6 Tabla"/>
          <p:cNvGraphicFramePr>
            <a:graphicFrameLocks noGrp="1"/>
          </p:cNvGraphicFramePr>
          <p:nvPr/>
        </p:nvGraphicFramePr>
        <p:xfrm>
          <a:off x="1285852" y="1857364"/>
          <a:ext cx="6572298" cy="3749040"/>
        </p:xfrm>
        <a:graphic>
          <a:graphicData uri="http://schemas.openxmlformats.org/drawingml/2006/table">
            <a:tbl>
              <a:tblPr firstRow="1" bandRow="1">
                <a:tableStyleId>{5C22544A-7EE6-4342-B048-85BDC9FD1C3A}</a:tableStyleId>
              </a:tblPr>
              <a:tblGrid>
                <a:gridCol w="2190766"/>
                <a:gridCol w="2190766"/>
                <a:gridCol w="2190766"/>
              </a:tblGrid>
              <a:tr h="320528">
                <a:tc>
                  <a:txBody>
                    <a:bodyPr/>
                    <a:lstStyle/>
                    <a:p>
                      <a:pPr algn="ctr"/>
                      <a:r>
                        <a:rPr lang="es-ES" dirty="0" smtClean="0"/>
                        <a:t>RUMBOS</a:t>
                      </a:r>
                      <a:endParaRPr lang="es-ES" dirty="0"/>
                    </a:p>
                  </a:txBody>
                  <a:tcPr/>
                </a:tc>
                <a:tc>
                  <a:txBody>
                    <a:bodyPr/>
                    <a:lstStyle/>
                    <a:p>
                      <a:pPr algn="ctr"/>
                      <a:r>
                        <a:rPr lang="es-ES" dirty="0" smtClean="0"/>
                        <a:t>ACIMUTES</a:t>
                      </a:r>
                      <a:endParaRPr lang="es-ES" dirty="0"/>
                    </a:p>
                  </a:txBody>
                  <a:tcPr/>
                </a:tc>
                <a:tc>
                  <a:txBody>
                    <a:bodyPr/>
                    <a:lstStyle/>
                    <a:p>
                      <a:pPr algn="ctr"/>
                      <a:r>
                        <a:rPr lang="es-ES" dirty="0" smtClean="0"/>
                        <a:t>CUADRANTE</a:t>
                      </a:r>
                      <a:endParaRPr lang="es-ES" dirty="0"/>
                    </a:p>
                  </a:txBody>
                  <a:tcPr/>
                </a:tc>
              </a:tr>
              <a:tr h="3140232">
                <a:tc>
                  <a:txBody>
                    <a:bodyPr/>
                    <a:lstStyle/>
                    <a:p>
                      <a:pPr algn="ctr"/>
                      <a:r>
                        <a:rPr lang="es-ES" dirty="0" smtClean="0"/>
                        <a:t>Ángulo</a:t>
                      </a:r>
                      <a:r>
                        <a:rPr lang="es-ES" baseline="0" dirty="0" smtClean="0"/>
                        <a:t> igual al acimut, se indica N XX</a:t>
                      </a:r>
                      <a:r>
                        <a:rPr lang="es-ES" baseline="30000" dirty="0" smtClean="0"/>
                        <a:t>0 </a:t>
                      </a:r>
                      <a:r>
                        <a:rPr lang="es-ES" baseline="0" dirty="0" smtClean="0"/>
                        <a:t>E</a:t>
                      </a:r>
                    </a:p>
                    <a:p>
                      <a:pPr algn="ctr"/>
                      <a:endParaRPr lang="es-ES" baseline="0" dirty="0" smtClean="0"/>
                    </a:p>
                    <a:p>
                      <a:pPr algn="ctr"/>
                      <a:r>
                        <a:rPr lang="es-ES" baseline="0" dirty="0" smtClean="0"/>
                        <a:t>S XX</a:t>
                      </a:r>
                      <a:r>
                        <a:rPr lang="es-ES" baseline="30000" dirty="0" smtClean="0"/>
                        <a:t>0</a:t>
                      </a:r>
                      <a:r>
                        <a:rPr lang="es-ES" baseline="0" dirty="0" smtClean="0"/>
                        <a:t>E</a:t>
                      </a:r>
                    </a:p>
                    <a:p>
                      <a:pPr algn="ctr"/>
                      <a:endParaRPr lang="es-ES" baseline="0" dirty="0" smtClean="0"/>
                    </a:p>
                    <a:p>
                      <a:pPr algn="ctr"/>
                      <a:endParaRPr lang="es-ES"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baseline="0" dirty="0" smtClean="0"/>
                        <a:t>S XX</a:t>
                      </a:r>
                      <a:r>
                        <a:rPr lang="es-ES" baseline="30000" dirty="0" smtClean="0"/>
                        <a:t>0</a:t>
                      </a:r>
                      <a:r>
                        <a:rPr lang="es-ES" baseline="0" dirty="0" smtClean="0"/>
                        <a:t> O</a:t>
                      </a:r>
                      <a:endParaRPr lang="es-ES" dirty="0" smtClean="0"/>
                    </a:p>
                    <a:p>
                      <a:pPr algn="ctr"/>
                      <a:endParaRPr lang="es-ES" dirty="0" smtClean="0"/>
                    </a:p>
                    <a:p>
                      <a:pPr algn="ct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baseline="0" dirty="0" smtClean="0"/>
                        <a:t>N XX</a:t>
                      </a:r>
                      <a:r>
                        <a:rPr lang="es-ES" baseline="30000" dirty="0" smtClean="0"/>
                        <a:t>0</a:t>
                      </a:r>
                      <a:r>
                        <a:rPr lang="es-ES" baseline="0" dirty="0" smtClean="0"/>
                        <a:t> O</a:t>
                      </a:r>
                      <a:endParaRPr lang="es-ES" dirty="0" smtClean="0"/>
                    </a:p>
                    <a:p>
                      <a:pPr algn="ctr"/>
                      <a:endParaRPr lang="es-ES" dirty="0"/>
                    </a:p>
                  </a:txBody>
                  <a:tcPr/>
                </a:tc>
                <a:tc>
                  <a:txBody>
                    <a:bodyPr/>
                    <a:lstStyle/>
                    <a:p>
                      <a:pPr algn="ctr"/>
                      <a:r>
                        <a:rPr lang="es-ES" dirty="0" smtClean="0"/>
                        <a:t>Ángulo igual al rumbo</a:t>
                      </a:r>
                    </a:p>
                    <a:p>
                      <a:pPr algn="ctr"/>
                      <a:endParaRPr lang="es-ES" dirty="0" smtClean="0"/>
                    </a:p>
                    <a:p>
                      <a:pPr algn="ctr"/>
                      <a:endParaRPr lang="es-ES" dirty="0" smtClean="0"/>
                    </a:p>
                    <a:p>
                      <a:pPr algn="ctr"/>
                      <a:r>
                        <a:rPr lang="es-ES" dirty="0" smtClean="0"/>
                        <a:t>180</a:t>
                      </a:r>
                      <a:r>
                        <a:rPr lang="es-ES" baseline="30000" dirty="0" smtClean="0"/>
                        <a:t>O  </a:t>
                      </a:r>
                      <a:r>
                        <a:rPr lang="es-ES" dirty="0" smtClean="0"/>
                        <a:t>- RUMBO</a:t>
                      </a:r>
                    </a:p>
                    <a:p>
                      <a:pPr algn="ctr"/>
                      <a:endParaRPr lang="es-ES" dirty="0" smtClean="0"/>
                    </a:p>
                    <a:p>
                      <a:pPr algn="ct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180</a:t>
                      </a:r>
                      <a:r>
                        <a:rPr lang="es-ES" baseline="30000" dirty="0" smtClean="0"/>
                        <a:t>O  +</a:t>
                      </a:r>
                      <a:r>
                        <a:rPr lang="es-ES" dirty="0" smtClean="0"/>
                        <a:t> RUMBO</a:t>
                      </a:r>
                    </a:p>
                    <a:p>
                      <a:pPr algn="ctr"/>
                      <a:endParaRPr lang="es-ES" dirty="0" smtClean="0"/>
                    </a:p>
                    <a:p>
                      <a:pPr algn="ctr"/>
                      <a:endParaRPr lang="es-ES" dirty="0" smtClean="0"/>
                    </a:p>
                    <a:p>
                      <a:pPr algn="ctr"/>
                      <a:r>
                        <a:rPr lang="es-ES" dirty="0" smtClean="0"/>
                        <a:t>360</a:t>
                      </a:r>
                      <a:r>
                        <a:rPr lang="es-ES" baseline="30000" dirty="0" smtClean="0"/>
                        <a:t>O</a:t>
                      </a:r>
                      <a:r>
                        <a:rPr lang="es-ES" dirty="0" smtClean="0"/>
                        <a:t> - RUMBO</a:t>
                      </a:r>
                      <a:endParaRPr lang="es-ES" dirty="0"/>
                    </a:p>
                  </a:txBody>
                  <a:tcPr/>
                </a:tc>
                <a:tc>
                  <a:txBody>
                    <a:bodyPr/>
                    <a:lstStyle/>
                    <a:p>
                      <a:pPr algn="ctr"/>
                      <a:r>
                        <a:rPr lang="es-ES" dirty="0" smtClean="0"/>
                        <a:t>I</a:t>
                      </a:r>
                    </a:p>
                    <a:p>
                      <a:pPr algn="ctr"/>
                      <a:endParaRPr lang="es-ES" dirty="0" smtClean="0"/>
                    </a:p>
                    <a:p>
                      <a:pPr algn="ctr"/>
                      <a:endParaRPr lang="es-ES" dirty="0" smtClean="0"/>
                    </a:p>
                    <a:p>
                      <a:pPr algn="ctr"/>
                      <a:r>
                        <a:rPr lang="es-ES" dirty="0" smtClean="0"/>
                        <a:t>II</a:t>
                      </a:r>
                    </a:p>
                    <a:p>
                      <a:pPr algn="ctr"/>
                      <a:endParaRPr lang="es-ES" dirty="0" smtClean="0"/>
                    </a:p>
                    <a:p>
                      <a:pPr algn="ctr"/>
                      <a:endParaRPr lang="es-ES" dirty="0" smtClean="0"/>
                    </a:p>
                    <a:p>
                      <a:pPr algn="ctr"/>
                      <a:r>
                        <a:rPr lang="es-ES" dirty="0" smtClean="0"/>
                        <a:t>III</a:t>
                      </a:r>
                    </a:p>
                    <a:p>
                      <a:pPr algn="ctr"/>
                      <a:endParaRPr lang="es-ES" dirty="0" smtClean="0"/>
                    </a:p>
                    <a:p>
                      <a:pPr algn="ctr"/>
                      <a:endParaRPr lang="es-ES" dirty="0" smtClean="0"/>
                    </a:p>
                    <a:p>
                      <a:pPr algn="ctr"/>
                      <a:r>
                        <a:rPr lang="es-ES" dirty="0" smtClean="0"/>
                        <a:t>IV</a:t>
                      </a:r>
                      <a:endParaRPr lang="es-E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4"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cap="all" dirty="0" smtClean="0">
                <a:effectLst>
                  <a:outerShdw blurRad="38100" dist="38100" dir="2700000" algn="tl">
                    <a:srgbClr val="000000">
                      <a:alpha val="43137"/>
                    </a:srgbClr>
                  </a:outerShdw>
                </a:effectLst>
                <a:latin typeface="Arial Black" pitchFamily="34" charset="0"/>
                <a:ea typeface="+mj-ea"/>
                <a:cs typeface="Aharoni" pitchFamily="2" charset="-79"/>
              </a:rPr>
              <a:t>Ángulos verticales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5 CuadroTexto"/>
          <p:cNvSpPr txBox="1"/>
          <p:nvPr/>
        </p:nvSpPr>
        <p:spPr>
          <a:xfrm>
            <a:off x="785786" y="1785926"/>
            <a:ext cx="7500990" cy="369332"/>
          </a:xfrm>
          <a:prstGeom prst="rect">
            <a:avLst/>
          </a:prstGeom>
          <a:noFill/>
        </p:spPr>
        <p:txBody>
          <a:bodyPr wrap="square" rtlCol="0">
            <a:spAutoFit/>
          </a:bodyPr>
          <a:lstStyle/>
          <a:p>
            <a:endParaRPr lang="es-ES" dirty="0"/>
          </a:p>
        </p:txBody>
      </p:sp>
      <p:sp>
        <p:nvSpPr>
          <p:cNvPr id="8" name="7 Rectángulo"/>
          <p:cNvSpPr/>
          <p:nvPr/>
        </p:nvSpPr>
        <p:spPr>
          <a:xfrm>
            <a:off x="285720" y="1357299"/>
            <a:ext cx="8501122" cy="4801314"/>
          </a:xfrm>
          <a:prstGeom prst="rect">
            <a:avLst/>
          </a:prstGeom>
          <a:solidFill>
            <a:schemeClr val="accent2">
              <a:lumMod val="40000"/>
              <a:lumOff val="60000"/>
            </a:schemeClr>
          </a:solidFill>
          <a:ln>
            <a:solidFill>
              <a:schemeClr val="bg2">
                <a:lumMod val="75000"/>
              </a:schemeClr>
            </a:solidFill>
          </a:ln>
        </p:spPr>
        <p:txBody>
          <a:bodyPr wrap="square">
            <a:spAutoFit/>
          </a:bodyPr>
          <a:lstStyle/>
          <a:p>
            <a:r>
              <a:rPr lang="es-ES" dirty="0" smtClean="0"/>
              <a:t>Un ángulo vertical está contenido dentro de un plano vertical, este plano es perpendicular a un plano horizontal , y sirve para definir la inclinación de una línea sobre el terreno. Existen algunas clases de ángulos verticales</a:t>
            </a:r>
          </a:p>
          <a:p>
            <a:endParaRPr lang="es-ES" dirty="0" smtClean="0"/>
          </a:p>
          <a:p>
            <a:pPr>
              <a:buFont typeface="Arial" pitchFamily="34" charset="0"/>
              <a:buChar char="•"/>
            </a:pPr>
            <a:r>
              <a:rPr lang="es-ES" dirty="0" smtClean="0"/>
              <a:t>Ángulo de pendiente:</a:t>
            </a:r>
          </a:p>
          <a:p>
            <a:r>
              <a:rPr lang="es-ES" dirty="0" smtClean="0"/>
              <a:t>Cuando se toma como línea de referencia la línea horizontal, el cual puede </a:t>
            </a:r>
          </a:p>
          <a:p>
            <a:r>
              <a:rPr lang="es-ES" dirty="0" smtClean="0"/>
              <a:t>ser positivo o de elevación o negativo o de depresión.</a:t>
            </a:r>
          </a:p>
          <a:p>
            <a:r>
              <a:rPr lang="es-ES" dirty="0" smtClean="0"/>
              <a:t>“Este es el ángulo que se conoce como pendiente de una línea, el cual puede ser expresado tanto en ángulo como en porcentaje.” </a:t>
            </a:r>
          </a:p>
          <a:p>
            <a:endParaRPr lang="es-ES" dirty="0" smtClean="0"/>
          </a:p>
          <a:p>
            <a:pPr>
              <a:buFont typeface="Arial" pitchFamily="34" charset="0"/>
              <a:buChar char="•"/>
            </a:pPr>
            <a:r>
              <a:rPr lang="es-ES" dirty="0" smtClean="0"/>
              <a:t>Ángulo cenital:</a:t>
            </a:r>
          </a:p>
          <a:p>
            <a:r>
              <a:rPr lang="es-ES" dirty="0" smtClean="0"/>
              <a:t>Cuando se toma como línea de referencia el extremo superior de la línea vertical.</a:t>
            </a:r>
          </a:p>
          <a:p>
            <a:r>
              <a:rPr lang="es-ES" dirty="0" smtClean="0"/>
              <a:t>El cenit es perpendicular a la superficie de la tierra.</a:t>
            </a:r>
          </a:p>
          <a:p>
            <a:endParaRPr lang="es-ES" dirty="0" smtClean="0"/>
          </a:p>
          <a:p>
            <a:pPr>
              <a:buFont typeface="Arial" pitchFamily="34" charset="0"/>
              <a:buChar char="•"/>
            </a:pPr>
            <a:r>
              <a:rPr lang="es-ES" dirty="0" smtClean="0"/>
              <a:t>Ángulo </a:t>
            </a:r>
            <a:r>
              <a:rPr lang="es-ES" dirty="0" err="1" smtClean="0"/>
              <a:t>nadiral</a:t>
            </a:r>
            <a:r>
              <a:rPr lang="es-ES" dirty="0" smtClean="0"/>
              <a:t>:</a:t>
            </a:r>
          </a:p>
          <a:p>
            <a:r>
              <a:rPr lang="es-ES" dirty="0" smtClean="0"/>
              <a:t>Cuando se escoge como línea de referencia el extremo inferior de la línea vertical. El nadir es el punto opuesto al cenit</a:t>
            </a:r>
          </a:p>
        </p:txBody>
      </p:sp>
      <p:sp>
        <p:nvSpPr>
          <p:cNvPr id="9" name="8 CuadroTexto"/>
          <p:cNvSpPr txBox="1"/>
          <p:nvPr/>
        </p:nvSpPr>
        <p:spPr>
          <a:xfrm>
            <a:off x="642910" y="6286520"/>
            <a:ext cx="8072494" cy="253916"/>
          </a:xfrm>
          <a:prstGeom prst="rect">
            <a:avLst/>
          </a:prstGeom>
          <a:noFill/>
        </p:spPr>
        <p:txBody>
          <a:bodyPr wrap="square" rtlCol="0">
            <a:spAutoFit/>
          </a:bodyPr>
          <a:lstStyle/>
          <a:p>
            <a:r>
              <a:rPr lang="es-ES" sz="1050" dirty="0" smtClean="0"/>
              <a:t>Tomado de: http://ocw.utpl.edu.ec/ingenieria-civil/topografia-elemental/unidad-3-medicion-de-angulos.pdf</a:t>
            </a:r>
            <a:endParaRPr lang="es-ES"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a:spLocks noGrp="1"/>
          </p:cNvSpPr>
          <p:nvPr>
            <p:ph type="title"/>
          </p:nvPr>
        </p:nvSpPr>
        <p:spPr>
          <a:xfrm>
            <a:off x="0" y="274638"/>
            <a:ext cx="9144000" cy="868362"/>
          </a:xfrm>
        </p:spPr>
        <p:txBody>
          <a:bodyPr rtlCol="0">
            <a:normAutofit/>
          </a:bodyPr>
          <a:lstStyle/>
          <a:p>
            <a:pPr eaLnBrk="1" fontAlgn="auto" hangingPunct="1">
              <a:spcAft>
                <a:spcPts val="0"/>
              </a:spcAft>
              <a:defRPr/>
            </a:pPr>
            <a:r>
              <a:rPr lang="es-VE" dirty="0" smtClean="0">
                <a:effectLst>
                  <a:outerShdw blurRad="38100" dist="38100" dir="2700000" algn="tl">
                    <a:srgbClr val="000000">
                      <a:alpha val="43137"/>
                    </a:srgbClr>
                  </a:outerShdw>
                </a:effectLst>
                <a:latin typeface="Arial Black" pitchFamily="34" charset="0"/>
                <a:cs typeface="Aharoni" pitchFamily="2" charset="-79"/>
              </a:rPr>
              <a:t>Definición</a:t>
            </a:r>
            <a:endParaRPr lang="es-VE" cap="all" dirty="0" smtClean="0">
              <a:effectLst>
                <a:outerShdw blurRad="38100" dist="38100" dir="2700000" algn="tl">
                  <a:srgbClr val="000000">
                    <a:alpha val="43137"/>
                  </a:srgbClr>
                </a:outerShdw>
              </a:effectLst>
              <a:latin typeface="Arial Black" pitchFamily="34" charset="0"/>
              <a:cs typeface="Aharoni" pitchFamily="2" charset="-79"/>
            </a:endParaRPr>
          </a:p>
        </p:txBody>
      </p:sp>
      <p:sp>
        <p:nvSpPr>
          <p:cNvPr id="6" name="5 CuadroTexto"/>
          <p:cNvSpPr txBox="1"/>
          <p:nvPr/>
        </p:nvSpPr>
        <p:spPr>
          <a:xfrm>
            <a:off x="642938" y="1428750"/>
            <a:ext cx="8001000" cy="2862263"/>
          </a:xfrm>
          <a:prstGeom prst="rect">
            <a:avLst/>
          </a:prstGeom>
          <a:noFill/>
        </p:spPr>
        <p:txBody>
          <a:bodyPr>
            <a:spAutoFit/>
          </a:bodyPr>
          <a:lstStyle/>
          <a:p>
            <a:pPr fontAlgn="auto">
              <a:spcBef>
                <a:spcPts val="0"/>
              </a:spcBef>
              <a:spcAft>
                <a:spcPts val="0"/>
              </a:spcAft>
              <a:defRPr/>
            </a:pPr>
            <a:r>
              <a:rPr lang="es-VE" sz="2000" u="sng" cap="all" dirty="0">
                <a:solidFill>
                  <a:schemeClr val="tx2">
                    <a:lumMod val="50000"/>
                  </a:schemeClr>
                </a:solidFill>
                <a:latin typeface="Arial Black" pitchFamily="34" charset="0"/>
                <a:cs typeface="Aharoni" pitchFamily="2" charset="-79"/>
              </a:rPr>
              <a:t>Definición 3</a:t>
            </a:r>
          </a:p>
          <a:p>
            <a:pPr>
              <a:defRPr/>
            </a:pPr>
            <a:r>
              <a:rPr lang="es-ES" sz="2000" b="1" dirty="0">
                <a:latin typeface="TimesNewRoman"/>
                <a:cs typeface="Arial" charset="0"/>
              </a:rPr>
              <a:t>Es la ciencia y la técnica de realizar mediciones de ángulos y distancias en extensiones de terreno lo suficientemente reducidas como para poder despreciar el efecto de la curvatura terrestre, para después procesarlas y obtener así coordenadas de puntos, direcciones, elevaciones, áreas o volúmenes, en forma gráfica y/o numérica, según los requerimientos del trabajo. (Tomado de Luis </a:t>
            </a:r>
            <a:r>
              <a:rPr lang="es-ES" sz="2000" b="1" dirty="0" err="1">
                <a:latin typeface="TimesNewRoman"/>
                <a:cs typeface="Arial" charset="0"/>
              </a:rPr>
              <a:t>Jauregui</a:t>
            </a:r>
            <a:r>
              <a:rPr lang="es-ES" sz="2000" b="1" dirty="0">
                <a:latin typeface="TimesNewRoman"/>
                <a:cs typeface="Arial" charset="0"/>
              </a:rPr>
              <a:t>. Introducción a la Topografía)</a:t>
            </a:r>
            <a:endParaRPr lang="es-VE" sz="2000" b="1" dirty="0">
              <a:latin typeface="Arial Black" pitchFamily="34" charset="0"/>
              <a:cs typeface="Aharoni" pitchFamily="2" charset="-79"/>
            </a:endParaRPr>
          </a:p>
          <a:p>
            <a:pPr fontAlgn="auto">
              <a:spcBef>
                <a:spcPts val="0"/>
              </a:spcBef>
              <a:spcAft>
                <a:spcPts val="0"/>
              </a:spcAft>
              <a:defRPr/>
            </a:pPr>
            <a:endParaRPr lang="es-VE" sz="2000" dirty="0">
              <a:latin typeface="Arial Black" pitchFamily="34" charset="0"/>
              <a:cs typeface="Aharoni" pitchFamily="2" charset="-79"/>
            </a:endParaRPr>
          </a:p>
        </p:txBody>
      </p:sp>
      <p:sp>
        <p:nvSpPr>
          <p:cNvPr id="7"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Definición</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8"/>
          <p:cNvPicPr>
            <a:picLocks noChangeAspect="1" noChangeArrowheads="1"/>
          </p:cNvPicPr>
          <p:nvPr/>
        </p:nvPicPr>
        <p:blipFill>
          <a:blip r:embed="rId3" cstate="print"/>
          <a:srcRect/>
          <a:stretch>
            <a:fillRect/>
          </a:stretch>
        </p:blipFill>
        <p:spPr bwMode="auto">
          <a:xfrm>
            <a:off x="785786" y="214290"/>
            <a:ext cx="7537537" cy="636430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4000" b="-1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89090" name="AutoShape 2" descr="GR164.GIF (10058 byte)"/>
          <p:cNvSpPr>
            <a:spLocks noChangeAspect="1" noChangeArrowheads="1"/>
          </p:cNvSpPr>
          <p:nvPr/>
        </p:nvSpPr>
        <p:spPr bwMode="auto">
          <a:xfrm>
            <a:off x="155575" y="-1028700"/>
            <a:ext cx="3143250" cy="21526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9092" name="AutoShape 4" descr="GR164.GIF (10058 byte)"/>
          <p:cNvSpPr>
            <a:spLocks noChangeAspect="1" noChangeArrowheads="1"/>
          </p:cNvSpPr>
          <p:nvPr/>
        </p:nvSpPr>
        <p:spPr bwMode="auto">
          <a:xfrm>
            <a:off x="155575" y="-1028700"/>
            <a:ext cx="3143250" cy="21526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9094" name="Picture 6" descr="ftp://ftp.fao.org/fi/CDrom/FAO_Training/FAO_Training/General/x6707s/GR164.GIF"/>
          <p:cNvPicPr>
            <a:picLocks noChangeAspect="1" noChangeArrowheads="1"/>
          </p:cNvPicPr>
          <p:nvPr/>
        </p:nvPicPr>
        <p:blipFill>
          <a:blip r:embed="rId4" cstate="print"/>
          <a:srcRect/>
          <a:stretch>
            <a:fillRect/>
          </a:stretch>
        </p:blipFill>
        <p:spPr bwMode="auto">
          <a:xfrm>
            <a:off x="500034" y="714356"/>
            <a:ext cx="7614785" cy="521497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75000"/>
            </a:schemeClr>
          </a:solidFill>
        </p:spPr>
        <p:txBody>
          <a:bodyPr/>
          <a:lstStyle/>
          <a:p>
            <a:r>
              <a:rPr lang="es-ES" b="1" i="1" dirty="0" smtClean="0"/>
              <a:t>Distancia natural, Distancia geométrica y Distancia reducida</a:t>
            </a:r>
            <a:endParaRPr lang="es-ES" b="1" i="1" dirty="0"/>
          </a:p>
        </p:txBody>
      </p:sp>
      <p:sp>
        <p:nvSpPr>
          <p:cNvPr id="3" name="2 Marcador de contenido"/>
          <p:cNvSpPr>
            <a:spLocks noGrp="1"/>
          </p:cNvSpPr>
          <p:nvPr>
            <p:ph idx="1"/>
          </p:nvPr>
        </p:nvSpPr>
        <p:spPr/>
        <p:txBody>
          <a:bodyPr/>
          <a:lstStyle/>
          <a:p>
            <a:endParaRPr lang="es-ES" dirty="0"/>
          </a:p>
        </p:txBody>
      </p:sp>
      <p:pic>
        <p:nvPicPr>
          <p:cNvPr id="93186" name="Picture 2"/>
          <p:cNvPicPr>
            <a:picLocks noChangeAspect="1" noChangeArrowheads="1"/>
          </p:cNvPicPr>
          <p:nvPr/>
        </p:nvPicPr>
        <p:blipFill>
          <a:blip r:embed="rId4" cstate="print"/>
          <a:srcRect/>
          <a:stretch>
            <a:fillRect/>
          </a:stretch>
        </p:blipFill>
        <p:spPr bwMode="auto">
          <a:xfrm>
            <a:off x="169009" y="2214554"/>
            <a:ext cx="8974991" cy="2498719"/>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3"/>
          <p:cNvPicPr>
            <a:picLocks noChangeAspect="1" noChangeArrowheads="1"/>
          </p:cNvPicPr>
          <p:nvPr/>
        </p:nvPicPr>
        <p:blipFill>
          <a:blip r:embed="rId4" cstate="print"/>
          <a:srcRect/>
          <a:stretch>
            <a:fillRect/>
          </a:stretch>
        </p:blipFill>
        <p:spPr bwMode="auto">
          <a:xfrm>
            <a:off x="198947" y="857232"/>
            <a:ext cx="8816421" cy="507209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357686" y="4214818"/>
            <a:ext cx="4470298" cy="2571768"/>
          </a:xfrm>
          <a:prstGeom prst="rect">
            <a:avLst/>
          </a:prstGeom>
          <a:noFill/>
          <a:ln w="9525">
            <a:noFill/>
            <a:miter lim="800000"/>
            <a:headEnd/>
            <a:tailEnd/>
          </a:ln>
          <a:effectLst/>
        </p:spPr>
      </p:pic>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214282" y="1600200"/>
            <a:ext cx="8715436" cy="4525963"/>
          </a:xfrm>
        </p:spPr>
        <p:txBody>
          <a:bodyPr/>
          <a:lstStyle/>
          <a:p>
            <a:r>
              <a:rPr lang="es-ES" dirty="0" err="1" smtClean="0"/>
              <a:t>Dn</a:t>
            </a:r>
            <a:r>
              <a:rPr lang="es-ES" dirty="0" smtClean="0"/>
              <a:t>: Distancia natural: es la distancia entre dos puntos siguiendo el relieve del terreno.</a:t>
            </a:r>
          </a:p>
          <a:p>
            <a:r>
              <a:rPr lang="es-ES" dirty="0" smtClean="0"/>
              <a:t>Dg: Distancia geométrica: longitud del segmento de recta que une los dos puntos.</a:t>
            </a:r>
          </a:p>
          <a:p>
            <a:r>
              <a:rPr lang="es-ES" dirty="0" err="1" smtClean="0"/>
              <a:t>Dr</a:t>
            </a:r>
            <a:r>
              <a:rPr lang="es-ES" dirty="0" smtClean="0"/>
              <a:t>: Distancia reducida: distancia sobre el plano horizontal entre los </a:t>
            </a:r>
          </a:p>
          <a:p>
            <a:pPr>
              <a:buNone/>
            </a:pPr>
            <a:r>
              <a:rPr lang="es-ES" dirty="0" smtClean="0"/>
              <a:t>	puntos A y B</a:t>
            </a:r>
          </a:p>
          <a:p>
            <a:endParaRPr lang="es-ES" dirty="0" smtClean="0"/>
          </a:p>
          <a:p>
            <a:endParaRPr lang="es-ES" dirty="0"/>
          </a:p>
        </p:txBody>
      </p:sp>
      <p:sp>
        <p:nvSpPr>
          <p:cNvPr id="5" name="1 Título"/>
          <p:cNvSpPr txBox="1">
            <a:spLocks/>
          </p:cNvSpPr>
          <p:nvPr/>
        </p:nvSpPr>
        <p:spPr bwMode="auto">
          <a:xfrm>
            <a:off x="0" y="274638"/>
            <a:ext cx="9144000" cy="1143000"/>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1" i="1" u="none" strike="noStrike" kern="1200" cap="none" spc="0" normalizeH="0" baseline="0" noProof="0" dirty="0" smtClean="0">
                <a:ln>
                  <a:noFill/>
                </a:ln>
                <a:solidFill>
                  <a:schemeClr val="tx1"/>
                </a:solidFill>
                <a:effectLst/>
                <a:uLnTx/>
                <a:uFillTx/>
                <a:latin typeface="+mj-lt"/>
                <a:ea typeface="+mj-ea"/>
                <a:cs typeface="+mj-cs"/>
              </a:rPr>
              <a:t>Distancia natural, Distancia geométrica y Distancia reducida</a:t>
            </a:r>
            <a:endParaRPr kumimoji="0" lang="es-ES" sz="4400" b="1"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94210" name="Picture 2"/>
          <p:cNvPicPr>
            <a:picLocks noChangeAspect="1" noChangeArrowheads="1"/>
          </p:cNvPicPr>
          <p:nvPr/>
        </p:nvPicPr>
        <p:blipFill>
          <a:blip r:embed="rId4" cstate="print"/>
          <a:srcRect/>
          <a:stretch>
            <a:fillRect/>
          </a:stretch>
        </p:blipFill>
        <p:spPr bwMode="auto">
          <a:xfrm>
            <a:off x="285720" y="1643050"/>
            <a:ext cx="8520044" cy="4000528"/>
          </a:xfrm>
          <a:prstGeom prst="rect">
            <a:avLst/>
          </a:prstGeom>
          <a:noFill/>
          <a:ln w="9525">
            <a:solidFill>
              <a:schemeClr val="accent1">
                <a:shade val="50000"/>
              </a:schemeClr>
            </a:solidFill>
            <a:miter lim="800000"/>
            <a:headEnd/>
            <a:tailEnd/>
          </a:ln>
          <a:effectLst/>
        </p:spPr>
      </p:pic>
      <p:sp>
        <p:nvSpPr>
          <p:cNvPr id="6" name="1 Título"/>
          <p:cNvSpPr txBox="1">
            <a:spLocks/>
          </p:cNvSpPr>
          <p:nvPr/>
        </p:nvSpPr>
        <p:spPr bwMode="auto">
          <a:xfrm>
            <a:off x="0" y="274638"/>
            <a:ext cx="9144000" cy="1143000"/>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4400" b="1" i="1" u="none" strike="noStrike" kern="1200" cap="none" spc="0" normalizeH="0" baseline="0" noProof="0" dirty="0" smtClean="0">
                <a:ln>
                  <a:noFill/>
                </a:ln>
                <a:solidFill>
                  <a:schemeClr val="tx1"/>
                </a:solidFill>
                <a:effectLst/>
                <a:uLnTx/>
                <a:uFillTx/>
                <a:latin typeface="+mj-lt"/>
                <a:ea typeface="+mj-ea"/>
                <a:cs typeface="+mj-cs"/>
              </a:rPr>
              <a:t>Distancia natural, Distancia geométrica y Distancia reducida</a:t>
            </a:r>
            <a:endParaRPr kumimoji="0" lang="es-ES" sz="4400" b="1" i="1" u="none" strike="noStrike" kern="1200" cap="none" spc="0" normalizeH="0" baseline="0" noProof="0" dirty="0">
              <a:ln>
                <a:noFill/>
              </a:ln>
              <a:solidFill>
                <a:schemeClr val="tx1"/>
              </a:solidFill>
              <a:effectLst/>
              <a:uLnTx/>
              <a:uFillTx/>
              <a:latin typeface="+mj-lt"/>
              <a:ea typeface="+mj-ea"/>
              <a:cs typeface="+mj-cs"/>
            </a:endParaRPr>
          </a:p>
        </p:txBody>
      </p:sp>
      <p:pic>
        <p:nvPicPr>
          <p:cNvPr id="94212" name="Picture 4"/>
          <p:cNvPicPr>
            <a:picLocks noChangeAspect="1" noChangeArrowheads="1"/>
          </p:cNvPicPr>
          <p:nvPr/>
        </p:nvPicPr>
        <p:blipFill>
          <a:blip r:embed="rId5" cstate="print"/>
          <a:srcRect/>
          <a:stretch>
            <a:fillRect/>
          </a:stretch>
        </p:blipFill>
        <p:spPr bwMode="auto">
          <a:xfrm>
            <a:off x="6858016" y="4071942"/>
            <a:ext cx="1785950" cy="1033971"/>
          </a:xfrm>
          <a:prstGeom prst="rect">
            <a:avLst/>
          </a:prstGeom>
          <a:noFill/>
          <a:ln w="9525">
            <a:noFill/>
            <a:miter lim="800000"/>
            <a:headEnd/>
            <a:tailEnd/>
          </a:ln>
          <a:effectLst/>
        </p:spPr>
      </p:pic>
      <p:sp>
        <p:nvSpPr>
          <p:cNvPr id="8" name="7 CuadroTexto"/>
          <p:cNvSpPr txBox="1"/>
          <p:nvPr/>
        </p:nvSpPr>
        <p:spPr>
          <a:xfrm>
            <a:off x="6786578" y="2357430"/>
            <a:ext cx="1785950" cy="923330"/>
          </a:xfrm>
          <a:prstGeom prst="rect">
            <a:avLst/>
          </a:prstGeom>
          <a:noFill/>
        </p:spPr>
        <p:txBody>
          <a:bodyPr wrap="square" rtlCol="0">
            <a:spAutoFit/>
          </a:bodyPr>
          <a:lstStyle/>
          <a:p>
            <a:pPr algn="ctr"/>
            <a:r>
              <a:rPr lang="es-ES" b="1" i="1" dirty="0" smtClean="0"/>
              <a:t>Pendiente de la recta A-B en porcentaje</a:t>
            </a:r>
            <a:endParaRPr lang="es-ES" b="1" i="1" dirty="0"/>
          </a:p>
        </p:txBody>
      </p:sp>
      <p:sp>
        <p:nvSpPr>
          <p:cNvPr id="9" name="8 Flecha abajo"/>
          <p:cNvSpPr/>
          <p:nvPr/>
        </p:nvSpPr>
        <p:spPr>
          <a:xfrm>
            <a:off x="7715272" y="3500438"/>
            <a:ext cx="285752" cy="5715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2"/>
          <p:cNvPicPr>
            <a:picLocks noChangeAspect="1" noChangeArrowheads="1"/>
          </p:cNvPicPr>
          <p:nvPr/>
        </p:nvPicPr>
        <p:blipFill>
          <a:blip r:embed="rId6" cstate="print"/>
          <a:srcRect/>
          <a:stretch>
            <a:fillRect/>
          </a:stretch>
        </p:blipFill>
        <p:spPr bwMode="auto">
          <a:xfrm>
            <a:off x="3714744" y="5500702"/>
            <a:ext cx="5076472" cy="1214446"/>
          </a:xfrm>
          <a:prstGeom prst="rect">
            <a:avLst/>
          </a:prstGeom>
          <a:noFill/>
          <a:ln w="9525">
            <a:solidFill>
              <a:schemeClr val="accent1">
                <a:shade val="50000"/>
              </a:schemeClr>
            </a:solidFill>
            <a:miter lim="800000"/>
            <a:headEnd/>
            <a:tailEnd/>
          </a:ln>
          <a:effectLst/>
        </p:spPr>
      </p:pic>
      <p:sp>
        <p:nvSpPr>
          <p:cNvPr id="11" name="10 CuadroTexto"/>
          <p:cNvSpPr txBox="1"/>
          <p:nvPr/>
        </p:nvSpPr>
        <p:spPr>
          <a:xfrm>
            <a:off x="142844" y="5929330"/>
            <a:ext cx="3357586" cy="553998"/>
          </a:xfrm>
          <a:prstGeom prst="rect">
            <a:avLst/>
          </a:prstGeom>
          <a:solidFill>
            <a:schemeClr val="bg2">
              <a:lumMod val="90000"/>
            </a:schemeClr>
          </a:solidFill>
        </p:spPr>
        <p:txBody>
          <a:bodyPr wrap="square" rtlCol="0">
            <a:spAutoFit/>
          </a:bodyPr>
          <a:lstStyle/>
          <a:p>
            <a:r>
              <a:rPr lang="es-ES" sz="1000" dirty="0" smtClean="0"/>
              <a:t>Tomado de: http://www.alfatopografia.com/manuales/Nociones_de_Topografia.pdf</a:t>
            </a:r>
            <a:endParaRPr lang="es-ES" sz="1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95234" name="Picture 2" descr="ftp://ftp.fao.org/fi/CDrom/FAO_Training/FAO_Training/General/x6707s/GR164a.GIF"/>
          <p:cNvPicPr>
            <a:picLocks noChangeAspect="1" noChangeArrowheads="1"/>
          </p:cNvPicPr>
          <p:nvPr/>
        </p:nvPicPr>
        <p:blipFill>
          <a:blip r:embed="rId4" cstate="print"/>
          <a:srcRect/>
          <a:stretch>
            <a:fillRect/>
          </a:stretch>
        </p:blipFill>
        <p:spPr bwMode="auto">
          <a:xfrm>
            <a:off x="2000232" y="71414"/>
            <a:ext cx="4579227" cy="1928826"/>
          </a:xfrm>
          <a:prstGeom prst="rect">
            <a:avLst/>
          </a:prstGeom>
          <a:noFill/>
        </p:spPr>
      </p:pic>
      <p:pic>
        <p:nvPicPr>
          <p:cNvPr id="95238" name="Picture 6" descr="GR166.GIF (6287 byte)"/>
          <p:cNvPicPr>
            <a:picLocks noChangeAspect="1" noChangeArrowheads="1"/>
          </p:cNvPicPr>
          <p:nvPr/>
        </p:nvPicPr>
        <p:blipFill>
          <a:blip r:embed="rId5" cstate="print"/>
          <a:srcRect/>
          <a:stretch>
            <a:fillRect/>
          </a:stretch>
        </p:blipFill>
        <p:spPr bwMode="auto">
          <a:xfrm>
            <a:off x="214282" y="2071678"/>
            <a:ext cx="4130029" cy="2571768"/>
          </a:xfrm>
          <a:prstGeom prst="rect">
            <a:avLst/>
          </a:prstGeom>
          <a:noFill/>
        </p:spPr>
      </p:pic>
      <p:pic>
        <p:nvPicPr>
          <p:cNvPr id="95240" name="Picture 8" descr="GR166_a.GIF (5046 byte)"/>
          <p:cNvPicPr>
            <a:picLocks noChangeAspect="1" noChangeArrowheads="1"/>
          </p:cNvPicPr>
          <p:nvPr/>
        </p:nvPicPr>
        <p:blipFill>
          <a:blip r:embed="rId6" cstate="print"/>
          <a:srcRect/>
          <a:stretch>
            <a:fillRect/>
          </a:stretch>
        </p:blipFill>
        <p:spPr bwMode="auto">
          <a:xfrm>
            <a:off x="571472" y="4733942"/>
            <a:ext cx="4741524" cy="1695454"/>
          </a:xfrm>
          <a:prstGeom prst="rect">
            <a:avLst/>
          </a:prstGeom>
          <a:noFill/>
        </p:spPr>
      </p:pic>
      <p:pic>
        <p:nvPicPr>
          <p:cNvPr id="95242" name="Picture 10" descr="GR167.GIF (4095 byte)"/>
          <p:cNvPicPr>
            <a:picLocks noChangeAspect="1" noChangeArrowheads="1"/>
          </p:cNvPicPr>
          <p:nvPr/>
        </p:nvPicPr>
        <p:blipFill>
          <a:blip r:embed="rId7" cstate="print"/>
          <a:srcRect/>
          <a:stretch>
            <a:fillRect/>
          </a:stretch>
        </p:blipFill>
        <p:spPr bwMode="auto">
          <a:xfrm>
            <a:off x="4786314" y="2357430"/>
            <a:ext cx="4120518" cy="1643074"/>
          </a:xfrm>
          <a:prstGeom prst="rect">
            <a:avLst/>
          </a:prstGeom>
          <a:noFill/>
        </p:spPr>
      </p:pic>
      <p:sp>
        <p:nvSpPr>
          <p:cNvPr id="9" name="8 CuadroTexto"/>
          <p:cNvSpPr txBox="1"/>
          <p:nvPr/>
        </p:nvSpPr>
        <p:spPr>
          <a:xfrm>
            <a:off x="3786182" y="6457914"/>
            <a:ext cx="5357850" cy="400110"/>
          </a:xfrm>
          <a:prstGeom prst="rect">
            <a:avLst/>
          </a:prstGeom>
          <a:solidFill>
            <a:schemeClr val="bg1"/>
          </a:solidFill>
        </p:spPr>
        <p:txBody>
          <a:bodyPr wrap="square" rtlCol="0">
            <a:spAutoFit/>
          </a:bodyPr>
          <a:lstStyle/>
          <a:p>
            <a:pPr algn="ctr"/>
            <a:r>
              <a:rPr lang="es-ES" sz="1000" dirty="0" smtClean="0"/>
              <a:t>Tomado de: ftp://ftp.fao.org/fi/CDrom/FAO_Training/FAO_Training/General/x6707s/x6707s04.htm</a:t>
            </a:r>
            <a:endParaRPr lang="es-ES" sz="1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1142992"/>
            <a:ext cx="9144000" cy="1143000"/>
          </a:xfrm>
          <a:solidFill>
            <a:schemeClr val="accent6">
              <a:lumMod val="75000"/>
            </a:schemeClr>
          </a:solidFill>
        </p:spPr>
        <p:txBody>
          <a:bodyPr/>
          <a:lstStyle/>
          <a:p>
            <a:r>
              <a:rPr lang="es-VE" dirty="0" smtClean="0"/>
              <a:t>Escalas</a:t>
            </a:r>
            <a:endParaRPr lang="es-VE" dirty="0"/>
          </a:p>
        </p:txBody>
      </p:sp>
      <p:sp>
        <p:nvSpPr>
          <p:cNvPr id="4" name="3 Marcador de contenido"/>
          <p:cNvSpPr>
            <a:spLocks noGrp="1"/>
          </p:cNvSpPr>
          <p:nvPr>
            <p:ph idx="1"/>
          </p:nvPr>
        </p:nvSpPr>
        <p:spPr>
          <a:xfrm>
            <a:off x="500034" y="3286124"/>
            <a:ext cx="8229600" cy="1757362"/>
          </a:xfrm>
        </p:spPr>
        <p:txBody>
          <a:bodyPr/>
          <a:lstStyle/>
          <a:p>
            <a:pPr algn="ctr"/>
            <a:r>
              <a:rPr lang="es-VE" sz="4000" dirty="0" smtClean="0">
                <a:solidFill>
                  <a:schemeClr val="bg1"/>
                </a:solidFill>
              </a:rPr>
              <a:t>Escala Numérica</a:t>
            </a:r>
          </a:p>
          <a:p>
            <a:pPr algn="ctr"/>
            <a:r>
              <a:rPr lang="es-VE" sz="4000" dirty="0" smtClean="0">
                <a:solidFill>
                  <a:schemeClr val="bg1"/>
                </a:solidFill>
              </a:rPr>
              <a:t>Escala Gráfica</a:t>
            </a:r>
            <a:endParaRPr lang="es-VE" sz="4000"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4"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75000"/>
            </a:schemeClr>
          </a:solidFill>
        </p:spPr>
        <p:txBody>
          <a:bodyPr/>
          <a:lstStyle/>
          <a:p>
            <a:r>
              <a:rPr lang="es-VE" dirty="0" smtClean="0"/>
              <a:t>Definición</a:t>
            </a:r>
            <a:endParaRPr lang="es-VE" dirty="0"/>
          </a:p>
        </p:txBody>
      </p:sp>
      <p:sp>
        <p:nvSpPr>
          <p:cNvPr id="3" name="2 Marcador de contenido"/>
          <p:cNvSpPr>
            <a:spLocks noGrp="1"/>
          </p:cNvSpPr>
          <p:nvPr>
            <p:ph idx="1"/>
          </p:nvPr>
        </p:nvSpPr>
        <p:spPr/>
        <p:txBody>
          <a:bodyPr>
            <a:normAutofit/>
          </a:bodyPr>
          <a:lstStyle/>
          <a:p>
            <a:pPr algn="just">
              <a:buNone/>
            </a:pPr>
            <a:r>
              <a:rPr lang="es-VE" dirty="0" smtClean="0"/>
              <a:t>	Es el número de veces en que se reduce el terreno en el plano o el número de veces que se aumenta un objeto determinado. Se expresa mediante la relación.</a:t>
            </a:r>
          </a:p>
          <a:p>
            <a:pPr algn="just">
              <a:buNone/>
            </a:pPr>
            <a:endParaRPr lang="es-VE" dirty="0" smtClean="0"/>
          </a:p>
          <a:p>
            <a:pPr algn="just">
              <a:buNone/>
            </a:pPr>
            <a:endParaRPr lang="es-VE" dirty="0"/>
          </a:p>
        </p:txBody>
      </p:sp>
      <p:graphicFrame>
        <p:nvGraphicFramePr>
          <p:cNvPr id="5" name="4 Objeto"/>
          <p:cNvGraphicFramePr>
            <a:graphicFrameLocks noChangeAspect="1"/>
          </p:cNvGraphicFramePr>
          <p:nvPr/>
        </p:nvGraphicFramePr>
        <p:xfrm>
          <a:off x="1071538" y="4000504"/>
          <a:ext cx="2079638" cy="1841965"/>
        </p:xfrm>
        <a:graphic>
          <a:graphicData uri="http://schemas.openxmlformats.org/presentationml/2006/ole">
            <p:oleObj spid="_x0000_s107523" name="Ecuación" r:id="rId5" imgW="444240" imgH="393480" progId="Equation.3">
              <p:embed/>
            </p:oleObj>
          </a:graphicData>
        </a:graphic>
      </p:graphicFrame>
      <p:sp>
        <p:nvSpPr>
          <p:cNvPr id="6" name="5 CuadroTexto"/>
          <p:cNvSpPr txBox="1"/>
          <p:nvPr/>
        </p:nvSpPr>
        <p:spPr>
          <a:xfrm>
            <a:off x="3857620" y="3857628"/>
            <a:ext cx="3929090" cy="646331"/>
          </a:xfrm>
          <a:prstGeom prst="rect">
            <a:avLst/>
          </a:prstGeom>
          <a:noFill/>
        </p:spPr>
        <p:txBody>
          <a:bodyPr wrap="square" rtlCol="0">
            <a:spAutoFit/>
          </a:bodyPr>
          <a:lstStyle/>
          <a:p>
            <a:r>
              <a:rPr lang="es-VE" dirty="0" smtClean="0"/>
              <a:t>P, dimensión en el papel</a:t>
            </a:r>
          </a:p>
          <a:p>
            <a:r>
              <a:rPr lang="es-VE" dirty="0" smtClean="0"/>
              <a:t>T, dimensión en el terreno</a:t>
            </a:r>
            <a:endParaRPr lang="es-VE" dirty="0"/>
          </a:p>
        </p:txBody>
      </p:sp>
      <p:graphicFrame>
        <p:nvGraphicFramePr>
          <p:cNvPr id="7" name="6 Objeto"/>
          <p:cNvGraphicFramePr>
            <a:graphicFrameLocks noChangeAspect="1"/>
          </p:cNvGraphicFramePr>
          <p:nvPr/>
        </p:nvGraphicFramePr>
        <p:xfrm>
          <a:off x="4643438" y="4857760"/>
          <a:ext cx="3703098" cy="1144594"/>
        </p:xfrm>
        <a:graphic>
          <a:graphicData uri="http://schemas.openxmlformats.org/presentationml/2006/ole">
            <p:oleObj spid="_x0000_s107524" name="Ecuación" r:id="rId6" imgW="1396800" imgH="43164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75000"/>
            </a:schemeClr>
          </a:solidFill>
        </p:spPr>
        <p:txBody>
          <a:bodyPr/>
          <a:lstStyle/>
          <a:p>
            <a:r>
              <a:rPr lang="es-VE" smtClean="0"/>
              <a:t>Escala Num</a:t>
            </a:r>
            <a:r>
              <a:rPr lang="es-VE" smtClean="0"/>
              <a:t>érica</a:t>
            </a:r>
            <a:endParaRPr lang="es-VE" dirty="0"/>
          </a:p>
        </p:txBody>
      </p:sp>
      <p:sp>
        <p:nvSpPr>
          <p:cNvPr id="3" name="2 Marcador de contenido"/>
          <p:cNvSpPr>
            <a:spLocks noGrp="1"/>
          </p:cNvSpPr>
          <p:nvPr>
            <p:ph idx="1"/>
          </p:nvPr>
        </p:nvSpPr>
        <p:spPr/>
        <p:txBody>
          <a:bodyPr>
            <a:normAutofit/>
          </a:bodyPr>
          <a:lstStyle/>
          <a:p>
            <a:pPr algn="just">
              <a:buNone/>
            </a:pPr>
            <a:r>
              <a:rPr lang="es-VE" smtClean="0"/>
              <a:t>	Se expresa en forma de número quebrado. Indica la relación papel terreno.  P.E.: </a:t>
            </a:r>
            <a:r>
              <a:rPr lang="es-VE" smtClean="0"/>
              <a:t>1:25 significa que una unidad medida en el papel equivale a 25 unidades en el terreno.</a:t>
            </a:r>
            <a:endParaRPr lang="es-V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a:spLocks noGrp="1"/>
          </p:cNvSpPr>
          <p:nvPr>
            <p:ph type="title"/>
          </p:nvPr>
        </p:nvSpPr>
        <p:spPr>
          <a:xfrm>
            <a:off x="0" y="274638"/>
            <a:ext cx="9144000" cy="868362"/>
          </a:xfrm>
        </p:spPr>
        <p:txBody>
          <a:bodyPr rtlCol="0">
            <a:normAutofit/>
          </a:bodyPr>
          <a:lstStyle/>
          <a:p>
            <a:pPr eaLnBrk="1" fontAlgn="auto" hangingPunct="1">
              <a:spcAft>
                <a:spcPts val="0"/>
              </a:spcAft>
              <a:defRPr/>
            </a:pPr>
            <a:r>
              <a:rPr lang="es-VE" dirty="0" smtClean="0">
                <a:effectLst>
                  <a:outerShdw blurRad="38100" dist="38100" dir="2700000" algn="tl">
                    <a:srgbClr val="000000">
                      <a:alpha val="43137"/>
                    </a:srgbClr>
                  </a:outerShdw>
                </a:effectLst>
                <a:latin typeface="Arial Black" pitchFamily="34" charset="0"/>
                <a:cs typeface="Aharoni" pitchFamily="2" charset="-79"/>
              </a:rPr>
              <a:t>Definición</a:t>
            </a:r>
            <a:endParaRPr lang="es-VE" cap="all" dirty="0" smtClean="0">
              <a:effectLst>
                <a:outerShdw blurRad="38100" dist="38100" dir="2700000" algn="tl">
                  <a:srgbClr val="000000">
                    <a:alpha val="43137"/>
                  </a:srgbClr>
                </a:outerShdw>
              </a:effectLst>
              <a:latin typeface="Arial Black" pitchFamily="34" charset="0"/>
              <a:cs typeface="Aharoni" pitchFamily="2" charset="-79"/>
            </a:endParaRPr>
          </a:p>
        </p:txBody>
      </p:sp>
      <p:sp>
        <p:nvSpPr>
          <p:cNvPr id="7"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División</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149" name="7 Rectángulo"/>
          <p:cNvSpPr>
            <a:spLocks noChangeArrowheads="1"/>
          </p:cNvSpPr>
          <p:nvPr/>
        </p:nvSpPr>
        <p:spPr bwMode="auto">
          <a:xfrm>
            <a:off x="214313" y="1431925"/>
            <a:ext cx="8715375" cy="5632450"/>
          </a:xfrm>
          <a:prstGeom prst="rect">
            <a:avLst/>
          </a:prstGeom>
          <a:noFill/>
          <a:ln w="9525">
            <a:noFill/>
            <a:miter lim="800000"/>
            <a:headEnd/>
            <a:tailEnd/>
          </a:ln>
        </p:spPr>
        <p:txBody>
          <a:bodyPr>
            <a:spAutoFit/>
          </a:bodyPr>
          <a:lstStyle/>
          <a:p>
            <a:r>
              <a:rPr lang="es-ES"/>
              <a:t>Los diversos componentes que integran la topografía se agrupan en tres grandes grupos bien diferenciados:</a:t>
            </a:r>
          </a:p>
          <a:p>
            <a:r>
              <a:rPr lang="es-ES" b="1"/>
              <a:t>Teoría de errores y cálculo de compensación: </a:t>
            </a:r>
            <a:r>
              <a:rPr lang="es-ES"/>
              <a:t>constituye la agrupación de los métodos</a:t>
            </a:r>
            <a:r>
              <a:rPr lang="es-ES" b="1"/>
              <a:t> </a:t>
            </a:r>
            <a:r>
              <a:rPr lang="es-ES"/>
              <a:t>matemáticos que permiten la minimización de los inevitables errores cometidos en las mediciones, y que permiten también establecer los métodos y los instrumentos idóneos a utilizar en los diversos trabajos topográficos, para obtener la máxima calidad en los mismos.</a:t>
            </a:r>
          </a:p>
          <a:p>
            <a:r>
              <a:rPr lang="es-ES" b="1"/>
              <a:t>Instrumentación: </a:t>
            </a:r>
            <a:r>
              <a:rPr lang="es-ES"/>
              <a:t>en esta división se estudian los diferentes tipos de equipos usados en topografía para llevar a cabo las mediciones, angulares o de distancias, para establecer sus principios de funcionamiento, llevar a cabo su mantenimiento y lograr su óptima utilización.</a:t>
            </a:r>
          </a:p>
          <a:p>
            <a:r>
              <a:rPr lang="es-ES" b="1"/>
              <a:t>Métodos topográficos: </a:t>
            </a:r>
            <a:r>
              <a:rPr lang="es-ES"/>
              <a:t>es el conjunto de operaciones necesarias para obtener la proyección horizontal y las cotas de los puntos medidos en el terreno. Generalmente las proyecciones horizontales se calculan en forma independiente de las cotas de los puntos, diferenciándose entonces en dos grandes grupos: </a:t>
            </a:r>
          </a:p>
          <a:p>
            <a:pPr algn="ctr"/>
            <a:r>
              <a:rPr lang="es-ES" b="1"/>
              <a:t>Métodos planimétricos.</a:t>
            </a:r>
          </a:p>
          <a:p>
            <a:pPr algn="ctr"/>
            <a:r>
              <a:rPr lang="es-ES" b="1"/>
              <a:t>Métodos altimétricos.</a:t>
            </a:r>
          </a:p>
          <a:p>
            <a:pPr algn="ctr"/>
            <a:r>
              <a:rPr lang="es-ES" b="1">
                <a:latin typeface="TimesNewRoman"/>
              </a:rPr>
              <a:t>(Tomado de Luis Jauregui. Introducción a la Topografía)</a:t>
            </a:r>
            <a:endParaRPr lang="es-ES" b="1"/>
          </a:p>
          <a:p>
            <a:endParaRPr lang="es-ES"/>
          </a:p>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75000"/>
            </a:schemeClr>
          </a:solidFill>
        </p:spPr>
        <p:txBody>
          <a:bodyPr/>
          <a:lstStyle/>
          <a:p>
            <a:r>
              <a:rPr lang="es-VE" dirty="0" smtClean="0"/>
              <a:t>Escala Gráfica</a:t>
            </a:r>
            <a:endParaRPr lang="es-VE" dirty="0"/>
          </a:p>
        </p:txBody>
      </p:sp>
      <p:sp>
        <p:nvSpPr>
          <p:cNvPr id="3" name="2 Marcador de contenido"/>
          <p:cNvSpPr>
            <a:spLocks noGrp="1"/>
          </p:cNvSpPr>
          <p:nvPr>
            <p:ph idx="1"/>
          </p:nvPr>
        </p:nvSpPr>
        <p:spPr/>
        <p:txBody>
          <a:bodyPr>
            <a:normAutofit lnSpcReduction="10000"/>
          </a:bodyPr>
          <a:lstStyle/>
          <a:p>
            <a:pPr algn="just">
              <a:buNone/>
            </a:pPr>
            <a:r>
              <a:rPr lang="es-VE" dirty="0" smtClean="0"/>
              <a:t>	La escala gráfica está constituida por una recta, sobre la que se determinan divisiones de partes iguales, correspondientes a una unidad de medida fijada según una escala de proporción.</a:t>
            </a:r>
          </a:p>
          <a:p>
            <a:pPr algn="just">
              <a:buNone/>
            </a:pPr>
            <a:r>
              <a:rPr lang="es-VE" dirty="0" smtClean="0"/>
              <a:t>	Para construir una escala gráfica de 1 en 50, por ejemplo, deben hallarse sus relaciones proporcionales:</a:t>
            </a:r>
          </a:p>
          <a:p>
            <a:pPr algn="ctr">
              <a:buNone/>
            </a:pPr>
            <a:r>
              <a:rPr lang="es-VE" dirty="0" smtClean="0"/>
              <a:t>1 / 50 = 0,10 / 5 = 0,01 / 0,50</a:t>
            </a:r>
            <a:endParaRPr lang="es-V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4422"/>
            <a:ext cx="8229600" cy="4525963"/>
          </a:xfrm>
        </p:spPr>
        <p:txBody>
          <a:bodyPr>
            <a:normAutofit/>
          </a:bodyPr>
          <a:lstStyle/>
          <a:p>
            <a:pPr algn="ctr">
              <a:buNone/>
            </a:pPr>
            <a:r>
              <a:rPr lang="es-VE" dirty="0" smtClean="0"/>
              <a:t>1 / 50 = 0,10 / 5 = 0,01 / 0,50</a:t>
            </a:r>
          </a:p>
          <a:p>
            <a:endParaRPr lang="es-VE" dirty="0" smtClean="0"/>
          </a:p>
          <a:p>
            <a:pPr algn="just">
              <a:buNone/>
            </a:pPr>
            <a:r>
              <a:rPr lang="es-VE" dirty="0" smtClean="0"/>
              <a:t>	Estas equivalencias demuestran que 50 metros reales deben ser representados en la escala por un metro; 5 metros reales, se representan por 0,10 m (diez centímetros) y medio metro real, por 0,01 m (un centímetro).</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4525963"/>
          </a:xfrm>
        </p:spPr>
        <p:txBody>
          <a:bodyPr>
            <a:normAutofit lnSpcReduction="10000"/>
          </a:bodyPr>
          <a:lstStyle/>
          <a:p>
            <a:pPr algn="just">
              <a:buNone/>
            </a:pPr>
            <a:r>
              <a:rPr lang="es-VE" dirty="0" smtClean="0"/>
              <a:t>	Una vez determinada la escala de proporción, se marca sobre una recta un punto 0 (cero) a partir del cual y hacia la derecha se toma una longitud de un decímetro (10 centímetros) que se enumera con la cifra 5, puesto que, de acuerdo con las relaciones proporcionales determinadas, 10 centímetros equivalen a 5 metros reales.</a:t>
            </a:r>
          </a:p>
          <a:p>
            <a:pPr algn="ctr">
              <a:buNone/>
            </a:pPr>
            <a:r>
              <a:rPr lang="es-VE" dirty="0" smtClean="0"/>
              <a:t>1 / 50 = 0,10 / 5 = 0,01 / 0,50</a:t>
            </a:r>
          </a:p>
          <a:p>
            <a:pPr>
              <a:buNone/>
            </a:pPr>
            <a:endParaRPr lang="es-V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None/>
            </a:pPr>
            <a:r>
              <a:rPr lang="es-VE" dirty="0" smtClean="0"/>
              <a:t>	A continuación, esta longitud de 0 a 5 se dividen cinco partes iguales. </a:t>
            </a:r>
          </a:p>
          <a:p>
            <a:pPr algn="just"/>
            <a:endParaRPr lang="es-VE" dirty="0" smtClean="0"/>
          </a:p>
          <a:p>
            <a:pPr algn="just">
              <a:buNone/>
            </a:pPr>
            <a:r>
              <a:rPr lang="es-VE" dirty="0" smtClean="0"/>
              <a:t>	</a:t>
            </a:r>
            <a:endParaRPr lang="es-VE" dirty="0"/>
          </a:p>
        </p:txBody>
      </p:sp>
      <p:pic>
        <p:nvPicPr>
          <p:cNvPr id="4" name="Picture 2"/>
          <p:cNvPicPr>
            <a:picLocks noChangeAspect="1" noChangeArrowheads="1"/>
          </p:cNvPicPr>
          <p:nvPr/>
        </p:nvPicPr>
        <p:blipFill>
          <a:blip r:embed="rId3" cstate="print"/>
          <a:srcRect/>
          <a:stretch>
            <a:fillRect/>
          </a:stretch>
        </p:blipFill>
        <p:spPr bwMode="auto">
          <a:xfrm>
            <a:off x="1071538" y="3571876"/>
            <a:ext cx="7429552" cy="97155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4525963"/>
          </a:xfrm>
        </p:spPr>
        <p:txBody>
          <a:bodyPr/>
          <a:lstStyle/>
          <a:p>
            <a:pPr algn="just">
              <a:buNone/>
            </a:pPr>
            <a:r>
              <a:rPr lang="es-VE" dirty="0" smtClean="0"/>
              <a:t>	Hecho esto, se toma a partir del 0, hacia la izquierda, una distancia igual a las anteriores, que se dividirá a su vez en 10 partes, cada una de las cuales representará un decímetro real. Con esto tendremos construida la escala gráfica con la aproximación de un decímetro.</a:t>
            </a:r>
          </a:p>
          <a:p>
            <a:endParaRPr lang="es-VE" dirty="0"/>
          </a:p>
        </p:txBody>
      </p:sp>
      <p:pic>
        <p:nvPicPr>
          <p:cNvPr id="2050" name="Picture 2"/>
          <p:cNvPicPr>
            <a:picLocks noChangeAspect="1" noChangeArrowheads="1"/>
          </p:cNvPicPr>
          <p:nvPr/>
        </p:nvPicPr>
        <p:blipFill>
          <a:blip r:embed="rId3" cstate="print"/>
          <a:srcRect/>
          <a:stretch>
            <a:fillRect/>
          </a:stretch>
        </p:blipFill>
        <p:spPr bwMode="auto">
          <a:xfrm>
            <a:off x="419295" y="4286256"/>
            <a:ext cx="8224671" cy="107157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401080" cy="4525963"/>
          </a:xfrm>
        </p:spPr>
        <p:txBody>
          <a:bodyPr>
            <a:normAutofit/>
          </a:bodyPr>
          <a:lstStyle/>
          <a:p>
            <a:pPr algn="just">
              <a:buNone/>
            </a:pPr>
            <a:r>
              <a:rPr lang="es-VE" dirty="0" smtClean="0"/>
              <a:t>	</a:t>
            </a:r>
            <a:r>
              <a:rPr lang="es-VE" b="1" dirty="0" smtClean="0"/>
              <a:t>El empleo de las escalas gráficas es muy sencillo. En este caso, supongamos que debemos determinar en el dibujo una dimensión real de 4,50 m. Para ello, se toma una distancia comprendida desde la división 4 m de la escala hasta la división 0,5 del talón de la escala, como puede verse en la figura siguiente.</a:t>
            </a:r>
            <a:endParaRPr lang="es-VE" b="1" dirty="0"/>
          </a:p>
        </p:txBody>
      </p:sp>
      <p:pic>
        <p:nvPicPr>
          <p:cNvPr id="3074" name="Picture 2"/>
          <p:cNvPicPr>
            <a:picLocks noChangeAspect="1" noChangeArrowheads="1"/>
          </p:cNvPicPr>
          <p:nvPr/>
        </p:nvPicPr>
        <p:blipFill>
          <a:blip r:embed="rId3" cstate="print"/>
          <a:srcRect/>
          <a:stretch>
            <a:fillRect/>
          </a:stretch>
        </p:blipFill>
        <p:spPr bwMode="auto">
          <a:xfrm>
            <a:off x="500034" y="4786322"/>
            <a:ext cx="8358246" cy="1476375"/>
          </a:xfrm>
          <a:prstGeom prst="rect">
            <a:avLst/>
          </a:prstGeom>
          <a:noFill/>
          <a:ln w="9525">
            <a:noFill/>
            <a:miter lim="800000"/>
            <a:headEnd/>
            <a:tailEnd/>
          </a:ln>
          <a:effectLst/>
        </p:spPr>
      </p:pic>
      <p:sp>
        <p:nvSpPr>
          <p:cNvPr id="5" name="4 CuadroTexto"/>
          <p:cNvSpPr txBox="1"/>
          <p:nvPr/>
        </p:nvSpPr>
        <p:spPr>
          <a:xfrm>
            <a:off x="857256" y="6345816"/>
            <a:ext cx="7572396" cy="276999"/>
          </a:xfrm>
          <a:prstGeom prst="rect">
            <a:avLst/>
          </a:prstGeom>
          <a:noFill/>
        </p:spPr>
        <p:txBody>
          <a:bodyPr wrap="square" rtlCol="0">
            <a:spAutoFit/>
          </a:bodyPr>
          <a:lstStyle/>
          <a:p>
            <a:pPr algn="ctr"/>
            <a:r>
              <a:rPr lang="es-VE" sz="1200" b="1" dirty="0" smtClean="0"/>
              <a:t>Tomado de: José Luis </a:t>
            </a:r>
            <a:r>
              <a:rPr lang="es-VE" sz="1200" b="1" dirty="0" err="1" smtClean="0"/>
              <a:t>Moia</a:t>
            </a:r>
            <a:r>
              <a:rPr lang="es-VE" sz="1200" b="1" dirty="0" smtClean="0"/>
              <a:t> (1975) Dibujo Arquitectónico, editorial </a:t>
            </a:r>
            <a:r>
              <a:rPr lang="es-VE" sz="1200" b="1" dirty="0" err="1" smtClean="0"/>
              <a:t>Américalee</a:t>
            </a:r>
            <a:endParaRPr lang="es-VE"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Aplicaciones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6" name="Text Box 4"/>
          <p:cNvSpPr txBox="1">
            <a:spLocks noChangeArrowheads="1"/>
          </p:cNvSpPr>
          <p:nvPr/>
        </p:nvSpPr>
        <p:spPr bwMode="auto">
          <a:xfrm>
            <a:off x="571500" y="1571625"/>
            <a:ext cx="7315200" cy="434975"/>
          </a:xfrm>
          <a:prstGeom prst="rect">
            <a:avLst/>
          </a:prstGeom>
          <a:noFill/>
          <a:ln w="9525">
            <a:noFill/>
            <a:miter lim="800000"/>
            <a:headEnd/>
            <a:tailEnd/>
          </a:ln>
        </p:spPr>
        <p:txBody>
          <a:bodyPr lIns="91422" tIns="45711" rIns="91422" bIns="45711">
            <a:spAutoFit/>
          </a:bodyPr>
          <a:lstStyle/>
          <a:p>
            <a:pPr algn="just" eaLnBrk="0" hangingPunct="0">
              <a:lnSpc>
                <a:spcPct val="85000"/>
              </a:lnSpc>
            </a:pPr>
            <a:r>
              <a:rPr lang="es-ES" sz="2600" b="1">
                <a:latin typeface="Calibri" pitchFamily="34" charset="0"/>
              </a:rPr>
              <a:t>1 - Determinación de la forma de la Tierra</a:t>
            </a:r>
            <a:endParaRPr lang="es-ES_tradnl" sz="2400" b="1" u="sng">
              <a:latin typeface="Calibri" pitchFamily="34" charset="0"/>
            </a:endParaRPr>
          </a:p>
        </p:txBody>
      </p:sp>
      <p:sp>
        <p:nvSpPr>
          <p:cNvPr id="7" name="Text Box 7"/>
          <p:cNvSpPr txBox="1">
            <a:spLocks noChangeArrowheads="1"/>
          </p:cNvSpPr>
          <p:nvPr/>
        </p:nvSpPr>
        <p:spPr bwMode="auto">
          <a:xfrm>
            <a:off x="571500" y="2857500"/>
            <a:ext cx="6172200" cy="488950"/>
          </a:xfrm>
          <a:prstGeom prst="rect">
            <a:avLst/>
          </a:prstGeom>
          <a:noFill/>
          <a:ln w="9525">
            <a:noFill/>
            <a:miter lim="800000"/>
            <a:headEnd/>
            <a:tailEnd/>
          </a:ln>
        </p:spPr>
        <p:txBody>
          <a:bodyPr lIns="91422" tIns="45711" rIns="91422" bIns="45711">
            <a:spAutoFit/>
          </a:bodyPr>
          <a:lstStyle/>
          <a:p>
            <a:pPr eaLnBrk="0" hangingPunct="0"/>
            <a:r>
              <a:rPr lang="es-ES" sz="2600" b="1">
                <a:latin typeface="Calibri" pitchFamily="34" charset="0"/>
              </a:rPr>
              <a:t>3 - Administración de la tierra</a:t>
            </a:r>
            <a:endParaRPr lang="es-ES_tradnl" sz="2400" b="1" u="sng">
              <a:latin typeface="Calibri" pitchFamily="34" charset="0"/>
            </a:endParaRPr>
          </a:p>
        </p:txBody>
      </p:sp>
      <p:sp>
        <p:nvSpPr>
          <p:cNvPr id="8" name="Text Box 8"/>
          <p:cNvSpPr txBox="1">
            <a:spLocks noChangeArrowheads="1"/>
          </p:cNvSpPr>
          <p:nvPr/>
        </p:nvSpPr>
        <p:spPr bwMode="auto">
          <a:xfrm>
            <a:off x="571500" y="3525838"/>
            <a:ext cx="6172200" cy="434975"/>
          </a:xfrm>
          <a:prstGeom prst="rect">
            <a:avLst/>
          </a:prstGeom>
          <a:noFill/>
          <a:ln w="9525">
            <a:noFill/>
            <a:miter lim="800000"/>
            <a:headEnd/>
            <a:tailEnd/>
          </a:ln>
        </p:spPr>
        <p:txBody>
          <a:bodyPr lIns="91422" tIns="45711" rIns="91422" bIns="45711">
            <a:spAutoFit/>
          </a:bodyPr>
          <a:lstStyle/>
          <a:p>
            <a:pPr algn="just" eaLnBrk="0" hangingPunct="0">
              <a:lnSpc>
                <a:spcPct val="85000"/>
              </a:lnSpc>
            </a:pPr>
            <a:r>
              <a:rPr lang="es-ES" sz="2600" b="1">
                <a:latin typeface="Calibri" pitchFamily="34" charset="0"/>
              </a:rPr>
              <a:t>4 - Medir distancias y ángulos entre puntos</a:t>
            </a:r>
            <a:endParaRPr lang="es-ES_tradnl" sz="2400" b="1" u="sng">
              <a:latin typeface="Calibri" pitchFamily="34" charset="0"/>
            </a:endParaRPr>
          </a:p>
        </p:txBody>
      </p:sp>
      <p:sp>
        <p:nvSpPr>
          <p:cNvPr id="9" name="Text Box 9"/>
          <p:cNvSpPr txBox="1">
            <a:spLocks noChangeArrowheads="1"/>
          </p:cNvSpPr>
          <p:nvPr/>
        </p:nvSpPr>
        <p:spPr bwMode="auto">
          <a:xfrm>
            <a:off x="571500" y="2230438"/>
            <a:ext cx="8229600" cy="434975"/>
          </a:xfrm>
          <a:prstGeom prst="rect">
            <a:avLst/>
          </a:prstGeom>
          <a:noFill/>
          <a:ln w="9525">
            <a:noFill/>
            <a:miter lim="800000"/>
            <a:headEnd/>
            <a:tailEnd/>
          </a:ln>
        </p:spPr>
        <p:txBody>
          <a:bodyPr lIns="91422" tIns="45711" rIns="91422" bIns="45711">
            <a:spAutoFit/>
          </a:bodyPr>
          <a:lstStyle/>
          <a:p>
            <a:pPr algn="just" eaLnBrk="0" hangingPunct="0">
              <a:lnSpc>
                <a:spcPct val="85000"/>
              </a:lnSpc>
            </a:pPr>
            <a:r>
              <a:rPr lang="es-ES" sz="2600" b="1">
                <a:latin typeface="Calibri" pitchFamily="34" charset="0"/>
              </a:rPr>
              <a:t>2 - Localización de objetos en el espacio</a:t>
            </a:r>
            <a:endParaRPr lang="es-ES_tradnl" sz="2400" b="1" u="sng">
              <a:latin typeface="Calibri" pitchFamily="34" charset="0"/>
            </a:endParaRPr>
          </a:p>
        </p:txBody>
      </p:sp>
      <p:sp>
        <p:nvSpPr>
          <p:cNvPr id="10" name="Text Box 10"/>
          <p:cNvSpPr txBox="1">
            <a:spLocks noChangeArrowheads="1"/>
          </p:cNvSpPr>
          <p:nvPr/>
        </p:nvSpPr>
        <p:spPr bwMode="auto">
          <a:xfrm>
            <a:off x="571500" y="4211638"/>
            <a:ext cx="6172200" cy="434975"/>
          </a:xfrm>
          <a:prstGeom prst="rect">
            <a:avLst/>
          </a:prstGeom>
          <a:noFill/>
          <a:ln w="9525">
            <a:noFill/>
            <a:miter lim="800000"/>
            <a:headEnd/>
            <a:tailEnd/>
          </a:ln>
        </p:spPr>
        <p:txBody>
          <a:bodyPr lIns="91422" tIns="45711" rIns="91422" bIns="45711">
            <a:spAutoFit/>
          </a:bodyPr>
          <a:lstStyle/>
          <a:p>
            <a:pPr algn="just" eaLnBrk="0" hangingPunct="0">
              <a:lnSpc>
                <a:spcPct val="85000"/>
              </a:lnSpc>
            </a:pPr>
            <a:r>
              <a:rPr lang="es-ES" sz="2600" b="1">
                <a:latin typeface="Calibri" pitchFamily="34" charset="0"/>
              </a:rPr>
              <a:t>5 - Elaborar mapas. Orientación. </a:t>
            </a:r>
            <a:endParaRPr lang="es-ES_tradnl" sz="2400" b="1" u="sng">
              <a:latin typeface="Calibri" pitchFamily="34" charset="0"/>
            </a:endParaRPr>
          </a:p>
        </p:txBody>
      </p:sp>
      <p:pic>
        <p:nvPicPr>
          <p:cNvPr id="7177" name="Picture 2" descr="Rosa"/>
          <p:cNvPicPr>
            <a:picLocks noChangeAspect="1" noChangeArrowheads="1"/>
          </p:cNvPicPr>
          <p:nvPr/>
        </p:nvPicPr>
        <p:blipFill>
          <a:blip r:embed="rId4" cstate="print"/>
          <a:srcRect/>
          <a:stretch>
            <a:fillRect/>
          </a:stretch>
        </p:blipFill>
        <p:spPr bwMode="auto">
          <a:xfrm>
            <a:off x="5500688" y="4071938"/>
            <a:ext cx="3000375" cy="25923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Relación de la Topografía con otras ciencias</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8196" name="10 Rectángulo"/>
          <p:cNvSpPr>
            <a:spLocks noChangeArrowheads="1"/>
          </p:cNvSpPr>
          <p:nvPr/>
        </p:nvSpPr>
        <p:spPr bwMode="auto">
          <a:xfrm>
            <a:off x="214313" y="1350963"/>
            <a:ext cx="8715375" cy="4248150"/>
          </a:xfrm>
          <a:prstGeom prst="rect">
            <a:avLst/>
          </a:prstGeom>
          <a:noFill/>
          <a:ln w="9525">
            <a:noFill/>
            <a:miter lim="800000"/>
            <a:headEnd/>
            <a:tailEnd/>
          </a:ln>
        </p:spPr>
        <p:txBody>
          <a:bodyPr>
            <a:spAutoFit/>
          </a:bodyPr>
          <a:lstStyle/>
          <a:p>
            <a:pPr algn="just"/>
            <a:r>
              <a:rPr lang="es-ES"/>
              <a:t>Actualmente, la topografía está englobada dentro de la Geodesia, donde se le conoce también con el nombre de geodesia común [Wahl, 1964]. Dentro de aquella ciencia general, conformada por diversas disciplinas, la topografía interactúa con las mismas, principalmente con:</a:t>
            </a:r>
          </a:p>
          <a:p>
            <a:pPr algn="just"/>
            <a:r>
              <a:rPr lang="es-ES"/>
              <a:t>- Cartografía: para levantamientos topográficos requeridos en la producción y</a:t>
            </a:r>
          </a:p>
          <a:p>
            <a:pPr algn="just"/>
            <a:r>
              <a:rPr lang="es-ES"/>
              <a:t>actualización cartográfica con diferentes fines.</a:t>
            </a:r>
          </a:p>
          <a:p>
            <a:pPr algn="just"/>
            <a:r>
              <a:rPr lang="es-ES"/>
              <a:t>- Fotogrametría: como base para el control de fotografías y modelos aerofotogramétricos.</a:t>
            </a:r>
          </a:p>
          <a:p>
            <a:pPr algn="just"/>
            <a:r>
              <a:rPr lang="es-ES"/>
              <a:t>- Geodesia: para la densificación de redes geodésicas con fines de control en</a:t>
            </a:r>
          </a:p>
          <a:p>
            <a:pPr algn="just"/>
            <a:r>
              <a:rPr lang="es-ES"/>
              <a:t>levantamientos catastrales, localizaciones petroleras etc.</a:t>
            </a:r>
          </a:p>
          <a:p>
            <a:pPr algn="just">
              <a:buFontTx/>
              <a:buChar char="-"/>
            </a:pPr>
            <a:r>
              <a:rPr lang="es-ES"/>
              <a:t>Astronomía Geodésica. </a:t>
            </a:r>
          </a:p>
          <a:p>
            <a:pPr>
              <a:buFontTx/>
              <a:buChar char="-"/>
            </a:pPr>
            <a:endParaRPr lang="es-ES"/>
          </a:p>
          <a:p>
            <a:r>
              <a:rPr lang="es-ES" b="1"/>
              <a:t>Es importante destacar que la topografía es un valiosa herramienta desde el punto de vista del Derecho, ya que se utiliza para determinar límites entre propiedades y entre distintas zonas administrativas de la Nación.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Diferencias entre Topografía y Geodesia</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9220" name="10 Rectángulo"/>
          <p:cNvSpPr>
            <a:spLocks noChangeArrowheads="1"/>
          </p:cNvSpPr>
          <p:nvPr/>
        </p:nvSpPr>
        <p:spPr bwMode="auto">
          <a:xfrm>
            <a:off x="214313" y="2357438"/>
            <a:ext cx="8715375" cy="3108325"/>
          </a:xfrm>
          <a:prstGeom prst="rect">
            <a:avLst/>
          </a:prstGeom>
          <a:noFill/>
          <a:ln w="9525">
            <a:noFill/>
            <a:miter lim="800000"/>
            <a:headEnd/>
            <a:tailEnd/>
          </a:ln>
        </p:spPr>
        <p:txBody>
          <a:bodyPr>
            <a:spAutoFit/>
          </a:bodyPr>
          <a:lstStyle/>
          <a:p>
            <a:pPr algn="ctr"/>
            <a:r>
              <a:rPr lang="es-ES" sz="2800" b="1"/>
              <a:t>Dos ciencias que tienen más o menos la misma finalidad : medir extensiones de tierra. Estas dos ciencias difieren entre sí:</a:t>
            </a:r>
          </a:p>
          <a:p>
            <a:pPr algn="ctr"/>
            <a:endParaRPr lang="es-ES" sz="2800" b="1"/>
          </a:p>
          <a:p>
            <a:pPr algn="ctr"/>
            <a:r>
              <a:rPr lang="es-ES" sz="2800" b="1"/>
              <a:t>En cuanto a las magnitudes consideradas en cada una de ellas y por consiguiente en los métodos empleados.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a:blip r:embed="rId3" cstate="print">
            <a:lum bright="44000" contrast="-46000"/>
          </a:blip>
          <a:srcRect/>
          <a:stretch>
            <a:fillRect/>
          </a:stretch>
        </p:blipFill>
        <p:spPr bwMode="auto">
          <a:xfrm>
            <a:off x="0" y="0"/>
            <a:ext cx="9144000" cy="6858000"/>
          </a:xfrm>
          <a:prstGeom prst="rect">
            <a:avLst/>
          </a:prstGeom>
          <a:noFill/>
          <a:ln w="38100">
            <a:solidFill>
              <a:srgbClr val="0000FF"/>
            </a:solidFill>
            <a:miter lim="800000"/>
            <a:headEnd/>
            <a:tailEnd/>
          </a:ln>
        </p:spPr>
      </p:pic>
      <p:sp>
        <p:nvSpPr>
          <p:cNvPr id="5" name="1 Título"/>
          <p:cNvSpPr txBox="1">
            <a:spLocks/>
          </p:cNvSpPr>
          <p:nvPr/>
        </p:nvSpPr>
        <p:spPr>
          <a:xfrm>
            <a:off x="0" y="285750"/>
            <a:ext cx="9144000" cy="868363"/>
          </a:xfrm>
          <a:prstGeom prst="rect">
            <a:avLst/>
          </a:prstGeom>
          <a:solidFill>
            <a:schemeClr val="accent6">
              <a:lumMod val="75000"/>
            </a:schemeClr>
          </a:solidFill>
        </p:spPr>
        <p:txBody>
          <a:bodyPr anchor="ctr">
            <a:normAutofit fontScale="70000" lnSpcReduction="20000"/>
          </a:bodyPr>
          <a:lstStyle/>
          <a:p>
            <a:pPr algn="ctr" fontAlgn="auto">
              <a:spcAft>
                <a:spcPts val="0"/>
              </a:spcAft>
              <a:defRPr/>
            </a:pPr>
            <a:r>
              <a:rPr lang="es-VE" sz="4400" dirty="0">
                <a:effectLst>
                  <a:outerShdw blurRad="38100" dist="38100" dir="2700000" algn="tl">
                    <a:srgbClr val="000000">
                      <a:alpha val="43137"/>
                    </a:srgbClr>
                  </a:outerShdw>
                </a:effectLst>
                <a:latin typeface="Arial Black" pitchFamily="34" charset="0"/>
                <a:ea typeface="+mj-ea"/>
                <a:cs typeface="Aharoni" pitchFamily="2" charset="-79"/>
              </a:rPr>
              <a:t>Diferencias entre Topografía y Geodesia</a:t>
            </a:r>
            <a:endParaRPr lang="es-VE" sz="4400" cap="all" dirty="0">
              <a:effectLst>
                <a:outerShdw blurRad="38100" dist="38100" dir="2700000" algn="tl">
                  <a:srgbClr val="000000">
                    <a:alpha val="43137"/>
                  </a:srgbClr>
                </a:outerShdw>
              </a:effectLst>
              <a:latin typeface="Arial Black" pitchFamily="34" charset="0"/>
              <a:ea typeface="+mj-ea"/>
              <a:cs typeface="Aharoni" pitchFamily="2" charset="-79"/>
            </a:endParaRPr>
          </a:p>
        </p:txBody>
      </p:sp>
      <p:sp>
        <p:nvSpPr>
          <p:cNvPr id="10244" name="10 Rectángulo"/>
          <p:cNvSpPr>
            <a:spLocks noChangeArrowheads="1"/>
          </p:cNvSpPr>
          <p:nvPr/>
        </p:nvSpPr>
        <p:spPr bwMode="auto">
          <a:xfrm>
            <a:off x="214313" y="1350963"/>
            <a:ext cx="8715375" cy="4248150"/>
          </a:xfrm>
          <a:prstGeom prst="rect">
            <a:avLst/>
          </a:prstGeom>
          <a:noFill/>
          <a:ln w="9525">
            <a:noFill/>
            <a:miter lim="800000"/>
            <a:headEnd/>
            <a:tailEnd/>
          </a:ln>
        </p:spPr>
        <p:txBody>
          <a:bodyPr>
            <a:spAutoFit/>
          </a:bodyPr>
          <a:lstStyle/>
          <a:p>
            <a:r>
              <a:rPr lang="es-ES"/>
              <a:t>La topografía opera sobre porciones pequeñas de terreno, no teniendo en cuenta la</a:t>
            </a:r>
          </a:p>
          <a:p>
            <a:r>
              <a:rPr lang="es-ES"/>
              <a:t>verdadera forma de La Tierra, sino considerando la superficie terrestre como un plano.</a:t>
            </a:r>
          </a:p>
          <a:p>
            <a:r>
              <a:rPr lang="es-ES"/>
              <a:t>En error cometido con esta hipótesis es despreciable, cuando se trata de extensiones que no sean excesivamente grandes, si se considera un arco en la superficie terrestre de 18 km de longitud es tan sólo 1,5 cm mas largo que la cuerda subtendida, y que sólo se comete un error de 1” de exceso esférico en un triángulo que tenga un área de 190 km2.</a:t>
            </a:r>
          </a:p>
          <a:p>
            <a:endParaRPr lang="es-ES"/>
          </a:p>
          <a:p>
            <a:r>
              <a:rPr lang="es-ES"/>
              <a:t>Cuando se trata de medir grandes extensiones de tierra, como por ejemplo, para</a:t>
            </a:r>
          </a:p>
          <a:p>
            <a:r>
              <a:rPr lang="es-ES"/>
              <a:t>confeccionar la carta de un país, de un estado o de una ciudad grande, no se puede aceptar la aproximación que da la topografía, teniéndose entonces que considerar la verdadera forma de La Tierra y por consiguiente su superficie ya no se considera un plano sino se toma como parte de la superficie de un elipsoide y tendremos que acudir a la geodesia.</a:t>
            </a:r>
            <a:endParaRPr lang="es-E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499"/>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2356</Words>
  <Application>Microsoft Office PowerPoint</Application>
  <PresentationFormat>Presentación en pantalla (4:3)</PresentationFormat>
  <Paragraphs>384</Paragraphs>
  <Slides>55</Slides>
  <Notes>44</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55</vt:i4>
      </vt:variant>
    </vt:vector>
  </HeadingPairs>
  <TitlesOfParts>
    <vt:vector size="58" baseType="lpstr">
      <vt:lpstr>Tema de Office</vt:lpstr>
      <vt:lpstr>Ecuación</vt:lpstr>
      <vt:lpstr>Microsoft Editor de ecuaciones 3.0</vt:lpstr>
      <vt:lpstr>Introducción a la Topografía</vt:lpstr>
      <vt:lpstr>Introducción a la Topografía</vt:lpstr>
      <vt:lpstr>Definición</vt:lpstr>
      <vt:lpstr>Definición</vt:lpstr>
      <vt:lpstr>Definición</vt:lpstr>
      <vt:lpstr>Diapositiva 6</vt:lpstr>
      <vt:lpstr>Diapositiva 7</vt:lpstr>
      <vt:lpstr>Diapositiva 8</vt:lpstr>
      <vt:lpstr>Diapositiva 9</vt:lpstr>
      <vt:lpstr>Diapositiva 10</vt:lpstr>
      <vt:lpstr>Diapositiva 11</vt:lpstr>
      <vt:lpstr>Diapositiva 12</vt:lpstr>
      <vt:lpstr>Diapositiva 13</vt:lpstr>
      <vt:lpstr>Curvatura y refracción</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Distancia natural, Distancia geométrica y Distancia reducida</vt:lpstr>
      <vt:lpstr>Diapositiva 43</vt:lpstr>
      <vt:lpstr>Diapositiva 44</vt:lpstr>
      <vt:lpstr>Diapositiva 45</vt:lpstr>
      <vt:lpstr>Diapositiva 46</vt:lpstr>
      <vt:lpstr>Escalas</vt:lpstr>
      <vt:lpstr>Definición</vt:lpstr>
      <vt:lpstr>Escala Numérica</vt:lpstr>
      <vt:lpstr>Escala Gráfica</vt:lpstr>
      <vt:lpstr>Diapositiva 51</vt:lpstr>
      <vt:lpstr>Diapositiva 52</vt:lpstr>
      <vt:lpstr>Diapositiva 53</vt:lpstr>
      <vt:lpstr>Diapositiva 54</vt:lpstr>
      <vt:lpstr>Diapositiva 55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Topografía</dc:title>
  <dc:creator>Grelys Sosa</dc:creator>
  <cp:lastModifiedBy>Alexzandra</cp:lastModifiedBy>
  <cp:revision>103</cp:revision>
  <dcterms:created xsi:type="dcterms:W3CDTF">2009-07-06T19:41:04Z</dcterms:created>
  <dcterms:modified xsi:type="dcterms:W3CDTF">2013-10-30T14:18:10Z</dcterms:modified>
</cp:coreProperties>
</file>