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6"/>
  </p:handoutMasterIdLst>
  <p:sldIdLst>
    <p:sldId id="257" r:id="rId2"/>
    <p:sldId id="263" r:id="rId3"/>
    <p:sldId id="260" r:id="rId4"/>
    <p:sldId id="444" r:id="rId5"/>
    <p:sldId id="449" r:id="rId6"/>
    <p:sldId id="261" r:id="rId7"/>
    <p:sldId id="394" r:id="rId8"/>
    <p:sldId id="448" r:id="rId9"/>
    <p:sldId id="377" r:id="rId10"/>
    <p:sldId id="450" r:id="rId11"/>
    <p:sldId id="451" r:id="rId12"/>
    <p:sldId id="452" r:id="rId13"/>
    <p:sldId id="319" r:id="rId14"/>
    <p:sldId id="262" r:id="rId15"/>
    <p:sldId id="326" r:id="rId16"/>
    <p:sldId id="296" r:id="rId17"/>
    <p:sldId id="427" r:id="rId18"/>
    <p:sldId id="400" r:id="rId19"/>
    <p:sldId id="259" r:id="rId20"/>
    <p:sldId id="334" r:id="rId21"/>
    <p:sldId id="437" r:id="rId22"/>
    <p:sldId id="446" r:id="rId23"/>
    <p:sldId id="447" r:id="rId24"/>
    <p:sldId id="268" r:id="rId25"/>
    <p:sldId id="267" r:id="rId26"/>
    <p:sldId id="265" r:id="rId27"/>
    <p:sldId id="266" r:id="rId28"/>
    <p:sldId id="384" r:id="rId29"/>
    <p:sldId id="456" r:id="rId30"/>
    <p:sldId id="380" r:id="rId31"/>
    <p:sldId id="390" r:id="rId32"/>
    <p:sldId id="410" r:id="rId33"/>
    <p:sldId id="460" r:id="rId34"/>
    <p:sldId id="453" r:id="rId35"/>
    <p:sldId id="454" r:id="rId36"/>
    <p:sldId id="455" r:id="rId37"/>
    <p:sldId id="457" r:id="rId38"/>
    <p:sldId id="458" r:id="rId39"/>
    <p:sldId id="461" r:id="rId40"/>
    <p:sldId id="320" r:id="rId41"/>
    <p:sldId id="337" r:id="rId42"/>
    <p:sldId id="291" r:id="rId43"/>
    <p:sldId id="415" r:id="rId44"/>
    <p:sldId id="430" r:id="rId45"/>
    <p:sldId id="333" r:id="rId46"/>
    <p:sldId id="469" r:id="rId47"/>
    <p:sldId id="470" r:id="rId48"/>
    <p:sldId id="471" r:id="rId49"/>
    <p:sldId id="472" r:id="rId50"/>
    <p:sldId id="473" r:id="rId51"/>
    <p:sldId id="442" r:id="rId52"/>
    <p:sldId id="403" r:id="rId53"/>
    <p:sldId id="294" r:id="rId54"/>
    <p:sldId id="329" r:id="rId55"/>
    <p:sldId id="474" r:id="rId56"/>
    <p:sldId id="422" r:id="rId57"/>
    <p:sldId id="370" r:id="rId58"/>
    <p:sldId id="475" r:id="rId59"/>
    <p:sldId id="477" r:id="rId60"/>
    <p:sldId id="476" r:id="rId61"/>
    <p:sldId id="411" r:id="rId62"/>
    <p:sldId id="354" r:id="rId63"/>
    <p:sldId id="432" r:id="rId64"/>
    <p:sldId id="351" r:id="rId65"/>
    <p:sldId id="433" r:id="rId66"/>
    <p:sldId id="361" r:id="rId67"/>
    <p:sldId id="364" r:id="rId68"/>
    <p:sldId id="365" r:id="rId69"/>
    <p:sldId id="478" r:id="rId70"/>
    <p:sldId id="301" r:id="rId71"/>
    <p:sldId id="439" r:id="rId72"/>
    <p:sldId id="479" r:id="rId73"/>
    <p:sldId id="463" r:id="rId74"/>
    <p:sldId id="464" r:id="rId75"/>
    <p:sldId id="465" r:id="rId76"/>
    <p:sldId id="466" r:id="rId77"/>
    <p:sldId id="467" r:id="rId78"/>
    <p:sldId id="468" r:id="rId79"/>
    <p:sldId id="286" r:id="rId80"/>
    <p:sldId id="271" r:id="rId81"/>
    <p:sldId id="445" r:id="rId82"/>
    <p:sldId id="498" r:id="rId83"/>
    <p:sldId id="496" r:id="rId84"/>
    <p:sldId id="497" r:id="rId85"/>
    <p:sldId id="401" r:id="rId86"/>
    <p:sldId id="499" r:id="rId87"/>
    <p:sldId id="311" r:id="rId88"/>
    <p:sldId id="331" r:id="rId89"/>
    <p:sldId id="330" r:id="rId90"/>
    <p:sldId id="434" r:id="rId91"/>
    <p:sldId id="409" r:id="rId92"/>
    <p:sldId id="312" r:id="rId93"/>
    <p:sldId id="418" r:id="rId94"/>
    <p:sldId id="293" r:id="rId95"/>
    <p:sldId id="310" r:id="rId96"/>
    <p:sldId id="307" r:id="rId97"/>
    <p:sldId id="412" r:id="rId98"/>
    <p:sldId id="423" r:id="rId99"/>
    <p:sldId id="503" r:id="rId100"/>
    <p:sldId id="504" r:id="rId101"/>
    <p:sldId id="505" r:id="rId102"/>
    <p:sldId id="506" r:id="rId103"/>
    <p:sldId id="335" r:id="rId104"/>
    <p:sldId id="481" r:id="rId105"/>
    <p:sldId id="273" r:id="rId106"/>
    <p:sldId id="420" r:id="rId107"/>
    <p:sldId id="402" r:id="rId108"/>
    <p:sldId id="483" r:id="rId109"/>
    <p:sldId id="484" r:id="rId110"/>
    <p:sldId id="485" r:id="rId111"/>
    <p:sldId id="482" r:id="rId112"/>
    <p:sldId id="435" r:id="rId113"/>
    <p:sldId id="405" r:id="rId114"/>
    <p:sldId id="404" r:id="rId115"/>
    <p:sldId id="289" r:id="rId116"/>
    <p:sldId id="321" r:id="rId117"/>
    <p:sldId id="391" r:id="rId118"/>
    <p:sldId id="392" r:id="rId119"/>
    <p:sldId id="399" r:id="rId120"/>
    <p:sldId id="385" r:id="rId121"/>
    <p:sldId id="486" r:id="rId122"/>
    <p:sldId id="487" r:id="rId123"/>
    <p:sldId id="488" r:id="rId124"/>
    <p:sldId id="500" r:id="rId125"/>
    <p:sldId id="341" r:id="rId126"/>
    <p:sldId id="388" r:id="rId127"/>
    <p:sldId id="489" r:id="rId128"/>
    <p:sldId id="490" r:id="rId129"/>
    <p:sldId id="491" r:id="rId130"/>
    <p:sldId id="507" r:id="rId131"/>
    <p:sldId id="336" r:id="rId132"/>
    <p:sldId id="407" r:id="rId133"/>
    <p:sldId id="343" r:id="rId134"/>
    <p:sldId id="303" r:id="rId135"/>
    <p:sldId id="275" r:id="rId136"/>
    <p:sldId id="318" r:id="rId137"/>
    <p:sldId id="344" r:id="rId138"/>
    <p:sldId id="350" r:id="rId139"/>
    <p:sldId id="374" r:id="rId140"/>
    <p:sldId id="322" r:id="rId141"/>
    <p:sldId id="345" r:id="rId142"/>
    <p:sldId id="324" r:id="rId143"/>
    <p:sldId id="277" r:id="rId144"/>
    <p:sldId id="492" r:id="rId145"/>
    <p:sldId id="493" r:id="rId146"/>
    <p:sldId id="501" r:id="rId147"/>
    <p:sldId id="494" r:id="rId148"/>
    <p:sldId id="495" r:id="rId149"/>
    <p:sldId id="300" r:id="rId150"/>
    <p:sldId id="347" r:id="rId151"/>
    <p:sldId id="398" r:id="rId152"/>
    <p:sldId id="325" r:id="rId153"/>
    <p:sldId id="315" r:id="rId154"/>
    <p:sldId id="305" r:id="rId155"/>
  </p:sldIdLst>
  <p:sldSz cx="9144000" cy="6858000" type="screen4x3"/>
  <p:notesSz cx="6858000" cy="9723438"/>
  <p:defaultTextStyle>
    <a:defPPr>
      <a:defRPr lang="es-ES_tradnl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F3"/>
    <a:srgbClr val="FFCDF2"/>
    <a:srgbClr val="0000CC"/>
    <a:srgbClr val="FF0066"/>
    <a:srgbClr val="FFE5F8"/>
    <a:srgbClr val="CCECFF"/>
    <a:srgbClr val="EFEFFF"/>
    <a:srgbClr val="FFE1F7"/>
    <a:srgbClr val="FFD9EC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378" y="72"/>
      </p:cViewPr>
      <p:guideLst>
        <p:guide orient="horz" pos="23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AD4ADC-87A9-42A6-A6CE-F5E40833B07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299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ED89D-C4DF-453A-AF60-54D5F368A07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66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1F3BE-3949-466A-94E3-5D0D5D81243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59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FED3-A7DD-4BF6-A63B-27146CBA61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716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3771-4024-41CF-9C5F-7275B929C24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883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2C5BD-7323-4B04-9D2F-4C6C7B0862D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226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1E8E6-FA22-43DE-BEA5-14521B3B2F0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384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FE77-359E-4835-8650-C513F52BD3A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518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6A77-B08D-4581-9A0D-3C3CC6E780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291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7184E-FF4C-48AF-9492-20A369E7F0E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942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6BC14-C1A6-4E22-8BF3-171437446B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481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1FD46-9769-48D8-BC0F-4326191B47A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2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062073-72E8-4A0C-8F30-765244A37DA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cnmtl.columbia.edu/projects/rcr/rcr-conflicts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7/03/08/science/cancer-carlo-croce.html?_r=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quivendo/status/465653707934146560" TargetMode="External"/><Relationship Id="rId2" Type="http://schemas.openxmlformats.org/officeDocument/2006/relationships/hyperlink" Target="https://twitter.com/AquiVEN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esisolucion" TargetMode="External"/><Relationship Id="rId5" Type="http://schemas.openxmlformats.org/officeDocument/2006/relationships/hyperlink" Target="https://twitter.com/juanjrh" TargetMode="External"/><Relationship Id="rId4" Type="http://schemas.openxmlformats.org/officeDocument/2006/relationships/hyperlink" Target="https://twitter.com/@juanjrh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henticate.com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turnitin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google.com/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xasheartinstitute.org/education/cme/explore/events/eventdetail_5018.cfm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esources.bmj.com/files/talks/is_medicine_corrupt.ppt" TargetMode="Externa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2574498" y="708451"/>
            <a:ext cx="39950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s-ES" sz="1600" dirty="0"/>
              <a:t>Universidad de los Andes</a:t>
            </a:r>
          </a:p>
          <a:p>
            <a:r>
              <a:rPr lang="es-ES" sz="1600" dirty="0"/>
              <a:t>Facultad de Medicina</a:t>
            </a:r>
          </a:p>
          <a:p>
            <a:r>
              <a:rPr lang="es-ES" sz="1600" dirty="0"/>
              <a:t>Laboratorio de Fisiología de la Conducta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10457" y="1873597"/>
            <a:ext cx="6123086" cy="2077492"/>
          </a:xfrm>
          <a:prstGeom prst="rect">
            <a:avLst/>
          </a:prstGeom>
          <a:solidFill>
            <a:srgbClr val="FFE5F8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s-ES" sz="900" b="1" dirty="0"/>
          </a:p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Conducta Responsable </a:t>
            </a:r>
          </a:p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</a:t>
            </a:r>
          </a:p>
          <a:p>
            <a:r>
              <a:rPr lang="es-VE" sz="2800" dirty="0" smtClean="0"/>
              <a:t>Actualización</a:t>
            </a:r>
            <a:endParaRPr lang="es-ES" sz="2800" b="1" dirty="0"/>
          </a:p>
          <a:p>
            <a:endParaRPr lang="es-ES" sz="1200" b="1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07548" y="5661248"/>
            <a:ext cx="15183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800" dirty="0"/>
              <a:t>Ximena Páez</a:t>
            </a:r>
          </a:p>
          <a:p>
            <a:pPr algn="l">
              <a:defRPr/>
            </a:pPr>
            <a:r>
              <a:rPr lang="es-ES_tradnl" sz="1600" dirty="0"/>
              <a:t>Prof. </a:t>
            </a:r>
            <a:r>
              <a:rPr lang="es-ES_tradnl" sz="1600" dirty="0" smtClean="0"/>
              <a:t>Titular</a:t>
            </a:r>
            <a:endParaRPr lang="es-ES_tradnl" sz="1600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448662" y="4203097"/>
            <a:ext cx="4246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1800" b="1" dirty="0" smtClean="0"/>
              <a:t>VI</a:t>
            </a:r>
            <a:r>
              <a:rPr lang="es-VE" sz="1800" b="1" dirty="0"/>
              <a:t>I</a:t>
            </a:r>
            <a:r>
              <a:rPr lang="es-ES_tradnl" sz="1800" b="1" dirty="0" smtClean="0"/>
              <a:t> Curso para Tutores. Unidad 9. </a:t>
            </a:r>
          </a:p>
          <a:p>
            <a:pPr eaLnBrk="1" hangingPunct="1">
              <a:defRPr/>
            </a:pPr>
            <a:r>
              <a:rPr lang="es-ES" sz="1800" dirty="0" smtClean="0"/>
              <a:t>División de Estudios Postgrado</a:t>
            </a:r>
            <a:endParaRPr lang="es-ES_tradnl" sz="1800" dirty="0" smtClean="0"/>
          </a:p>
          <a:p>
            <a:pPr eaLnBrk="1" hangingPunct="1">
              <a:defRPr/>
            </a:pPr>
            <a:r>
              <a:rPr lang="es-ES_tradnl" sz="2000" dirty="0" smtClean="0"/>
              <a:t>26 de mayo de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40297" y="664184"/>
            <a:ext cx="6708888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600" dirty="0"/>
              <a:t>El propósito </a:t>
            </a:r>
            <a:r>
              <a:rPr lang="es-ES_tradnl" sz="3600" dirty="0" smtClean="0"/>
              <a:t>fundamental de la</a:t>
            </a:r>
            <a:endParaRPr lang="es-ES_tradnl" sz="3600" dirty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76322" y="2988385"/>
            <a:ext cx="584848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7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¡LA VERDAD</a:t>
            </a:r>
            <a:r>
              <a:rPr lang="es-ES_tradnl" sz="7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s-ES_tradnl" sz="7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7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94195" y="4421473"/>
            <a:ext cx="40010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su búsqueda</a:t>
            </a:r>
            <a:r>
              <a:rPr lang="es-ES_tradn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>
              <a:defRPr/>
            </a:pPr>
            <a:r>
              <a:rPr lang="es-ES_tradnl" sz="6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honesta</a:t>
            </a:r>
            <a:endParaRPr lang="es-ES_tradnl" sz="6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61567" y="4330251"/>
            <a:ext cx="3866345" cy="2087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2335047" y="2239089"/>
            <a:ext cx="447390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dirty="0" smtClean="0"/>
              <a:t>es la búsqueda de</a:t>
            </a:r>
            <a:endParaRPr lang="es-ES_tradnl" sz="3600" b="1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144326" y="1343604"/>
            <a:ext cx="28713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4000" dirty="0" smtClean="0"/>
              <a:t>Academia</a:t>
            </a:r>
            <a:r>
              <a:rPr lang="es-ES_tradnl" sz="4000" dirty="0"/>
              <a:t>…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 animBg="1"/>
      <p:bldP spid="3" grpId="0"/>
      <p:bldP spid="2" grpId="0" animBg="1"/>
      <p:bldP spid="4" grpId="0"/>
      <p:bldP spid="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0" name="Picture 6" descr="HPIM24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" t="21018" r="739" b="29064"/>
          <a:stretch/>
        </p:blipFill>
        <p:spPr bwMode="auto">
          <a:xfrm>
            <a:off x="917574" y="1700808"/>
            <a:ext cx="7308850" cy="27363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844005" y="1028677"/>
            <a:ext cx="34559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es-ES_tradnl">
                <a:effectLst/>
              </a:rPr>
              <a:t>A la entrada de la cátedra…</a:t>
            </a:r>
          </a:p>
        </p:txBody>
      </p:sp>
      <p:sp>
        <p:nvSpPr>
          <p:cNvPr id="113673" name="Text Box 6"/>
          <p:cNvSpPr txBox="1">
            <a:spLocks noChangeArrowheads="1"/>
          </p:cNvSpPr>
          <p:nvPr/>
        </p:nvSpPr>
        <p:spPr bwMode="auto">
          <a:xfrm>
            <a:off x="6372225" y="6467475"/>
            <a:ext cx="270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200" dirty="0">
                <a:solidFill>
                  <a:schemeClr val="bg2"/>
                </a:solidFill>
                <a:effectLst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effectLst/>
              </a:rPr>
              <a:t>2018</a:t>
            </a:r>
            <a:endParaRPr lang="es-ES_tradnl" sz="1200" dirty="0">
              <a:solidFill>
                <a:schemeClr val="bg2"/>
              </a:solidFill>
              <a:effectLst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56454" y="4590750"/>
            <a:ext cx="70310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Por iniciativa de los alumnos al enterarse del </a:t>
            </a:r>
          </a:p>
          <a:p>
            <a:r>
              <a:rPr lang="es-VE" dirty="0" smtClean="0"/>
              <a:t>maltrato de los animales usados para la enseñanza:</a:t>
            </a:r>
          </a:p>
          <a:p>
            <a:endParaRPr lang="es-VE" sz="800" dirty="0" smtClean="0"/>
          </a:p>
          <a:p>
            <a:r>
              <a:rPr lang="es-VE" dirty="0"/>
              <a:t>f</a:t>
            </a:r>
            <a:r>
              <a:rPr lang="es-VE" dirty="0" smtClean="0"/>
              <a:t>alta de anestesia, suturas repetidas en el mismo animal, </a:t>
            </a:r>
          </a:p>
          <a:p>
            <a:r>
              <a:rPr lang="es-VE" dirty="0" smtClean="0"/>
              <a:t>falta de antibióticos, no </a:t>
            </a:r>
            <a:r>
              <a:rPr lang="es-VE" dirty="0" smtClean="0"/>
              <a:t>alimentación…</a:t>
            </a:r>
            <a:endParaRPr lang="es-VE" dirty="0" smtClean="0"/>
          </a:p>
        </p:txBody>
      </p:sp>
    </p:spTree>
    <p:extLst>
      <p:ext uri="{BB962C8B-B14F-4D97-AF65-F5344CB8AC3E}">
        <p14:creationId xmlns:p14="http://schemas.microsoft.com/office/powerpoint/2010/main" val="13003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6372225" y="6467475"/>
            <a:ext cx="2726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200" dirty="0">
                <a:solidFill>
                  <a:schemeClr val="bg2"/>
                </a:solidFill>
                <a:effectLst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effectLst/>
              </a:rPr>
              <a:t>2018</a:t>
            </a:r>
            <a:endParaRPr lang="es-ES_tradnl" sz="1200" dirty="0">
              <a:solidFill>
                <a:schemeClr val="bg2"/>
              </a:solidFill>
              <a:effectLst/>
            </a:endParaRPr>
          </a:p>
        </p:txBody>
      </p:sp>
      <p:pic>
        <p:nvPicPr>
          <p:cNvPr id="111623" name="Picture 7" descr="HPIM2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23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6863"/>
            <a:ext cx="3676650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5" name="Picture 9" descr="HPIM23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36480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6" name="Picture 10" descr="HPIM23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3586163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4787900" y="3644900"/>
            <a:ext cx="4105275" cy="2647950"/>
          </a:xfrm>
          <a:prstGeom prst="rect">
            <a:avLst/>
          </a:prstGeom>
          <a:solidFill>
            <a:srgbClr val="FCD4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_tradnl" sz="2400" dirty="0">
                <a:effectLst/>
              </a:rPr>
              <a:t>“Los estudiantes van a ser recibidos en el Consejo de la Facultad para oír sus quejas con respecto a la docencia en esta materia que usa perros para las demostraciones”</a:t>
            </a:r>
          </a:p>
        </p:txBody>
      </p:sp>
    </p:spTree>
    <p:extLst>
      <p:ext uri="{BB962C8B-B14F-4D97-AF65-F5344CB8AC3E}">
        <p14:creationId xmlns:p14="http://schemas.microsoft.com/office/powerpoint/2010/main" val="23122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433513" y="2408238"/>
            <a:ext cx="6276975" cy="2619375"/>
          </a:xfrm>
          <a:prstGeom prst="rect">
            <a:avLst/>
          </a:prstGeom>
          <a:solidFill>
            <a:srgbClr val="FCD4E9"/>
          </a:solidFill>
          <a:ln w="28575">
            <a:solidFill>
              <a:srgbClr val="11B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s-ES" sz="2800">
                <a:effectLst/>
              </a:rPr>
              <a:t>Epílogo</a:t>
            </a:r>
          </a:p>
          <a:p>
            <a:pPr algn="l"/>
            <a:endParaRPr lang="es-ES" sz="2800">
              <a:effectLst/>
            </a:endParaRPr>
          </a:p>
          <a:p>
            <a:pPr algn="l"/>
            <a:r>
              <a:rPr lang="es-ES" sz="2400">
                <a:effectLst/>
              </a:rPr>
              <a:t>La asignatura fue suspendida hasta mejorar las condiciones de enseñanza con los animales o utilizar recursos alternos</a:t>
            </a:r>
          </a:p>
          <a:p>
            <a:pPr algn="r"/>
            <a:endParaRPr lang="es-E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/>
            <a:r>
              <a:rPr lang="es-E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Octubre 2009</a:t>
            </a:r>
          </a:p>
        </p:txBody>
      </p:sp>
      <p:sp>
        <p:nvSpPr>
          <p:cNvPr id="112648" name="Text Box 6"/>
          <p:cNvSpPr txBox="1">
            <a:spLocks noChangeArrowheads="1"/>
          </p:cNvSpPr>
          <p:nvPr/>
        </p:nvSpPr>
        <p:spPr bwMode="auto">
          <a:xfrm>
            <a:off x="6372225" y="6467475"/>
            <a:ext cx="270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200" dirty="0">
                <a:solidFill>
                  <a:schemeClr val="bg2"/>
                </a:solidFill>
                <a:effectLst/>
              </a:rPr>
              <a:t>X. Páez Facultad Medicina ULA 2012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6084888" y="692150"/>
            <a:ext cx="2447925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>
                <a:effectLst/>
              </a:rPr>
              <a:t> Enseñanza con</a:t>
            </a:r>
          </a:p>
          <a:p>
            <a:pPr algn="l">
              <a:buClr>
                <a:srgbClr val="FF0066"/>
              </a:buClr>
            </a:pPr>
            <a:r>
              <a:rPr lang="es-ES" sz="1600">
                <a:effectLst/>
              </a:rPr>
              <a:t>  Animales no humanos</a:t>
            </a:r>
          </a:p>
        </p:txBody>
      </p:sp>
    </p:spTree>
    <p:extLst>
      <p:ext uri="{BB962C8B-B14F-4D97-AF65-F5344CB8AC3E}">
        <p14:creationId xmlns:p14="http://schemas.microsoft.com/office/powerpoint/2010/main" val="28703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ChangeArrowheads="1"/>
          </p:cNvSpPr>
          <p:nvPr/>
        </p:nvSpPr>
        <p:spPr bwMode="auto">
          <a:xfrm>
            <a:off x="2425700" y="1268413"/>
            <a:ext cx="4824413" cy="495300"/>
          </a:xfrm>
          <a:prstGeom prst="rect">
            <a:avLst/>
          </a:prstGeom>
          <a:solidFill>
            <a:srgbClr val="EBEB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2400" b="1"/>
              <a:t> Autores, árbitros y editores</a:t>
            </a:r>
          </a:p>
        </p:txBody>
      </p:sp>
      <p:sp>
        <p:nvSpPr>
          <p:cNvPr id="111619" name="Text Box 6"/>
          <p:cNvSpPr txBox="1">
            <a:spLocks noChangeArrowheads="1"/>
          </p:cNvSpPr>
          <p:nvPr/>
        </p:nvSpPr>
        <p:spPr bwMode="auto">
          <a:xfrm>
            <a:off x="1382713" y="1196975"/>
            <a:ext cx="792162" cy="579438"/>
          </a:xfrm>
          <a:prstGeom prst="rect">
            <a:avLst/>
          </a:prstGeom>
          <a:solidFill>
            <a:srgbClr val="C7A4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/>
              <a:t>4.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6434138" y="431801"/>
            <a:ext cx="2336800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II. Discusión casos</a:t>
            </a:r>
          </a:p>
        </p:txBody>
      </p:sp>
      <p:pic>
        <p:nvPicPr>
          <p:cNvPr id="111621" name="Picture 9" descr="428005a-i1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16114"/>
            <a:ext cx="3405708" cy="38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Rectangle 12"/>
          <p:cNvSpPr>
            <a:spLocks noChangeArrowheads="1"/>
          </p:cNvSpPr>
          <p:nvPr/>
        </p:nvSpPr>
        <p:spPr bwMode="auto">
          <a:xfrm>
            <a:off x="4837906" y="5864147"/>
            <a:ext cx="40544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800" b="1"/>
              <a:t>http://www.nature.com/nature/journal/v428/n6978/images/428005a-i1.0.jpg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28158" y="4534088"/>
            <a:ext cx="2600392" cy="1631216"/>
          </a:xfrm>
          <a:prstGeom prst="rect">
            <a:avLst/>
          </a:prstGeom>
          <a:solidFill>
            <a:srgbClr val="FFE7F3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Plagios</a:t>
            </a:r>
          </a:p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Robos de proyectos</a:t>
            </a:r>
          </a:p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Disputa de autoría </a:t>
            </a:r>
          </a:p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tutores y </a:t>
            </a:r>
          </a:p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 etc.</a:t>
            </a:r>
            <a:endParaRPr lang="es-ES_tradn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63028" y="3725991"/>
            <a:ext cx="1649413" cy="608013"/>
          </a:xfrm>
          <a:prstGeom prst="rect">
            <a:avLst/>
          </a:prstGeom>
          <a:solidFill>
            <a:srgbClr val="FF8BDB"/>
          </a:solidFill>
          <a:ln w="28575">
            <a:solidFill>
              <a:srgbClr val="D6009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 b="1" dirty="0"/>
              <a:t>CASOS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27584" y="1937885"/>
            <a:ext cx="3841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400" b="1" dirty="0"/>
              <a:t>¿Quién es autor? </a:t>
            </a:r>
          </a:p>
          <a:p>
            <a:pPr eaLnBrk="1" hangingPunct="1"/>
            <a:r>
              <a:rPr lang="es-ES_tradnl" sz="2400" b="1" dirty="0"/>
              <a:t>¿De quién son los datos?</a:t>
            </a:r>
          </a:p>
          <a:p>
            <a:pPr eaLnBrk="1" hangingPunct="1"/>
            <a:r>
              <a:rPr lang="es-ES_tradnl" sz="2400" b="1" dirty="0"/>
              <a:t>¿Qué es “evaluar”?</a:t>
            </a:r>
          </a:p>
          <a:p>
            <a:pPr eaLnBrk="1" hangingPunct="1"/>
            <a:r>
              <a:rPr lang="es-ES_tradnl" sz="2400" b="1" dirty="0"/>
              <a:t>¿Qué se debe publicar?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04067" y="2481312"/>
            <a:ext cx="5735865" cy="2616101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2800" dirty="0"/>
              <a:t>En el proceso de Investigación</a:t>
            </a:r>
          </a:p>
          <a:p>
            <a:r>
              <a:rPr lang="es-VE" dirty="0"/>
              <a:t>p</a:t>
            </a:r>
            <a:r>
              <a:rPr lang="es-VE" dirty="0" smtClean="0"/>
              <a:t>uede haber</a:t>
            </a:r>
          </a:p>
          <a:p>
            <a:endParaRPr lang="es-VE" dirty="0" smtClean="0"/>
          </a:p>
          <a:p>
            <a:r>
              <a:rPr lang="es-VE" sz="3200" dirty="0"/>
              <a:t>C</a:t>
            </a:r>
            <a:r>
              <a:rPr lang="es-VE" sz="3200" dirty="0" smtClean="0"/>
              <a:t>onductas Deshonestas</a:t>
            </a:r>
          </a:p>
          <a:p>
            <a:r>
              <a:rPr lang="es-VE" sz="3200" dirty="0" smtClean="0"/>
              <a:t>de </a:t>
            </a:r>
          </a:p>
          <a:p>
            <a:r>
              <a:rPr lang="es-VE" sz="3200" dirty="0"/>
              <a:t>A</a:t>
            </a:r>
            <a:r>
              <a:rPr lang="es-VE" sz="3200" dirty="0" smtClean="0"/>
              <a:t>utores, Árbitros y </a:t>
            </a:r>
            <a:r>
              <a:rPr lang="es-VE" sz="3200" dirty="0"/>
              <a:t>E</a:t>
            </a:r>
            <a:r>
              <a:rPr lang="es-VE" sz="3200" dirty="0" smtClean="0"/>
              <a:t>ditores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gan1559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2914" r="5080" b="4100"/>
          <a:stretch>
            <a:fillRect/>
          </a:stretch>
        </p:blipFill>
        <p:spPr bwMode="auto">
          <a:xfrm>
            <a:off x="2268538" y="1341438"/>
            <a:ext cx="4535487" cy="46085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Rectangle 8"/>
          <p:cNvSpPr>
            <a:spLocks noChangeArrowheads="1"/>
          </p:cNvSpPr>
          <p:nvPr/>
        </p:nvSpPr>
        <p:spPr bwMode="auto">
          <a:xfrm>
            <a:off x="2857500" y="60340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s-ES_tradnl" sz="1200">
                <a:latin typeface="Arial" charset="0"/>
              </a:rPr>
              <a:t>www.cartoonstock.com/.../lowres/cgan1559l.jpg</a:t>
            </a:r>
            <a:r>
              <a:rPr lang="es-ES_tradnl" sz="1200" b="1">
                <a:latin typeface="Arial" charset="0"/>
              </a:rPr>
              <a:t> 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076825" y="3789363"/>
            <a:ext cx="1295400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003800" y="3781425"/>
            <a:ext cx="14716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Científico </a:t>
            </a:r>
          </a:p>
          <a:p>
            <a:pPr algn="l">
              <a:defRPr/>
            </a:pPr>
            <a:r>
              <a:rPr lang="es-ES_tradnl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 problemas.</a:t>
            </a:r>
          </a:p>
          <a:p>
            <a:pPr algn="l">
              <a:defRPr/>
            </a:pPr>
            <a:r>
              <a:rPr lang="es-ES_tradnl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Por favor cite </a:t>
            </a:r>
          </a:p>
          <a:p>
            <a:pPr algn="l">
              <a:defRPr/>
            </a:pPr>
            <a:r>
              <a:rPr lang="es-ES_tradnl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mis </a:t>
            </a: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artículos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1011238" y="1736725"/>
            <a:ext cx="712152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“Necesidad”</a:t>
            </a:r>
            <a:r>
              <a:rPr lang="es-ES" sz="3200" dirty="0"/>
              <a:t> de tener publicaciones</a:t>
            </a:r>
          </a:p>
          <a:p>
            <a:pPr>
              <a:defRPr/>
            </a:pPr>
            <a:r>
              <a:rPr lang="es-ES" sz="3200" dirty="0"/>
              <a:t>Mientras más mejor…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1801813" y="3141663"/>
            <a:ext cx="5540375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/>
              <a:t>“</a:t>
            </a:r>
            <a:r>
              <a:rPr lang="es-E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Necesidad”</a:t>
            </a:r>
            <a:r>
              <a:rPr lang="es-ES" sz="3200"/>
              <a:t> de tener citas</a:t>
            </a:r>
          </a:p>
          <a:p>
            <a:pPr>
              <a:defRPr/>
            </a:pPr>
            <a:r>
              <a:rPr lang="es-ES" sz="3200"/>
              <a:t>Mientras más mejor…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1031875" y="4437063"/>
            <a:ext cx="708025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3600"/>
              <a:t>“Necesidad”</a:t>
            </a:r>
            <a:r>
              <a:rPr lang="es-ES" sz="3200"/>
              <a:t> de ir a más congresos </a:t>
            </a:r>
          </a:p>
          <a:p>
            <a:pPr eaLnBrk="1" hangingPunct="1"/>
            <a:r>
              <a:rPr lang="es-ES" sz="3200"/>
              <a:t>Mientras más mejor…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/>
      <p:bldP spid="163849" grpId="0"/>
      <p:bldP spid="16385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727322"/>
            <a:ext cx="4057352" cy="551314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6" name="Rectangle 10"/>
          <p:cNvSpPr>
            <a:spLocks noChangeArrowheads="1"/>
          </p:cNvSpPr>
          <p:nvPr/>
        </p:nvSpPr>
        <p:spPr bwMode="auto">
          <a:xfrm>
            <a:off x="1865952" y="1484784"/>
            <a:ext cx="689823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5717" name="Text Box 9"/>
          <p:cNvSpPr txBox="1">
            <a:spLocks noChangeArrowheads="1"/>
          </p:cNvSpPr>
          <p:nvPr/>
        </p:nvSpPr>
        <p:spPr bwMode="auto">
          <a:xfrm>
            <a:off x="1717944" y="1484784"/>
            <a:ext cx="985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000" b="1" dirty="0"/>
              <a:t>Buena suerte</a:t>
            </a:r>
          </a:p>
          <a:p>
            <a:pPr eaLnBrk="1" hangingPunct="1"/>
            <a:r>
              <a:rPr lang="es-ES" sz="1000" b="1" dirty="0"/>
              <a:t>en su nuevo </a:t>
            </a:r>
          </a:p>
          <a:p>
            <a:pPr eaLnBrk="1" hangingPunct="1"/>
            <a:r>
              <a:rPr lang="es-ES" sz="1000" b="1" dirty="0"/>
              <a:t>Trabajo!</a:t>
            </a:r>
          </a:p>
        </p:txBody>
      </p:sp>
      <p:sp>
        <p:nvSpPr>
          <p:cNvPr id="115718" name="Rectangle 11"/>
          <p:cNvSpPr>
            <a:spLocks noChangeArrowheads="1"/>
          </p:cNvSpPr>
          <p:nvPr/>
        </p:nvSpPr>
        <p:spPr bwMode="auto">
          <a:xfrm>
            <a:off x="1472624" y="6240463"/>
            <a:ext cx="378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N.H. </a:t>
            </a:r>
            <a:r>
              <a:rPr lang="en-US" sz="1000" dirty="0" err="1">
                <a:solidFill>
                  <a:srgbClr val="000000"/>
                </a:solidFill>
              </a:rPr>
              <a:t>Steneck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i="1" dirty="0">
                <a:solidFill>
                  <a:srgbClr val="000000"/>
                </a:solidFill>
              </a:rPr>
              <a:t>Introduction to the Responsible Conduct of Research</a:t>
            </a:r>
            <a:r>
              <a:rPr lang="en-US" sz="1000" dirty="0">
                <a:solidFill>
                  <a:srgbClr val="000000"/>
                </a:solidFill>
              </a:rPr>
              <a:t>. ORI. http://ori.hhs.gov/documents/rcrintro.pdf</a:t>
            </a:r>
          </a:p>
        </p:txBody>
      </p:sp>
      <p:sp>
        <p:nvSpPr>
          <p:cNvPr id="115719" name="Rectangle 13"/>
          <p:cNvSpPr>
            <a:spLocks noChangeArrowheads="1"/>
          </p:cNvSpPr>
          <p:nvPr/>
        </p:nvSpPr>
        <p:spPr bwMode="auto">
          <a:xfrm rot="5400000">
            <a:off x="5227117" y="5510188"/>
            <a:ext cx="806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David </a:t>
            </a:r>
            <a:r>
              <a:rPr lang="en-US" sz="1000" dirty="0" err="1">
                <a:solidFill>
                  <a:srgbClr val="000000"/>
                </a:solidFill>
              </a:rPr>
              <a:t>Zinn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115720" name="Text Box 14"/>
          <p:cNvSpPr txBox="1">
            <a:spLocks noChangeArrowheads="1"/>
          </p:cNvSpPr>
          <p:nvPr/>
        </p:nvSpPr>
        <p:spPr bwMode="auto">
          <a:xfrm>
            <a:off x="5733500" y="2951118"/>
            <a:ext cx="296267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es el dueño </a:t>
            </a:r>
          </a:p>
          <a:p>
            <a:pPr eaLnBrk="1" hangingPunct="1"/>
            <a:r>
              <a:rPr lang="es-E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datos?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86830" y="3284984"/>
            <a:ext cx="7570340" cy="16312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</a:t>
            </a:r>
            <a:r>
              <a:rPr lang="es-ES_tradnl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Committe</a:t>
            </a: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Medical </a:t>
            </a:r>
            <a:r>
              <a:rPr lang="es-ES_tradnl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Journals</a:t>
            </a: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Editors</a:t>
            </a: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s-ES_tradnl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Diciembre 2016</a:t>
            </a:r>
            <a:endParaRPr lang="es-ES_tradnl" sz="18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s-ES_tradnl" sz="18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ES_tradnl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Recommendations</a:t>
            </a:r>
            <a:r>
              <a:rPr lang="es-ES_tradn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Conduct</a:t>
            </a:r>
            <a:r>
              <a:rPr lang="es-ES_tradn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s-ES_tradnl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Reporting</a:t>
            </a:r>
            <a:r>
              <a:rPr lang="es-ES_tradn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s-ES_tradnl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Editing</a:t>
            </a:r>
            <a:r>
              <a:rPr lang="es-ES_tradn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Publication</a:t>
            </a:r>
            <a:r>
              <a:rPr lang="es-ES_tradn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of </a:t>
            </a:r>
            <a:r>
              <a:rPr lang="es-ES_tradnl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Scholarly</a:t>
            </a:r>
            <a:r>
              <a:rPr lang="es-ES_tradn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</a:t>
            </a:r>
            <a:r>
              <a:rPr lang="es-ES_tradn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in Medical  </a:t>
            </a:r>
            <a:r>
              <a:rPr lang="es-ES_tradnl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es-ES_tradnl" sz="20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ournals</a:t>
            </a:r>
            <a:r>
              <a:rPr lang="es-ES_tradnl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048713" y="1819856"/>
            <a:ext cx="5046573" cy="113877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Criterios de Autor</a:t>
            </a:r>
            <a:endParaRPr lang="es-ES" sz="4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ICJME</a:t>
            </a:r>
            <a:endParaRPr lang="es-E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  <p:extLst>
      <p:ext uri="{BB962C8B-B14F-4D97-AF65-F5344CB8AC3E}">
        <p14:creationId xmlns:p14="http://schemas.microsoft.com/office/powerpoint/2010/main" val="33730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81145" y="2204864"/>
            <a:ext cx="6038831" cy="378565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rgbClr val="000000"/>
              </a:buClr>
              <a:buFontTx/>
              <a:buAutoNum type="arabicPeriod"/>
              <a:defRPr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Contribuir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sustancialmente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la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concepción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diseño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estudio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la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adquisición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datos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o el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análisis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interpretación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los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datos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más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spcBef>
                <a:spcPct val="50000"/>
              </a:spcBef>
              <a:buClr>
                <a:srgbClr val="000000"/>
              </a:buClr>
              <a:buFontTx/>
              <a:buAutoNum type="arabicPeriod" startAt="2"/>
              <a:defRPr/>
            </a:pP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Hacer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borrador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 la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revisión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crítica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  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artículo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más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72894" y="733525"/>
            <a:ext cx="3998210" cy="126188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s-ES_tradnl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uatro</a:t>
            </a:r>
            <a:r>
              <a:rPr lang="es-ES_tradnl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requisitos</a:t>
            </a:r>
          </a:p>
          <a:p>
            <a:pPr eaLnBrk="1" hangingPunct="1">
              <a:defRPr/>
            </a:pPr>
            <a:r>
              <a:rPr lang="es-ES_tradnl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s-ES_tradn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ara ser Autor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52726" y="902802"/>
            <a:ext cx="128592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  <a:endParaRPr lang="es-V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60513" y="2590800"/>
            <a:ext cx="602297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Integridad </a:t>
            </a:r>
          </a:p>
          <a:p>
            <a:pPr>
              <a:defRPr/>
            </a:pPr>
            <a:r>
              <a:rPr lang="es-V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Academia?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77050" y="409575"/>
            <a:ext cx="1838325" cy="395288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I. Introducción</a:t>
            </a:r>
          </a:p>
        </p:txBody>
      </p:sp>
    </p:spTree>
    <p:extLst>
      <p:ext uri="{BB962C8B-B14F-4D97-AF65-F5344CB8AC3E}">
        <p14:creationId xmlns:p14="http://schemas.microsoft.com/office/powerpoint/2010/main" val="25556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3149" y="1844824"/>
            <a:ext cx="6854825" cy="397031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63538" indent="-363538" algn="l">
              <a:spcBef>
                <a:spcPct val="50000"/>
              </a:spcBef>
              <a:buClr>
                <a:srgbClr val="000000"/>
              </a:buClr>
              <a:buFontTx/>
              <a:buAutoNum type="arabicPeriod" startAt="3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Dar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aprobación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final de la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versión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publicada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más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indent="-363538" algn="l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Estar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acuerdo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responsable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los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trabajo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asegurar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todas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preguntas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relacionadas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exactitud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integridad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cualquier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parte del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trabajo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apropiadamente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investigadas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resueltas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8256" y="661104"/>
            <a:ext cx="128592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  <a:endParaRPr lang="es-V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34184" y="507216"/>
            <a:ext cx="3475630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Cuatro </a:t>
            </a:r>
            <a:r>
              <a:rPr lang="es-ES_tradn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</a:t>
            </a:r>
          </a:p>
          <a:p>
            <a:pPr eaLnBrk="1" hangingPunct="1">
              <a:defRPr/>
            </a:pPr>
            <a:r>
              <a:rPr lang="es-ES_tradnl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_tradn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 ser Autor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159394" y="1964804"/>
            <a:ext cx="4825206" cy="218521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 investigadores que NO cumplan los </a:t>
            </a: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criterios </a:t>
            </a: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Autor deben estar en la sección </a:t>
            </a: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</a:p>
          <a:p>
            <a:pPr>
              <a:defRPr/>
            </a:pPr>
            <a:endParaRPr lang="es-ES_tradnl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Agradecimientos</a:t>
            </a:r>
          </a:p>
          <a:p>
            <a:pPr>
              <a:defRPr/>
            </a:pPr>
            <a:endParaRPr lang="es-ES_tradnl" sz="1600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033483" y="1226607"/>
            <a:ext cx="507703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dirty="0" smtClean="0">
                <a:solidFill>
                  <a:srgbClr val="000000"/>
                </a:solidFill>
              </a:rPr>
              <a:t>¿Quiénes son Colaboradores?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864516" y="4364996"/>
            <a:ext cx="5414963" cy="1006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buClr>
                <a:srgbClr val="CC0000"/>
              </a:buClr>
              <a:buSzPct val="200000"/>
              <a:buFontTx/>
              <a:buChar char="•"/>
            </a:pPr>
            <a:r>
              <a:rPr lang="es-ES_tradn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Es mejor describir su participación</a:t>
            </a:r>
          </a:p>
          <a:p>
            <a:pPr algn="l" eaLnBrk="1" hangingPunct="1">
              <a:buClr>
                <a:srgbClr val="CC0000"/>
              </a:buClr>
              <a:buSzPct val="200000"/>
              <a:buFontTx/>
              <a:buChar char="•"/>
            </a:pPr>
            <a:r>
              <a:rPr lang="es-ES_tradn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Estas personas deben dar permiso escrito</a:t>
            </a:r>
          </a:p>
          <a:p>
            <a:pPr algn="l" eaLnBrk="1" hangingPunct="1">
              <a:buClr>
                <a:srgbClr val="CC0000"/>
              </a:buClr>
              <a:buSzPct val="200000"/>
            </a:pPr>
            <a:r>
              <a:rPr lang="es-ES_tradn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para ser reconocidas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576109" y="5494670"/>
            <a:ext cx="5703372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es-ES_tradnl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Uniform</a:t>
            </a:r>
            <a:r>
              <a:rPr lang="es-ES_tradnl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requirements</a:t>
            </a:r>
            <a:r>
              <a:rPr lang="es-ES_tradnl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manuscriptos</a:t>
            </a:r>
            <a:r>
              <a:rPr lang="es-ES_tradnl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submitted</a:t>
            </a:r>
            <a:r>
              <a:rPr lang="es-ES_tradnl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biomedical</a:t>
            </a:r>
            <a:r>
              <a:rPr lang="es-ES_tradnl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journals</a:t>
            </a:r>
            <a:r>
              <a:rPr lang="es-ES_tradnl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>
              <a:defRPr/>
            </a:pPr>
            <a:r>
              <a:rPr lang="es-ES_tradnl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</a:t>
            </a:r>
            <a:r>
              <a:rPr lang="es-ES_tradnl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Committee</a:t>
            </a:r>
            <a:r>
              <a:rPr lang="es-ES_tradnl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Medical </a:t>
            </a:r>
            <a:r>
              <a:rPr lang="es-ES_tradnl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Journals</a:t>
            </a:r>
            <a:r>
              <a:rPr lang="es-ES_tradnl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Editors</a:t>
            </a:r>
            <a:r>
              <a:rPr lang="es-ES_tradnl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(ICMJE</a:t>
            </a:r>
            <a:r>
              <a:rPr lang="es-ES_tradnl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2010</a:t>
            </a:r>
            <a:endParaRPr lang="es-ES_tradnl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http://www.icmje.org/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6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  <p:bldP spid="9523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154113" y="2349500"/>
            <a:ext cx="6835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3200" dirty="0"/>
              <a:t>“Necesidad” de tener publicaciones</a:t>
            </a:r>
          </a:p>
          <a:p>
            <a:pPr eaLnBrk="1" hangingPunct="1"/>
            <a:r>
              <a:rPr lang="es-ES" sz="3200" dirty="0"/>
              <a:t>Mientras más mejor…</a:t>
            </a:r>
          </a:p>
        </p:txBody>
      </p:sp>
      <p:sp>
        <p:nvSpPr>
          <p:cNvPr id="120837" name="Text Box 7"/>
          <p:cNvSpPr txBox="1">
            <a:spLocks noChangeArrowheads="1"/>
          </p:cNvSpPr>
          <p:nvPr/>
        </p:nvSpPr>
        <p:spPr bwMode="auto">
          <a:xfrm>
            <a:off x="2009439" y="3789363"/>
            <a:ext cx="5125121" cy="12003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 dirty="0"/>
              <a:t>Aunque no llene criterios de autor,</a:t>
            </a:r>
          </a:p>
          <a:p>
            <a:pPr eaLnBrk="1" hangingPunct="1"/>
            <a:r>
              <a:rPr lang="es-ES" sz="2400" dirty="0"/>
              <a:t>p</a:t>
            </a:r>
            <a:r>
              <a:rPr lang="es-ES" sz="2400" dirty="0" smtClean="0"/>
              <a:t>ero </a:t>
            </a:r>
            <a:r>
              <a:rPr lang="es-ES" sz="2400" dirty="0"/>
              <a:t>los amigos que lo quieren, </a:t>
            </a:r>
            <a:endParaRPr lang="es-ES" sz="2400" dirty="0" smtClean="0"/>
          </a:p>
          <a:p>
            <a:pPr eaLnBrk="1" hangingPunct="1"/>
            <a:r>
              <a:rPr lang="es-ES" sz="2400" dirty="0" smtClean="0"/>
              <a:t>lo </a:t>
            </a:r>
            <a:r>
              <a:rPr lang="es-ES" sz="2400" dirty="0"/>
              <a:t>ponen como </a:t>
            </a:r>
            <a:r>
              <a:rPr lang="es-ES" sz="2400" dirty="0" smtClean="0"/>
              <a:t>autor…</a:t>
            </a:r>
            <a:endParaRPr lang="es-E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2083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9" name="Picture 2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0249"/>
            <a:ext cx="4119563" cy="51816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1259062" y="6056461"/>
            <a:ext cx="378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N.H. Stenck. </a:t>
            </a:r>
            <a:r>
              <a:rPr lang="en-US" sz="1000" i="1">
                <a:solidFill>
                  <a:srgbClr val="000000"/>
                </a:solidFill>
              </a:rPr>
              <a:t>Introduction to the Responsible Conduct of Research</a:t>
            </a:r>
            <a:r>
              <a:rPr lang="en-US" sz="1000">
                <a:solidFill>
                  <a:srgbClr val="000000"/>
                </a:solidFill>
              </a:rPr>
              <a:t>. ORI. http://ori.hhs.gov/documents/rcrintro.pdf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340149" y="944711"/>
            <a:ext cx="1008063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2271887" y="995511"/>
            <a:ext cx="1262062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" sz="1000" b="1" u="sng" dirty="0"/>
              <a:t>Criterios </a:t>
            </a:r>
            <a:r>
              <a:rPr lang="es-ES" sz="1000" b="1" u="sng" dirty="0" smtClean="0"/>
              <a:t>Autoría</a:t>
            </a:r>
            <a:endParaRPr lang="es-ES" sz="800" b="1" u="sng" dirty="0"/>
          </a:p>
          <a:p>
            <a:pPr algn="l" eaLnBrk="1" hangingPunct="1"/>
            <a:endParaRPr lang="es-ES" sz="1000" b="1" dirty="0"/>
          </a:p>
          <a:p>
            <a:pPr algn="l" eaLnBrk="1" hangingPunct="1"/>
            <a:r>
              <a:rPr lang="es-ES" sz="1000" b="1" dirty="0"/>
              <a:t>Diseño</a:t>
            </a:r>
            <a:endParaRPr lang="es-ES" sz="800" b="1" dirty="0"/>
          </a:p>
          <a:p>
            <a:pPr algn="l" eaLnBrk="1" hangingPunct="1"/>
            <a:r>
              <a:rPr lang="es-ES" sz="1000" b="1" dirty="0"/>
              <a:t>Recolección datos</a:t>
            </a:r>
            <a:endParaRPr lang="es-ES" sz="800" b="1" dirty="0"/>
          </a:p>
          <a:p>
            <a:pPr algn="l" eaLnBrk="1" hangingPunct="1"/>
            <a:r>
              <a:rPr lang="es-ES" sz="1000" b="1" dirty="0"/>
              <a:t>Primer borrador</a:t>
            </a:r>
            <a:endParaRPr lang="es-ES" sz="800" b="1" dirty="0"/>
          </a:p>
          <a:p>
            <a:pPr algn="l" eaLnBrk="1" hangingPunct="1"/>
            <a:r>
              <a:rPr lang="es-ES" sz="1000" b="1" dirty="0"/>
              <a:t>Primera</a:t>
            </a:r>
          </a:p>
          <a:p>
            <a:pPr algn="l" eaLnBrk="1" hangingPunct="1"/>
            <a:r>
              <a:rPr lang="es-ES" sz="1000" b="1" dirty="0"/>
              <a:t>aprobación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3708574" y="1232049"/>
            <a:ext cx="1295400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3695850" y="1120129"/>
            <a:ext cx="14494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 manuscrito!</a:t>
            </a:r>
          </a:p>
          <a:p>
            <a:pPr eaLnBrk="1" hangingPunct="1"/>
            <a:endParaRPr lang="es-E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el jefe del </a:t>
            </a:r>
          </a:p>
          <a:p>
            <a:pPr eaLnBrk="1" hangingPunct="1"/>
            <a:r>
              <a:rPr lang="es-E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siempre está </a:t>
            </a:r>
          </a:p>
          <a:p>
            <a:pPr eaLnBrk="1" hangingPunct="1"/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primero</a:t>
            </a: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 rot="5400000">
            <a:off x="5019848" y="5346950"/>
            <a:ext cx="931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David </a:t>
            </a:r>
            <a:r>
              <a:rPr lang="en-US" sz="1200" dirty="0" err="1">
                <a:solidFill>
                  <a:srgbClr val="000000"/>
                </a:solidFill>
              </a:rPr>
              <a:t>Zinn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5858941" y="3274221"/>
            <a:ext cx="2034531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“Autoría </a:t>
            </a:r>
          </a:p>
          <a:p>
            <a:pPr eaLnBrk="1" hangingPunct="1"/>
            <a:r>
              <a:rPr lang="es-E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0" grpId="0"/>
      <p:bldP spid="148492" grpId="0" animBg="1"/>
      <p:bldP spid="148491" grpId="0"/>
      <p:bldP spid="148494" grpId="0" animBg="1"/>
      <p:bldP spid="148493" grpId="0"/>
      <p:bldP spid="148496" grpId="0"/>
      <p:bldP spid="148497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9284"/>
            <a:ext cx="4070350" cy="58483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2411413" y="696621"/>
            <a:ext cx="1800225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2124075" y="625184"/>
            <a:ext cx="2290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400" b="1"/>
              <a:t>¡Vamos a trabajar </a:t>
            </a:r>
          </a:p>
          <a:p>
            <a:pPr eaLnBrk="1" hangingPunct="1"/>
            <a:r>
              <a:rPr lang="es-ES" sz="1400" b="1"/>
              <a:t>juntos en este proyecto!</a:t>
            </a: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 rot="-1280211">
            <a:off x="1331913" y="3722396"/>
            <a:ext cx="431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 rot="-993424">
            <a:off x="1187450" y="3649371"/>
            <a:ext cx="644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900" b="1"/>
              <a:t>Reactivo</a:t>
            </a:r>
          </a:p>
          <a:p>
            <a:pPr eaLnBrk="1" hangingPunct="1"/>
            <a:r>
              <a:rPr lang="es-ES" sz="900" b="1"/>
              <a:t>clave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 rot="1979312">
            <a:off x="4662488" y="3870034"/>
            <a:ext cx="4318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 rot="1069396">
            <a:off x="4498975" y="3860509"/>
            <a:ext cx="820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900" b="1"/>
              <a:t>Anticuerpo </a:t>
            </a:r>
          </a:p>
          <a:p>
            <a:pPr eaLnBrk="1" hangingPunct="1"/>
            <a:r>
              <a:rPr lang="es-ES" sz="900" b="1"/>
              <a:t>especial</a:t>
            </a:r>
          </a:p>
        </p:txBody>
      </p:sp>
      <p:sp>
        <p:nvSpPr>
          <p:cNvPr id="125961" name="Rectangle 17"/>
          <p:cNvSpPr>
            <a:spLocks noChangeArrowheads="1"/>
          </p:cNvSpPr>
          <p:nvPr/>
        </p:nvSpPr>
        <p:spPr bwMode="auto">
          <a:xfrm>
            <a:off x="1420812" y="6272485"/>
            <a:ext cx="378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N.H. Stenck. </a:t>
            </a:r>
            <a:r>
              <a:rPr lang="en-US" sz="1000" i="1">
                <a:solidFill>
                  <a:srgbClr val="000000"/>
                </a:solidFill>
              </a:rPr>
              <a:t>Introduction to the Responsible Conduct of Research</a:t>
            </a:r>
            <a:r>
              <a:rPr lang="en-US" sz="1000">
                <a:solidFill>
                  <a:srgbClr val="000000"/>
                </a:solidFill>
              </a:rPr>
              <a:t>. ORI. http://ori.hhs.gov/documents/rcrintro.pdf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5552256" y="2247900"/>
            <a:ext cx="3168650" cy="9461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800" dirty="0"/>
              <a:t>Poner en claro </a:t>
            </a:r>
          </a:p>
          <a:p>
            <a:pPr eaLnBrk="1" hangingPunct="1"/>
            <a:r>
              <a:rPr lang="es-ES" sz="2800" dirty="0"/>
              <a:t>las colaboraciones</a:t>
            </a:r>
          </a:p>
        </p:txBody>
      </p:sp>
      <p:sp>
        <p:nvSpPr>
          <p:cNvPr id="125963" name="Rectangle 20"/>
          <p:cNvSpPr>
            <a:spLocks noChangeArrowheads="1"/>
          </p:cNvSpPr>
          <p:nvPr/>
        </p:nvSpPr>
        <p:spPr bwMode="auto">
          <a:xfrm rot="5400000">
            <a:off x="5034258" y="5582196"/>
            <a:ext cx="806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David </a:t>
            </a:r>
            <a:r>
              <a:rPr lang="en-US" sz="1000" dirty="0" err="1">
                <a:solidFill>
                  <a:srgbClr val="000000"/>
                </a:solidFill>
              </a:rPr>
              <a:t>Zinn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6106293" y="3565105"/>
            <a:ext cx="2060575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“Colaboración o </a:t>
            </a:r>
          </a:p>
          <a:p>
            <a:pPr eaLnBrk="1" hangingPunct="1"/>
            <a:r>
              <a:rPr lang="es-E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</a:t>
            </a: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7" grpId="0" animBg="1"/>
      <p:bldP spid="147466" grpId="0"/>
      <p:bldP spid="147469" grpId="0" animBg="1"/>
      <p:bldP spid="147468" grpId="0"/>
      <p:bldP spid="147471" grpId="0" animBg="1"/>
      <p:bldP spid="147470" grpId="0"/>
      <p:bldP spid="147474" grpId="0" animBg="1"/>
      <p:bldP spid="14747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851818" y="2037179"/>
            <a:ext cx="5440363" cy="35394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185738" indent="-185738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Clr>
                <a:srgbClr val="FF0066"/>
              </a:buClr>
              <a:buFontTx/>
              <a:buChar char="•"/>
              <a:defRPr/>
            </a:pPr>
            <a:endParaRPr lang="es-ES_tradnl" sz="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FF0066"/>
              </a:buClr>
              <a:buFontTx/>
              <a:buChar char="•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Cada </a:t>
            </a:r>
            <a:r>
              <a:rPr lang="es-ES_tradnl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departamento</a:t>
            </a: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unidad de trabajo etc. </a:t>
            </a:r>
            <a:r>
              <a:rPr lang="es-ES_tradn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 establecer </a:t>
            </a: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REGLAS </a:t>
            </a:r>
          </a:p>
          <a:p>
            <a:pPr marL="0" indent="0" algn="l" eaLnBrk="1" hangingPunct="1">
              <a:buClr>
                <a:srgbClr val="FF0066"/>
              </a:buClr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sobre quienes serán los autores y el orden  </a:t>
            </a:r>
          </a:p>
          <a:p>
            <a:pPr marL="0" indent="0" algn="l" eaLnBrk="1" hangingPunct="1">
              <a:buClr>
                <a:srgbClr val="FF0066"/>
              </a:buClr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en las publicaciones</a:t>
            </a:r>
          </a:p>
          <a:p>
            <a:pPr algn="l" eaLnBrk="1" hangingPunct="1">
              <a:defRPr/>
            </a:pPr>
            <a:endParaRPr lang="es-ES_tradnl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FF0066"/>
              </a:buClr>
              <a:buFontTx/>
              <a:buChar char="•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 </a:t>
            </a:r>
            <a:r>
              <a:rPr lang="es-ES_tradnl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tutor</a:t>
            </a:r>
            <a:r>
              <a:rPr lang="es-ES_tradn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 establecer claramente </a:t>
            </a: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REGLAS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 sus alumnos con anticipación sobre cómo se harán las publicaciones</a:t>
            </a:r>
          </a:p>
          <a:p>
            <a:pPr algn="l" eaLnBrk="1" hangingPunct="1">
              <a:defRPr/>
            </a:pPr>
            <a:endParaRPr lang="es-ES_tradnl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FF0066"/>
              </a:buClr>
              <a:buFontTx/>
              <a:buChar char="•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 </a:t>
            </a:r>
            <a:r>
              <a:rPr lang="es-ES_tradnl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</a:t>
            </a: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científicas </a:t>
            </a:r>
            <a:r>
              <a:rPr lang="es-ES_tradn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tienen REGLAS</a:t>
            </a:r>
          </a:p>
          <a:p>
            <a:pPr algn="l" eaLnBrk="1" hangingPunct="1">
              <a:buClr>
                <a:srgbClr val="FF0066"/>
              </a:buClr>
              <a:buFontTx/>
              <a:buChar char="•"/>
              <a:defRPr/>
            </a:pPr>
            <a:endParaRPr lang="es-ES_tradnl" sz="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772195" y="5801247"/>
            <a:ext cx="559961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Uniform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requirements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manuscriptos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submitted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biomedical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journals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>
              <a:defRPr/>
            </a:pP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</a:t>
            </a:r>
            <a:r>
              <a:rPr lang="es-ES_tradnl" sz="1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Committee</a:t>
            </a: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Medical </a:t>
            </a:r>
            <a:r>
              <a:rPr lang="es-ES_tradnl" sz="1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Journals</a:t>
            </a: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Editors</a:t>
            </a: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(ICMJE) 2010</a:t>
            </a:r>
          </a:p>
          <a:p>
            <a:pPr>
              <a:defRPr/>
            </a:pP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http://www.icmje.org/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901031" y="1218084"/>
            <a:ext cx="5341938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¿Qué es lo conveniente?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184400" y="1989138"/>
            <a:ext cx="4775200" cy="5476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Reconocimiento de créditos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649037" y="2924944"/>
            <a:ext cx="3845925" cy="193899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Lista de autores</a:t>
            </a: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endParaRPr lang="es-ES_tradnl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Reconocimiento de </a:t>
            </a:r>
            <a:endParaRPr lang="es-ES_tradnl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FF0066"/>
              </a:buClr>
              <a:buSzPct val="150000"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contribuciones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otros</a:t>
            </a: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endParaRPr lang="es-ES_tradnl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Lista de referencias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2184400" y="1341438"/>
            <a:ext cx="4775200" cy="5476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Reconocimiento de créditos</a:t>
            </a:r>
          </a:p>
        </p:txBody>
      </p:sp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2709863" y="2205038"/>
            <a:ext cx="372427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800"/>
              <a:t>Las Citas sirven para: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1204913" y="2924175"/>
            <a:ext cx="6734175" cy="25304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Clr>
                <a:schemeClr val="accent2"/>
              </a:buClr>
              <a:buFontTx/>
              <a:buChar char="•"/>
            </a:pPr>
            <a:r>
              <a:rPr lang="es-ES_tradnl" dirty="0"/>
              <a:t> Reconocer el trabajo de otros</a:t>
            </a:r>
          </a:p>
          <a:p>
            <a:pPr algn="l" eaLnBrk="1" hangingPunct="1">
              <a:buClr>
                <a:schemeClr val="accent2"/>
              </a:buClr>
              <a:buFontTx/>
              <a:buChar char="•"/>
            </a:pPr>
            <a:endParaRPr lang="es-ES_tradnl" sz="1000" dirty="0"/>
          </a:p>
          <a:p>
            <a:pPr algn="l" eaLnBrk="1" hangingPunct="1">
              <a:buClr>
                <a:schemeClr val="accent2"/>
              </a:buClr>
              <a:buFontTx/>
              <a:buChar char="•"/>
            </a:pPr>
            <a:r>
              <a:rPr lang="es-ES_tradnl" dirty="0"/>
              <a:t> Dirigen al lector al fuentes adicionales de información</a:t>
            </a:r>
          </a:p>
          <a:p>
            <a:pPr algn="l" eaLnBrk="1" hangingPunct="1">
              <a:buClr>
                <a:schemeClr val="accent2"/>
              </a:buClr>
              <a:buFontTx/>
              <a:buChar char="•"/>
            </a:pPr>
            <a:endParaRPr lang="es-ES_tradnl" sz="1000" dirty="0"/>
          </a:p>
          <a:p>
            <a:pPr algn="l" eaLnBrk="1" hangingPunct="1">
              <a:buClr>
                <a:schemeClr val="accent2"/>
              </a:buClr>
              <a:buFontTx/>
              <a:buChar char="•"/>
            </a:pPr>
            <a:r>
              <a:rPr lang="es-ES_tradnl" dirty="0"/>
              <a:t> Reconocen conflictos con otros resultados</a:t>
            </a:r>
          </a:p>
          <a:p>
            <a:pPr algn="l" eaLnBrk="1" hangingPunct="1">
              <a:buClr>
                <a:schemeClr val="accent2"/>
              </a:buClr>
              <a:buFontTx/>
              <a:buChar char="•"/>
            </a:pPr>
            <a:endParaRPr lang="es-ES_tradnl" sz="1000" dirty="0"/>
          </a:p>
          <a:p>
            <a:pPr algn="l" eaLnBrk="1" hangingPunct="1">
              <a:buClr>
                <a:schemeClr val="accent2"/>
              </a:buClr>
              <a:buFontTx/>
              <a:buChar char="•"/>
            </a:pPr>
            <a:r>
              <a:rPr lang="es-ES_tradnl" dirty="0"/>
              <a:t> Dan apoyo a puntos de vista expresados en el trabajo</a:t>
            </a:r>
          </a:p>
          <a:p>
            <a:pPr algn="l" eaLnBrk="1" hangingPunct="1">
              <a:buClr>
                <a:schemeClr val="accent2"/>
              </a:buClr>
              <a:buFontTx/>
              <a:buChar char="•"/>
            </a:pPr>
            <a:endParaRPr lang="es-ES_tradnl" sz="1000" dirty="0"/>
          </a:p>
          <a:p>
            <a:pPr algn="l" eaLnBrk="1" hangingPunct="1">
              <a:buClr>
                <a:schemeClr val="accent2"/>
              </a:buClr>
              <a:buFontTx/>
              <a:buChar char="•"/>
            </a:pPr>
            <a:r>
              <a:rPr lang="es-ES_tradnl" dirty="0"/>
              <a:t> Ubican al manuscrito dentro del contexto científico </a:t>
            </a:r>
          </a:p>
          <a:p>
            <a:pPr algn="l" eaLnBrk="1" hangingPunct="1">
              <a:buClr>
                <a:schemeClr val="accent2"/>
              </a:buClr>
            </a:pPr>
            <a:r>
              <a:rPr lang="es-ES_tradnl" dirty="0"/>
              <a:t>   y  lo relacionan al estado actual del conocimiento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786063" y="5445125"/>
            <a:ext cx="3659187" cy="769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4400" b="1">
                <a:solidFill>
                  <a:schemeClr val="accent2"/>
                </a:solidFill>
              </a:rPr>
              <a:t>Recompensas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145416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764507" y="2018928"/>
            <a:ext cx="5472112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800"/>
              <a:t>Pero como las Citas se cuentan…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2438400" y="2886918"/>
            <a:ext cx="4124325" cy="13112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Clr>
                <a:srgbClr val="A50021"/>
              </a:buClr>
              <a:buFontTx/>
              <a:buChar char="•"/>
            </a:pPr>
            <a:r>
              <a:rPr lang="es-ES_tradnl" dirty="0"/>
              <a:t> </a:t>
            </a:r>
            <a:r>
              <a:rPr lang="es-ES_tradnl" dirty="0" err="1"/>
              <a:t>Autocitas</a:t>
            </a:r>
            <a:r>
              <a:rPr lang="es-ES_tradnl" dirty="0"/>
              <a:t> en exceso</a:t>
            </a:r>
          </a:p>
          <a:p>
            <a:pPr algn="l" eaLnBrk="1" hangingPunct="1">
              <a:buClr>
                <a:srgbClr val="A50021"/>
              </a:buClr>
              <a:buFontTx/>
              <a:buChar char="•"/>
            </a:pPr>
            <a:endParaRPr lang="es-ES_tradnl" sz="1000" dirty="0"/>
          </a:p>
          <a:p>
            <a:pPr algn="l" eaLnBrk="1" hangingPunct="1">
              <a:buClr>
                <a:srgbClr val="A50021"/>
              </a:buClr>
              <a:buFontTx/>
              <a:buChar char="•"/>
            </a:pPr>
            <a:r>
              <a:rPr lang="es-ES_tradnl" dirty="0"/>
              <a:t> Citas recíprocas para tener más</a:t>
            </a:r>
          </a:p>
          <a:p>
            <a:pPr algn="l" eaLnBrk="1" hangingPunct="1">
              <a:buClr>
                <a:srgbClr val="A50021"/>
              </a:buClr>
              <a:buFontTx/>
              <a:buChar char="•"/>
            </a:pPr>
            <a:endParaRPr lang="es-ES_tradnl" sz="1000" dirty="0"/>
          </a:p>
          <a:p>
            <a:pPr algn="l" eaLnBrk="1" hangingPunct="1">
              <a:buClr>
                <a:srgbClr val="A50021"/>
              </a:buClr>
              <a:buFontTx/>
              <a:buChar char="•"/>
            </a:pPr>
            <a:r>
              <a:rPr lang="es-ES_tradnl" dirty="0"/>
              <a:t> Apropiarse de las de otros etc.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610644" y="4519823"/>
            <a:ext cx="3779837" cy="769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4400" b="1">
                <a:solidFill>
                  <a:srgbClr val="A50021"/>
                </a:solidFill>
              </a:rPr>
              <a:t>Tentaciones…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146438" grpId="0" animBg="1"/>
      <p:bldP spid="146439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712913"/>
            <a:ext cx="3227388" cy="43799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1835150" y="1771650"/>
            <a:ext cx="2087563" cy="1223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2346" name="AutoShape 10"/>
          <p:cNvSpPr>
            <a:spLocks noChangeArrowheads="1"/>
          </p:cNvSpPr>
          <p:nvPr/>
        </p:nvSpPr>
        <p:spPr bwMode="auto">
          <a:xfrm rot="499413">
            <a:off x="1895475" y="1484313"/>
            <a:ext cx="2006600" cy="1296987"/>
          </a:xfrm>
          <a:prstGeom prst="cloudCallout">
            <a:avLst>
              <a:gd name="adj1" fmla="val 36102"/>
              <a:gd name="adj2" fmla="val 63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s-ES" sz="3600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004577" y="1555750"/>
            <a:ext cx="18630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esta </a:t>
            </a:r>
          </a:p>
          <a:p>
            <a:pPr eaLnBrk="1" hangingPunct="1"/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 agilizaría </a:t>
            </a:r>
          </a:p>
          <a:p>
            <a:pPr eaLnBrk="1" hangingPunct="1"/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</a:t>
            </a:r>
          </a:p>
          <a:p>
            <a:pPr eaLnBrk="1" hangingPunct="1"/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2471738" y="450850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2400300" y="4437063"/>
            <a:ext cx="760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000" b="1"/>
              <a:t>Copia </a:t>
            </a:r>
          </a:p>
          <a:p>
            <a:pPr eaLnBrk="1" hangingPunct="1"/>
            <a:r>
              <a:rPr lang="es-ES" sz="1000" b="1"/>
              <a:t>evaluador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540149" y="3091658"/>
            <a:ext cx="2392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“¿Uno de los </a:t>
            </a:r>
          </a:p>
          <a:p>
            <a:pPr eaLnBrk="1" hangingPunct="1"/>
            <a:r>
              <a:rPr lang="es-E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 </a:t>
            </a:r>
          </a:p>
          <a:p>
            <a:pPr eaLnBrk="1" hangingPunct="1"/>
            <a:r>
              <a:rPr lang="es-E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evaluador?”</a:t>
            </a: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1691481" y="6121697"/>
            <a:ext cx="378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N.H. Stenck. </a:t>
            </a:r>
            <a:r>
              <a:rPr lang="en-US" sz="1000" i="1">
                <a:solidFill>
                  <a:srgbClr val="000000"/>
                </a:solidFill>
              </a:rPr>
              <a:t>Introduction to the Responsible Conduct of Research</a:t>
            </a:r>
            <a:r>
              <a:rPr lang="en-US" sz="1000">
                <a:solidFill>
                  <a:srgbClr val="000000"/>
                </a:solidFill>
              </a:rPr>
              <a:t>. ORI. http://ori.hhs.gov/documents/rcrintro.pdf</a:t>
            </a:r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 rot="5400000">
            <a:off x="4932363" y="5445125"/>
            <a:ext cx="806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David </a:t>
            </a:r>
            <a:r>
              <a:rPr lang="en-US" sz="1000" dirty="0" err="1">
                <a:solidFill>
                  <a:srgbClr val="000000"/>
                </a:solidFill>
              </a:rPr>
              <a:t>Zinn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680343" y="838553"/>
            <a:ext cx="180369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ES_tradnl" sz="2800" dirty="0" smtClean="0"/>
              <a:t>Arbitraje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 animBg="1"/>
      <p:bldP spid="142346" grpId="0" animBg="1"/>
      <p:bldP spid="142344" grpId="0"/>
      <p:bldP spid="142350" grpId="0" animBg="1"/>
      <p:bldP spid="142349" grpId="0"/>
      <p:bldP spid="142351" grpId="0" animBg="1"/>
      <p:bldP spid="142352" grpId="0"/>
      <p:bldP spid="1423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83309" y="550757"/>
            <a:ext cx="6096000" cy="544764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“….un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defRPr/>
            </a:pPr>
            <a:r>
              <a:rPr lang="en-US" sz="4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honestidad</a:t>
            </a:r>
            <a:r>
              <a:rPr lang="en-US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</a:t>
            </a:r>
            <a:r>
              <a:rPr lang="en-US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justicia</a:t>
            </a:r>
            <a:r>
              <a:rPr lang="en-US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respeto</a:t>
            </a:r>
            <a:r>
              <a:rPr lang="en-US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72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coraje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academia para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adversidad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4935860" y="6105756"/>
            <a:ext cx="26642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es-ES" sz="1100" dirty="0"/>
              <a:t>D. </a:t>
            </a:r>
            <a:r>
              <a:rPr lang="es-ES" sz="1100" dirty="0" err="1"/>
              <a:t>McCabe</a:t>
            </a:r>
            <a:r>
              <a:rPr lang="es-ES" sz="1100" dirty="0"/>
              <a:t> y G. </a:t>
            </a:r>
            <a:r>
              <a:rPr lang="es-ES" sz="1100" dirty="0" err="1"/>
              <a:t>Pavela</a:t>
            </a:r>
            <a:endParaRPr lang="es-ES" sz="1100" dirty="0"/>
          </a:p>
          <a:p>
            <a:pPr algn="r" eaLnBrk="1" hangingPunct="1"/>
            <a:r>
              <a:rPr lang="es-ES" sz="1100" dirty="0"/>
              <a:t>Center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Academic</a:t>
            </a:r>
            <a:r>
              <a:rPr lang="es-ES" sz="1100" dirty="0"/>
              <a:t> </a:t>
            </a:r>
            <a:r>
              <a:rPr lang="es-ES" sz="1100" dirty="0" err="1" smtClean="0"/>
              <a:t>Integriy</a:t>
            </a:r>
            <a:r>
              <a:rPr lang="es-ES" sz="1100" dirty="0"/>
              <a:t> </a:t>
            </a:r>
            <a:r>
              <a:rPr lang="es-ES" sz="1100" dirty="0" smtClean="0"/>
              <a:t>1999</a:t>
            </a:r>
            <a:endParaRPr lang="es-ES" sz="11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6536643"/>
            <a:ext cx="23022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0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0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0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4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6"/>
          <p:cNvSpPr>
            <a:spLocks noChangeArrowheads="1"/>
          </p:cNvSpPr>
          <p:nvPr/>
        </p:nvSpPr>
        <p:spPr bwMode="auto">
          <a:xfrm>
            <a:off x="1649826" y="3501008"/>
            <a:ext cx="57014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s-ES_tradnl" dirty="0"/>
              <a:t>Parte del proceso de publicación, un grupo de expertos examina el documento para determinar si el trabajo es </a:t>
            </a:r>
            <a:r>
              <a:rPr lang="es-ES_tradnl" u="sng" dirty="0"/>
              <a:t>importante</a:t>
            </a:r>
            <a:r>
              <a:rPr lang="es-ES_tradnl" dirty="0"/>
              <a:t> para publicar. </a:t>
            </a:r>
          </a:p>
        </p:txBody>
      </p:sp>
      <p:sp>
        <p:nvSpPr>
          <p:cNvPr id="134148" name="Rectangle 7"/>
          <p:cNvSpPr>
            <a:spLocks noChangeArrowheads="1"/>
          </p:cNvSpPr>
          <p:nvPr/>
        </p:nvSpPr>
        <p:spPr bwMode="auto">
          <a:xfrm>
            <a:off x="2548745" y="2037808"/>
            <a:ext cx="3903633" cy="126188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ES_tradnl" sz="2800" dirty="0" smtClean="0"/>
              <a:t>Arbitraje</a:t>
            </a:r>
          </a:p>
          <a:p>
            <a:r>
              <a:rPr lang="es-ES_tradnl" sz="2800" dirty="0" smtClean="0"/>
              <a:t>Revisión </a:t>
            </a:r>
            <a:r>
              <a:rPr lang="es-ES_tradnl" sz="2800" dirty="0"/>
              <a:t>por los pares </a:t>
            </a:r>
          </a:p>
          <a:p>
            <a:r>
              <a:rPr lang="es-ES_tradnl" dirty="0"/>
              <a:t>(árbitros, evaluadores)</a:t>
            </a:r>
          </a:p>
        </p:txBody>
      </p:sp>
      <p:sp>
        <p:nvSpPr>
          <p:cNvPr id="134149" name="Rectangle 8"/>
          <p:cNvSpPr>
            <a:spLocks noChangeArrowheads="1"/>
          </p:cNvSpPr>
          <p:nvPr/>
        </p:nvSpPr>
        <p:spPr bwMode="auto">
          <a:xfrm>
            <a:off x="1839912" y="4988024"/>
            <a:ext cx="532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sz="1200" dirty="0" err="1"/>
              <a:t>Research</a:t>
            </a:r>
            <a:r>
              <a:rPr lang="es-ES_tradnl" sz="1200" dirty="0"/>
              <a:t> and </a:t>
            </a:r>
            <a:r>
              <a:rPr lang="es-ES_tradnl" sz="1200" dirty="0" err="1"/>
              <a:t>documentation</a:t>
            </a:r>
            <a:r>
              <a:rPr lang="es-ES_tradnl" sz="1200" dirty="0"/>
              <a:t> online 5th </a:t>
            </a:r>
            <a:r>
              <a:rPr lang="es-ES_tradnl" sz="1200" dirty="0" err="1"/>
              <a:t>edition</a:t>
            </a:r>
            <a:r>
              <a:rPr lang="es-ES_tradnl" sz="1200" dirty="0"/>
              <a:t>. Hackerhandbooks.com</a:t>
            </a:r>
          </a:p>
          <a:p>
            <a:pPr algn="l"/>
            <a:r>
              <a:rPr lang="es-ES_tradnl" sz="1200" dirty="0"/>
              <a:t>http://bcs.bedfordstmartins.com/resdoc5e/RES5e_Gloss_s1-0001.html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589290" y="1629846"/>
            <a:ext cx="203132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rgbClr val="000000"/>
                </a:solidFill>
              </a:rPr>
              <a:t>Arbitraje</a:t>
            </a:r>
            <a:endParaRPr lang="es-ES_tradnl" sz="3200" dirty="0">
              <a:solidFill>
                <a:srgbClr val="000000"/>
              </a:solidFill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940407" y="2543566"/>
            <a:ext cx="5120312" cy="3693319"/>
          </a:xfrm>
          <a:prstGeom prst="rect">
            <a:avLst/>
          </a:prstGeom>
          <a:solidFill>
            <a:srgbClr val="C1EA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s-ES_tradn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Evaluación razonada</a:t>
            </a:r>
          </a:p>
          <a:p>
            <a:pPr eaLnBrk="1" hangingPunct="1"/>
            <a:r>
              <a:rPr lang="es-ES_tradnl" sz="2400" dirty="0">
                <a:solidFill>
                  <a:srgbClr val="000000"/>
                </a:solidFill>
              </a:rPr>
              <a:t>hecha con</a:t>
            </a:r>
          </a:p>
          <a:p>
            <a:pPr eaLnBrk="1" hangingPunct="1"/>
            <a:endParaRPr lang="es-ES_tradnl" sz="10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sz="4000" dirty="0">
                <a:solidFill>
                  <a:srgbClr val="000000"/>
                </a:solidFill>
              </a:rPr>
              <a:t>Competencia</a:t>
            </a:r>
          </a:p>
          <a:p>
            <a:pPr eaLnBrk="1" hangingPunct="1"/>
            <a:r>
              <a:rPr lang="es-ES_tradnl" sz="4000" dirty="0">
                <a:solidFill>
                  <a:srgbClr val="000000"/>
                </a:solidFill>
              </a:rPr>
              <a:t>Diligencia</a:t>
            </a:r>
          </a:p>
          <a:p>
            <a:pPr eaLnBrk="1" hangingPunct="1"/>
            <a:r>
              <a:rPr lang="es-ES_tradnl" sz="4000" dirty="0">
                <a:solidFill>
                  <a:srgbClr val="000000"/>
                </a:solidFill>
              </a:rPr>
              <a:t>Imparcialidad</a:t>
            </a:r>
          </a:p>
          <a:p>
            <a:pPr eaLnBrk="1" hangingPunct="1"/>
            <a:r>
              <a:rPr lang="es-ES_tradnl" sz="4000" dirty="0">
                <a:solidFill>
                  <a:srgbClr val="000000"/>
                </a:solidFill>
              </a:rPr>
              <a:t>Confidencialidad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39552" y="906571"/>
            <a:ext cx="1983235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Recomendación</a:t>
            </a:r>
          </a:p>
          <a:p>
            <a:r>
              <a:rPr lang="es-ES" dirty="0">
                <a:solidFill>
                  <a:srgbClr val="000000"/>
                </a:solidFill>
              </a:rPr>
              <a:t>del Comité de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Bioética ULA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  <p:extLst>
      <p:ext uri="{BB962C8B-B14F-4D97-AF65-F5344CB8AC3E}">
        <p14:creationId xmlns:p14="http://schemas.microsoft.com/office/powerpoint/2010/main" val="37832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3" grpId="0" animBg="1"/>
      <p:bldP spid="10138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236788" y="1471613"/>
            <a:ext cx="4670425" cy="3914775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endParaRPr lang="es-ES_tradnl" sz="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3200" b="1" dirty="0" smtClean="0">
                <a:solidFill>
                  <a:srgbClr val="0000B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Comité de Bioética</a:t>
            </a:r>
          </a:p>
          <a:p>
            <a:pPr eaLnBrk="1" hangingPunct="1">
              <a:defRPr/>
            </a:pPr>
            <a:r>
              <a:rPr lang="es-ES_tradnl" sz="18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Institutional</a:t>
            </a:r>
            <a:r>
              <a:rPr lang="es-ES_tradnl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8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Review</a:t>
            </a:r>
            <a:r>
              <a:rPr lang="es-ES_tradnl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8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Board</a:t>
            </a:r>
            <a:r>
              <a:rPr lang="es-ES_tradnl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(IRB)</a:t>
            </a:r>
          </a:p>
          <a:p>
            <a:pPr eaLnBrk="1" hangingPunct="1">
              <a:defRPr/>
            </a:pP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Evaluación ética investigación</a:t>
            </a:r>
          </a:p>
          <a:p>
            <a:pPr algn="l" eaLnBrk="1" hangingPunct="1">
              <a:defRPr/>
            </a:pPr>
            <a:endParaRPr lang="es-ES_tradnl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“Comité </a:t>
            </a:r>
            <a:r>
              <a:rPr lang="es-ES_tradnl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independiente</a:t>
            </a: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la institución, que sirve para </a:t>
            </a:r>
            <a:r>
              <a:rPr lang="es-ES_tradnl" sz="2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revisar aprobar y supervisar investigación conductual y biomédica</a:t>
            </a:r>
            <a:r>
              <a:rPr lang="es-ES_tradnl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 involucre humanos, con el propósito de proteger los derechos y el bienestar de los sujetos”.</a:t>
            </a:r>
          </a:p>
          <a:p>
            <a:pPr algn="l" eaLnBrk="1" hangingPunct="1">
              <a:defRPr/>
            </a:pPr>
            <a:endParaRPr lang="es-ES_tradnl" sz="9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387" name="Text Box 7"/>
          <p:cNvSpPr txBox="1">
            <a:spLocks noChangeArrowheads="1"/>
          </p:cNvSpPr>
          <p:nvPr/>
        </p:nvSpPr>
        <p:spPr bwMode="auto">
          <a:xfrm>
            <a:off x="3708400" y="5445125"/>
            <a:ext cx="3146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1200">
                <a:solidFill>
                  <a:srgbClr val="000000"/>
                </a:solidFill>
              </a:rPr>
              <a:t>http://hopes.stanford.edu/gloss/letter/I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  <p:extLst>
      <p:ext uri="{BB962C8B-B14F-4D97-AF65-F5344CB8AC3E}">
        <p14:creationId xmlns:p14="http://schemas.microsoft.com/office/powerpoint/2010/main" val="35978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63688" y="1608068"/>
            <a:ext cx="5616624" cy="4216539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endParaRPr lang="es-ES_tradnl" sz="800" b="1" dirty="0" smtClean="0">
              <a:solidFill>
                <a:srgbClr val="0000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s-ES_tradnl" b="1" dirty="0" smtClean="0">
                <a:solidFill>
                  <a:srgbClr val="00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Comités de Bioética </a:t>
            </a:r>
          </a:p>
          <a:p>
            <a:pPr eaLnBrk="1" hangingPunct="1">
              <a:defRPr/>
            </a:pPr>
            <a:r>
              <a:rPr lang="es-ES_tradnl" b="1" dirty="0" smtClean="0">
                <a:solidFill>
                  <a:srgbClr val="00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locales</a:t>
            </a:r>
            <a:r>
              <a:rPr lang="es-ES_tradnl" dirty="0" smtClean="0">
                <a:solidFill>
                  <a:srgbClr val="00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es-ES_tradnl" sz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evaluar </a:t>
            </a:r>
            <a:r>
              <a:rPr lang="es-ES_tradnl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</a:t>
            </a: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hacer seguimiento </a:t>
            </a:r>
          </a:p>
          <a:p>
            <a:pPr eaLnBrk="1" hangingPunct="1">
              <a:defRPr/>
            </a:pP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investigaciones</a:t>
            </a:r>
          </a:p>
          <a:p>
            <a:pPr algn="l" eaLnBrk="1" hangingPunct="1">
              <a:defRPr/>
            </a:pPr>
            <a:endParaRPr lang="es-ES_tradnl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defRPr/>
            </a:pPr>
            <a:r>
              <a:rPr lang="es-ES_tradnl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s-ES_tradnl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s-ES_tradnl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CDCHTA - ULA</a:t>
            </a:r>
            <a:r>
              <a:rPr lang="es-ES_tradnl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</a:p>
          <a:p>
            <a:pPr algn="l" eaLnBrk="1" hangingPunct="1">
              <a:defRPr/>
            </a:pPr>
            <a:r>
              <a:rPr lang="es-ES_tradnl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s-ES_tradnl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s-ES_tradnl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Bioterio</a:t>
            </a:r>
            <a:r>
              <a:rPr lang="es-ES_trad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ULA  </a:t>
            </a: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</a:p>
          <a:p>
            <a:pPr algn="l" eaLnBrk="1" hangingPunct="1">
              <a:defRPr/>
            </a:pPr>
            <a:r>
              <a:rPr lang="es-ES_tradnl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*</a:t>
            </a:r>
            <a:r>
              <a:rPr lang="es-ES_trad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</a:t>
            </a: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Posgrado Medicina 2011</a:t>
            </a:r>
          </a:p>
          <a:p>
            <a:pPr algn="l" eaLnBrk="1" hangingPunct="1">
              <a:defRPr/>
            </a:pP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s-ES_tradnl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Academia de Mérida 2013</a:t>
            </a:r>
          </a:p>
          <a:p>
            <a:pPr algn="l" eaLnBrk="1" hangingPunct="1">
              <a:defRPr/>
            </a:pPr>
            <a:endParaRPr lang="es-ES_tradnl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56928" y="645333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  <p:extLst>
      <p:ext uri="{BB962C8B-B14F-4D97-AF65-F5344CB8AC3E}">
        <p14:creationId xmlns:p14="http://schemas.microsoft.com/office/powerpoint/2010/main" val="100789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37167" y="2025392"/>
            <a:ext cx="6269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600" dirty="0" smtClean="0"/>
              <a:t>¿Qué ha pasado aquí con los </a:t>
            </a:r>
          </a:p>
          <a:p>
            <a:r>
              <a:rPr lang="es-VE" sz="3600" dirty="0" smtClean="0"/>
              <a:t>diferentes intentos </a:t>
            </a:r>
          </a:p>
          <a:p>
            <a:r>
              <a:rPr lang="es-VE" sz="3600" dirty="0" smtClean="0"/>
              <a:t>de comités de ética?</a:t>
            </a:r>
            <a:endParaRPr lang="es-VE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347864" y="4150821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600" dirty="0" smtClean="0"/>
              <a:t>¿Por qué?</a:t>
            </a:r>
            <a:endParaRPr lang="es-VE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  <p:extLst>
      <p:ext uri="{BB962C8B-B14F-4D97-AF65-F5344CB8AC3E}">
        <p14:creationId xmlns:p14="http://schemas.microsoft.com/office/powerpoint/2010/main" val="34450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402874" y="1919256"/>
            <a:ext cx="6223178" cy="307776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endParaRPr lang="es-ES_tradnl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Muchas revistas exigen que los autores:</a:t>
            </a:r>
          </a:p>
          <a:p>
            <a:pPr algn="l" eaLnBrk="1" hangingPunct="1">
              <a:defRPr/>
            </a:pPr>
            <a:endParaRPr lang="es-ES_tradnl" sz="1000" b="1" dirty="0" smtClean="0"/>
          </a:p>
          <a:p>
            <a:pPr algn="l" eaLnBrk="1" hangingPunct="1">
              <a:buClr>
                <a:srgbClr val="D60093"/>
              </a:buClr>
              <a:buSzPct val="150000"/>
              <a:buFontTx/>
              <a:buChar char="•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Especifiquen sus contribuciones en el manuscrito</a:t>
            </a:r>
          </a:p>
          <a:p>
            <a:pPr algn="l" eaLnBrk="1" hangingPunct="1">
              <a:buClr>
                <a:srgbClr val="D60093"/>
              </a:buClr>
              <a:buSzPct val="150000"/>
              <a:buFontTx/>
              <a:buChar char="•"/>
              <a:defRPr/>
            </a:pPr>
            <a:endParaRPr lang="es-ES_tradnl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D60093"/>
              </a:buClr>
              <a:buSzPct val="150000"/>
              <a:buFontTx/>
              <a:buChar char="•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Reconozcan conflictos de interés</a:t>
            </a:r>
          </a:p>
          <a:p>
            <a:pPr algn="l" eaLnBrk="1" hangingPunct="1">
              <a:buClr>
                <a:srgbClr val="D60093"/>
              </a:buClr>
              <a:buSzPct val="150000"/>
              <a:buFontTx/>
              <a:buChar char="•"/>
              <a:defRPr/>
            </a:pPr>
            <a:endParaRPr lang="es-ES_tradnl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D60093"/>
              </a:buClr>
              <a:buSzPct val="150000"/>
              <a:buFontTx/>
              <a:buChar char="•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Revelen cualquier ayuda en la escritura</a:t>
            </a:r>
          </a:p>
          <a:p>
            <a:pPr algn="l" eaLnBrk="1" hangingPunct="1">
              <a:buClr>
                <a:srgbClr val="D60093"/>
              </a:buClr>
              <a:buSzPct val="150000"/>
              <a:buFontTx/>
              <a:buChar char="•"/>
              <a:defRPr/>
            </a:pPr>
            <a:endParaRPr lang="es-ES_tradnl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D60093"/>
              </a:buClr>
              <a:buSzPct val="150000"/>
              <a:buFontTx/>
              <a:buChar char="•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Identifiquen fuentes de financiamiento</a:t>
            </a:r>
          </a:p>
          <a:p>
            <a:pPr algn="l" eaLnBrk="1" hangingPunct="1">
              <a:buClr>
                <a:srgbClr val="D60093"/>
              </a:buClr>
              <a:buSzPct val="150000"/>
              <a:buFontTx/>
              <a:buChar char="•"/>
              <a:defRPr/>
            </a:pPr>
            <a:endParaRPr lang="es-ES_tradnl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D60093"/>
              </a:buClr>
              <a:buSzPct val="150000"/>
              <a:buFontTx/>
              <a:buChar char="•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Firmen y se responsabilicen por el trabajo</a:t>
            </a:r>
          </a:p>
          <a:p>
            <a:pPr algn="l" eaLnBrk="1" hangingPunct="1">
              <a:buClr>
                <a:srgbClr val="D60093"/>
              </a:buClr>
              <a:buSzPct val="150000"/>
              <a:buFontTx/>
              <a:buChar char="•"/>
              <a:defRPr/>
            </a:pPr>
            <a:endParaRPr lang="es-ES_tradnl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134269" y="5053853"/>
            <a:ext cx="673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0066"/>
              </a:buClr>
              <a:defRPr/>
            </a:pP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Ethics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Copyright, </a:t>
            </a: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plagiarism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s-ES_tradnl" sz="12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sz="1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Internet.</a:t>
            </a: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Texas </a:t>
            </a:r>
            <a:r>
              <a:rPr lang="es-ES_tradnl" sz="1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Heart</a:t>
            </a: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Institute</a:t>
            </a: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2009.</a:t>
            </a:r>
          </a:p>
          <a:p>
            <a:pPr eaLnBrk="0" hangingPunct="0">
              <a:buClr>
                <a:srgbClr val="FF0066"/>
              </a:buClr>
              <a:defRPr/>
            </a:pP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http://www.texasheartinstitute.org/education/cme/explore/events/eventdetail_5018.cfm</a:t>
            </a:r>
          </a:p>
        </p:txBody>
      </p:sp>
      <p:sp>
        <p:nvSpPr>
          <p:cNvPr id="138244" name="Text Box 8"/>
          <p:cNvSpPr txBox="1">
            <a:spLocks noChangeArrowheads="1"/>
          </p:cNvSpPr>
          <p:nvPr/>
        </p:nvSpPr>
        <p:spPr bwMode="auto">
          <a:xfrm>
            <a:off x="3736846" y="1049050"/>
            <a:ext cx="155523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 dirty="0" smtClean="0"/>
              <a:t>Edición</a:t>
            </a:r>
            <a:endParaRPr lang="es-ES_tradnl" sz="3200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3"/>
          <p:cNvSpPr txBox="1">
            <a:spLocks noChangeArrowheads="1"/>
          </p:cNvSpPr>
          <p:nvPr/>
        </p:nvSpPr>
        <p:spPr bwMode="auto">
          <a:xfrm>
            <a:off x="3638039" y="5489879"/>
            <a:ext cx="39338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es-ES_tradnl" sz="1400" dirty="0" err="1"/>
              <a:t>Committee</a:t>
            </a:r>
            <a:r>
              <a:rPr lang="es-ES_tradnl" sz="1400" dirty="0"/>
              <a:t> </a:t>
            </a:r>
            <a:r>
              <a:rPr lang="es-ES_tradnl" sz="1400" dirty="0" err="1"/>
              <a:t>on</a:t>
            </a:r>
            <a:r>
              <a:rPr lang="es-ES_tradnl" sz="1400" dirty="0"/>
              <a:t> </a:t>
            </a:r>
            <a:r>
              <a:rPr lang="es-ES_tradnl" sz="1400" dirty="0" err="1"/>
              <a:t>publication</a:t>
            </a:r>
            <a:r>
              <a:rPr lang="es-ES_tradnl" sz="1400" dirty="0"/>
              <a:t> </a:t>
            </a:r>
            <a:r>
              <a:rPr lang="es-ES_tradnl" sz="1400" dirty="0" err="1"/>
              <a:t>ethics</a:t>
            </a:r>
            <a:r>
              <a:rPr lang="es-ES_tradnl" sz="1400" dirty="0"/>
              <a:t> COPE </a:t>
            </a:r>
          </a:p>
          <a:p>
            <a:pPr algn="r" eaLnBrk="1" hangingPunct="1"/>
            <a:r>
              <a:rPr lang="es-ES_tradnl" sz="1200" dirty="0"/>
              <a:t>http://publicationethics.org/files/u2/New_Code.pdf</a:t>
            </a:r>
          </a:p>
        </p:txBody>
      </p:sp>
      <p:sp>
        <p:nvSpPr>
          <p:cNvPr id="139267" name="Text Box 4"/>
          <p:cNvSpPr txBox="1">
            <a:spLocks noChangeArrowheads="1"/>
          </p:cNvSpPr>
          <p:nvPr/>
        </p:nvSpPr>
        <p:spPr bwMode="auto">
          <a:xfrm>
            <a:off x="1707499" y="2404058"/>
            <a:ext cx="5729002" cy="28931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endParaRPr lang="es-ES_tradnl" sz="900" dirty="0" smtClean="0"/>
          </a:p>
          <a:p>
            <a:pPr eaLnBrk="1" hangingPunct="1"/>
            <a:r>
              <a:rPr lang="es-ES_tradnl" dirty="0" smtClean="0"/>
              <a:t>Los </a:t>
            </a:r>
            <a:r>
              <a:rPr lang="es-ES_tradnl" dirty="0"/>
              <a:t>Editores deben,</a:t>
            </a:r>
          </a:p>
          <a:p>
            <a:pPr algn="l" eaLnBrk="1" hangingPunct="1"/>
            <a:endParaRPr lang="es-ES_tradnl" sz="1400" dirty="0"/>
          </a:p>
          <a:p>
            <a:pPr algn="l" eaLnBrk="1" hangingPunct="1">
              <a:buClr>
                <a:schemeClr val="accent2"/>
              </a:buClr>
              <a:buSzPct val="150000"/>
              <a:buFontTx/>
              <a:buChar char="•"/>
            </a:pPr>
            <a:r>
              <a:rPr lang="es-ES_tradnl" dirty="0"/>
              <a:t>  Ser </a:t>
            </a:r>
            <a:r>
              <a:rPr lang="es-ES_tradnl" u="sng" dirty="0"/>
              <a:t>responsables</a:t>
            </a:r>
            <a:r>
              <a:rPr lang="es-ES_tradnl" dirty="0"/>
              <a:t> de todo lo que se publique  </a:t>
            </a:r>
          </a:p>
          <a:p>
            <a:pPr algn="l" eaLnBrk="1" hangingPunct="1">
              <a:buClr>
                <a:schemeClr val="accent2"/>
              </a:buClr>
              <a:buSzPct val="150000"/>
            </a:pPr>
            <a:r>
              <a:rPr lang="es-ES_tradnl" dirty="0"/>
              <a:t>    en sus revistas</a:t>
            </a:r>
          </a:p>
          <a:p>
            <a:pPr algn="l" eaLnBrk="1" hangingPunct="1">
              <a:buClr>
                <a:schemeClr val="accent2"/>
              </a:buClr>
              <a:buSzPct val="150000"/>
              <a:buFontTx/>
              <a:buChar char="•"/>
            </a:pPr>
            <a:endParaRPr lang="es-ES_tradnl" sz="1000" dirty="0"/>
          </a:p>
          <a:p>
            <a:pPr algn="l" eaLnBrk="1" hangingPunct="1">
              <a:buClr>
                <a:schemeClr val="accent2"/>
              </a:buClr>
              <a:buSzPct val="150000"/>
              <a:buFontTx/>
              <a:buChar char="•"/>
            </a:pPr>
            <a:r>
              <a:rPr lang="es-ES_tradnl" dirty="0"/>
              <a:t>  Asegurar la </a:t>
            </a:r>
            <a:r>
              <a:rPr lang="es-ES_tradnl" u="sng" dirty="0"/>
              <a:t>calidad</a:t>
            </a:r>
            <a:r>
              <a:rPr lang="es-ES_tradnl" dirty="0"/>
              <a:t> del material publicado</a:t>
            </a:r>
          </a:p>
          <a:p>
            <a:pPr algn="l" eaLnBrk="1" hangingPunct="1">
              <a:buClr>
                <a:schemeClr val="accent2"/>
              </a:buClr>
              <a:buSzPct val="150000"/>
              <a:buFontTx/>
              <a:buChar char="•"/>
            </a:pPr>
            <a:endParaRPr lang="es-ES_tradnl" sz="1000" dirty="0"/>
          </a:p>
          <a:p>
            <a:pPr algn="l" eaLnBrk="1" hangingPunct="1">
              <a:buClr>
                <a:schemeClr val="accent2"/>
              </a:buClr>
              <a:buSzPct val="150000"/>
              <a:buFontTx/>
              <a:buChar char="•"/>
            </a:pPr>
            <a:r>
              <a:rPr lang="es-ES_tradnl" dirty="0"/>
              <a:t>  Mantener la </a:t>
            </a:r>
            <a:r>
              <a:rPr lang="es-ES_tradnl" u="sng" dirty="0"/>
              <a:t>integridad</a:t>
            </a:r>
            <a:r>
              <a:rPr lang="es-ES_tradnl" dirty="0"/>
              <a:t> en general</a:t>
            </a:r>
          </a:p>
          <a:p>
            <a:pPr algn="l" eaLnBrk="1" hangingPunct="1">
              <a:buClr>
                <a:schemeClr val="accent2"/>
              </a:buClr>
              <a:buSzPct val="150000"/>
              <a:buFontTx/>
              <a:buChar char="•"/>
            </a:pPr>
            <a:endParaRPr lang="es-ES_tradnl" sz="1000" dirty="0"/>
          </a:p>
          <a:p>
            <a:pPr algn="l" eaLnBrk="1" hangingPunct="1">
              <a:buClr>
                <a:schemeClr val="accent2"/>
              </a:buClr>
              <a:buSzPct val="150000"/>
              <a:buFontTx/>
              <a:buChar char="•"/>
            </a:pPr>
            <a:r>
              <a:rPr lang="es-ES_tradnl" dirty="0"/>
              <a:t>  Estar dispuestos a </a:t>
            </a:r>
            <a:r>
              <a:rPr lang="es-ES_tradnl" u="sng" dirty="0" smtClean="0"/>
              <a:t>corregir</a:t>
            </a:r>
          </a:p>
          <a:p>
            <a:pPr algn="l" eaLnBrk="1" hangingPunct="1">
              <a:buClr>
                <a:schemeClr val="accent2"/>
              </a:buClr>
              <a:buSzPct val="150000"/>
              <a:buFontTx/>
              <a:buChar char="•"/>
            </a:pPr>
            <a:endParaRPr lang="es-ES_tradnl" sz="900" u="sng" dirty="0"/>
          </a:p>
        </p:txBody>
      </p:sp>
      <p:sp>
        <p:nvSpPr>
          <p:cNvPr id="139268" name="Text Box 5"/>
          <p:cNvSpPr txBox="1">
            <a:spLocks noChangeArrowheads="1"/>
          </p:cNvSpPr>
          <p:nvPr/>
        </p:nvSpPr>
        <p:spPr bwMode="auto">
          <a:xfrm>
            <a:off x="2497138" y="1700213"/>
            <a:ext cx="4149725" cy="4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400"/>
              <a:t>Código de Ética de Editores</a:t>
            </a:r>
          </a:p>
        </p:txBody>
      </p:sp>
      <p:sp>
        <p:nvSpPr>
          <p:cNvPr id="139269" name="Text Box 7"/>
          <p:cNvSpPr txBox="1">
            <a:spLocks noChangeArrowheads="1"/>
          </p:cNvSpPr>
          <p:nvPr/>
        </p:nvSpPr>
        <p:spPr bwMode="auto">
          <a:xfrm>
            <a:off x="6796105" y="1703439"/>
            <a:ext cx="960438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400" dirty="0"/>
              <a:t>COPE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732240" y="404664"/>
            <a:ext cx="2022499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Autores, árbitros </a:t>
            </a:r>
            <a:endParaRPr lang="es-ES" sz="1600" dirty="0" smtClean="0"/>
          </a:p>
          <a:p>
            <a:pPr algn="l">
              <a:buClr>
                <a:srgbClr val="FF0066"/>
              </a:buClr>
            </a:pPr>
            <a:r>
              <a:rPr lang="es-ES" sz="1600" dirty="0"/>
              <a:t> </a:t>
            </a:r>
            <a:r>
              <a:rPr lang="es-ES" sz="1600" dirty="0" smtClean="0"/>
              <a:t>  y </a:t>
            </a:r>
            <a:r>
              <a:rPr lang="es-ES" sz="1600" dirty="0"/>
              <a:t>editores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63224" y="1412776"/>
            <a:ext cx="4674678" cy="3908762"/>
          </a:xfrm>
          <a:prstGeom prst="rect">
            <a:avLst/>
          </a:prstGeom>
          <a:solidFill>
            <a:srgbClr val="D9F2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4000" dirty="0"/>
              <a:t>C</a:t>
            </a:r>
            <a:r>
              <a:rPr lang="es-VE" sz="4000" dirty="0" smtClean="0"/>
              <a:t>orrecciones</a:t>
            </a:r>
          </a:p>
          <a:p>
            <a:r>
              <a:rPr lang="es-VE" sz="4000" dirty="0"/>
              <a:t>e</a:t>
            </a:r>
            <a:r>
              <a:rPr lang="es-VE" sz="4000" dirty="0" smtClean="0"/>
              <a:t>n las revistas…</a:t>
            </a:r>
          </a:p>
          <a:p>
            <a:endParaRPr lang="es-VE" sz="4000" dirty="0" smtClean="0"/>
          </a:p>
          <a:p>
            <a:r>
              <a:rPr lang="es-VE" sz="3200" dirty="0" smtClean="0"/>
              <a:t>Desde</a:t>
            </a:r>
          </a:p>
          <a:p>
            <a:r>
              <a:rPr lang="es-VE" sz="3200" dirty="0" smtClean="0"/>
              <a:t>Fe de erratas a </a:t>
            </a:r>
          </a:p>
          <a:p>
            <a:r>
              <a:rPr lang="es-VE" sz="3200" dirty="0" smtClean="0"/>
              <a:t>Retractaciones por</a:t>
            </a:r>
          </a:p>
          <a:p>
            <a:r>
              <a:rPr lang="es-VE" sz="3200" dirty="0" smtClean="0"/>
              <a:t>Conductas Deshonestas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810895" y="5486660"/>
            <a:ext cx="7522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1200" dirty="0"/>
              <a:t>F. </a:t>
            </a:r>
            <a:r>
              <a:rPr lang="es-ES" sz="1200" dirty="0" err="1"/>
              <a:t>Fang</a:t>
            </a:r>
            <a:r>
              <a:rPr lang="es-ES" sz="1200" dirty="0"/>
              <a:t>, RG </a:t>
            </a:r>
            <a:r>
              <a:rPr lang="es-ES" sz="1200" dirty="0" err="1"/>
              <a:t>Steen</a:t>
            </a:r>
            <a:r>
              <a:rPr lang="es-ES" sz="1200" dirty="0"/>
              <a:t>, A. </a:t>
            </a:r>
            <a:r>
              <a:rPr lang="es-ES" sz="1200" dirty="0" err="1"/>
              <a:t>Casadevall</a:t>
            </a:r>
            <a:r>
              <a:rPr lang="es-ES" sz="1200" dirty="0"/>
              <a:t>. </a:t>
            </a:r>
            <a:r>
              <a:rPr lang="es-ES" sz="1200" i="1" dirty="0" err="1"/>
              <a:t>Misconduct</a:t>
            </a:r>
            <a:r>
              <a:rPr lang="es-ES" sz="1200" i="1" dirty="0"/>
              <a:t> </a:t>
            </a:r>
            <a:r>
              <a:rPr lang="es-ES" sz="1200" i="1" dirty="0" err="1"/>
              <a:t>accounts</a:t>
            </a:r>
            <a:r>
              <a:rPr lang="es-ES" sz="1200" i="1" dirty="0"/>
              <a:t> </a:t>
            </a:r>
            <a:r>
              <a:rPr lang="es-ES" sz="1200" i="1" dirty="0" err="1"/>
              <a:t>for</a:t>
            </a:r>
            <a:r>
              <a:rPr lang="es-ES" sz="1200" i="1" dirty="0"/>
              <a:t> </a:t>
            </a:r>
            <a:r>
              <a:rPr lang="es-ES" sz="1200" i="1" dirty="0" err="1"/>
              <a:t>the</a:t>
            </a:r>
            <a:r>
              <a:rPr lang="es-ES" sz="1200" i="1" dirty="0"/>
              <a:t> </a:t>
            </a:r>
            <a:r>
              <a:rPr lang="es-ES" sz="1200" i="1" dirty="0" err="1"/>
              <a:t>majority</a:t>
            </a:r>
            <a:r>
              <a:rPr lang="es-ES" sz="1200" i="1" dirty="0"/>
              <a:t> of </a:t>
            </a:r>
            <a:r>
              <a:rPr lang="es-ES" sz="1200" i="1" dirty="0" err="1"/>
              <a:t>retracted</a:t>
            </a:r>
            <a:r>
              <a:rPr lang="es-ES" sz="1200" i="1" dirty="0"/>
              <a:t> </a:t>
            </a:r>
            <a:r>
              <a:rPr lang="es-ES" sz="1200" i="1" dirty="0" err="1"/>
              <a:t>scientific</a:t>
            </a:r>
            <a:r>
              <a:rPr lang="es-ES" sz="1200" i="1" dirty="0"/>
              <a:t> </a:t>
            </a:r>
            <a:r>
              <a:rPr lang="es-ES" sz="1200" i="1" dirty="0" err="1"/>
              <a:t>papers</a:t>
            </a:r>
            <a:endParaRPr lang="es-ES" sz="1200" i="1" dirty="0"/>
          </a:p>
          <a:p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PNAS 2012</a:t>
            </a: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000" dirty="0" smtClean="0"/>
              <a:t>www.pnas.org/cgi/doi/10.1073/pnas.1212247109</a:t>
            </a:r>
            <a:endParaRPr lang="es-ES" sz="1000" b="1" dirty="0" smtClean="0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150230" y="1395487"/>
            <a:ext cx="6843540" cy="3924151"/>
          </a:xfrm>
          <a:prstGeom prst="rect">
            <a:avLst/>
          </a:prstGeom>
          <a:solidFill>
            <a:srgbClr val="FFFFCC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endParaRPr lang="es-ES" sz="1000" dirty="0"/>
          </a:p>
          <a:p>
            <a:pPr eaLnBrk="1" hangingPunct="1">
              <a:defRPr/>
            </a:pPr>
            <a:r>
              <a:rPr lang="es-ES" dirty="0"/>
              <a:t>2047 artículos retractados  </a:t>
            </a:r>
            <a:endParaRPr lang="es-ES" dirty="0" smtClean="0"/>
          </a:p>
          <a:p>
            <a:pPr eaLnBrk="1" hangingPunct="1">
              <a:defRPr/>
            </a:pPr>
            <a:r>
              <a:rPr lang="es-ES" sz="1600" dirty="0" smtClean="0"/>
              <a:t>(mayo </a:t>
            </a:r>
            <a:r>
              <a:rPr lang="es-ES" sz="1600" dirty="0"/>
              <a:t>2012 </a:t>
            </a:r>
            <a:r>
              <a:rPr lang="es-ES" sz="1600" dirty="0" err="1"/>
              <a:t>PubMed</a:t>
            </a:r>
            <a:r>
              <a:rPr lang="es-ES" sz="1600" dirty="0"/>
              <a:t>) </a:t>
            </a:r>
          </a:p>
          <a:p>
            <a:pPr algn="l" eaLnBrk="1" hangingPunct="1">
              <a:defRPr/>
            </a:pPr>
            <a:endParaRPr lang="es-ES" sz="1200" dirty="0"/>
          </a:p>
          <a:p>
            <a:pPr algn="l" eaLnBrk="1" hangingPunct="1">
              <a:defRPr/>
            </a:pPr>
            <a:r>
              <a:rPr lang="es-ES" dirty="0"/>
              <a:t>  </a:t>
            </a:r>
            <a:r>
              <a:rPr lang="es-ES" dirty="0" smtClean="0"/>
              <a:t>               21.3</a:t>
            </a:r>
            <a:r>
              <a:rPr lang="es-ES" dirty="0"/>
              <a:t>%    por </a:t>
            </a:r>
            <a:r>
              <a:rPr lang="es-ES" dirty="0" smtClean="0"/>
              <a:t>errores</a:t>
            </a:r>
            <a:endParaRPr lang="es-ES" dirty="0"/>
          </a:p>
          <a:p>
            <a:pPr algn="l" eaLnBrk="1" hangingPunct="1">
              <a:defRPr/>
            </a:pPr>
            <a:r>
              <a:rPr lang="es-E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67.4</a:t>
            </a:r>
            <a:r>
              <a:rPr lang="es-E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conducta deshonesta</a:t>
            </a: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 eaLnBrk="1" hangingPunct="1">
              <a:defRPr/>
            </a:pPr>
            <a:r>
              <a:rPr lang="es-ES" dirty="0"/>
              <a:t>                        </a:t>
            </a:r>
            <a:r>
              <a:rPr lang="es-ES" dirty="0" smtClean="0"/>
              <a:t>      fraude </a:t>
            </a:r>
            <a:r>
              <a:rPr lang="es-ES" dirty="0"/>
              <a:t>43.4%</a:t>
            </a:r>
          </a:p>
          <a:p>
            <a:pPr algn="l" eaLnBrk="1" hangingPunct="1">
              <a:defRPr/>
            </a:pPr>
            <a:r>
              <a:rPr lang="es-ES" dirty="0"/>
              <a:t>                        </a:t>
            </a:r>
            <a:r>
              <a:rPr lang="es-ES" dirty="0" smtClean="0"/>
              <a:t>      publicación </a:t>
            </a:r>
            <a:r>
              <a:rPr lang="es-ES" dirty="0"/>
              <a:t>duplicada 14.2%</a:t>
            </a:r>
          </a:p>
          <a:p>
            <a:pPr algn="l" eaLnBrk="1" hangingPunct="1">
              <a:defRPr/>
            </a:pPr>
            <a:r>
              <a:rPr lang="es-ES" dirty="0"/>
              <a:t>                        </a:t>
            </a:r>
            <a:r>
              <a:rPr lang="es-ES" dirty="0" smtClean="0"/>
              <a:t>      plagio </a:t>
            </a:r>
            <a:r>
              <a:rPr lang="es-ES" dirty="0"/>
              <a:t>9.8%</a:t>
            </a:r>
          </a:p>
          <a:p>
            <a:pPr algn="l" eaLnBrk="1" hangingPunct="1">
              <a:defRPr/>
            </a:pPr>
            <a:endParaRPr lang="es-ES" dirty="0"/>
          </a:p>
          <a:p>
            <a:pPr algn="l" eaLnBrk="1" hangingPunct="1">
              <a:defRPr/>
            </a:pPr>
            <a:r>
              <a:rPr lang="es-ES" dirty="0"/>
              <a:t>      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10 veces desde 1975</a:t>
            </a:r>
          </a:p>
          <a:p>
            <a:pPr algn="l" eaLnBrk="1" hangingPunct="1">
              <a:defRPr/>
            </a:pPr>
            <a:endParaRPr lang="es-ES" sz="9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9114" y="650643"/>
            <a:ext cx="632577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4000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 retractadas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88263" y="6577013"/>
            <a:ext cx="14393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2017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69686" y="1844824"/>
            <a:ext cx="4004622" cy="523220"/>
          </a:xfrm>
          <a:prstGeom prst="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2800" dirty="0" smtClean="0"/>
              <a:t>Blog </a:t>
            </a:r>
            <a:r>
              <a:rPr lang="es-VE" sz="2800" dirty="0" err="1" smtClean="0"/>
              <a:t>Retraction</a:t>
            </a:r>
            <a:r>
              <a:rPr lang="es-VE" sz="2800" dirty="0" smtClean="0"/>
              <a:t> </a:t>
            </a:r>
            <a:r>
              <a:rPr lang="es-VE" sz="2800" dirty="0" err="1" smtClean="0"/>
              <a:t>Watch</a:t>
            </a:r>
            <a:endParaRPr lang="es-VE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213181" y="2780928"/>
            <a:ext cx="671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i="1" dirty="0" smtClean="0"/>
              <a:t>«Siguiendo retractaciones como una ventana </a:t>
            </a:r>
          </a:p>
          <a:p>
            <a:r>
              <a:rPr lang="es-VE" sz="2400" i="1" dirty="0" smtClean="0"/>
              <a:t>hacia el proceso científico»</a:t>
            </a:r>
            <a:endParaRPr lang="es-VE" sz="24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205003" y="4030469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2400" dirty="0" smtClean="0"/>
              <a:t>http:/www.retractionwatch.com</a:t>
            </a:r>
            <a:endParaRPr lang="es-VE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88263" y="6577013"/>
            <a:ext cx="14393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100810" y="1262780"/>
            <a:ext cx="4942379" cy="437042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“Promover la Educación </a:t>
            </a:r>
          </a:p>
          <a:p>
            <a:pPr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la</a:t>
            </a:r>
          </a:p>
          <a:p>
            <a:pPr eaLnBrk="1" hangingPunct="1">
              <a:defRPr/>
            </a:pPr>
            <a:r>
              <a:rPr lang="es-ES_trad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Conducta Responsable </a:t>
            </a:r>
          </a:p>
          <a:p>
            <a:pPr eaLnBrk="1" hangingPunct="1"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Investigación </a:t>
            </a:r>
          </a:p>
          <a:p>
            <a:pPr eaLnBrk="1" hangingPunct="1">
              <a:defRPr/>
            </a:pPr>
            <a:endParaRPr lang="es-ES_trad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es-ES_tradn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obligación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básica </a:t>
            </a:r>
          </a:p>
          <a:p>
            <a:pPr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cualquier institución </a:t>
            </a:r>
          </a:p>
          <a:p>
            <a:pPr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involucrada en investigación”</a:t>
            </a:r>
          </a:p>
          <a:p>
            <a:pPr eaLnBrk="1" hangingPunct="1">
              <a:defRPr/>
            </a:pPr>
            <a:endParaRPr lang="es-ES_tradnl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55874" y="5780112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es-ES_tradnl" sz="1200" i="1" dirty="0" err="1"/>
              <a:t>Responsible</a:t>
            </a:r>
            <a:r>
              <a:rPr lang="es-ES_tradnl" sz="1200" i="1" dirty="0"/>
              <a:t> </a:t>
            </a:r>
            <a:r>
              <a:rPr lang="es-ES_tradnl" sz="1200" i="1" dirty="0" err="1"/>
              <a:t>Conduct</a:t>
            </a:r>
            <a:r>
              <a:rPr lang="es-ES_tradnl" sz="1200" i="1" dirty="0"/>
              <a:t> in </a:t>
            </a:r>
            <a:r>
              <a:rPr lang="es-ES_tradnl" sz="1200" i="1" dirty="0" err="1"/>
              <a:t>Research</a:t>
            </a:r>
            <a:r>
              <a:rPr lang="es-ES_tradnl" sz="1200" i="1" dirty="0"/>
              <a:t>.</a:t>
            </a:r>
            <a:r>
              <a:rPr lang="es-ES_tradnl" sz="1200" dirty="0"/>
              <a:t> Columbia </a:t>
            </a:r>
            <a:r>
              <a:rPr lang="es-ES_tradnl" sz="1200" dirty="0" err="1"/>
              <a:t>University</a:t>
            </a:r>
            <a:endParaRPr lang="es-ES_tradnl" sz="1200" dirty="0"/>
          </a:p>
          <a:p>
            <a:pPr algn="r" eaLnBrk="1" hangingPunct="1"/>
            <a:r>
              <a:rPr lang="es-ES_tradnl" sz="1200" dirty="0">
                <a:latin typeface="Arial" charset="0"/>
              </a:rPr>
              <a:t>http://ccnmtl.columbia.edu/projects/rcr/rcr-conflicts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877050" y="409575"/>
            <a:ext cx="1838325" cy="395288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I. Introducción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99302" y="2735599"/>
            <a:ext cx="6352881" cy="707886"/>
          </a:xfrm>
          <a:prstGeom prst="rect">
            <a:avLst/>
          </a:prstGeom>
          <a:solidFill>
            <a:srgbClr val="EFE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investigadora</a:t>
            </a:r>
            <a:r>
              <a:rPr lang="en-US" dirty="0" smtClean="0"/>
              <a:t> en </a:t>
            </a:r>
            <a:r>
              <a:rPr lang="en-US" dirty="0" err="1" smtClean="0"/>
              <a:t>cáncer</a:t>
            </a:r>
            <a:r>
              <a:rPr lang="en-US" dirty="0" smtClean="0"/>
              <a:t> </a:t>
            </a:r>
            <a:r>
              <a:rPr lang="en-US" dirty="0" err="1" smtClean="0"/>
              <a:t>dijo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recolectó</a:t>
            </a:r>
            <a:r>
              <a:rPr lang="en-US" dirty="0" smtClean="0"/>
              <a:t> </a:t>
            </a:r>
            <a:r>
              <a:rPr lang="en-US" dirty="0" err="1" smtClean="0"/>
              <a:t>sangre</a:t>
            </a:r>
            <a:r>
              <a:rPr lang="en-US" dirty="0" smtClean="0"/>
              <a:t> de 98 personas. </a:t>
            </a:r>
            <a:r>
              <a:rPr lang="en-US" dirty="0" err="1" smtClean="0"/>
              <a:t>Todo</a:t>
            </a:r>
            <a:r>
              <a:rPr lang="en-US" dirty="0" smtClean="0"/>
              <a:t> era de 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misma</a:t>
            </a:r>
            <a:r>
              <a:rPr lang="en-US" dirty="0" smtClean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75811" y="3929131"/>
            <a:ext cx="5928538" cy="707886"/>
          </a:xfrm>
          <a:prstGeom prst="rect">
            <a:avLst/>
          </a:prstGeom>
          <a:solidFill>
            <a:srgbClr val="EFE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investigador</a:t>
            </a:r>
            <a:r>
              <a:rPr lang="en-US" dirty="0" smtClean="0"/>
              <a:t> de </a:t>
            </a:r>
            <a:r>
              <a:rPr lang="en-US" dirty="0" err="1" smtClean="0"/>
              <a:t>esclerosis</a:t>
            </a:r>
            <a:r>
              <a:rPr lang="en-US" dirty="0" smtClean="0"/>
              <a:t> multiple en Mount </a:t>
            </a:r>
            <a:r>
              <a:rPr lang="en-US" dirty="0"/>
              <a:t>Sinai </a:t>
            </a:r>
            <a:r>
              <a:rPr lang="en-US" dirty="0" err="1" smtClean="0"/>
              <a:t>admite</a:t>
            </a:r>
            <a:r>
              <a:rPr lang="en-US" dirty="0" smtClean="0"/>
              <a:t> </a:t>
            </a:r>
            <a:r>
              <a:rPr lang="en-US" dirty="0" err="1" smtClean="0"/>
              <a:t>deshonestidad</a:t>
            </a:r>
            <a:r>
              <a:rPr lang="en-US" dirty="0" smtClean="0"/>
              <a:t> en la </a:t>
            </a:r>
            <a:r>
              <a:rPr lang="en-US" dirty="0" err="1" smtClean="0"/>
              <a:t>investigación</a:t>
            </a:r>
            <a:endParaRPr lang="es-VE" dirty="0"/>
          </a:p>
        </p:txBody>
      </p:sp>
      <p:sp>
        <p:nvSpPr>
          <p:cNvPr id="9" name="Rectángulo 8"/>
          <p:cNvSpPr/>
          <p:nvPr/>
        </p:nvSpPr>
        <p:spPr>
          <a:xfrm>
            <a:off x="5958768" y="4664856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Mayo 14, 2018</a:t>
            </a:r>
            <a:endParaRPr lang="es-VE" sz="1400" dirty="0"/>
          </a:p>
        </p:txBody>
      </p:sp>
      <p:sp>
        <p:nvSpPr>
          <p:cNvPr id="10" name="Rectángulo 9"/>
          <p:cNvSpPr/>
          <p:nvPr/>
        </p:nvSpPr>
        <p:spPr>
          <a:xfrm>
            <a:off x="1375811" y="1519397"/>
            <a:ext cx="5781899" cy="707886"/>
          </a:xfrm>
          <a:prstGeom prst="rect">
            <a:avLst/>
          </a:prstGeom>
          <a:solidFill>
            <a:srgbClr val="EFE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“¿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tomó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? </a:t>
            </a:r>
            <a:r>
              <a:rPr lang="en-US" dirty="0"/>
              <a:t>Elsevier </a:t>
            </a:r>
            <a:r>
              <a:rPr lang="en-US" dirty="0" err="1" smtClean="0"/>
              <a:t>retira</a:t>
            </a:r>
            <a:r>
              <a:rPr lang="en-US" dirty="0" smtClean="0"/>
              <a:t> </a:t>
            </a:r>
            <a:r>
              <a:rPr lang="en-US" dirty="0"/>
              <a:t>20 </a:t>
            </a:r>
            <a:r>
              <a:rPr lang="en-US" dirty="0" err="1" smtClean="0"/>
              <a:t>artículos</a:t>
            </a:r>
            <a:r>
              <a:rPr lang="en-US" dirty="0" smtClean="0"/>
              <a:t> del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prolífico</a:t>
            </a:r>
            <a:r>
              <a:rPr lang="en-US" dirty="0" smtClean="0"/>
              <a:t> </a:t>
            </a:r>
            <a:r>
              <a:rPr lang="en-US" dirty="0" err="1" smtClean="0"/>
              <a:t>defraudador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5882848" y="2274013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Mayo </a:t>
            </a:r>
            <a:r>
              <a:rPr lang="en-US" sz="1400" dirty="0" smtClean="0"/>
              <a:t>17, </a:t>
            </a:r>
            <a:r>
              <a:rPr lang="en-US" sz="1400" dirty="0"/>
              <a:t>2018</a:t>
            </a:r>
            <a:endParaRPr lang="es-VE" sz="1400" dirty="0"/>
          </a:p>
        </p:txBody>
      </p:sp>
      <p:sp>
        <p:nvSpPr>
          <p:cNvPr id="12" name="Rectángulo 11"/>
          <p:cNvSpPr/>
          <p:nvPr/>
        </p:nvSpPr>
        <p:spPr>
          <a:xfrm>
            <a:off x="5956283" y="3427509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Mayo 14, 2018</a:t>
            </a:r>
            <a:endParaRPr lang="es-VE" sz="1400" dirty="0"/>
          </a:p>
        </p:txBody>
      </p:sp>
      <p:sp>
        <p:nvSpPr>
          <p:cNvPr id="13" name="3 CuadroTexto"/>
          <p:cNvSpPr txBox="1"/>
          <p:nvPr/>
        </p:nvSpPr>
        <p:spPr>
          <a:xfrm>
            <a:off x="2304196" y="454438"/>
            <a:ext cx="4618572" cy="523220"/>
          </a:xfrm>
          <a:prstGeom prst="rect">
            <a:avLst/>
          </a:prstGeom>
          <a:solidFill>
            <a:srgbClr val="CCECFF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2800" dirty="0" smtClean="0"/>
              <a:t>Blog </a:t>
            </a:r>
            <a:r>
              <a:rPr lang="es-VE" sz="2800" dirty="0" err="1" smtClean="0"/>
              <a:t>Retraction</a:t>
            </a:r>
            <a:r>
              <a:rPr lang="es-VE" sz="2800" dirty="0" smtClean="0"/>
              <a:t> watch.com</a:t>
            </a:r>
            <a:endParaRPr lang="es-VE" sz="28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552042" y="6536756"/>
            <a:ext cx="14393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841111" y="5000472"/>
            <a:ext cx="5477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/>
              <a:t>Ejercicio:</a:t>
            </a:r>
          </a:p>
          <a:p>
            <a:r>
              <a:rPr lang="es-VE" sz="2800" dirty="0" smtClean="0"/>
              <a:t> </a:t>
            </a:r>
            <a:r>
              <a:rPr lang="es-VE" dirty="0" smtClean="0"/>
              <a:t>ver este blog, enterarse que denuncias hay </a:t>
            </a:r>
          </a:p>
          <a:p>
            <a:r>
              <a:rPr lang="es-VE" sz="2800" dirty="0" smtClean="0"/>
              <a:t>HOY, 26 mayo 2018</a:t>
            </a:r>
            <a:endParaRPr lang="es-VE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95536" y="842328"/>
            <a:ext cx="125707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endParaRPr lang="es-V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189618" y="1521749"/>
            <a:ext cx="195438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s-V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Fabricaciones </a:t>
            </a:r>
          </a:p>
          <a:p>
            <a:pPr algn="l"/>
            <a:r>
              <a:rPr lang="es-V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100 artículos</a:t>
            </a:r>
            <a:endParaRPr lang="es-V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552042" y="2809146"/>
            <a:ext cx="161134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Fabricaciones </a:t>
            </a:r>
          </a:p>
          <a:p>
            <a:r>
              <a:rPr lang="es-V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Falsificaciones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359303" y="4148400"/>
            <a:ext cx="161134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Falsificaciones</a:t>
            </a:r>
          </a:p>
        </p:txBody>
      </p:sp>
    </p:spTree>
    <p:extLst>
      <p:ext uri="{BB962C8B-B14F-4D97-AF65-F5344CB8AC3E}">
        <p14:creationId xmlns:p14="http://schemas.microsoft.com/office/powerpoint/2010/main" val="149291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1" grpId="0"/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ChangeArrowheads="1"/>
          </p:cNvSpPr>
          <p:nvPr/>
        </p:nvSpPr>
        <p:spPr bwMode="auto">
          <a:xfrm>
            <a:off x="2339752" y="1916832"/>
            <a:ext cx="4200525" cy="679450"/>
          </a:xfrm>
          <a:prstGeom prst="rect">
            <a:avLst/>
          </a:prstGeom>
          <a:solidFill>
            <a:srgbClr val="EBEB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2400" b="1"/>
              <a:t> </a:t>
            </a:r>
            <a:r>
              <a:rPr lang="es-ES" sz="2800" b="1"/>
              <a:t>Conflictos de Interés</a:t>
            </a:r>
            <a:endParaRPr lang="es-ES" b="1"/>
          </a:p>
          <a:p>
            <a:pPr algn="l">
              <a:buClr>
                <a:srgbClr val="FF0066"/>
              </a:buClr>
            </a:pPr>
            <a:endParaRPr lang="es-ES" sz="800" b="1"/>
          </a:p>
        </p:txBody>
      </p:sp>
      <p:sp>
        <p:nvSpPr>
          <p:cNvPr id="141315" name="Text Box 6"/>
          <p:cNvSpPr txBox="1">
            <a:spLocks noChangeArrowheads="1"/>
          </p:cNvSpPr>
          <p:nvPr/>
        </p:nvSpPr>
        <p:spPr bwMode="auto">
          <a:xfrm>
            <a:off x="1403648" y="1916832"/>
            <a:ext cx="744537" cy="641350"/>
          </a:xfrm>
          <a:prstGeom prst="rect">
            <a:avLst/>
          </a:prstGeom>
          <a:solidFill>
            <a:srgbClr val="C7A4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600" b="1" dirty="0"/>
              <a:t>5.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228184" y="476672"/>
            <a:ext cx="2336800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II. Discusión casos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11760" y="3727041"/>
            <a:ext cx="1649413" cy="608013"/>
          </a:xfrm>
          <a:prstGeom prst="rect">
            <a:avLst/>
          </a:prstGeom>
          <a:solidFill>
            <a:srgbClr val="FF8BDB"/>
          </a:solidFill>
          <a:ln w="28575">
            <a:solidFill>
              <a:srgbClr val="D6009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/>
              <a:t>CASOS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317424" y="2596282"/>
            <a:ext cx="25555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400" dirty="0"/>
              <a:t>Pueden estar en </a:t>
            </a:r>
            <a:endParaRPr lang="es-ES_tradnl" sz="2400" dirty="0" smtClean="0"/>
          </a:p>
          <a:p>
            <a:pPr eaLnBrk="1" hangingPunct="1"/>
            <a:r>
              <a:rPr lang="es-ES_tradnl" sz="2400" dirty="0" smtClean="0"/>
              <a:t>todas </a:t>
            </a:r>
            <a:r>
              <a:rPr lang="es-ES_tradnl" sz="2400" dirty="0"/>
              <a:t>partes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57545" y="3749267"/>
            <a:ext cx="3299334" cy="1171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Clr>
                <a:srgbClr val="FF0066"/>
              </a:buClr>
              <a:buFontTx/>
              <a:buChar char="•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La familia en la academia</a:t>
            </a:r>
          </a:p>
          <a:p>
            <a:pPr algn="l" eaLnBrk="1" hangingPunct="1">
              <a:buClr>
                <a:srgbClr val="FF0066"/>
              </a:buClr>
              <a:buFontTx/>
              <a:buChar char="•"/>
              <a:defRPr/>
            </a:pPr>
            <a:endParaRPr lang="es-ES_tradnl" sz="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FF0066"/>
              </a:buClr>
              <a:buFontTx/>
              <a:buChar char="•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Relaciones Industria y    </a:t>
            </a:r>
          </a:p>
          <a:p>
            <a:pPr algn="l" eaLnBrk="1" hangingPunct="1">
              <a:buClr>
                <a:srgbClr val="FF0066"/>
              </a:buClr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Academia</a:t>
            </a:r>
            <a:endParaRPr lang="es-ES_tradnl" sz="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56816" y="6309320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4460875" cy="544036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944188" y="396300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Conflictos de 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66"/>
              </a:buClr>
              <a:defRPr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Interés 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64" name="Text Box 10"/>
          <p:cNvSpPr txBox="1">
            <a:spLocks noChangeArrowheads="1"/>
          </p:cNvSpPr>
          <p:nvPr/>
        </p:nvSpPr>
        <p:spPr bwMode="auto">
          <a:xfrm>
            <a:off x="6192209" y="2904184"/>
            <a:ext cx="239520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“¿El interés de </a:t>
            </a:r>
            <a:endParaRPr lang="es-E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s-E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 </a:t>
            </a:r>
            <a:endParaRPr lang="es-E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s-E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primero?”</a:t>
            </a:r>
          </a:p>
        </p:txBody>
      </p:sp>
      <p:sp>
        <p:nvSpPr>
          <p:cNvPr id="143365" name="Rectangle 11"/>
          <p:cNvSpPr>
            <a:spLocks noChangeArrowheads="1"/>
          </p:cNvSpPr>
          <p:nvPr/>
        </p:nvSpPr>
        <p:spPr bwMode="auto">
          <a:xfrm>
            <a:off x="1655434" y="6276975"/>
            <a:ext cx="378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N.H. </a:t>
            </a:r>
            <a:r>
              <a:rPr lang="en-US" sz="1000" dirty="0" err="1">
                <a:solidFill>
                  <a:srgbClr val="000000"/>
                </a:solidFill>
              </a:rPr>
              <a:t>Steneck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i="1" dirty="0">
                <a:solidFill>
                  <a:srgbClr val="000000"/>
                </a:solidFill>
              </a:rPr>
              <a:t>Introduction to the Responsible Conduct of Research</a:t>
            </a:r>
            <a:r>
              <a:rPr lang="en-US" sz="1000" dirty="0">
                <a:solidFill>
                  <a:srgbClr val="000000"/>
                </a:solidFill>
              </a:rPr>
              <a:t>. ORI. http://ori.hhs.gov/documents/rcrintro.pdf</a:t>
            </a:r>
          </a:p>
        </p:txBody>
      </p:sp>
      <p:sp>
        <p:nvSpPr>
          <p:cNvPr id="143366" name="Rectangle 12"/>
          <p:cNvSpPr>
            <a:spLocks noChangeArrowheads="1"/>
          </p:cNvSpPr>
          <p:nvPr/>
        </p:nvSpPr>
        <p:spPr bwMode="auto">
          <a:xfrm rot="5400000">
            <a:off x="5587157" y="5639841"/>
            <a:ext cx="806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David </a:t>
            </a:r>
            <a:r>
              <a:rPr lang="en-US" sz="1000" dirty="0" err="1">
                <a:solidFill>
                  <a:srgbClr val="000000"/>
                </a:solidFill>
              </a:rPr>
              <a:t>Zinn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143367" name="Rectangle 13"/>
          <p:cNvSpPr>
            <a:spLocks noChangeArrowheads="1"/>
          </p:cNvSpPr>
          <p:nvPr/>
        </p:nvSpPr>
        <p:spPr bwMode="auto">
          <a:xfrm>
            <a:off x="3203575" y="981075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368" name="Text Box 14"/>
          <p:cNvSpPr txBox="1">
            <a:spLocks noChangeArrowheads="1"/>
          </p:cNvSpPr>
          <p:nvPr/>
        </p:nvSpPr>
        <p:spPr bwMode="auto">
          <a:xfrm>
            <a:off x="3203575" y="908050"/>
            <a:ext cx="1660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200" b="1"/>
              <a:t>Creo que estamos </a:t>
            </a:r>
          </a:p>
          <a:p>
            <a:pPr eaLnBrk="1" hangingPunct="1"/>
            <a:r>
              <a:rPr lang="es-ES" sz="1200" b="1"/>
              <a:t>listos para publicar </a:t>
            </a:r>
          </a:p>
          <a:p>
            <a:pPr eaLnBrk="1" hangingPunct="1"/>
            <a:r>
              <a:rPr lang="es-ES" sz="1200" b="1"/>
              <a:t>los resultados</a:t>
            </a:r>
          </a:p>
        </p:txBody>
      </p:sp>
      <p:sp>
        <p:nvSpPr>
          <p:cNvPr id="143369" name="Rectangle 15"/>
          <p:cNvSpPr>
            <a:spLocks noChangeArrowheads="1"/>
          </p:cNvSpPr>
          <p:nvPr/>
        </p:nvSpPr>
        <p:spPr bwMode="auto">
          <a:xfrm rot="-1818884">
            <a:off x="5435600" y="4221163"/>
            <a:ext cx="29051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370" name="Text Box 16"/>
          <p:cNvSpPr txBox="1">
            <a:spLocks noChangeArrowheads="1"/>
          </p:cNvSpPr>
          <p:nvPr/>
        </p:nvSpPr>
        <p:spPr bwMode="auto">
          <a:xfrm rot="3508620">
            <a:off x="5279232" y="4312444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000" b="1"/>
              <a:t>Buscar</a:t>
            </a:r>
          </a:p>
          <a:p>
            <a:pPr eaLnBrk="1" hangingPunct="1"/>
            <a:r>
              <a:rPr lang="es-ES" sz="1000" b="1"/>
              <a:t>trabajo</a:t>
            </a:r>
          </a:p>
        </p:txBody>
      </p:sp>
      <p:sp>
        <p:nvSpPr>
          <p:cNvPr id="143371" name="Rectangle 17"/>
          <p:cNvSpPr>
            <a:spLocks noChangeArrowheads="1"/>
          </p:cNvSpPr>
          <p:nvPr/>
        </p:nvSpPr>
        <p:spPr bwMode="auto">
          <a:xfrm rot="-1587383">
            <a:off x="1911350" y="3948113"/>
            <a:ext cx="576263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372" name="Text Box 18"/>
          <p:cNvSpPr txBox="1">
            <a:spLocks noChangeArrowheads="1"/>
          </p:cNvSpPr>
          <p:nvPr/>
        </p:nvSpPr>
        <p:spPr bwMode="auto">
          <a:xfrm rot="-1106097">
            <a:off x="1733550" y="3886200"/>
            <a:ext cx="8937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800" b="1"/>
              <a:t>Propuesta </a:t>
            </a:r>
          </a:p>
          <a:p>
            <a:pPr eaLnBrk="1" hangingPunct="1"/>
            <a:r>
              <a:rPr lang="es-ES" sz="800" b="1"/>
              <a:t>transferencia </a:t>
            </a:r>
          </a:p>
          <a:p>
            <a:pPr eaLnBrk="1" hangingPunct="1"/>
            <a:r>
              <a:rPr lang="es-ES" sz="800" b="1"/>
              <a:t>tecnología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679875" y="1628800"/>
            <a:ext cx="5865708" cy="38164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Conflicto </a:t>
            </a:r>
            <a:r>
              <a:rPr lang="es-ES_tradn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Interés </a:t>
            </a:r>
          </a:p>
          <a:p>
            <a:pPr eaLnBrk="1" hangingPunct="1">
              <a:defRPr/>
            </a:pPr>
            <a:r>
              <a:rPr lang="es-ES_tradnl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</a:t>
            </a:r>
            <a:r>
              <a:rPr lang="es-ES_tradn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s-ES_tradnl" sz="7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una situación</a:t>
            </a:r>
            <a:r>
              <a:rPr lang="es-ES_tradnl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eaLnBrk="1" hangingPunct="1">
              <a:defRPr/>
            </a:pPr>
            <a:endParaRPr lang="es-ES_tradnl" sz="1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es </a:t>
            </a:r>
          </a:p>
          <a:p>
            <a:pPr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una conducta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76256" y="404664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/>
              <a:t> Conflictos de </a:t>
            </a:r>
            <a:endParaRPr lang="es-ES" sz="1600" dirty="0" smtClean="0"/>
          </a:p>
          <a:p>
            <a:pPr>
              <a:buClr>
                <a:srgbClr val="FF0066"/>
              </a:buClr>
              <a:defRPr/>
            </a:pPr>
            <a:r>
              <a:rPr lang="es-ES" sz="1600" dirty="0"/>
              <a:t> </a:t>
            </a:r>
            <a:r>
              <a:rPr lang="es-ES" sz="1600" dirty="0" smtClean="0"/>
              <a:t> Interés </a:t>
            </a:r>
            <a:endParaRPr lang="es-ES" sz="16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904095" y="2132856"/>
            <a:ext cx="5335810" cy="20928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s-ES_tradnl" sz="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conflicto de interés es un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tema complejo 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 importante, ya que el </a:t>
            </a:r>
            <a:r>
              <a:rPr lang="es-ES_tradnl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juicio </a:t>
            </a:r>
            <a:r>
              <a:rPr lang="es-ES_tradnl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imparcial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está a 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riesgo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”.</a:t>
            </a:r>
          </a:p>
          <a:p>
            <a:pPr>
              <a:defRPr/>
            </a:pPr>
            <a:endParaRPr lang="es-ES_tradnl" sz="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9508" name="Text Box 7"/>
          <p:cNvSpPr txBox="1">
            <a:spLocks noChangeArrowheads="1"/>
          </p:cNvSpPr>
          <p:nvPr/>
        </p:nvSpPr>
        <p:spPr bwMode="auto">
          <a:xfrm>
            <a:off x="4372572" y="4437112"/>
            <a:ext cx="3362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es-ES_tradnl" sz="1600">
                <a:latin typeface="Arial" charset="0"/>
              </a:rPr>
              <a:t>Vivian Weil</a:t>
            </a:r>
          </a:p>
          <a:p>
            <a:pPr algn="r" eaLnBrk="1" hangingPunct="1"/>
            <a:r>
              <a:rPr lang="es-ES_tradnl" sz="1200"/>
              <a:t>Center for Study of Ethics in the Profession</a:t>
            </a:r>
          </a:p>
          <a:p>
            <a:pPr algn="r" eaLnBrk="1" hangingPunct="1"/>
            <a:r>
              <a:rPr lang="es-ES_tradnl" sz="1200"/>
              <a:t>Illinois Institute of Technology</a:t>
            </a:r>
          </a:p>
          <a:p>
            <a:pPr algn="r" eaLnBrk="1" hangingPunct="1"/>
            <a:r>
              <a:rPr lang="es-ES_tradnl" sz="1200"/>
              <a:t>En The Responsible Researcher: </a:t>
            </a:r>
          </a:p>
          <a:p>
            <a:pPr algn="r" eaLnBrk="1" hangingPunct="1"/>
            <a:r>
              <a:rPr lang="es-ES_tradnl" sz="1200"/>
              <a:t>Paths and Pitfalls, 1999. p. 46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44188" y="396300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/>
              <a:t> Conflictos de </a:t>
            </a:r>
            <a:endParaRPr lang="es-ES" sz="1600" dirty="0" smtClean="0"/>
          </a:p>
          <a:p>
            <a:pPr>
              <a:buClr>
                <a:srgbClr val="FF0066"/>
              </a:buClr>
              <a:defRPr/>
            </a:pPr>
            <a:r>
              <a:rPr lang="es-ES" sz="1600" dirty="0"/>
              <a:t> </a:t>
            </a:r>
            <a:r>
              <a:rPr lang="es-ES" sz="1600" dirty="0" smtClean="0"/>
              <a:t> Interés </a:t>
            </a:r>
            <a:endParaRPr lang="es-ES" sz="16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11" descr="conflict of 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5" b="11542"/>
          <a:stretch>
            <a:fillRect/>
          </a:stretch>
        </p:blipFill>
        <p:spPr bwMode="auto">
          <a:xfrm>
            <a:off x="2178050" y="1125538"/>
            <a:ext cx="4787900" cy="380841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609725" y="5084763"/>
            <a:ext cx="5922963" cy="10064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“Por ley, estoy obligado a decirle que tengo acciones en la compañía que fabrica las drogas que le estoy prescribiendo”</a:t>
            </a:r>
          </a:p>
        </p:txBody>
      </p:sp>
      <p:sp>
        <p:nvSpPr>
          <p:cNvPr id="144389" name="Rectangle 14"/>
          <p:cNvSpPr>
            <a:spLocks noChangeArrowheads="1"/>
          </p:cNvSpPr>
          <p:nvPr/>
        </p:nvSpPr>
        <p:spPr bwMode="auto">
          <a:xfrm>
            <a:off x="2195513" y="6154738"/>
            <a:ext cx="4397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1200">
                <a:latin typeface="Arial" charset="0"/>
              </a:rPr>
              <a:t>http://www.cartoonstock.com/cartoonview.asp?catref=hsc1792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92280" y="332656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/>
              <a:t> Conflictos de </a:t>
            </a:r>
            <a:endParaRPr lang="es-ES" sz="1600" dirty="0" smtClean="0"/>
          </a:p>
          <a:p>
            <a:pPr>
              <a:buClr>
                <a:srgbClr val="FF0066"/>
              </a:buClr>
              <a:defRPr/>
            </a:pPr>
            <a:r>
              <a:rPr lang="es-ES" sz="1600" dirty="0"/>
              <a:t> </a:t>
            </a:r>
            <a:r>
              <a:rPr lang="es-ES" sz="1600" dirty="0" smtClean="0"/>
              <a:t> Interés 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9"/>
          <p:cNvSpPr>
            <a:spLocks noChangeArrowheads="1"/>
          </p:cNvSpPr>
          <p:nvPr/>
        </p:nvSpPr>
        <p:spPr bwMode="auto">
          <a:xfrm>
            <a:off x="0" y="1617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s-ES" sz="1800">
              <a:latin typeface="Arial" charset="0"/>
            </a:endParaRPr>
          </a:p>
        </p:txBody>
      </p:sp>
      <p:pic>
        <p:nvPicPr>
          <p:cNvPr id="145412" name="Picture 8" descr="tainted conflict of 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1" y="1353377"/>
            <a:ext cx="3692525" cy="37163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82546" y="5282876"/>
            <a:ext cx="410240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/>
          <a:p>
            <a:r>
              <a:rPr lang="es-ES_tradnl" sz="1600" dirty="0">
                <a:cs typeface="Times New Roman" pitchFamily="18" charset="0"/>
              </a:rPr>
              <a:t>“Regalos de las compañías farmacéuticas </a:t>
            </a:r>
            <a:endParaRPr lang="es-ES_tradnl" sz="1600" dirty="0" smtClean="0">
              <a:cs typeface="Times New Roman" pitchFamily="18" charset="0"/>
            </a:endParaRPr>
          </a:p>
          <a:p>
            <a:r>
              <a:rPr lang="es-ES_tradnl" sz="1600" dirty="0" smtClean="0">
                <a:cs typeface="Times New Roman" pitchFamily="18" charset="0"/>
              </a:rPr>
              <a:t>a </a:t>
            </a:r>
            <a:r>
              <a:rPr lang="es-ES_tradnl" sz="1600" dirty="0">
                <a:cs typeface="Times New Roman" pitchFamily="18" charset="0"/>
              </a:rPr>
              <a:t>los médicos” </a:t>
            </a:r>
            <a:endParaRPr lang="es-ES_tradnl" sz="1600" dirty="0"/>
          </a:p>
        </p:txBody>
      </p:sp>
      <p:sp>
        <p:nvSpPr>
          <p:cNvPr id="145414" name="Rectangle 12"/>
          <p:cNvSpPr>
            <a:spLocks noChangeArrowheads="1"/>
          </p:cNvSpPr>
          <p:nvPr/>
        </p:nvSpPr>
        <p:spPr bwMode="auto">
          <a:xfrm>
            <a:off x="324247" y="5919663"/>
            <a:ext cx="4103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200" dirty="0">
                <a:latin typeface="Arial" charset="0"/>
              </a:rPr>
              <a:t>http://psychiatricnews.wordpress.com/2008/10/22/drug-company-bribes-to-doctors-to-be-banned/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162158" y="1194197"/>
            <a:ext cx="281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Obligatoriedad en </a:t>
            </a:r>
          </a:p>
          <a:p>
            <a:pPr>
              <a:defRPr/>
            </a:pPr>
            <a:r>
              <a:rPr lang="es-ES_trad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 </a:t>
            </a:r>
            <a:r>
              <a:rPr lang="es-ES_tradnl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Massachussets,USA</a:t>
            </a:r>
            <a:r>
              <a:rPr lang="es-ES_trad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s-ES_trad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declarar regalos</a:t>
            </a:r>
          </a:p>
          <a:p>
            <a:pPr>
              <a:defRPr/>
            </a:pPr>
            <a:r>
              <a:rPr lang="es-ES_tradnl" sz="1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Boston </a:t>
            </a:r>
            <a:r>
              <a:rPr lang="es-ES_tradnl" sz="1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Globe</a:t>
            </a:r>
            <a:r>
              <a:rPr 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marzo 2009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36879" y="6581001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27984" y="2382034"/>
            <a:ext cx="4286750" cy="2092881"/>
          </a:xfrm>
          <a:prstGeom prst="rect">
            <a:avLst/>
          </a:prstGeo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i="1" dirty="0" err="1" smtClean="0"/>
              <a:t>Physicians</a:t>
            </a:r>
            <a:r>
              <a:rPr lang="es-VE" i="1" dirty="0" smtClean="0"/>
              <a:t> </a:t>
            </a:r>
            <a:r>
              <a:rPr lang="es-VE" i="1" dirty="0" err="1" smtClean="0"/>
              <a:t>Payment</a:t>
            </a:r>
            <a:r>
              <a:rPr lang="es-VE" i="1" dirty="0" smtClean="0"/>
              <a:t> </a:t>
            </a:r>
          </a:p>
          <a:p>
            <a:r>
              <a:rPr lang="es-VE" i="1" dirty="0" err="1" smtClean="0"/>
              <a:t>Sunshine</a:t>
            </a:r>
            <a:r>
              <a:rPr lang="es-VE" i="1" dirty="0" smtClean="0"/>
              <a:t> </a:t>
            </a:r>
            <a:r>
              <a:rPr lang="es-VE" i="1" dirty="0" err="1" smtClean="0"/>
              <a:t>Act</a:t>
            </a:r>
            <a:r>
              <a:rPr lang="es-VE" i="1" dirty="0" smtClean="0"/>
              <a:t> 2010</a:t>
            </a:r>
          </a:p>
          <a:p>
            <a:endParaRPr lang="es-VE" sz="1000" i="1" dirty="0" smtClean="0"/>
          </a:p>
          <a:p>
            <a:r>
              <a:rPr lang="es-VE" dirty="0" smtClean="0"/>
              <a:t>Ley de Salud USA para aumentar </a:t>
            </a:r>
          </a:p>
          <a:p>
            <a:r>
              <a:rPr lang="es-VE" b="1" dirty="0" smtClean="0"/>
              <a:t>transparencia</a:t>
            </a:r>
            <a:r>
              <a:rPr lang="es-VE" dirty="0" smtClean="0"/>
              <a:t> en la</a:t>
            </a:r>
          </a:p>
          <a:p>
            <a:r>
              <a:rPr lang="es-VE" dirty="0"/>
              <a:t>r</a:t>
            </a:r>
            <a:r>
              <a:rPr lang="es-VE" dirty="0" smtClean="0"/>
              <a:t>elación financiera entre médicos </a:t>
            </a:r>
          </a:p>
          <a:p>
            <a:r>
              <a:rPr lang="es-VE" dirty="0" smtClean="0"/>
              <a:t>y </a:t>
            </a:r>
            <a:r>
              <a:rPr lang="es-VE" dirty="0"/>
              <a:t> </a:t>
            </a:r>
            <a:r>
              <a:rPr lang="es-VE" dirty="0" err="1" smtClean="0"/>
              <a:t>compañias</a:t>
            </a:r>
            <a:r>
              <a:rPr lang="es-VE" dirty="0" smtClean="0"/>
              <a:t> farmacéuticas</a:t>
            </a:r>
            <a:endParaRPr lang="es-VE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69732" y="282140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/>
              <a:t> Conflictos de </a:t>
            </a:r>
            <a:endParaRPr lang="es-ES" sz="1600" dirty="0" smtClean="0"/>
          </a:p>
          <a:p>
            <a:pPr>
              <a:buClr>
                <a:srgbClr val="FF0066"/>
              </a:buClr>
              <a:defRPr/>
            </a:pPr>
            <a:r>
              <a:rPr lang="es-ES" sz="1600" dirty="0"/>
              <a:t> </a:t>
            </a:r>
            <a:r>
              <a:rPr lang="es-ES" sz="1600" dirty="0" smtClean="0"/>
              <a:t> Interés </a:t>
            </a:r>
            <a:endParaRPr lang="es-ES" sz="16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18632" y="4723042"/>
            <a:ext cx="3705452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Sunshine</a:t>
            </a:r>
            <a:r>
              <a:rPr lang="es-ES" dirty="0"/>
              <a:t> </a:t>
            </a:r>
            <a:r>
              <a:rPr lang="es-ES" dirty="0" err="1"/>
              <a:t>Act</a:t>
            </a:r>
            <a:r>
              <a:rPr lang="es-ES" dirty="0"/>
              <a:t> </a:t>
            </a:r>
            <a:r>
              <a:rPr lang="es-ES" dirty="0" smtClean="0"/>
              <a:t>2013</a:t>
            </a:r>
            <a:endParaRPr lang="es-ES" dirty="0"/>
          </a:p>
          <a:p>
            <a:pPr eaLnBrk="1" hangingPunct="1"/>
            <a:r>
              <a:rPr lang="es-ES" dirty="0"/>
              <a:t>Obligación de declarar dinero recibido de compañías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/>
      <p:bldP spid="2" grpId="0" animBg="1"/>
      <p:bldP spid="11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404938" y="2276475"/>
            <a:ext cx="6334125" cy="608013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 Relación Industria-Academia 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505285" y="3212976"/>
            <a:ext cx="61334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¿Qué tan independiente puede ser un médico 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otro profesional de la salud que prescribe o dispense fármacos,  si recibe ayuda de compañías farmacéuticas?...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92280" y="368310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/>
              <a:t> Conflictos de </a:t>
            </a:r>
            <a:endParaRPr lang="es-ES" sz="1600" dirty="0" smtClean="0"/>
          </a:p>
          <a:p>
            <a:pPr>
              <a:buClr>
                <a:srgbClr val="FF0066"/>
              </a:buClr>
              <a:defRPr/>
            </a:pPr>
            <a:r>
              <a:rPr lang="es-ES" sz="1600" dirty="0"/>
              <a:t> </a:t>
            </a:r>
            <a:r>
              <a:rPr lang="es-ES" sz="1600" dirty="0" smtClean="0"/>
              <a:t> Interés 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541735" y="2132856"/>
            <a:ext cx="6060530" cy="286232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2009 </a:t>
            </a:r>
            <a:r>
              <a:rPr lang="es-ES_tradnl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</a:t>
            </a:r>
            <a:r>
              <a:rPr lang="es-ES_tradn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Medicine </a:t>
            </a:r>
          </a:p>
          <a:p>
            <a:pPr eaLnBrk="1" hangingPunct="1"/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su reporte sobre </a:t>
            </a:r>
          </a:p>
          <a:p>
            <a:pPr eaLnBrk="1" hangingPunct="1"/>
            <a:r>
              <a:rPr lang="es-ES_tradnl" sz="4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Conflictos de Interés</a:t>
            </a: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pide a los médicos dejar de recibir regalos de las compañías farmacéuticas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44188" y="396300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/>
              <a:t> Conflictos de </a:t>
            </a:r>
            <a:endParaRPr lang="es-ES" sz="1600" dirty="0" smtClean="0"/>
          </a:p>
          <a:p>
            <a:pPr>
              <a:buClr>
                <a:srgbClr val="FF0066"/>
              </a:buClr>
              <a:defRPr/>
            </a:pPr>
            <a:r>
              <a:rPr lang="es-ES" sz="1600" dirty="0"/>
              <a:t> </a:t>
            </a:r>
            <a:r>
              <a:rPr lang="es-ES" sz="1600" dirty="0" smtClean="0"/>
              <a:t> Interés </a:t>
            </a:r>
            <a:endParaRPr lang="es-ES" sz="1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4"/>
          <p:cNvSpPr>
            <a:spLocks noChangeArrowheads="1"/>
          </p:cNvSpPr>
          <p:nvPr/>
        </p:nvSpPr>
        <p:spPr bwMode="auto">
          <a:xfrm>
            <a:off x="2384697" y="5446625"/>
            <a:ext cx="4374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200" dirty="0"/>
              <a:t>*http://www.iom.edu/Reports/2009/Conflict-of-Interest-in-Medical-Research-Education-and-Practice.aspx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458105" y="1878938"/>
            <a:ext cx="6227787" cy="29854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endParaRPr lang="en-US" sz="1000" dirty="0" smtClean="0"/>
          </a:p>
          <a:p>
            <a:r>
              <a:rPr lang="en-US" sz="2400" dirty="0" smtClean="0"/>
              <a:t>“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tiempo</a:t>
            </a:r>
            <a:r>
              <a:rPr lang="en-US" sz="2400" dirty="0"/>
              <a:t> de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escuelas</a:t>
            </a:r>
            <a:r>
              <a:rPr lang="en-US" sz="2400" dirty="0"/>
              <a:t> de </a:t>
            </a:r>
            <a:r>
              <a:rPr lang="en-US" sz="2400" dirty="0" err="1"/>
              <a:t>medicina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terminen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con </a:t>
            </a:r>
            <a:r>
              <a:rPr lang="en-US" sz="2400" dirty="0" err="1"/>
              <a:t>una</a:t>
            </a:r>
            <a:r>
              <a:rPr lang="en-US" sz="2400" dirty="0"/>
              <a:t> serie de </a:t>
            </a:r>
            <a:r>
              <a:rPr lang="en-US" sz="2400" dirty="0" err="1"/>
              <a:t>relaciones</a:t>
            </a:r>
            <a:r>
              <a:rPr lang="en-US" sz="2400" dirty="0"/>
              <a:t> y </a:t>
            </a:r>
            <a:r>
              <a:rPr lang="en-US" sz="2400" dirty="0" err="1"/>
              <a:t>prácticas</a:t>
            </a:r>
            <a:r>
              <a:rPr lang="en-US" sz="2400" dirty="0"/>
              <a:t> </a:t>
            </a:r>
            <a:r>
              <a:rPr lang="en-US" sz="2400" dirty="0" err="1"/>
              <a:t>grandemente</a:t>
            </a:r>
            <a:r>
              <a:rPr lang="en-US" sz="2400" dirty="0"/>
              <a:t> </a:t>
            </a:r>
            <a:r>
              <a:rPr lang="en-US" sz="2400" dirty="0" err="1"/>
              <a:t>aceptadas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crean</a:t>
            </a:r>
            <a:r>
              <a:rPr lang="en-US" sz="2400" dirty="0"/>
              <a:t> </a:t>
            </a:r>
            <a:r>
              <a:rPr lang="en-US" sz="2400" dirty="0" err="1"/>
              <a:t>conflictos</a:t>
            </a:r>
            <a:r>
              <a:rPr lang="en-US" sz="2400" dirty="0"/>
              <a:t> de </a:t>
            </a:r>
            <a:r>
              <a:rPr lang="en-US" sz="2400" dirty="0" err="1"/>
              <a:t>interés</a:t>
            </a:r>
            <a:r>
              <a:rPr lang="en-US" sz="2400" dirty="0"/>
              <a:t>, </a:t>
            </a:r>
            <a:r>
              <a:rPr lang="en-US" sz="2400" dirty="0" err="1"/>
              <a:t>amenazan</a:t>
            </a:r>
            <a:r>
              <a:rPr lang="en-US" sz="2400" dirty="0"/>
              <a:t> la </a:t>
            </a:r>
            <a:r>
              <a:rPr lang="en-US" sz="2400" dirty="0" err="1"/>
              <a:t>integridad</a:t>
            </a:r>
            <a:r>
              <a:rPr lang="en-US" sz="2400" dirty="0"/>
              <a:t>  de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misiones</a:t>
            </a:r>
            <a:r>
              <a:rPr lang="en-US" sz="2400" dirty="0"/>
              <a:t>,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 smtClean="0"/>
              <a:t>reputaciones</a:t>
            </a:r>
            <a:r>
              <a:rPr lang="en-US" sz="2400" dirty="0" smtClean="0"/>
              <a:t> y </a:t>
            </a:r>
            <a:r>
              <a:rPr lang="en-US" sz="2400" dirty="0" err="1"/>
              <a:t>ponen</a:t>
            </a:r>
            <a:r>
              <a:rPr lang="en-US" sz="2400" dirty="0"/>
              <a:t> en </a:t>
            </a:r>
            <a:r>
              <a:rPr lang="en-US" sz="2400" dirty="0" err="1"/>
              <a:t>peligro</a:t>
            </a:r>
            <a:r>
              <a:rPr lang="en-US" sz="2400" dirty="0"/>
              <a:t> la </a:t>
            </a:r>
            <a:r>
              <a:rPr lang="en-US" sz="2400" dirty="0" err="1"/>
              <a:t>confianza</a:t>
            </a:r>
            <a:r>
              <a:rPr lang="en-US" sz="2400" dirty="0"/>
              <a:t> del </a:t>
            </a:r>
            <a:r>
              <a:rPr lang="en-US" sz="2400" dirty="0" err="1"/>
              <a:t>público</a:t>
            </a:r>
            <a:r>
              <a:rPr lang="en-US" sz="2400" dirty="0" smtClean="0"/>
              <a:t>”.</a:t>
            </a:r>
          </a:p>
          <a:p>
            <a:endParaRPr lang="es-ES_tradnl" sz="1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44188" y="396300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/>
              <a:t> Conflictos de </a:t>
            </a:r>
            <a:endParaRPr lang="es-ES" sz="1600" dirty="0" smtClean="0"/>
          </a:p>
          <a:p>
            <a:pPr>
              <a:buClr>
                <a:srgbClr val="FF0066"/>
              </a:buClr>
              <a:defRPr/>
            </a:pPr>
            <a:r>
              <a:rPr lang="es-ES" sz="1600" dirty="0"/>
              <a:t> </a:t>
            </a:r>
            <a:r>
              <a:rPr lang="es-ES" sz="1600" dirty="0" smtClean="0"/>
              <a:t> Interés </a:t>
            </a:r>
            <a:endParaRPr lang="es-ES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327909" y="5115432"/>
            <a:ext cx="2488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 err="1" smtClean="0"/>
              <a:t>Institute</a:t>
            </a:r>
            <a:r>
              <a:rPr lang="es-VE" sz="1400" dirty="0" smtClean="0"/>
              <a:t> of Medicine 2009</a:t>
            </a:r>
            <a:endParaRPr lang="es-V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nimBg="1"/>
      <p:bldP spid="12800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91680" y="1770687"/>
            <a:ext cx="5495380" cy="2523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s-ES_tradnl" sz="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“El 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entrenamiento en </a:t>
            </a: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Conducta 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Responsable es demasiado importante para ser relegado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 seminario o instructivo en la red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>
              <a:defRPr/>
            </a:pPr>
            <a:endParaRPr lang="es-ES_tradnl" sz="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27312" y="4502358"/>
            <a:ext cx="3889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On</a:t>
            </a:r>
            <a:r>
              <a:rPr lang="es-ES_tradnl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Being</a:t>
            </a:r>
            <a:r>
              <a:rPr lang="es-ES_tradnl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s-ES_tradnl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Scientist</a:t>
            </a:r>
            <a:r>
              <a:rPr lang="es-ES_tradnl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3rd. Ed. </a:t>
            </a:r>
            <a:r>
              <a:rPr lang="es-ES_tradnl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National</a:t>
            </a:r>
            <a:r>
              <a:rPr lang="es-ES_tradnl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s-ES_tradnl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Academic</a:t>
            </a:r>
            <a:r>
              <a:rPr lang="es-ES_tradnl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Press</a:t>
            </a:r>
            <a:r>
              <a:rPr lang="es-ES_tradnl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2009.  p. xvi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77050" y="409575"/>
            <a:ext cx="1838325" cy="395288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I. Introducción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28184" y="645333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927100" y="2267830"/>
            <a:ext cx="728980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6600" dirty="0">
                <a:solidFill>
                  <a:srgbClr val="C00000"/>
                </a:solidFill>
              </a:rPr>
              <a:t>Deber de lealtad…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944188" y="396300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/>
              <a:t> Conflictos de </a:t>
            </a:r>
            <a:endParaRPr lang="es-ES" sz="1600" dirty="0" smtClean="0"/>
          </a:p>
          <a:p>
            <a:pPr>
              <a:buClr>
                <a:srgbClr val="FF0066"/>
              </a:buClr>
              <a:defRPr/>
            </a:pPr>
            <a:r>
              <a:rPr lang="es-ES" sz="1600" dirty="0"/>
              <a:t> </a:t>
            </a:r>
            <a:r>
              <a:rPr lang="es-ES" sz="1600" dirty="0" smtClean="0"/>
              <a:t> Interés </a:t>
            </a:r>
            <a:endParaRPr lang="es-ES" sz="16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44040" y="3714235"/>
            <a:ext cx="4055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dirty="0" smtClean="0"/>
              <a:t>Aunque de buena fe se </a:t>
            </a:r>
            <a:endParaRPr lang="es-VE" sz="2800" dirty="0" smtClean="0"/>
          </a:p>
          <a:p>
            <a:r>
              <a:rPr lang="es-VE" sz="2800" dirty="0" smtClean="0"/>
              <a:t>niegue </a:t>
            </a:r>
            <a:r>
              <a:rPr lang="es-VE" sz="2800" dirty="0" smtClean="0"/>
              <a:t>que existe </a:t>
            </a:r>
            <a:endParaRPr lang="es-V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47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13370" y="6208861"/>
            <a:ext cx="3638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http://www.bmj.com/content/vol326/issue7400/cover.dtl</a:t>
            </a:r>
          </a:p>
        </p:txBody>
      </p:sp>
      <p:pic>
        <p:nvPicPr>
          <p:cNvPr id="98313" name="Picture 9" descr="coverpic7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19" y="116632"/>
            <a:ext cx="4645145" cy="6614048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19616" y="5777679"/>
            <a:ext cx="256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Portada de BMJ </a:t>
            </a:r>
          </a:p>
          <a:p>
            <a:pPr algn="l">
              <a:defRPr/>
            </a:pP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31 </a:t>
            </a:r>
            <a:r>
              <a:rPr lang="es-ES_tradnl" sz="1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May</a:t>
            </a: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2003 (</a:t>
            </a:r>
            <a:r>
              <a:rPr lang="es-ES_tradnl" sz="1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Vol</a:t>
            </a: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326, No 7400) 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259080" y="2551431"/>
            <a:ext cx="33416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¡Almuerzo </a:t>
            </a:r>
          </a:p>
          <a:p>
            <a:pPr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gratis!</a:t>
            </a:r>
          </a:p>
          <a:p>
            <a:pPr>
              <a:defRPr/>
            </a:pPr>
            <a:endParaRPr lang="es-ES_tradnl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 otras cosas más…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 rot="5400000">
            <a:off x="8330752" y="6119426"/>
            <a:ext cx="1136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Malcom</a:t>
            </a: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Willet</a:t>
            </a: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4102100" y="165100"/>
            <a:ext cx="1511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BMJ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105797" y="6040585"/>
            <a:ext cx="3041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 </a:t>
            </a:r>
            <a:r>
              <a:rPr lang="es-ES_tradnl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_tradnl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untangle</a:t>
            </a:r>
            <a:endParaRPr lang="es-ES_tradnl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es-ES_tradnl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doctors</a:t>
            </a:r>
            <a:r>
              <a:rPr lang="es-ES_tradnl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es-ES_tradnl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drug</a:t>
            </a:r>
            <a:r>
              <a:rPr lang="es-ES_tradnl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companies</a:t>
            </a:r>
            <a:endParaRPr lang="es-ES_tradnl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07347" y="404238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/>
              <a:t> Conflictos de </a:t>
            </a:r>
            <a:endParaRPr lang="es-ES" sz="1600" dirty="0" smtClean="0"/>
          </a:p>
          <a:p>
            <a:pPr>
              <a:buClr>
                <a:srgbClr val="FF0066"/>
              </a:buClr>
              <a:defRPr/>
            </a:pPr>
            <a:r>
              <a:rPr lang="es-ES" sz="1600" dirty="0"/>
              <a:t> </a:t>
            </a:r>
            <a:r>
              <a:rPr lang="es-ES" sz="1600" dirty="0" smtClean="0"/>
              <a:t> Interés </a:t>
            </a:r>
            <a:endParaRPr lang="es-ES" sz="16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7504" y="6567487"/>
            <a:ext cx="21018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9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9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9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/>
      <p:bldP spid="98314" grpId="0"/>
      <p:bldP spid="98315" grpId="0"/>
      <p:bldP spid="98317" grpId="0"/>
      <p:bldP spid="98318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805112" y="3219661"/>
            <a:ext cx="3533775" cy="15208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Clr>
                <a:srgbClr val="CC3300"/>
              </a:buClr>
              <a:buFontTx/>
              <a:buChar char="•"/>
            </a:pPr>
            <a:r>
              <a:rPr lang="es-ES_tradnl" sz="2400" b="1" dirty="0"/>
              <a:t> Lo mejor: evitarlos</a:t>
            </a:r>
          </a:p>
          <a:p>
            <a:pPr algn="l" eaLnBrk="1" hangingPunct="1">
              <a:buClr>
                <a:srgbClr val="CC3300"/>
              </a:buClr>
              <a:buFontTx/>
              <a:buChar char="•"/>
            </a:pPr>
            <a:endParaRPr lang="es-ES_tradnl" sz="1000" b="1" dirty="0"/>
          </a:p>
          <a:p>
            <a:pPr algn="l" eaLnBrk="1" hangingPunct="1">
              <a:buClr>
                <a:srgbClr val="CC3300"/>
              </a:buClr>
              <a:buFontTx/>
              <a:buChar char="•"/>
            </a:pPr>
            <a:r>
              <a:rPr lang="es-ES_tradnl" sz="2400" b="1" dirty="0"/>
              <a:t> Revelarlos</a:t>
            </a:r>
          </a:p>
          <a:p>
            <a:pPr algn="l" eaLnBrk="1" hangingPunct="1">
              <a:buClr>
                <a:srgbClr val="CC3300"/>
              </a:buClr>
              <a:buFontTx/>
              <a:buChar char="•"/>
            </a:pPr>
            <a:endParaRPr lang="es-ES_tradnl" sz="1000" b="1" dirty="0"/>
          </a:p>
          <a:p>
            <a:pPr algn="l" eaLnBrk="1" hangingPunct="1">
              <a:buClr>
                <a:srgbClr val="CC3300"/>
              </a:buClr>
              <a:buFontTx/>
              <a:buChar char="•"/>
            </a:pPr>
            <a:r>
              <a:rPr lang="es-ES_tradnl" sz="2400" b="1" dirty="0"/>
              <a:t> Recusarse uno mismo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061492" y="2213583"/>
            <a:ext cx="3021013" cy="6413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r>
              <a:rPr lang="es-ES_trad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hacer?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955675" y="5013325"/>
            <a:ext cx="72326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 revistas </a:t>
            </a:r>
            <a:r>
              <a:rPr lang="es-ES_tradnl" sz="24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exigen revelarlos</a:t>
            </a:r>
            <a:r>
              <a:rPr lang="es-ES_tradnl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para poder publicar</a:t>
            </a:r>
          </a:p>
          <a:p>
            <a:pPr eaLnBrk="1" hangingPunct="1">
              <a:defRPr/>
            </a:pPr>
            <a:r>
              <a:rPr lang="es-ES_tradnl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Omitir revelarlo puede constituir un delito</a:t>
            </a:r>
          </a:p>
        </p:txBody>
      </p:sp>
      <p:sp>
        <p:nvSpPr>
          <p:cNvPr id="156678" name="Text Box 12"/>
          <p:cNvSpPr txBox="1">
            <a:spLocks noChangeArrowheads="1"/>
          </p:cNvSpPr>
          <p:nvPr/>
        </p:nvSpPr>
        <p:spPr bwMode="auto">
          <a:xfrm>
            <a:off x="1362073" y="1245398"/>
            <a:ext cx="641985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3200"/>
              <a:t>Los códigos de ética los prohiben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75433" y="6381328"/>
            <a:ext cx="278905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64288" y="387784"/>
            <a:ext cx="164500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dirty="0"/>
              <a:t> Conflictos de </a:t>
            </a:r>
            <a:endParaRPr lang="es-ES" sz="1600" dirty="0" smtClean="0"/>
          </a:p>
          <a:p>
            <a:pPr>
              <a:buClr>
                <a:srgbClr val="FF0066"/>
              </a:buClr>
              <a:defRPr/>
            </a:pPr>
            <a:r>
              <a:rPr lang="es-ES" sz="1600" dirty="0"/>
              <a:t> </a:t>
            </a:r>
            <a:r>
              <a:rPr lang="es-ES" sz="1600" dirty="0" smtClean="0"/>
              <a:t> Interés 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  <p:bldP spid="76808" grpId="0" animBg="1"/>
      <p:bldP spid="76809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89275" y="3143250"/>
            <a:ext cx="3046027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457200" indent="-457200" algn="l">
              <a:defRPr/>
            </a:pPr>
            <a:r>
              <a:rPr lang="es-ES_tradnl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Conclusión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49753" y="2182813"/>
            <a:ext cx="5644494" cy="32624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 algn="l">
              <a:defRPr/>
            </a:pPr>
            <a:endParaRPr lang="es-ES" sz="10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s-E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ES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Institución</a:t>
            </a:r>
            <a:endParaRPr lang="es-ES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endParaRPr lang="es-ES" sz="14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s-E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E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Individuos</a:t>
            </a:r>
            <a:endParaRPr lang="es-E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s-ES" sz="4000" dirty="0">
                <a:solidFill>
                  <a:srgbClr val="000000"/>
                </a:solidFill>
              </a:rPr>
              <a:t>    </a:t>
            </a:r>
            <a:r>
              <a:rPr lang="es-ES" sz="4000" dirty="0" smtClean="0">
                <a:solidFill>
                  <a:srgbClr val="000000"/>
                </a:solidFill>
              </a:rPr>
              <a:t> </a:t>
            </a:r>
            <a:r>
              <a:rPr lang="es-ES" sz="3200" dirty="0" smtClean="0">
                <a:solidFill>
                  <a:srgbClr val="000000"/>
                </a:solidFill>
              </a:rPr>
              <a:t>Profesores, estudiantes </a:t>
            </a:r>
            <a:endParaRPr lang="es-ES" sz="32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s-ES" sz="3200" dirty="0">
                <a:solidFill>
                  <a:srgbClr val="000000"/>
                </a:solidFill>
              </a:rPr>
              <a:t>     </a:t>
            </a:r>
            <a:r>
              <a:rPr lang="es-ES" sz="3200" dirty="0" smtClean="0">
                <a:solidFill>
                  <a:srgbClr val="000000"/>
                </a:solidFill>
              </a:rPr>
              <a:t> Resto </a:t>
            </a:r>
            <a:r>
              <a:rPr lang="es-ES" sz="3200" dirty="0">
                <a:solidFill>
                  <a:srgbClr val="000000"/>
                </a:solidFill>
              </a:rPr>
              <a:t>personal</a:t>
            </a:r>
          </a:p>
          <a:p>
            <a:pPr algn="l">
              <a:defRPr/>
            </a:pP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8306" y="1268760"/>
            <a:ext cx="5907387" cy="584775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3200" dirty="0" smtClean="0">
                <a:solidFill>
                  <a:srgbClr val="000000"/>
                </a:solidFill>
              </a:rPr>
              <a:t>Responsabilidades académicas</a:t>
            </a:r>
            <a:endParaRPr lang="es-VE" sz="3200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17402" y="1498740"/>
            <a:ext cx="5766322" cy="584775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rgbClr val="000000"/>
                </a:solidFill>
              </a:rPr>
              <a:t>Responsabilidad </a:t>
            </a:r>
            <a:r>
              <a:rPr lang="es-ES" sz="3200" dirty="0" smtClean="0">
                <a:solidFill>
                  <a:srgbClr val="000000"/>
                </a:solidFill>
              </a:rPr>
              <a:t>Institucional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72756" y="2355743"/>
            <a:ext cx="6455614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Clr>
                <a:srgbClr val="CC0000"/>
              </a:buClr>
              <a:buSzPct val="200000"/>
              <a:buFontTx/>
              <a:buChar char="•"/>
            </a:pP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cultura de integridad académica</a:t>
            </a:r>
          </a:p>
          <a:p>
            <a:pPr algn="l" eaLnBrk="1" hangingPunct="1">
              <a:buClr>
                <a:srgbClr val="CC0000"/>
              </a:buClr>
              <a:buSzPct val="200000"/>
            </a:pPr>
            <a:endParaRPr lang="es-ES" sz="12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SzPct val="200000"/>
              <a:buFontTx/>
              <a:buChar char="•"/>
            </a:pP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2400" dirty="0">
                <a:solidFill>
                  <a:srgbClr val="000000"/>
                </a:solidFill>
              </a:rPr>
              <a:t>Integrar ética en los </a:t>
            </a:r>
            <a:r>
              <a:rPr lang="es-ES" sz="2400" i="1" dirty="0" err="1">
                <a:solidFill>
                  <a:srgbClr val="000000"/>
                </a:solidFill>
              </a:rPr>
              <a:t>pensa</a:t>
            </a:r>
            <a:r>
              <a:rPr lang="es-ES" sz="2400" dirty="0">
                <a:solidFill>
                  <a:srgbClr val="000000"/>
                </a:solidFill>
              </a:rPr>
              <a:t> de estudios</a:t>
            </a:r>
          </a:p>
          <a:p>
            <a:pPr algn="l" eaLnBrk="1" hangingPunct="1">
              <a:buClr>
                <a:srgbClr val="CC0000"/>
              </a:buClr>
              <a:buSzPct val="200000"/>
              <a:buFontTx/>
              <a:buChar char="•"/>
            </a:pPr>
            <a:endParaRPr lang="es-ES" sz="12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SzPct val="200000"/>
              <a:buFontTx/>
              <a:buChar char="•"/>
            </a:pP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2400" dirty="0">
                <a:solidFill>
                  <a:srgbClr val="000000"/>
                </a:solidFill>
              </a:rPr>
              <a:t>Enseñar revisión por pares</a:t>
            </a:r>
          </a:p>
          <a:p>
            <a:pPr algn="l" eaLnBrk="1" hangingPunct="1">
              <a:buClr>
                <a:srgbClr val="CC0000"/>
              </a:buClr>
              <a:buSzPct val="200000"/>
              <a:buFontTx/>
              <a:buChar char="•"/>
            </a:pPr>
            <a:endParaRPr lang="es-ES" sz="12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SzPct val="200000"/>
              <a:buFontTx/>
              <a:buChar char="•"/>
            </a:pP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2400" dirty="0">
                <a:solidFill>
                  <a:srgbClr val="000000"/>
                </a:solidFill>
              </a:rPr>
              <a:t>Ofrecer a los profesores formación en </a:t>
            </a:r>
            <a:r>
              <a:rPr lang="es-ES" sz="2400" dirty="0" smtClean="0">
                <a:solidFill>
                  <a:srgbClr val="000000"/>
                </a:solidFill>
              </a:rPr>
              <a:t>el  </a:t>
            </a:r>
          </a:p>
          <a:p>
            <a:pPr algn="l" eaLnBrk="1" hangingPunct="1">
              <a:buClr>
                <a:srgbClr val="CC0000"/>
              </a:buClr>
              <a:buSzPct val="200000"/>
            </a:pPr>
            <a:r>
              <a:rPr lang="es-ES" sz="2400" dirty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  tema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19812" name="Text Box 9"/>
          <p:cNvSpPr txBox="1">
            <a:spLocks noChangeArrowheads="1"/>
          </p:cNvSpPr>
          <p:nvPr/>
        </p:nvSpPr>
        <p:spPr bwMode="auto">
          <a:xfrm>
            <a:off x="2445811" y="5048559"/>
            <a:ext cx="53687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es-ES" sz="1100" dirty="0">
                <a:solidFill>
                  <a:srgbClr val="000000"/>
                </a:solidFill>
              </a:rPr>
              <a:t>A.V. </a:t>
            </a:r>
            <a:r>
              <a:rPr lang="es-ES" sz="1100" dirty="0" err="1">
                <a:solidFill>
                  <a:srgbClr val="000000"/>
                </a:solidFill>
              </a:rPr>
              <a:t>Kusnoor</a:t>
            </a:r>
            <a:r>
              <a:rPr lang="es-ES" sz="1100" dirty="0">
                <a:solidFill>
                  <a:srgbClr val="000000"/>
                </a:solidFill>
              </a:rPr>
              <a:t>, R. </a:t>
            </a:r>
            <a:r>
              <a:rPr lang="es-ES" sz="1100" dirty="0" err="1">
                <a:solidFill>
                  <a:srgbClr val="000000"/>
                </a:solidFill>
              </a:rPr>
              <a:t>Falik</a:t>
            </a:r>
            <a:r>
              <a:rPr lang="es-ES" sz="1100" dirty="0">
                <a:solidFill>
                  <a:srgbClr val="000000"/>
                </a:solidFill>
              </a:rPr>
              <a:t>. </a:t>
            </a:r>
            <a:r>
              <a:rPr lang="es-ES" sz="1100" i="1" dirty="0" err="1">
                <a:solidFill>
                  <a:srgbClr val="000000"/>
                </a:solidFill>
              </a:rPr>
              <a:t>Cheating</a:t>
            </a:r>
            <a:r>
              <a:rPr lang="es-ES" sz="1100" i="1" dirty="0">
                <a:solidFill>
                  <a:srgbClr val="000000"/>
                </a:solidFill>
              </a:rPr>
              <a:t> in medical </a:t>
            </a:r>
            <a:r>
              <a:rPr lang="es-ES" sz="1100" i="1" dirty="0" err="1">
                <a:solidFill>
                  <a:srgbClr val="000000"/>
                </a:solidFill>
              </a:rPr>
              <a:t>school</a:t>
            </a:r>
            <a:r>
              <a:rPr lang="es-ES" sz="1100" i="1" dirty="0">
                <a:solidFill>
                  <a:srgbClr val="000000"/>
                </a:solidFill>
              </a:rPr>
              <a:t>. </a:t>
            </a:r>
            <a:r>
              <a:rPr lang="es-ES" sz="1100" i="1" dirty="0" err="1">
                <a:solidFill>
                  <a:srgbClr val="000000"/>
                </a:solidFill>
              </a:rPr>
              <a:t>The</a:t>
            </a:r>
            <a:r>
              <a:rPr lang="es-ES" sz="1100" i="1" dirty="0">
                <a:solidFill>
                  <a:srgbClr val="000000"/>
                </a:solidFill>
              </a:rPr>
              <a:t> </a:t>
            </a:r>
            <a:r>
              <a:rPr lang="es-ES" sz="1100" i="1" dirty="0" err="1">
                <a:solidFill>
                  <a:srgbClr val="000000"/>
                </a:solidFill>
              </a:rPr>
              <a:t>unacknowledged</a:t>
            </a:r>
            <a:r>
              <a:rPr lang="es-ES" sz="1100" i="1" dirty="0">
                <a:solidFill>
                  <a:srgbClr val="000000"/>
                </a:solidFill>
              </a:rPr>
              <a:t> </a:t>
            </a:r>
            <a:r>
              <a:rPr lang="es-ES" sz="1100" i="1" dirty="0" err="1">
                <a:solidFill>
                  <a:srgbClr val="000000"/>
                </a:solidFill>
              </a:rPr>
              <a:t>ailment</a:t>
            </a:r>
            <a:r>
              <a:rPr lang="es-ES" sz="1100" i="1" dirty="0">
                <a:solidFill>
                  <a:srgbClr val="000000"/>
                </a:solidFill>
              </a:rPr>
              <a:t>. </a:t>
            </a:r>
          </a:p>
          <a:p>
            <a:pPr algn="r" eaLnBrk="1" hangingPunct="1"/>
            <a:r>
              <a:rPr lang="es-ES" sz="1100" dirty="0">
                <a:solidFill>
                  <a:srgbClr val="000000"/>
                </a:solidFill>
              </a:rPr>
              <a:t>South </a:t>
            </a:r>
            <a:r>
              <a:rPr lang="es-ES" sz="1100" dirty="0" err="1">
                <a:solidFill>
                  <a:srgbClr val="000000"/>
                </a:solidFill>
              </a:rPr>
              <a:t>Med</a:t>
            </a:r>
            <a:r>
              <a:rPr lang="es-ES" sz="1100" dirty="0">
                <a:solidFill>
                  <a:srgbClr val="000000"/>
                </a:solidFill>
              </a:rPr>
              <a:t> J. </a:t>
            </a:r>
            <a:r>
              <a:rPr lang="es-ES" sz="1100" b="1" dirty="0">
                <a:solidFill>
                  <a:srgbClr val="000000"/>
                </a:solidFill>
              </a:rPr>
              <a:t>2013</a:t>
            </a:r>
            <a:r>
              <a:rPr lang="es-ES" sz="1100" dirty="0">
                <a:solidFill>
                  <a:srgbClr val="000000"/>
                </a:solidFill>
              </a:rPr>
              <a:t>; 106: 479-483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0" y="1651571"/>
            <a:ext cx="4572000" cy="34470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endParaRPr lang="en-US" sz="1000" dirty="0" smtClean="0"/>
          </a:p>
          <a:p>
            <a:r>
              <a:rPr lang="en-US" dirty="0" smtClean="0"/>
              <a:t>“Yoshinori Watanabe, </a:t>
            </a:r>
            <a:r>
              <a:rPr lang="en-US" dirty="0" err="1" smtClean="0"/>
              <a:t>prominente</a:t>
            </a:r>
            <a:r>
              <a:rPr lang="en-US" dirty="0" smtClean="0"/>
              <a:t> </a:t>
            </a:r>
            <a:r>
              <a:rPr lang="en-US" dirty="0" err="1" smtClean="0"/>
              <a:t>biólogo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, </a:t>
            </a:r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despedido</a:t>
            </a:r>
            <a:r>
              <a:rPr lang="en-US" dirty="0" smtClean="0"/>
              <a:t> de la Universidad de </a:t>
            </a:r>
            <a:r>
              <a:rPr lang="en-US" dirty="0" err="1" smtClean="0"/>
              <a:t>Tokio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deshonestidad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, se </a:t>
            </a:r>
            <a:r>
              <a:rPr lang="en-US" dirty="0" err="1" smtClean="0"/>
              <a:t>enrolará</a:t>
            </a:r>
            <a:r>
              <a:rPr lang="en-US" dirty="0" smtClean="0"/>
              <a:t> en un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intensivo</a:t>
            </a:r>
            <a:r>
              <a:rPr lang="en-US" dirty="0" smtClean="0"/>
              <a:t> con Paul Nurse, </a:t>
            </a:r>
            <a:r>
              <a:rPr lang="en-US" dirty="0" err="1" smtClean="0"/>
              <a:t>Premio</a:t>
            </a:r>
            <a:r>
              <a:rPr lang="en-US" dirty="0" smtClean="0"/>
              <a:t> Nobel</a:t>
            </a:r>
            <a:r>
              <a:rPr lang="en-US" sz="1400" dirty="0" smtClean="0"/>
              <a:t>**</a:t>
            </a:r>
            <a:r>
              <a:rPr lang="en-US" dirty="0" smtClean="0"/>
              <a:t>, en el </a:t>
            </a:r>
            <a:r>
              <a:rPr lang="en-US" dirty="0" err="1" smtClean="0"/>
              <a:t>Instituto</a:t>
            </a:r>
            <a:r>
              <a:rPr lang="en-US" dirty="0" smtClean="0"/>
              <a:t> Francis </a:t>
            </a:r>
            <a:r>
              <a:rPr lang="en-US" dirty="0"/>
              <a:t>Crick </a:t>
            </a:r>
            <a:r>
              <a:rPr lang="en-US" dirty="0" smtClean="0"/>
              <a:t>en </a:t>
            </a:r>
            <a:r>
              <a:rPr lang="en-US" dirty="0" err="1" smtClean="0"/>
              <a:t>Londres</a:t>
            </a:r>
            <a:r>
              <a:rPr lang="en-US" dirty="0" smtClean="0"/>
              <a:t>”.</a:t>
            </a:r>
          </a:p>
          <a:p>
            <a:endParaRPr lang="en-US" dirty="0"/>
          </a:p>
          <a:p>
            <a:r>
              <a:rPr lang="en-US" dirty="0" smtClean="0"/>
              <a:t>¡Su mentor </a:t>
            </a:r>
            <a:r>
              <a:rPr lang="en-US" dirty="0" err="1" smtClean="0"/>
              <a:t>considera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merece</a:t>
            </a:r>
            <a:r>
              <a:rPr lang="en-US" dirty="0" smtClean="0"/>
              <a:t> un </a:t>
            </a:r>
            <a:r>
              <a:rPr lang="en-US" dirty="0" err="1"/>
              <a:t>s</a:t>
            </a:r>
            <a:r>
              <a:rPr lang="en-US" dirty="0" err="1" smtClean="0"/>
              <a:t>egundo</a:t>
            </a:r>
            <a:r>
              <a:rPr lang="en-US" dirty="0" smtClean="0"/>
              <a:t> chance!</a:t>
            </a:r>
          </a:p>
          <a:p>
            <a:endParaRPr lang="es-VE" sz="800" dirty="0"/>
          </a:p>
        </p:txBody>
      </p:sp>
      <p:sp>
        <p:nvSpPr>
          <p:cNvPr id="3" name="Rectángulo 2"/>
          <p:cNvSpPr/>
          <p:nvPr/>
        </p:nvSpPr>
        <p:spPr>
          <a:xfrm>
            <a:off x="1984276" y="5238964"/>
            <a:ext cx="51754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err="1" smtClean="0"/>
              <a:t>Nature</a:t>
            </a:r>
            <a:r>
              <a:rPr lang="es-VE" dirty="0" smtClean="0"/>
              <a:t>, 15 mayo 2018 </a:t>
            </a:r>
          </a:p>
          <a:p>
            <a:endParaRPr lang="es-VE" sz="1000" dirty="0"/>
          </a:p>
          <a:p>
            <a:r>
              <a:rPr lang="es-VE" sz="1000" dirty="0" smtClean="0"/>
              <a:t>https</a:t>
            </a:r>
            <a:r>
              <a:rPr lang="es-VE" sz="1000" dirty="0"/>
              <a:t>://www.nature.com/articles/d41586-018-05139-4?utm_source=briefing-dy&amp;utm_medium=email&amp;utm_campaign=briefing&amp;utm_content=20180515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5536" y="332131"/>
            <a:ext cx="2281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VE" dirty="0" smtClean="0"/>
              <a:t>Noticia reciente, </a:t>
            </a:r>
          </a:p>
          <a:p>
            <a:pPr algn="l"/>
            <a:r>
              <a:rPr lang="es-VE" dirty="0" smtClean="0"/>
              <a:t>rehabilitación de</a:t>
            </a:r>
          </a:p>
          <a:p>
            <a:pPr algn="l"/>
            <a:r>
              <a:rPr lang="es-VE" dirty="0" smtClean="0"/>
              <a:t> un investigador</a:t>
            </a:r>
            <a:endParaRPr lang="es-VE" dirty="0"/>
          </a:p>
        </p:txBody>
      </p:sp>
      <p:sp>
        <p:nvSpPr>
          <p:cNvPr id="6" name="CuadroTexto 5"/>
          <p:cNvSpPr txBox="1"/>
          <p:nvPr/>
        </p:nvSpPr>
        <p:spPr>
          <a:xfrm>
            <a:off x="6902242" y="2330128"/>
            <a:ext cx="1880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>
                <a:solidFill>
                  <a:srgbClr val="FF0000"/>
                </a:solidFill>
              </a:rPr>
              <a:t>*</a:t>
            </a:r>
            <a:r>
              <a:rPr lang="es-VE" dirty="0" smtClean="0"/>
              <a:t>manipulación </a:t>
            </a:r>
          </a:p>
          <a:p>
            <a:r>
              <a:rPr lang="es-VE" dirty="0" smtClean="0"/>
              <a:t>de  imágenes </a:t>
            </a:r>
          </a:p>
          <a:p>
            <a:r>
              <a:rPr lang="es-VE" dirty="0" smtClean="0"/>
              <a:t>y fusión </a:t>
            </a:r>
          </a:p>
          <a:p>
            <a:r>
              <a:rPr lang="es-VE" dirty="0" smtClean="0"/>
              <a:t>de datos.</a:t>
            </a:r>
            <a:endParaRPr lang="es-VE" dirty="0"/>
          </a:p>
        </p:txBody>
      </p:sp>
      <p:sp>
        <p:nvSpPr>
          <p:cNvPr id="7" name="CuadroTexto 6"/>
          <p:cNvSpPr txBox="1"/>
          <p:nvPr/>
        </p:nvSpPr>
        <p:spPr>
          <a:xfrm>
            <a:off x="7008671" y="3881156"/>
            <a:ext cx="1667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VE" sz="1600" dirty="0" smtClean="0"/>
              <a:t>** 2001 por </a:t>
            </a:r>
          </a:p>
          <a:p>
            <a:pPr algn="l"/>
            <a:r>
              <a:rPr lang="es-VE" sz="1600" dirty="0" smtClean="0"/>
              <a:t>descubrimiento de reguladores del ciclo celular</a:t>
            </a:r>
            <a:endParaRPr lang="es-VE" sz="1600" dirty="0"/>
          </a:p>
        </p:txBody>
      </p:sp>
    </p:spTree>
    <p:extLst>
      <p:ext uri="{BB962C8B-B14F-4D97-AF65-F5344CB8AC3E}">
        <p14:creationId xmlns:p14="http://schemas.microsoft.com/office/powerpoint/2010/main" val="9652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39552" y="2490788"/>
            <a:ext cx="3840857" cy="2585323"/>
          </a:xfrm>
          <a:prstGeom prst="rect">
            <a:avLst/>
          </a:prstGeom>
          <a:solidFill>
            <a:srgbClr val="FFE8D9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l">
              <a:buClr>
                <a:srgbClr val="C00000"/>
              </a:buClr>
              <a:defRPr/>
            </a:pPr>
            <a:r>
              <a:rPr lang="es-ES_tradnl" sz="2800" b="1" dirty="0">
                <a:solidFill>
                  <a:srgbClr val="000000"/>
                </a:solidFill>
              </a:rPr>
              <a:t>Profesor</a:t>
            </a:r>
          </a:p>
          <a:p>
            <a:pPr marL="285750" indent="-285750" algn="l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s-ES_tradnl" sz="1400" b="1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rgbClr val="000000"/>
                </a:solidFill>
              </a:rPr>
              <a:t>Ser un </a:t>
            </a:r>
            <a:r>
              <a:rPr lang="es-ES_trad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</a:t>
            </a:r>
            <a:r>
              <a:rPr lang="es-ES_tradnl" dirty="0">
                <a:solidFill>
                  <a:srgbClr val="000000"/>
                </a:solidFill>
              </a:rPr>
              <a:t>a </a:t>
            </a:r>
            <a:r>
              <a:rPr lang="es-ES_tradnl" dirty="0" smtClean="0">
                <a:solidFill>
                  <a:srgbClr val="000000"/>
                </a:solidFill>
              </a:rPr>
              <a:t>imitar</a:t>
            </a: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es-ES_tradnl" sz="100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rgbClr val="000000"/>
                </a:solidFill>
              </a:rPr>
              <a:t>Estar </a:t>
            </a:r>
            <a:r>
              <a:rPr lang="es-ES_tradnl" u="sng" dirty="0" smtClean="0">
                <a:solidFill>
                  <a:srgbClr val="000000"/>
                </a:solidFill>
              </a:rPr>
              <a:t>disponible</a:t>
            </a: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es-ES_tradnl" sz="100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rgbClr val="000000"/>
                </a:solidFill>
              </a:rPr>
              <a:t>Evaluar </a:t>
            </a:r>
            <a:r>
              <a:rPr lang="es-ES_tradnl" dirty="0" smtClean="0">
                <a:solidFill>
                  <a:srgbClr val="000000"/>
                </a:solidFill>
              </a:rPr>
              <a:t>el </a:t>
            </a:r>
            <a:r>
              <a:rPr lang="es-ES_tradnl" dirty="0">
                <a:solidFill>
                  <a:srgbClr val="000000"/>
                </a:solidFill>
              </a:rPr>
              <a:t>trabajo a </a:t>
            </a:r>
            <a:r>
              <a:rPr lang="es-ES_tradnl" dirty="0" smtClean="0">
                <a:solidFill>
                  <a:srgbClr val="000000"/>
                </a:solidFill>
              </a:rPr>
              <a:t>tiempo</a:t>
            </a:r>
          </a:p>
          <a:p>
            <a:pPr algn="l">
              <a:buClr>
                <a:srgbClr val="C00000"/>
              </a:buClr>
              <a:buSzPct val="150000"/>
              <a:defRPr/>
            </a:pPr>
            <a:r>
              <a:rPr lang="es-ES_tradnl" sz="1000" dirty="0" smtClean="0">
                <a:solidFill>
                  <a:srgbClr val="000000"/>
                </a:solidFill>
              </a:rPr>
              <a:t> </a:t>
            </a:r>
            <a:endParaRPr lang="es-ES_tradnl" sz="1000" dirty="0">
              <a:solidFill>
                <a:srgbClr val="000000"/>
              </a:solidFill>
            </a:endParaRPr>
          </a:p>
          <a:p>
            <a:pPr marL="261938" indent="-261938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guía </a:t>
            </a:r>
            <a:r>
              <a:rPr lang="es-ES_tradn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ética</a:t>
            </a:r>
          </a:p>
          <a:p>
            <a:pPr marL="261938" indent="-261938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es-ES_tradnl" sz="1000" b="1" dirty="0">
              <a:solidFill>
                <a:srgbClr val="000000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538464" y="2490788"/>
            <a:ext cx="4065984" cy="2585323"/>
          </a:xfrm>
          <a:prstGeom prst="rect">
            <a:avLst/>
          </a:prstGeom>
          <a:solidFill>
            <a:srgbClr val="FFE5EE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l">
              <a:buClr>
                <a:srgbClr val="C00000"/>
              </a:buClr>
              <a:defRPr/>
            </a:pPr>
            <a:r>
              <a:rPr lang="es-ES_tradnl" sz="2800" b="1" dirty="0">
                <a:solidFill>
                  <a:srgbClr val="000000"/>
                </a:solidFill>
              </a:rPr>
              <a:t>Estudiante</a:t>
            </a:r>
          </a:p>
          <a:p>
            <a:pPr marL="285750" indent="-285750" algn="l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s-ES_tradnl" sz="1400" b="1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rgbClr val="000000"/>
                </a:solidFill>
              </a:rPr>
              <a:t>Identificar sus necesidades, </a:t>
            </a:r>
          </a:p>
          <a:p>
            <a:pPr algn="l">
              <a:buClr>
                <a:srgbClr val="C00000"/>
              </a:buClr>
              <a:buSzPct val="150000"/>
              <a:defRPr/>
            </a:pPr>
            <a:r>
              <a:rPr lang="es-ES_tradnl" dirty="0" smtClean="0">
                <a:solidFill>
                  <a:srgbClr val="000000"/>
                </a:solidFill>
              </a:rPr>
              <a:t>    talentos </a:t>
            </a:r>
            <a:r>
              <a:rPr lang="es-ES_tradnl" dirty="0">
                <a:solidFill>
                  <a:srgbClr val="000000"/>
                </a:solidFill>
              </a:rPr>
              <a:t>e </a:t>
            </a:r>
            <a:r>
              <a:rPr lang="es-ES_tradnl" dirty="0" smtClean="0">
                <a:solidFill>
                  <a:srgbClr val="000000"/>
                </a:solidFill>
              </a:rPr>
              <a:t>intereses</a:t>
            </a:r>
          </a:p>
          <a:p>
            <a:pPr algn="l">
              <a:buClr>
                <a:srgbClr val="C00000"/>
              </a:buClr>
              <a:buSzPct val="150000"/>
              <a:defRPr/>
            </a:pPr>
            <a:endParaRPr lang="es-ES_tradnl" sz="1000" dirty="0">
              <a:solidFill>
                <a:srgbClr val="000000"/>
              </a:solidFill>
            </a:endParaRP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Encargarse de sus </a:t>
            </a:r>
            <a:r>
              <a:rPr lang="es-ES_tradn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estudios</a:t>
            </a: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es-ES_tradnl" sz="1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Comportarse </a:t>
            </a:r>
            <a:r>
              <a:rPr lang="es-ES_tradn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honestamente</a:t>
            </a: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es-ES_tradnl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es-ES_tradnl" sz="1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6" name="Rectangle 11"/>
          <p:cNvSpPr>
            <a:spLocks noChangeArrowheads="1"/>
          </p:cNvSpPr>
          <p:nvPr/>
        </p:nvSpPr>
        <p:spPr bwMode="auto">
          <a:xfrm>
            <a:off x="2792941" y="5189933"/>
            <a:ext cx="5811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1200" i="1" dirty="0">
                <a:solidFill>
                  <a:srgbClr val="000000"/>
                </a:solidFill>
              </a:rPr>
              <a:t>RCR Mentoring</a:t>
            </a:r>
            <a:r>
              <a:rPr lang="en-GB" sz="1200" dirty="0">
                <a:solidFill>
                  <a:srgbClr val="000000"/>
                </a:solidFill>
              </a:rPr>
              <a:t>. Columbia University 2009</a:t>
            </a:r>
          </a:p>
          <a:p>
            <a:pPr algn="r"/>
            <a:r>
              <a:rPr lang="en-GB" sz="1200" dirty="0">
                <a:solidFill>
                  <a:srgbClr val="000000"/>
                </a:solidFill>
              </a:rPr>
              <a:t>http:/7ccnmtl.columbia.edu/project/</a:t>
            </a:r>
            <a:r>
              <a:rPr lang="en-GB" sz="1200" dirty="0" err="1">
                <a:solidFill>
                  <a:srgbClr val="000000"/>
                </a:solidFill>
              </a:rPr>
              <a:t>rcr</a:t>
            </a:r>
            <a:r>
              <a:rPr lang="en-GB" sz="1200" dirty="0">
                <a:solidFill>
                  <a:srgbClr val="000000"/>
                </a:solidFill>
              </a:rPr>
              <a:t>/</a:t>
            </a:r>
            <a:r>
              <a:rPr lang="en-GB" sz="1200" dirty="0" err="1">
                <a:solidFill>
                  <a:srgbClr val="000000"/>
                </a:solidFill>
              </a:rPr>
              <a:t>rcr_mentoring</a:t>
            </a:r>
            <a:r>
              <a:rPr lang="en-GB" sz="1200" dirty="0">
                <a:solidFill>
                  <a:srgbClr val="000000"/>
                </a:solidFill>
              </a:rPr>
              <a:t>/foundation.index.html</a:t>
            </a:r>
            <a:endParaRPr lang="es-ES_tradnl" sz="1200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82163" y="1556715"/>
            <a:ext cx="6066084" cy="584775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 smtClean="0">
                <a:solidFill>
                  <a:srgbClr val="000000"/>
                </a:solidFill>
              </a:rPr>
              <a:t>Responsabilidades Individuales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55650" y="548680"/>
            <a:ext cx="3168650" cy="5878532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Los</a:t>
            </a:r>
          </a:p>
          <a:p>
            <a:pPr>
              <a:defRPr/>
            </a:pP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INDIVIDUOS</a:t>
            </a:r>
            <a:endParaRPr lang="es-ES_tradnl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s-ES_trad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sean</a:t>
            </a:r>
          </a:p>
          <a:p>
            <a:pPr>
              <a:defRPr/>
            </a:pPr>
            <a:r>
              <a:rPr lang="es-ES_trad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investigadores</a:t>
            </a:r>
          </a:p>
          <a:p>
            <a:pPr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estudiantes profesores</a:t>
            </a:r>
          </a:p>
          <a:p>
            <a:pPr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técnicos </a:t>
            </a:r>
          </a:p>
          <a:p>
            <a:pPr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mentores supervisores </a:t>
            </a:r>
          </a:p>
          <a:p>
            <a:pPr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autores </a:t>
            </a:r>
          </a:p>
          <a:p>
            <a:pPr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revisores</a:t>
            </a:r>
          </a:p>
          <a:p>
            <a:pPr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editores </a:t>
            </a:r>
          </a:p>
          <a:p>
            <a:pPr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jefes</a:t>
            </a:r>
          </a:p>
          <a:p>
            <a:pPr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patrocinadores </a:t>
            </a:r>
            <a:endParaRPr lang="es-ES_tradnl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etc.  </a:t>
            </a:r>
            <a:endParaRPr lang="es-ES_tradnl" sz="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801779" y="3801027"/>
            <a:ext cx="3926075" cy="2616101"/>
          </a:xfrm>
          <a:prstGeom prst="rect">
            <a:avLst/>
          </a:prstGeom>
          <a:solidFill>
            <a:srgbClr val="89FFFF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Deben tener</a:t>
            </a:r>
          </a:p>
          <a:p>
            <a:pPr>
              <a:defRPr/>
            </a:pPr>
            <a:r>
              <a:rPr lang="es-ES_trad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Desempeño</a:t>
            </a:r>
          </a:p>
          <a:p>
            <a:pPr>
              <a:defRPr/>
            </a:pPr>
            <a:r>
              <a:rPr lang="es-ES_tradnl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s-ES_trad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HONESTO</a:t>
            </a:r>
          </a:p>
          <a:p>
            <a:pPr>
              <a:defRPr/>
            </a:pPr>
            <a:r>
              <a:rPr lang="es-ES_trad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RESPONSABLE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814774" y="764704"/>
            <a:ext cx="2736850" cy="2016125"/>
          </a:xfrm>
          <a:prstGeom prst="curvedDownArrow">
            <a:avLst>
              <a:gd name="adj1" fmla="val 14304"/>
              <a:gd name="adj2" fmla="val 54299"/>
              <a:gd name="adj3" fmla="val 33333"/>
            </a:avLst>
          </a:prstGeom>
          <a:solidFill>
            <a:srgbClr val="9BB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67332" y="6581001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588125" y="554038"/>
            <a:ext cx="1804988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defRPr/>
            </a:pPr>
            <a:r>
              <a:rPr lang="es-ES_tradnl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III. Conclusión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733550" y="2060848"/>
            <a:ext cx="5534025" cy="2803525"/>
          </a:xfrm>
          <a:prstGeom prst="rect">
            <a:avLst/>
          </a:prstGeom>
          <a:solidFill>
            <a:schemeClr val="bg1"/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s-ES_tradnl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¿Qué significa ser </a:t>
            </a:r>
          </a:p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investigador, científico, tutor, estudiante, evaluador, editor, administrador etc. </a:t>
            </a:r>
          </a:p>
          <a:p>
            <a:pPr>
              <a:defRPr/>
            </a:pPr>
            <a:r>
              <a:rPr lang="es-ES_tradn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RESPONSABLE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>
              <a:defRPr/>
            </a:pPr>
            <a:endParaRPr lang="es-ES_tradnl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8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186006" y="1715658"/>
            <a:ext cx="4771987" cy="37548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s-ES_tradnl" sz="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¡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 embargo, </a:t>
            </a:r>
          </a:p>
          <a:p>
            <a:pPr eaLnBrk="1" hangingPunct="1">
              <a:defRPr/>
            </a:pPr>
            <a:r>
              <a:rPr lang="es-ES_tradnl" sz="40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una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sesión 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 suficientemente importante,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cuando antes </a:t>
            </a:r>
          </a:p>
          <a:p>
            <a:pPr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había ninguna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 eaLnBrk="1" hangingPunct="1">
              <a:defRPr/>
            </a:pPr>
            <a:endParaRPr lang="es-ES_tradnl" sz="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877050" y="409575"/>
            <a:ext cx="1838325" cy="395288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I. Introducción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10072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6588125" y="554038"/>
            <a:ext cx="179247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defRPr/>
            </a:pPr>
            <a:r>
              <a:rPr lang="es-ES_tradnl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III. Conclusión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958039" y="1478784"/>
            <a:ext cx="5085045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¡Dar cuenta de </a:t>
            </a:r>
            <a:endParaRPr lang="es-ES_tradnl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s-ES_tradn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</a:t>
            </a:r>
            <a:r>
              <a:rPr lang="es-ES_tradn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acciones!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880131" y="3716338"/>
            <a:ext cx="7382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" sz="3200" dirty="0" smtClean="0"/>
              <a:t>… que </a:t>
            </a:r>
            <a:r>
              <a:rPr lang="es-ES" sz="3200" b="1" dirty="0" smtClean="0"/>
              <a:t>NO</a:t>
            </a:r>
            <a:r>
              <a:rPr lang="es-ES" sz="3200" dirty="0" smtClean="0"/>
              <a:t> le cueste defenderlas ante:</a:t>
            </a:r>
          </a:p>
          <a:p>
            <a:pPr eaLnBrk="1" hangingPunct="1">
              <a:defRPr/>
            </a:pPr>
            <a:r>
              <a:rPr lang="es-ES" sz="3200" dirty="0" smtClean="0"/>
              <a:t>sus colegas, estudiantes, </a:t>
            </a:r>
          </a:p>
          <a:p>
            <a:pPr eaLnBrk="1" hangingPunct="1">
              <a:defRPr/>
            </a:pPr>
            <a:r>
              <a:rPr lang="es-ES" sz="3200" dirty="0" smtClean="0"/>
              <a:t>amigos y familia.</a:t>
            </a:r>
          </a:p>
        </p:txBody>
      </p:sp>
      <p:sp>
        <p:nvSpPr>
          <p:cNvPr id="161797" name="Text Box 8"/>
          <p:cNvSpPr txBox="1">
            <a:spLocks noChangeArrowheads="1"/>
          </p:cNvSpPr>
          <p:nvPr/>
        </p:nvSpPr>
        <p:spPr bwMode="auto">
          <a:xfrm>
            <a:off x="2196306" y="5368714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200" i="1" dirty="0" err="1"/>
              <a:t>The</a:t>
            </a:r>
            <a:r>
              <a:rPr lang="es-ES" sz="1200" i="1" dirty="0"/>
              <a:t> </a:t>
            </a:r>
            <a:r>
              <a:rPr lang="es-ES" sz="1200" i="1" dirty="0" err="1"/>
              <a:t>Responsible</a:t>
            </a:r>
            <a:r>
              <a:rPr lang="es-ES" sz="1200" i="1" dirty="0"/>
              <a:t> </a:t>
            </a:r>
            <a:r>
              <a:rPr lang="es-ES" sz="1200" i="1" dirty="0" err="1"/>
              <a:t>Researcher</a:t>
            </a:r>
            <a:r>
              <a:rPr lang="en-US" sz="1200" dirty="0"/>
              <a:t>: </a:t>
            </a:r>
            <a:r>
              <a:rPr lang="en-US" sz="1200" i="1" dirty="0"/>
              <a:t>Paths and Pitfalls</a:t>
            </a:r>
            <a:r>
              <a:rPr lang="en-US" sz="1200" dirty="0"/>
              <a:t>. Sigma Xi. </a:t>
            </a:r>
          </a:p>
          <a:p>
            <a:pPr eaLnBrk="1" hangingPunct="1"/>
            <a:r>
              <a:rPr lang="en-US" sz="1200" dirty="0"/>
              <a:t>The Scientific Research Society, 1999. </a:t>
            </a:r>
            <a:r>
              <a:rPr lang="es-ES" sz="1200" dirty="0"/>
              <a:t>p 54.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  <p:bldP spid="100359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7"/>
          <p:cNvSpPr txBox="1">
            <a:spLocks noChangeArrowheads="1"/>
          </p:cNvSpPr>
          <p:nvPr/>
        </p:nvSpPr>
        <p:spPr bwMode="auto">
          <a:xfrm>
            <a:off x="1341796" y="1735138"/>
            <a:ext cx="6458820" cy="34163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3600" dirty="0" smtClean="0"/>
              <a:t>La importancia </a:t>
            </a:r>
            <a:r>
              <a:rPr lang="es-ES" sz="3600" dirty="0"/>
              <a:t>práctica de</a:t>
            </a:r>
          </a:p>
          <a:p>
            <a:pPr eaLnBrk="1" hangingPunct="1"/>
            <a:r>
              <a:rPr lang="es-ES" sz="3600" dirty="0"/>
              <a:t>conocer estos </a:t>
            </a:r>
            <a:r>
              <a:rPr lang="es-ES" sz="3600" dirty="0" smtClean="0"/>
              <a:t>temas </a:t>
            </a:r>
            <a:r>
              <a:rPr lang="es-ES" sz="3600" dirty="0"/>
              <a:t>es </a:t>
            </a:r>
            <a:r>
              <a:rPr lang="es-ES" sz="3600" dirty="0" smtClean="0"/>
              <a:t>que,</a:t>
            </a:r>
            <a:endParaRPr lang="es-ES" sz="3600" dirty="0"/>
          </a:p>
          <a:p>
            <a:pPr eaLnBrk="1" hangingPunct="1"/>
            <a:r>
              <a:rPr lang="es-ES" sz="3600" dirty="0"/>
              <a:t>tarde o </a:t>
            </a:r>
            <a:r>
              <a:rPr lang="es-ES" sz="3600" dirty="0" smtClean="0"/>
              <a:t>temprano, </a:t>
            </a:r>
            <a:endParaRPr lang="es-ES" sz="3600" dirty="0"/>
          </a:p>
          <a:p>
            <a:pPr eaLnBrk="1" hangingPunct="1"/>
            <a:r>
              <a:rPr lang="es-ES" sz="3600" dirty="0"/>
              <a:t>tendremos que </a:t>
            </a:r>
            <a:r>
              <a:rPr lang="es-ES" sz="3600" dirty="0" smtClean="0"/>
              <a:t>enfrentarlos, </a:t>
            </a:r>
            <a:endParaRPr lang="es-ES" sz="3600" dirty="0"/>
          </a:p>
          <a:p>
            <a:pPr eaLnBrk="1" hangingPunct="1"/>
            <a:r>
              <a:rPr lang="es-ES" sz="3600" dirty="0"/>
              <a:t>sea cual sea el rol que </a:t>
            </a:r>
          </a:p>
          <a:p>
            <a:pPr eaLnBrk="1" hangingPunct="1"/>
            <a:r>
              <a:rPr lang="es-ES" sz="3600" dirty="0" smtClean="0"/>
              <a:t>desempeñemos.</a:t>
            </a:r>
            <a:endParaRPr lang="es-E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588125" y="554038"/>
            <a:ext cx="1804988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defRPr/>
            </a:pPr>
            <a:r>
              <a:rPr lang="es-ES_tradnl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III. Conclusión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055813" y="2013142"/>
            <a:ext cx="4889500" cy="2741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 situaciones discutidas </a:t>
            </a:r>
          </a:p>
          <a:p>
            <a:pPr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son muchas </a:t>
            </a:r>
          </a:p>
          <a:p>
            <a:pPr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 pueden resultar ser </a:t>
            </a:r>
          </a:p>
          <a:p>
            <a:pPr eaLnBrk="1" hangingPunct="1">
              <a:defRPr/>
            </a:pPr>
            <a:r>
              <a:rPr lang="es-ES_tradnl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extremadamente difíciles</a:t>
            </a:r>
            <a:endParaRPr lang="es-ES_tradnl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580063" y="5300663"/>
            <a:ext cx="254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Sin embargo…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1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474788" y="2303463"/>
            <a:ext cx="6192837" cy="28007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¡El 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haberlas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discutido en alguna ocasión, indiscutiblemente coloca al individuo, </a:t>
            </a: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sea estudiante, profesor, investigador, </a:t>
            </a: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tutor, administrador etc., </a:t>
            </a: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una </a:t>
            </a:r>
            <a:r>
              <a:rPr lang="es-ES_tradnl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mejor posición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para 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manejarlas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9" descr="Hardy, Frederick Daniel, Playing at Doctors 1863 72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131"/>
            <a:ext cx="8120063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Text Box 5"/>
          <p:cNvSpPr txBox="1">
            <a:spLocks noChangeArrowheads="1"/>
          </p:cNvSpPr>
          <p:nvPr/>
        </p:nvSpPr>
        <p:spPr bwMode="auto">
          <a:xfrm>
            <a:off x="5724525" y="260350"/>
            <a:ext cx="269875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5400" b="1">
                <a:solidFill>
                  <a:schemeClr val="bg1"/>
                </a:solidFill>
                <a:latin typeface="Arial" charset="0"/>
              </a:rPr>
              <a:t>Gracias</a:t>
            </a:r>
          </a:p>
        </p:txBody>
      </p:sp>
      <p:sp>
        <p:nvSpPr>
          <p:cNvPr id="165892" name="Text Box 10"/>
          <p:cNvSpPr txBox="1">
            <a:spLocks noChangeArrowheads="1"/>
          </p:cNvSpPr>
          <p:nvPr/>
        </p:nvSpPr>
        <p:spPr bwMode="auto">
          <a:xfrm>
            <a:off x="467544" y="6404818"/>
            <a:ext cx="5233988" cy="33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600" b="1" dirty="0"/>
              <a:t>Frederick Daniel</a:t>
            </a:r>
            <a:r>
              <a:rPr lang="es-ES" sz="1600" b="1" i="1" dirty="0"/>
              <a:t> </a:t>
            </a:r>
            <a:r>
              <a:rPr lang="es-ES" sz="1600" b="1" dirty="0"/>
              <a:t>Hardy. </a:t>
            </a:r>
            <a:r>
              <a:rPr lang="es-ES" sz="1600" b="1" i="1" dirty="0" err="1"/>
              <a:t>Playing</a:t>
            </a:r>
            <a:r>
              <a:rPr lang="es-ES" sz="1600" b="1" i="1" dirty="0"/>
              <a:t> at </a:t>
            </a:r>
            <a:r>
              <a:rPr lang="es-ES" sz="1600" b="1" i="1" dirty="0" err="1"/>
              <a:t>Doctors</a:t>
            </a:r>
            <a:r>
              <a:rPr lang="es-ES" sz="1600" b="1" i="1" dirty="0"/>
              <a:t>. 1863 </a:t>
            </a:r>
          </a:p>
        </p:txBody>
      </p:sp>
      <p:sp>
        <p:nvSpPr>
          <p:cNvPr id="165894" name="Text Box 12"/>
          <p:cNvSpPr txBox="1">
            <a:spLocks noChangeArrowheads="1"/>
          </p:cNvSpPr>
          <p:nvPr/>
        </p:nvSpPr>
        <p:spPr bwMode="auto">
          <a:xfrm>
            <a:off x="6300788" y="1052513"/>
            <a:ext cx="17430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>
                <a:solidFill>
                  <a:schemeClr val="bg1"/>
                </a:solidFill>
              </a:rPr>
              <a:t>pacap@ula.ve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74223" y="6525344"/>
            <a:ext cx="2302233" cy="246221"/>
          </a:xfrm>
          <a:prstGeom prst="rect">
            <a:avLst/>
          </a:prstGeom>
          <a:solidFill>
            <a:srgbClr val="FFE5E5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0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0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384300" y="2157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endParaRPr lang="es-ES" sz="1800" b="1"/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527175" y="2368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endParaRPr lang="es-ES" sz="1800" b="1">
              <a:latin typeface="Arial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555775" y="2309097"/>
            <a:ext cx="6037263" cy="28623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s-ES_tradnl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¡</a:t>
            </a:r>
            <a:r>
              <a:rPr lang="es-ES_tradnl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se puede guiar a alguien en algo que </a:t>
            </a:r>
            <a:endParaRPr lang="es-ES_tradnl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uno </a:t>
            </a:r>
            <a:r>
              <a:rPr lang="es-ES_tradnl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hace o no </a:t>
            </a:r>
            <a:endParaRPr lang="es-ES_tradnl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sabe </a:t>
            </a:r>
            <a:r>
              <a:rPr lang="es-ES_tradnl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hacer</a:t>
            </a:r>
            <a:r>
              <a:rPr lang="es-ES_tradnl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464198" y="1553596"/>
            <a:ext cx="378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Hay que aceptar que…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877050" y="409575"/>
            <a:ext cx="1838325" cy="395288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I. Introducción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676887" y="5340830"/>
            <a:ext cx="3025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dirty="0"/>
              <a:t>De ahí el valor de estas </a:t>
            </a:r>
          </a:p>
          <a:p>
            <a:pPr eaLnBrk="1" hangingPunct="1"/>
            <a:r>
              <a:rPr lang="es-ES" dirty="0"/>
              <a:t>conversaciones…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89775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80824" y="2204864"/>
            <a:ext cx="5782352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457200" indent="-457200" algn="l"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Discusión de </a:t>
            </a: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Reales</a:t>
            </a:r>
            <a:endParaRPr lang="es-ES_trad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56176" y="6309320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65646" y="3356992"/>
            <a:ext cx="661270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s-ES" dirty="0"/>
              <a:t> Caso residente que aconseja copiarse</a:t>
            </a:r>
          </a:p>
          <a:p>
            <a:pPr algn="l" eaLnBrk="1" hangingPunct="1">
              <a:buFontTx/>
              <a:buChar char="•"/>
            </a:pPr>
            <a:r>
              <a:rPr lang="es-ES" dirty="0"/>
              <a:t> Caso tutor que no se ocupa de la parte ética</a:t>
            </a:r>
          </a:p>
          <a:p>
            <a:pPr algn="l" eaLnBrk="1" hangingPunct="1">
              <a:buFontTx/>
              <a:buChar char="•"/>
            </a:pPr>
            <a:r>
              <a:rPr lang="es-ES" dirty="0"/>
              <a:t> Caso ingreso de profesor que como estudiante </a:t>
            </a:r>
            <a:r>
              <a:rPr lang="es-ES" dirty="0" smtClean="0"/>
              <a:t>plagió</a:t>
            </a:r>
          </a:p>
          <a:p>
            <a:pPr algn="l" eaLnBrk="1" hangingPunct="1">
              <a:buFontTx/>
              <a:buChar char="•"/>
            </a:pPr>
            <a:r>
              <a:rPr lang="es-ES" dirty="0"/>
              <a:t> </a:t>
            </a:r>
            <a:r>
              <a:rPr lang="es-ES" dirty="0" smtClean="0"/>
              <a:t>Caso de editor que es autor de artículo en su revista</a:t>
            </a:r>
          </a:p>
          <a:p>
            <a:pPr algn="l" eaLnBrk="1" hangingPunct="1"/>
            <a:r>
              <a:rPr lang="es-ES" dirty="0"/>
              <a:t> </a:t>
            </a:r>
            <a:r>
              <a:rPr lang="es-ES" dirty="0" smtClean="0"/>
              <a:t> etc., etc., etc…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374650" y="3140968"/>
            <a:ext cx="63946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Conducta Responsable en la Investigación </a:t>
            </a:r>
            <a:endParaRPr lang="es-ES_tradnl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Relación </a:t>
            </a:r>
            <a:r>
              <a:rPr lang="es-E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Tutor-Estudiantes</a:t>
            </a: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Investigación con Seres Vivos</a:t>
            </a: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Autores, árbitros y editores</a:t>
            </a: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FF0066"/>
              </a:buClr>
              <a:buSzPct val="150000"/>
              <a:buFontTx/>
              <a:buChar char="•"/>
              <a:defRPr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Conflictos de Interés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87450" y="908050"/>
            <a:ext cx="2097088" cy="10350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C0066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2400"/>
              <a:t>Casos:</a:t>
            </a:r>
            <a:r>
              <a:rPr lang="es-ES_tradnl" sz="1800"/>
              <a:t> </a:t>
            </a:r>
          </a:p>
          <a:p>
            <a:pPr algn="l" eaLnBrk="1" hangingPunct="1"/>
            <a:r>
              <a:rPr lang="es-ES_tradnl" sz="1800"/>
              <a:t>sociodramas, </a:t>
            </a:r>
          </a:p>
          <a:p>
            <a:pPr algn="l" eaLnBrk="1" hangingPunct="1"/>
            <a:r>
              <a:rPr lang="es-ES_tradnl" sz="1800"/>
              <a:t>trabajo en grupos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666841" y="2324724"/>
            <a:ext cx="1667444" cy="584775"/>
          </a:xfrm>
          <a:prstGeom prst="rect">
            <a:avLst/>
          </a:prstGeom>
          <a:solidFill>
            <a:srgbClr val="FFE1F7"/>
          </a:solidFill>
          <a:ln w="28575">
            <a:solidFill>
              <a:srgbClr val="CC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</a:t>
            </a:r>
            <a:endParaRPr lang="es-ES_trad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28184" y="6309320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74" y="765175"/>
            <a:ext cx="3554413" cy="52022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3715220" y="6021288"/>
            <a:ext cx="4404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N.H. </a:t>
            </a:r>
            <a:r>
              <a:rPr lang="en-US" sz="1000" dirty="0" err="1">
                <a:solidFill>
                  <a:srgbClr val="000000"/>
                </a:solidFill>
              </a:rPr>
              <a:t>Steneck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i="1" dirty="0">
                <a:solidFill>
                  <a:srgbClr val="000000"/>
                </a:solidFill>
              </a:rPr>
              <a:t>Introduction to the Responsible Conduct of Research</a:t>
            </a:r>
            <a:r>
              <a:rPr lang="en-US" sz="1000" dirty="0">
                <a:solidFill>
                  <a:srgbClr val="000000"/>
                </a:solidFill>
              </a:rPr>
              <a:t>. ORI. http://ori.hhs.gov/documents/rcrintro.pdf</a:t>
            </a:r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4932437" y="1196975"/>
            <a:ext cx="1296987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5005462" y="1196975"/>
            <a:ext cx="1155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200"/>
              <a:t>Imparcialidad</a:t>
            </a:r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6690592" y="1026847"/>
            <a:ext cx="950913" cy="293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6762030" y="1049436"/>
            <a:ext cx="879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200" dirty="0"/>
              <a:t>Exactitud</a:t>
            </a: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5692773" y="1791690"/>
            <a:ext cx="1008062" cy="341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10" name="Text Box 16"/>
          <p:cNvSpPr txBox="1">
            <a:spLocks noChangeArrowheads="1"/>
          </p:cNvSpPr>
          <p:nvPr/>
        </p:nvSpPr>
        <p:spPr bwMode="auto">
          <a:xfrm>
            <a:off x="5618160" y="1805350"/>
            <a:ext cx="1157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200" dirty="0"/>
              <a:t>Trato humano</a:t>
            </a:r>
          </a:p>
        </p:txBody>
      </p:sp>
      <p:sp>
        <p:nvSpPr>
          <p:cNvPr id="25611" name="Oval 17"/>
          <p:cNvSpPr>
            <a:spLocks noChangeArrowheads="1"/>
          </p:cNvSpPr>
          <p:nvPr/>
        </p:nvSpPr>
        <p:spPr bwMode="auto">
          <a:xfrm>
            <a:off x="6805687" y="3213100"/>
            <a:ext cx="431800" cy="431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12" name="Text Box 18"/>
          <p:cNvSpPr txBox="1">
            <a:spLocks noChangeArrowheads="1"/>
          </p:cNvSpPr>
          <p:nvPr/>
        </p:nvSpPr>
        <p:spPr bwMode="auto">
          <a:xfrm>
            <a:off x="6661224" y="3284538"/>
            <a:ext cx="720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900" b="1"/>
              <a:t>Conflicto</a:t>
            </a:r>
          </a:p>
          <a:p>
            <a:pPr eaLnBrk="1" hangingPunct="1"/>
            <a:r>
              <a:rPr lang="es-ES" sz="900" b="1"/>
              <a:t>interés</a:t>
            </a:r>
          </a:p>
        </p:txBody>
      </p:sp>
      <p:sp>
        <p:nvSpPr>
          <p:cNvPr id="25613" name="Rectangle 19"/>
          <p:cNvSpPr>
            <a:spLocks noChangeArrowheads="1"/>
          </p:cNvSpPr>
          <p:nvPr/>
        </p:nvSpPr>
        <p:spPr bwMode="auto">
          <a:xfrm>
            <a:off x="7237487" y="3860800"/>
            <a:ext cx="431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14" name="Text Box 20"/>
          <p:cNvSpPr txBox="1">
            <a:spLocks noChangeArrowheads="1"/>
          </p:cNvSpPr>
          <p:nvPr/>
        </p:nvSpPr>
        <p:spPr bwMode="auto">
          <a:xfrm>
            <a:off x="7149011" y="3786186"/>
            <a:ext cx="571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900" b="1" dirty="0"/>
              <a:t>Límites</a:t>
            </a:r>
          </a:p>
          <a:p>
            <a:pPr eaLnBrk="1" hangingPunct="1"/>
            <a:r>
              <a:rPr lang="es-ES" sz="900" b="1" dirty="0"/>
              <a:t>éticos</a:t>
            </a:r>
          </a:p>
        </p:txBody>
      </p:sp>
      <p:sp>
        <p:nvSpPr>
          <p:cNvPr id="25615" name="Rectangle 22"/>
          <p:cNvSpPr>
            <a:spLocks noChangeArrowheads="1"/>
          </p:cNvSpPr>
          <p:nvPr/>
        </p:nvSpPr>
        <p:spPr bwMode="auto">
          <a:xfrm rot="-849810">
            <a:off x="4213299" y="1700213"/>
            <a:ext cx="43180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16" name="Text Box 21"/>
          <p:cNvSpPr txBox="1">
            <a:spLocks noChangeArrowheads="1"/>
          </p:cNvSpPr>
          <p:nvPr/>
        </p:nvSpPr>
        <p:spPr bwMode="auto">
          <a:xfrm rot="-794457">
            <a:off x="3997399" y="1671638"/>
            <a:ext cx="763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000" b="1"/>
              <a:t>eficiencia</a:t>
            </a:r>
          </a:p>
        </p:txBody>
      </p:sp>
      <p:sp>
        <p:nvSpPr>
          <p:cNvPr id="25617" name="Rectangle 23"/>
          <p:cNvSpPr>
            <a:spLocks noChangeArrowheads="1"/>
          </p:cNvSpPr>
          <p:nvPr/>
        </p:nvSpPr>
        <p:spPr bwMode="auto">
          <a:xfrm>
            <a:off x="4932437" y="2133600"/>
            <a:ext cx="433387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18" name="Text Box 24"/>
          <p:cNvSpPr txBox="1">
            <a:spLocks noChangeArrowheads="1"/>
          </p:cNvSpPr>
          <p:nvPr/>
        </p:nvSpPr>
        <p:spPr bwMode="auto">
          <a:xfrm>
            <a:off x="4860999" y="2032000"/>
            <a:ext cx="636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000" b="1"/>
              <a:t>Autoría</a:t>
            </a:r>
          </a:p>
        </p:txBody>
      </p:sp>
      <p:sp>
        <p:nvSpPr>
          <p:cNvPr id="25619" name="Rectangle 25"/>
          <p:cNvSpPr>
            <a:spLocks noChangeArrowheads="1"/>
          </p:cNvSpPr>
          <p:nvPr/>
        </p:nvSpPr>
        <p:spPr bwMode="auto">
          <a:xfrm>
            <a:off x="7021587" y="2276475"/>
            <a:ext cx="43180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20" name="Text Box 26"/>
          <p:cNvSpPr txBox="1">
            <a:spLocks noChangeArrowheads="1"/>
          </p:cNvSpPr>
          <p:nvPr/>
        </p:nvSpPr>
        <p:spPr bwMode="auto">
          <a:xfrm>
            <a:off x="6967489" y="2250909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900" b="1" dirty="0"/>
              <a:t>tutores</a:t>
            </a:r>
          </a:p>
        </p:txBody>
      </p:sp>
      <p:sp>
        <p:nvSpPr>
          <p:cNvPr id="25621" name="Rectangle 29"/>
          <p:cNvSpPr>
            <a:spLocks noChangeArrowheads="1"/>
          </p:cNvSpPr>
          <p:nvPr/>
        </p:nvSpPr>
        <p:spPr bwMode="auto">
          <a:xfrm rot="-1049614">
            <a:off x="5005462" y="2349500"/>
            <a:ext cx="503237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22" name="Text Box 28"/>
          <p:cNvSpPr txBox="1">
            <a:spLocks noChangeArrowheads="1"/>
          </p:cNvSpPr>
          <p:nvPr/>
        </p:nvSpPr>
        <p:spPr bwMode="auto">
          <a:xfrm rot="-1182811">
            <a:off x="4860999" y="2276475"/>
            <a:ext cx="7572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800" b="1"/>
              <a:t>Aval comité</a:t>
            </a:r>
          </a:p>
        </p:txBody>
      </p:sp>
      <p:sp>
        <p:nvSpPr>
          <p:cNvPr id="25626" name="Rectangle 34"/>
          <p:cNvSpPr>
            <a:spLocks noChangeArrowheads="1"/>
          </p:cNvSpPr>
          <p:nvPr/>
        </p:nvSpPr>
        <p:spPr bwMode="auto">
          <a:xfrm rot="789556">
            <a:off x="6373887" y="2481263"/>
            <a:ext cx="43021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27" name="Text Box 35"/>
          <p:cNvSpPr txBox="1">
            <a:spLocks noChangeArrowheads="1"/>
          </p:cNvSpPr>
          <p:nvPr/>
        </p:nvSpPr>
        <p:spPr bwMode="auto">
          <a:xfrm rot="881327">
            <a:off x="6300862" y="2420938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800" b="1" dirty="0"/>
              <a:t>Seguridad</a:t>
            </a:r>
          </a:p>
          <a:p>
            <a:pPr eaLnBrk="1" hangingPunct="1"/>
            <a:r>
              <a:rPr lang="es-ES" sz="800" b="1" dirty="0" err="1"/>
              <a:t>Laborat</a:t>
            </a:r>
            <a:r>
              <a:rPr lang="es-ES" sz="800" b="1" dirty="0"/>
              <a:t>.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897468" y="885007"/>
            <a:ext cx="2720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el camino </a:t>
            </a:r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</a:t>
            </a:r>
          </a:p>
          <a:p>
            <a:pPr algn="l">
              <a:defRPr/>
            </a:pP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conducta responsable</a:t>
            </a:r>
          </a:p>
          <a:p>
            <a:pPr algn="l">
              <a:defRPr/>
            </a:pP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investigación… </a:t>
            </a:r>
          </a:p>
        </p:txBody>
      </p:sp>
      <p:sp>
        <p:nvSpPr>
          <p:cNvPr id="25629" name="Rectangle 38"/>
          <p:cNvSpPr>
            <a:spLocks noChangeArrowheads="1"/>
          </p:cNvSpPr>
          <p:nvPr/>
        </p:nvSpPr>
        <p:spPr bwMode="auto">
          <a:xfrm rot="5400000">
            <a:off x="7441610" y="5291340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David </a:t>
            </a:r>
            <a:r>
              <a:rPr lang="en-US" sz="1000" dirty="0" err="1">
                <a:solidFill>
                  <a:srgbClr val="000000"/>
                </a:solidFill>
              </a:rPr>
              <a:t>Zinn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927027" y="1967974"/>
            <a:ext cx="2646878" cy="3785652"/>
          </a:xfrm>
          <a:prstGeom prst="rect">
            <a:avLst/>
          </a:prstGeom>
          <a:solidFill>
            <a:srgbClr val="FFC5E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dirty="0"/>
              <a:t>Honestidad</a:t>
            </a:r>
          </a:p>
          <a:p>
            <a:pPr algn="l">
              <a:defRPr/>
            </a:pPr>
            <a:r>
              <a:rPr lang="es-ES" dirty="0"/>
              <a:t>Exactitud</a:t>
            </a:r>
          </a:p>
          <a:p>
            <a:pPr algn="l">
              <a:defRPr/>
            </a:pPr>
            <a:r>
              <a:rPr lang="es-ES" dirty="0"/>
              <a:t>Eficiencia</a:t>
            </a:r>
          </a:p>
          <a:p>
            <a:pPr algn="l">
              <a:defRPr/>
            </a:pPr>
            <a:r>
              <a:rPr lang="es-ES" dirty="0" smtClean="0"/>
              <a:t>Imparcialidad</a:t>
            </a:r>
          </a:p>
          <a:p>
            <a:pPr algn="l">
              <a:defRPr/>
            </a:pPr>
            <a:r>
              <a:rPr lang="es-ES" dirty="0" smtClean="0"/>
              <a:t>Comités éticos</a:t>
            </a:r>
          </a:p>
          <a:p>
            <a:pPr algn="l">
              <a:defRPr/>
            </a:pPr>
            <a:r>
              <a:rPr lang="es-ES" dirty="0" smtClean="0"/>
              <a:t>Trato humano</a:t>
            </a:r>
          </a:p>
          <a:p>
            <a:pPr algn="l">
              <a:defRPr/>
            </a:pPr>
            <a:r>
              <a:rPr lang="es-ES" dirty="0" smtClean="0"/>
              <a:t>Autoría </a:t>
            </a:r>
          </a:p>
          <a:p>
            <a:pPr algn="l">
              <a:defRPr/>
            </a:pPr>
            <a:r>
              <a:rPr lang="es-ES" dirty="0" smtClean="0"/>
              <a:t>Avales</a:t>
            </a:r>
          </a:p>
          <a:p>
            <a:pPr algn="l">
              <a:defRPr/>
            </a:pPr>
            <a:r>
              <a:rPr lang="es-ES" dirty="0" smtClean="0"/>
              <a:t>Tutores</a:t>
            </a:r>
          </a:p>
          <a:p>
            <a:pPr algn="l">
              <a:defRPr/>
            </a:pPr>
            <a:r>
              <a:rPr lang="es-ES" dirty="0" smtClean="0"/>
              <a:t>Seguridad laboral</a:t>
            </a:r>
          </a:p>
          <a:p>
            <a:pPr algn="l">
              <a:defRPr/>
            </a:pPr>
            <a:r>
              <a:rPr lang="es-ES" dirty="0" smtClean="0"/>
              <a:t>Conflicto de interés </a:t>
            </a:r>
          </a:p>
          <a:p>
            <a:pPr algn="l">
              <a:defRPr/>
            </a:pPr>
            <a:r>
              <a:rPr lang="es-ES" dirty="0" smtClean="0"/>
              <a:t>etc.</a:t>
            </a:r>
            <a:endParaRPr lang="es-ES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320448" y="6477407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/>
      <p:bldP spid="194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732240" y="6585371"/>
            <a:ext cx="23022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0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0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564880" y="620688"/>
            <a:ext cx="4014240" cy="523220"/>
          </a:xfrm>
          <a:prstGeom prst="rect">
            <a:avLst/>
          </a:prstGeom>
          <a:solidFill>
            <a:srgbClr val="EFE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2800" dirty="0" smtClean="0"/>
              <a:t>Referencias de interés</a:t>
            </a:r>
            <a:endParaRPr lang="es-ES_tradnl" sz="2800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813536" y="1340768"/>
            <a:ext cx="5516928" cy="5109091"/>
          </a:xfrm>
          <a:prstGeom prst="rect">
            <a:avLst/>
          </a:prstGeom>
          <a:solidFill>
            <a:srgbClr val="EFEFFF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marL="176213" indent="-176213" algn="l" eaLnBrk="0" hangingPunct="0">
              <a:defRPr/>
            </a:pPr>
            <a:r>
              <a:rPr lang="en-US" sz="1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</a:t>
            </a:r>
            <a:r>
              <a:rPr lang="en-US" sz="1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in Research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600" b="1" i="1" dirty="0"/>
              <a:t> </a:t>
            </a:r>
            <a:r>
              <a:rPr lang="en-US" sz="1000" dirty="0"/>
              <a:t>Columbia University.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ccnmtl.columbia.edu/projects/rcr/rcr-conflicts</a:t>
            </a:r>
            <a:endParaRPr lang="en-US" sz="1000" dirty="0" smtClean="0"/>
          </a:p>
          <a:p>
            <a:pPr marL="176213" indent="-176213" algn="l" eaLnBrk="0" hangingPunct="0">
              <a:defRPr/>
            </a:pPr>
            <a:endParaRPr lang="es-ES" sz="1000" dirty="0">
              <a:cs typeface="Times New Roman" pitchFamily="18" charset="0"/>
            </a:endParaRPr>
          </a:p>
          <a:p>
            <a:pPr marL="176213" indent="-176213" algn="l" eaLnBrk="0" hangingPunct="0">
              <a:defRPr/>
            </a:pPr>
            <a:r>
              <a:rPr lang="en-US" sz="1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s-ES" sz="1200" dirty="0" smtClean="0">
                <a:cs typeface="Times New Roman" pitchFamily="18" charset="0"/>
              </a:rPr>
              <a:t>N.H. </a:t>
            </a:r>
            <a:r>
              <a:rPr lang="es-ES" sz="1200" dirty="0" err="1" smtClean="0">
                <a:cs typeface="Times New Roman" pitchFamily="18" charset="0"/>
              </a:rPr>
              <a:t>Steneck</a:t>
            </a:r>
            <a:r>
              <a:rPr lang="es-ES" sz="1200" dirty="0" smtClean="0">
                <a:cs typeface="Times New Roman" pitchFamily="18" charset="0"/>
              </a:rPr>
              <a:t>. </a:t>
            </a:r>
            <a:r>
              <a:rPr lang="es-E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Introduction</a:t>
            </a:r>
            <a:r>
              <a:rPr lang="es-E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s-E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</a:t>
            </a:r>
            <a:r>
              <a:rPr lang="es-ES" sz="14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s-E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</a:t>
            </a:r>
            <a:r>
              <a:rPr lang="es-E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s-E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Responsible</a:t>
            </a:r>
            <a:r>
              <a:rPr lang="es-E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s-E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Conduct</a:t>
            </a:r>
            <a:r>
              <a:rPr lang="es-E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of </a:t>
            </a:r>
            <a:r>
              <a:rPr lang="es-E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Research</a:t>
            </a:r>
            <a:r>
              <a:rPr lang="es-E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s-ES" sz="1000" dirty="0">
                <a:cs typeface="Times New Roman" pitchFamily="18" charset="0"/>
              </a:rPr>
              <a:t>Office of </a:t>
            </a:r>
            <a:r>
              <a:rPr lang="es-ES" sz="1000" dirty="0" err="1">
                <a:cs typeface="Times New Roman" pitchFamily="18" charset="0"/>
              </a:rPr>
              <a:t>Research</a:t>
            </a:r>
            <a:r>
              <a:rPr lang="es-ES" sz="1000" dirty="0">
                <a:cs typeface="Times New Roman" pitchFamily="18" charset="0"/>
              </a:rPr>
              <a:t> </a:t>
            </a:r>
            <a:r>
              <a:rPr lang="es-ES" sz="1000" dirty="0" err="1" smtClean="0">
                <a:cs typeface="Times New Roman" pitchFamily="18" charset="0"/>
              </a:rPr>
              <a:t>Integrity</a:t>
            </a:r>
            <a:r>
              <a:rPr lang="es-ES" sz="1000" dirty="0" smtClean="0">
                <a:cs typeface="Times New Roman" pitchFamily="18" charset="0"/>
              </a:rPr>
              <a:t> (ORI). </a:t>
            </a:r>
          </a:p>
          <a:p>
            <a:pPr marL="176213" indent="-176213" algn="l" eaLnBrk="0" hangingPunct="0">
              <a:defRPr/>
            </a:pPr>
            <a:endParaRPr lang="en-US" sz="1000" dirty="0" smtClean="0">
              <a:cs typeface="Times New Roman" pitchFamily="18" charset="0"/>
            </a:endParaRPr>
          </a:p>
          <a:p>
            <a:pPr marL="176213" indent="-176213" algn="l">
              <a:defRPr/>
            </a:pPr>
            <a:r>
              <a:rPr lang="en-US" sz="1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s-ES_tradnl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s-ES_tradnl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Conduct,Reporting,Editing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_tradnl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Scholarly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Medical </a:t>
            </a:r>
            <a:r>
              <a:rPr lang="es-ES_tradnl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Journals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 algn="l">
              <a:tabLst>
                <a:tab pos="228600" algn="l"/>
              </a:tabLst>
              <a:defRPr/>
            </a:pPr>
            <a:r>
              <a:rPr lang="es-ES_tradnl" sz="1000" dirty="0"/>
              <a:t>      International </a:t>
            </a:r>
            <a:r>
              <a:rPr lang="es-ES_tradnl" sz="1000" dirty="0" err="1"/>
              <a:t>Committee</a:t>
            </a:r>
            <a:r>
              <a:rPr lang="es-ES_tradnl" sz="1000" dirty="0"/>
              <a:t> of Medical </a:t>
            </a:r>
            <a:r>
              <a:rPr lang="es-ES_tradnl" sz="1000" dirty="0" err="1"/>
              <a:t>Journals</a:t>
            </a:r>
            <a:r>
              <a:rPr lang="es-ES_tradnl" sz="1000" dirty="0"/>
              <a:t>  </a:t>
            </a:r>
            <a:r>
              <a:rPr lang="es-ES_tradnl" sz="1000" dirty="0" err="1"/>
              <a:t>Editors</a:t>
            </a:r>
            <a:r>
              <a:rPr lang="es-ES_tradnl" sz="1000" dirty="0"/>
              <a:t>  (ICMJE), </a:t>
            </a:r>
            <a:r>
              <a:rPr lang="es-ES_tradnl" sz="1000" dirty="0" err="1"/>
              <a:t>Dec</a:t>
            </a:r>
            <a:r>
              <a:rPr lang="es-ES_tradnl" sz="1000" dirty="0"/>
              <a:t>. 2016. </a:t>
            </a:r>
            <a:endParaRPr lang="es-ES_tradnl" sz="1000" dirty="0" smtClean="0"/>
          </a:p>
          <a:p>
            <a:pPr marL="342900" indent="-342900" algn="l">
              <a:tabLst>
                <a:tab pos="228600" algn="l"/>
              </a:tabLst>
              <a:defRPr/>
            </a:pPr>
            <a:endParaRPr lang="es-ES_tradnl" sz="1000" dirty="0"/>
          </a:p>
          <a:p>
            <a:pPr marL="265113" indent="-265113" algn="l" eaLnBrk="0" hangingPunct="0">
              <a:defRPr/>
            </a:pPr>
            <a:r>
              <a:rPr lang="en-US" sz="1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s-E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Manual </a:t>
            </a:r>
            <a:r>
              <a:rPr lang="es-E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 Ética Médica. </a:t>
            </a:r>
            <a:r>
              <a:rPr lang="es-ES" sz="1000" dirty="0">
                <a:cs typeface="Times New Roman" pitchFamily="18" charset="0"/>
              </a:rPr>
              <a:t>3era. Edición</a:t>
            </a:r>
            <a:r>
              <a:rPr lang="es-ES" sz="1000" b="1" dirty="0">
                <a:cs typeface="Times New Roman" pitchFamily="18" charset="0"/>
              </a:rPr>
              <a:t>. </a:t>
            </a:r>
            <a:r>
              <a:rPr lang="es-ES" sz="1000" dirty="0" smtClean="0">
                <a:cs typeface="Times New Roman" pitchFamily="18" charset="0"/>
              </a:rPr>
              <a:t>Asociación </a:t>
            </a:r>
            <a:r>
              <a:rPr lang="es-ES" sz="1000" dirty="0">
                <a:cs typeface="Times New Roman" pitchFamily="18" charset="0"/>
              </a:rPr>
              <a:t>Médica Mundial (AMM), </a:t>
            </a:r>
            <a:r>
              <a:rPr lang="es-E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2015</a:t>
            </a:r>
            <a:r>
              <a:rPr lang="es-E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marL="265113" indent="-265113" algn="l" eaLnBrk="0" hangingPunct="0">
              <a:defRPr/>
            </a:pPr>
            <a:endParaRPr lang="es-ES_tradnl" sz="1000" dirty="0"/>
          </a:p>
          <a:p>
            <a:pPr marL="176213" indent="-176213" algn="l">
              <a:defRPr/>
            </a:pPr>
            <a:r>
              <a:rPr lang="en-US" sz="1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s-E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Declaración </a:t>
            </a:r>
            <a:r>
              <a:rPr lang="es-E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 Helsinki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s-ES" sz="1200" dirty="0">
                <a:cs typeface="Times New Roman" pitchFamily="18" charset="0"/>
              </a:rPr>
              <a:t>Asociación Médica </a:t>
            </a:r>
            <a:r>
              <a:rPr lang="es-ES" sz="1200" dirty="0" smtClean="0">
                <a:cs typeface="Times New Roman" pitchFamily="18" charset="0"/>
              </a:rPr>
              <a:t>Mundial </a:t>
            </a:r>
            <a:r>
              <a:rPr lang="es-ES" sz="1200" dirty="0">
                <a:cs typeface="Times New Roman" pitchFamily="18" charset="0"/>
              </a:rPr>
              <a:t>(AMM). </a:t>
            </a:r>
            <a:r>
              <a:rPr lang="es-ES" sz="1200" dirty="0" smtClean="0">
                <a:cs typeface="Times New Roman" pitchFamily="18" charset="0"/>
              </a:rPr>
              <a:t>7</a:t>
            </a:r>
            <a:r>
              <a:rPr lang="es-ES" sz="1200" baseline="30000" dirty="0" smtClean="0">
                <a:cs typeface="Times New Roman" pitchFamily="18" charset="0"/>
              </a:rPr>
              <a:t>tima</a:t>
            </a:r>
            <a:r>
              <a:rPr lang="es-ES" sz="1200" dirty="0" smtClean="0">
                <a:cs typeface="Times New Roman" pitchFamily="18" charset="0"/>
              </a:rPr>
              <a:t>.  </a:t>
            </a:r>
            <a:r>
              <a:rPr lang="es-ES" sz="1200" dirty="0">
                <a:cs typeface="Times New Roman" pitchFamily="18" charset="0"/>
              </a:rPr>
              <a:t>r</a:t>
            </a:r>
            <a:r>
              <a:rPr lang="es-ES" sz="1200" dirty="0" smtClean="0">
                <a:cs typeface="Times New Roman" pitchFamily="18" charset="0"/>
              </a:rPr>
              <a:t>evisión </a:t>
            </a:r>
            <a:r>
              <a:rPr lang="es-ES" sz="1200" dirty="0">
                <a:cs typeface="Times New Roman" pitchFamily="18" charset="0"/>
              </a:rPr>
              <a:t>2013</a:t>
            </a:r>
            <a:r>
              <a:rPr lang="es-ES" sz="1200" dirty="0" smtClean="0">
                <a:cs typeface="Times New Roman" pitchFamily="18" charset="0"/>
              </a:rPr>
              <a:t>.</a:t>
            </a:r>
          </a:p>
          <a:p>
            <a:pPr marL="176213" indent="-176213" algn="l">
              <a:defRPr/>
            </a:pPr>
            <a:endParaRPr lang="es-ES" sz="1000" dirty="0" smtClean="0">
              <a:cs typeface="Times New Roman" pitchFamily="18" charset="0"/>
            </a:endParaRPr>
          </a:p>
          <a:p>
            <a:pPr marL="265113" indent="-265113" algn="l" eaLnBrk="0" hangingPunct="0">
              <a:defRPr/>
            </a:pPr>
            <a:r>
              <a:rPr lang="en-US" sz="1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s-ES_tradnl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</a:t>
            </a:r>
            <a:r>
              <a:rPr lang="es-ES_tradnl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_tradnl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  <a:r>
              <a:rPr lang="es-ES_tradn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 </a:t>
            </a:r>
            <a:r>
              <a:rPr lang="es-ES_tradnl" sz="1200" dirty="0"/>
              <a:t>International </a:t>
            </a:r>
            <a:r>
              <a:rPr lang="es-ES_tradnl" sz="1200" b="1" dirty="0"/>
              <a:t>Center </a:t>
            </a:r>
            <a:r>
              <a:rPr lang="es-ES_tradnl" sz="1200" b="1" dirty="0" err="1"/>
              <a:t>for</a:t>
            </a:r>
            <a:r>
              <a:rPr lang="es-ES_tradnl" sz="1200" b="1" dirty="0"/>
              <a:t> </a:t>
            </a:r>
            <a:r>
              <a:rPr lang="es-ES_tradnl" sz="1200" b="1" dirty="0" err="1"/>
              <a:t>Academic</a:t>
            </a:r>
            <a:r>
              <a:rPr lang="es-ES_tradnl" sz="1200" b="1" dirty="0"/>
              <a:t> </a:t>
            </a:r>
            <a:r>
              <a:rPr lang="es-ES_tradnl" sz="1200" b="1" dirty="0" err="1"/>
              <a:t>Integrity</a:t>
            </a:r>
            <a:r>
              <a:rPr lang="es-ES_tradnl" sz="1200" b="1" dirty="0"/>
              <a:t> (ICAI) </a:t>
            </a:r>
            <a:r>
              <a:rPr lang="es-ES_tradn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es-ES_tradn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65113" indent="-265113" algn="l" eaLnBrk="0" hangingPunct="0">
              <a:defRPr/>
            </a:pPr>
            <a:endParaRPr lang="es-ES" sz="1000" dirty="0">
              <a:solidFill>
                <a:srgbClr val="FF0066"/>
              </a:solidFill>
              <a:cs typeface="Times New Roman" pitchFamily="18" charset="0"/>
            </a:endParaRPr>
          </a:p>
          <a:p>
            <a:pPr marL="265113" indent="-265113" algn="l" eaLnBrk="0" hangingPunct="0">
              <a:defRPr/>
            </a:pPr>
            <a:r>
              <a:rPr lang="en-US" sz="1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400" dirty="0" smtClean="0"/>
              <a:t>  </a:t>
            </a:r>
            <a:r>
              <a:rPr lang="en-US" sz="1200" dirty="0" smtClean="0"/>
              <a:t>B</a:t>
            </a:r>
            <a:r>
              <a:rPr lang="en-US" sz="1200" dirty="0"/>
              <a:t>. Taylor.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_tradn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1999. </a:t>
            </a:r>
            <a:endParaRPr lang="es-ES_tradn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13" indent="-265113" algn="l" eaLnBrk="0" hangingPunct="0">
              <a:defRPr/>
            </a:pPr>
            <a:endParaRPr lang="es-ES_tradnl" sz="1000" dirty="0"/>
          </a:p>
          <a:p>
            <a:pPr marL="265113" indent="-265113" algn="l" eaLnBrk="0" hangingPunct="0">
              <a:defRPr/>
            </a:pPr>
            <a:r>
              <a:rPr lang="en-US" sz="14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Pacto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entre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médicos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residentes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y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sus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profesores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  <a:p>
            <a:pPr marL="265113" indent="-265113" algn="l" eaLnBrk="0" hangingPunct="0"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Association </a:t>
            </a: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of American Medical Colleges (</a:t>
            </a:r>
            <a:r>
              <a:rPr lang="en-US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AAMC),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2006.</a:t>
            </a:r>
          </a:p>
          <a:p>
            <a:pPr marL="265113" indent="-265113" algn="l" eaLnBrk="0" hangingPunct="0"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endParaRPr lang="en-US" sz="1000" dirty="0">
              <a:cs typeface="Times New Roman" pitchFamily="18" charset="0"/>
            </a:endParaRPr>
          </a:p>
          <a:p>
            <a:pPr marL="265113" indent="-265113" algn="l" eaLnBrk="0" hangingPunct="0">
              <a:defRPr/>
            </a:pPr>
            <a:r>
              <a:rPr lang="en-US" sz="14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2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smtClean="0">
                <a:cs typeface="Times New Roman" pitchFamily="18" charset="0"/>
              </a:rPr>
              <a:t>H.L</a:t>
            </a:r>
            <a:r>
              <a:rPr lang="es-ES" sz="1200" b="1" dirty="0">
                <a:cs typeface="Times New Roman" pitchFamily="18" charset="0"/>
              </a:rPr>
              <a:t>. Fred.</a:t>
            </a:r>
            <a:r>
              <a:rPr lang="es-ES" sz="1200" b="1" i="1" dirty="0">
                <a:cs typeface="Times New Roman" pitchFamily="18" charset="0"/>
              </a:rPr>
              <a:t> </a:t>
            </a:r>
            <a:r>
              <a:rPr lang="es-E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Dishonesty</a:t>
            </a:r>
            <a:r>
              <a:rPr lang="es-E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 Medicine </a:t>
            </a:r>
            <a:r>
              <a:rPr lang="es-E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revisited</a:t>
            </a:r>
            <a:r>
              <a:rPr lang="es-E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  <a:p>
            <a:pPr marL="265113" indent="-265113" algn="l" eaLnBrk="0" hangingPunct="0">
              <a:defRPr/>
            </a:pPr>
            <a:r>
              <a:rPr lang="en-US" sz="1200" dirty="0" smtClean="0">
                <a:cs typeface="Times New Roman" pitchFamily="18" charset="0"/>
              </a:rPr>
              <a:t>    Tex</a:t>
            </a:r>
            <a:r>
              <a:rPr lang="en-US" sz="1200" dirty="0">
                <a:cs typeface="Times New Roman" pitchFamily="18" charset="0"/>
              </a:rPr>
              <a:t>. Heart Inst. J. 35: 6-15,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2008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s-ES" sz="1200" dirty="0">
              <a:cs typeface="Times New Roman" pitchFamily="18" charset="0"/>
            </a:endParaRPr>
          </a:p>
          <a:p>
            <a:pPr marL="176213" indent="-176213" algn="l">
              <a:defRPr/>
            </a:pPr>
            <a:endParaRPr lang="es-ES_tradnl" sz="800" i="1" dirty="0">
              <a:solidFill>
                <a:srgbClr val="FF00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526345" y="2132856"/>
            <a:ext cx="4110429" cy="954107"/>
          </a:xfrm>
          <a:prstGeom prst="rect">
            <a:avLst/>
          </a:prstGeom>
          <a:solidFill>
            <a:srgbClr val="EBEB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6213" indent="-176213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</a:t>
            </a:r>
          </a:p>
          <a:p>
            <a:pPr>
              <a:buClr>
                <a:srgbClr val="FF0066"/>
              </a:buClr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Investigación</a:t>
            </a:r>
            <a:endParaRPr lang="es-E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612618" y="2132856"/>
            <a:ext cx="720725" cy="641350"/>
          </a:xfrm>
          <a:prstGeom prst="rect">
            <a:avLst/>
          </a:prstGeom>
          <a:solidFill>
            <a:srgbClr val="C7A4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600" b="1"/>
              <a:t>1.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336610" y="435436"/>
            <a:ext cx="2336800" cy="395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II. Discusión casos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150078" y="6381328"/>
            <a:ext cx="270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70060" y="3766031"/>
            <a:ext cx="1747594" cy="1631216"/>
          </a:xfrm>
          <a:prstGeom prst="rect">
            <a:avLst/>
          </a:prstGeom>
          <a:solidFill>
            <a:srgbClr val="FFE7F3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TRÍO</a:t>
            </a:r>
          </a:p>
          <a:p>
            <a:pPr algn="l" eaLnBrk="1" hangingPunct="1"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</a:t>
            </a:r>
          </a:p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Arbitraje</a:t>
            </a:r>
          </a:p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</a:t>
            </a:r>
          </a:p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26345" y="3789363"/>
            <a:ext cx="1649412" cy="608013"/>
          </a:xfrm>
          <a:prstGeom prst="rect">
            <a:avLst/>
          </a:prstGeom>
          <a:solidFill>
            <a:srgbClr val="FF9FCF"/>
          </a:solidFill>
          <a:ln w="28575">
            <a:solidFill>
              <a:srgbClr val="D6009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 b="1" dirty="0"/>
              <a:t>CASOS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429368" y="1844824"/>
            <a:ext cx="4439036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4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Escándalos </a:t>
            </a:r>
          </a:p>
          <a:p>
            <a:pPr eaLnBrk="1" hangingPunct="1"/>
            <a:r>
              <a:rPr lang="es-ES" sz="2800" dirty="0" smtClean="0"/>
              <a:t>en </a:t>
            </a:r>
          </a:p>
          <a:p>
            <a:pPr eaLnBrk="1" hangingPunct="1"/>
            <a:r>
              <a:rPr lang="es-ES" sz="2800" dirty="0" smtClean="0"/>
              <a:t>instituciones prestigiosas</a:t>
            </a: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2286000" y="376379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dirty="0" smtClean="0"/>
              <a:t>Revisar páginas web de:</a:t>
            </a:r>
          </a:p>
          <a:p>
            <a:r>
              <a:rPr lang="es-VE" sz="1000" dirty="0" smtClean="0"/>
              <a:t> </a:t>
            </a:r>
          </a:p>
          <a:p>
            <a:r>
              <a:rPr lang="es-V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s-VE" dirty="0" smtClean="0"/>
              <a:t>Office </a:t>
            </a:r>
            <a:r>
              <a:rPr lang="es-VE" dirty="0" err="1"/>
              <a:t>Research</a:t>
            </a:r>
            <a:r>
              <a:rPr lang="es-VE" dirty="0"/>
              <a:t> </a:t>
            </a:r>
            <a:r>
              <a:rPr lang="es-VE" dirty="0" err="1"/>
              <a:t>Integrity</a:t>
            </a:r>
            <a:r>
              <a:rPr lang="es-VE" dirty="0"/>
              <a:t> (ORI</a:t>
            </a:r>
            <a:r>
              <a:rPr lang="es-VE" dirty="0" smtClean="0"/>
              <a:t>)</a:t>
            </a:r>
          </a:p>
          <a:p>
            <a:endParaRPr lang="es-VE" sz="1200" dirty="0"/>
          </a:p>
          <a:p>
            <a:r>
              <a:rPr lang="es-V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s-VE" dirty="0" smtClean="0"/>
              <a:t>Retractionwatch.com  blog </a:t>
            </a:r>
            <a:endParaRPr lang="es-VE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228184" y="476672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95536" y="710178"/>
            <a:ext cx="231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V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Escándalos…</a:t>
            </a:r>
            <a:r>
              <a:rPr lang="es-V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129664" y="1585172"/>
            <a:ext cx="488467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2400" dirty="0" err="1" smtClean="0"/>
              <a:t>Annals</a:t>
            </a:r>
            <a:r>
              <a:rPr lang="es-VE" sz="2400" dirty="0" smtClean="0"/>
              <a:t> </a:t>
            </a:r>
            <a:r>
              <a:rPr lang="es-VE" sz="2400" dirty="0" err="1" smtClean="0"/>
              <a:t>Internal</a:t>
            </a:r>
            <a:r>
              <a:rPr lang="es-VE" sz="2400" dirty="0" smtClean="0"/>
              <a:t> Medicine 2017</a:t>
            </a:r>
          </a:p>
          <a:p>
            <a:r>
              <a:rPr lang="es-VE" sz="2400" dirty="0"/>
              <a:t>s</a:t>
            </a:r>
            <a:r>
              <a:rPr lang="es-VE" sz="2400" dirty="0" smtClean="0"/>
              <a:t>obre </a:t>
            </a:r>
            <a:r>
              <a:rPr lang="es-VE" sz="2400" b="1" dirty="0" smtClean="0"/>
              <a:t>caso de plagio</a:t>
            </a:r>
            <a:r>
              <a:rPr lang="es-VE" sz="2400" dirty="0" smtClean="0"/>
              <a:t> en artículo </a:t>
            </a:r>
          </a:p>
          <a:p>
            <a:r>
              <a:rPr lang="es-VE" sz="2400" dirty="0" smtClean="0"/>
              <a:t>publicado en la misma revista</a:t>
            </a:r>
            <a:endParaRPr lang="es-VE" sz="3200" dirty="0"/>
          </a:p>
        </p:txBody>
      </p:sp>
      <p:sp>
        <p:nvSpPr>
          <p:cNvPr id="2" name="Rectángulo 1"/>
          <p:cNvSpPr/>
          <p:nvPr/>
        </p:nvSpPr>
        <p:spPr>
          <a:xfrm>
            <a:off x="2107014" y="2965830"/>
            <a:ext cx="4929972" cy="2554545"/>
          </a:xfrm>
          <a:prstGeom prst="rect">
            <a:avLst/>
          </a:prstGeom>
          <a:solidFill>
            <a:srgbClr val="FFE7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s-VE" sz="800" dirty="0" smtClean="0"/>
          </a:p>
          <a:p>
            <a:r>
              <a:rPr lang="es-VE" dirty="0" smtClean="0"/>
              <a:t>Relato del Autor</a:t>
            </a:r>
            <a:endParaRPr lang="es-VE" dirty="0"/>
          </a:p>
          <a:p>
            <a:r>
              <a:rPr lang="es-VE" sz="2400" dirty="0" smtClean="0"/>
              <a:t>“</a:t>
            </a:r>
            <a:r>
              <a:rPr lang="es-VE" sz="2400" dirty="0" err="1" smtClean="0"/>
              <a:t>Dear</a:t>
            </a:r>
            <a:r>
              <a:rPr lang="es-VE" sz="2400" dirty="0" smtClean="0"/>
              <a:t> </a:t>
            </a:r>
            <a:r>
              <a:rPr lang="es-VE" sz="2400" dirty="0" err="1" smtClean="0"/>
              <a:t>Plagiarist</a:t>
            </a:r>
            <a:r>
              <a:rPr lang="es-VE" sz="2400" dirty="0" smtClean="0"/>
              <a:t>”</a:t>
            </a:r>
          </a:p>
          <a:p>
            <a:r>
              <a:rPr lang="sv-SE" sz="1400" dirty="0"/>
              <a:t>M. Dasinger. Ann Intern Med. 2017;166:143.</a:t>
            </a:r>
          </a:p>
          <a:p>
            <a:endParaRPr lang="es-VE" dirty="0" smtClean="0"/>
          </a:p>
          <a:p>
            <a:r>
              <a:rPr lang="es-VE" dirty="0" smtClean="0"/>
              <a:t>Editorial</a:t>
            </a:r>
            <a:r>
              <a:rPr lang="es-VE" sz="2400" dirty="0" smtClean="0"/>
              <a:t> </a:t>
            </a:r>
          </a:p>
          <a:p>
            <a:r>
              <a:rPr lang="es-VE" sz="2400" dirty="0" smtClean="0"/>
              <a:t>“</a:t>
            </a:r>
            <a:r>
              <a:rPr lang="es-VE" sz="2400" dirty="0" err="1" smtClean="0"/>
              <a:t>Scientific</a:t>
            </a:r>
            <a:r>
              <a:rPr lang="es-VE" sz="2400" dirty="0"/>
              <a:t> </a:t>
            </a:r>
            <a:r>
              <a:rPr lang="es-VE" sz="2400" dirty="0" err="1" smtClean="0"/>
              <a:t>Misconduct</a:t>
            </a:r>
            <a:r>
              <a:rPr lang="es-VE" sz="2400" dirty="0"/>
              <a:t> </a:t>
            </a:r>
            <a:r>
              <a:rPr lang="es-VE" sz="2400" dirty="0" err="1" smtClean="0"/>
              <a:t>Hurts</a:t>
            </a:r>
            <a:r>
              <a:rPr lang="es-VE" sz="2400" dirty="0" smtClean="0"/>
              <a:t>”</a:t>
            </a:r>
          </a:p>
          <a:p>
            <a:r>
              <a:rPr lang="sv-SE" sz="1400" dirty="0"/>
              <a:t>C. Laine. Ann Intern Med. 2017;166:148-149</a:t>
            </a:r>
          </a:p>
          <a:p>
            <a:endParaRPr lang="es-VE" sz="800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2990477" y="5643074"/>
            <a:ext cx="3163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Publicados </a:t>
            </a:r>
            <a:r>
              <a:rPr lang="sv-SE" sz="1400" dirty="0"/>
              <a:t>online 13 diciembre </a:t>
            </a:r>
            <a:r>
              <a:rPr lang="sv-SE" sz="1400" dirty="0" smtClean="0"/>
              <a:t>2016</a:t>
            </a:r>
            <a:endParaRPr lang="sv-SE" sz="1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71778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228184" y="476672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4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707904" y="1985144"/>
            <a:ext cx="351410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2400" dirty="0" smtClean="0"/>
              <a:t>Científico </a:t>
            </a:r>
            <a:r>
              <a:rPr lang="es-VE" sz="2400" b="1" dirty="0" smtClean="0"/>
              <a:t>USA</a:t>
            </a:r>
            <a:r>
              <a:rPr lang="es-VE" sz="2400" dirty="0" smtClean="0"/>
              <a:t>, </a:t>
            </a:r>
            <a:r>
              <a:rPr lang="es-VE" sz="3200" b="1" dirty="0" smtClean="0"/>
              <a:t>2017</a:t>
            </a:r>
            <a:endParaRPr lang="es-VE" sz="3200" dirty="0"/>
          </a:p>
        </p:txBody>
      </p:sp>
      <p:pic>
        <p:nvPicPr>
          <p:cNvPr id="8" name="Imagen 7" descr="https://static01.nyt.com/images/2017/03/09/us/09cancerfraud-2/xxcancerfraud-2-blog4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0844"/>
            <a:ext cx="2061965" cy="30217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128237" y="5085184"/>
            <a:ext cx="1460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 smtClean="0"/>
              <a:t>Dr. Carlo </a:t>
            </a:r>
            <a:r>
              <a:rPr lang="es-VE" sz="1400" dirty="0" err="1" smtClean="0"/>
              <a:t>Croce</a:t>
            </a:r>
            <a:endParaRPr lang="es-VE" sz="1400" dirty="0"/>
          </a:p>
        </p:txBody>
      </p:sp>
      <p:sp>
        <p:nvSpPr>
          <p:cNvPr id="11" name="Rectángulo 10"/>
          <p:cNvSpPr/>
          <p:nvPr/>
        </p:nvSpPr>
        <p:spPr>
          <a:xfrm>
            <a:off x="2923284" y="4695608"/>
            <a:ext cx="53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https://www.nytimes.com/2017/03/08/science/cancer-carlo-croce.html?_r=0</a:t>
            </a:r>
            <a:r>
              <a:rPr lang="es-V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VE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199075" y="2886828"/>
            <a:ext cx="47314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Famoso profesor investigador, jefe de departamento, con cientos de artículos y mucho financiamiento, acusado de </a:t>
            </a:r>
            <a:r>
              <a:rPr lang="es-V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falsificar</a:t>
            </a:r>
            <a:r>
              <a:rPr lang="es-VE" dirty="0" smtClean="0"/>
              <a:t> resultados (manipulación de imágenes). </a:t>
            </a:r>
          </a:p>
          <a:p>
            <a:endParaRPr lang="es-VE" sz="800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683568" y="1406800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V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Escándalos…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28184" y="629604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228184" y="476672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3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50648" y="3145431"/>
            <a:ext cx="6442693" cy="58477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Plagio, Fabricación, Falsificación </a:t>
            </a:r>
            <a:endParaRPr lang="es-ES_tradnl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102686" y="1931806"/>
            <a:ext cx="2938625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4400" b="1" dirty="0">
                <a:solidFill>
                  <a:srgbClr val="C00000"/>
                </a:solidFill>
              </a:rPr>
              <a:t>“El TRÍO”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498355" y="4174390"/>
            <a:ext cx="41472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 proponer</a:t>
            </a:r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conducir </a:t>
            </a: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reportar </a:t>
            </a:r>
            <a:endParaRPr lang="es-E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dirty="0" smtClean="0"/>
              <a:t>resultados </a:t>
            </a:r>
            <a:r>
              <a:rPr lang="es-ES_tradnl" dirty="0"/>
              <a:t>de investigación. </a:t>
            </a:r>
            <a:endParaRPr lang="es-E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228184" y="476672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54" grpId="0" animBg="1"/>
      <p:bldP spid="143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2l ori dhhs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8426" r="7024" b="5716"/>
          <a:stretch>
            <a:fillRect/>
          </a:stretch>
        </p:blipFill>
        <p:spPr bwMode="auto">
          <a:xfrm>
            <a:off x="3275013" y="909167"/>
            <a:ext cx="2592387" cy="36718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203575" y="764704"/>
            <a:ext cx="2735263" cy="1511300"/>
          </a:xfrm>
          <a:prstGeom prst="cloudCallout">
            <a:avLst>
              <a:gd name="adj1" fmla="val -26380"/>
              <a:gd name="adj2" fmla="val 5882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92500" y="1052042"/>
            <a:ext cx="2268538" cy="86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b="1">
                <a:cs typeface="Times New Roman" pitchFamily="18" charset="0"/>
              </a:rPr>
              <a:t>Guao! ¿Sucede esto con frecuencia?</a:t>
            </a:r>
            <a:endParaRPr lang="es-ES" b="1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365770" y="5520943"/>
            <a:ext cx="441087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“Cuando la conducta deshonesta en investigación se hace pública”</a:t>
            </a:r>
            <a:endParaRPr lang="es-ES_tradnl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156176" y="445206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2715417" y="6222618"/>
            <a:ext cx="3711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200">
                <a:latin typeface="Arial" charset="0"/>
              </a:rPr>
              <a:t>http://ori.dhhs.gov/.../products/RCRintro/c02/ic2.html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83039" y="3304480"/>
            <a:ext cx="2411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Resultados </a:t>
            </a:r>
          </a:p>
          <a:p>
            <a:pPr eaLnBrk="1" hangingPunct="1">
              <a:defRPr/>
            </a:pPr>
            <a:r>
              <a:rPr lang="es-ES_tradn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Fabricados </a:t>
            </a: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 </a:t>
            </a:r>
          </a:p>
          <a:p>
            <a:pPr eaLnBrk="1" hangingPunct="1"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ensayo clínico</a:t>
            </a:r>
            <a:r>
              <a:rPr lang="es-ES_tradn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345685" y="4635500"/>
            <a:ext cx="2587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Investigador</a:t>
            </a:r>
          </a:p>
          <a:p>
            <a:pPr eaLnBrk="1" hangingPunct="1">
              <a:defRPr/>
            </a:pPr>
            <a:r>
              <a:rPr lang="es-ES_tradn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Falsifica </a:t>
            </a: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datos…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028872" y="3673812"/>
            <a:ext cx="2194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Tesis</a:t>
            </a:r>
          </a:p>
          <a:p>
            <a:pPr eaLnBrk="1" hangingPunct="1">
              <a:defRPr/>
            </a:pPr>
            <a:r>
              <a:rPr lang="es-ES_tradn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Plagiada </a:t>
            </a: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por…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60232" y="6474073"/>
            <a:ext cx="23022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0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0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2" grpId="0" animBg="1"/>
      <p:bldP spid="13327" grpId="0"/>
      <p:bldP spid="13328" grpId="0"/>
      <p:bldP spid="133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1606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3600"/>
          </a:p>
        </p:txBody>
      </p:sp>
      <p:pic>
        <p:nvPicPr>
          <p:cNvPr id="11269" name="Picture 5" descr="Roomie plagia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 r="4253" b="14633"/>
          <a:stretch>
            <a:fillRect/>
          </a:stretch>
        </p:blipFill>
        <p:spPr bwMode="auto">
          <a:xfrm>
            <a:off x="2411413" y="1295400"/>
            <a:ext cx="3816350" cy="37988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423988" y="5183188"/>
            <a:ext cx="6292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“¿Plagio? pero mi si compañera me dio permiso para </a:t>
            </a:r>
          </a:p>
          <a:p>
            <a:pPr>
              <a:defRPr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usar su trabajo y que no tenía que citarla.”</a:t>
            </a:r>
            <a:endParaRPr lang="es-ES_tradnl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2727325" y="5891213"/>
            <a:ext cx="3687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200">
                <a:latin typeface="Arial" charset="0"/>
              </a:rPr>
              <a:t>www.pyrczak.com/antiplagiarism/images/Roomie.gif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084888" y="404813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7763" y="642265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1611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3600"/>
          </a:p>
        </p:txBody>
      </p:sp>
      <p:pic>
        <p:nvPicPr>
          <p:cNvPr id="12293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4"/>
          <a:stretch>
            <a:fillRect/>
          </a:stretch>
        </p:blipFill>
        <p:spPr bwMode="auto">
          <a:xfrm>
            <a:off x="2268538" y="1001713"/>
            <a:ext cx="4370387" cy="35972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93838" y="4656138"/>
            <a:ext cx="6154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_tradn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"Me gusta lo que está escrito en ese trabajo. </a:t>
            </a:r>
          </a:p>
          <a:p>
            <a:pPr>
              <a:defRPr/>
            </a:pPr>
            <a:r>
              <a:rPr lang="es-ES_tradn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Pero me hubiera gustado más que lo hubiera escrito usted.”</a:t>
            </a:r>
            <a:endParaRPr lang="es-ES_tradnl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2195513" y="5734050"/>
            <a:ext cx="4752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http://atempleton.wordpress.com/2008/10/23/plagiarism-cartoon/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Cartoon by Matthew Henry Hall http://www.matthewhenryhall.com/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11741" y="283850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692275" y="1628775"/>
            <a:ext cx="5761038" cy="42165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FABRICACIÓN </a:t>
            </a:r>
          </a:p>
          <a:p>
            <a:pPr algn="l" eaLnBrk="1" hangingPunct="1"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Inventar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datos o resultados y registros</a:t>
            </a:r>
          </a:p>
          <a:p>
            <a:pPr algn="l" eaLnBrk="1" hangingPunct="1"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o reportes de ellos</a:t>
            </a:r>
          </a:p>
          <a:p>
            <a:pPr algn="l" eaLnBrk="1" hangingPunct="1">
              <a:defRPr/>
            </a:pPr>
            <a:endParaRPr lang="es-ES_tradnl" sz="16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s-ES_tradnl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FALSIFICACIÓN </a:t>
            </a:r>
          </a:p>
          <a:p>
            <a:pPr algn="l" eaLnBrk="1" hangingPunct="1"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ES_tradn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Manipular</a:t>
            </a:r>
            <a:r>
              <a:rPr lang="es-ES_tradn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materiales, equipo, procesos</a:t>
            </a:r>
          </a:p>
          <a:p>
            <a:pPr algn="l" eaLnBrk="1" hangingPunct="1"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o cambiar u omitir datos o resultados, de tal modo que</a:t>
            </a:r>
          </a:p>
          <a:p>
            <a:pPr algn="l" eaLnBrk="1" hangingPunct="1"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la investigación no está exactamente representada en </a:t>
            </a:r>
          </a:p>
          <a:p>
            <a:pPr algn="l" eaLnBrk="1" hangingPunct="1">
              <a:defRPr/>
            </a:pP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el registro de información</a:t>
            </a:r>
          </a:p>
          <a:p>
            <a:pPr algn="l" eaLnBrk="1" hangingPunct="1">
              <a:defRPr/>
            </a:pPr>
            <a:endParaRPr lang="es-ES_tradnl" sz="16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s-ES_tradnl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PLAGIO </a:t>
            </a:r>
          </a:p>
          <a:p>
            <a:pPr algn="l" eaLnBrk="1" hangingPunct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ES_tradn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Apropiación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 ideas, procesos, resultados, palabras de otra persona sin darle crédito apropiado</a:t>
            </a:r>
            <a:endParaRPr lang="es-ES_tradnl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146769" y="476672"/>
            <a:ext cx="2850460" cy="923330"/>
          </a:xfrm>
          <a:prstGeom prst="rect">
            <a:avLst/>
          </a:prstGeom>
          <a:solidFill>
            <a:srgbClr val="FFE1F7"/>
          </a:solidFill>
          <a:ln w="28575">
            <a:solidFill>
              <a:srgbClr val="00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TRÍO</a:t>
            </a: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1537494" y="5944464"/>
            <a:ext cx="606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200" dirty="0"/>
              <a:t>Office of </a:t>
            </a:r>
            <a:r>
              <a:rPr lang="es-ES_tradnl" sz="1200" dirty="0" err="1"/>
              <a:t>Research</a:t>
            </a:r>
            <a:r>
              <a:rPr lang="es-ES_tradnl" sz="1200" dirty="0"/>
              <a:t> </a:t>
            </a:r>
            <a:r>
              <a:rPr lang="es-ES_tradnl" sz="1200" dirty="0" err="1"/>
              <a:t>Integrity</a:t>
            </a:r>
            <a:r>
              <a:rPr lang="es-ES_tradnl" sz="1200" dirty="0"/>
              <a:t> ORI. US </a:t>
            </a:r>
            <a:r>
              <a:rPr lang="es-ES_tradnl" sz="1200" dirty="0" err="1"/>
              <a:t>Department</a:t>
            </a:r>
            <a:r>
              <a:rPr lang="es-ES_tradnl" sz="1200" dirty="0"/>
              <a:t> of </a:t>
            </a:r>
            <a:r>
              <a:rPr lang="es-ES_tradnl" sz="1200" dirty="0" err="1"/>
              <a:t>Health</a:t>
            </a:r>
            <a:r>
              <a:rPr lang="es-ES_tradnl" sz="1200" dirty="0"/>
              <a:t> and Human </a:t>
            </a:r>
            <a:r>
              <a:rPr lang="es-ES_tradnl" sz="1200" dirty="0" err="1"/>
              <a:t>Services</a:t>
            </a:r>
            <a:r>
              <a:rPr lang="es-ES_tradnl" sz="1200" dirty="0"/>
              <a:t>.</a:t>
            </a:r>
          </a:p>
          <a:p>
            <a:r>
              <a:rPr lang="es-ES_tradnl" sz="1200" dirty="0"/>
              <a:t>http://ori.dhhs.gov/misconduct/definition_misconduct.shtml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06443" y="6502169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33638" y="2043427"/>
            <a:ext cx="4133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s-ES_tradnl" sz="2800" dirty="0"/>
              <a:t>Pequeño o grande </a:t>
            </a:r>
          </a:p>
          <a:p>
            <a:pPr algn="ctr"/>
            <a:r>
              <a:rPr lang="es-ES_tradnl" sz="2800" dirty="0"/>
              <a:t>Intencional o accidental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475639" y="3284984"/>
            <a:ext cx="6192721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6600" b="1" dirty="0" smtClean="0">
                <a:solidFill>
                  <a:srgbClr val="CC0000"/>
                </a:solidFill>
              </a:rPr>
              <a:t>INACEPTABLE</a:t>
            </a:r>
          </a:p>
          <a:p>
            <a:pPr algn="ctr">
              <a:defRPr/>
            </a:pPr>
            <a:r>
              <a:rPr lang="es-ES_tradnl" sz="5400" b="1" dirty="0">
                <a:solidFill>
                  <a:srgbClr val="CC0000"/>
                </a:solidFill>
              </a:rPr>
              <a:t>e</a:t>
            </a:r>
            <a:r>
              <a:rPr lang="es-ES_tradnl" sz="5400" b="1" dirty="0" smtClean="0">
                <a:solidFill>
                  <a:srgbClr val="CC0000"/>
                </a:solidFill>
              </a:rPr>
              <a:t>n la academia</a:t>
            </a:r>
            <a:endParaRPr lang="es-ES_tradnl" sz="5400" b="1" dirty="0">
              <a:solidFill>
                <a:srgbClr val="CC0000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075333" y="955466"/>
            <a:ext cx="2850460" cy="923330"/>
          </a:xfrm>
          <a:prstGeom prst="rect">
            <a:avLst/>
          </a:prstGeom>
          <a:solidFill>
            <a:srgbClr val="FFE1F7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5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</a:t>
            </a:r>
            <a:r>
              <a:rPr lang="es-ES_tradnl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TRÍO</a:t>
            </a:r>
            <a:endParaRPr lang="es-ES_tradnl" sz="54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64288" y="6453336"/>
            <a:ext cx="1832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_tradnl" sz="1200" dirty="0">
                <a:solidFill>
                  <a:srgbClr val="5F5F5F"/>
                </a:solidFill>
              </a:rPr>
              <a:t>Ximena Páez ULA </a:t>
            </a:r>
            <a:r>
              <a:rPr lang="es-ES_tradnl" sz="1200" dirty="0" smtClean="0">
                <a:solidFill>
                  <a:srgbClr val="5F5F5F"/>
                </a:solidFill>
              </a:rPr>
              <a:t>2018</a:t>
            </a:r>
            <a:endParaRPr lang="es-ES_tradnl" sz="12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19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736850" y="2906713"/>
            <a:ext cx="3692525" cy="1765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romanUcPeriod"/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Introducción</a:t>
            </a:r>
          </a:p>
          <a:p>
            <a:pPr marL="457200" indent="-457200" algn="l">
              <a:buFontTx/>
              <a:buAutoNum type="romanUcPeriod"/>
              <a:defRPr/>
            </a:pPr>
            <a:endParaRPr lang="es-ES_tradnl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algn="l">
              <a:buFontTx/>
              <a:buAutoNum type="romanUcPeriod"/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Discusión de Casos</a:t>
            </a:r>
          </a:p>
          <a:p>
            <a:pPr marL="457200" indent="-457200" algn="l">
              <a:buFontTx/>
              <a:buAutoNum type="romanUcPeriod"/>
              <a:defRPr/>
            </a:pPr>
            <a:endParaRPr lang="es-ES_tradnl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algn="l">
              <a:buFontTx/>
              <a:buAutoNum type="romanUcPeriod"/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Conclusión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694192" y="2924944"/>
            <a:ext cx="3755615" cy="1323439"/>
          </a:xfrm>
          <a:prstGeom prst="rect">
            <a:avLst/>
          </a:prstGeom>
          <a:solidFill>
            <a:srgbClr val="FFE7F3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Frecuencia de deshonestidad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00192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211741" y="283850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>
            <a:off x="1547813" y="3860800"/>
            <a:ext cx="5400675" cy="1368425"/>
          </a:xfrm>
          <a:prstGeom prst="rect">
            <a:avLst/>
          </a:prstGeom>
          <a:solidFill>
            <a:srgbClr val="FFE7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Rectangle 16"/>
          <p:cNvSpPr>
            <a:spLocks noChangeArrowheads="1"/>
          </p:cNvSpPr>
          <p:nvPr/>
        </p:nvSpPr>
        <p:spPr bwMode="auto">
          <a:xfrm>
            <a:off x="1547813" y="2276475"/>
            <a:ext cx="5400675" cy="1512888"/>
          </a:xfrm>
          <a:prstGeom prst="rect">
            <a:avLst/>
          </a:prstGeom>
          <a:solidFill>
            <a:srgbClr val="DDDDFF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706237" y="2828925"/>
            <a:ext cx="3999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2.0%</a:t>
            </a:r>
            <a:r>
              <a:rPr lang="es-ES_tradn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falsificación, fabricación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533589" y="3262313"/>
            <a:ext cx="4411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33.7 %</a:t>
            </a:r>
            <a:r>
              <a:rPr lang="es-ES_tradn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otras prácticas impropias 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297242" y="1361053"/>
            <a:ext cx="4347665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3200" dirty="0" smtClean="0"/>
              <a:t>Opinión de científicos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603375" y="2349500"/>
            <a:ext cx="304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s-ES_tradnl" sz="2400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Sobre ellos mismos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568450" y="3789363"/>
            <a:ext cx="3003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s-ES_tradnl" sz="3200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Sobre colegas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427666" y="4294188"/>
            <a:ext cx="4156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14.2%</a:t>
            </a:r>
            <a:r>
              <a:rPr lang="es-ES_tradn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falsificación, fabricación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2220583" y="4652963"/>
            <a:ext cx="4631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72.0%</a:t>
            </a:r>
            <a:r>
              <a:rPr lang="es-ES_tradn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ES_tradn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otras prácticas impropias</a:t>
            </a:r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3419475" y="5300663"/>
            <a:ext cx="4427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_tradnl" sz="1200" dirty="0" err="1"/>
              <a:t>Fanelli</a:t>
            </a:r>
            <a:r>
              <a:rPr lang="es-ES_tradnl" sz="1200" dirty="0"/>
              <a:t> D. </a:t>
            </a:r>
            <a:r>
              <a:rPr lang="es-ES_tradnl" sz="1200" i="1" dirty="0" err="1" smtClean="0"/>
              <a:t>How</a:t>
            </a:r>
            <a:r>
              <a:rPr lang="es-ES_tradnl" sz="1200" i="1" dirty="0" smtClean="0"/>
              <a:t> </a:t>
            </a:r>
            <a:r>
              <a:rPr lang="es-ES_tradnl" sz="1200" i="1" dirty="0" err="1"/>
              <a:t>Many</a:t>
            </a:r>
            <a:r>
              <a:rPr lang="es-ES_tradnl" sz="1200" i="1" dirty="0"/>
              <a:t> </a:t>
            </a:r>
            <a:r>
              <a:rPr lang="es-ES_tradnl" sz="1200" i="1" dirty="0" err="1"/>
              <a:t>Scientists</a:t>
            </a:r>
            <a:r>
              <a:rPr lang="es-ES_tradnl" sz="1200" i="1" dirty="0"/>
              <a:t> </a:t>
            </a:r>
            <a:r>
              <a:rPr lang="es-ES_tradnl" sz="1200" i="1" dirty="0" err="1"/>
              <a:t>Fabricate</a:t>
            </a:r>
            <a:r>
              <a:rPr lang="es-ES_tradnl" sz="1200" i="1" dirty="0"/>
              <a:t> and </a:t>
            </a:r>
            <a:r>
              <a:rPr lang="es-ES_tradnl" sz="1200" i="1" dirty="0" err="1"/>
              <a:t>Falsify</a:t>
            </a:r>
            <a:r>
              <a:rPr lang="es-ES_tradnl" sz="1200" i="1" dirty="0"/>
              <a:t> </a:t>
            </a:r>
            <a:r>
              <a:rPr lang="es-ES_tradnl" sz="1200" dirty="0" err="1"/>
              <a:t>Research</a:t>
            </a:r>
            <a:r>
              <a:rPr lang="es-ES_tradnl" sz="1200" dirty="0"/>
              <a:t>? A </a:t>
            </a:r>
            <a:r>
              <a:rPr lang="es-ES_tradnl" sz="1200" dirty="0" err="1"/>
              <a:t>Systematic</a:t>
            </a:r>
            <a:r>
              <a:rPr lang="es-ES_tradnl" sz="1200" dirty="0"/>
              <a:t> </a:t>
            </a:r>
            <a:r>
              <a:rPr lang="es-ES_tradnl" sz="1200" dirty="0" err="1"/>
              <a:t>Review</a:t>
            </a:r>
            <a:r>
              <a:rPr lang="es-ES_tradnl" sz="1200" dirty="0"/>
              <a:t> and Meta-</a:t>
            </a:r>
            <a:r>
              <a:rPr lang="es-ES_tradnl" sz="1200" dirty="0" err="1"/>
              <a:t>Analysis</a:t>
            </a:r>
            <a:r>
              <a:rPr lang="es-ES_tradnl" sz="1200" dirty="0"/>
              <a:t> of </a:t>
            </a:r>
            <a:r>
              <a:rPr lang="es-ES_tradnl" sz="1200" dirty="0" err="1"/>
              <a:t>Survey</a:t>
            </a:r>
            <a:r>
              <a:rPr lang="es-ES_tradnl" sz="1200" dirty="0"/>
              <a:t> Data. </a:t>
            </a:r>
            <a:r>
              <a:rPr lang="es-ES_tradnl" sz="1200" dirty="0" err="1"/>
              <a:t>PLoS</a:t>
            </a:r>
            <a:r>
              <a:rPr lang="es-ES_tradnl" sz="1200" dirty="0"/>
              <a:t> ONE </a:t>
            </a:r>
            <a:r>
              <a:rPr lang="es-ES_tradnl" sz="1200" b="1" dirty="0" smtClean="0"/>
              <a:t>2009</a:t>
            </a:r>
            <a:r>
              <a:rPr lang="es-ES_tradnl" sz="1200" dirty="0" smtClean="0"/>
              <a:t> 4(5</a:t>
            </a:r>
            <a:r>
              <a:rPr lang="es-ES_tradnl" sz="1200" dirty="0"/>
              <a:t>): e5738.</a:t>
            </a:r>
          </a:p>
          <a:p>
            <a:pPr algn="r"/>
            <a:r>
              <a:rPr lang="es-ES_tradnl" sz="1200" dirty="0"/>
              <a:t>doi:10.1371/journal.pone.0005738 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468313" y="5229225"/>
            <a:ext cx="27924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" sz="2800" b="1">
                <a:solidFill>
                  <a:srgbClr val="CC0000"/>
                </a:solidFill>
              </a:rPr>
              <a:t>Cifras </a:t>
            </a:r>
          </a:p>
          <a:p>
            <a:pPr algn="l" eaLnBrk="1" hangingPunct="1"/>
            <a:r>
              <a:rPr lang="es-ES" sz="2800" b="1">
                <a:solidFill>
                  <a:srgbClr val="CC0000"/>
                </a:solidFill>
              </a:rPr>
              <a:t>conservadoras?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36101" y="6479629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8805" y="334230"/>
            <a:ext cx="2098861" cy="707886"/>
          </a:xfrm>
          <a:prstGeom prst="rect">
            <a:avLst/>
          </a:prstGeom>
          <a:solidFill>
            <a:srgbClr val="FFE7F3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000" dirty="0" smtClean="0">
                <a:solidFill>
                  <a:srgbClr val="CC0000"/>
                </a:solidFill>
              </a:rPr>
              <a:t>Frecuencia de </a:t>
            </a:r>
          </a:p>
          <a:p>
            <a:pPr eaLnBrk="1" hangingPunct="1">
              <a:defRPr/>
            </a:pPr>
            <a:r>
              <a:rPr lang="es-ES_tradnl" sz="2000" dirty="0" smtClean="0">
                <a:solidFill>
                  <a:srgbClr val="CC0000"/>
                </a:solidFill>
              </a:rPr>
              <a:t>deshonestidad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9" grpId="0"/>
      <p:bldP spid="144391" grpId="0"/>
      <p:bldP spid="144392" grpId="0"/>
      <p:bldP spid="144393" grpId="0"/>
      <p:bldP spid="144394" grpId="0"/>
      <p:bldP spid="1443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429712" y="1905942"/>
            <a:ext cx="4225837" cy="52322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800" dirty="0" smtClean="0"/>
              <a:t>Opinión de Estudiantes*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468313" y="2708275"/>
            <a:ext cx="8148637" cy="3187700"/>
          </a:xfrm>
          <a:prstGeom prst="rect">
            <a:avLst/>
          </a:prstGeom>
          <a:solidFill>
            <a:srgbClr val="FFE7F3"/>
          </a:solidFill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</a:t>
            </a:r>
            <a:r>
              <a:rPr lang="es-E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Dicen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s-E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que NUNCA</a:t>
            </a:r>
            <a:r>
              <a:rPr lang="es-E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(%)</a:t>
            </a:r>
            <a:r>
              <a:rPr lang="es-E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s-E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Más de 5 VECES (%)</a:t>
            </a:r>
            <a:endParaRPr lang="es-ES" sz="1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</a:t>
            </a:r>
            <a:r>
              <a:rPr lang="es-E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Faltas propias</a:t>
            </a:r>
            <a:r>
              <a:rPr lang="es-E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OTROS</a:t>
            </a:r>
            <a:r>
              <a:rPr lang="es-E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s-E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Faltas propias</a:t>
            </a:r>
            <a:r>
              <a:rPr lang="es-E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OTROS</a:t>
            </a:r>
            <a:endParaRPr lang="es-E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defRPr/>
            </a:pPr>
            <a:r>
              <a:rPr lang="es-E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Uso de “chuletas”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88.0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44.0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2.7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18.7</a:t>
            </a:r>
          </a:p>
          <a:p>
            <a:pPr algn="l" eaLnBrk="1" hangingPunct="1">
              <a:defRPr/>
            </a:pPr>
            <a:endParaRPr lang="es-E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defRPr/>
            </a:pPr>
            <a:r>
              <a:rPr lang="es-E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Uso celular en exámenes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82.0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48.0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2.7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17.3</a:t>
            </a:r>
          </a:p>
          <a:p>
            <a:pPr algn="l" eaLnBrk="1" hangingPunct="1">
              <a:defRPr/>
            </a:pPr>
            <a:endParaRPr lang="es-E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defRPr/>
            </a:pPr>
            <a:r>
              <a:rPr lang="es-E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Pagar por un trabajo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81.3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21.3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1.3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25.3 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l" eaLnBrk="1" hangingPunct="1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l" eaLnBrk="1" hangingPunct="1">
              <a:defRPr/>
            </a:pPr>
            <a:r>
              <a:rPr lang="es-E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Presentar por otro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82.0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54.7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2.7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9.5</a:t>
            </a:r>
          </a:p>
          <a:p>
            <a:pPr algn="l" eaLnBrk="1" hangingPunct="1">
              <a:defRPr/>
            </a:pPr>
            <a:endParaRPr lang="es-E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defRPr/>
            </a:pPr>
            <a:r>
              <a:rPr lang="es-E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Falsear datos en trabajo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82.8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38.7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2.7</a:t>
            </a:r>
            <a:r>
              <a:rPr lang="es-E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</a:t>
            </a:r>
            <a:r>
              <a:rPr lang="es-E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16.6</a:t>
            </a:r>
          </a:p>
          <a:p>
            <a:pPr algn="l" eaLnBrk="1" hangingPunct="1">
              <a:defRPr/>
            </a:pPr>
            <a:r>
              <a:rPr lang="es-ES" sz="1000" b="1" dirty="0" smtClean="0"/>
              <a:t> </a:t>
            </a:r>
            <a:endParaRPr lang="es-ES_tradnl" sz="1000" b="1" dirty="0" smtClean="0"/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543505" y="5949950"/>
            <a:ext cx="80554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400" dirty="0"/>
              <a:t>* </a:t>
            </a:r>
            <a:r>
              <a:rPr lang="es-ES" sz="1400" dirty="0" smtClean="0"/>
              <a:t>Deshonestidad académica. Resultados </a:t>
            </a:r>
            <a:r>
              <a:rPr lang="es-ES" sz="1400" dirty="0"/>
              <a:t>Encuesta Estudiantes Medicina ULA mayo 2012 (n=75)</a:t>
            </a:r>
          </a:p>
        </p:txBody>
      </p:sp>
      <p:sp>
        <p:nvSpPr>
          <p:cNvPr id="153619" name="Rectangle 19"/>
          <p:cNvSpPr>
            <a:spLocks noChangeArrowheads="1"/>
          </p:cNvSpPr>
          <p:nvPr/>
        </p:nvSpPr>
        <p:spPr bwMode="auto">
          <a:xfrm>
            <a:off x="683568" y="1721276"/>
            <a:ext cx="13580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Aquí!</a:t>
            </a:r>
          </a:p>
        </p:txBody>
      </p:sp>
      <p:sp>
        <p:nvSpPr>
          <p:cNvPr id="153622" name="Rectangle 22"/>
          <p:cNvSpPr>
            <a:spLocks noChangeArrowheads="1"/>
          </p:cNvSpPr>
          <p:nvPr/>
        </p:nvSpPr>
        <p:spPr bwMode="auto">
          <a:xfrm>
            <a:off x="4356100" y="3068638"/>
            <a:ext cx="1368425" cy="2736850"/>
          </a:xfrm>
          <a:prstGeom prst="rect">
            <a:avLst/>
          </a:prstGeom>
          <a:solidFill>
            <a:srgbClr val="FFE7F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2" name="Line 23"/>
          <p:cNvSpPr>
            <a:spLocks noChangeShapeType="1"/>
          </p:cNvSpPr>
          <p:nvPr/>
        </p:nvSpPr>
        <p:spPr bwMode="auto">
          <a:xfrm flipH="1">
            <a:off x="5724525" y="2708275"/>
            <a:ext cx="0" cy="316865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7308850" y="3068638"/>
            <a:ext cx="1223963" cy="2736850"/>
          </a:xfrm>
          <a:prstGeom prst="rect">
            <a:avLst/>
          </a:prstGeom>
          <a:solidFill>
            <a:srgbClr val="FFE7F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47373" y="332656"/>
            <a:ext cx="2098861" cy="707886"/>
          </a:xfrm>
          <a:prstGeom prst="rect">
            <a:avLst/>
          </a:prstGeom>
          <a:solidFill>
            <a:srgbClr val="FFE7F3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000" dirty="0" smtClean="0">
                <a:solidFill>
                  <a:srgbClr val="CC0000"/>
                </a:solidFill>
              </a:rPr>
              <a:t>Frecuencia de </a:t>
            </a:r>
          </a:p>
          <a:p>
            <a:pPr eaLnBrk="1" hangingPunct="1">
              <a:defRPr/>
            </a:pPr>
            <a:r>
              <a:rPr lang="es-ES_tradnl" sz="2000" dirty="0" smtClean="0">
                <a:solidFill>
                  <a:srgbClr val="CC0000"/>
                </a:solidFill>
              </a:rPr>
              <a:t>deshonestidad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  <p:bldP spid="144392" grpId="0" animBg="1"/>
      <p:bldP spid="144392" grpId="1" animBg="1"/>
      <p:bldP spid="153618" grpId="0"/>
      <p:bldP spid="153619" grpId="0"/>
      <p:bldP spid="153622" grpId="0" animBg="1"/>
      <p:bldP spid="153622" grpId="1" animBg="1"/>
      <p:bldP spid="13322" grpId="0" animBg="1"/>
      <p:bldP spid="153624" grpId="0" animBg="1"/>
      <p:bldP spid="15362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423392" y="2464608"/>
            <a:ext cx="65950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dirty="0" smtClean="0"/>
              <a:t>          Todas                      </a:t>
            </a:r>
            <a:r>
              <a:rPr lang="es-ES" sz="2400" b="1" dirty="0" smtClean="0">
                <a:solidFill>
                  <a:srgbClr val="0000CC"/>
                </a:solidFill>
              </a:rPr>
              <a:t>Propias</a:t>
            </a:r>
            <a:r>
              <a:rPr lang="es-ES" b="1" dirty="0" smtClean="0"/>
              <a:t>       </a:t>
            </a:r>
            <a:r>
              <a:rPr lang="es-ES" sz="2400" b="1" dirty="0">
                <a:solidFill>
                  <a:srgbClr val="C00000"/>
                </a:solidFill>
              </a:rPr>
              <a:t>En </a:t>
            </a:r>
            <a:r>
              <a:rPr lang="es-ES" sz="2400" b="1" dirty="0" smtClean="0">
                <a:solidFill>
                  <a:srgbClr val="C00000"/>
                </a:solidFill>
              </a:rPr>
              <a:t>Otros</a:t>
            </a:r>
          </a:p>
          <a:p>
            <a:r>
              <a:rPr lang="es-ES" dirty="0" smtClean="0"/>
              <a:t>las conductas                 %                       % </a:t>
            </a:r>
            <a:endParaRPr lang="es-E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39888" y="3494088"/>
            <a:ext cx="6072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/>
              <a:t>1-5 veces                  </a:t>
            </a:r>
            <a:r>
              <a:rPr lang="es-ES" sz="2400" b="1"/>
              <a:t>28,9          46,0</a:t>
            </a:r>
            <a:r>
              <a:rPr lang="es-ES" sz="2400"/>
              <a:t> 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02565" y="4167188"/>
            <a:ext cx="62865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400" dirty="0"/>
              <a:t>Más de 5 veces             </a:t>
            </a:r>
            <a:r>
              <a:rPr lang="es-ES" sz="2400" b="1" dirty="0"/>
              <a:t>5,6 </a:t>
            </a:r>
            <a:r>
              <a:rPr lang="es-ES" sz="2400" dirty="0"/>
              <a:t>             </a:t>
            </a:r>
            <a:r>
              <a:rPr lang="es-ES" sz="2400" b="1" dirty="0"/>
              <a:t>24,4</a:t>
            </a:r>
            <a:r>
              <a:rPr lang="es-ES" sz="2400" dirty="0"/>
              <a:t> </a:t>
            </a:r>
          </a:p>
        </p:txBody>
      </p:sp>
      <p:sp>
        <p:nvSpPr>
          <p:cNvPr id="28678" name="Line 15"/>
          <p:cNvSpPr>
            <a:spLocks noChangeShapeType="1"/>
          </p:cNvSpPr>
          <p:nvPr/>
        </p:nvSpPr>
        <p:spPr bwMode="auto">
          <a:xfrm>
            <a:off x="1081088" y="3230563"/>
            <a:ext cx="7123112" cy="1905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8679" name="Line 16"/>
          <p:cNvSpPr>
            <a:spLocks noChangeShapeType="1"/>
          </p:cNvSpPr>
          <p:nvPr/>
        </p:nvSpPr>
        <p:spPr bwMode="auto">
          <a:xfrm>
            <a:off x="1062831" y="5629224"/>
            <a:ext cx="715962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8680" name="Line 17"/>
          <p:cNvSpPr>
            <a:spLocks noChangeShapeType="1"/>
          </p:cNvSpPr>
          <p:nvPr/>
        </p:nvSpPr>
        <p:spPr bwMode="auto">
          <a:xfrm>
            <a:off x="1081088" y="2438400"/>
            <a:ext cx="7123112" cy="1588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368424" y="4699260"/>
            <a:ext cx="6615113" cy="914400"/>
          </a:xfrm>
          <a:prstGeom prst="rect">
            <a:avLst/>
          </a:prstGeom>
          <a:solidFill>
            <a:srgbClr val="FFE1F7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dirty="0"/>
              <a:t>1 o más veces</a:t>
            </a:r>
            <a:r>
              <a:rPr lang="es-ES" sz="2400" dirty="0"/>
              <a:t>      </a:t>
            </a:r>
            <a:r>
              <a:rPr lang="es-E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34,5</a:t>
            </a:r>
            <a:r>
              <a:rPr lang="es-E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E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70,4</a:t>
            </a:r>
            <a:r>
              <a:rPr lang="es-ES" sz="5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87644" y="1745521"/>
            <a:ext cx="4225837" cy="52322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800" dirty="0" smtClean="0"/>
              <a:t>Opinión de Estudiantes*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15816" y="5766707"/>
            <a:ext cx="7713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400" dirty="0" smtClean="0"/>
              <a:t>*X. Páez. Deshonestidad académica. Encuesta </a:t>
            </a:r>
            <a:r>
              <a:rPr lang="es-ES" sz="1400" dirty="0"/>
              <a:t>estudiantes medicina ULA mayo 2012 (n=75)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236296" y="6525344"/>
            <a:ext cx="1832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_tradnl" sz="1200" dirty="0">
                <a:solidFill>
                  <a:srgbClr val="5F5F5F"/>
                </a:solidFill>
              </a:rPr>
              <a:t>Ximena Páez ULA </a:t>
            </a:r>
            <a:r>
              <a:rPr lang="es-ES_tradnl" sz="1200" dirty="0" smtClean="0">
                <a:solidFill>
                  <a:srgbClr val="5F5F5F"/>
                </a:solidFill>
              </a:rPr>
              <a:t>2017</a:t>
            </a:r>
            <a:endParaRPr lang="es-ES_tradnl" sz="1200" dirty="0">
              <a:solidFill>
                <a:srgbClr val="5F5F5F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73961" y="458704"/>
            <a:ext cx="2098861" cy="707886"/>
          </a:xfrm>
          <a:prstGeom prst="rect">
            <a:avLst/>
          </a:prstGeom>
          <a:solidFill>
            <a:srgbClr val="FFE7F3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000" dirty="0" smtClean="0">
                <a:solidFill>
                  <a:srgbClr val="CC0000"/>
                </a:solidFill>
              </a:rPr>
              <a:t>Frecuencia de </a:t>
            </a:r>
          </a:p>
          <a:p>
            <a:pPr eaLnBrk="1" hangingPunct="1">
              <a:defRPr/>
            </a:pPr>
            <a:r>
              <a:rPr lang="es-ES_tradnl" sz="2000" dirty="0" smtClean="0">
                <a:solidFill>
                  <a:srgbClr val="CC0000"/>
                </a:solidFill>
              </a:rPr>
              <a:t>deshonestidad</a:t>
            </a:r>
          </a:p>
        </p:txBody>
      </p:sp>
    </p:spTree>
    <p:extLst>
      <p:ext uri="{BB962C8B-B14F-4D97-AF65-F5344CB8AC3E}">
        <p14:creationId xmlns:p14="http://schemas.microsoft.com/office/powerpoint/2010/main" val="29621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498081" y="764704"/>
            <a:ext cx="6147837" cy="120032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4000" dirty="0" smtClean="0"/>
              <a:t>Deshonestidad </a:t>
            </a:r>
          </a:p>
          <a:p>
            <a:r>
              <a:rPr lang="es-VE" sz="3200" dirty="0" smtClean="0"/>
              <a:t>Estudiantes en pre y postgrado</a:t>
            </a:r>
            <a:endParaRPr lang="es-VE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979712" y="2276872"/>
            <a:ext cx="5006499" cy="3631763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s-VE" sz="3200" dirty="0" smtClean="0"/>
              <a:t>Lista sin límites de</a:t>
            </a:r>
          </a:p>
          <a:p>
            <a:r>
              <a:rPr lang="es-VE" sz="3200" dirty="0" smtClean="0"/>
              <a:t>conductas deshonestas</a:t>
            </a:r>
          </a:p>
          <a:p>
            <a:endParaRPr lang="es-VE" sz="1400" dirty="0" smtClean="0"/>
          </a:p>
          <a:p>
            <a:r>
              <a:rPr lang="es-VE" sz="2800" dirty="0" smtClean="0"/>
              <a:t>Ejemplos</a:t>
            </a:r>
            <a:r>
              <a:rPr lang="es-VE" sz="3200" dirty="0" smtClean="0"/>
              <a:t>: </a:t>
            </a:r>
          </a:p>
          <a:p>
            <a:r>
              <a:rPr lang="es-VE" sz="2400" dirty="0"/>
              <a:t>C</a:t>
            </a:r>
            <a:r>
              <a:rPr lang="es-VE" sz="2400" dirty="0" smtClean="0"/>
              <a:t>opias, pedir “ayuda”, dar “ayuda”</a:t>
            </a:r>
          </a:p>
          <a:p>
            <a:r>
              <a:rPr lang="es-VE" sz="2400" dirty="0" smtClean="0"/>
              <a:t>Compra de exámenes, de trabajos</a:t>
            </a:r>
          </a:p>
          <a:p>
            <a:r>
              <a:rPr lang="es-VE" sz="2400" dirty="0" smtClean="0"/>
              <a:t>No dar créditos a los autores</a:t>
            </a:r>
          </a:p>
          <a:p>
            <a:r>
              <a:rPr lang="es-VE" sz="2400" dirty="0" smtClean="0"/>
              <a:t>Presentar por otros.</a:t>
            </a:r>
          </a:p>
          <a:p>
            <a:r>
              <a:rPr lang="es-VE" sz="2400" dirty="0" smtClean="0"/>
              <a:t>Robos, daños, acosar etc.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467544" y="535789"/>
            <a:ext cx="3539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000000"/>
                </a:solidFill>
              </a:rPr>
              <a:t>L</a:t>
            </a:r>
            <a:r>
              <a:rPr lang="es-ES" dirty="0" smtClean="0">
                <a:solidFill>
                  <a:srgbClr val="000000"/>
                </a:solidFill>
              </a:rPr>
              <a:t>o </a:t>
            </a:r>
            <a:r>
              <a:rPr lang="es-ES" dirty="0">
                <a:solidFill>
                  <a:srgbClr val="000000"/>
                </a:solidFill>
              </a:rPr>
              <a:t>que se oye </a:t>
            </a:r>
            <a:r>
              <a:rPr lang="es-ES" dirty="0" smtClean="0">
                <a:solidFill>
                  <a:srgbClr val="000000"/>
                </a:solidFill>
              </a:rPr>
              <a:t>por aquí…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1408906" y="1142484"/>
            <a:ext cx="6183313" cy="5293757"/>
          </a:xfrm>
          <a:prstGeom prst="rect">
            <a:avLst/>
          </a:prstGeom>
          <a:solidFill>
            <a:srgbClr val="FFFFCC"/>
          </a:solidFill>
          <a:ln>
            <a:solidFill>
              <a:srgbClr val="66CCFF"/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CC0000"/>
              </a:buClr>
              <a:buFontTx/>
              <a:buChar char="•"/>
            </a:pPr>
            <a:endParaRPr lang="es-ES" sz="8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 El profesor </a:t>
            </a:r>
            <a:r>
              <a:rPr lang="es-ES" sz="2000" dirty="0" smtClean="0">
                <a:solidFill>
                  <a:srgbClr val="000000"/>
                </a:solidFill>
              </a:rPr>
              <a:t>envía </a:t>
            </a:r>
            <a:r>
              <a:rPr lang="es-ES" sz="2000" dirty="0">
                <a:solidFill>
                  <a:srgbClr val="000000"/>
                </a:solidFill>
              </a:rPr>
              <a:t>al estudiante de </a:t>
            </a:r>
            <a:r>
              <a:rPr lang="es-ES" sz="2000" dirty="0" smtClean="0">
                <a:solidFill>
                  <a:srgbClr val="000000"/>
                </a:solidFill>
              </a:rPr>
              <a:t>posgrado </a:t>
            </a:r>
            <a:endParaRPr lang="es-ES" sz="20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</a:pPr>
            <a:r>
              <a:rPr lang="es-ES" sz="2000" dirty="0">
                <a:solidFill>
                  <a:srgbClr val="000000"/>
                </a:solidFill>
              </a:rPr>
              <a:t>  a ocuparse de sus alumnos de pregrado</a:t>
            </a: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endParaRPr lang="es-ES" sz="10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 Los estudiantes de pregrado no </a:t>
            </a:r>
            <a:r>
              <a:rPr lang="es-ES" sz="2000" dirty="0" smtClean="0">
                <a:solidFill>
                  <a:srgbClr val="000000"/>
                </a:solidFill>
              </a:rPr>
              <a:t>hacen preguntas  </a:t>
            </a:r>
          </a:p>
          <a:p>
            <a:pPr algn="l" eaLnBrk="1" hangingPunct="1">
              <a:buClr>
                <a:srgbClr val="CC0000"/>
              </a:buClr>
            </a:pP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dirty="0" smtClean="0">
                <a:solidFill>
                  <a:srgbClr val="000000"/>
                </a:solidFill>
              </a:rPr>
              <a:t> por miedo a los </a:t>
            </a:r>
            <a:r>
              <a:rPr lang="es-ES" sz="2000" dirty="0">
                <a:solidFill>
                  <a:srgbClr val="000000"/>
                </a:solidFill>
              </a:rPr>
              <a:t>de </a:t>
            </a:r>
            <a:r>
              <a:rPr lang="es-ES" sz="2000" dirty="0" smtClean="0">
                <a:solidFill>
                  <a:srgbClr val="000000"/>
                </a:solidFill>
              </a:rPr>
              <a:t>posgrado</a:t>
            </a:r>
            <a:endParaRPr lang="es-ES" sz="20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endParaRPr lang="es-ES" sz="10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 El profesor insulta a los </a:t>
            </a:r>
            <a:r>
              <a:rPr lang="es-ES" sz="2000" dirty="0" smtClean="0">
                <a:solidFill>
                  <a:srgbClr val="000000"/>
                </a:solidFill>
              </a:rPr>
              <a:t>estudiantes</a:t>
            </a: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endParaRPr lang="es-ES" sz="10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 Los estudiantes engañan al profesor al   </a:t>
            </a:r>
          </a:p>
          <a:p>
            <a:pPr algn="l" eaLnBrk="1" hangingPunct="1">
              <a:buClr>
                <a:srgbClr val="CC0000"/>
              </a:buClr>
            </a:pP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dirty="0" smtClean="0">
                <a:solidFill>
                  <a:srgbClr val="000000"/>
                </a:solidFill>
              </a:rPr>
              <a:t> entregar tareas no hechas por ellos</a:t>
            </a:r>
            <a:endParaRPr lang="es-ES" sz="20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endParaRPr lang="es-ES" sz="10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 El profesor intenta avances con los estudiantes</a:t>
            </a: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endParaRPr lang="es-ES" sz="10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CC0000"/>
              </a:buClr>
              <a:buFontTx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 El profesor no es imparcial con el alumno  </a:t>
            </a:r>
          </a:p>
          <a:p>
            <a:pPr algn="l" eaLnBrk="1" hangingPunct="1">
              <a:buClr>
                <a:srgbClr val="CC0000"/>
              </a:buClr>
            </a:pPr>
            <a:r>
              <a:rPr lang="es-ES" sz="2000" dirty="0">
                <a:solidFill>
                  <a:srgbClr val="000000"/>
                </a:solidFill>
              </a:rPr>
              <a:t>  preferido, </a:t>
            </a:r>
            <a:r>
              <a:rPr lang="es-ES" sz="2000" dirty="0" smtClean="0">
                <a:solidFill>
                  <a:srgbClr val="000000"/>
                </a:solidFill>
              </a:rPr>
              <a:t>Ej.: </a:t>
            </a:r>
            <a:r>
              <a:rPr lang="es-ES" sz="2000" dirty="0">
                <a:solidFill>
                  <a:srgbClr val="000000"/>
                </a:solidFill>
              </a:rPr>
              <a:t>en los </a:t>
            </a:r>
            <a:r>
              <a:rPr lang="es-ES" sz="2000" dirty="0" smtClean="0">
                <a:solidFill>
                  <a:srgbClr val="000000"/>
                </a:solidFill>
              </a:rPr>
              <a:t>concursos</a:t>
            </a:r>
          </a:p>
          <a:p>
            <a:pPr algn="l" eaLnBrk="1" hangingPunct="1">
              <a:buClr>
                <a:srgbClr val="CC0000"/>
              </a:buClr>
            </a:pPr>
            <a:endParaRPr lang="es-ES" sz="1000" dirty="0" smtClean="0">
              <a:solidFill>
                <a:srgbClr val="000000"/>
              </a:solidFill>
            </a:endParaRPr>
          </a:p>
          <a:p>
            <a:pPr marL="182563" indent="-182563" algn="l" eaLnBrk="1" hangingPunct="1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El estudiante paga para que le hagan la tesis</a:t>
            </a:r>
          </a:p>
          <a:p>
            <a:pPr marL="182563" indent="-182563" algn="l" eaLnBrk="1" hangingPunct="1"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s-ES" sz="1000" dirty="0" smtClean="0">
              <a:solidFill>
                <a:srgbClr val="000000"/>
              </a:solidFill>
            </a:endParaRPr>
          </a:p>
          <a:p>
            <a:pPr marL="182563" indent="-182563" algn="l" eaLnBrk="1" hangingPunct="1"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Los estudiantes agreden al profesor si no aprueban exámenes o tesis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41767" y="6611779"/>
            <a:ext cx="23022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0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0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0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65920" y="2067088"/>
            <a:ext cx="4612160" cy="31239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es-VE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V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todo esto, tal vez</a:t>
            </a:r>
          </a:p>
          <a:p>
            <a:r>
              <a:rPr lang="es-V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V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 </a:t>
            </a:r>
            <a:r>
              <a:rPr lang="es-V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 fe</a:t>
            </a:r>
            <a:r>
              <a:rPr lang="es-V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endParaRPr lang="es-VE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V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pero se demuestra</a:t>
            </a:r>
          </a:p>
          <a:p>
            <a:r>
              <a:rPr lang="es-V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ignorancia</a:t>
            </a:r>
          </a:p>
          <a:p>
            <a:endParaRPr lang="es-VE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707203" y="1372654"/>
            <a:ext cx="5729594" cy="5847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hay deshonestidad? 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100750" y="2166113"/>
            <a:ext cx="5005387" cy="2769989"/>
          </a:xfrm>
          <a:prstGeom prst="rect">
            <a:avLst/>
          </a:prstGeom>
          <a:solidFill>
            <a:srgbClr val="FFFFF3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685800" indent="-6858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1143000" indent="-6858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600200" indent="-6858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2057400" indent="-6858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514600" indent="-6858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971800" indent="-6858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3429000" indent="-6858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886200" indent="-6858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4343400" indent="-6858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algn="l" eaLnBrk="1" hangingPunct="1">
              <a:defRPr/>
            </a:pPr>
            <a:endParaRPr lang="es-ES_tradnl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 eaLnBrk="1" hangingPunct="1">
              <a:buFont typeface="+mj-lt"/>
              <a:buAutoNum type="arabicPeriod"/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 intensa</a:t>
            </a:r>
          </a:p>
          <a:p>
            <a:pPr algn="l" eaLnBrk="1" hangingPunct="1">
              <a:buFont typeface="+mj-lt"/>
              <a:buAutoNum type="arabicPeriod"/>
              <a:defRPr/>
            </a:pPr>
            <a:endParaRPr lang="es-ES_tradnl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 eaLnBrk="1" hangingPunct="1">
              <a:buFont typeface="+mj-lt"/>
              <a:buAutoNum type="arabicPeriod"/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Fragilidad humana: ignorancia, egoísmo, endiosamiento, temor de que otros vean sus fallas</a:t>
            </a:r>
          </a:p>
          <a:p>
            <a:pPr algn="l" eaLnBrk="1" hangingPunct="1">
              <a:buFontTx/>
              <a:buAutoNum type="arabicPeriod"/>
              <a:defRPr/>
            </a:pPr>
            <a:endParaRPr lang="es-ES_tradnl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3952557" y="5366240"/>
            <a:ext cx="325602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 dirty="0"/>
              <a:t>H. L Fred. </a:t>
            </a:r>
          </a:p>
          <a:p>
            <a:pPr algn="r"/>
            <a:r>
              <a:rPr lang="en-US" sz="1100" i="1" dirty="0"/>
              <a:t>Dishonesty in medicine revisited</a:t>
            </a:r>
            <a:r>
              <a:rPr lang="en-US" sz="1100" dirty="0"/>
              <a:t>. </a:t>
            </a:r>
          </a:p>
          <a:p>
            <a:pPr algn="r"/>
            <a:r>
              <a:rPr lang="en-US" sz="1100" dirty="0"/>
              <a:t>Texas Heart Institute Journal 35: 6-15, 2008.</a:t>
            </a:r>
            <a:endParaRPr lang="es-ES_tradnl" sz="1100" dirty="0"/>
          </a:p>
        </p:txBody>
      </p:sp>
      <p:sp>
        <p:nvSpPr>
          <p:cNvPr id="2" name="1 CuadroTexto"/>
          <p:cNvSpPr txBox="1"/>
          <p:nvPr/>
        </p:nvSpPr>
        <p:spPr>
          <a:xfrm>
            <a:off x="7657084" y="5250824"/>
            <a:ext cx="99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 smtClean="0"/>
              <a:t>Y…</a:t>
            </a:r>
            <a:endParaRPr lang="es-VE" sz="48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211741" y="283850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633253" y="2327424"/>
            <a:ext cx="5768837" cy="2923877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742950" indent="-742950" algn="l" eaLnBrk="1" hangingPunct="1">
              <a:buFontTx/>
              <a:buAutoNum type="arabicPeriod" startAt="3"/>
              <a:defRPr/>
            </a:pPr>
            <a:r>
              <a:rPr lang="es-ES_tradnl" sz="4400" dirty="0" smtClean="0"/>
              <a:t>Porque los “otros” </a:t>
            </a:r>
          </a:p>
          <a:p>
            <a:pPr marL="0" indent="0" algn="l" eaLnBrk="1" hangingPunct="1">
              <a:defRPr/>
            </a:pPr>
            <a:r>
              <a:rPr lang="es-ES_tradnl" sz="4400" dirty="0"/>
              <a:t> </a:t>
            </a:r>
            <a:r>
              <a:rPr lang="es-ES_tradnl" sz="4400" dirty="0" smtClean="0"/>
              <a:t>   lo permiten</a:t>
            </a:r>
            <a:r>
              <a:rPr lang="es-ES_tradnl" sz="4000" dirty="0" smtClean="0"/>
              <a:t>:</a:t>
            </a:r>
          </a:p>
          <a:p>
            <a:pPr marL="0" indent="0" eaLnBrk="1" hangingPunct="1">
              <a:defRPr/>
            </a:pPr>
            <a:r>
              <a:rPr lang="es-ES_tradnl" sz="3200" dirty="0" smtClean="0"/>
              <a:t>No hay supervisión </a:t>
            </a:r>
          </a:p>
          <a:p>
            <a:pPr marL="0" indent="0" eaLnBrk="1" hangingPunct="1">
              <a:defRPr/>
            </a:pPr>
            <a:r>
              <a:rPr lang="es-ES_tradnl" sz="3200" dirty="0" smtClean="0"/>
              <a:t>No  hay evaluación</a:t>
            </a:r>
          </a:p>
          <a:p>
            <a:pPr marL="0" indent="0" eaLnBrk="1" hangingPunct="1">
              <a:defRPr/>
            </a:pPr>
            <a:r>
              <a:rPr lang="es-ES_tradnl" sz="3200" dirty="0" smtClean="0"/>
              <a:t>No hay corrección</a:t>
            </a:r>
            <a:endParaRPr lang="es-ES" sz="3200" dirty="0" smtClean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403648" y="1061592"/>
            <a:ext cx="1611339" cy="7694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¡Aquí</a:t>
            </a:r>
            <a:r>
              <a:rPr lang="es-ES_tradnl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02027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211741" y="283850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2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614299" y="2160091"/>
            <a:ext cx="5992346" cy="3046988"/>
          </a:xfrm>
          <a:prstGeom prst="rect">
            <a:avLst/>
          </a:prstGeom>
          <a:solidFill>
            <a:srgbClr val="FFFFE1"/>
          </a:solidFill>
          <a:ln>
            <a:solidFill>
              <a:srgbClr val="0000FF"/>
            </a:solidFill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Clr>
                <a:srgbClr val="A50021"/>
              </a:buClr>
              <a:buSzPct val="200000"/>
              <a:buFontTx/>
              <a:buChar char="•"/>
              <a:defRPr/>
            </a:pPr>
            <a:endParaRPr lang="es-ES" sz="1100" dirty="0" smtClean="0"/>
          </a:p>
          <a:p>
            <a:pPr algn="l">
              <a:buClr>
                <a:srgbClr val="A50021"/>
              </a:buClr>
              <a:buSzPct val="200000"/>
              <a:buFontTx/>
              <a:buChar char="•"/>
              <a:defRPr/>
            </a:pPr>
            <a:r>
              <a:rPr lang="es-ES" dirty="0" smtClean="0"/>
              <a:t> ¡</a:t>
            </a:r>
            <a:r>
              <a:rPr lang="es-ES" dirty="0"/>
              <a:t>La deshonestidad en la academia </a:t>
            </a:r>
            <a:r>
              <a:rPr lang="es-ES" dirty="0" smtClean="0"/>
              <a:t>es </a:t>
            </a:r>
            <a:r>
              <a:rPr lang="es-ES" dirty="0"/>
              <a:t>rampante</a:t>
            </a:r>
            <a:r>
              <a:rPr lang="es-ES" sz="2000" dirty="0"/>
              <a:t>!</a:t>
            </a:r>
          </a:p>
          <a:p>
            <a:pPr algn="l">
              <a:buClr>
                <a:srgbClr val="A50021"/>
              </a:buClr>
              <a:buSzPct val="200000"/>
              <a:buFontTx/>
              <a:buChar char="•"/>
              <a:defRPr/>
            </a:pPr>
            <a:endParaRPr lang="es-ES" sz="1000" dirty="0"/>
          </a:p>
          <a:p>
            <a:pPr algn="l">
              <a:buClr>
                <a:srgbClr val="A50021"/>
              </a:buClr>
              <a:buSzPct val="200000"/>
              <a:buFontTx/>
              <a:buChar char="•"/>
              <a:defRPr/>
            </a:pPr>
            <a:r>
              <a:rPr lang="es-ES" dirty="0" smtClean="0"/>
              <a:t> Se </a:t>
            </a:r>
            <a:r>
              <a:rPr lang="es-ES" dirty="0"/>
              <a:t>puede atribuir a que no se enseña </a:t>
            </a:r>
            <a:endParaRPr lang="es-ES" dirty="0" smtClean="0"/>
          </a:p>
          <a:p>
            <a:pPr algn="l">
              <a:buClr>
                <a:srgbClr val="A50021"/>
              </a:buClr>
              <a:buSzPct val="200000"/>
              <a:defRPr/>
            </a:pPr>
            <a:r>
              <a:rPr lang="es-ES" dirty="0"/>
              <a:t> </a:t>
            </a:r>
            <a:r>
              <a:rPr lang="es-ES" dirty="0" smtClean="0"/>
              <a:t>   y/o </a:t>
            </a:r>
            <a:r>
              <a:rPr lang="es-ES" dirty="0"/>
              <a:t>no hay sanciones ni correcciones</a:t>
            </a:r>
          </a:p>
          <a:p>
            <a:pPr algn="l">
              <a:buClr>
                <a:srgbClr val="A50021"/>
              </a:buClr>
              <a:buSzPct val="200000"/>
              <a:buFontTx/>
              <a:buChar char="•"/>
              <a:defRPr/>
            </a:pPr>
            <a:endParaRPr lang="es-ES" sz="1000" dirty="0"/>
          </a:p>
          <a:p>
            <a:pPr algn="l">
              <a:buClr>
                <a:srgbClr val="A50021"/>
              </a:buClr>
              <a:buSzPct val="200000"/>
              <a:buFontTx/>
              <a:buChar char="•"/>
              <a:defRPr/>
            </a:pPr>
            <a:r>
              <a:rPr lang="es-ES" dirty="0" smtClean="0"/>
              <a:t> ¿</a:t>
            </a:r>
            <a:r>
              <a:rPr lang="es-ES" dirty="0"/>
              <a:t>Por qué no </a:t>
            </a:r>
            <a:r>
              <a:rPr lang="es-ES" dirty="0" smtClean="0"/>
              <a:t>hacerlo, </a:t>
            </a:r>
            <a:r>
              <a:rPr lang="es-ES" dirty="0"/>
              <a:t>si hay “beneficios” </a:t>
            </a:r>
          </a:p>
          <a:p>
            <a:pPr algn="l">
              <a:buClr>
                <a:srgbClr val="A50021"/>
              </a:buClr>
              <a:buSzPct val="200000"/>
              <a:defRPr/>
            </a:pPr>
            <a:r>
              <a:rPr lang="es-ES" dirty="0"/>
              <a:t>   </a:t>
            </a:r>
            <a:r>
              <a:rPr lang="es-ES" dirty="0" smtClean="0"/>
              <a:t> sin </a:t>
            </a:r>
            <a:r>
              <a:rPr lang="es-ES" dirty="0"/>
              <a:t>ningún riesgo?</a:t>
            </a:r>
          </a:p>
          <a:p>
            <a:pPr algn="l">
              <a:buClr>
                <a:srgbClr val="A50021"/>
              </a:buClr>
              <a:buSzPct val="200000"/>
              <a:buFontTx/>
              <a:buChar char="•"/>
              <a:defRPr/>
            </a:pPr>
            <a:endParaRPr lang="es-ES" sz="1000" dirty="0"/>
          </a:p>
          <a:p>
            <a:pPr algn="l">
              <a:buClr>
                <a:srgbClr val="A50021"/>
              </a:buClr>
              <a:buSzPct val="200000"/>
              <a:buFontTx/>
              <a:buChar char="•"/>
              <a:defRPr/>
            </a:pPr>
            <a:r>
              <a:rPr lang="es-ES" dirty="0" smtClean="0"/>
              <a:t> ¡</a:t>
            </a:r>
            <a:r>
              <a:rPr lang="es-ES" dirty="0"/>
              <a:t>Se necesita cambios de conducta </a:t>
            </a:r>
            <a:r>
              <a:rPr lang="es-ES" u="sng" dirty="0"/>
              <a:t>urgentes</a:t>
            </a:r>
            <a:r>
              <a:rPr lang="es-ES" dirty="0"/>
              <a:t> </a:t>
            </a:r>
          </a:p>
          <a:p>
            <a:pPr algn="l">
              <a:buClr>
                <a:srgbClr val="A50021"/>
              </a:buClr>
              <a:buSzPct val="200000"/>
              <a:defRPr/>
            </a:pPr>
            <a:r>
              <a:rPr lang="es-ES" dirty="0"/>
              <a:t>  </a:t>
            </a:r>
            <a:r>
              <a:rPr lang="es-ES" dirty="0" smtClean="0"/>
              <a:t>  en </a:t>
            </a:r>
            <a:r>
              <a:rPr lang="es-ES" dirty="0"/>
              <a:t>profesores y estudiantes</a:t>
            </a:r>
            <a:r>
              <a:rPr lang="es-ES" dirty="0" smtClean="0"/>
              <a:t>!!</a:t>
            </a:r>
          </a:p>
          <a:p>
            <a:pPr algn="l">
              <a:buClr>
                <a:srgbClr val="A50021"/>
              </a:buClr>
              <a:buSzPct val="200000"/>
              <a:defRPr/>
            </a:pPr>
            <a:endParaRPr lang="es-ES" sz="1100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52516" y="874632"/>
            <a:ext cx="3296094" cy="10464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s-ES" sz="28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Conclusiones</a:t>
            </a:r>
          </a:p>
          <a:p>
            <a:pPr algn="ctr" eaLnBrk="0" hangingPunct="0">
              <a:defRPr/>
            </a:pPr>
            <a:r>
              <a:rPr lang="es-ES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Deshonestidad Académica</a:t>
            </a:r>
          </a:p>
          <a:p>
            <a:pPr algn="ctr" eaLnBrk="0" hangingPunct="0">
              <a:defRPr/>
            </a:pPr>
            <a:r>
              <a:rPr lang="es-E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Encuesta Medicina </a:t>
            </a:r>
            <a:r>
              <a:rPr lang="es-ES" sz="14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2012</a:t>
            </a:r>
            <a:endParaRPr lang="es-ES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's Mine is 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57" y="692696"/>
            <a:ext cx="5437411" cy="5690314"/>
          </a:xfrm>
          <a:prstGeom prst="rect">
            <a:avLst/>
          </a:prstGeom>
          <a:noFill/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2267744" y="1124744"/>
            <a:ext cx="4392488" cy="3600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64536" y="1023119"/>
            <a:ext cx="3272051" cy="461665"/>
          </a:xfrm>
          <a:prstGeom prst="rect">
            <a:avLst/>
          </a:prstGeom>
          <a:solidFill>
            <a:srgbClr val="FFCD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2400" dirty="0"/>
              <a:t>É</a:t>
            </a:r>
            <a:r>
              <a:rPr lang="es-VE" sz="2400" dirty="0" smtClean="0"/>
              <a:t>tica en investigación</a:t>
            </a:r>
            <a:endParaRPr lang="es-VE" sz="2400" dirty="0"/>
          </a:p>
        </p:txBody>
      </p:sp>
      <p:sp>
        <p:nvSpPr>
          <p:cNvPr id="7" name="Rectángulo 6"/>
          <p:cNvSpPr/>
          <p:nvPr/>
        </p:nvSpPr>
        <p:spPr bwMode="auto">
          <a:xfrm>
            <a:off x="3059832" y="1844824"/>
            <a:ext cx="2736304" cy="11521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32238" y="1759168"/>
            <a:ext cx="2763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“¡</a:t>
            </a:r>
            <a:r>
              <a:rPr lang="es-VE" dirty="0" err="1" smtClean="0"/>
              <a:t>Relájase</a:t>
            </a:r>
            <a:r>
              <a:rPr lang="es-VE" dirty="0" smtClean="0"/>
              <a:t>, </a:t>
            </a:r>
            <a:r>
              <a:rPr lang="es-VE" dirty="0" err="1" smtClean="0"/>
              <a:t>Simpkins</a:t>
            </a:r>
            <a:r>
              <a:rPr lang="es-VE" dirty="0" smtClean="0"/>
              <a:t>!</a:t>
            </a:r>
          </a:p>
          <a:p>
            <a:r>
              <a:rPr lang="es-VE" dirty="0" smtClean="0"/>
              <a:t>¡Aquí en </a:t>
            </a:r>
            <a:r>
              <a:rPr lang="es-VE" dirty="0" err="1" smtClean="0"/>
              <a:t>Tech-Tech</a:t>
            </a:r>
            <a:r>
              <a:rPr lang="es-VE" dirty="0" smtClean="0"/>
              <a:t> </a:t>
            </a:r>
          </a:p>
          <a:p>
            <a:r>
              <a:rPr lang="es-VE" dirty="0" smtClean="0"/>
              <a:t>lo que es suyo es mío,</a:t>
            </a:r>
          </a:p>
          <a:p>
            <a:r>
              <a:rPr lang="es-VE" dirty="0"/>
              <a:t>l</a:t>
            </a:r>
            <a:r>
              <a:rPr lang="es-VE" dirty="0" smtClean="0"/>
              <a:t>o que es mío es mío!”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1792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768885" y="2078515"/>
            <a:ext cx="5463355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 puede hacer?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506379" y="3068638"/>
            <a:ext cx="4129657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8800" b="1" dirty="0">
                <a:solidFill>
                  <a:srgbClr val="0000FF"/>
                </a:solidFill>
              </a:rPr>
              <a:t>¡Mucho</a:t>
            </a:r>
            <a:r>
              <a:rPr lang="es-ES_tradnl" sz="8800" b="1" dirty="0" smtClean="0">
                <a:solidFill>
                  <a:srgbClr val="0000FF"/>
                </a:solidFill>
              </a:rPr>
              <a:t>!</a:t>
            </a:r>
            <a:endParaRPr lang="es-ES_tradnl" sz="8800" b="1" dirty="0">
              <a:solidFill>
                <a:srgbClr val="0000FF"/>
              </a:solidFill>
            </a:endParaRPr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auto">
          <a:xfrm>
            <a:off x="5724525" y="4797425"/>
            <a:ext cx="1584325" cy="360363"/>
          </a:xfrm>
          <a:prstGeom prst="rightArrow">
            <a:avLst>
              <a:gd name="adj1" fmla="val 50000"/>
              <a:gd name="adj2" fmla="val 109912"/>
            </a:avLst>
          </a:prstGeom>
          <a:solidFill>
            <a:srgbClr val="00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211741" y="283850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016125" y="2371725"/>
            <a:ext cx="5118100" cy="2287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9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EDUCAR</a:t>
            </a:r>
          </a:p>
          <a:p>
            <a:pPr eaLnBrk="1" hangingPunct="1">
              <a:defRPr/>
            </a:pPr>
            <a:r>
              <a:rPr lang="es-ES_tradnl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Fomentar valores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211741" y="283850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50511" y="2349500"/>
            <a:ext cx="48413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4000" dirty="0"/>
              <a:t>Valores, Conductas,</a:t>
            </a:r>
          </a:p>
          <a:p>
            <a:pPr eaLnBrk="1" hangingPunct="1"/>
            <a:r>
              <a:rPr lang="es-ES_tradnl" sz="4000" dirty="0"/>
              <a:t>Profesionalismo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24088" y="3789363"/>
            <a:ext cx="4695825" cy="790575"/>
          </a:xfrm>
          <a:prstGeom prst="rect">
            <a:avLst/>
          </a:prstGeom>
          <a:solidFill>
            <a:srgbClr val="FFE7F3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Códigos de Ética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228184" y="400362"/>
            <a:ext cx="2480166" cy="584775"/>
          </a:xfrm>
          <a:prstGeom prst="rect">
            <a:avLst/>
          </a:prstGeom>
          <a:solidFill>
            <a:srgbClr val="EBEBFF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Conducta Responsable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en la Investigación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18913" y="1671140"/>
            <a:ext cx="4253087" cy="461665"/>
          </a:xfrm>
          <a:prstGeom prst="rect">
            <a:avLst/>
          </a:prstGeom>
          <a:solidFill>
            <a:srgbClr val="FFE7F3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Estatuto de Profesores ULA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907704" y="2316162"/>
            <a:ext cx="833437" cy="366713"/>
          </a:xfrm>
          <a:prstGeom prst="rect">
            <a:avLst/>
          </a:prstGeom>
          <a:solidFill>
            <a:srgbClr val="C6E6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800" dirty="0"/>
              <a:t>Art. 7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431800" y="2682875"/>
            <a:ext cx="414020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s-ES_tradnl" sz="1800" dirty="0"/>
              <a:t>“Para ser miembro del personal docente y de investigación se requiere:</a:t>
            </a:r>
          </a:p>
          <a:p>
            <a:pPr algn="l"/>
            <a:r>
              <a:rPr lang="es-ES_tradnl" sz="1800" dirty="0"/>
              <a:t>   a) Poseer </a:t>
            </a:r>
            <a:r>
              <a:rPr lang="es-ES_tradnl" b="1" i="1" dirty="0">
                <a:solidFill>
                  <a:srgbClr val="0000FF"/>
                </a:solidFill>
              </a:rPr>
              <a:t>condiciones morales</a:t>
            </a:r>
            <a:r>
              <a:rPr lang="es-ES_tradnl" sz="1800" dirty="0"/>
              <a:t> </a:t>
            </a:r>
            <a:endParaRPr lang="es-ES_tradnl" sz="1800" dirty="0" smtClean="0"/>
          </a:p>
          <a:p>
            <a:pPr algn="l"/>
            <a:r>
              <a:rPr lang="es-ES_tradnl" sz="1800" dirty="0" smtClean="0"/>
              <a:t>y </a:t>
            </a:r>
            <a:r>
              <a:rPr lang="es-ES_tradnl" sz="1800" dirty="0"/>
              <a:t>cívicas que hagan al candidato apto para tal función.”…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638996" y="2973388"/>
            <a:ext cx="4004621" cy="461665"/>
          </a:xfrm>
          <a:prstGeom prst="rect">
            <a:avLst/>
          </a:prstGeom>
          <a:solidFill>
            <a:srgbClr val="FFE7F3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Ética Profesor UCV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4787900" y="3556000"/>
            <a:ext cx="3727450" cy="641350"/>
          </a:xfrm>
          <a:prstGeom prst="rect">
            <a:avLst/>
          </a:prstGeom>
          <a:solidFill>
            <a:srgbClr val="C6E6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800"/>
              <a:t>Título I Principios Fundamentales</a:t>
            </a:r>
          </a:p>
          <a:p>
            <a:pPr eaLnBrk="1" hangingPunct="1"/>
            <a:r>
              <a:rPr lang="es-ES" sz="1800"/>
              <a:t>Art. 3</a:t>
            </a: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4572000" y="4335463"/>
            <a:ext cx="4392613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s-ES_tradnl" sz="1800"/>
              <a:t>“La conducta del profesor universitario se ajustará a las normas de </a:t>
            </a:r>
            <a:r>
              <a:rPr lang="es-ES_tradnl" b="1" i="1">
                <a:solidFill>
                  <a:srgbClr val="0000FF"/>
                </a:solidFill>
              </a:rPr>
              <a:t>probidad, dignidad, honradez, seriedad</a:t>
            </a:r>
            <a:r>
              <a:rPr lang="es-ES_tradnl" sz="1800"/>
              <a:t> y solidaridad humana, por encima de cualquier otra consideración.”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158725" grpId="0" animBg="1"/>
      <p:bldP spid="158726" grpId="0"/>
      <p:bldP spid="2" grpId="0" animBg="1"/>
      <p:bldP spid="158729" grpId="0" animBg="1"/>
      <p:bldP spid="1587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938915" y="2740011"/>
            <a:ext cx="5264582" cy="461665"/>
          </a:xfrm>
          <a:prstGeom prst="rect">
            <a:avLst/>
          </a:prstGeom>
          <a:solidFill>
            <a:srgbClr val="FFE7F3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Ética Profesor Universitario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628206" y="3532173"/>
            <a:ext cx="3885999" cy="461665"/>
          </a:xfrm>
          <a:prstGeom prst="rect">
            <a:avLst/>
          </a:prstGeom>
          <a:solidFill>
            <a:srgbClr val="FFE7F3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Ética Investigador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33758" y="4441811"/>
            <a:ext cx="3076483" cy="461665"/>
          </a:xfrm>
          <a:prstGeom prst="rect">
            <a:avLst/>
          </a:prstGeom>
          <a:solidFill>
            <a:srgbClr val="FFE7F3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Ética Médico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2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1258888" y="1341438"/>
            <a:ext cx="936625" cy="641350"/>
          </a:xfrm>
          <a:prstGeom prst="rect">
            <a:avLst/>
          </a:prstGeom>
          <a:solidFill>
            <a:srgbClr val="C7A4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600" b="1"/>
              <a:t>2.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459847" y="345643"/>
            <a:ext cx="2336800" cy="395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II. Discusión casos</a:t>
            </a:r>
          </a:p>
        </p:txBody>
      </p:sp>
      <p:pic>
        <p:nvPicPr>
          <p:cNvPr id="50180" name="Picture 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35200"/>
            <a:ext cx="5376863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597770" y="5764213"/>
            <a:ext cx="470058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t>Collegium de Sapientiae,</a:t>
            </a:r>
            <a:r>
              <a:rPr lang="es-ES_tradnl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 Universidad Freiburg siglo XV</a:t>
            </a:r>
          </a:p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Tex. Heart Inst. J. 35: 6-15, 2008.</a:t>
            </a:r>
            <a:endParaRPr lang="es-ES_tradnl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2268538" y="1341438"/>
            <a:ext cx="5183782" cy="646331"/>
          </a:xfrm>
          <a:prstGeom prst="rect">
            <a:avLst/>
          </a:prstGeom>
          <a:solidFill>
            <a:srgbClr val="E7E7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SzPct val="150000"/>
              <a:buFontTx/>
              <a:buChar char="•"/>
            </a:pPr>
            <a:r>
              <a:rPr lang="es-ES" sz="2400" b="1" dirty="0"/>
              <a:t> </a:t>
            </a:r>
            <a:r>
              <a:rPr lang="es-ES" sz="2800" b="1" dirty="0"/>
              <a:t>Relación </a:t>
            </a:r>
            <a:r>
              <a:rPr lang="es-ES" sz="2800" b="1" dirty="0" smtClean="0"/>
              <a:t>tutor-estudiantes</a:t>
            </a:r>
            <a:endParaRPr lang="es-ES" b="1" dirty="0"/>
          </a:p>
          <a:p>
            <a:pPr algn="l">
              <a:buClr>
                <a:srgbClr val="FF0066"/>
              </a:buClr>
            </a:pPr>
            <a:endParaRPr lang="es-ES" sz="8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2240" y="3860800"/>
            <a:ext cx="1776412" cy="1339850"/>
          </a:xfrm>
          <a:prstGeom prst="rect">
            <a:avLst/>
          </a:prstGeom>
          <a:solidFill>
            <a:srgbClr val="FFE7F3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Plagio</a:t>
            </a:r>
          </a:p>
          <a:p>
            <a:pPr algn="l" eaLnBrk="1" hangingPunct="1">
              <a:defRPr/>
            </a:pPr>
            <a:r>
              <a:rPr lang="es-ES_tradnl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Evaluaciones</a:t>
            </a:r>
          </a:p>
          <a:p>
            <a:pPr algn="l" eaLnBrk="1" hangingPunct="1">
              <a:defRPr/>
            </a:pPr>
            <a:r>
              <a:rPr lang="es-ES_tradnl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</a:t>
            </a:r>
          </a:p>
          <a:p>
            <a:pPr algn="l" eaLnBrk="1" hangingPunct="1">
              <a:defRPr/>
            </a:pPr>
            <a:r>
              <a:rPr lang="es-ES_tradnl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732240" y="3124200"/>
            <a:ext cx="1649412" cy="608013"/>
          </a:xfrm>
          <a:prstGeom prst="rect">
            <a:avLst/>
          </a:prstGeom>
          <a:solidFill>
            <a:srgbClr val="FF9FCF"/>
          </a:solidFill>
          <a:ln w="28575">
            <a:solidFill>
              <a:srgbClr val="D6009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 b="1" dirty="0"/>
              <a:t>CASOS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aviso tutorias fisiopatologia  h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1844824"/>
            <a:ext cx="51895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388114" y="548680"/>
            <a:ext cx="4389437" cy="1077913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en la entrada </a:t>
            </a:r>
          </a:p>
          <a:p>
            <a:pPr algn="ctr"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departamento …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1979612" y="1844824"/>
            <a:ext cx="5189538" cy="40735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850437" y="3994784"/>
            <a:ext cx="1933575" cy="13112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" sz="8000" dirty="0">
                <a:solidFill>
                  <a:srgbClr val="C00000"/>
                </a:solidFill>
              </a:rPr>
              <a:t>¿…?</a:t>
            </a:r>
          </a:p>
        </p:txBody>
      </p:sp>
      <p:sp>
        <p:nvSpPr>
          <p:cNvPr id="7" name="9 CuadroTexto"/>
          <p:cNvSpPr txBox="1"/>
          <p:nvPr/>
        </p:nvSpPr>
        <p:spPr>
          <a:xfrm>
            <a:off x="300831" y="357982"/>
            <a:ext cx="16208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Aquí…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9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66950" y="914400"/>
            <a:ext cx="4548188" cy="1077913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Avisos en </a:t>
            </a: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</a:t>
            </a:r>
          </a:p>
          <a:p>
            <a:pPr algn="ctr"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Foro </a:t>
            </a: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Profesoral ULA…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465388" y="2349500"/>
            <a:ext cx="4213225" cy="357028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s-ES" sz="2800" dirty="0"/>
              <a:t>Ofertas de </a:t>
            </a:r>
            <a:r>
              <a:rPr lang="es-ES" sz="2800" dirty="0" smtClean="0"/>
              <a:t>profesores: </a:t>
            </a:r>
            <a:endParaRPr lang="es-ES" sz="2800" dirty="0"/>
          </a:p>
          <a:p>
            <a:pPr algn="ctr"/>
            <a:endParaRPr lang="es-ES" sz="1400" dirty="0"/>
          </a:p>
          <a:p>
            <a:pPr algn="ctr"/>
            <a:r>
              <a:rPr lang="es-ES" sz="2800" dirty="0"/>
              <a:t>Ayuda para hacer </a:t>
            </a:r>
          </a:p>
          <a:p>
            <a:pPr algn="ctr"/>
            <a:r>
              <a:rPr lang="es-ES" sz="2800" dirty="0"/>
              <a:t>trabajos: ascensos,</a:t>
            </a:r>
          </a:p>
          <a:p>
            <a:pPr algn="ctr"/>
            <a:r>
              <a:rPr lang="es-ES" sz="2800" dirty="0"/>
              <a:t> publicaciones</a:t>
            </a:r>
          </a:p>
          <a:p>
            <a:pPr algn="ctr"/>
            <a:r>
              <a:rPr lang="es-ES" sz="1600" dirty="0"/>
              <a:t> </a:t>
            </a:r>
          </a:p>
          <a:p>
            <a:pPr algn="ctr"/>
            <a:r>
              <a:rPr lang="es-ES" sz="2800" dirty="0"/>
              <a:t>a cambio de </a:t>
            </a:r>
          </a:p>
          <a:p>
            <a:pPr algn="ctr"/>
            <a:r>
              <a:rPr lang="es-ES" sz="2800" dirty="0"/>
              <a:t>autoría y/o recompensa </a:t>
            </a:r>
          </a:p>
          <a:p>
            <a:pPr algn="ctr"/>
            <a:r>
              <a:rPr lang="es-ES" sz="2800" dirty="0"/>
              <a:t>monetaria</a:t>
            </a: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6545263" y="3787775"/>
            <a:ext cx="915987" cy="1322388"/>
          </a:xfrm>
          <a:prstGeom prst="rect">
            <a:avLst/>
          </a:prstGeom>
          <a:solidFill>
            <a:srgbClr val="FFFFAB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" sz="8000">
                <a:solidFill>
                  <a:srgbClr val="C00000"/>
                </a:solidFill>
              </a:rPr>
              <a:t>!!!</a:t>
            </a:r>
          </a:p>
        </p:txBody>
      </p:sp>
      <p:sp>
        <p:nvSpPr>
          <p:cNvPr id="6" name="9 CuadroTexto"/>
          <p:cNvSpPr txBox="1"/>
          <p:nvPr/>
        </p:nvSpPr>
        <p:spPr>
          <a:xfrm>
            <a:off x="300831" y="357982"/>
            <a:ext cx="16208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72219" y="5872749"/>
            <a:ext cx="24256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s-VE" altLang="es-VE" sz="1200" dirty="0" smtClean="0">
                <a:ea typeface="Calibri" pitchFamily="34" charset="0"/>
                <a:cs typeface="Times New Roman" pitchFamily="18" charset="0"/>
              </a:rPr>
              <a:t>Fuente: YZ   mayo - junio  2014</a:t>
            </a:r>
            <a:endParaRPr lang="es-VE" altLang="es-VE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187400" y="4491037"/>
            <a:ext cx="6985000" cy="1366528"/>
          </a:xfrm>
          <a:prstGeom prst="rect">
            <a:avLst/>
          </a:prstGeom>
          <a:solidFill>
            <a:srgbClr val="FFFFE1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s-VE" sz="1800" dirty="0" err="1">
                <a:latin typeface="Arial" charset="0"/>
              </a:rPr>
              <a:t>AquíVENDO</a:t>
            </a:r>
            <a:r>
              <a:rPr lang="es-VE" sz="1800" dirty="0">
                <a:latin typeface="Arial" charset="0"/>
              </a:rPr>
              <a:t> (</a:t>
            </a:r>
            <a:r>
              <a:rPr lang="es-VE" sz="1800" u="sng" dirty="0">
                <a:latin typeface="Arial" charset="0"/>
                <a:hlinkClick r:id="rId2"/>
              </a:rPr>
              <a:t>@</a:t>
            </a:r>
            <a:r>
              <a:rPr lang="es-VE" sz="1800" u="sng" dirty="0" err="1">
                <a:latin typeface="Arial" charset="0"/>
                <a:hlinkClick r:id="rId2"/>
              </a:rPr>
              <a:t>AquiVENDO</a:t>
            </a:r>
            <a:r>
              <a:rPr lang="es-VE" sz="1800" dirty="0">
                <a:latin typeface="Arial" charset="0"/>
              </a:rPr>
              <a:t>) </a:t>
            </a:r>
            <a:r>
              <a:rPr lang="es-VE" sz="1800" u="sng" dirty="0">
                <a:latin typeface="Arial" charset="0"/>
                <a:hlinkClick r:id="rId3"/>
              </a:rPr>
              <a:t>11/05/14 20:14</a:t>
            </a:r>
            <a:r>
              <a:rPr lang="es-VE" sz="1800" dirty="0">
                <a:latin typeface="Arial" charset="0"/>
              </a:rPr>
              <a:t> </a:t>
            </a:r>
            <a:r>
              <a:rPr lang="es-VE" sz="1800" dirty="0" err="1">
                <a:latin typeface="Arial" charset="0"/>
              </a:rPr>
              <a:t>via</a:t>
            </a:r>
            <a:r>
              <a:rPr lang="es-VE" sz="1800" dirty="0">
                <a:latin typeface="Arial" charset="0"/>
              </a:rPr>
              <a:t> </a:t>
            </a:r>
            <a:r>
              <a:rPr lang="es-VE" sz="1800" u="sng" dirty="0">
                <a:latin typeface="Arial" charset="0"/>
                <a:hlinkClick r:id="rId4"/>
              </a:rPr>
              <a:t>@</a:t>
            </a:r>
            <a:r>
              <a:rPr lang="es-VE" sz="1800" u="sng" dirty="0" err="1">
                <a:latin typeface="Arial" charset="0"/>
                <a:hlinkClick r:id="rId4"/>
              </a:rPr>
              <a:t>juanjrh</a:t>
            </a:r>
            <a:r>
              <a:rPr lang="es-VE" sz="1800" dirty="0">
                <a:latin typeface="Arial" charset="0"/>
              </a:rPr>
              <a:t>: Realizamos tesis de grado a estudiantes del IUTA, IUTAR, IUTEPAL, UNERG, UBA, otros. Contáctanos. 04128701851, 04265319673. </a:t>
            </a:r>
            <a:endParaRPr lang="es-VE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196032" y="3191165"/>
            <a:ext cx="6985000" cy="1015663"/>
          </a:xfrm>
          <a:prstGeom prst="rect">
            <a:avLst/>
          </a:prstGeom>
          <a:solidFill>
            <a:srgbClr val="FFFFE1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s-VE" altLang="es-VE" sz="2000" dirty="0" err="1">
                <a:solidFill>
                  <a:srgbClr val="292F33"/>
                </a:solidFill>
                <a:latin typeface="Arial" charset="0"/>
                <a:ea typeface="Calibri" pitchFamily="34" charset="0"/>
                <a:cs typeface="Arial" charset="0"/>
              </a:rPr>
              <a:t>via</a:t>
            </a:r>
            <a:r>
              <a:rPr lang="es-VE" altLang="es-VE" sz="2000" dirty="0">
                <a:solidFill>
                  <a:srgbClr val="292F33"/>
                </a:solidFill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es-VE" altLang="es-VE" sz="2000" dirty="0">
                <a:solidFill>
                  <a:srgbClr val="E1AE85"/>
                </a:solidFill>
                <a:latin typeface="Arial" charset="0"/>
                <a:ea typeface="Calibri" pitchFamily="34" charset="0"/>
                <a:cs typeface="Arial" charset="0"/>
                <a:hlinkClick r:id="rId5"/>
              </a:rPr>
              <a:t>@</a:t>
            </a:r>
            <a:r>
              <a:rPr lang="es-VE" altLang="es-VE" sz="2000" dirty="0" err="1">
                <a:solidFill>
                  <a:srgbClr val="CE7834"/>
                </a:solidFill>
                <a:latin typeface="Arial" charset="0"/>
                <a:ea typeface="Calibri" pitchFamily="34" charset="0"/>
                <a:cs typeface="Arial" charset="0"/>
                <a:hlinkClick r:id="rId5"/>
              </a:rPr>
              <a:t>juanjrh</a:t>
            </a:r>
            <a:r>
              <a:rPr lang="es-VE" altLang="es-VE" sz="2000" dirty="0">
                <a:solidFill>
                  <a:srgbClr val="292F33"/>
                </a:solidFill>
                <a:latin typeface="Arial" charset="0"/>
                <a:ea typeface="Calibri" pitchFamily="34" charset="0"/>
                <a:cs typeface="Arial" charset="0"/>
              </a:rPr>
              <a:t>: Realizamos tesis de grado a estudiantes del IUTA, IUTAR, IUTEPAL, UNERG, UBA, otros. 04128701851, 04265319673.  </a:t>
            </a:r>
            <a:r>
              <a:rPr lang="es-VE" altLang="es-VE" sz="2000" dirty="0" smtClean="0">
                <a:solidFill>
                  <a:srgbClr val="E1AE85"/>
                </a:solidFill>
                <a:latin typeface="Arial" charset="0"/>
                <a:ea typeface="Calibri" pitchFamily="34" charset="0"/>
                <a:cs typeface="Arial" charset="0"/>
                <a:hlinkClick r:id="rId6"/>
              </a:rPr>
              <a:t>@</a:t>
            </a:r>
            <a:r>
              <a:rPr lang="es-VE" altLang="es-VE" sz="2000" dirty="0" err="1">
                <a:solidFill>
                  <a:srgbClr val="CE7834"/>
                </a:solidFill>
                <a:latin typeface="Arial" charset="0"/>
                <a:ea typeface="Calibri" pitchFamily="34" charset="0"/>
                <a:cs typeface="Arial" charset="0"/>
                <a:hlinkClick r:id="rId6"/>
              </a:rPr>
              <a:t>Tesisolucion</a:t>
            </a:r>
            <a:endParaRPr lang="es-VE" altLang="es-VE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196032" y="1916832"/>
            <a:ext cx="7264400" cy="1015663"/>
          </a:xfrm>
          <a:prstGeom prst="rect">
            <a:avLst/>
          </a:prstGeom>
          <a:solidFill>
            <a:srgbClr val="FFFFE1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C00000"/>
              </a:buClr>
              <a:buSzPct val="150000"/>
              <a:buFont typeface="Wingdings" pitchFamily="2" charset="2"/>
              <a:buChar char="§"/>
            </a:pPr>
            <a:r>
              <a:rPr lang="es-VE" altLang="es-V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es-VE" altLang="es-VE" sz="2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AquiVENDO</a:t>
            </a:r>
            <a:r>
              <a:rPr lang="es-VE" altLang="es-V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VE" altLang="es-VE" sz="2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via</a:t>
            </a:r>
            <a:r>
              <a:rPr lang="es-VE" altLang="es-V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@</a:t>
            </a:r>
            <a:r>
              <a:rPr lang="es-VE" altLang="es-VE" sz="2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juanjrh</a:t>
            </a:r>
            <a:r>
              <a:rPr lang="es-VE" altLang="es-VE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Realizamos tesis de grado, asesorías, monografías, diapositivas. Contáctanos, 04128701851, 04265319673. @</a:t>
            </a:r>
            <a:r>
              <a:rPr lang="es-VE" altLang="es-VE" sz="2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Tesisolucion</a:t>
            </a:r>
            <a:endParaRPr lang="es-VE" altLang="es-VE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57388" y="954088"/>
            <a:ext cx="5229225" cy="584200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Avisos en </a:t>
            </a: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Redes Sociales…</a:t>
            </a:r>
            <a:endParaRPr lang="es-ES_trad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7483475" y="393700"/>
            <a:ext cx="915988" cy="132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8000" dirty="0">
                <a:solidFill>
                  <a:srgbClr val="C00000"/>
                </a:solidFill>
              </a:rPr>
              <a:t>!!!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00831" y="357982"/>
            <a:ext cx="16208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371677" y="6554593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417828" y="2681367"/>
            <a:ext cx="6165470" cy="2215991"/>
          </a:xfrm>
          <a:prstGeom prst="rect">
            <a:avLst/>
          </a:prstGeom>
          <a:solidFill>
            <a:srgbClr val="FFF1B3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glow rad="1397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endParaRPr lang="es-ES_tradnl" sz="1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s-ES_tradnl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 la comunidad académica </a:t>
            </a:r>
          </a:p>
          <a:p>
            <a:pPr algn="ctr">
              <a:defRPr/>
            </a:pPr>
            <a:r>
              <a:rPr lang="es-ES_tradnl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es-ES_tradnl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 ignora </a:t>
            </a:r>
          </a:p>
          <a:p>
            <a:pPr algn="ctr">
              <a:defRPr/>
            </a:pPr>
            <a:r>
              <a:rPr lang="es-ES_tradnl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 gravedad de estas acciones</a:t>
            </a:r>
            <a:endParaRPr lang="es-ES_tradnl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s-ES_tradn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s-ES_tradnl" sz="1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719507" y="3916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38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17880" y="2564904"/>
            <a:ext cx="5508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600" dirty="0" smtClean="0"/>
              <a:t>“En este mundo estamos </a:t>
            </a:r>
          </a:p>
          <a:p>
            <a:r>
              <a:rPr lang="es-VE" sz="3600" dirty="0" smtClean="0"/>
              <a:t>y todos andamos”</a:t>
            </a:r>
            <a:endParaRPr lang="es-VE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923928" y="386104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1200" dirty="0" smtClean="0"/>
              <a:t>Dicho por un asistente a un taller en 2012</a:t>
            </a:r>
            <a:endParaRPr lang="es-VE" sz="12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8184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64096" y="2348879"/>
            <a:ext cx="4612160" cy="3139321"/>
          </a:xfrm>
          <a:prstGeom prst="rect">
            <a:avLst/>
          </a:prstGeom>
          <a:solidFill>
            <a:srgbClr val="FFF1B3"/>
          </a:solidFill>
          <a:ln w="28575">
            <a:solidFill>
              <a:srgbClr val="C0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s-VE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¡Hay </a:t>
            </a:r>
          </a:p>
          <a:p>
            <a:pPr algn="ctr"/>
            <a:r>
              <a:rPr lang="es-VE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aceptación </a:t>
            </a:r>
          </a:p>
          <a:p>
            <a:pPr algn="ctr"/>
            <a:r>
              <a:rPr lang="es-VE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social!</a:t>
            </a:r>
            <a:endParaRPr lang="es-VE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2737" y="548680"/>
            <a:ext cx="4027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600" dirty="0" smtClean="0"/>
              <a:t>¿Por qué ocurrirá </a:t>
            </a:r>
          </a:p>
          <a:p>
            <a:r>
              <a:rPr lang="es-VE" sz="3600" dirty="0" smtClean="0"/>
              <a:t>todo lo anterior?</a:t>
            </a:r>
            <a:endParaRPr lang="es-VE" sz="36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8184" y="640166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719507" y="3916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4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5756343" y="4180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43" name="Text Box 11"/>
          <p:cNvSpPr txBox="1">
            <a:spLocks noChangeArrowheads="1"/>
          </p:cNvSpPr>
          <p:nvPr/>
        </p:nvSpPr>
        <p:spPr bwMode="auto">
          <a:xfrm>
            <a:off x="1384300" y="1581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endParaRPr lang="es-ES" sz="1800" b="1"/>
          </a:p>
        </p:txBody>
      </p:sp>
      <p:sp>
        <p:nvSpPr>
          <p:cNvPr id="61444" name="Text Box 12"/>
          <p:cNvSpPr txBox="1">
            <a:spLocks noChangeArrowheads="1"/>
          </p:cNvSpPr>
          <p:nvPr/>
        </p:nvSpPr>
        <p:spPr bwMode="auto">
          <a:xfrm>
            <a:off x="1527175" y="1792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endParaRPr lang="es-ES" sz="1800" b="1">
              <a:latin typeface="Arial" charset="0"/>
            </a:endParaRPr>
          </a:p>
        </p:txBody>
      </p:sp>
      <p:sp>
        <p:nvSpPr>
          <p:cNvPr id="61445" name="Text Box 13"/>
          <p:cNvSpPr txBox="1">
            <a:spLocks noChangeArrowheads="1"/>
          </p:cNvSpPr>
          <p:nvPr/>
        </p:nvSpPr>
        <p:spPr bwMode="auto">
          <a:xfrm>
            <a:off x="2620183" y="1286079"/>
            <a:ext cx="3903633" cy="52322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800" dirty="0" smtClean="0"/>
              <a:t>Integridad </a:t>
            </a:r>
            <a:r>
              <a:rPr lang="es-ES" sz="2800" dirty="0"/>
              <a:t>Académica</a:t>
            </a:r>
          </a:p>
        </p:txBody>
      </p:sp>
      <p:sp>
        <p:nvSpPr>
          <p:cNvPr id="61446" name="Text Box 2"/>
          <p:cNvSpPr txBox="1">
            <a:spLocks noChangeArrowheads="1"/>
          </p:cNvSpPr>
          <p:nvPr/>
        </p:nvSpPr>
        <p:spPr bwMode="auto">
          <a:xfrm>
            <a:off x="6351588" y="4816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endParaRPr lang="es-ES" sz="1800">
              <a:latin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175831" y="4598750"/>
            <a:ext cx="201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s-ES" sz="1200" dirty="0" smtClean="0"/>
          </a:p>
          <a:p>
            <a:pPr algn="r"/>
            <a:r>
              <a:rPr lang="es-ES" sz="1200" dirty="0" smtClean="0"/>
              <a:t>Bill Taylor, Prof. Emérito </a:t>
            </a:r>
          </a:p>
          <a:p>
            <a:pPr algn="r"/>
            <a:r>
              <a:rPr lang="es-ES" sz="1200" dirty="0" smtClean="0"/>
              <a:t>Ciencias Políticas</a:t>
            </a:r>
            <a:endParaRPr lang="es-ES" sz="1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840850" y="2940125"/>
            <a:ext cx="5497018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“ …conjunto de principios que nos involucran </a:t>
            </a:r>
          </a:p>
          <a:p>
            <a:r>
              <a:rPr lang="es-ES" dirty="0" smtClean="0"/>
              <a:t>a todos por igual por el bien de </a:t>
            </a:r>
          </a:p>
          <a:p>
            <a:r>
              <a:rPr lang="es-ES" dirty="0" smtClean="0"/>
              <a:t>la investigación y el aprendizaje”.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908979" y="4016256"/>
            <a:ext cx="5360762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“… integridad de mi parte como profesor e </a:t>
            </a:r>
          </a:p>
          <a:p>
            <a:r>
              <a:rPr lang="es-ES" dirty="0" smtClean="0"/>
              <a:t>integridad de su parte como estudiante”.</a:t>
            </a:r>
            <a:endParaRPr lang="es-E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36452" y="5581354"/>
            <a:ext cx="4471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dirty="0" smtClean="0"/>
              <a:t>B. Taylor. </a:t>
            </a:r>
            <a:r>
              <a:rPr lang="es-VE" sz="1000" i="1" dirty="0" smtClean="0"/>
              <a:t>A </a:t>
            </a:r>
            <a:r>
              <a:rPr lang="es-VE" sz="1000" i="1" dirty="0" err="1" smtClean="0"/>
              <a:t>letter</a:t>
            </a:r>
            <a:r>
              <a:rPr lang="es-VE" sz="1000" i="1" dirty="0" smtClean="0"/>
              <a:t> </a:t>
            </a:r>
            <a:r>
              <a:rPr lang="es-VE" sz="1000" i="1" dirty="0" err="1" smtClean="0"/>
              <a:t>to</a:t>
            </a:r>
            <a:r>
              <a:rPr lang="es-VE" sz="1000" i="1" dirty="0" smtClean="0"/>
              <a:t> </a:t>
            </a:r>
            <a:r>
              <a:rPr lang="es-VE" sz="1000" i="1" dirty="0" err="1" smtClean="0"/>
              <a:t>my</a:t>
            </a:r>
            <a:r>
              <a:rPr lang="es-VE" sz="1000" i="1" dirty="0" smtClean="0"/>
              <a:t> </a:t>
            </a:r>
            <a:r>
              <a:rPr lang="es-VE" sz="1000" i="1" dirty="0" err="1" smtClean="0"/>
              <a:t>students</a:t>
            </a:r>
            <a:r>
              <a:rPr lang="es-VE" sz="1000" i="1" dirty="0" smtClean="0"/>
              <a:t>. </a:t>
            </a:r>
            <a:r>
              <a:rPr lang="es-VE" sz="1000" dirty="0" smtClean="0"/>
              <a:t>Center </a:t>
            </a:r>
            <a:r>
              <a:rPr lang="es-VE" sz="1000" dirty="0" err="1" smtClean="0"/>
              <a:t>for</a:t>
            </a:r>
            <a:r>
              <a:rPr lang="es-VE" sz="1000" dirty="0" smtClean="0"/>
              <a:t> </a:t>
            </a:r>
            <a:r>
              <a:rPr lang="es-VE" sz="1000" dirty="0" err="1" smtClean="0"/>
              <a:t>Academic</a:t>
            </a:r>
            <a:r>
              <a:rPr lang="es-VE" sz="1000" dirty="0" smtClean="0"/>
              <a:t> </a:t>
            </a:r>
            <a:r>
              <a:rPr lang="es-VE" sz="1000" dirty="0" err="1" smtClean="0"/>
              <a:t>Integrity</a:t>
            </a:r>
            <a:r>
              <a:rPr lang="es-VE" sz="1000" dirty="0" smtClean="0"/>
              <a:t> 1999</a:t>
            </a:r>
            <a:endParaRPr lang="es-VE" sz="1000" dirty="0"/>
          </a:p>
        </p:txBody>
      </p:sp>
      <p:sp>
        <p:nvSpPr>
          <p:cNvPr id="6" name="Rectángulo 5"/>
          <p:cNvSpPr/>
          <p:nvPr/>
        </p:nvSpPr>
        <p:spPr>
          <a:xfrm>
            <a:off x="2508501" y="2356702"/>
            <a:ext cx="4161717" cy="461665"/>
          </a:xfrm>
          <a:prstGeom prst="rect">
            <a:avLst/>
          </a:prstGeom>
          <a:solidFill>
            <a:srgbClr val="FFCDF2"/>
          </a:solidFill>
        </p:spPr>
        <p:txBody>
          <a:bodyPr wrap="none">
            <a:spAutoFit/>
          </a:bodyPr>
          <a:lstStyle/>
          <a:p>
            <a:r>
              <a:rPr lang="es-E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carta a mis estudiantes</a:t>
            </a:r>
          </a:p>
        </p:txBody>
      </p:sp>
    </p:spTree>
    <p:extLst>
      <p:ext uri="{BB962C8B-B14F-4D97-AF65-F5344CB8AC3E}">
        <p14:creationId xmlns:p14="http://schemas.microsoft.com/office/powerpoint/2010/main" val="30058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5719507" y="3916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4350"/>
            <a:ext cx="3651250" cy="59388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Oval 12"/>
          <p:cNvSpPr>
            <a:spLocks noChangeArrowheads="1"/>
          </p:cNvSpPr>
          <p:nvPr/>
        </p:nvSpPr>
        <p:spPr bwMode="auto">
          <a:xfrm>
            <a:off x="1979663" y="730250"/>
            <a:ext cx="1584325" cy="7207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9" name="Text Box 13"/>
          <p:cNvSpPr txBox="1">
            <a:spLocks noChangeArrowheads="1"/>
          </p:cNvSpPr>
          <p:nvPr/>
        </p:nvSpPr>
        <p:spPr bwMode="auto">
          <a:xfrm>
            <a:off x="1678038" y="730250"/>
            <a:ext cx="2081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/>
              <a:t>Debe haber </a:t>
            </a:r>
          </a:p>
          <a:p>
            <a:pPr eaLnBrk="1" hangingPunct="1"/>
            <a:r>
              <a:rPr lang="es-ES"/>
              <a:t>un mejor modo…</a:t>
            </a:r>
          </a:p>
        </p:txBody>
      </p:sp>
      <p:sp>
        <p:nvSpPr>
          <p:cNvPr id="57350" name="Rectangle 14"/>
          <p:cNvSpPr>
            <a:spLocks noChangeArrowheads="1"/>
          </p:cNvSpPr>
          <p:nvPr/>
        </p:nvSpPr>
        <p:spPr bwMode="auto">
          <a:xfrm>
            <a:off x="5056273" y="6056313"/>
            <a:ext cx="378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i="1" dirty="0" smtClean="0">
                <a:solidFill>
                  <a:srgbClr val="000000"/>
                </a:solidFill>
              </a:rPr>
              <a:t>NH. </a:t>
            </a:r>
            <a:r>
              <a:rPr lang="en-US" sz="1000" i="1" dirty="0" err="1" smtClean="0">
                <a:solidFill>
                  <a:srgbClr val="000000"/>
                </a:solidFill>
              </a:rPr>
              <a:t>Steneck</a:t>
            </a:r>
            <a:r>
              <a:rPr lang="en-US" sz="1000" i="1" dirty="0" smtClean="0">
                <a:solidFill>
                  <a:srgbClr val="000000"/>
                </a:solidFill>
              </a:rPr>
              <a:t>. Introduction </a:t>
            </a:r>
            <a:r>
              <a:rPr lang="en-US" sz="1000" i="1" dirty="0">
                <a:solidFill>
                  <a:srgbClr val="000000"/>
                </a:solidFill>
              </a:rPr>
              <a:t>to the Responsible Conduct of Research</a:t>
            </a:r>
            <a:r>
              <a:rPr lang="en-US" sz="1000" dirty="0">
                <a:solidFill>
                  <a:srgbClr val="000000"/>
                </a:solidFill>
              </a:rPr>
              <a:t>. ORI. http://ori.hhs.gov/documents/rcrintro.pdf</a:t>
            </a:r>
          </a:p>
        </p:txBody>
      </p:sp>
      <p:sp>
        <p:nvSpPr>
          <p:cNvPr id="57351" name="Rectangle 15"/>
          <p:cNvSpPr>
            <a:spLocks noChangeArrowheads="1"/>
          </p:cNvSpPr>
          <p:nvPr/>
        </p:nvSpPr>
        <p:spPr bwMode="auto">
          <a:xfrm rot="1235891">
            <a:off x="2614663" y="3679825"/>
            <a:ext cx="647700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2" name="Text Box 16"/>
          <p:cNvSpPr txBox="1">
            <a:spLocks noChangeArrowheads="1"/>
          </p:cNvSpPr>
          <p:nvPr/>
        </p:nvSpPr>
        <p:spPr bwMode="auto">
          <a:xfrm rot="1191971">
            <a:off x="2555925" y="36830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1000"/>
              <a:t>Resultados</a:t>
            </a:r>
          </a:p>
          <a:p>
            <a:pPr eaLnBrk="1" hangingPunct="1"/>
            <a:r>
              <a:rPr lang="es-ES" sz="1000"/>
              <a:t>Investigación</a:t>
            </a:r>
          </a:p>
        </p:txBody>
      </p:sp>
      <p:sp>
        <p:nvSpPr>
          <p:cNvPr id="57353" name="Text Box 17"/>
          <p:cNvSpPr txBox="1">
            <a:spLocks noChangeArrowheads="1"/>
          </p:cNvSpPr>
          <p:nvPr/>
        </p:nvSpPr>
        <p:spPr bwMode="auto">
          <a:xfrm>
            <a:off x="5056273" y="2882635"/>
            <a:ext cx="3441700" cy="7016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“Trabajar en las relaciones </a:t>
            </a:r>
          </a:p>
          <a:p>
            <a:pPr eaLnBrk="1" hangingPunct="1"/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mentor-aprendices”</a:t>
            </a:r>
          </a:p>
        </p:txBody>
      </p:sp>
      <p:sp>
        <p:nvSpPr>
          <p:cNvPr id="2" name="Rectángulo 1"/>
          <p:cNvSpPr/>
          <p:nvPr/>
        </p:nvSpPr>
        <p:spPr>
          <a:xfrm rot="5400000">
            <a:off x="4303115" y="5435974"/>
            <a:ext cx="955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David </a:t>
            </a:r>
            <a:r>
              <a:rPr lang="en-US" sz="1100" dirty="0" err="1">
                <a:solidFill>
                  <a:srgbClr val="000000"/>
                </a:solidFill>
              </a:rPr>
              <a:t>Zinn</a:t>
            </a:r>
            <a:r>
              <a:rPr lang="en-US" sz="1100" dirty="0">
                <a:solidFill>
                  <a:srgbClr val="000000"/>
                </a:solidFill>
              </a:rPr>
              <a:t>. </a:t>
            </a:r>
            <a:endParaRPr lang="es-VE" sz="11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60232" y="6567155"/>
            <a:ext cx="23727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0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0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998663" y="1700213"/>
            <a:ext cx="5370512" cy="3746500"/>
          </a:xfrm>
          <a:prstGeom prst="rect">
            <a:avLst/>
          </a:prstGeom>
          <a:solidFill>
            <a:srgbClr val="FFE5F8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s-ES_tradnl" dirty="0">
                <a:solidFill>
                  <a:srgbClr val="000000"/>
                </a:solidFill>
                <a:cs typeface="Times New Roman" pitchFamily="18" charset="0"/>
              </a:rPr>
              <a:t>Reservar un </a:t>
            </a:r>
            <a:r>
              <a:rPr lang="es-ES_tradnl" sz="2400" b="1" dirty="0">
                <a:solidFill>
                  <a:srgbClr val="CC0000"/>
                </a:solidFill>
                <a:cs typeface="Times New Roman" pitchFamily="18" charset="0"/>
              </a:rPr>
              <a:t>“tiempo”</a:t>
            </a:r>
            <a:r>
              <a:rPr lang="es-ES_tradnl" dirty="0">
                <a:solidFill>
                  <a:srgbClr val="000000"/>
                </a:solidFill>
                <a:cs typeface="Times New Roman" pitchFamily="18" charset="0"/>
              </a:rPr>
              <a:t> para el estudiante</a:t>
            </a: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endParaRPr lang="es-ES_tradnl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  Escuchar pacientemente</a:t>
            </a: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endParaRPr lang="es-ES_tradnl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  Dar instrucciones</a:t>
            </a: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endParaRPr lang="es-ES_tradnl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  No abusar de su autoridad </a:t>
            </a: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endParaRPr lang="es-ES_tradnl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  Ser constructivo </a:t>
            </a: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endParaRPr lang="es-ES_tradnl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  No abrumar </a:t>
            </a: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endParaRPr lang="es-ES_tradnl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  Desarrollar una relación apropiada</a:t>
            </a: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endParaRPr lang="es-ES_tradnl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  Compartir con el estudiante</a:t>
            </a: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endParaRPr lang="es-ES_tradnl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buClr>
                <a:srgbClr val="FF0066"/>
              </a:buClr>
              <a:buSzPct val="150000"/>
              <a:buFontTx/>
              <a:buChar char="•"/>
            </a:pPr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  Buscar sus </a:t>
            </a:r>
            <a:r>
              <a:rPr lang="es-ES_tradnl" sz="1800" u="sng" dirty="0">
                <a:solidFill>
                  <a:srgbClr val="000000"/>
                </a:solidFill>
                <a:cs typeface="Times New Roman" pitchFamily="18" charset="0"/>
              </a:rPr>
              <a:t>propios mentores</a:t>
            </a:r>
          </a:p>
        </p:txBody>
      </p:sp>
      <p:sp>
        <p:nvSpPr>
          <p:cNvPr id="56323" name="Rectangle 8"/>
          <p:cNvSpPr>
            <a:spLocks noChangeArrowheads="1"/>
          </p:cNvSpPr>
          <p:nvPr/>
        </p:nvSpPr>
        <p:spPr bwMode="auto">
          <a:xfrm>
            <a:off x="1571625" y="5516563"/>
            <a:ext cx="6000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 i="1" dirty="0">
                <a:solidFill>
                  <a:srgbClr val="000000"/>
                </a:solidFill>
                <a:latin typeface="Arial" charset="0"/>
              </a:rPr>
              <a:t>Adviser, Teacher, Role Model, Friend. On being a Mentor to Students in </a:t>
            </a:r>
          </a:p>
          <a:p>
            <a:r>
              <a:rPr lang="en-GB" sz="1200" i="1" dirty="0">
                <a:solidFill>
                  <a:srgbClr val="000000"/>
                </a:solidFill>
                <a:latin typeface="Arial" charset="0"/>
              </a:rPr>
              <a:t>Science and Engineering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. National Academy of  Sciences, National Academy of Engineering, Institute of Medicine. National Academic Press, Washington, D.C., 1997.</a:t>
            </a:r>
            <a:endParaRPr lang="es-ES_tradnl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351680" y="1052513"/>
            <a:ext cx="4440639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 </a:t>
            </a:r>
            <a:r>
              <a:rPr lang="es-E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del tutor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756343" y="4180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314811" y="785600"/>
            <a:ext cx="4514377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Responsabilidad del Tutor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355976" y="3075187"/>
            <a:ext cx="4361632" cy="1569660"/>
          </a:xfrm>
          <a:prstGeom prst="rect">
            <a:avLst/>
          </a:prstGeom>
          <a:solidFill>
            <a:srgbClr val="FFE7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6213" indent="-176213" algn="l" eaLnBrk="1" hangingPunct="1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¡Trabajo de tutor NO ES </a:t>
            </a:r>
          </a:p>
          <a:p>
            <a:pPr marL="265113" indent="-265113" algn="l" eaLnBrk="1" hangingPunct="1">
              <a:buClr>
                <a:srgbClr val="C00000"/>
              </a:buClr>
              <a:buSzPct val="150000"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sólo recibir la tesis al final, </a:t>
            </a:r>
          </a:p>
          <a:p>
            <a:pPr marL="265113" indent="-265113" algn="l" eaLnBrk="1" hangingPunct="1">
              <a:buClr>
                <a:srgbClr val="C00000"/>
              </a:buClr>
              <a:buSzPct val="150000"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para ver que hizo el estudiante!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408988" y="4745730"/>
            <a:ext cx="3710722" cy="1323439"/>
          </a:xfrm>
          <a:prstGeom prst="rect">
            <a:avLst/>
          </a:prstGeom>
          <a:solidFill>
            <a:srgbClr val="FFE7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l">
              <a:buClr>
                <a:srgbClr val="CC3300"/>
              </a:buClr>
              <a:buSzPct val="170000"/>
              <a:buFontTx/>
              <a:buChar char="•"/>
              <a:defRPr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Las conductas deshonestas </a:t>
            </a:r>
          </a:p>
          <a:p>
            <a:pPr algn="l">
              <a:buClr>
                <a:srgbClr val="CC3300"/>
              </a:buClr>
              <a:defRPr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deben ser descubiertas, </a:t>
            </a:r>
          </a:p>
          <a:p>
            <a:pPr marL="176213" indent="-176213" algn="l">
              <a:buClr>
                <a:srgbClr val="CC3300"/>
              </a:buClr>
              <a:defRPr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discutidas y corregidas a 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tiempo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463964" y="1584965"/>
            <a:ext cx="3600771" cy="1754326"/>
          </a:xfrm>
          <a:prstGeom prst="rect">
            <a:avLst/>
          </a:prstGeom>
          <a:solidFill>
            <a:srgbClr val="FFE7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marL="176213" indent="-176213" algn="l">
              <a:buClr>
                <a:srgbClr val="CC33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No aceptar trabajos, </a:t>
            </a:r>
          </a:p>
          <a:p>
            <a:pPr marL="265113" indent="-265113" algn="l">
              <a:buClr>
                <a:srgbClr val="CC3300"/>
              </a:buClr>
              <a:buSzPct val="150000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si no se tiene competencia</a:t>
            </a:r>
          </a:p>
          <a:p>
            <a:pPr marL="176213" indent="-176213" algn="l">
              <a:buClr>
                <a:srgbClr val="CC3300"/>
              </a:buClr>
              <a:buSzPct val="150000"/>
              <a:defRPr/>
            </a:pPr>
            <a:r>
              <a:rPr lang="es-ES_tradnl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76213" indent="-176213" algn="l">
              <a:buClr>
                <a:srgbClr val="CC33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No aceptar muchos estudiantes, si 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se les puede atender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5072885" y="4868863"/>
            <a:ext cx="3408304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 hace </a:t>
            </a:r>
          </a:p>
          <a:p>
            <a:pPr eaLnBrk="1" hangingPunct="1"/>
            <a:r>
              <a:rPr lang="es-ES_tradnl" sz="32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 al respecto?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2" grpId="0"/>
      <p:bldP spid="8193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499192" y="2173536"/>
            <a:ext cx="2898550" cy="3539430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s-ES_tradn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Enseñar</a:t>
            </a:r>
            <a:endParaRPr lang="es-ES_tradnl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s-ES_tradnl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es-ES_tradn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s-ES_tradn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Supervisar</a:t>
            </a:r>
          </a:p>
          <a:p>
            <a:pPr eaLnBrk="1" hangingPunct="1"/>
            <a:endParaRPr lang="es-ES_tradnl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s-ES_tradn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s-ES_tradn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Evaluar</a:t>
            </a:r>
            <a:endParaRPr lang="es-ES_tradnl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s-ES_tradnl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s-ES_tradn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s-ES_tradn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Recompensar</a:t>
            </a:r>
            <a:endParaRPr lang="es-ES_tradnl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s-ES_tradnl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s-ES_tradn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s-ES_tradn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Sancionar</a:t>
            </a:r>
            <a:endParaRPr lang="es-ES_tradnl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421313" y="4392578"/>
            <a:ext cx="1906587" cy="946150"/>
          </a:xfrm>
          <a:prstGeom prst="rect">
            <a:avLst/>
          </a:prstGeom>
          <a:solidFill>
            <a:srgbClr val="FFE7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800" b="1" dirty="0">
                <a:solidFill>
                  <a:srgbClr val="000000"/>
                </a:solidFill>
              </a:rPr>
              <a:t>¡Ojo con </a:t>
            </a:r>
          </a:p>
          <a:p>
            <a:pPr eaLnBrk="1" hangingPunct="1"/>
            <a:r>
              <a:rPr lang="es-ES_tradnl" sz="2800" b="1" dirty="0">
                <a:solidFill>
                  <a:srgbClr val="000000"/>
                </a:solidFill>
              </a:rPr>
              <a:t>Internet!!!</a:t>
            </a: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5053572" y="2299357"/>
            <a:ext cx="2642070" cy="1692771"/>
          </a:xfrm>
          <a:prstGeom prst="rect">
            <a:avLst/>
          </a:prstGeom>
          <a:solidFill>
            <a:srgbClr val="FFE7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800" b="1" dirty="0" smtClean="0">
                <a:solidFill>
                  <a:srgbClr val="000000"/>
                </a:solidFill>
              </a:rPr>
              <a:t>Revisar </a:t>
            </a:r>
          </a:p>
          <a:p>
            <a:pPr eaLnBrk="1" hangingPunct="1"/>
            <a:r>
              <a:rPr lang="es-ES_tradnl" sz="2800" b="1" dirty="0" smtClean="0">
                <a:solidFill>
                  <a:srgbClr val="000000"/>
                </a:solidFill>
              </a:rPr>
              <a:t>literatura</a:t>
            </a:r>
            <a:endParaRPr lang="es-ES_tradnl" sz="2800" b="1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sz="2400" dirty="0">
                <a:solidFill>
                  <a:srgbClr val="000000"/>
                </a:solidFill>
              </a:rPr>
              <a:t>Citas, paráfrasis,</a:t>
            </a:r>
          </a:p>
          <a:p>
            <a:pPr eaLnBrk="1" hangingPunct="1"/>
            <a:r>
              <a:rPr lang="es-ES_tradnl" sz="2400" dirty="0">
                <a:solidFill>
                  <a:srgbClr val="000000"/>
                </a:solidFill>
              </a:rPr>
              <a:t>Referencias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14811" y="1127222"/>
            <a:ext cx="4514377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Responsabilidad del Tutor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  <p:bldP spid="79883" grpId="0" animBg="1"/>
      <p:bldP spid="7989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1920275" y="3133234"/>
            <a:ext cx="4940089" cy="954107"/>
          </a:xfrm>
          <a:prstGeom prst="rect">
            <a:avLst/>
          </a:prstGeom>
          <a:solidFill>
            <a:srgbClr val="FFE7F3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800" dirty="0"/>
              <a:t>“Los residentes </a:t>
            </a:r>
            <a:r>
              <a:rPr lang="es-ES" sz="2800" dirty="0" smtClean="0"/>
              <a:t>son antes </a:t>
            </a:r>
            <a:r>
              <a:rPr lang="es-ES" sz="2800" dirty="0"/>
              <a:t>que </a:t>
            </a:r>
            <a:r>
              <a:rPr lang="es-ES" sz="2800" dirty="0" smtClean="0"/>
              <a:t>nada </a:t>
            </a:r>
            <a:r>
              <a:rPr lang="es-ES" sz="2800" b="1" dirty="0" smtClean="0"/>
              <a:t>ESTUDIANTES</a:t>
            </a:r>
            <a:r>
              <a:rPr lang="es-ES" sz="2800" dirty="0"/>
              <a:t>”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3347864" y="4351861"/>
            <a:ext cx="3512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es-ES" sz="1200" dirty="0"/>
              <a:t>Dr. J. Cohen</a:t>
            </a:r>
          </a:p>
          <a:p>
            <a:pPr algn="r" eaLnBrk="1" hangingPunct="1"/>
            <a:r>
              <a:rPr lang="es-ES" sz="1200" dirty="0" smtClean="0"/>
              <a:t> Presidente </a:t>
            </a:r>
            <a:r>
              <a:rPr lang="es-ES" sz="1200" dirty="0"/>
              <a:t>Emérito </a:t>
            </a:r>
          </a:p>
          <a:p>
            <a:pPr algn="r" eaLnBrk="1" hangingPunct="1"/>
            <a:r>
              <a:rPr lang="es-ES" sz="1200" dirty="0"/>
              <a:t>Asociación Americana de Escuelas de Medicina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12970" y="2006497"/>
            <a:ext cx="3918059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 </a:t>
            </a: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del </a:t>
            </a:r>
            <a:r>
              <a:rPr lang="es-E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tutor </a:t>
            </a:r>
          </a:p>
          <a:p>
            <a:pPr>
              <a:defRPr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s-E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 medicina</a:t>
            </a: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756343" y="4180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1784216" y="1767462"/>
            <a:ext cx="5575565" cy="116955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dirty="0"/>
              <a:t>Ser claro con el estudiante desde el principio</a:t>
            </a:r>
          </a:p>
          <a:p>
            <a:pPr algn="l" eaLnBrk="1" hangingPunct="1"/>
            <a:endParaRPr lang="es-ES_tradnl" sz="1000" dirty="0"/>
          </a:p>
          <a:p>
            <a:pPr algn="l" eaLnBrk="1" hangingPunct="1"/>
            <a:r>
              <a:rPr lang="es-ES_tradnl" dirty="0"/>
              <a:t>Se debe hacer saber qué se espera de él y </a:t>
            </a:r>
          </a:p>
          <a:p>
            <a:pPr algn="l" eaLnBrk="1" hangingPunct="1"/>
            <a:r>
              <a:rPr lang="es-ES_tradnl" dirty="0"/>
              <a:t>qué le sucederá en caso de cometer faltas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453197" y="3150368"/>
            <a:ext cx="623760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400" dirty="0"/>
              <a:t>Trabajo </a:t>
            </a:r>
            <a:r>
              <a:rPr lang="es-ES_tradnl" sz="2400" dirty="0" smtClean="0"/>
              <a:t>del estudiante debe ser individual</a:t>
            </a:r>
            <a:endParaRPr lang="es-ES_tradnl" sz="2400" dirty="0"/>
          </a:p>
          <a:p>
            <a:pPr eaLnBrk="1" hangingPunct="1"/>
            <a:r>
              <a:rPr lang="es-ES_tradnl" sz="2400" dirty="0"/>
              <a:t>No </a:t>
            </a:r>
            <a:r>
              <a:rPr lang="es-ES_tradnl" sz="2400" dirty="0" smtClean="0"/>
              <a:t>tolerar fraudes ni complicidades </a:t>
            </a:r>
          </a:p>
          <a:p>
            <a:pPr eaLnBrk="1" hangingPunct="1"/>
            <a:r>
              <a:rPr lang="es-ES_tradnl" sz="2400" dirty="0" smtClean="0"/>
              <a:t>para </a:t>
            </a:r>
            <a:r>
              <a:rPr lang="es-ES_tradnl" sz="2400" dirty="0"/>
              <a:t>cometerlos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3698903" y="4534789"/>
            <a:ext cx="1603324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400"/>
              <a:t>Sanciones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076056" y="5180546"/>
            <a:ext cx="387985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 hace </a:t>
            </a:r>
          </a:p>
          <a:p>
            <a:pPr eaLnBrk="1" hangingPunct="1"/>
            <a:r>
              <a:rPr lang="es-ES_tradnl" sz="320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 en postgrado?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23130" y="6495672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658655" y="1161355"/>
            <a:ext cx="3826689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 </a:t>
            </a: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del tutor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56343" y="4180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 animBg="1"/>
      <p:bldP spid="123916" grpId="0" animBg="1"/>
      <p:bldP spid="123917" grpId="0" animBg="1"/>
      <p:bldP spid="1239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17255" y="1556792"/>
            <a:ext cx="4509489" cy="36009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VE" sz="3200" dirty="0" smtClean="0"/>
              <a:t>La investigación </a:t>
            </a:r>
          </a:p>
          <a:p>
            <a:endParaRPr lang="es-VE" sz="1200" dirty="0"/>
          </a:p>
          <a:p>
            <a:r>
              <a:rPr lang="es-VE" sz="2400" dirty="0" smtClean="0"/>
              <a:t>Un proceso que va</a:t>
            </a:r>
          </a:p>
          <a:p>
            <a:r>
              <a:rPr lang="es-VE" sz="800" dirty="0" smtClean="0"/>
              <a:t> </a:t>
            </a:r>
          </a:p>
          <a:p>
            <a:r>
              <a:rPr lang="es-VE" sz="2400" dirty="0" smtClean="0"/>
              <a:t>desde</a:t>
            </a:r>
            <a:endParaRPr lang="es-VE" sz="800" dirty="0" smtClean="0"/>
          </a:p>
          <a:p>
            <a:r>
              <a:rPr lang="es-VE" sz="2400" dirty="0" smtClean="0"/>
              <a:t>Ideas-Proyectos </a:t>
            </a:r>
          </a:p>
          <a:p>
            <a:r>
              <a:rPr lang="es-VE" sz="2400" dirty="0"/>
              <a:t>D</a:t>
            </a:r>
            <a:r>
              <a:rPr lang="es-VE" sz="2400" dirty="0" smtClean="0"/>
              <a:t>esarrollo de estudios</a:t>
            </a:r>
          </a:p>
          <a:p>
            <a:r>
              <a:rPr lang="es-VE" sz="2400" dirty="0" smtClean="0"/>
              <a:t>Manuscritos-Tesis</a:t>
            </a:r>
          </a:p>
          <a:p>
            <a:endParaRPr lang="es-VE" sz="800" dirty="0" smtClean="0"/>
          </a:p>
          <a:p>
            <a:r>
              <a:rPr lang="es-VE" sz="2400" dirty="0" smtClean="0"/>
              <a:t>hasta </a:t>
            </a:r>
          </a:p>
          <a:p>
            <a:r>
              <a:rPr lang="es-VE" sz="2400" dirty="0" smtClean="0"/>
              <a:t>Publicaciones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02311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683934" y="1500761"/>
            <a:ext cx="5998757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dirty="0" smtClean="0"/>
              <a:t>Es el trabajo académico que le permite </a:t>
            </a:r>
          </a:p>
          <a:p>
            <a:pPr eaLnBrk="1" hangingPunct="1">
              <a:defRPr/>
            </a:pPr>
            <a:r>
              <a:rPr lang="es-ES_tradnl" sz="2400" dirty="0" smtClean="0"/>
              <a:t>al estudiante obtener su título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5646090" y="5791489"/>
            <a:ext cx="3194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Pero esto </a:t>
            </a:r>
            <a:r>
              <a:rPr lang="es-ES_tradnl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se ve </a:t>
            </a: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 frecuencia …</a:t>
            </a:r>
            <a:endParaRPr lang="es-ES_tradnl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683934" y="796160"/>
            <a:ext cx="3050835" cy="523220"/>
          </a:xfrm>
          <a:prstGeom prst="rect">
            <a:avLst/>
          </a:prstGeom>
          <a:solidFill>
            <a:srgbClr val="FFE1F7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la tesis?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73544" y="2943630"/>
            <a:ext cx="4330032" cy="523220"/>
          </a:xfrm>
          <a:prstGeom prst="rect">
            <a:avLst/>
          </a:prstGeom>
          <a:solidFill>
            <a:srgbClr val="FFE1F7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debería significar?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43808" y="3647125"/>
            <a:ext cx="5453737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dirty="0" smtClean="0"/>
              <a:t>El resultado </a:t>
            </a:r>
            <a:r>
              <a:rPr lang="es-ES_tradnl" sz="2400" dirty="0"/>
              <a:t>del esfuerzo académico </a:t>
            </a:r>
            <a:endParaRPr lang="es-ES_tradnl" sz="2400" dirty="0" smtClean="0"/>
          </a:p>
          <a:p>
            <a:pPr eaLnBrk="1" hangingPunct="1">
              <a:defRPr/>
            </a:pPr>
            <a:r>
              <a:rPr lang="es-ES_tradnl" sz="2400" dirty="0" smtClean="0"/>
              <a:t>del ESTUDIANTE</a:t>
            </a:r>
            <a:r>
              <a:rPr lang="es-ES_tradnl" sz="2400" dirty="0"/>
              <a:t>, </a:t>
            </a:r>
            <a:endParaRPr lang="es-ES_tradnl" sz="2400" dirty="0" smtClean="0"/>
          </a:p>
          <a:p>
            <a:pPr eaLnBrk="1" hangingPunct="1">
              <a:defRPr/>
            </a:pPr>
            <a:r>
              <a:rPr lang="es-ES_tradnl" sz="2400" dirty="0" smtClean="0"/>
              <a:t>realizado </a:t>
            </a:r>
            <a:r>
              <a:rPr lang="es-ES_tradnl" sz="2400" dirty="0"/>
              <a:t>durante un cierto tiempo, </a:t>
            </a:r>
            <a:endParaRPr lang="es-ES_tradnl" sz="2400" dirty="0" smtClean="0"/>
          </a:p>
          <a:p>
            <a:pPr eaLnBrk="1" hangingPunct="1">
              <a:defRPr/>
            </a:pPr>
            <a:r>
              <a:rPr lang="es-ES_tradnl" sz="2400" dirty="0" smtClean="0"/>
              <a:t>bajo </a:t>
            </a:r>
            <a:r>
              <a:rPr lang="es-ES_tradnl" sz="2400" dirty="0"/>
              <a:t>la guía </a:t>
            </a:r>
            <a:r>
              <a:rPr lang="es-ES_tradnl" sz="2400" dirty="0" smtClean="0"/>
              <a:t>expert</a:t>
            </a:r>
            <a:r>
              <a:rPr lang="es-ES_tradnl" sz="2400" dirty="0"/>
              <a:t>a </a:t>
            </a:r>
          </a:p>
          <a:p>
            <a:pPr eaLnBrk="1" hangingPunct="1">
              <a:defRPr/>
            </a:pPr>
            <a:r>
              <a:rPr lang="es-ES_tradnl" sz="2400" dirty="0"/>
              <a:t>del </a:t>
            </a:r>
            <a:r>
              <a:rPr lang="es-ES_tradnl" sz="2400" dirty="0" smtClean="0"/>
              <a:t>TUTOR</a:t>
            </a:r>
            <a:endParaRPr lang="es-ES_tradnl" sz="2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1520" y="6345487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 animBg="1"/>
      <p:bldP spid="105485" grpId="0"/>
      <p:bldP spid="10548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19331" y="3496975"/>
            <a:ext cx="3105337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Introducción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389285" y="3573016"/>
            <a:ext cx="4222551" cy="1908215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Estudios con pacientes pero </a:t>
            </a:r>
          </a:p>
          <a:p>
            <a:pPr algn="l" eaLnBrk="1" hangingPunct="1">
              <a:defRPr/>
            </a:pP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sin consentimiento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endParaRPr lang="es-ES_tradnl" sz="9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Registro inexacto</a:t>
            </a:r>
            <a:r>
              <a:rPr lang="es-ES_tradnl" sz="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datos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s-ES_tradnl" sz="9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Uso inapropiado de animales </a:t>
            </a:r>
          </a:p>
          <a:p>
            <a:pPr algn="l" eaLnBrk="1" hangingPunct="1">
              <a:defRPr/>
            </a:pPr>
            <a:r>
              <a:rPr lang="es-ES_tradn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de investigación etc., etc.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2249041" y="1969969"/>
            <a:ext cx="4645916" cy="12618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¿Investigación? </a:t>
            </a:r>
          </a:p>
          <a:p>
            <a:pPr>
              <a:defRPr/>
            </a:pP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Responsabilidad de </a:t>
            </a:r>
          </a:p>
          <a:p>
            <a:pPr>
              <a:defRPr/>
            </a:pP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investigador tutor y estudiante</a:t>
            </a:r>
            <a:endParaRPr lang="es-ES_tradnl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96838" y="980728"/>
            <a:ext cx="2350322" cy="707886"/>
          </a:xfrm>
          <a:prstGeom prst="rect">
            <a:avLst/>
          </a:prstGeom>
          <a:solidFill>
            <a:srgbClr val="FFE1F7"/>
          </a:solidFill>
          <a:ln w="28575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4000" dirty="0" err="1" smtClean="0"/>
              <a:t>LaTesis</a:t>
            </a:r>
            <a:r>
              <a:rPr lang="es-VE" sz="4000" dirty="0" smtClean="0"/>
              <a:t>…</a:t>
            </a:r>
            <a:endParaRPr lang="es-VE" sz="4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45333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1985974" y="1879949"/>
            <a:ext cx="5146675" cy="9461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800" b="1">
                <a:solidFill>
                  <a:srgbClr val="C00000"/>
                </a:solidFill>
                <a:latin typeface="Americana BT" pitchFamily="18" charset="0"/>
              </a:rPr>
              <a:t>“no sabía que era necesario citar el trabajo de otro”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1985974" y="3645024"/>
            <a:ext cx="5267325" cy="137318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800" dirty="0">
                <a:solidFill>
                  <a:srgbClr val="C00000"/>
                </a:solidFill>
                <a:latin typeface="Cooper Black" pitchFamily="18" charset="0"/>
              </a:rPr>
              <a:t>“pensé que no importaba presentar nuevamente ese texto, pues era mío”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6732588" y="476250"/>
            <a:ext cx="1717137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 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 animBg="1"/>
      <p:bldP spid="10650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1423542" y="2132856"/>
            <a:ext cx="6296916" cy="24622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s-ES_tradnl" sz="800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“Si los datos no están copiados, </a:t>
            </a:r>
          </a:p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importa el resto. </a:t>
            </a:r>
          </a:p>
          <a:p>
            <a:pPr eaLnBrk="1" hangingPunct="1">
              <a:defRPr/>
            </a:pPr>
            <a:endParaRPr lang="es-ES_tradnl" sz="1000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mí, </a:t>
            </a:r>
          </a:p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estudiante trabajó”</a:t>
            </a:r>
          </a:p>
          <a:p>
            <a:pPr eaLnBrk="1" hangingPunct="1">
              <a:defRPr/>
            </a:pPr>
            <a:endParaRPr lang="es-ES_tradnl" sz="800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914525" y="4848032"/>
            <a:ext cx="531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Comentario de un educador supervisor respecto al</a:t>
            </a:r>
          </a:p>
          <a:p>
            <a:pPr>
              <a:defRPr/>
            </a:pPr>
            <a:r>
              <a:rPr lang="es-ES_tradnl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plagio encontrado en una tesis  (ULA Medicina)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6732588" y="476250"/>
            <a:ext cx="1717137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 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 animBg="1"/>
      <p:bldP spid="1075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1261562" y="2060575"/>
            <a:ext cx="6636753" cy="295465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s-ES_tradnl" sz="800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“Dígame rápido qué errorcitos </a:t>
            </a:r>
          </a:p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hay en el </a:t>
            </a: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artículo, </a:t>
            </a: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corregir …</a:t>
            </a:r>
          </a:p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ahora no importan mucho. </a:t>
            </a:r>
          </a:p>
          <a:p>
            <a:pPr eaLnBrk="1" hangingPunct="1">
              <a:defRPr/>
            </a:pPr>
            <a:endParaRPr lang="es-ES_tradnl" sz="1000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s-ES_tradnl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espués se enviará a </a:t>
            </a: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</a:p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revista internacional</a:t>
            </a: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  <a:p>
            <a:pPr eaLnBrk="1" hangingPunct="1">
              <a:defRPr/>
            </a:pPr>
            <a:endParaRPr lang="es-ES_tradnl" sz="800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909763" y="5157192"/>
            <a:ext cx="534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Comentario de un educador supervisor respecto al</a:t>
            </a:r>
          </a:p>
          <a:p>
            <a:pPr eaLnBrk="1" hangingPunct="1">
              <a:defRPr/>
            </a:pPr>
            <a:r>
              <a:rPr lang="es-ES_tradnl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texto de artículo que va a imprenta (ULA Medicina)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6732588" y="476250"/>
            <a:ext cx="1804987" cy="609600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Aprendices</a:t>
            </a:r>
            <a:endParaRPr lang="es-ES_tradnl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 animBg="1"/>
      <p:bldP spid="10753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2051050" y="2151063"/>
            <a:ext cx="5041900" cy="188753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chemeClr val="accent2"/>
              </a:buCl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Plagio en las Tesis </a:t>
            </a:r>
          </a:p>
          <a:p>
            <a:pPr eaLnBrk="1" hangingPunct="1">
              <a:buClr>
                <a:schemeClr val="accent2"/>
              </a:buClr>
              <a:defRPr/>
            </a:pPr>
            <a:endParaRPr lang="es-ES_tradn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Plagio en los proyectos de investigación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804988" y="4311650"/>
            <a:ext cx="5534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Frecuencia indeseable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756343" y="4180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 animBg="1"/>
      <p:bldP spid="10446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855913" y="1703388"/>
            <a:ext cx="3430587" cy="48577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Calidad  de las fuentes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900113" y="2814638"/>
            <a:ext cx="4303712" cy="97472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2800"/>
              <a:t>www. monografías. com</a:t>
            </a:r>
          </a:p>
          <a:p>
            <a:pPr algn="l" eaLnBrk="1" hangingPunct="1"/>
            <a:r>
              <a:rPr lang="es-ES_tradnl" sz="2800"/>
              <a:t>www.elrincondelvago.com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879475" y="4149725"/>
            <a:ext cx="3903663" cy="2111375"/>
          </a:xfrm>
          <a:prstGeom prst="rect">
            <a:avLst/>
          </a:prstGeom>
          <a:solidFill>
            <a:srgbClr val="CCECFF"/>
          </a:solidFill>
          <a:ln w="3810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/>
              <a:t>En:</a:t>
            </a:r>
          </a:p>
          <a:p>
            <a:pPr algn="l" eaLnBrk="1" hangingPunct="1"/>
            <a:endParaRPr lang="es-ES_tradnl" sz="1000"/>
          </a:p>
          <a:p>
            <a:pPr algn="l" eaLnBrk="1" hangingPunct="1"/>
            <a:r>
              <a:rPr lang="es-ES_tradnl"/>
              <a:t>* Tesis de pregrado, postgrado</a:t>
            </a:r>
          </a:p>
          <a:p>
            <a:pPr algn="l" eaLnBrk="1" hangingPunct="1"/>
            <a:r>
              <a:rPr lang="es-ES_tradnl"/>
              <a:t>* Proyectos de investigación</a:t>
            </a:r>
          </a:p>
          <a:p>
            <a:pPr algn="l" eaLnBrk="1" hangingPunct="1"/>
            <a:r>
              <a:rPr lang="es-ES_tradnl"/>
              <a:t>* Ascensos de profesores</a:t>
            </a:r>
          </a:p>
          <a:p>
            <a:pPr algn="l" eaLnBrk="1" hangingPunct="1"/>
            <a:r>
              <a:rPr lang="es-ES_tradnl"/>
              <a:t>* Guías de profesores para </a:t>
            </a:r>
          </a:p>
          <a:p>
            <a:pPr algn="l" eaLnBrk="1" hangingPunct="1"/>
            <a:r>
              <a:rPr lang="es-ES_tradnl"/>
              <a:t>   estudiantes</a:t>
            </a:r>
            <a:endParaRPr lang="es-ES_tradnl" i="1"/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409866" y="503059"/>
            <a:ext cx="2299027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7200" dirty="0">
                <a:solidFill>
                  <a:srgbClr val="CC0000"/>
                </a:solidFill>
              </a:rPr>
              <a:t>Aquí!</a:t>
            </a: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4950959" y="3500438"/>
            <a:ext cx="4164923" cy="22775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4400" dirty="0" smtClean="0">
                <a:solidFill>
                  <a:srgbClr val="CC0000"/>
                </a:solidFill>
              </a:rPr>
              <a:t>!Horror!</a:t>
            </a:r>
            <a:endParaRPr lang="es-ES" sz="4400" dirty="0">
              <a:solidFill>
                <a:srgbClr val="CC0000"/>
              </a:solidFill>
            </a:endParaRPr>
          </a:p>
          <a:p>
            <a:pPr eaLnBrk="1" hangingPunct="1"/>
            <a:endParaRPr lang="es-ES" sz="1800" dirty="0">
              <a:solidFill>
                <a:srgbClr val="CC0000"/>
              </a:solidFill>
            </a:endParaRPr>
          </a:p>
          <a:p>
            <a:pPr eaLnBrk="1" hangingPunct="1"/>
            <a:r>
              <a:rPr lang="es-ES" sz="4000" dirty="0" smtClean="0">
                <a:solidFill>
                  <a:srgbClr val="CC0000"/>
                </a:solidFill>
              </a:rPr>
              <a:t>¡¡Absolutamente </a:t>
            </a:r>
            <a:endParaRPr lang="es-ES" sz="4000" dirty="0">
              <a:solidFill>
                <a:srgbClr val="CC0000"/>
              </a:solidFill>
            </a:endParaRPr>
          </a:p>
          <a:p>
            <a:pPr eaLnBrk="1" hangingPunct="1"/>
            <a:r>
              <a:rPr lang="es-ES" sz="4000" dirty="0" smtClean="0">
                <a:solidFill>
                  <a:srgbClr val="CC0000"/>
                </a:solidFill>
              </a:rPr>
              <a:t>inaceptable</a:t>
            </a:r>
            <a:r>
              <a:rPr lang="es-ES" sz="4000" dirty="0">
                <a:solidFill>
                  <a:srgbClr val="CC0000"/>
                </a:solidFill>
              </a:rPr>
              <a:t>!!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756343" y="4180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  <p:bldP spid="113672" grpId="0" animBg="1"/>
      <p:bldP spid="113673" grpId="0" animBg="1"/>
      <p:bldP spid="74759" grpId="0"/>
      <p:bldP spid="17818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3435350" y="1773238"/>
            <a:ext cx="2084225" cy="907941"/>
          </a:xfrm>
          <a:prstGeom prst="rect">
            <a:avLst/>
          </a:prstGeom>
          <a:solidFill>
            <a:srgbClr val="FBEFF7"/>
          </a:solidFill>
          <a:ln w="28575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defRPr/>
            </a:pPr>
            <a:endParaRPr lang="es-ES_tradnl" sz="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buClr>
                <a:srgbClr val="A50021"/>
              </a:buClr>
              <a:defRPr/>
            </a:pPr>
            <a:r>
              <a:rPr lang="es-ES_tradnl" sz="36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Internet</a:t>
            </a:r>
          </a:p>
          <a:p>
            <a:pPr algn="l">
              <a:buClr>
                <a:srgbClr val="FF0066"/>
              </a:buClr>
              <a:defRPr/>
            </a:pPr>
            <a:endParaRPr lang="es-ES_tradnl" sz="9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1509303" y="2924175"/>
            <a:ext cx="6125395" cy="1538883"/>
          </a:xfrm>
          <a:prstGeom prst="rect">
            <a:avLst/>
          </a:prstGeom>
          <a:solidFill>
            <a:schemeClr val="accent5"/>
          </a:solidFill>
          <a:ln w="28575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800" dirty="0"/>
              <a:t>Informática al alcance de todos</a:t>
            </a:r>
          </a:p>
          <a:p>
            <a:pPr eaLnBrk="1" hangingPunct="1"/>
            <a:endParaRPr lang="es-ES_tradnl" sz="1200" dirty="0"/>
          </a:p>
          <a:p>
            <a:pPr eaLnBrk="1" hangingPunct="1"/>
            <a:r>
              <a:rPr lang="es-ES_tradnl" sz="5400" b="1" dirty="0">
                <a:solidFill>
                  <a:srgbClr val="CC0000"/>
                </a:solidFill>
              </a:rPr>
              <a:t>COPIAR Y PEGAR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67409" y="1248996"/>
            <a:ext cx="1313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¡Ojo!</a:t>
            </a:r>
            <a:endParaRPr lang="es-VE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756343" y="4180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 animBg="1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2235200" y="2420938"/>
            <a:ext cx="467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400"/>
              <a:t>¡Facilita el plagio, pero también </a:t>
            </a:r>
          </a:p>
          <a:p>
            <a:pPr eaLnBrk="1" hangingPunct="1"/>
            <a:r>
              <a:rPr lang="es-ES_tradnl" sz="2400"/>
              <a:t>sirve para detectarlo!!</a:t>
            </a: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3524250" y="1557338"/>
            <a:ext cx="2093913" cy="669925"/>
          </a:xfrm>
          <a:prstGeom prst="rect">
            <a:avLst/>
          </a:prstGeom>
          <a:solidFill>
            <a:srgbClr val="FBEFF7"/>
          </a:solidFill>
          <a:ln w="28575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i="1">
                <a:effectLst>
                  <a:outerShdw blurRad="38100" dist="38100" dir="2700000" algn="tl">
                    <a:srgbClr val="FFFFFF"/>
                  </a:outerShdw>
                </a:effectLst>
              </a:rPr>
              <a:t>Internet</a:t>
            </a:r>
          </a:p>
        </p:txBody>
      </p:sp>
      <p:sp>
        <p:nvSpPr>
          <p:cNvPr id="76804" name="Text Box 11"/>
          <p:cNvSpPr txBox="1">
            <a:spLocks noChangeArrowheads="1"/>
          </p:cNvSpPr>
          <p:nvPr/>
        </p:nvSpPr>
        <p:spPr bwMode="auto">
          <a:xfrm>
            <a:off x="4932363" y="5445125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es-ES_tradnl" sz="1200" i="1">
                <a:latin typeface="Arial" charset="0"/>
              </a:rPr>
              <a:t>A. Forrester. Plagiarism in graduate medical education. </a:t>
            </a:r>
            <a:r>
              <a:rPr lang="es-ES_tradnl" sz="1200">
                <a:latin typeface="Arial" charset="0"/>
              </a:rPr>
              <a:t>Fam Med 2007; 39: 436-8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1979613" y="3429000"/>
            <a:ext cx="25923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800"/>
              <a:t>Servicios en línea:</a:t>
            </a:r>
          </a:p>
          <a:p>
            <a:pPr algn="l" eaLnBrk="1" hangingPunct="1"/>
            <a:r>
              <a:rPr lang="es-ES_tradnl" sz="1800" b="1">
                <a:hlinkClick r:id="rId2"/>
              </a:rPr>
              <a:t>www.turnitin.com</a:t>
            </a:r>
            <a:endParaRPr lang="es-ES_tradnl" sz="1800" b="1"/>
          </a:p>
          <a:p>
            <a:pPr algn="l" eaLnBrk="1" hangingPunct="1"/>
            <a:r>
              <a:rPr lang="es-ES_tradnl" sz="1800" b="1">
                <a:hlinkClick r:id="rId3"/>
              </a:rPr>
              <a:t>www.iThenticate.com</a:t>
            </a:r>
            <a:endParaRPr lang="es-ES_tradnl" sz="1800" b="1"/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4643438" y="3429000"/>
            <a:ext cx="2230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800"/>
              <a:t>Buscadores gratis: </a:t>
            </a:r>
          </a:p>
          <a:p>
            <a:pPr algn="l" eaLnBrk="1" hangingPunct="1"/>
            <a:r>
              <a:rPr lang="es-ES_tradnl" sz="1800" b="1">
                <a:hlinkClick r:id="rId4"/>
              </a:rPr>
              <a:t>www.google.com</a:t>
            </a:r>
            <a:endParaRPr lang="es-ES_tradnl" sz="1800" b="1"/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801813" y="4562475"/>
            <a:ext cx="5540375" cy="711200"/>
          </a:xfrm>
          <a:prstGeom prst="rect">
            <a:avLst/>
          </a:prstGeom>
          <a:solidFill>
            <a:srgbClr val="FBEFF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/>
              <a:t>Se colocan pocas palabras del texto</a:t>
            </a:r>
          </a:p>
          <a:p>
            <a:pPr eaLnBrk="1" hangingPunct="1"/>
            <a:r>
              <a:rPr lang="es-ES_tradnl"/>
              <a:t> y aparecen como magia los textos plagiados…</a:t>
            </a:r>
          </a:p>
        </p:txBody>
      </p:sp>
      <p:pic>
        <p:nvPicPr>
          <p:cNvPr id="117775" name="Picture 15" descr="google-20log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29000"/>
            <a:ext cx="182403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6" name="Picture 16" descr="tii_logo%20transp_big%2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6"/>
          <a:stretch>
            <a:fillRect/>
          </a:stretch>
        </p:blipFill>
        <p:spPr bwMode="auto">
          <a:xfrm>
            <a:off x="250825" y="3213100"/>
            <a:ext cx="171291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7" name="Picture 17" descr="plagiarism_small_gr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1628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756343" y="4180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9" grpId="0"/>
      <p:bldP spid="117770" grpId="0" animBg="1"/>
      <p:bldP spid="117772" grpId="0"/>
      <p:bldP spid="117773" grpId="0"/>
      <p:bldP spid="11777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779838" y="1268413"/>
            <a:ext cx="1682750" cy="547687"/>
          </a:xfrm>
          <a:prstGeom prst="rect">
            <a:avLst/>
          </a:prstGeom>
          <a:solidFill>
            <a:srgbClr val="FBEFF7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Internet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808288" y="1989138"/>
            <a:ext cx="3525837" cy="192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Pedir autorización de uso</a:t>
            </a:r>
          </a:p>
          <a:p>
            <a:pPr>
              <a:defRPr/>
            </a:pP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si el material está protegido</a:t>
            </a:r>
          </a:p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rgbClr val="CC0000"/>
              </a:buClr>
              <a:buFontTx/>
              <a:buChar char="•"/>
              <a:defRPr/>
            </a:pP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Citar fuente</a:t>
            </a:r>
          </a:p>
          <a:p>
            <a:pPr>
              <a:buClr>
                <a:srgbClr val="CC0000"/>
              </a:buClr>
              <a:buFontTx/>
              <a:buChar char="•"/>
              <a:defRPr/>
            </a:pP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Fecha de acceso</a:t>
            </a:r>
          </a:p>
          <a:p>
            <a:pPr>
              <a:buClr>
                <a:srgbClr val="CC0000"/>
              </a:buClr>
              <a:buFontTx/>
              <a:buChar char="•"/>
              <a:defRPr/>
            </a:pP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Dirección página </a:t>
            </a:r>
            <a:r>
              <a:rPr lang="es-ES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web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960562" y="4083051"/>
            <a:ext cx="5221287" cy="1616075"/>
          </a:xfrm>
          <a:prstGeom prst="rect">
            <a:avLst/>
          </a:prstGeom>
          <a:solidFill>
            <a:srgbClr val="FFE1F7"/>
          </a:solidFill>
          <a:ln w="28575">
            <a:solidFill>
              <a:srgbClr val="CC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l" eaLnBrk="0" hangingPunct="0"/>
            <a:endParaRPr lang="en-US" sz="900" b="1" i="1"/>
          </a:p>
          <a:p>
            <a:pPr algn="l" eaLnBrk="0" hangingPunct="0"/>
            <a:r>
              <a:rPr lang="en-US" sz="1600" b="1" i="1"/>
              <a:t>CME Ethics: copyright, plagiarism and Internet. </a:t>
            </a:r>
            <a:r>
              <a:rPr lang="en-US" sz="1600" b="1"/>
              <a:t>Texas Heart Institute. 3er. Review 2009. </a:t>
            </a:r>
          </a:p>
          <a:p>
            <a:pPr algn="l" eaLnBrk="0" hangingPunct="0"/>
            <a:r>
              <a:rPr lang="es-ES_tradnl" sz="1600" b="1"/>
              <a:t>Acceso: 07/07/09. Disponible en:</a:t>
            </a:r>
            <a:r>
              <a:rPr lang="es-ES_tradnl" sz="1400" b="1"/>
              <a:t> </a:t>
            </a:r>
            <a:r>
              <a:rPr lang="es-ES_tradnl" sz="1600" b="1">
                <a:hlinkClick r:id="rId2"/>
              </a:rPr>
              <a:t>http://www.texasheartinstitute.org/education/cme/explore/events/eventdetail_5018.cfm</a:t>
            </a:r>
            <a:endParaRPr lang="es-ES_tradnl" sz="1600" b="1"/>
          </a:p>
          <a:p>
            <a:pPr algn="l" eaLnBrk="0" hangingPunct="0"/>
            <a:endParaRPr lang="es-ES_tradnl" sz="900" b="1"/>
          </a:p>
        </p:txBody>
      </p:sp>
      <p:sp>
        <p:nvSpPr>
          <p:cNvPr id="77830" name="Text Box 9"/>
          <p:cNvSpPr txBox="1">
            <a:spLocks noChangeArrowheads="1"/>
          </p:cNvSpPr>
          <p:nvPr/>
        </p:nvSpPr>
        <p:spPr bwMode="auto">
          <a:xfrm>
            <a:off x="611560" y="4221088"/>
            <a:ext cx="119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dirty="0"/>
              <a:t>Ejemplo: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756343" y="418096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71313" y="1705102"/>
            <a:ext cx="3836988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dirty="0">
                <a:solidFill>
                  <a:srgbClr val="000000"/>
                </a:solidFill>
              </a:rPr>
              <a:t>Es responsabilidad </a:t>
            </a:r>
          </a:p>
          <a:p>
            <a:pPr>
              <a:defRPr/>
            </a:pPr>
            <a:r>
              <a:rPr lang="es-ES_tradnl" sz="2800" dirty="0">
                <a:solidFill>
                  <a:srgbClr val="000000"/>
                </a:solidFill>
              </a:rPr>
              <a:t>del estudiante-autor 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835696" y="4707406"/>
            <a:ext cx="855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400" b="1" dirty="0">
                <a:solidFill>
                  <a:srgbClr val="C00000"/>
                </a:solidFill>
              </a:rPr>
              <a:t>¡Ojo!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662411" y="5085788"/>
            <a:ext cx="34547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El material en Internet puede </a:t>
            </a:r>
          </a:p>
          <a:p>
            <a:r>
              <a:rPr lang="es-ES_tradnl" sz="1800" dirty="0">
                <a:solidFill>
                  <a:srgbClr val="000000"/>
                </a:solidFill>
                <a:cs typeface="Times New Roman" pitchFamily="18" charset="0"/>
              </a:rPr>
              <a:t>estar plagiado</a:t>
            </a:r>
          </a:p>
        </p:txBody>
      </p:sp>
      <p:sp>
        <p:nvSpPr>
          <p:cNvPr id="115717" name="Text Box 7"/>
          <p:cNvSpPr txBox="1">
            <a:spLocks noChangeArrowheads="1"/>
          </p:cNvSpPr>
          <p:nvPr/>
        </p:nvSpPr>
        <p:spPr bwMode="auto">
          <a:xfrm>
            <a:off x="5072655" y="4951753"/>
            <a:ext cx="352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es-ES_tradnl" sz="1200" i="1" dirty="0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s-ES_tradnl" sz="1200" i="1" dirty="0" err="1">
                <a:solidFill>
                  <a:srgbClr val="000000"/>
                </a:solidFill>
                <a:latin typeface="Arial" charset="0"/>
              </a:rPr>
              <a:t>Forrester</a:t>
            </a:r>
            <a:r>
              <a:rPr lang="es-ES_tradnl" sz="1200" i="1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s-ES_tradnl" sz="1200" i="1" dirty="0" err="1">
                <a:solidFill>
                  <a:srgbClr val="000000"/>
                </a:solidFill>
                <a:latin typeface="Arial" charset="0"/>
              </a:rPr>
              <a:t>Plagiarism</a:t>
            </a:r>
            <a:r>
              <a:rPr lang="es-ES_tradnl" sz="1200" i="1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es-ES_tradnl" sz="1200" i="1" dirty="0" err="1">
                <a:solidFill>
                  <a:srgbClr val="000000"/>
                </a:solidFill>
                <a:latin typeface="Arial" charset="0"/>
              </a:rPr>
              <a:t>graduate</a:t>
            </a:r>
            <a:r>
              <a:rPr lang="es-ES_tradnl" sz="1200" i="1" dirty="0">
                <a:solidFill>
                  <a:srgbClr val="000000"/>
                </a:solidFill>
                <a:latin typeface="Arial" charset="0"/>
              </a:rPr>
              <a:t> medical </a:t>
            </a:r>
            <a:r>
              <a:rPr lang="es-ES_tradnl" sz="1200" i="1" dirty="0" err="1">
                <a:solidFill>
                  <a:srgbClr val="000000"/>
                </a:solidFill>
                <a:latin typeface="Arial" charset="0"/>
              </a:rPr>
              <a:t>education</a:t>
            </a:r>
            <a:r>
              <a:rPr lang="es-ES_tradnl" sz="1200" i="1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s-ES_tradnl" sz="1200" dirty="0" err="1">
                <a:solidFill>
                  <a:srgbClr val="000000"/>
                </a:solidFill>
                <a:latin typeface="Arial" charset="0"/>
              </a:rPr>
              <a:t>Fam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200" dirty="0" err="1">
                <a:solidFill>
                  <a:srgbClr val="000000"/>
                </a:solidFill>
                <a:latin typeface="Arial" charset="0"/>
              </a:rPr>
              <a:t>Med</a:t>
            </a:r>
            <a:r>
              <a:rPr lang="es-ES_tradnl" sz="1200" dirty="0">
                <a:solidFill>
                  <a:srgbClr val="000000"/>
                </a:solidFill>
                <a:latin typeface="Arial" charset="0"/>
              </a:rPr>
              <a:t> 2007; 39: 436-8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471313" y="2924175"/>
            <a:ext cx="3530134" cy="1538883"/>
          </a:xfrm>
          <a:prstGeom prst="rect">
            <a:avLst/>
          </a:prstGeom>
          <a:solidFill>
            <a:srgbClr val="FFE5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800" b="1" dirty="0">
                <a:solidFill>
                  <a:srgbClr val="000000"/>
                </a:solidFill>
              </a:rPr>
              <a:t>1.</a:t>
            </a:r>
            <a:r>
              <a:rPr lang="es-ES_tradnl" sz="1800" dirty="0">
                <a:solidFill>
                  <a:srgbClr val="000000"/>
                </a:solidFill>
              </a:rPr>
              <a:t> </a:t>
            </a:r>
            <a:r>
              <a:rPr lang="es-ES_tradnl" dirty="0">
                <a:solidFill>
                  <a:srgbClr val="000000"/>
                </a:solidFill>
              </a:rPr>
              <a:t>Saber citar, parafrasear </a:t>
            </a:r>
          </a:p>
          <a:p>
            <a:pPr algn="l" eaLnBrk="1" hangingPunct="1"/>
            <a:r>
              <a:rPr lang="es-ES_tradnl" dirty="0">
                <a:solidFill>
                  <a:srgbClr val="000000"/>
                </a:solidFill>
              </a:rPr>
              <a:t>     y hacer referencias</a:t>
            </a:r>
          </a:p>
          <a:p>
            <a:pPr algn="l" eaLnBrk="1" hangingPunct="1"/>
            <a:r>
              <a:rPr lang="es-ES_tradnl" sz="1400" dirty="0">
                <a:solidFill>
                  <a:srgbClr val="000000"/>
                </a:solidFill>
              </a:rPr>
              <a:t> </a:t>
            </a:r>
          </a:p>
          <a:p>
            <a:pPr algn="l" eaLnBrk="1" hangingPunct="1"/>
            <a:r>
              <a:rPr lang="es-ES_tradnl" sz="1800" b="1" dirty="0">
                <a:solidFill>
                  <a:srgbClr val="000000"/>
                </a:solidFill>
              </a:rPr>
              <a:t>2.</a:t>
            </a:r>
            <a:r>
              <a:rPr lang="es-ES_tradnl" sz="1800" dirty="0">
                <a:solidFill>
                  <a:srgbClr val="000000"/>
                </a:solidFill>
              </a:rPr>
              <a:t> </a:t>
            </a:r>
            <a:r>
              <a:rPr lang="es-ES_tradnl" dirty="0">
                <a:solidFill>
                  <a:srgbClr val="000000"/>
                </a:solidFill>
              </a:rPr>
              <a:t>Cuidar que sus fuentes </a:t>
            </a:r>
          </a:p>
          <a:p>
            <a:pPr algn="l" eaLnBrk="1" hangingPunct="1"/>
            <a:r>
              <a:rPr lang="es-ES_tradnl" dirty="0">
                <a:solidFill>
                  <a:srgbClr val="000000"/>
                </a:solidFill>
              </a:rPr>
              <a:t>    sean seguras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4787901" y="1709865"/>
            <a:ext cx="3673475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dirty="0">
                <a:solidFill>
                  <a:srgbClr val="000000"/>
                </a:solidFill>
              </a:rPr>
              <a:t>Es responsabilidad </a:t>
            </a:r>
          </a:p>
          <a:p>
            <a:pPr>
              <a:defRPr/>
            </a:pPr>
            <a:r>
              <a:rPr lang="es-ES_tradnl" sz="2800" dirty="0">
                <a:solidFill>
                  <a:srgbClr val="000000"/>
                </a:solidFill>
              </a:rPr>
              <a:t>del </a:t>
            </a:r>
            <a:r>
              <a:rPr lang="es-ES_tradnl" sz="2800" dirty="0" smtClean="0">
                <a:solidFill>
                  <a:srgbClr val="000000"/>
                </a:solidFill>
              </a:rPr>
              <a:t>tutor-supervisor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004868" y="2860747"/>
            <a:ext cx="3456508" cy="1846659"/>
          </a:xfrm>
          <a:prstGeom prst="rect">
            <a:avLst/>
          </a:prstGeom>
          <a:solidFill>
            <a:srgbClr val="FFE5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800" b="1" dirty="0">
                <a:solidFill>
                  <a:srgbClr val="000000"/>
                </a:solidFill>
              </a:rPr>
              <a:t>1.</a:t>
            </a:r>
            <a:r>
              <a:rPr lang="es-ES_tradnl" sz="1800" dirty="0">
                <a:solidFill>
                  <a:srgbClr val="000000"/>
                </a:solidFill>
              </a:rPr>
              <a:t> </a:t>
            </a:r>
            <a:r>
              <a:rPr lang="es-ES_tradnl" dirty="0">
                <a:solidFill>
                  <a:srgbClr val="000000"/>
                </a:solidFill>
              </a:rPr>
              <a:t>Enseñar a reconocer el </a:t>
            </a:r>
          </a:p>
          <a:p>
            <a:pPr algn="l" eaLnBrk="1" hangingPunct="1"/>
            <a:r>
              <a:rPr lang="es-ES_tradnl" dirty="0">
                <a:solidFill>
                  <a:srgbClr val="000000"/>
                </a:solidFill>
              </a:rPr>
              <a:t>    trabajo de otros </a:t>
            </a:r>
          </a:p>
          <a:p>
            <a:pPr algn="l" eaLnBrk="1" hangingPunct="1"/>
            <a:endParaRPr lang="es-ES_tradnl" sz="1400" b="1" dirty="0">
              <a:solidFill>
                <a:srgbClr val="000000"/>
              </a:solidFill>
            </a:endParaRPr>
          </a:p>
          <a:p>
            <a:pPr algn="l" eaLnBrk="1" hangingPunct="1"/>
            <a:r>
              <a:rPr lang="es-ES_tradnl" sz="1800" b="1" dirty="0">
                <a:solidFill>
                  <a:srgbClr val="000000"/>
                </a:solidFill>
              </a:rPr>
              <a:t>2.</a:t>
            </a:r>
            <a:r>
              <a:rPr lang="es-ES_tradnl" sz="1800" dirty="0">
                <a:solidFill>
                  <a:srgbClr val="000000"/>
                </a:solidFill>
              </a:rPr>
              <a:t> </a:t>
            </a:r>
            <a:r>
              <a:rPr lang="es-ES_tradnl" dirty="0">
                <a:solidFill>
                  <a:srgbClr val="000000"/>
                </a:solidFill>
              </a:rPr>
              <a:t>Detectar cuando ocurre </a:t>
            </a:r>
            <a:endParaRPr lang="es-ES_tradnl" dirty="0" smtClean="0">
              <a:solidFill>
                <a:srgbClr val="000000"/>
              </a:solidFill>
            </a:endParaRPr>
          </a:p>
          <a:p>
            <a:pPr algn="l" eaLnBrk="1" hangingPunct="1"/>
            <a:r>
              <a:rPr lang="es-ES_tradnl" dirty="0">
                <a:solidFill>
                  <a:srgbClr val="000000"/>
                </a:solidFill>
              </a:rPr>
              <a:t> </a:t>
            </a:r>
            <a:r>
              <a:rPr lang="es-ES_tradnl" dirty="0" smtClean="0">
                <a:solidFill>
                  <a:srgbClr val="000000"/>
                </a:solidFill>
              </a:rPr>
              <a:t>   plagio y </a:t>
            </a:r>
            <a:r>
              <a:rPr lang="es-ES_tradnl" dirty="0">
                <a:solidFill>
                  <a:srgbClr val="000000"/>
                </a:solidFill>
              </a:rPr>
              <a:t>confrontar al </a:t>
            </a:r>
            <a:endParaRPr lang="es-ES_tradnl" dirty="0" smtClean="0">
              <a:solidFill>
                <a:srgbClr val="000000"/>
              </a:solidFill>
            </a:endParaRPr>
          </a:p>
          <a:p>
            <a:pPr algn="l" eaLnBrk="1" hangingPunct="1"/>
            <a:r>
              <a:rPr lang="es-ES_tradnl" dirty="0">
                <a:solidFill>
                  <a:srgbClr val="000000"/>
                </a:solidFill>
              </a:rPr>
              <a:t> </a:t>
            </a:r>
            <a:r>
              <a:rPr lang="es-ES_tradnl" dirty="0" smtClean="0">
                <a:solidFill>
                  <a:srgbClr val="000000"/>
                </a:solidFill>
              </a:rPr>
              <a:t>   estudiante</a:t>
            </a:r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323130" y="6495672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/>
      <p:bldP spid="110598" grpId="0"/>
      <p:bldP spid="110600" grpId="0" animBg="1"/>
      <p:bldP spid="110601" grpId="0" animBg="1"/>
      <p:bldP spid="1106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132455" y="3438525"/>
            <a:ext cx="691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4000" dirty="0"/>
              <a:t>¿De qué se trata este tema?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28184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115765" y="1557338"/>
            <a:ext cx="691247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dirty="0"/>
              <a:t>Pacto entre residentes y sus profesores</a:t>
            </a:r>
          </a:p>
          <a:p>
            <a:pPr>
              <a:defRPr/>
            </a:pPr>
            <a:endParaRPr lang="es-ES_tradnl" sz="1200" dirty="0"/>
          </a:p>
          <a:p>
            <a:pPr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of American Medical Colleges </a:t>
            </a:r>
            <a:r>
              <a:rPr lang="es-ES_trad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AAMC 2006</a:t>
            </a:r>
            <a:endParaRPr lang="es-ES_tradn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971550" y="2924175"/>
            <a:ext cx="4014240" cy="2308324"/>
          </a:xfrm>
          <a:prstGeom prst="rect">
            <a:avLst/>
          </a:prstGeom>
          <a:solidFill>
            <a:srgbClr val="FFE7F3"/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D60093"/>
              </a:buCl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Principios: </a:t>
            </a:r>
          </a:p>
          <a:p>
            <a:pPr algn="l">
              <a:buClr>
                <a:srgbClr val="D60093"/>
              </a:buClr>
              <a:buFontTx/>
              <a:buChar char="•"/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D60093"/>
              </a:buClr>
              <a:buFontTx/>
              <a:buChar char="•"/>
              <a:defRPr/>
            </a:pPr>
            <a:r>
              <a:rPr lang="es-ES_tradnl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Excelencia en la Educación Médica</a:t>
            </a:r>
          </a:p>
          <a:p>
            <a:pPr algn="l">
              <a:buClr>
                <a:srgbClr val="D60093"/>
              </a:buClr>
              <a:buFontTx/>
              <a:buChar char="•"/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D60093"/>
              </a:buClr>
              <a:buFontTx/>
              <a:buChar char="•"/>
              <a:defRPr/>
            </a:pPr>
            <a:r>
              <a:rPr lang="es-ES_tradnl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Atención y Seguridad de la más </a:t>
            </a:r>
          </a:p>
          <a:p>
            <a:pPr algn="l">
              <a:buClr>
                <a:srgbClr val="D60093"/>
              </a:buClr>
              <a:defRPr/>
            </a:pPr>
            <a:r>
              <a:rPr lang="es-ES_tradnl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alta </a:t>
            </a:r>
            <a:r>
              <a:rPr lang="es-ES_tradnl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calidad para el </a:t>
            </a: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Paciente</a:t>
            </a:r>
            <a:endParaRPr lang="es-ES_tradnl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D60093"/>
              </a:buClr>
              <a:buFontTx/>
              <a:buChar char="•"/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Clr>
                <a:srgbClr val="D60093"/>
              </a:buClr>
              <a:buFontTx/>
              <a:buChar char="•"/>
              <a:defRPr/>
            </a:pPr>
            <a:r>
              <a:rPr lang="es-ES_tradnl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Respeto por el Bienestar de </a:t>
            </a:r>
          </a:p>
          <a:p>
            <a:pPr algn="l">
              <a:buClr>
                <a:srgbClr val="D60093"/>
              </a:buClr>
              <a:defRPr/>
            </a:pPr>
            <a:r>
              <a:rPr lang="es-ES_tradnl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los </a:t>
            </a:r>
            <a:r>
              <a:rPr lang="es-ES_tradnl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esidentes</a:t>
            </a:r>
            <a:endParaRPr lang="es-ES_tradnl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364163" y="2889863"/>
            <a:ext cx="2507418" cy="1477328"/>
          </a:xfrm>
          <a:prstGeom prst="rect">
            <a:avLst/>
          </a:prstGeom>
          <a:solidFill>
            <a:srgbClr val="FFE7F3"/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Compromisos </a:t>
            </a:r>
            <a:endParaRPr lang="es-ES_tradnl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de 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los profesores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Compromisos </a:t>
            </a:r>
            <a:endParaRPr lang="es-ES_tradnl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de 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los residentes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796136" y="443695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531422" y="4527950"/>
            <a:ext cx="217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¿Aquí, esto se cumple?</a:t>
            </a:r>
            <a:endParaRPr lang="es-VE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 animBg="1"/>
      <p:bldP spid="49160" grpId="0" animBg="1"/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2536825" y="1844675"/>
            <a:ext cx="4071938" cy="22542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6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s-E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ABUSO</a:t>
            </a:r>
          </a:p>
          <a:p>
            <a:pPr eaLnBrk="1" hangingPunct="1"/>
            <a:r>
              <a:rPr lang="es-ES" sz="4000" dirty="0"/>
              <a:t>en las </a:t>
            </a:r>
          </a:p>
          <a:p>
            <a:pPr eaLnBrk="1" hangingPunct="1"/>
            <a:r>
              <a:rPr lang="es-ES" sz="4000" dirty="0"/>
              <a:t>residencias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1438275" y="4484688"/>
            <a:ext cx="6269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3200" dirty="0"/>
              <a:t>¿Cuál es el rol de los tutores en </a:t>
            </a:r>
          </a:p>
          <a:p>
            <a:pPr eaLnBrk="1" hangingPunct="1"/>
            <a:r>
              <a:rPr lang="es-ES" sz="3200" dirty="0"/>
              <a:t>esta situación bizarra??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3155" y="913352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/>
              <a:t>Una palabra sobre…</a:t>
            </a:r>
            <a:endParaRPr lang="es-VE" sz="24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796136" y="443695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animBg="1"/>
      <p:bldP spid="184329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0310" y="1590713"/>
            <a:ext cx="7297190" cy="42473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Clr>
                <a:srgbClr val="FF575B"/>
              </a:buClr>
              <a:buSzPct val="200000"/>
              <a:buFontTx/>
              <a:buChar char="•"/>
            </a:pPr>
            <a:endParaRPr lang="es-ES" sz="900" dirty="0" smtClean="0">
              <a:solidFill>
                <a:srgbClr val="000000"/>
              </a:solidFill>
            </a:endParaRPr>
          </a:p>
          <a:p>
            <a:pPr marL="365125" indent="-365125" algn="l" eaLnBrk="1" hangingPunct="1">
              <a:buClr>
                <a:srgbClr val="FF575B"/>
              </a:buClr>
              <a:buSzPct val="200000"/>
              <a:buFontTx/>
              <a:buChar char="•"/>
            </a:pPr>
            <a:r>
              <a:rPr lang="es-ES" sz="2800" dirty="0" smtClean="0">
                <a:solidFill>
                  <a:srgbClr val="000000"/>
                </a:solidFill>
              </a:rPr>
              <a:t>Los </a:t>
            </a:r>
            <a:r>
              <a:rPr lang="es-ES" sz="2800" b="1" dirty="0" smtClean="0">
                <a:solidFill>
                  <a:srgbClr val="331BE5"/>
                </a:solidFill>
              </a:rPr>
              <a:t>aprendices</a:t>
            </a:r>
            <a:r>
              <a:rPr lang="es-ES" sz="2800" dirty="0" smtClean="0">
                <a:solidFill>
                  <a:srgbClr val="000000"/>
                </a:solidFill>
              </a:rPr>
              <a:t> tiene obligación de </a:t>
            </a:r>
          </a:p>
          <a:p>
            <a:pPr algn="l" eaLnBrk="1" hangingPunct="1">
              <a:buClr>
                <a:srgbClr val="FF575B"/>
              </a:buClr>
              <a:buSzPct val="200000"/>
            </a:pPr>
            <a:r>
              <a:rPr lang="es-ES" sz="2800" dirty="0" smtClean="0">
                <a:solidFill>
                  <a:srgbClr val="000000"/>
                </a:solidFill>
              </a:rPr>
              <a:t>   </a:t>
            </a:r>
            <a:r>
              <a:rPr lang="es-ES" sz="2800" dirty="0">
                <a:solidFill>
                  <a:srgbClr val="000000"/>
                </a:solidFill>
              </a:rPr>
              <a:t>buscar </a:t>
            </a:r>
            <a:r>
              <a:rPr lang="es-ES" sz="2800" dirty="0" smtClean="0">
                <a:solidFill>
                  <a:srgbClr val="000000"/>
                </a:solidFill>
              </a:rPr>
              <a:t>buenos Mentores</a:t>
            </a:r>
            <a:endParaRPr lang="es-ES" sz="28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FF575B"/>
              </a:buClr>
              <a:buSzPct val="200000"/>
              <a:buFontTx/>
              <a:buChar char="•"/>
            </a:pPr>
            <a:endParaRPr lang="es-ES" sz="28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FF575B"/>
              </a:buClr>
              <a:buSzPct val="200000"/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Los </a:t>
            </a:r>
            <a:r>
              <a:rPr lang="es-ES" sz="2800" b="1" dirty="0">
                <a:solidFill>
                  <a:srgbClr val="331BE5"/>
                </a:solidFill>
              </a:rPr>
              <a:t>investigadores</a:t>
            </a:r>
            <a:r>
              <a:rPr lang="es-ES" sz="2800" dirty="0">
                <a:solidFill>
                  <a:srgbClr val="FF575B"/>
                </a:solidFill>
              </a:rPr>
              <a:t> </a:t>
            </a:r>
            <a:r>
              <a:rPr lang="es-ES" sz="2800" dirty="0">
                <a:solidFill>
                  <a:srgbClr val="000000"/>
                </a:solidFill>
              </a:rPr>
              <a:t>tiene la obligación de </a:t>
            </a:r>
          </a:p>
          <a:p>
            <a:pPr algn="l" eaLnBrk="1" hangingPunct="1">
              <a:buClr>
                <a:srgbClr val="FF575B"/>
              </a:buClr>
              <a:buSzPct val="200000"/>
            </a:pPr>
            <a:r>
              <a:rPr lang="es-ES" sz="2800" dirty="0">
                <a:solidFill>
                  <a:srgbClr val="000000"/>
                </a:solidFill>
              </a:rPr>
              <a:t>   convertirse en </a:t>
            </a:r>
            <a:r>
              <a:rPr lang="es-ES" sz="2800" dirty="0" smtClean="0">
                <a:solidFill>
                  <a:srgbClr val="000000"/>
                </a:solidFill>
              </a:rPr>
              <a:t>buenos Mentores</a:t>
            </a:r>
            <a:endParaRPr lang="es-ES" sz="28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FF575B"/>
              </a:buClr>
              <a:buSzPct val="200000"/>
              <a:buFontTx/>
              <a:buChar char="•"/>
            </a:pPr>
            <a:endParaRPr lang="es-ES" sz="2800" dirty="0">
              <a:solidFill>
                <a:srgbClr val="000000"/>
              </a:solidFill>
            </a:endParaRPr>
          </a:p>
          <a:p>
            <a:pPr algn="l" eaLnBrk="1" hangingPunct="1">
              <a:buClr>
                <a:srgbClr val="FF575B"/>
              </a:buClr>
              <a:buSzPct val="200000"/>
              <a:buFontTx/>
              <a:buChar char="•"/>
            </a:pPr>
            <a:r>
              <a:rPr lang="es-ES" sz="2800" dirty="0">
                <a:solidFill>
                  <a:srgbClr val="000000"/>
                </a:solidFill>
              </a:rPr>
              <a:t>Las </a:t>
            </a:r>
            <a:r>
              <a:rPr lang="es-ES" sz="2800" b="1" dirty="0">
                <a:solidFill>
                  <a:srgbClr val="331BE5"/>
                </a:solidFill>
              </a:rPr>
              <a:t>instituciones</a:t>
            </a:r>
            <a:r>
              <a:rPr lang="es-ES" sz="2800" dirty="0">
                <a:solidFill>
                  <a:srgbClr val="000000"/>
                </a:solidFill>
              </a:rPr>
              <a:t> deben tener sistemas </a:t>
            </a:r>
          </a:p>
          <a:p>
            <a:pPr algn="l" eaLnBrk="1" hangingPunct="1">
              <a:buClr>
                <a:srgbClr val="FF575B"/>
              </a:buClr>
              <a:buSzPct val="200000"/>
            </a:pPr>
            <a:r>
              <a:rPr lang="es-ES" sz="2800" dirty="0">
                <a:solidFill>
                  <a:srgbClr val="000000"/>
                </a:solidFill>
              </a:rPr>
              <a:t>   para </a:t>
            </a:r>
            <a:r>
              <a:rPr lang="es-ES" sz="2800" u="sng" dirty="0">
                <a:solidFill>
                  <a:srgbClr val="000000"/>
                </a:solidFill>
              </a:rPr>
              <a:t>vigilar</a:t>
            </a:r>
            <a:r>
              <a:rPr lang="es-ES" sz="2800" dirty="0">
                <a:solidFill>
                  <a:srgbClr val="000000"/>
                </a:solidFill>
              </a:rPr>
              <a:t> la Relación Mentor-Aprendiz</a:t>
            </a:r>
          </a:p>
          <a:p>
            <a:pPr algn="l" eaLnBrk="1" hangingPunct="1">
              <a:buClr>
                <a:srgbClr val="FF575B"/>
              </a:buClr>
              <a:buSzPct val="200000"/>
            </a:pPr>
            <a:r>
              <a:rPr lang="es-ES" sz="2800" dirty="0">
                <a:solidFill>
                  <a:srgbClr val="000000"/>
                </a:solidFill>
              </a:rPr>
              <a:t>   y actuar en caso de que sea </a:t>
            </a:r>
            <a:r>
              <a:rPr lang="es-ES" sz="2800" dirty="0" smtClean="0">
                <a:solidFill>
                  <a:srgbClr val="000000"/>
                </a:solidFill>
              </a:rPr>
              <a:t>inapropiada</a:t>
            </a:r>
          </a:p>
          <a:p>
            <a:pPr algn="l" eaLnBrk="1" hangingPunct="1">
              <a:buClr>
                <a:srgbClr val="FF575B"/>
              </a:buClr>
              <a:buSzPct val="200000"/>
            </a:pPr>
            <a:endParaRPr lang="es-ES" sz="900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23130" y="6495672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796136" y="443695"/>
            <a:ext cx="2876108" cy="338554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Relación Tutor-Aprendices</a:t>
            </a:r>
            <a:endParaRPr lang="es-ES_tradnl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6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80498" y="2850555"/>
            <a:ext cx="6983001" cy="1538883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tx1">
                <a:lumMod val="65000"/>
                <a:lumOff val="35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s-ES" sz="5400" b="1" dirty="0">
                <a:solidFill>
                  <a:srgbClr val="0000CC"/>
                </a:solidFill>
              </a:rPr>
              <a:t>“</a:t>
            </a:r>
            <a:r>
              <a:rPr lang="es-ES" sz="5400" b="1" dirty="0" err="1">
                <a:solidFill>
                  <a:srgbClr val="0000CC"/>
                </a:solidFill>
              </a:rPr>
              <a:t>Primum</a:t>
            </a:r>
            <a:r>
              <a:rPr lang="es-ES" sz="5400" b="1" dirty="0">
                <a:solidFill>
                  <a:srgbClr val="0000CC"/>
                </a:solidFill>
              </a:rPr>
              <a:t> non </a:t>
            </a:r>
            <a:r>
              <a:rPr lang="es-ES" sz="5400" b="1" dirty="0" err="1">
                <a:solidFill>
                  <a:srgbClr val="0000CC"/>
                </a:solidFill>
              </a:rPr>
              <a:t>tacere</a:t>
            </a:r>
            <a:r>
              <a:rPr lang="es-ES" sz="5400" b="1" dirty="0">
                <a:solidFill>
                  <a:srgbClr val="0000CC"/>
                </a:solidFill>
              </a:rPr>
              <a:t>”</a:t>
            </a:r>
          </a:p>
          <a:p>
            <a:pPr>
              <a:defRPr/>
            </a:pPr>
            <a:r>
              <a:rPr lang="es-ES" sz="4000" dirty="0"/>
              <a:t>Primero no callar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70484" y="1059287"/>
            <a:ext cx="5489294" cy="1384995"/>
          </a:xfrm>
          <a:prstGeom prst="rect">
            <a:avLst/>
          </a:prstGeom>
          <a:solidFill>
            <a:srgbClr val="FFE7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hacer </a:t>
            </a: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se descubre </a:t>
            </a:r>
          </a:p>
          <a:p>
            <a:pPr eaLnBrk="1" hangingPunct="1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conducta inapropiada?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979612" y="4761051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-estudiantes y profesores-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054323" y="1844824"/>
            <a:ext cx="5035353" cy="4401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s-ES_tradnl" sz="1000" dirty="0" smtClean="0"/>
          </a:p>
          <a:p>
            <a:pPr>
              <a:defRPr/>
            </a:pPr>
            <a:r>
              <a:rPr lang="es-ES_tradnl" sz="2800" dirty="0" smtClean="0"/>
              <a:t>Una </a:t>
            </a:r>
            <a:r>
              <a:rPr lang="es-ES_tradnl" sz="2800" dirty="0"/>
              <a:t>vez detectada </a:t>
            </a:r>
          </a:p>
          <a:p>
            <a:pPr>
              <a:defRPr/>
            </a:pPr>
            <a:r>
              <a:rPr lang="es-ES_tradnl" sz="2800" dirty="0"/>
              <a:t>la conducta deshonesta, </a:t>
            </a:r>
          </a:p>
          <a:p>
            <a:pPr>
              <a:defRPr/>
            </a:pPr>
            <a:r>
              <a:rPr lang="es-ES_tradnl" sz="2800" dirty="0" smtClean="0"/>
              <a:t>profesores </a:t>
            </a:r>
            <a:r>
              <a:rPr lang="es-ES_tradnl" sz="2800" dirty="0"/>
              <a:t>y/o </a:t>
            </a:r>
            <a:r>
              <a:rPr lang="es-ES_tradnl" sz="2800" dirty="0" smtClean="0"/>
              <a:t>instituciones </a:t>
            </a:r>
            <a:endParaRPr lang="es-ES_tradnl" sz="2800" dirty="0"/>
          </a:p>
          <a:p>
            <a:pPr>
              <a:defRPr/>
            </a:pPr>
            <a:r>
              <a:rPr lang="es-ES_tradnl" sz="2800" dirty="0"/>
              <a:t>tienen </a:t>
            </a:r>
          </a:p>
          <a:p>
            <a:pPr>
              <a:defRPr/>
            </a:pPr>
            <a:r>
              <a:rPr lang="es-ES_tradnl" sz="2800" dirty="0"/>
              <a:t>la obligación de </a:t>
            </a:r>
            <a:r>
              <a:rPr lang="es-ES_tradnl" sz="2800" dirty="0" smtClean="0"/>
              <a:t>aplicar</a:t>
            </a:r>
            <a:endParaRPr lang="es-ES_tradnl" sz="14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s-ES_tradnl" sz="10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s-ES_tradn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SANCIONES</a:t>
            </a:r>
          </a:p>
          <a:p>
            <a:pPr>
              <a:defRPr/>
            </a:pPr>
            <a:r>
              <a:rPr lang="es-ES_tradn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_tradn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relación con la  gravedad </a:t>
            </a:r>
          </a:p>
          <a:p>
            <a:pPr>
              <a:defRPr/>
            </a:pPr>
            <a:r>
              <a:rPr lang="es-ES_tradn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falta</a:t>
            </a:r>
          </a:p>
          <a:p>
            <a:pPr>
              <a:defRPr/>
            </a:pPr>
            <a:endParaRPr lang="es-ES_tradn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2627784" y="978215"/>
            <a:ext cx="3888432" cy="646331"/>
          </a:xfrm>
          <a:prstGeom prst="rect">
            <a:avLst/>
          </a:prstGeom>
          <a:solidFill>
            <a:srgbClr val="FFE7F3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más </a:t>
            </a: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  <a:r>
              <a:rPr lang="es-ES_trad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89125" y="1072322"/>
            <a:ext cx="5365750" cy="4570482"/>
          </a:xfrm>
          <a:prstGeom prst="rect">
            <a:avLst/>
          </a:prstGeom>
          <a:solidFill>
            <a:schemeClr val="bg1"/>
          </a:solidFill>
          <a:ln w="28575">
            <a:solidFill>
              <a:srgbClr val="B3C5FF"/>
            </a:solidFill>
            <a:miter lim="800000"/>
            <a:headEnd/>
            <a:tailEnd/>
          </a:ln>
          <a:effectLst>
            <a:glow rad="101600">
              <a:srgbClr val="0070C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es-ES_tradnl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 o profesor</a:t>
            </a: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exhiba un patrón de conducta deshonesta deberá ser:</a:t>
            </a:r>
          </a:p>
          <a:p>
            <a:pPr>
              <a:defRPr/>
            </a:pPr>
            <a:endParaRPr lang="es-ES_tradn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_tradnl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SANCIONADO</a:t>
            </a:r>
          </a:p>
          <a:p>
            <a:pPr>
              <a:defRPr/>
            </a:pPr>
            <a:r>
              <a:rPr lang="es-ES_tradnl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s-ES_trad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SUSPENDIDO</a:t>
            </a:r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s-ES_tradn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>
              <a:defRPr/>
            </a:pPr>
            <a:r>
              <a:rPr lang="es-ES_trad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EXPULSADO</a:t>
            </a:r>
            <a:endParaRPr lang="es-ES_tradnl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_tradnl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43874" y="645333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66157" y="4704445"/>
            <a:ext cx="5211683" cy="163121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2400" dirty="0"/>
              <a:t>Acusados de </a:t>
            </a:r>
            <a:r>
              <a:rPr lang="es-V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plagiar</a:t>
            </a:r>
            <a:r>
              <a:rPr lang="es-VE" sz="2400" dirty="0"/>
              <a:t> </a:t>
            </a:r>
            <a:r>
              <a:rPr lang="es-VE" sz="2400" dirty="0" smtClean="0"/>
              <a:t>sus </a:t>
            </a:r>
            <a:r>
              <a:rPr lang="es-V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 </a:t>
            </a:r>
          </a:p>
          <a:p>
            <a:pPr>
              <a:defRPr/>
            </a:pPr>
            <a:r>
              <a:rPr lang="es-V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doctorales</a:t>
            </a:r>
            <a:r>
              <a:rPr lang="es-VE" sz="2400" dirty="0" smtClean="0"/>
              <a:t> hechas </a:t>
            </a:r>
            <a:r>
              <a:rPr lang="es-VE" sz="2400" dirty="0"/>
              <a:t>años </a:t>
            </a:r>
            <a:r>
              <a:rPr lang="es-VE" sz="2400" dirty="0" smtClean="0"/>
              <a:t>atrás</a:t>
            </a:r>
            <a:endParaRPr lang="es-VE" sz="1200" dirty="0"/>
          </a:p>
          <a:p>
            <a:pPr>
              <a:defRPr/>
            </a:pPr>
            <a:r>
              <a:rPr lang="es-VE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perdieron</a:t>
            </a:r>
            <a:r>
              <a:rPr lang="es-VE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cargos</a:t>
            </a:r>
          </a:p>
        </p:txBody>
      </p:sp>
      <p:pic>
        <p:nvPicPr>
          <p:cNvPr id="20485" name="Picture 5" descr="C:\Users\ximena\Desktop\min aleman plagio 2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r="43724" b="56054"/>
          <a:stretch/>
        </p:blipFill>
        <p:spPr bwMode="auto">
          <a:xfrm>
            <a:off x="1566863" y="3643573"/>
            <a:ext cx="91574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2012-03-30T200654Z_1_CBRE82T1JVK00_RTROPTP_2_HUNGARY-PRESID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/>
          <a:stretch/>
        </p:blipFill>
        <p:spPr bwMode="auto">
          <a:xfrm>
            <a:off x="1576271" y="2420888"/>
            <a:ext cx="907497" cy="95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Users\ximena\Desktop\annette schav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17223" b="13349"/>
          <a:stretch/>
        </p:blipFill>
        <p:spPr bwMode="auto">
          <a:xfrm>
            <a:off x="1635429" y="1199746"/>
            <a:ext cx="926814" cy="9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6153" y="3136289"/>
            <a:ext cx="228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VE" sz="1400" dirty="0" smtClean="0">
                <a:solidFill>
                  <a:srgbClr val="000000"/>
                </a:solidFill>
              </a:rPr>
              <a:t>     </a:t>
            </a:r>
            <a:r>
              <a:rPr lang="es-VE" sz="3200" dirty="0" smtClean="0">
                <a:solidFill>
                  <a:srgbClr val="000000"/>
                </a:solidFill>
              </a:rPr>
              <a:t>         </a:t>
            </a:r>
            <a:endParaRPr lang="es-VE" sz="1400" dirty="0">
              <a:solidFill>
                <a:srgbClr val="000000"/>
              </a:solidFill>
            </a:endParaRPr>
          </a:p>
          <a:p>
            <a:pPr lvl="0"/>
            <a:endParaRPr lang="es-VE" sz="1400" dirty="0">
              <a:solidFill>
                <a:srgbClr val="0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83768" y="1115743"/>
            <a:ext cx="463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3200" dirty="0">
                <a:solidFill>
                  <a:srgbClr val="000000"/>
                </a:solidFill>
              </a:rPr>
              <a:t>Ministra de </a:t>
            </a:r>
            <a:r>
              <a:rPr lang="es-VE" sz="3200" dirty="0" smtClean="0">
                <a:solidFill>
                  <a:srgbClr val="000000"/>
                </a:solidFill>
              </a:rPr>
              <a:t>Educación Alemania 2013  </a:t>
            </a:r>
            <a:r>
              <a:rPr lang="es-VE" sz="1600" dirty="0" smtClean="0">
                <a:solidFill>
                  <a:srgbClr val="000000"/>
                </a:solidFill>
              </a:rPr>
              <a:t>      </a:t>
            </a:r>
            <a:endParaRPr lang="es-VE" sz="1600" dirty="0">
              <a:solidFill>
                <a:srgbClr val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603712" y="2348880"/>
            <a:ext cx="4392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VE" sz="3200" dirty="0" smtClean="0">
                <a:solidFill>
                  <a:srgbClr val="000000"/>
                </a:solidFill>
              </a:rPr>
              <a:t>Presidente República Hungría 2012</a:t>
            </a:r>
            <a:endParaRPr lang="es-VE" sz="3200" dirty="0">
              <a:solidFill>
                <a:srgbClr val="0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62243" y="3573016"/>
            <a:ext cx="4365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VE" sz="3200" dirty="0" smtClean="0">
                <a:solidFill>
                  <a:srgbClr val="000000"/>
                </a:solidFill>
              </a:rPr>
              <a:t>Ministro </a:t>
            </a:r>
            <a:r>
              <a:rPr lang="es-VE" sz="3200" dirty="0">
                <a:solidFill>
                  <a:srgbClr val="000000"/>
                </a:solidFill>
              </a:rPr>
              <a:t>de </a:t>
            </a:r>
            <a:r>
              <a:rPr lang="es-VE" sz="3200" dirty="0" smtClean="0">
                <a:solidFill>
                  <a:srgbClr val="000000"/>
                </a:solidFill>
              </a:rPr>
              <a:t>Defensa</a:t>
            </a:r>
          </a:p>
          <a:p>
            <a:pPr lvl="0"/>
            <a:r>
              <a:rPr lang="es-VE" sz="3200" dirty="0" smtClean="0">
                <a:solidFill>
                  <a:srgbClr val="000000"/>
                </a:solidFill>
              </a:rPr>
              <a:t>Alemania 2011 </a:t>
            </a:r>
            <a:endParaRPr lang="es-VE" sz="3200" dirty="0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331131" y="6581001"/>
            <a:ext cx="1812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Ximena </a:t>
            </a:r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Páez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5776" y="465837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V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V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scándalos…</a:t>
            </a:r>
            <a:endParaRPr lang="es-V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74759" y="1788319"/>
            <a:ext cx="6592887" cy="4002087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s-ES" sz="10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s-E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CREAR CULTURA</a:t>
            </a:r>
          </a:p>
          <a:p>
            <a:pPr>
              <a:defRPr/>
            </a:pPr>
            <a:r>
              <a:rPr lang="es-E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</a:t>
            </a:r>
          </a:p>
          <a:p>
            <a:pPr>
              <a:defRPr/>
            </a:pPr>
            <a:r>
              <a:rPr lang="es-ES" sz="12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s-E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INTEGRIDAD</a:t>
            </a:r>
          </a:p>
          <a:p>
            <a:pPr>
              <a:defRPr/>
            </a:pPr>
            <a:r>
              <a:rPr lang="es-E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ACADÉMICA</a:t>
            </a:r>
          </a:p>
          <a:p>
            <a:pPr>
              <a:defRPr/>
            </a:pPr>
            <a:r>
              <a:rPr lang="es-ES" sz="1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36031" y="751002"/>
            <a:ext cx="4070345" cy="769441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4400" dirty="0" smtClean="0"/>
              <a:t>Nuestro deber</a:t>
            </a:r>
            <a:endParaRPr lang="es-VE" sz="4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23130" y="6495672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667472" y="1096661"/>
            <a:ext cx="3809056" cy="14465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4400" dirty="0" smtClean="0"/>
              <a:t>¿En resumen, </a:t>
            </a:r>
          </a:p>
          <a:p>
            <a:r>
              <a:rPr lang="es-VE" sz="4400" u="sng" dirty="0" smtClean="0"/>
              <a:t>qué</a:t>
            </a:r>
            <a:r>
              <a:rPr lang="es-VE" sz="4400" dirty="0" smtClean="0"/>
              <a:t> hacer?</a:t>
            </a:r>
            <a:endParaRPr lang="es-VE" sz="4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423437" y="3104439"/>
            <a:ext cx="6154249" cy="954107"/>
          </a:xfrm>
          <a:prstGeom prst="rect">
            <a:avLst/>
          </a:prstGeo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2800" dirty="0" smtClean="0"/>
              <a:t>Educar a profesores, estudiantes y </a:t>
            </a:r>
          </a:p>
          <a:p>
            <a:r>
              <a:rPr lang="es-VE" sz="2800" dirty="0" smtClean="0"/>
              <a:t>otro personal de la comunidad</a:t>
            </a:r>
            <a:endParaRPr lang="es-VE" sz="2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80020" y="4419109"/>
            <a:ext cx="7241085" cy="10156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VE" sz="2800" dirty="0" smtClean="0"/>
              <a:t>Fomentar cultura de integridad académica</a:t>
            </a:r>
          </a:p>
          <a:p>
            <a:r>
              <a:rPr lang="es-V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Recompensar y sancionar</a:t>
            </a:r>
            <a:endParaRPr lang="es-V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23130" y="6495672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908559" y="2897164"/>
            <a:ext cx="5634632" cy="1473200"/>
          </a:xfrm>
          <a:prstGeom prst="rect">
            <a:avLst/>
          </a:prstGeom>
          <a:solidFill>
            <a:srgbClr val="EBEB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2400" b="1" dirty="0"/>
              <a:t> </a:t>
            </a:r>
            <a:r>
              <a:rPr lang="es-ES" sz="2800" b="1" dirty="0"/>
              <a:t>Investigación con Seres Vivos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800" b="1" dirty="0"/>
              <a:t>         </a:t>
            </a:r>
          </a:p>
          <a:p>
            <a:pPr>
              <a:buClr>
                <a:srgbClr val="FF0066"/>
              </a:buClr>
              <a:defRPr/>
            </a:pPr>
            <a:r>
              <a:rPr lang="es-E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Animales </a:t>
            </a:r>
            <a:r>
              <a:rPr lang="es-ES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Humanos</a:t>
            </a:r>
          </a:p>
          <a:p>
            <a:pPr>
              <a:buClr>
                <a:srgbClr val="FF0066"/>
              </a:buClr>
              <a:defRPr/>
            </a:pPr>
            <a:endParaRPr lang="es-ES" sz="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rgbClr val="FF0066"/>
              </a:buClr>
              <a:defRPr/>
            </a:pPr>
            <a:r>
              <a:rPr lang="es-ES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Animales </a:t>
            </a:r>
            <a:r>
              <a:rPr lang="es-ES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 Humanos</a:t>
            </a:r>
          </a:p>
          <a:p>
            <a:pPr algn="l">
              <a:buClr>
                <a:srgbClr val="FF0066"/>
              </a:buClr>
              <a:defRPr/>
            </a:pPr>
            <a:endParaRPr lang="es-ES" sz="800" b="1" dirty="0"/>
          </a:p>
        </p:txBody>
      </p:sp>
      <p:sp>
        <p:nvSpPr>
          <p:cNvPr id="82947" name="Text Box 7"/>
          <p:cNvSpPr txBox="1">
            <a:spLocks noChangeArrowheads="1"/>
          </p:cNvSpPr>
          <p:nvPr/>
        </p:nvSpPr>
        <p:spPr bwMode="auto">
          <a:xfrm>
            <a:off x="1115616" y="2897164"/>
            <a:ext cx="692150" cy="641350"/>
          </a:xfrm>
          <a:prstGeom prst="rect">
            <a:avLst/>
          </a:prstGeom>
          <a:solidFill>
            <a:srgbClr val="C7A4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600" b="1"/>
              <a:t>3.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374791" y="488545"/>
            <a:ext cx="2336800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II. Discusión casos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24122" y="1769312"/>
            <a:ext cx="5895755" cy="27546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sz="900" dirty="0" smtClean="0"/>
          </a:p>
          <a:p>
            <a:pPr>
              <a:defRPr/>
            </a:pPr>
            <a:r>
              <a:rPr lang="en-US" sz="4000" dirty="0" smtClean="0"/>
              <a:t>“</a:t>
            </a:r>
            <a:r>
              <a:rPr lang="en-US" sz="4000" dirty="0" err="1" smtClean="0"/>
              <a:t>Integridad</a:t>
            </a:r>
            <a:r>
              <a:rPr lang="en-US" sz="4000" dirty="0" smtClean="0"/>
              <a:t>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</a:p>
          <a:p>
            <a:pPr>
              <a:defRPr/>
            </a:pPr>
            <a:r>
              <a:rPr lang="en-US" sz="4000" dirty="0" err="1"/>
              <a:t>cuando</a:t>
            </a:r>
            <a:r>
              <a:rPr lang="en-US" sz="4000" dirty="0"/>
              <a:t> </a:t>
            </a:r>
            <a:r>
              <a:rPr lang="en-US" sz="4000" dirty="0" err="1"/>
              <a:t>usted</a:t>
            </a:r>
            <a:r>
              <a:rPr lang="en-US" sz="4000" dirty="0"/>
              <a:t> </a:t>
            </a:r>
            <a:r>
              <a:rPr lang="en-US" sz="4000" dirty="0" err="1"/>
              <a:t>hace</a:t>
            </a:r>
            <a:r>
              <a:rPr lang="en-US" sz="4000" dirty="0"/>
              <a:t> </a:t>
            </a:r>
            <a:endParaRPr lang="en-US" sz="4000" dirty="0" smtClean="0"/>
          </a:p>
          <a:p>
            <a:pPr>
              <a:defRPr/>
            </a:pPr>
            <a:r>
              <a:rPr lang="en-US" sz="4000" dirty="0" smtClean="0"/>
              <a:t>lo </a:t>
            </a:r>
            <a:r>
              <a:rPr lang="en-US" sz="4000" dirty="0" err="1"/>
              <a:t>correcto</a:t>
            </a:r>
            <a:r>
              <a:rPr lang="en-US" sz="4000" dirty="0"/>
              <a:t> </a:t>
            </a:r>
            <a:r>
              <a:rPr lang="en-US" sz="4000" dirty="0" err="1" smtClean="0"/>
              <a:t>aun</a:t>
            </a:r>
            <a:r>
              <a:rPr lang="en-US" sz="4000" dirty="0" smtClean="0"/>
              <a:t> </a:t>
            </a:r>
            <a:r>
              <a:rPr lang="en-US" sz="4000" dirty="0" err="1"/>
              <a:t>cuando</a:t>
            </a:r>
            <a:r>
              <a:rPr lang="en-US" sz="4000" dirty="0"/>
              <a:t> </a:t>
            </a:r>
            <a:r>
              <a:rPr lang="en-US" sz="4000" dirty="0" err="1" smtClean="0"/>
              <a:t>nadie</a:t>
            </a:r>
            <a:r>
              <a:rPr lang="en-US" sz="4000" dirty="0"/>
              <a:t> </a:t>
            </a:r>
            <a:r>
              <a:rPr lang="en-US" sz="4000" dirty="0" smtClean="0"/>
              <a:t>lo </a:t>
            </a:r>
            <a:r>
              <a:rPr lang="en-US" sz="4000" dirty="0" err="1" smtClean="0"/>
              <a:t>vea</a:t>
            </a:r>
            <a:r>
              <a:rPr lang="en-US" sz="4000" i="1" dirty="0" smtClean="0"/>
              <a:t>”  </a:t>
            </a:r>
            <a:r>
              <a:rPr lang="en-US" sz="4000" i="1" dirty="0"/>
              <a:t> </a:t>
            </a:r>
            <a:endParaRPr lang="es-ES" sz="4000" dirty="0"/>
          </a:p>
        </p:txBody>
      </p:sp>
      <p:sp>
        <p:nvSpPr>
          <p:cNvPr id="9219" name="2 Rectángulo"/>
          <p:cNvSpPr>
            <a:spLocks noChangeArrowheads="1"/>
          </p:cNvSpPr>
          <p:nvPr/>
        </p:nvSpPr>
        <p:spPr bwMode="auto">
          <a:xfrm>
            <a:off x="6402388" y="4892172"/>
            <a:ext cx="1201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Anónimo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220" name="4 Rectángulo"/>
          <p:cNvSpPr>
            <a:spLocks noChangeArrowheads="1"/>
          </p:cNvSpPr>
          <p:nvPr/>
        </p:nvSpPr>
        <p:spPr bwMode="auto">
          <a:xfrm>
            <a:off x="3870325" y="5271354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1000" dirty="0" smtClean="0"/>
              <a:t>Center </a:t>
            </a:r>
            <a:r>
              <a:rPr lang="es-ES" sz="1000" dirty="0" err="1"/>
              <a:t>f</a:t>
            </a:r>
            <a:r>
              <a:rPr lang="es-ES" sz="1000" dirty="0" err="1" smtClean="0"/>
              <a:t>or</a:t>
            </a:r>
            <a:r>
              <a:rPr lang="es-ES" sz="1000" dirty="0" smtClean="0"/>
              <a:t> </a:t>
            </a:r>
            <a:r>
              <a:rPr lang="es-ES" sz="1000" dirty="0" err="1" smtClean="0"/>
              <a:t>Academic</a:t>
            </a:r>
            <a:r>
              <a:rPr lang="es-ES" sz="1000" dirty="0" smtClean="0"/>
              <a:t> </a:t>
            </a:r>
            <a:r>
              <a:rPr lang="es-ES" sz="1000" dirty="0" err="1" smtClean="0"/>
              <a:t>Integrity</a:t>
            </a:r>
            <a:endParaRPr lang="es-ES" sz="1000" dirty="0"/>
          </a:p>
          <a:p>
            <a:pPr algn="r"/>
            <a:r>
              <a:rPr lang="es-ES" sz="1000" dirty="0"/>
              <a:t>http://www.academicintegrity.org/icai/assets/FV2013.pdf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31388" y="645333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148064" y="3504873"/>
            <a:ext cx="3025775" cy="1476375"/>
          </a:xfrm>
          <a:prstGeom prst="rect">
            <a:avLst/>
          </a:prstGeom>
          <a:solidFill>
            <a:srgbClr val="FFE7F3"/>
          </a:solidFill>
          <a:ln w="28575">
            <a:solidFill>
              <a:srgbClr val="FF0066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Estudios con pacientes </a:t>
            </a:r>
          </a:p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consentimiento</a:t>
            </a:r>
          </a:p>
          <a:p>
            <a:pPr algn="l" eaLnBrk="1" hangingPunct="1">
              <a:defRPr/>
            </a:pPr>
            <a:endParaRPr lang="es-ES_tradnl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inexacto</a:t>
            </a:r>
            <a:endParaRPr lang="es-ES_tradnl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datos etc.</a:t>
            </a:r>
          </a:p>
        </p:txBody>
      </p:sp>
      <p:sp>
        <p:nvSpPr>
          <p:cNvPr id="83971" name="Rectangle 13"/>
          <p:cNvSpPr>
            <a:spLocks noChangeArrowheads="1"/>
          </p:cNvSpPr>
          <p:nvPr/>
        </p:nvSpPr>
        <p:spPr bwMode="auto">
          <a:xfrm>
            <a:off x="6516216" y="476672"/>
            <a:ext cx="2090440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FontTx/>
              <a:buChar char="•"/>
            </a:pPr>
            <a:r>
              <a:rPr lang="es-ES" sz="1600" b="1" dirty="0"/>
              <a:t> Investigación con </a:t>
            </a:r>
            <a:endParaRPr lang="es-ES" sz="1600" b="1" dirty="0" smtClean="0"/>
          </a:p>
          <a:p>
            <a:pPr>
              <a:buClr>
                <a:srgbClr val="FF0066"/>
              </a:buClr>
            </a:pPr>
            <a:r>
              <a:rPr lang="es-ES" sz="1600" b="1" dirty="0" smtClean="0">
                <a:solidFill>
                  <a:schemeClr val="tx2"/>
                </a:solidFill>
              </a:rPr>
              <a:t>Seres </a:t>
            </a:r>
            <a:r>
              <a:rPr lang="es-ES" sz="1600" b="1" dirty="0">
                <a:solidFill>
                  <a:schemeClr val="tx2"/>
                </a:solidFill>
              </a:rPr>
              <a:t>Humanos</a:t>
            </a:r>
          </a:p>
        </p:txBody>
      </p:sp>
      <p:sp>
        <p:nvSpPr>
          <p:cNvPr id="83973" name="Text Box 17"/>
          <p:cNvSpPr txBox="1">
            <a:spLocks noChangeArrowheads="1"/>
          </p:cNvSpPr>
          <p:nvPr/>
        </p:nvSpPr>
        <p:spPr bwMode="auto">
          <a:xfrm>
            <a:off x="5148064" y="2695857"/>
            <a:ext cx="1649412" cy="608013"/>
          </a:xfrm>
          <a:prstGeom prst="rect">
            <a:avLst/>
          </a:prstGeom>
          <a:solidFill>
            <a:srgbClr val="FF9FCF"/>
          </a:solidFill>
          <a:ln w="28575">
            <a:solidFill>
              <a:srgbClr val="D6009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 b="1"/>
              <a:t>CASOS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1114425" y="2672212"/>
            <a:ext cx="3457575" cy="172354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¿Investigación? </a:t>
            </a: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¿Tesis de grado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defRPr/>
            </a:pPr>
            <a:endParaRPr lang="es-ES_tradn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 del investigador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09277" y="638369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K BENE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548680"/>
            <a:ext cx="5495925" cy="5715000"/>
          </a:xfrm>
          <a:prstGeom prst="rect">
            <a:avLst/>
          </a:prstGeom>
          <a:noFill/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23130" y="6495672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2411760" y="1412776"/>
            <a:ext cx="4032448" cy="6480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59671" y="1268760"/>
            <a:ext cx="3732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dirty="0" smtClean="0"/>
              <a:t>¡</a:t>
            </a:r>
            <a:r>
              <a:rPr lang="es-VE" sz="2400" dirty="0" smtClean="0"/>
              <a:t>Usted toma los riesgos,</a:t>
            </a:r>
          </a:p>
          <a:p>
            <a:r>
              <a:rPr lang="es-VE" sz="2400" dirty="0" smtClean="0"/>
              <a:t> nosotros recogemos </a:t>
            </a:r>
            <a:endParaRPr lang="es-VE" sz="2400" dirty="0" smtClean="0"/>
          </a:p>
          <a:p>
            <a:r>
              <a:rPr lang="es-VE" sz="2400" dirty="0" smtClean="0"/>
              <a:t>los </a:t>
            </a:r>
            <a:r>
              <a:rPr lang="es-VE" sz="2400" dirty="0" smtClean="0"/>
              <a:t>beneficios!</a:t>
            </a:r>
            <a:endParaRPr lang="es-VE" sz="2400" dirty="0"/>
          </a:p>
        </p:txBody>
      </p:sp>
      <p:sp>
        <p:nvSpPr>
          <p:cNvPr id="6" name="Rectángulo 5"/>
          <p:cNvSpPr/>
          <p:nvPr/>
        </p:nvSpPr>
        <p:spPr bwMode="auto">
          <a:xfrm rot="771988">
            <a:off x="5066387" y="2381395"/>
            <a:ext cx="1197024" cy="6480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791300">
            <a:off x="4919342" y="2339411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con </a:t>
            </a:r>
          </a:p>
          <a:p>
            <a:r>
              <a:rPr lang="es-VE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drogas</a:t>
            </a:r>
            <a:endParaRPr lang="es-VE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6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216754" y="1556792"/>
            <a:ext cx="6710491" cy="252376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s-ES_tradnl" sz="9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</a:t>
            </a:r>
            <a:r>
              <a:rPr lang="es-ES_trad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hay nada </a:t>
            </a:r>
          </a:p>
          <a:p>
            <a:pPr>
              <a:defRPr/>
            </a:pPr>
            <a:r>
              <a:rPr lang="es-ES_trad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la ciencia o </a:t>
            </a:r>
            <a:r>
              <a:rPr lang="es-ES_trad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investigación o medicina </a:t>
            </a:r>
            <a:endParaRPr lang="es-ES_tradnl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 pueda estar por encima de </a:t>
            </a:r>
          </a:p>
          <a:p>
            <a:pPr>
              <a:defRPr/>
            </a:pPr>
            <a:r>
              <a:rPr lang="es-ES_trad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 </a:t>
            </a:r>
            <a:r>
              <a:rPr lang="es-ES_trad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pacientes o participantes </a:t>
            </a:r>
          </a:p>
          <a:p>
            <a:pPr>
              <a:defRPr/>
            </a:pPr>
            <a:r>
              <a:rPr lang="es-ES_trad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</a:t>
            </a:r>
            <a:r>
              <a:rPr lang="es-ES_trad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 </a:t>
            </a:r>
            <a:r>
              <a:rPr lang="es-ES_trad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estudios</a:t>
            </a:r>
          </a:p>
          <a:p>
            <a:pPr>
              <a:defRPr/>
            </a:pPr>
            <a:endParaRPr lang="es-ES_tradnl" sz="9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817077" y="4365104"/>
            <a:ext cx="5509842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glow rad="101600">
              <a:srgbClr val="0000FF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¡Primero el paciente!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23130" y="6495672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70127" y="548680"/>
            <a:ext cx="6139259" cy="113877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>
              <a:buClr>
                <a:srgbClr val="FF3399"/>
              </a:buClr>
              <a:defRPr/>
            </a:pPr>
            <a:endParaRPr lang="es-ES_tradnl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3399"/>
              </a:buClr>
              <a:defRPr/>
            </a:pPr>
            <a:r>
              <a:rPr lang="es-ES_trad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Responsabilidades de médicos</a:t>
            </a:r>
          </a:p>
          <a:p>
            <a:pPr>
              <a:buClr>
                <a:srgbClr val="FF3399"/>
              </a:buClr>
              <a:defRPr/>
            </a:pPr>
            <a:r>
              <a:rPr lang="es-ES_tradnl" dirty="0">
                <a:solidFill>
                  <a:srgbClr val="000000"/>
                </a:solidFill>
              </a:rPr>
              <a:t>Profesionalismo en el nuevo milenio ABIM 2002</a:t>
            </a:r>
          </a:p>
          <a:p>
            <a:pPr>
              <a:buClr>
                <a:srgbClr val="FF3399"/>
              </a:buClr>
              <a:defRPr/>
            </a:pPr>
            <a:endParaRPr lang="es-ES_tradnl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536" y="2132856"/>
            <a:ext cx="3600400" cy="3231654"/>
          </a:xfrm>
          <a:prstGeom prst="rect">
            <a:avLst/>
          </a:prstGeom>
          <a:solidFill>
            <a:srgbClr val="EEF8E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VE" sz="2800" dirty="0" smtClean="0"/>
              <a:t>Principios</a:t>
            </a:r>
          </a:p>
          <a:p>
            <a:endParaRPr lang="es-VE" sz="800" dirty="0" smtClean="0"/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2400" dirty="0" smtClean="0"/>
              <a:t>Primacía del bienestar del paciente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endParaRPr lang="es-VE" sz="2400" dirty="0" smtClean="0"/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2400" dirty="0" smtClean="0"/>
              <a:t>Autonomía del paciente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endParaRPr lang="es-VE" sz="2400" dirty="0" smtClean="0"/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2400" dirty="0" smtClean="0"/>
              <a:t>Justicia social</a:t>
            </a:r>
            <a:endParaRPr lang="es-VE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427984" y="2132856"/>
            <a:ext cx="4392488" cy="4524315"/>
          </a:xfrm>
          <a:prstGeom prst="rect">
            <a:avLst/>
          </a:prstGeom>
          <a:solidFill>
            <a:srgbClr val="FFEFF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VE" sz="800" dirty="0" smtClean="0"/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dirty="0" smtClean="0"/>
              <a:t>Competencia profesional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dirty="0" smtClean="0"/>
              <a:t>Honestidad con pacientes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dirty="0" smtClean="0"/>
              <a:t>Confidencialidad del paciente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dirty="0" smtClean="0"/>
              <a:t>Relaciones apropiadas con pacientes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dirty="0" smtClean="0"/>
              <a:t>Mejorar calidad de la atención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dirty="0" smtClean="0"/>
              <a:t>Mejorar acceso a la atención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dirty="0" smtClean="0"/>
              <a:t>Justa distribución de recursos limitados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dirty="0" smtClean="0"/>
              <a:t>Conocimiento científico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dirty="0" smtClean="0"/>
              <a:t>Manejo apropiado de conflictos de intereses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dirty="0" smtClean="0"/>
              <a:t>Manejo apropiado de responsabilidades profesionales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3892" y="6380172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93788" y="261305"/>
            <a:ext cx="4556423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171450" indent="-171450">
              <a:buClr>
                <a:srgbClr val="FF3399"/>
              </a:buClr>
              <a:buFont typeface="Arial" panose="020B0604020202020204" pitchFamily="34" charset="0"/>
              <a:buChar char="•"/>
              <a:defRPr/>
            </a:pPr>
            <a:endParaRPr lang="es-ES_tradnl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rgbClr val="FF3399"/>
              </a:buClr>
              <a:buFont typeface="Arial" panose="020B0604020202020204" pitchFamily="34" charset="0"/>
              <a:buChar char="•"/>
              <a:defRPr/>
            </a:pPr>
            <a:r>
              <a:rPr lang="es-ES_tradn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de los Pacientes</a:t>
            </a:r>
          </a:p>
          <a:p>
            <a:pPr>
              <a:buClr>
                <a:srgbClr val="FF3399"/>
              </a:buClr>
              <a:defRPr/>
            </a:pPr>
            <a:r>
              <a:rPr lang="es-ES_tradnl" dirty="0" smtClean="0"/>
              <a:t>    Declaración </a:t>
            </a:r>
            <a:r>
              <a:rPr lang="es-ES_tradnl" dirty="0"/>
              <a:t>Lisboa AMM 2005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3399"/>
              </a:buClr>
              <a:defRPr/>
            </a:pPr>
            <a:endParaRPr lang="es-ES_tradnl" sz="10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11" descr="cartel_1_particip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37653" r="12633" b="25349"/>
          <a:stretch>
            <a:fillRect/>
          </a:stretch>
        </p:blipFill>
        <p:spPr bwMode="auto">
          <a:xfrm>
            <a:off x="778877" y="1766362"/>
            <a:ext cx="2628156" cy="2411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97129" y="4508641"/>
            <a:ext cx="3168352" cy="14465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¡Primero </a:t>
            </a:r>
            <a:r>
              <a:rPr lang="es-ES_tradnl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</a:t>
            </a:r>
            <a:endParaRPr lang="es-ES_tradnl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s-ES_tradnl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s-ES_tradnl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aciente</a:t>
            </a:r>
            <a:r>
              <a:rPr lang="es-ES_tradnl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23928" y="1488579"/>
            <a:ext cx="4877022" cy="5201424"/>
          </a:xfrm>
          <a:prstGeom prst="rect">
            <a:avLst/>
          </a:prstGeo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VE" sz="800" dirty="0" smtClean="0"/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 smtClean="0"/>
              <a:t>Ser tratado sin discriminación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 smtClean="0"/>
              <a:t>Ser tratado con confidencialidad y privacidad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 smtClean="0"/>
              <a:t>Recibir la mejor atención posible 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 smtClean="0"/>
              <a:t>Recibir pronto </a:t>
            </a:r>
            <a:r>
              <a:rPr lang="es-VE" sz="1800" dirty="0"/>
              <a:t>alivio del dolor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 smtClean="0"/>
              <a:t>Estar informado de todo respecto a su enfermedad y tener sus dudas aclaradas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/>
              <a:t>Conocer información de su historia clínica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 smtClean="0"/>
              <a:t>Tener </a:t>
            </a:r>
            <a:r>
              <a:rPr lang="es-VE" sz="1800" dirty="0"/>
              <a:t>un consentimiento informado </a:t>
            </a:r>
            <a:r>
              <a:rPr lang="es-VE" sz="1800" dirty="0" smtClean="0"/>
              <a:t>para </a:t>
            </a:r>
            <a:r>
              <a:rPr lang="es-VE" sz="1800" dirty="0"/>
              <a:t>cualquier procedimiento o tratamiento explicado y entendido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/>
              <a:t>Aceptar o rechazar procedimientos y/o tratamientos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 smtClean="0"/>
              <a:t>Participar en toma de decisiones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/>
              <a:t>Pedir segundas opiniones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 smtClean="0"/>
              <a:t>Quejarse y que esto no afecte su atención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 smtClean="0"/>
              <a:t>Ser educado en salud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s-VE" sz="1800" dirty="0" smtClean="0"/>
              <a:t>Recibir atención religiosa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6413004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2"/>
          <p:cNvSpPr>
            <a:spLocks noChangeArrowheads="1"/>
          </p:cNvSpPr>
          <p:nvPr/>
        </p:nvSpPr>
        <p:spPr bwMode="auto">
          <a:xfrm>
            <a:off x="4908451" y="1929979"/>
            <a:ext cx="3111749" cy="584775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0000CC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ES" sz="3200" b="1"/>
              <a:t>Consentimiento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300788" y="476250"/>
            <a:ext cx="208756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Investigación con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Seres Humanos</a:t>
            </a:r>
          </a:p>
        </p:txBody>
      </p:sp>
      <p:grpSp>
        <p:nvGrpSpPr>
          <p:cNvPr id="144404" name="Group 20"/>
          <p:cNvGrpSpPr>
            <a:grpSpLocks/>
          </p:cNvGrpSpPr>
          <p:nvPr/>
        </p:nvGrpSpPr>
        <p:grpSpPr bwMode="auto">
          <a:xfrm>
            <a:off x="827584" y="561553"/>
            <a:ext cx="3643312" cy="5819775"/>
            <a:chOff x="793" y="436"/>
            <a:chExt cx="2295" cy="3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60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436"/>
              <a:ext cx="2295" cy="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6" name="Rectangle 7"/>
            <p:cNvSpPr>
              <a:spLocks noChangeArrowheads="1"/>
            </p:cNvSpPr>
            <p:nvPr/>
          </p:nvSpPr>
          <p:spPr bwMode="auto">
            <a:xfrm>
              <a:off x="975" y="1298"/>
              <a:ext cx="68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6027" name="Text Box 8"/>
            <p:cNvSpPr txBox="1">
              <a:spLocks noChangeArrowheads="1"/>
            </p:cNvSpPr>
            <p:nvPr/>
          </p:nvSpPr>
          <p:spPr bwMode="auto">
            <a:xfrm>
              <a:off x="970" y="1298"/>
              <a:ext cx="6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s-ES" sz="1200" b="1">
                  <a:solidFill>
                    <a:srgbClr val="CC0000"/>
                  </a:solidFill>
                </a:rPr>
                <a:t>Beneficencia</a:t>
              </a:r>
            </a:p>
          </p:txBody>
        </p:sp>
        <p:sp>
          <p:nvSpPr>
            <p:cNvPr id="86028" name="Rectangle 10"/>
            <p:cNvSpPr>
              <a:spLocks noChangeArrowheads="1"/>
            </p:cNvSpPr>
            <p:nvPr/>
          </p:nvSpPr>
          <p:spPr bwMode="auto">
            <a:xfrm>
              <a:off x="1791" y="1661"/>
              <a:ext cx="499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6029" name="Text Box 9"/>
            <p:cNvSpPr txBox="1">
              <a:spLocks noChangeArrowheads="1"/>
            </p:cNvSpPr>
            <p:nvPr/>
          </p:nvSpPr>
          <p:spPr bwMode="auto">
            <a:xfrm>
              <a:off x="1701" y="1616"/>
              <a:ext cx="7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s-ES" sz="1200" b="1">
                  <a:solidFill>
                    <a:srgbClr val="CC0000"/>
                  </a:solidFill>
                </a:rPr>
                <a:t>Respeto</a:t>
              </a:r>
            </a:p>
            <a:p>
              <a:pPr eaLnBrk="1" hangingPunct="1"/>
              <a:r>
                <a:rPr lang="es-ES" sz="1200" b="1">
                  <a:solidFill>
                    <a:srgbClr val="CC0000"/>
                  </a:solidFill>
                </a:rPr>
                <a:t>participantes</a:t>
              </a:r>
            </a:p>
          </p:txBody>
        </p:sp>
        <p:sp>
          <p:nvSpPr>
            <p:cNvPr id="86030" name="Rectangle 11"/>
            <p:cNvSpPr>
              <a:spLocks noChangeArrowheads="1"/>
            </p:cNvSpPr>
            <p:nvPr/>
          </p:nvSpPr>
          <p:spPr bwMode="auto">
            <a:xfrm>
              <a:off x="2336" y="2296"/>
              <a:ext cx="36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6031" name="Text Box 12"/>
            <p:cNvSpPr txBox="1">
              <a:spLocks noChangeArrowheads="1"/>
            </p:cNvSpPr>
            <p:nvPr/>
          </p:nvSpPr>
          <p:spPr bwMode="auto">
            <a:xfrm>
              <a:off x="2290" y="2296"/>
              <a:ext cx="4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s-ES" sz="1200" b="1">
                  <a:solidFill>
                    <a:srgbClr val="CC0000"/>
                  </a:solidFill>
                </a:rPr>
                <a:t>Justicia</a:t>
              </a:r>
            </a:p>
          </p:txBody>
        </p:sp>
        <p:sp>
          <p:nvSpPr>
            <p:cNvPr id="86032" name="Rectangle 13"/>
            <p:cNvSpPr>
              <a:spLocks noChangeArrowheads="1"/>
            </p:cNvSpPr>
            <p:nvPr/>
          </p:nvSpPr>
          <p:spPr bwMode="auto">
            <a:xfrm rot="502918">
              <a:off x="1837" y="573"/>
              <a:ext cx="117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6033" name="Text Box 14"/>
            <p:cNvSpPr txBox="1">
              <a:spLocks noChangeArrowheads="1"/>
            </p:cNvSpPr>
            <p:nvPr/>
          </p:nvSpPr>
          <p:spPr bwMode="auto">
            <a:xfrm rot="522746">
              <a:off x="1790" y="549"/>
              <a:ext cx="12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s-ES" sz="1200" b="1" dirty="0"/>
                <a:t>Consentimiento opciones</a:t>
              </a:r>
            </a:p>
          </p:txBody>
        </p:sp>
        <p:sp>
          <p:nvSpPr>
            <p:cNvPr id="86034" name="Rectangle 15"/>
            <p:cNvSpPr>
              <a:spLocks noChangeArrowheads="1"/>
            </p:cNvSpPr>
            <p:nvPr/>
          </p:nvSpPr>
          <p:spPr bwMode="auto">
            <a:xfrm rot="755840">
              <a:off x="1882" y="935"/>
              <a:ext cx="363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6035" name="Text Box 16"/>
            <p:cNvSpPr txBox="1">
              <a:spLocks noChangeArrowheads="1"/>
            </p:cNvSpPr>
            <p:nvPr/>
          </p:nvSpPr>
          <p:spPr bwMode="auto">
            <a:xfrm rot="280899">
              <a:off x="1791" y="935"/>
              <a:ext cx="5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s-ES" sz="1000" b="1"/>
                <a:t>No efectos</a:t>
              </a:r>
            </a:p>
            <a:p>
              <a:pPr eaLnBrk="1" hangingPunct="1"/>
              <a:r>
                <a:rPr lang="es-ES" sz="1000" b="1"/>
                <a:t>adversos</a:t>
              </a:r>
            </a:p>
          </p:txBody>
        </p:sp>
        <p:sp>
          <p:nvSpPr>
            <p:cNvPr id="86036" name="Rectangle 17"/>
            <p:cNvSpPr>
              <a:spLocks noChangeArrowheads="1"/>
            </p:cNvSpPr>
            <p:nvPr/>
          </p:nvSpPr>
          <p:spPr bwMode="auto">
            <a:xfrm rot="338895">
              <a:off x="2472" y="981"/>
              <a:ext cx="408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6037" name="Text Box 18"/>
            <p:cNvSpPr txBox="1">
              <a:spLocks noChangeArrowheads="1"/>
            </p:cNvSpPr>
            <p:nvPr/>
          </p:nvSpPr>
          <p:spPr bwMode="auto">
            <a:xfrm rot="280899">
              <a:off x="2472" y="957"/>
              <a:ext cx="4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s-ES" sz="1000" b="1"/>
                <a:t>Lista</a:t>
              </a:r>
            </a:p>
            <a:p>
              <a:pPr eaLnBrk="1" hangingPunct="1"/>
              <a:r>
                <a:rPr lang="es-ES" sz="1000" b="1"/>
                <a:t>efectos</a:t>
              </a:r>
            </a:p>
          </p:txBody>
        </p:sp>
      </p:grpSp>
      <p:sp>
        <p:nvSpPr>
          <p:cNvPr id="86021" name="Rectangle 19"/>
          <p:cNvSpPr>
            <a:spLocks noChangeArrowheads="1"/>
          </p:cNvSpPr>
          <p:nvPr/>
        </p:nvSpPr>
        <p:spPr bwMode="auto">
          <a:xfrm>
            <a:off x="917277" y="6381328"/>
            <a:ext cx="3781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dirty="0">
                <a:solidFill>
                  <a:srgbClr val="000000"/>
                </a:solidFill>
              </a:rPr>
              <a:t>F.H. </a:t>
            </a:r>
            <a:r>
              <a:rPr lang="en-US" sz="900" dirty="0" err="1">
                <a:solidFill>
                  <a:srgbClr val="000000"/>
                </a:solidFill>
              </a:rPr>
              <a:t>Steneck</a:t>
            </a:r>
            <a:r>
              <a:rPr lang="en-US" sz="900" dirty="0">
                <a:solidFill>
                  <a:srgbClr val="000000"/>
                </a:solidFill>
              </a:rPr>
              <a:t>. </a:t>
            </a:r>
            <a:r>
              <a:rPr lang="en-US" sz="900" i="1" dirty="0">
                <a:solidFill>
                  <a:srgbClr val="000000"/>
                </a:solidFill>
              </a:rPr>
              <a:t>Introduction to the Responsible Conduct of Research</a:t>
            </a:r>
            <a:r>
              <a:rPr lang="en-US" sz="900" dirty="0">
                <a:solidFill>
                  <a:srgbClr val="000000"/>
                </a:solidFill>
              </a:rPr>
              <a:t>. ORI. http://ori.hhs.gov/documents/rcrintro.pdf</a:t>
            </a:r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 rot="5400000">
            <a:off x="4233458" y="5647690"/>
            <a:ext cx="9124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David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Zinn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5103796" y="2810541"/>
            <a:ext cx="2790825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 un formato </a:t>
            </a:r>
          </a:p>
          <a:p>
            <a:pPr eaLnBrk="1" hangingPunct="1"/>
            <a:r>
              <a:rPr lang="es-E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consentimiento </a:t>
            </a:r>
          </a:p>
          <a:p>
            <a:pPr eaLnBrk="1" hangingPunct="1"/>
            <a:r>
              <a:rPr lang="es-E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00788" y="6417629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5" grpId="0"/>
      <p:bldP spid="14440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957386" y="2924944"/>
            <a:ext cx="5229225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800" dirty="0" smtClean="0"/>
              <a:t>Están para </a:t>
            </a:r>
            <a:r>
              <a:rPr lang="es-ES_tradnl" sz="2800" dirty="0"/>
              <a:t>velar por el respeto y protección de los seres vivos </a:t>
            </a:r>
          </a:p>
          <a:p>
            <a:pPr eaLnBrk="1" hangingPunct="1"/>
            <a:r>
              <a:rPr lang="es-ES_tradnl" sz="2800" dirty="0"/>
              <a:t>en la </a:t>
            </a:r>
            <a:r>
              <a:rPr lang="es-ES_tradnl" sz="2800" dirty="0" smtClean="0"/>
              <a:t>práctica y en la investigación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60034" y="1835637"/>
            <a:ext cx="5623931" cy="830997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_tradnl" sz="4800" dirty="0">
                <a:solidFill>
                  <a:srgbClr val="00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Comités de Ética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23130" y="6495672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516688" y="404813"/>
            <a:ext cx="208756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Investigación con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Seres Humanos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868751" y="1252122"/>
            <a:ext cx="5245100" cy="60801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3200"/>
              <a:t>Consentimiento Informado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882622" y="2208273"/>
            <a:ext cx="2682791" cy="1631216"/>
          </a:xfrm>
          <a:prstGeom prst="rect">
            <a:avLst/>
          </a:prstGeom>
          <a:solidFill>
            <a:srgbClr val="EFE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F0066"/>
              </a:buClr>
              <a:buFontTx/>
              <a:buChar char="•"/>
              <a:defRPr/>
            </a:pPr>
            <a:r>
              <a:rPr lang="es-ES_tradnl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Proceso</a:t>
            </a:r>
          </a:p>
          <a:p>
            <a:pPr algn="l" eaLnBrk="1" hangingPunct="1">
              <a:spcBef>
                <a:spcPct val="50000"/>
              </a:spcBef>
              <a:buClr>
                <a:srgbClr val="FF0066"/>
              </a:buClr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que se expresa en un </a:t>
            </a:r>
            <a:r>
              <a:rPr lang="es-ES_tradn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Documento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339751" y="4048579"/>
            <a:ext cx="4464498" cy="196977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Código </a:t>
            </a:r>
            <a:r>
              <a:rPr lang="es-ES_tradnl" sz="2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Nüremberg</a:t>
            </a:r>
            <a:r>
              <a:rPr lang="es-ES_tradnl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1946-47</a:t>
            </a:r>
          </a:p>
          <a:p>
            <a:pPr>
              <a:defRPr/>
            </a:pPr>
            <a:endParaRPr lang="es-ES_tradnl" sz="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Art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1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consentimiento voluntario </a:t>
            </a:r>
            <a:endParaRPr lang="es-ES_tradnl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del sujeto 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humano es esencial</a:t>
            </a:r>
            <a:r>
              <a:rPr lang="es-ES_tradnl" b="1" dirty="0"/>
              <a:t>          </a:t>
            </a:r>
            <a:endParaRPr lang="es-ES_tradnl" b="1" i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47524" y="2485272"/>
            <a:ext cx="2353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V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</a:p>
          <a:p>
            <a:r>
              <a:rPr lang="es-V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confundir!</a:t>
            </a:r>
            <a:endParaRPr lang="es-V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  <p:bldP spid="62472" grpId="0" animBg="1"/>
      <p:bldP spid="62474" grpId="0" animBg="1"/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116012" y="2636912"/>
            <a:ext cx="3672011" cy="302390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SzPct val="150000"/>
              <a:defRPr/>
            </a:pPr>
            <a:endParaRPr lang="es-ES_tradnl" sz="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SzPct val="150000"/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Documento</a:t>
            </a: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SzPct val="150000"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que </a:t>
            </a: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debe ser conocido, discutido y aplicado por </a:t>
            </a: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TODOS </a:t>
            </a:r>
            <a:r>
              <a:rPr lang="es-ES_tradn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los que vayan a hacer investigación con participantes </a:t>
            </a:r>
            <a:r>
              <a:rPr lang="es-ES_tradn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humanos</a:t>
            </a:r>
            <a:endParaRPr lang="es-ES_tradnl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rgbClr val="FF0066"/>
              </a:buClr>
              <a:buSzPct val="150000"/>
              <a:defRPr/>
            </a:pPr>
            <a:endParaRPr lang="es-ES_tradnl" sz="9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885950" y="1366729"/>
            <a:ext cx="5372100" cy="884237"/>
          </a:xfrm>
          <a:prstGeom prst="rect">
            <a:avLst/>
          </a:prstGeom>
          <a:solidFill>
            <a:srgbClr val="FFE1F7"/>
          </a:solidFill>
          <a:ln w="28575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s-ES_tradnl" sz="2800" b="1" dirty="0" smtClean="0">
                <a:solidFill>
                  <a:srgbClr val="CC0000"/>
                </a:solidFill>
              </a:rPr>
              <a:t>Declaración de Helsinki AMM</a:t>
            </a:r>
            <a:r>
              <a:rPr lang="es-ES_tradnl" sz="2800" b="1" dirty="0" smtClean="0">
                <a:solidFill>
                  <a:srgbClr val="CC33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(1964) </a:t>
            </a:r>
            <a:r>
              <a:rPr lang="es-ES_tradn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2013</a:t>
            </a:r>
            <a:r>
              <a:rPr lang="es-ES_tradnl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7</a:t>
            </a:r>
            <a:r>
              <a:rPr lang="es-ES_tradnl" sz="20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tima</a:t>
            </a:r>
            <a:r>
              <a:rPr lang="es-ES_tradnl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revisión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4937125" y="2628107"/>
            <a:ext cx="2992438" cy="701675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FF0066"/>
              </a:buClr>
              <a:buFontTx/>
              <a:buChar char="•"/>
            </a:pPr>
            <a:r>
              <a:rPr lang="es-ES_tradnl" b="1" dirty="0"/>
              <a:t>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</a:t>
            </a:r>
          </a:p>
          <a:p>
            <a:pPr eaLnBrk="1" hangingPunct="1">
              <a:buClr>
                <a:srgbClr val="FF0066"/>
              </a:buClr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sujeta a </a:t>
            </a:r>
            <a:r>
              <a:rPr lang="es-ES_tradnl" b="1" dirty="0">
                <a:solidFill>
                  <a:srgbClr val="C00000"/>
                </a:solidFill>
              </a:rPr>
              <a:t>normas éticas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4937125" y="3372644"/>
            <a:ext cx="3009900" cy="1006475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FF0066"/>
              </a:buClr>
              <a:buFontTx/>
              <a:buChar char="•"/>
            </a:pPr>
            <a:r>
              <a:rPr lang="es-ES_tradnl" b="1" dirty="0"/>
              <a:t>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</a:t>
            </a:r>
          </a:p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descrita claramente</a:t>
            </a:r>
          </a:p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 </a:t>
            </a:r>
            <a:r>
              <a:rPr lang="es-ES_tradnl" b="1" dirty="0">
                <a:solidFill>
                  <a:srgbClr val="C00000"/>
                </a:solidFill>
              </a:rPr>
              <a:t>protocolo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919663" y="4421981"/>
            <a:ext cx="3009900" cy="1311275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Clr>
                <a:srgbClr val="FF0066"/>
              </a:buClr>
              <a:buFontTx/>
              <a:buChar char="•"/>
            </a:pPr>
            <a:r>
              <a:rPr lang="es-ES_tradnl" b="1" dirty="0"/>
              <a:t>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</a:t>
            </a:r>
          </a:p>
          <a:p>
            <a:pPr eaLnBrk="1" hangingPunct="1">
              <a:buClr>
                <a:srgbClr val="FF0066"/>
              </a:buClr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 ser evaluado</a:t>
            </a:r>
          </a:p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un </a:t>
            </a:r>
            <a:r>
              <a:rPr lang="es-ES_tradnl" b="1" dirty="0">
                <a:solidFill>
                  <a:srgbClr val="C00000"/>
                </a:solidFill>
              </a:rPr>
              <a:t>Comité de Ética</a:t>
            </a:r>
          </a:p>
          <a:p>
            <a:pPr eaLnBrk="1" hangingPunct="1"/>
            <a:r>
              <a:rPr lang="es-ES_tradnl" sz="1600" b="1" dirty="0"/>
              <a:t>(1975)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516688" y="404813"/>
            <a:ext cx="208756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Investigación con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Seres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7" grpId="0" animBg="1"/>
      <p:bldP spid="83978" grpId="0" animBg="1"/>
      <p:bldP spid="83979" grpId="0" animBg="1"/>
      <p:bldP spid="8398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7" descr="nj7096-1022a-i1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50" y="1196752"/>
            <a:ext cx="3601343" cy="331919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8" descr="untitled clinical trial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3" y="1225704"/>
            <a:ext cx="3544888" cy="33210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220788" y="5157788"/>
            <a:ext cx="6702425" cy="10668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 b="1" dirty="0"/>
              <a:t>Drogas…</a:t>
            </a:r>
          </a:p>
          <a:p>
            <a:pPr eaLnBrk="1" hangingPunct="1"/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 con los ensayos clínicos…</a:t>
            </a:r>
          </a:p>
        </p:txBody>
      </p:sp>
      <p:sp>
        <p:nvSpPr>
          <p:cNvPr id="90119" name="Rectangle 12"/>
          <p:cNvSpPr>
            <a:spLocks noChangeArrowheads="1"/>
          </p:cNvSpPr>
          <p:nvPr/>
        </p:nvSpPr>
        <p:spPr bwMode="auto">
          <a:xfrm>
            <a:off x="683568" y="4586852"/>
            <a:ext cx="3602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1000" dirty="0">
                <a:latin typeface="Arial" charset="0"/>
              </a:rPr>
              <a:t>http://www.medem.com/medem/images/jamaarchives/jama_cancer_cancerbasics_lev20_clinicaltrials_jpp_01.gif</a:t>
            </a:r>
          </a:p>
        </p:txBody>
      </p:sp>
      <p:sp>
        <p:nvSpPr>
          <p:cNvPr id="90120" name="Rectangle 13"/>
          <p:cNvSpPr>
            <a:spLocks noChangeArrowheads="1"/>
          </p:cNvSpPr>
          <p:nvPr/>
        </p:nvSpPr>
        <p:spPr bwMode="auto">
          <a:xfrm>
            <a:off x="4919633" y="4664286"/>
            <a:ext cx="320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1000" b="1" dirty="0">
                <a:latin typeface="Arial" charset="0"/>
              </a:rPr>
              <a:t>http://www.nature.com/naturejobs/2006/060622/images/nj7096-1022a-i1.0.jpg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36370" y="6464369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32240" y="277075"/>
            <a:ext cx="208756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Investigación con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Seres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2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2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2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495461" y="1268760"/>
            <a:ext cx="6408712" cy="35702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s-ES_tradnl" sz="1000" dirty="0" smtClean="0"/>
          </a:p>
          <a:p>
            <a:pPr eaLnBrk="1" hangingPunct="1"/>
            <a:r>
              <a:rPr lang="es-ES_tradnl" sz="4000" dirty="0" smtClean="0"/>
              <a:t>“</a:t>
            </a:r>
            <a:r>
              <a:rPr lang="es-ES_tradnl" sz="4000" dirty="0"/>
              <a:t>Integridad no es algo que usted tiene y espera </a:t>
            </a:r>
            <a:endParaRPr lang="es-ES_tradnl" sz="4000" dirty="0" smtClean="0"/>
          </a:p>
          <a:p>
            <a:pPr eaLnBrk="1" hangingPunct="1"/>
            <a:r>
              <a:rPr lang="es-ES_tradnl" sz="4000" dirty="0" smtClean="0"/>
              <a:t>no </a:t>
            </a:r>
            <a:r>
              <a:rPr lang="es-ES_tradnl" sz="4000" dirty="0"/>
              <a:t>perder, sino algo en lo que debe trabajar a diario”</a:t>
            </a:r>
          </a:p>
          <a:p>
            <a:pPr eaLnBrk="1" hangingPunct="1"/>
            <a:endParaRPr lang="es-ES_tradnl" sz="800" dirty="0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03848" y="4961397"/>
            <a:ext cx="4700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r>
              <a:rPr lang="es-ES_tradnl" sz="1400" b="1" dirty="0"/>
              <a:t>Richard Smith M.D. </a:t>
            </a:r>
          </a:p>
          <a:p>
            <a:pPr algn="r" eaLnBrk="1" hangingPunct="1"/>
            <a:r>
              <a:rPr lang="es-ES_tradnl" sz="1400" dirty="0" smtClean="0"/>
              <a:t>Antiguo editor </a:t>
            </a:r>
            <a:r>
              <a:rPr lang="es-ES_tradnl" sz="1400" dirty="0"/>
              <a:t>British Medical </a:t>
            </a:r>
            <a:r>
              <a:rPr lang="es-ES_tradnl" sz="1400" dirty="0" err="1"/>
              <a:t>Journal</a:t>
            </a:r>
            <a:endParaRPr lang="es-ES_tradnl" sz="1400" dirty="0"/>
          </a:p>
          <a:p>
            <a:pPr algn="r" eaLnBrk="1" hangingPunct="1"/>
            <a:r>
              <a:rPr lang="es-ES_tradnl" sz="1400" i="1" dirty="0" err="1"/>
              <a:t>Is</a:t>
            </a:r>
            <a:r>
              <a:rPr lang="es-ES_tradnl" sz="1400" i="1" dirty="0"/>
              <a:t> medicine </a:t>
            </a:r>
            <a:r>
              <a:rPr lang="es-ES_tradnl" sz="1200" i="1" dirty="0" err="1"/>
              <a:t>corrupt</a:t>
            </a:r>
            <a:r>
              <a:rPr lang="es-ES_tradnl" sz="1200" i="1" dirty="0"/>
              <a:t>?</a:t>
            </a:r>
          </a:p>
          <a:p>
            <a:pPr algn="r" eaLnBrk="1" hangingPunct="1"/>
            <a:r>
              <a:rPr lang="es-ES_tradnl" sz="1200" dirty="0">
                <a:hlinkClick r:id="rId2"/>
              </a:rPr>
              <a:t>http://resources.bmj.com/files/talks/is_medicine_corrupt.ppt</a:t>
            </a:r>
            <a:endParaRPr lang="es-ES_tradnl" sz="1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72225" y="646747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9"/>
          <p:cNvSpPr txBox="1">
            <a:spLocks noChangeArrowheads="1"/>
          </p:cNvSpPr>
          <p:nvPr/>
        </p:nvSpPr>
        <p:spPr bwMode="auto">
          <a:xfrm>
            <a:off x="1117265" y="1769325"/>
            <a:ext cx="6766596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s-ES_tradnl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s-ES_tradn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 </a:t>
            </a:r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los ensayos clínicos</a:t>
            </a:r>
            <a:r>
              <a:rPr lang="es-ES_tradn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eaLnBrk="1" hangingPunct="1"/>
            <a:r>
              <a:rPr lang="es-ES_tradnl" sz="3200" b="1" dirty="0" smtClean="0"/>
              <a:t> </a:t>
            </a:r>
            <a:endParaRPr lang="es-ES_tradnl" sz="3200" b="1" dirty="0"/>
          </a:p>
          <a:p>
            <a:pPr eaLnBrk="1" hangingPunct="1"/>
            <a:r>
              <a:rPr lang="es-ES_tradnl" sz="3200" b="1" dirty="0"/>
              <a:t>Ofertas de </a:t>
            </a:r>
          </a:p>
          <a:p>
            <a:pPr eaLnBrk="1" hangingPunct="1"/>
            <a:r>
              <a:rPr lang="es-ES_tradnl" sz="3200" b="1" dirty="0"/>
              <a:t>compañías farmacéuticas</a:t>
            </a:r>
          </a:p>
          <a:p>
            <a:pPr eaLnBrk="1" hangingPunct="1"/>
            <a:endParaRPr lang="es-ES_tradnl" sz="3200" b="1" dirty="0"/>
          </a:p>
          <a:p>
            <a:pPr eaLnBrk="1" hangingPunct="1"/>
            <a:r>
              <a:rPr lang="es-ES_tradnl" sz="3200" b="1" dirty="0"/>
              <a:t>Ojo con entusiasmo por </a:t>
            </a:r>
          </a:p>
          <a:p>
            <a:pPr eaLnBrk="1" hangingPunct="1"/>
            <a:r>
              <a:rPr lang="es-ES_tradnl" sz="3200" b="1" dirty="0"/>
              <a:t>estudios </a:t>
            </a:r>
            <a:r>
              <a:rPr lang="es-ES_tradnl" sz="3200" b="1" dirty="0" err="1" smtClean="0"/>
              <a:t>multicéntricos</a:t>
            </a:r>
            <a:endParaRPr lang="es-ES_tradnl" sz="3200" b="1" dirty="0" smtClean="0"/>
          </a:p>
          <a:p>
            <a:pPr eaLnBrk="1" hangingPunct="1"/>
            <a:endParaRPr lang="es-ES_tradnl" sz="8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16688" y="404813"/>
            <a:ext cx="208756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Investigación con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Seres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9"/>
          <p:cNvSpPr txBox="1">
            <a:spLocks noChangeArrowheads="1"/>
          </p:cNvSpPr>
          <p:nvPr/>
        </p:nvSpPr>
        <p:spPr bwMode="auto">
          <a:xfrm>
            <a:off x="2250182" y="1222223"/>
            <a:ext cx="444384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_tradn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nsayos </a:t>
            </a:r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_tradn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línicos</a:t>
            </a:r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1151731" y="2111071"/>
            <a:ext cx="6697663" cy="3778250"/>
          </a:xfrm>
          <a:prstGeom prst="rect">
            <a:avLst/>
          </a:prstGeom>
          <a:solidFill>
            <a:schemeClr val="bg1"/>
          </a:solidFill>
          <a:ln w="28575">
            <a:solidFill>
              <a:srgbClr val="00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I     </a:t>
            </a:r>
            <a:r>
              <a:rPr lang="es-ES" dirty="0"/>
              <a:t>En unos pocos sujetos </a:t>
            </a:r>
            <a:r>
              <a:rPr lang="es-ES" u="sng" dirty="0"/>
              <a:t>sanos</a:t>
            </a:r>
            <a:r>
              <a:rPr lang="es-ES" dirty="0"/>
              <a:t> para estudiar </a:t>
            </a:r>
          </a:p>
          <a:p>
            <a:pPr algn="l" eaLnBrk="1" hangingPunct="1"/>
            <a:r>
              <a:rPr lang="es-ES" dirty="0"/>
              <a:t>               los </a:t>
            </a:r>
            <a:r>
              <a:rPr lang="es-ES" u="sng" dirty="0"/>
              <a:t>efectos colaterales </a:t>
            </a:r>
            <a:r>
              <a:rPr lang="es-ES" dirty="0"/>
              <a:t>de la droga</a:t>
            </a:r>
          </a:p>
          <a:p>
            <a:pPr algn="l" eaLnBrk="1" hangingPunct="1"/>
            <a:endParaRPr lang="es-ES" dirty="0"/>
          </a:p>
          <a:p>
            <a:pPr algn="l" eaLnBrk="1" hangingPunct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II   </a:t>
            </a:r>
            <a:r>
              <a:rPr lang="es-ES" dirty="0"/>
              <a:t>En unos pocos </a:t>
            </a:r>
            <a:r>
              <a:rPr lang="es-ES" u="sng" dirty="0"/>
              <a:t>pacientes</a:t>
            </a:r>
            <a:r>
              <a:rPr lang="es-ES" dirty="0"/>
              <a:t> para estudiar los   </a:t>
            </a:r>
          </a:p>
          <a:p>
            <a:pPr algn="l" eaLnBrk="1" hangingPunct="1"/>
            <a:r>
              <a:rPr lang="es-ES" dirty="0"/>
              <a:t>               </a:t>
            </a:r>
            <a:r>
              <a:rPr lang="es-ES" u="sng" dirty="0"/>
              <a:t>efectos terapéuticos</a:t>
            </a:r>
          </a:p>
          <a:p>
            <a:pPr algn="l" eaLnBrk="1" hangingPunct="1"/>
            <a:endParaRPr lang="es-ES" dirty="0"/>
          </a:p>
          <a:p>
            <a:pPr algn="l" eaLnBrk="1" hangingPunct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III </a:t>
            </a:r>
            <a:r>
              <a:rPr lang="es-ES" dirty="0"/>
              <a:t>En </a:t>
            </a:r>
            <a:r>
              <a:rPr lang="es-ES" u="sng" dirty="0"/>
              <a:t>muchos pacientes </a:t>
            </a:r>
            <a:r>
              <a:rPr lang="es-ES" dirty="0"/>
              <a:t>se prueba la droga y </a:t>
            </a:r>
          </a:p>
          <a:p>
            <a:pPr algn="l" eaLnBrk="1" hangingPunct="1"/>
            <a:r>
              <a:rPr lang="es-ES" dirty="0"/>
              <a:t>               se </a:t>
            </a:r>
            <a:r>
              <a:rPr lang="es-ES" u="sng" dirty="0"/>
              <a:t>compara con una droga conocida</a:t>
            </a:r>
          </a:p>
          <a:p>
            <a:pPr algn="l" eaLnBrk="1" hangingPunct="1"/>
            <a:endParaRPr lang="es-ES" dirty="0"/>
          </a:p>
          <a:p>
            <a:pPr algn="l" eaLnBrk="1" hangingPunct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IV  </a:t>
            </a:r>
            <a:r>
              <a:rPr lang="es-ES" dirty="0"/>
              <a:t>En grandes </a:t>
            </a:r>
            <a:r>
              <a:rPr lang="es-ES" u="sng" dirty="0"/>
              <a:t>grupos de población </a:t>
            </a:r>
            <a:r>
              <a:rPr lang="es-ES" dirty="0"/>
              <a:t>luego de la </a:t>
            </a:r>
          </a:p>
          <a:p>
            <a:pPr algn="l" eaLnBrk="1" hangingPunct="1"/>
            <a:r>
              <a:rPr lang="es-ES" dirty="0"/>
              <a:t>              comercialización </a:t>
            </a:r>
            <a:r>
              <a:rPr lang="es-ES" u="sng" dirty="0"/>
              <a:t>se sigue estudiando efectos </a:t>
            </a:r>
          </a:p>
          <a:p>
            <a:pPr algn="l" eaLnBrk="1" hangingPunct="1"/>
            <a:r>
              <a:rPr lang="es-ES" dirty="0"/>
              <a:t>              </a:t>
            </a:r>
            <a:r>
              <a:rPr lang="es-ES" u="sng" dirty="0"/>
              <a:t>de la droga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16688" y="404813"/>
            <a:ext cx="2087562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Investigación con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Seres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422383" y="2852936"/>
            <a:ext cx="2502608" cy="150810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Animales:</a:t>
            </a:r>
          </a:p>
          <a:p>
            <a:pPr algn="l">
              <a:defRPr/>
            </a:pPr>
            <a:endParaRPr lang="es-ES_tradnl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Experimentos</a:t>
            </a:r>
            <a:endParaRPr lang="es-ES_trad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endParaRPr lang="es-ES_tradn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</a:t>
            </a:r>
            <a:endParaRPr lang="en-US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5" name="Rectangle 11"/>
          <p:cNvSpPr>
            <a:spLocks noChangeArrowheads="1"/>
          </p:cNvSpPr>
          <p:nvPr/>
        </p:nvSpPr>
        <p:spPr bwMode="auto">
          <a:xfrm>
            <a:off x="6156176" y="476672"/>
            <a:ext cx="2591091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FontTx/>
              <a:buChar char="•"/>
            </a:pPr>
            <a:r>
              <a:rPr lang="es-ES" sz="1600" dirty="0"/>
              <a:t> Investigación con </a:t>
            </a:r>
          </a:p>
          <a:p>
            <a:pPr>
              <a:buClr>
                <a:srgbClr val="FF0066"/>
              </a:buClr>
            </a:pPr>
            <a:r>
              <a:rPr lang="es-ES" sz="1600" dirty="0"/>
              <a:t>Animales no Humanos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484438" y="2754313"/>
            <a:ext cx="4225925" cy="14700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¡Trato humano </a:t>
            </a:r>
          </a:p>
          <a:p>
            <a:pPr algn="l" eaLnBrk="1" hangingPunct="1">
              <a:defRPr/>
            </a:pPr>
            <a:r>
              <a:rPr lang="es-ES_tradnl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 los animales!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6156176" y="404664"/>
            <a:ext cx="2375991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Investigación con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Animales no Humanos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99344" y="1301097"/>
            <a:ext cx="3945311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2800" b="1" dirty="0"/>
              <a:t>“los animales deben </a:t>
            </a:r>
            <a:endParaRPr lang="es-ES_tradnl" sz="2800" b="1" dirty="0" smtClean="0"/>
          </a:p>
          <a:p>
            <a:pPr algn="l" eaLnBrk="1" hangingPunct="1"/>
            <a:r>
              <a:rPr lang="es-ES_tradnl" sz="2800" b="1" dirty="0" smtClean="0"/>
              <a:t>recibir </a:t>
            </a:r>
            <a:r>
              <a:rPr lang="es-ES_tradnl" sz="2800" b="1" dirty="0"/>
              <a:t>trato humano”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359819" y="2445151"/>
            <a:ext cx="4424362" cy="28940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 tres R </a:t>
            </a: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(Russell y </a:t>
            </a:r>
            <a:r>
              <a:rPr lang="es-ES_tradnl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Burch</a:t>
            </a: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1959),</a:t>
            </a:r>
          </a:p>
          <a:p>
            <a:pPr algn="l" eaLnBrk="1" hangingPunct="1">
              <a:defRPr/>
            </a:pPr>
            <a:endParaRPr lang="es-ES_tradnl" sz="1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FF0066"/>
              </a:buClr>
              <a:buSzPct val="200000"/>
              <a:buFontTx/>
              <a:buChar char="•"/>
              <a:defRPr/>
            </a:pPr>
            <a:r>
              <a:rPr lang="es-ES_tradn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efinamiento:</a:t>
            </a:r>
            <a:r>
              <a:rPr lang="es-ES_tradn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 eaLnBrk="1" hangingPunct="1">
              <a:buClr>
                <a:srgbClr val="FF0066"/>
              </a:buClr>
              <a:buSzPct val="200000"/>
              <a:defRPr/>
            </a:pP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Mejoramiento de métodos experimentales</a:t>
            </a:r>
          </a:p>
          <a:p>
            <a:pPr algn="l" eaLnBrk="1" hangingPunct="1">
              <a:buClr>
                <a:srgbClr val="FF0066"/>
              </a:buClr>
              <a:buSzPct val="200000"/>
              <a:buFontTx/>
              <a:buChar char="•"/>
              <a:defRPr/>
            </a:pPr>
            <a:endParaRPr lang="es-ES_tradnl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FF0066"/>
              </a:buClr>
              <a:buSzPct val="200000"/>
              <a:buFontTx/>
              <a:buChar char="•"/>
              <a:defRPr/>
            </a:pPr>
            <a:r>
              <a:rPr lang="es-ES_tradn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educción:</a:t>
            </a:r>
            <a:r>
              <a:rPr lang="es-ES_tradn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 eaLnBrk="1" hangingPunct="1">
              <a:buClr>
                <a:srgbClr val="FF0066"/>
              </a:buClr>
              <a:buSzPct val="200000"/>
              <a:defRPr/>
            </a:pP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Uso del menor número posible de animales</a:t>
            </a:r>
          </a:p>
          <a:p>
            <a:pPr algn="l" eaLnBrk="1" hangingPunct="1">
              <a:buClr>
                <a:srgbClr val="FF0066"/>
              </a:buClr>
              <a:buSzPct val="200000"/>
              <a:buFontTx/>
              <a:buChar char="•"/>
              <a:defRPr/>
            </a:pPr>
            <a:endParaRPr lang="es-ES_tradnl" sz="1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Clr>
                <a:srgbClr val="FF0066"/>
              </a:buClr>
              <a:buSzPct val="200000"/>
              <a:buFontTx/>
              <a:buChar char="•"/>
              <a:defRPr/>
            </a:pPr>
            <a:r>
              <a:rPr lang="es-ES_tradn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eemplazo: </a:t>
            </a:r>
          </a:p>
          <a:p>
            <a:pPr algn="l" eaLnBrk="1" hangingPunct="1">
              <a:buClr>
                <a:srgbClr val="FF0066"/>
              </a:buClr>
              <a:buSzPct val="200000"/>
              <a:defRPr/>
            </a:pP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s-ES_tradnl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 métodos que no usen animales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257376" y="5460136"/>
            <a:ext cx="2629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sz="1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Ethics</a:t>
            </a:r>
            <a:r>
              <a:rPr lang="es-ES_tradnl" sz="1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sz="1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Research</a:t>
            </a:r>
            <a:r>
              <a:rPr lang="es-ES_tradnl" sz="1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involving</a:t>
            </a:r>
            <a:r>
              <a:rPr lang="es-ES_tradnl" sz="1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Animals</a:t>
            </a:r>
            <a:endParaRPr lang="es-ES_tradnl" sz="1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s-ES_tradnl" sz="1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Nuffield</a:t>
            </a:r>
            <a:r>
              <a:rPr lang="es-ES_tradnl" sz="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Council </a:t>
            </a:r>
            <a:r>
              <a:rPr lang="es-ES_tradnl" sz="1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on</a:t>
            </a:r>
            <a:r>
              <a:rPr lang="es-ES_tradnl" sz="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Bioethics </a:t>
            </a:r>
            <a:r>
              <a:rPr lang="es-ES_tradnl" sz="1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2005</a:t>
            </a: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43874" y="6495185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156176" y="404664"/>
            <a:ext cx="2375991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Investigación con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Animales no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animal-tes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5"/>
          <a:stretch/>
        </p:blipFill>
        <p:spPr bwMode="auto">
          <a:xfrm>
            <a:off x="5148064" y="2101581"/>
            <a:ext cx="3324225" cy="31070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9"/>
          <p:cNvSpPr txBox="1">
            <a:spLocks noChangeArrowheads="1"/>
          </p:cNvSpPr>
          <p:nvPr/>
        </p:nvSpPr>
        <p:spPr bwMode="auto">
          <a:xfrm>
            <a:off x="3013846" y="4214338"/>
            <a:ext cx="1781257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dirty="0"/>
              <a:t>Deben ser </a:t>
            </a:r>
            <a:endParaRPr lang="es-ES" dirty="0" smtClean="0"/>
          </a:p>
          <a:p>
            <a:pPr eaLnBrk="1" hangingPunct="1"/>
            <a:r>
              <a:rPr lang="es-ES" dirty="0" smtClean="0"/>
              <a:t>imágenes </a:t>
            </a:r>
            <a:r>
              <a:rPr lang="es-ES" dirty="0"/>
              <a:t>del </a:t>
            </a:r>
            <a:endParaRPr lang="es-ES" dirty="0" smtClean="0"/>
          </a:p>
          <a:p>
            <a:pPr eaLnBrk="1" hangingPunct="1"/>
            <a:r>
              <a:rPr lang="es-ES" dirty="0" smtClean="0"/>
              <a:t>pasado</a:t>
            </a:r>
            <a:r>
              <a:rPr lang="es-ES" dirty="0"/>
              <a:t>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86850" y="6453336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32290" y="5480466"/>
            <a:ext cx="47894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_tradnl" sz="1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s-ES_tradnl" sz="1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Ethics</a:t>
            </a:r>
            <a:r>
              <a:rPr lang="es-ES_tradnl" sz="1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ES_tradnl" sz="1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Research</a:t>
            </a:r>
            <a:r>
              <a:rPr lang="es-ES_tradnl" sz="1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involving</a:t>
            </a:r>
            <a:r>
              <a:rPr lang="es-ES_tradnl" sz="1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Animals</a:t>
            </a:r>
            <a:r>
              <a:rPr lang="es-ES_tradnl" sz="1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Nuffield</a:t>
            </a:r>
            <a:r>
              <a:rPr lang="es-ES_tradnl" sz="1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Council </a:t>
            </a:r>
            <a:r>
              <a:rPr lang="es-ES_tradnl" sz="1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on</a:t>
            </a:r>
            <a:r>
              <a:rPr lang="es-ES_tradnl" sz="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Bioethics </a:t>
            </a:r>
            <a:r>
              <a:rPr lang="es-ES_tradnl" sz="1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2005. </a:t>
            </a:r>
            <a:endParaRPr lang="es-ES_tradnl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6631" y="2113765"/>
            <a:ext cx="4248472" cy="1200329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sz="2400" b="1" dirty="0"/>
              <a:t>“¿Es moralmente </a:t>
            </a:r>
            <a:r>
              <a:rPr lang="es-ES_tradnl" sz="2400" b="1" dirty="0" smtClean="0"/>
              <a:t>aceptable </a:t>
            </a:r>
            <a:endParaRPr lang="es-ES_tradnl" sz="2400" b="1" dirty="0"/>
          </a:p>
          <a:p>
            <a:pPr eaLnBrk="1" hangingPunct="1"/>
            <a:r>
              <a:rPr lang="es-ES_tradnl" sz="2400" b="1" dirty="0"/>
              <a:t>causar dolor, </a:t>
            </a:r>
            <a:r>
              <a:rPr lang="es-ES_tradnl" sz="2400" b="1" dirty="0" smtClean="0"/>
              <a:t>sufrimiento </a:t>
            </a:r>
          </a:p>
          <a:p>
            <a:pPr eaLnBrk="1" hangingPunct="1"/>
            <a:r>
              <a:rPr lang="es-ES_tradnl" sz="2400" b="1" dirty="0" smtClean="0"/>
              <a:t>y </a:t>
            </a:r>
            <a:r>
              <a:rPr lang="es-ES_tradnl" sz="2400" b="1" dirty="0"/>
              <a:t>muerte </a:t>
            </a:r>
            <a:r>
              <a:rPr lang="es-ES_tradnl" sz="2400" b="1" dirty="0" smtClean="0"/>
              <a:t>a los </a:t>
            </a:r>
            <a:r>
              <a:rPr lang="es-ES_tradnl" sz="2400" b="1" dirty="0"/>
              <a:t>animales?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292138" y="366747"/>
            <a:ext cx="2375991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Investigación con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Animales no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319338" y="3429000"/>
            <a:ext cx="4505325" cy="2206625"/>
          </a:xfrm>
          <a:prstGeom prst="rect">
            <a:avLst/>
          </a:prstGeom>
          <a:solidFill>
            <a:srgbClr val="FFE7F3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s-ES" sz="900" u="sng" dirty="0"/>
              <a:t> </a:t>
            </a:r>
          </a:p>
          <a:p>
            <a:r>
              <a:rPr lang="es-ES" sz="1800" dirty="0"/>
              <a:t>* </a:t>
            </a:r>
            <a:r>
              <a:rPr lang="es-ES" sz="2400" dirty="0"/>
              <a:t>Declaración Derechos de Animales</a:t>
            </a:r>
            <a:r>
              <a:rPr lang="es-ES" dirty="0"/>
              <a:t> </a:t>
            </a:r>
          </a:p>
          <a:p>
            <a:r>
              <a:rPr lang="es-ES" dirty="0"/>
              <a:t>   </a:t>
            </a:r>
            <a:r>
              <a:rPr lang="es-ES" dirty="0" err="1" smtClean="0"/>
              <a:t>World</a:t>
            </a:r>
            <a:r>
              <a:rPr lang="es-ES" dirty="0" smtClean="0"/>
              <a:t> Medical Association 2006</a:t>
            </a:r>
            <a:endParaRPr lang="es-ES" dirty="0"/>
          </a:p>
          <a:p>
            <a:r>
              <a:rPr lang="es-ES" sz="1000" dirty="0"/>
              <a:t>   </a:t>
            </a:r>
          </a:p>
          <a:p>
            <a:r>
              <a:rPr lang="es-ES" sz="1800" dirty="0"/>
              <a:t>   </a:t>
            </a:r>
            <a:r>
              <a:rPr lang="es-ES" dirty="0"/>
              <a:t>“Trato humano, compasivo y </a:t>
            </a:r>
          </a:p>
          <a:p>
            <a:r>
              <a:rPr lang="es-ES" dirty="0"/>
              <a:t>uso solo si es necesario”</a:t>
            </a:r>
          </a:p>
          <a:p>
            <a:r>
              <a:rPr lang="es-ES" sz="1000" dirty="0"/>
              <a:t>   </a:t>
            </a:r>
            <a:r>
              <a:rPr lang="es-ES" sz="1000" u="sng" dirty="0"/>
              <a:t> 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430338" y="1700213"/>
            <a:ext cx="645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“¿Los animales, simplemente un instrumento </a:t>
            </a: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investigación o seres con derechos?”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089525" y="2693988"/>
            <a:ext cx="2579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Seminario en CENABI 2009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368243" y="425087"/>
            <a:ext cx="2375991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Investigación con </a:t>
            </a:r>
          </a:p>
          <a:p>
            <a:pPr algn="l">
              <a:buClr>
                <a:srgbClr val="FF0066"/>
              </a:buCl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Animales no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  <p:bldP spid="5530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ChangeArrowheads="1"/>
          </p:cNvSpPr>
          <p:nvPr/>
        </p:nvSpPr>
        <p:spPr bwMode="auto">
          <a:xfrm>
            <a:off x="6156325" y="549275"/>
            <a:ext cx="2447925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/>
              <a:t> Investigación con</a:t>
            </a:r>
          </a:p>
          <a:p>
            <a:pPr algn="l">
              <a:buClr>
                <a:srgbClr val="FF0066"/>
              </a:buClr>
            </a:pPr>
            <a:r>
              <a:rPr lang="es-ES" sz="1600"/>
              <a:t>  Animales no humanos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80240" y="1312273"/>
            <a:ext cx="3938899" cy="738664"/>
          </a:xfrm>
          <a:prstGeom prst="rect">
            <a:avLst/>
          </a:prstGeom>
          <a:solidFill>
            <a:srgbClr val="FFE7F3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Declaración de Vancouver</a:t>
            </a:r>
            <a:r>
              <a:rPr lang="es-ES" sz="2400" dirty="0"/>
              <a:t> </a:t>
            </a:r>
          </a:p>
          <a:p>
            <a:pPr>
              <a:defRPr/>
            </a:pPr>
            <a:r>
              <a:rPr lang="es-ES" sz="1800" dirty="0"/>
              <a:t>AAAS febrero 2012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66634" y="5514614"/>
            <a:ext cx="371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000" dirty="0">
                <a:solidFill>
                  <a:schemeClr val="bg2"/>
                </a:solidFill>
              </a:rPr>
              <a:t>http://www.bbc.co.uk/mundo/noticias/2012/02/120221_piden_tratar_delfines_ballenas_como_personas_jr.shtml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481307" y="4509120"/>
            <a:ext cx="3717925" cy="822325"/>
          </a:xfrm>
          <a:prstGeom prst="rect">
            <a:avLst/>
          </a:prstGeom>
          <a:solidFill>
            <a:srgbClr val="61E1FF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 dirty="0"/>
              <a:t>Los cetáceos declarados </a:t>
            </a:r>
          </a:p>
          <a:p>
            <a:pPr eaLnBrk="1" hangingPunct="1"/>
            <a:r>
              <a:rPr lang="en-US" sz="2400" dirty="0"/>
              <a:t>“ Personas no </a:t>
            </a:r>
            <a:r>
              <a:rPr lang="en-US" sz="2400" dirty="0" err="1"/>
              <a:t>humanas</a:t>
            </a:r>
            <a:r>
              <a:rPr lang="en-US" sz="2400" dirty="0"/>
              <a:t>"</a:t>
            </a:r>
          </a:p>
        </p:txBody>
      </p:sp>
      <p:pic>
        <p:nvPicPr>
          <p:cNvPr id="155663" name="Picture 15" descr="delfines_tratados_como_pers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5" y="2276872"/>
            <a:ext cx="3643412" cy="20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91070" y="1291407"/>
            <a:ext cx="3985386" cy="738664"/>
          </a:xfrm>
          <a:prstGeom prst="rect">
            <a:avLst/>
          </a:prstGeom>
          <a:solidFill>
            <a:srgbClr val="FFE7F3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 dirty="0"/>
              <a:t>Declaración de Cambridge </a:t>
            </a:r>
          </a:p>
          <a:p>
            <a:pPr eaLnBrk="1" hangingPunct="1"/>
            <a:r>
              <a:rPr lang="es-ES" sz="1800" dirty="0"/>
              <a:t>FCMS julio 2012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22754" y="2600031"/>
            <a:ext cx="33220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dirty="0"/>
              <a:t>Sustrato neurológico para </a:t>
            </a:r>
            <a:endParaRPr lang="es-ES" dirty="0" smtClean="0"/>
          </a:p>
          <a:p>
            <a:r>
              <a:rPr lang="es-ES" dirty="0"/>
              <a:t>l</a:t>
            </a:r>
            <a:r>
              <a:rPr lang="es-ES" dirty="0" smtClean="0"/>
              <a:t>a conciencia </a:t>
            </a:r>
            <a:r>
              <a:rPr lang="es-ES" dirty="0"/>
              <a:t>en mamíferos, </a:t>
            </a:r>
            <a:r>
              <a:rPr lang="es-ES" dirty="0" smtClean="0"/>
              <a:t>aves </a:t>
            </a:r>
            <a:r>
              <a:rPr lang="es-ES" dirty="0"/>
              <a:t>hasta pulpos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44736" y="4131116"/>
            <a:ext cx="3320222" cy="1200329"/>
          </a:xfrm>
          <a:prstGeom prst="rect">
            <a:avLst/>
          </a:prstGeom>
          <a:solidFill>
            <a:srgbClr val="61E1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/>
              <a:t>“Los animales son conscientes y como </a:t>
            </a:r>
          </a:p>
          <a:p>
            <a:pPr eaLnBrk="1" hangingPunct="1"/>
            <a:r>
              <a:rPr lang="es-ES" sz="2400"/>
              <a:t>tales deben tratarse”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65836" y="5485307"/>
            <a:ext cx="371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000" dirty="0">
                <a:solidFill>
                  <a:schemeClr val="bg2"/>
                </a:solidFill>
              </a:rPr>
              <a:t>http://www.bbc.co.uk/mundo/noticias/2012/02/120221_piden_tratar_delfines_ballenas_como_personas_jr.shtml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nimBg="1"/>
      <p:bldP spid="104452" grpId="0"/>
      <p:bldP spid="155662" grpId="0" animBg="1"/>
      <p:bldP spid="8" grpId="0" animBg="1"/>
      <p:bldP spid="9" grpId="0"/>
      <p:bldP spid="10" grpId="0" animBg="1"/>
      <p:bldP spid="1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1"/>
          <p:cNvSpPr>
            <a:spLocks noChangeArrowheads="1"/>
          </p:cNvSpPr>
          <p:nvPr/>
        </p:nvSpPr>
        <p:spPr bwMode="auto">
          <a:xfrm>
            <a:off x="6156325" y="549275"/>
            <a:ext cx="2447925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/>
              <a:t> Investigación con</a:t>
            </a:r>
          </a:p>
          <a:p>
            <a:pPr algn="l">
              <a:buClr>
                <a:srgbClr val="FF0066"/>
              </a:buClr>
            </a:pPr>
            <a:r>
              <a:rPr lang="es-ES" sz="1600"/>
              <a:t>  Animales no humanos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56176" y="6381328"/>
            <a:ext cx="2800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s-ES_tradnl" sz="1200" dirty="0">
                <a:solidFill>
                  <a:schemeClr val="bg2"/>
                </a:solidFill>
                <a:latin typeface="Arial" charset="0"/>
              </a:rPr>
              <a:t>X. Páez Facultad Medicina ULA </a:t>
            </a:r>
            <a:r>
              <a:rPr lang="es-ES_tradnl" sz="1200" dirty="0" smtClean="0">
                <a:solidFill>
                  <a:schemeClr val="bg2"/>
                </a:solidFill>
                <a:latin typeface="Arial" charset="0"/>
              </a:rPr>
              <a:t>2018</a:t>
            </a:r>
            <a:endParaRPr lang="es-ES_tradnl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1907648" y="2768600"/>
            <a:ext cx="5328703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2800" dirty="0">
                <a:effectLst/>
              </a:rPr>
              <a:t>Jueves, 8 de octubre 2009</a:t>
            </a:r>
          </a:p>
          <a:p>
            <a:r>
              <a:rPr lang="es-ES_tradnl" sz="2800" dirty="0">
                <a:effectLst/>
              </a:rPr>
              <a:t>Facultad de Medicina</a:t>
            </a:r>
          </a:p>
          <a:p>
            <a:r>
              <a:rPr lang="es-ES_tradnl" sz="2800" dirty="0">
                <a:effectLst/>
              </a:rPr>
              <a:t>Cátedra de Técnica Quirúrgica</a:t>
            </a:r>
          </a:p>
          <a:p>
            <a:r>
              <a:rPr lang="es-ES_tradnl" sz="2800" dirty="0">
                <a:effectLst/>
              </a:rPr>
              <a:t>4to año Medicina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2714625" y="1716660"/>
            <a:ext cx="3714750" cy="850900"/>
          </a:xfrm>
          <a:prstGeom prst="rect">
            <a:avLst/>
          </a:prstGeom>
          <a:solidFill>
            <a:srgbClr val="FEE6FC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ES_tradnl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Uso de seres vivos en </a:t>
            </a:r>
          </a:p>
          <a:p>
            <a:pPr algn="l"/>
            <a:r>
              <a:rPr lang="es-ES_tradnl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Investigación y Docencia</a:t>
            </a:r>
          </a:p>
        </p:txBody>
      </p:sp>
      <p:sp>
        <p:nvSpPr>
          <p:cNvPr id="110612" name="Text Box 6"/>
          <p:cNvSpPr txBox="1">
            <a:spLocks noChangeArrowheads="1"/>
          </p:cNvSpPr>
          <p:nvPr/>
        </p:nvSpPr>
        <p:spPr bwMode="auto">
          <a:xfrm>
            <a:off x="6372225" y="6467475"/>
            <a:ext cx="270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200">
                <a:solidFill>
                  <a:schemeClr val="bg2"/>
                </a:solidFill>
                <a:effectLst/>
              </a:rPr>
              <a:t>X. Páez Facultad Medicina ULA 2012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228184" y="306151"/>
            <a:ext cx="2447925" cy="584775"/>
          </a:xfrm>
          <a:prstGeom prst="rect">
            <a:avLst/>
          </a:prstGeom>
          <a:solidFill>
            <a:srgbClr val="EBEB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buClr>
                <a:srgbClr val="FF0066"/>
              </a:buClr>
              <a:buFontTx/>
              <a:buChar char="•"/>
            </a:pPr>
            <a:r>
              <a:rPr lang="es-ES" sz="1600" dirty="0"/>
              <a:t> Investigación con</a:t>
            </a:r>
          </a:p>
          <a:p>
            <a:pPr algn="l">
              <a:buClr>
                <a:srgbClr val="FF0066"/>
              </a:buClr>
            </a:pPr>
            <a:r>
              <a:rPr lang="es-ES" sz="1600" dirty="0"/>
              <a:t>  Animales no humanos</a:t>
            </a:r>
          </a:p>
        </p:txBody>
      </p:sp>
    </p:spTree>
    <p:extLst>
      <p:ext uri="{BB962C8B-B14F-4D97-AF65-F5344CB8AC3E}">
        <p14:creationId xmlns:p14="http://schemas.microsoft.com/office/powerpoint/2010/main" val="41317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7090</Words>
  <Application>Microsoft Office PowerPoint</Application>
  <PresentationFormat>Presentación en pantalla (4:3)</PresentationFormat>
  <Paragraphs>1647</Paragraphs>
  <Slides>154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154</vt:i4>
      </vt:variant>
    </vt:vector>
  </HeadingPairs>
  <TitlesOfParts>
    <vt:vector size="162" baseType="lpstr">
      <vt:lpstr>Americana BT</vt:lpstr>
      <vt:lpstr>Arial</vt:lpstr>
      <vt:lpstr>Calibri</vt:lpstr>
      <vt:lpstr>Comic Sans MS</vt:lpstr>
      <vt:lpstr>Cooper Black</vt:lpstr>
      <vt:lpstr>Times New Roman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The houze!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XIMENA</dc:creator>
  <cp:lastModifiedBy>ximena</cp:lastModifiedBy>
  <cp:revision>417</cp:revision>
  <dcterms:created xsi:type="dcterms:W3CDTF">2009-06-30T03:54:11Z</dcterms:created>
  <dcterms:modified xsi:type="dcterms:W3CDTF">2018-05-25T18:12:05Z</dcterms:modified>
</cp:coreProperties>
</file>