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24"/>
  </p:notesMasterIdLst>
  <p:sldIdLst>
    <p:sldId id="256" r:id="rId2"/>
    <p:sldId id="257" r:id="rId3"/>
    <p:sldId id="258" r:id="rId4"/>
    <p:sldId id="265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3" r:id="rId14"/>
    <p:sldId id="269" r:id="rId15"/>
    <p:sldId id="271" r:id="rId16"/>
    <p:sldId id="270" r:id="rId17"/>
    <p:sldId id="272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9342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96633"/>
    <a:srgbClr val="666633"/>
    <a:srgbClr val="336600"/>
    <a:srgbClr val="614020"/>
    <a:srgbClr val="523E30"/>
    <a:srgbClr val="B2B2B2"/>
    <a:srgbClr val="DDDDDD"/>
    <a:srgbClr val="B3896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0" d="100"/>
          <a:sy n="30" d="100"/>
        </p:scale>
        <p:origin x="-1218" y="-84"/>
      </p:cViewPr>
      <p:guideLst>
        <p:guide orient="horz" pos="2960"/>
        <p:guide pos="218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1" sz="1200">
                <a:latin typeface="Times New Roman" pitchFamily="18" charset="0"/>
              </a:defRPr>
            </a:lvl1pPr>
          </a:lstStyle>
          <a:p>
            <a:endParaRPr lang="es-CR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1" sz="1200">
                <a:latin typeface="Times New Roman" pitchFamily="18" charset="0"/>
              </a:defRPr>
            </a:lvl1pPr>
          </a:lstStyle>
          <a:p>
            <a:endParaRPr lang="es-CR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464050"/>
            <a:ext cx="554672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R" smtClean="0"/>
              <a:t>Haga clic para modificar el estilo de texto del patrón</a:t>
            </a:r>
          </a:p>
          <a:p>
            <a:pPr lvl="1"/>
            <a:r>
              <a:rPr lang="es-CR" smtClean="0"/>
              <a:t>Segundo nivel</a:t>
            </a:r>
          </a:p>
          <a:p>
            <a:pPr lvl="2"/>
            <a:r>
              <a:rPr lang="es-CR" smtClean="0"/>
              <a:t>Tercer nivel</a:t>
            </a:r>
          </a:p>
          <a:p>
            <a:pPr lvl="3"/>
            <a:r>
              <a:rPr lang="es-CR" smtClean="0"/>
              <a:t>Cuarto nivel</a:t>
            </a:r>
          </a:p>
          <a:p>
            <a:pPr lvl="4"/>
            <a:r>
              <a:rPr lang="es-CR" smtClean="0"/>
              <a:t>Quinto nivel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1" sz="1200">
                <a:latin typeface="Times New Roman" pitchFamily="18" charset="0"/>
              </a:defRPr>
            </a:lvl1pPr>
          </a:lstStyle>
          <a:p>
            <a:endParaRPr lang="es-CR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926513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1" sz="1200">
                <a:latin typeface="Times New Roman" pitchFamily="18" charset="0"/>
              </a:defRPr>
            </a:lvl1pPr>
          </a:lstStyle>
          <a:p>
            <a:fld id="{1CFD71E3-8B93-48F2-B3DF-AB46C2DC343A}" type="slidenum">
              <a:rPr lang="es-CR"/>
              <a:pPr/>
              <a:t>‹Nº›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s-ES" altLang="en-US"/>
              <a:t>Haga clic para cambiar el estilo de título	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s-ES" altLang="en-US"/>
              <a:t>Haga clic para modificar el estilo de subtítulo del patrón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s-ES" altLang="en-US"/>
              <a:t>http://www.auladeeconomia.com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A09C968-3D7A-4915-B042-A72DE4300DA4}" type="slidenum">
              <a:rPr lang="es-ES" altLang="en-US"/>
              <a:pPr/>
              <a:t>‹Nº›</a:t>
            </a:fld>
            <a:endParaRPr lang="es-ES" altLang="en-US"/>
          </a:p>
        </p:txBody>
      </p:sp>
      <p:sp>
        <p:nvSpPr>
          <p:cNvPr id="19463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en-US"/>
              <a:t>http://www.auladeeconomia.com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BE285-56D4-49C8-A26A-F04C8D56FC0D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en-US"/>
              <a:t>http://www.auladeeconomia.com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62329-3AC2-4F5F-8181-FEE9C84394FE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A93F7-6F57-48F8-8260-DBCB841DF60E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en-US"/>
              <a:t>http://www.auladeeconomia.com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93C11-F20E-45A4-B07B-AEC30D36970F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en-US"/>
              <a:t>http://www.auladeeconomia.com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74E46-5398-4048-AB5F-6C6326D400D2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en-US"/>
              <a:t>http://www.auladeeconomia.com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FCD5A-C62E-4CE9-AC2A-81560ABD2930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en-US"/>
              <a:t>http://www.auladeeconomia.com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138C3-A2EB-4BDA-BD7D-05B3A83B3AF9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en-US"/>
              <a:t>http://www.auladeeconomia.com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A2D42-04DE-427D-93B6-B48E50B345BB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en-US"/>
              <a:t>http://www.auladeeconomia.com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5B644C-E417-4139-BE82-6C557E6DA554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en-US"/>
              <a:t>http://www.auladeeconomia.com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EDC42-3A07-48E6-AD6F-90E11E2C288A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cambiar el estilo de título	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modificar el estilo de texto del patrón</a:t>
            </a:r>
          </a:p>
          <a:p>
            <a:pPr lvl="1"/>
            <a:r>
              <a:rPr lang="es-ES" altLang="en-US" smtClean="0"/>
              <a:t>Segundo nivel</a:t>
            </a:r>
          </a:p>
          <a:p>
            <a:pPr lvl="2"/>
            <a:r>
              <a:rPr lang="es-ES" altLang="en-US" smtClean="0"/>
              <a:t>Tercer nivel</a:t>
            </a:r>
          </a:p>
          <a:p>
            <a:pPr lvl="3"/>
            <a:r>
              <a:rPr lang="es-ES" altLang="en-US" smtClean="0"/>
              <a:t>Cuarto nivel</a:t>
            </a:r>
          </a:p>
          <a:p>
            <a:pPr lvl="4"/>
            <a:r>
              <a:rPr lang="es-ES" altLang="en-US" smtClean="0"/>
              <a:t>Quinto nivel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s-ES" alt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s-ES" altLang="en-US"/>
              <a:t>http://www.auladeeconomia.com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E44415C8-A503-4BDA-8436-09A99A5DF1B0}" type="slidenum">
              <a:rPr lang="es-ES" altLang="en-US"/>
              <a:pPr/>
              <a:t>‹Nº›</a:t>
            </a:fld>
            <a:endParaRPr lang="es-ES" altLang="en-US"/>
          </a:p>
        </p:txBody>
      </p:sp>
      <p:sp>
        <p:nvSpPr>
          <p:cNvPr id="1843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755650" y="1341438"/>
            <a:ext cx="8083550" cy="3306762"/>
          </a:xfrm>
        </p:spPr>
        <p:txBody>
          <a:bodyPr/>
          <a:lstStyle/>
          <a:p>
            <a:pPr algn="r"/>
            <a:r>
              <a:rPr lang="es-ES" sz="5600" dirty="0"/>
              <a:t>PLANEACION DE PROYECTOS:</a:t>
            </a:r>
            <a:br>
              <a:rPr lang="es-ES" sz="5600" dirty="0"/>
            </a:br>
            <a:r>
              <a:rPr lang="es-ES" sz="5600" dirty="0"/>
              <a:t>PERT Y CPM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3400"/>
              <a:t>Es necesario agregar a la red los tiempos de cada actividad</a:t>
            </a:r>
          </a:p>
          <a:p>
            <a:r>
              <a:rPr lang="es-ES" sz="3400"/>
              <a:t>Los tiempos se agregarán en cada nodo</a:t>
            </a:r>
          </a:p>
          <a:p>
            <a:r>
              <a:rPr lang="es-ES" sz="3400"/>
              <a:t>Las flechas sólo representan la secuencia de las actividades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grpSp>
        <p:nvGrpSpPr>
          <p:cNvPr id="23578" name="Group 26"/>
          <p:cNvGrpSpPr>
            <a:grpSpLocks/>
          </p:cNvGrpSpPr>
          <p:nvPr/>
        </p:nvGrpSpPr>
        <p:grpSpPr bwMode="auto">
          <a:xfrm>
            <a:off x="457200" y="1477963"/>
            <a:ext cx="8229600" cy="3856037"/>
            <a:chOff x="288" y="931"/>
            <a:chExt cx="5184" cy="2429"/>
          </a:xfrm>
        </p:grpSpPr>
        <p:sp>
          <p:nvSpPr>
            <p:cNvPr id="23556" name="Oval 4"/>
            <p:cNvSpPr>
              <a:spLocks noChangeArrowheads="1"/>
            </p:cNvSpPr>
            <p:nvPr/>
          </p:nvSpPr>
          <p:spPr bwMode="auto">
            <a:xfrm>
              <a:off x="288" y="2016"/>
              <a:ext cx="528" cy="480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Inicio</a:t>
              </a:r>
            </a:p>
          </p:txBody>
        </p:sp>
        <p:sp>
          <p:nvSpPr>
            <p:cNvPr id="23557" name="Oval 5"/>
            <p:cNvSpPr>
              <a:spLocks noChangeArrowheads="1"/>
            </p:cNvSpPr>
            <p:nvPr/>
          </p:nvSpPr>
          <p:spPr bwMode="auto">
            <a:xfrm>
              <a:off x="1248" y="2064"/>
              <a:ext cx="480" cy="38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3558" name="Oval 6"/>
            <p:cNvSpPr>
              <a:spLocks noChangeArrowheads="1"/>
            </p:cNvSpPr>
            <p:nvPr/>
          </p:nvSpPr>
          <p:spPr bwMode="auto">
            <a:xfrm>
              <a:off x="2784" y="1152"/>
              <a:ext cx="480" cy="38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3559" name="Oval 7"/>
            <p:cNvSpPr>
              <a:spLocks noChangeArrowheads="1"/>
            </p:cNvSpPr>
            <p:nvPr/>
          </p:nvSpPr>
          <p:spPr bwMode="auto">
            <a:xfrm>
              <a:off x="2784" y="2064"/>
              <a:ext cx="480" cy="38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23560" name="Oval 8"/>
            <p:cNvSpPr>
              <a:spLocks noChangeArrowheads="1"/>
            </p:cNvSpPr>
            <p:nvPr/>
          </p:nvSpPr>
          <p:spPr bwMode="auto">
            <a:xfrm>
              <a:off x="2784" y="2976"/>
              <a:ext cx="480" cy="38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23561" name="Oval 9"/>
            <p:cNvSpPr>
              <a:spLocks noChangeArrowheads="1"/>
            </p:cNvSpPr>
            <p:nvPr/>
          </p:nvSpPr>
          <p:spPr bwMode="auto">
            <a:xfrm>
              <a:off x="4128" y="2064"/>
              <a:ext cx="480" cy="38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23562" name="Oval 10"/>
            <p:cNvSpPr>
              <a:spLocks noChangeArrowheads="1"/>
            </p:cNvSpPr>
            <p:nvPr/>
          </p:nvSpPr>
          <p:spPr bwMode="auto">
            <a:xfrm>
              <a:off x="4992" y="2064"/>
              <a:ext cx="480" cy="38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Fin</a:t>
              </a:r>
            </a:p>
          </p:txBody>
        </p:sp>
        <p:sp>
          <p:nvSpPr>
            <p:cNvPr id="23563" name="Line 11"/>
            <p:cNvSpPr>
              <a:spLocks noChangeShapeType="1"/>
            </p:cNvSpPr>
            <p:nvPr/>
          </p:nvSpPr>
          <p:spPr bwMode="auto">
            <a:xfrm>
              <a:off x="816" y="2256"/>
              <a:ext cx="43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564" name="Line 12"/>
            <p:cNvSpPr>
              <a:spLocks noChangeShapeType="1"/>
            </p:cNvSpPr>
            <p:nvPr/>
          </p:nvSpPr>
          <p:spPr bwMode="auto">
            <a:xfrm flipV="1">
              <a:off x="1728" y="1488"/>
              <a:ext cx="1104" cy="7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565" name="Line 13"/>
            <p:cNvSpPr>
              <a:spLocks noChangeShapeType="1"/>
            </p:cNvSpPr>
            <p:nvPr/>
          </p:nvSpPr>
          <p:spPr bwMode="auto">
            <a:xfrm>
              <a:off x="1776" y="2256"/>
              <a:ext cx="1008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566" name="Line 14"/>
            <p:cNvSpPr>
              <a:spLocks noChangeShapeType="1"/>
            </p:cNvSpPr>
            <p:nvPr/>
          </p:nvSpPr>
          <p:spPr bwMode="auto">
            <a:xfrm>
              <a:off x="1728" y="2304"/>
              <a:ext cx="1104" cy="7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>
              <a:off x="3264" y="2256"/>
              <a:ext cx="86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568" name="Line 16"/>
            <p:cNvSpPr>
              <a:spLocks noChangeShapeType="1"/>
            </p:cNvSpPr>
            <p:nvPr/>
          </p:nvSpPr>
          <p:spPr bwMode="auto">
            <a:xfrm>
              <a:off x="3264" y="1392"/>
              <a:ext cx="912" cy="72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>
              <a:off x="4608" y="2256"/>
              <a:ext cx="38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 flipV="1">
              <a:off x="3264" y="2352"/>
              <a:ext cx="1776" cy="81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571" name="Text Box 19"/>
            <p:cNvSpPr txBox="1">
              <a:spLocks noChangeArrowheads="1"/>
            </p:cNvSpPr>
            <p:nvPr/>
          </p:nvSpPr>
          <p:spPr bwMode="auto">
            <a:xfrm>
              <a:off x="461" y="1797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0</a:t>
              </a:r>
            </a:p>
          </p:txBody>
        </p:sp>
        <p:sp>
          <p:nvSpPr>
            <p:cNvPr id="23572" name="Text Box 20"/>
            <p:cNvSpPr txBox="1">
              <a:spLocks noChangeArrowheads="1"/>
            </p:cNvSpPr>
            <p:nvPr/>
          </p:nvSpPr>
          <p:spPr bwMode="auto">
            <a:xfrm>
              <a:off x="1383" y="1855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4</a:t>
              </a:r>
            </a:p>
          </p:txBody>
        </p:sp>
        <p:sp>
          <p:nvSpPr>
            <p:cNvPr id="23573" name="Text Box 21"/>
            <p:cNvSpPr txBox="1">
              <a:spLocks noChangeArrowheads="1"/>
            </p:cNvSpPr>
            <p:nvPr/>
          </p:nvSpPr>
          <p:spPr bwMode="auto">
            <a:xfrm>
              <a:off x="2925" y="931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2</a:t>
              </a:r>
            </a:p>
          </p:txBody>
        </p:sp>
        <p:sp>
          <p:nvSpPr>
            <p:cNvPr id="23574" name="Text Box 22"/>
            <p:cNvSpPr txBox="1">
              <a:spLocks noChangeArrowheads="1"/>
            </p:cNvSpPr>
            <p:nvPr/>
          </p:nvSpPr>
          <p:spPr bwMode="auto">
            <a:xfrm>
              <a:off x="2925" y="1838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3</a:t>
              </a:r>
            </a:p>
          </p:txBody>
        </p:sp>
        <p:sp>
          <p:nvSpPr>
            <p:cNvPr id="23575" name="Text Box 23"/>
            <p:cNvSpPr txBox="1">
              <a:spLocks noChangeArrowheads="1"/>
            </p:cNvSpPr>
            <p:nvPr/>
          </p:nvSpPr>
          <p:spPr bwMode="auto">
            <a:xfrm>
              <a:off x="2925" y="2750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1</a:t>
              </a:r>
            </a:p>
          </p:txBody>
        </p:sp>
        <p:sp>
          <p:nvSpPr>
            <p:cNvPr id="23576" name="Text Box 24"/>
            <p:cNvSpPr txBox="1">
              <a:spLocks noChangeArrowheads="1"/>
            </p:cNvSpPr>
            <p:nvPr/>
          </p:nvSpPr>
          <p:spPr bwMode="auto">
            <a:xfrm>
              <a:off x="4272" y="1838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5</a:t>
              </a:r>
            </a:p>
          </p:txBody>
        </p:sp>
        <p:sp>
          <p:nvSpPr>
            <p:cNvPr id="23577" name="Text Box 25"/>
            <p:cNvSpPr txBox="1">
              <a:spLocks noChangeArrowheads="1"/>
            </p:cNvSpPr>
            <p:nvPr/>
          </p:nvSpPr>
          <p:spPr bwMode="auto">
            <a:xfrm>
              <a:off x="5135" y="1855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marL="571500" indent="-571500"/>
            <a:r>
              <a:rPr lang="es-ES" sz="3400" dirty="0"/>
              <a:t>Para cada actividad se calcularán 4 tiempos</a:t>
            </a:r>
          </a:p>
          <a:p>
            <a:pPr marL="571500" indent="-571500"/>
            <a:r>
              <a:rPr lang="es-ES" sz="3400" dirty="0"/>
              <a:t>Se denotarán</a:t>
            </a:r>
            <a:r>
              <a:rPr lang="es-ES" sz="3400" dirty="0" smtClean="0"/>
              <a:t>:</a:t>
            </a:r>
          </a:p>
          <a:p>
            <a:pPr marL="571500" indent="-571500"/>
            <a:endParaRPr lang="es-ES" sz="3400" dirty="0" smtClean="0"/>
          </a:p>
          <a:p>
            <a:pPr marL="571500" indent="-571500"/>
            <a:endParaRPr lang="es-ES" sz="3400" dirty="0" smtClean="0"/>
          </a:p>
          <a:p>
            <a:pPr marL="571500" indent="-571500"/>
            <a:endParaRPr lang="es-ES" sz="3400" dirty="0" smtClean="0"/>
          </a:p>
          <a:p>
            <a:pPr marL="571500" indent="-571500">
              <a:buNone/>
            </a:pPr>
            <a:r>
              <a:rPr lang="es-ES" sz="3400" dirty="0" smtClean="0"/>
              <a:t>ES (</a:t>
            </a:r>
            <a:r>
              <a:rPr lang="es-ES" sz="3400" dirty="0" err="1" smtClean="0"/>
              <a:t>Early</a:t>
            </a:r>
            <a:r>
              <a:rPr lang="es-ES" sz="3400" dirty="0" smtClean="0"/>
              <a:t> </a:t>
            </a:r>
            <a:r>
              <a:rPr lang="es-ES" sz="3400" dirty="0" err="1" smtClean="0"/>
              <a:t>Star</a:t>
            </a:r>
            <a:r>
              <a:rPr lang="es-ES" sz="3400" dirty="0" smtClean="0"/>
              <a:t>) EF (</a:t>
            </a:r>
            <a:r>
              <a:rPr lang="es-ES" sz="3400" dirty="0" err="1" smtClean="0"/>
              <a:t>Early</a:t>
            </a:r>
            <a:r>
              <a:rPr lang="es-ES" sz="3400" dirty="0" smtClean="0"/>
              <a:t> </a:t>
            </a:r>
            <a:r>
              <a:rPr lang="es-ES" sz="3400" dirty="0" err="1" smtClean="0"/>
              <a:t>Finish</a:t>
            </a:r>
            <a:r>
              <a:rPr lang="es-ES" sz="3400" dirty="0" smtClean="0"/>
              <a:t>)</a:t>
            </a:r>
            <a:endParaRPr lang="es-ES" sz="3400" dirty="0"/>
          </a:p>
        </p:txBody>
      </p:sp>
      <p:grpSp>
        <p:nvGrpSpPr>
          <p:cNvPr id="24586" name="Group 10"/>
          <p:cNvGrpSpPr>
            <a:grpSpLocks/>
          </p:cNvGrpSpPr>
          <p:nvPr/>
        </p:nvGrpSpPr>
        <p:grpSpPr bwMode="auto">
          <a:xfrm>
            <a:off x="3421063" y="3573463"/>
            <a:ext cx="1871662" cy="1655762"/>
            <a:chOff x="1973" y="2387"/>
            <a:chExt cx="1179" cy="1043"/>
          </a:xfrm>
        </p:grpSpPr>
        <p:sp>
          <p:nvSpPr>
            <p:cNvPr id="24580" name="Line 4"/>
            <p:cNvSpPr>
              <a:spLocks noChangeShapeType="1"/>
            </p:cNvSpPr>
            <p:nvPr/>
          </p:nvSpPr>
          <p:spPr bwMode="auto">
            <a:xfrm>
              <a:off x="2608" y="2387"/>
              <a:ext cx="0" cy="104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4581" name="Line 5"/>
            <p:cNvSpPr>
              <a:spLocks noChangeShapeType="1"/>
            </p:cNvSpPr>
            <p:nvPr/>
          </p:nvSpPr>
          <p:spPr bwMode="auto">
            <a:xfrm>
              <a:off x="1973" y="2886"/>
              <a:ext cx="1179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4582" name="Text Box 6"/>
            <p:cNvSpPr txBox="1">
              <a:spLocks noChangeArrowheads="1"/>
            </p:cNvSpPr>
            <p:nvPr/>
          </p:nvSpPr>
          <p:spPr bwMode="auto">
            <a:xfrm>
              <a:off x="2109" y="2475"/>
              <a:ext cx="458" cy="3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 sz="3200"/>
                <a:t>ES</a:t>
              </a:r>
            </a:p>
          </p:txBody>
        </p:sp>
        <p:sp>
          <p:nvSpPr>
            <p:cNvPr id="24583" name="Text Box 7"/>
            <p:cNvSpPr txBox="1">
              <a:spLocks noChangeArrowheads="1"/>
            </p:cNvSpPr>
            <p:nvPr/>
          </p:nvSpPr>
          <p:spPr bwMode="auto">
            <a:xfrm>
              <a:off x="2649" y="2475"/>
              <a:ext cx="443" cy="3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 sz="3200"/>
                <a:t>EF</a:t>
              </a:r>
            </a:p>
          </p:txBody>
        </p:sp>
        <p:sp>
          <p:nvSpPr>
            <p:cNvPr id="24584" name="Text Box 8"/>
            <p:cNvSpPr txBox="1">
              <a:spLocks noChangeArrowheads="1"/>
            </p:cNvSpPr>
            <p:nvPr/>
          </p:nvSpPr>
          <p:spPr bwMode="auto">
            <a:xfrm>
              <a:off x="2104" y="2931"/>
              <a:ext cx="429" cy="3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 sz="3200"/>
                <a:t>LS</a:t>
              </a:r>
            </a:p>
          </p:txBody>
        </p:sp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2649" y="2929"/>
              <a:ext cx="414" cy="3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 sz="3200" dirty="0"/>
                <a:t>LF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AutoNum type="arabicPeriod"/>
            </a:pPr>
            <a:r>
              <a:rPr lang="es-ES" sz="3400" dirty="0"/>
              <a:t>Tiempo de inicio </a:t>
            </a:r>
            <a:r>
              <a:rPr lang="es-ES" sz="3400" dirty="0" smtClean="0"/>
              <a:t>temprano (ES): </a:t>
            </a:r>
            <a:r>
              <a:rPr lang="es-ES" sz="3400" dirty="0"/>
              <a:t>Es el tiempo más temprano posible para iniciar una actividad</a:t>
            </a:r>
          </a:p>
          <a:p>
            <a:pPr marL="839788" lvl="1" indent="-495300"/>
            <a:r>
              <a:rPr lang="es-ES" sz="3400" dirty="0"/>
              <a:t>ES = EF más alto de la(s) actividad(es) anterior(es)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AutoNum type="arabicPeriod" startAt="2"/>
            </a:pPr>
            <a:r>
              <a:rPr lang="es-ES" sz="3400" dirty="0"/>
              <a:t>Tiempo de terminación </a:t>
            </a:r>
            <a:r>
              <a:rPr lang="es-ES" sz="3400" dirty="0" smtClean="0"/>
              <a:t>temprano (EF): </a:t>
            </a:r>
            <a:r>
              <a:rPr lang="es-ES" sz="3400" dirty="0"/>
              <a:t>Es el tiempo de inicio temprano más el tiempo para completar la actividad</a:t>
            </a:r>
          </a:p>
          <a:p>
            <a:pPr marL="839788" lvl="1" indent="-495300">
              <a:buFont typeface="Wingdings" pitchFamily="2" charset="2"/>
              <a:buChar char="n"/>
            </a:pPr>
            <a:r>
              <a:rPr lang="es-ES" sz="3400" dirty="0"/>
              <a:t>EF = ES de la actividad más duración de la actividad</a:t>
            </a:r>
          </a:p>
          <a:p>
            <a:pPr marL="839788" lvl="1" indent="-495300">
              <a:buFont typeface="Wingdings" pitchFamily="2" charset="2"/>
              <a:buChar char="n"/>
            </a:pPr>
            <a:r>
              <a:rPr lang="es-ES" sz="3400" dirty="0"/>
              <a:t>El ES y el EF se calculan recorriendo la red de izquierda a derecha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457200" y="1477963"/>
            <a:ext cx="8229600" cy="3856037"/>
            <a:chOff x="288" y="931"/>
            <a:chExt cx="5184" cy="2429"/>
          </a:xfrm>
        </p:grpSpPr>
        <p:sp>
          <p:nvSpPr>
            <p:cNvPr id="27652" name="Oval 4"/>
            <p:cNvSpPr>
              <a:spLocks noChangeArrowheads="1"/>
            </p:cNvSpPr>
            <p:nvPr/>
          </p:nvSpPr>
          <p:spPr bwMode="auto">
            <a:xfrm>
              <a:off x="288" y="2016"/>
              <a:ext cx="528" cy="480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Inicio</a:t>
              </a:r>
            </a:p>
          </p:txBody>
        </p:sp>
        <p:sp>
          <p:nvSpPr>
            <p:cNvPr id="27653" name="Oval 5"/>
            <p:cNvSpPr>
              <a:spLocks noChangeArrowheads="1"/>
            </p:cNvSpPr>
            <p:nvPr/>
          </p:nvSpPr>
          <p:spPr bwMode="auto">
            <a:xfrm>
              <a:off x="1248" y="2064"/>
              <a:ext cx="480" cy="38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7654" name="Oval 6"/>
            <p:cNvSpPr>
              <a:spLocks noChangeArrowheads="1"/>
            </p:cNvSpPr>
            <p:nvPr/>
          </p:nvSpPr>
          <p:spPr bwMode="auto">
            <a:xfrm>
              <a:off x="2784" y="1152"/>
              <a:ext cx="480" cy="38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7655" name="Oval 7"/>
            <p:cNvSpPr>
              <a:spLocks noChangeArrowheads="1"/>
            </p:cNvSpPr>
            <p:nvPr/>
          </p:nvSpPr>
          <p:spPr bwMode="auto">
            <a:xfrm>
              <a:off x="2784" y="2064"/>
              <a:ext cx="480" cy="38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27656" name="Oval 8"/>
            <p:cNvSpPr>
              <a:spLocks noChangeArrowheads="1"/>
            </p:cNvSpPr>
            <p:nvPr/>
          </p:nvSpPr>
          <p:spPr bwMode="auto">
            <a:xfrm>
              <a:off x="2784" y="2976"/>
              <a:ext cx="480" cy="38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27657" name="Oval 9"/>
            <p:cNvSpPr>
              <a:spLocks noChangeArrowheads="1"/>
            </p:cNvSpPr>
            <p:nvPr/>
          </p:nvSpPr>
          <p:spPr bwMode="auto">
            <a:xfrm>
              <a:off x="4128" y="2064"/>
              <a:ext cx="480" cy="38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27658" name="Oval 10"/>
            <p:cNvSpPr>
              <a:spLocks noChangeArrowheads="1"/>
            </p:cNvSpPr>
            <p:nvPr/>
          </p:nvSpPr>
          <p:spPr bwMode="auto">
            <a:xfrm>
              <a:off x="4992" y="2064"/>
              <a:ext cx="480" cy="384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Fin</a:t>
              </a:r>
            </a:p>
          </p:txBody>
        </p:sp>
        <p:sp>
          <p:nvSpPr>
            <p:cNvPr id="27659" name="Line 11"/>
            <p:cNvSpPr>
              <a:spLocks noChangeShapeType="1"/>
            </p:cNvSpPr>
            <p:nvPr/>
          </p:nvSpPr>
          <p:spPr bwMode="auto">
            <a:xfrm>
              <a:off x="816" y="2256"/>
              <a:ext cx="43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660" name="Line 12"/>
            <p:cNvSpPr>
              <a:spLocks noChangeShapeType="1"/>
            </p:cNvSpPr>
            <p:nvPr/>
          </p:nvSpPr>
          <p:spPr bwMode="auto">
            <a:xfrm flipV="1">
              <a:off x="1728" y="1488"/>
              <a:ext cx="1104" cy="7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661" name="Line 13"/>
            <p:cNvSpPr>
              <a:spLocks noChangeShapeType="1"/>
            </p:cNvSpPr>
            <p:nvPr/>
          </p:nvSpPr>
          <p:spPr bwMode="auto">
            <a:xfrm>
              <a:off x="1776" y="2256"/>
              <a:ext cx="1008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662" name="Line 14"/>
            <p:cNvSpPr>
              <a:spLocks noChangeShapeType="1"/>
            </p:cNvSpPr>
            <p:nvPr/>
          </p:nvSpPr>
          <p:spPr bwMode="auto">
            <a:xfrm>
              <a:off x="1728" y="2304"/>
              <a:ext cx="1104" cy="7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663" name="Line 15"/>
            <p:cNvSpPr>
              <a:spLocks noChangeShapeType="1"/>
            </p:cNvSpPr>
            <p:nvPr/>
          </p:nvSpPr>
          <p:spPr bwMode="auto">
            <a:xfrm>
              <a:off x="3264" y="2256"/>
              <a:ext cx="86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664" name="Line 16"/>
            <p:cNvSpPr>
              <a:spLocks noChangeShapeType="1"/>
            </p:cNvSpPr>
            <p:nvPr/>
          </p:nvSpPr>
          <p:spPr bwMode="auto">
            <a:xfrm>
              <a:off x="3264" y="1392"/>
              <a:ext cx="912" cy="72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665" name="Line 17"/>
            <p:cNvSpPr>
              <a:spLocks noChangeShapeType="1"/>
            </p:cNvSpPr>
            <p:nvPr/>
          </p:nvSpPr>
          <p:spPr bwMode="auto">
            <a:xfrm>
              <a:off x="4608" y="2256"/>
              <a:ext cx="38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666" name="Line 18"/>
            <p:cNvSpPr>
              <a:spLocks noChangeShapeType="1"/>
            </p:cNvSpPr>
            <p:nvPr/>
          </p:nvSpPr>
          <p:spPr bwMode="auto">
            <a:xfrm flipV="1">
              <a:off x="3264" y="2352"/>
              <a:ext cx="1776" cy="81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667" name="Text Box 19"/>
            <p:cNvSpPr txBox="1">
              <a:spLocks noChangeArrowheads="1"/>
            </p:cNvSpPr>
            <p:nvPr/>
          </p:nvSpPr>
          <p:spPr bwMode="auto">
            <a:xfrm>
              <a:off x="461" y="1797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0</a:t>
              </a:r>
            </a:p>
          </p:txBody>
        </p:sp>
        <p:sp>
          <p:nvSpPr>
            <p:cNvPr id="27668" name="Text Box 20"/>
            <p:cNvSpPr txBox="1">
              <a:spLocks noChangeArrowheads="1"/>
            </p:cNvSpPr>
            <p:nvPr/>
          </p:nvSpPr>
          <p:spPr bwMode="auto">
            <a:xfrm>
              <a:off x="1383" y="1855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4</a:t>
              </a:r>
            </a:p>
          </p:txBody>
        </p:sp>
        <p:sp>
          <p:nvSpPr>
            <p:cNvPr id="27669" name="Text Box 21"/>
            <p:cNvSpPr txBox="1">
              <a:spLocks noChangeArrowheads="1"/>
            </p:cNvSpPr>
            <p:nvPr/>
          </p:nvSpPr>
          <p:spPr bwMode="auto">
            <a:xfrm>
              <a:off x="2925" y="931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2</a:t>
              </a:r>
            </a:p>
          </p:txBody>
        </p:sp>
        <p:sp>
          <p:nvSpPr>
            <p:cNvPr id="27670" name="Text Box 22"/>
            <p:cNvSpPr txBox="1">
              <a:spLocks noChangeArrowheads="1"/>
            </p:cNvSpPr>
            <p:nvPr/>
          </p:nvSpPr>
          <p:spPr bwMode="auto">
            <a:xfrm>
              <a:off x="2925" y="1838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3</a:t>
              </a:r>
            </a:p>
          </p:txBody>
        </p:sp>
        <p:sp>
          <p:nvSpPr>
            <p:cNvPr id="27671" name="Text Box 23"/>
            <p:cNvSpPr txBox="1">
              <a:spLocks noChangeArrowheads="1"/>
            </p:cNvSpPr>
            <p:nvPr/>
          </p:nvSpPr>
          <p:spPr bwMode="auto">
            <a:xfrm>
              <a:off x="2925" y="2750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1</a:t>
              </a:r>
            </a:p>
          </p:txBody>
        </p:sp>
        <p:sp>
          <p:nvSpPr>
            <p:cNvPr id="27672" name="Text Box 24"/>
            <p:cNvSpPr txBox="1">
              <a:spLocks noChangeArrowheads="1"/>
            </p:cNvSpPr>
            <p:nvPr/>
          </p:nvSpPr>
          <p:spPr bwMode="auto">
            <a:xfrm>
              <a:off x="4272" y="1838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5</a:t>
              </a:r>
            </a:p>
          </p:txBody>
        </p:sp>
        <p:sp>
          <p:nvSpPr>
            <p:cNvPr id="27673" name="Text Box 25"/>
            <p:cNvSpPr txBox="1">
              <a:spLocks noChangeArrowheads="1"/>
            </p:cNvSpPr>
            <p:nvPr/>
          </p:nvSpPr>
          <p:spPr bwMode="auto">
            <a:xfrm>
              <a:off x="5135" y="1855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0</a:t>
              </a:r>
            </a:p>
          </p:txBody>
        </p:sp>
      </p:grpSp>
      <p:grpSp>
        <p:nvGrpSpPr>
          <p:cNvPr id="27680" name="Group 32"/>
          <p:cNvGrpSpPr>
            <a:grpSpLocks/>
          </p:cNvGrpSpPr>
          <p:nvPr/>
        </p:nvGrpSpPr>
        <p:grpSpPr bwMode="auto">
          <a:xfrm>
            <a:off x="539750" y="2133600"/>
            <a:ext cx="719138" cy="719138"/>
            <a:chOff x="295" y="981"/>
            <a:chExt cx="453" cy="453"/>
          </a:xfrm>
        </p:grpSpPr>
        <p:sp>
          <p:nvSpPr>
            <p:cNvPr id="27674" name="Line 26"/>
            <p:cNvSpPr>
              <a:spLocks noChangeShapeType="1"/>
            </p:cNvSpPr>
            <p:nvPr/>
          </p:nvSpPr>
          <p:spPr bwMode="auto">
            <a:xfrm>
              <a:off x="521" y="981"/>
              <a:ext cx="0" cy="45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7675" name="Line 27"/>
            <p:cNvSpPr>
              <a:spLocks noChangeShapeType="1"/>
            </p:cNvSpPr>
            <p:nvPr/>
          </p:nvSpPr>
          <p:spPr bwMode="auto">
            <a:xfrm>
              <a:off x="295" y="1207"/>
              <a:ext cx="45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7681" name="Group 33"/>
          <p:cNvGrpSpPr>
            <a:grpSpLocks/>
          </p:cNvGrpSpPr>
          <p:nvPr/>
        </p:nvGrpSpPr>
        <p:grpSpPr bwMode="auto">
          <a:xfrm>
            <a:off x="1981200" y="2133600"/>
            <a:ext cx="719138" cy="719138"/>
            <a:chOff x="295" y="981"/>
            <a:chExt cx="453" cy="453"/>
          </a:xfrm>
        </p:grpSpPr>
        <p:sp>
          <p:nvSpPr>
            <p:cNvPr id="27682" name="Line 34"/>
            <p:cNvSpPr>
              <a:spLocks noChangeShapeType="1"/>
            </p:cNvSpPr>
            <p:nvPr/>
          </p:nvSpPr>
          <p:spPr bwMode="auto">
            <a:xfrm>
              <a:off x="521" y="981"/>
              <a:ext cx="0" cy="45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7683" name="Line 35"/>
            <p:cNvSpPr>
              <a:spLocks noChangeShapeType="1"/>
            </p:cNvSpPr>
            <p:nvPr/>
          </p:nvSpPr>
          <p:spPr bwMode="auto">
            <a:xfrm>
              <a:off x="295" y="1207"/>
              <a:ext cx="45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7684" name="Group 36"/>
          <p:cNvGrpSpPr>
            <a:grpSpLocks/>
          </p:cNvGrpSpPr>
          <p:nvPr/>
        </p:nvGrpSpPr>
        <p:grpSpPr bwMode="auto">
          <a:xfrm>
            <a:off x="4932363" y="981075"/>
            <a:ext cx="719137" cy="719138"/>
            <a:chOff x="295" y="981"/>
            <a:chExt cx="453" cy="453"/>
          </a:xfrm>
        </p:grpSpPr>
        <p:sp>
          <p:nvSpPr>
            <p:cNvPr id="27685" name="Line 37"/>
            <p:cNvSpPr>
              <a:spLocks noChangeShapeType="1"/>
            </p:cNvSpPr>
            <p:nvPr/>
          </p:nvSpPr>
          <p:spPr bwMode="auto">
            <a:xfrm>
              <a:off x="521" y="981"/>
              <a:ext cx="0" cy="45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7686" name="Line 38"/>
            <p:cNvSpPr>
              <a:spLocks noChangeShapeType="1"/>
            </p:cNvSpPr>
            <p:nvPr/>
          </p:nvSpPr>
          <p:spPr bwMode="auto">
            <a:xfrm>
              <a:off x="295" y="1207"/>
              <a:ext cx="45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7687" name="Group 39"/>
          <p:cNvGrpSpPr>
            <a:grpSpLocks/>
          </p:cNvGrpSpPr>
          <p:nvPr/>
        </p:nvGrpSpPr>
        <p:grpSpPr bwMode="auto">
          <a:xfrm>
            <a:off x="5003800" y="2781300"/>
            <a:ext cx="719138" cy="719138"/>
            <a:chOff x="295" y="981"/>
            <a:chExt cx="453" cy="453"/>
          </a:xfrm>
        </p:grpSpPr>
        <p:sp>
          <p:nvSpPr>
            <p:cNvPr id="27688" name="Line 40"/>
            <p:cNvSpPr>
              <a:spLocks noChangeShapeType="1"/>
            </p:cNvSpPr>
            <p:nvPr/>
          </p:nvSpPr>
          <p:spPr bwMode="auto">
            <a:xfrm>
              <a:off x="521" y="981"/>
              <a:ext cx="0" cy="45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7689" name="Line 41"/>
            <p:cNvSpPr>
              <a:spLocks noChangeShapeType="1"/>
            </p:cNvSpPr>
            <p:nvPr/>
          </p:nvSpPr>
          <p:spPr bwMode="auto">
            <a:xfrm>
              <a:off x="295" y="1207"/>
              <a:ext cx="45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7690" name="Group 42"/>
          <p:cNvGrpSpPr>
            <a:grpSpLocks/>
          </p:cNvGrpSpPr>
          <p:nvPr/>
        </p:nvGrpSpPr>
        <p:grpSpPr bwMode="auto">
          <a:xfrm>
            <a:off x="5148263" y="5157788"/>
            <a:ext cx="719137" cy="719137"/>
            <a:chOff x="295" y="981"/>
            <a:chExt cx="453" cy="453"/>
          </a:xfrm>
        </p:grpSpPr>
        <p:sp>
          <p:nvSpPr>
            <p:cNvPr id="27691" name="Line 43"/>
            <p:cNvSpPr>
              <a:spLocks noChangeShapeType="1"/>
            </p:cNvSpPr>
            <p:nvPr/>
          </p:nvSpPr>
          <p:spPr bwMode="auto">
            <a:xfrm>
              <a:off x="521" y="981"/>
              <a:ext cx="0" cy="45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7692" name="Line 44"/>
            <p:cNvSpPr>
              <a:spLocks noChangeShapeType="1"/>
            </p:cNvSpPr>
            <p:nvPr/>
          </p:nvSpPr>
          <p:spPr bwMode="auto">
            <a:xfrm>
              <a:off x="295" y="1207"/>
              <a:ext cx="45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7693" name="Group 45"/>
          <p:cNvGrpSpPr>
            <a:grpSpLocks/>
          </p:cNvGrpSpPr>
          <p:nvPr/>
        </p:nvGrpSpPr>
        <p:grpSpPr bwMode="auto">
          <a:xfrm>
            <a:off x="6804025" y="2276475"/>
            <a:ext cx="719138" cy="719138"/>
            <a:chOff x="295" y="981"/>
            <a:chExt cx="453" cy="453"/>
          </a:xfrm>
        </p:grpSpPr>
        <p:sp>
          <p:nvSpPr>
            <p:cNvPr id="27694" name="Line 46"/>
            <p:cNvSpPr>
              <a:spLocks noChangeShapeType="1"/>
            </p:cNvSpPr>
            <p:nvPr/>
          </p:nvSpPr>
          <p:spPr bwMode="auto">
            <a:xfrm>
              <a:off x="521" y="981"/>
              <a:ext cx="0" cy="45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7695" name="Line 47"/>
            <p:cNvSpPr>
              <a:spLocks noChangeShapeType="1"/>
            </p:cNvSpPr>
            <p:nvPr/>
          </p:nvSpPr>
          <p:spPr bwMode="auto">
            <a:xfrm>
              <a:off x="295" y="1207"/>
              <a:ext cx="45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7696" name="Group 48"/>
          <p:cNvGrpSpPr>
            <a:grpSpLocks/>
          </p:cNvGrpSpPr>
          <p:nvPr/>
        </p:nvGrpSpPr>
        <p:grpSpPr bwMode="auto">
          <a:xfrm>
            <a:off x="8101013" y="2276475"/>
            <a:ext cx="719137" cy="719138"/>
            <a:chOff x="295" y="981"/>
            <a:chExt cx="453" cy="453"/>
          </a:xfrm>
        </p:grpSpPr>
        <p:sp>
          <p:nvSpPr>
            <p:cNvPr id="27697" name="Line 49"/>
            <p:cNvSpPr>
              <a:spLocks noChangeShapeType="1"/>
            </p:cNvSpPr>
            <p:nvPr/>
          </p:nvSpPr>
          <p:spPr bwMode="auto">
            <a:xfrm>
              <a:off x="521" y="981"/>
              <a:ext cx="0" cy="45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7698" name="Line 50"/>
            <p:cNvSpPr>
              <a:spLocks noChangeShapeType="1"/>
            </p:cNvSpPr>
            <p:nvPr/>
          </p:nvSpPr>
          <p:spPr bwMode="auto">
            <a:xfrm>
              <a:off x="295" y="1207"/>
              <a:ext cx="45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27699" name="Text Box 51"/>
          <p:cNvSpPr txBox="1">
            <a:spLocks noChangeArrowheads="1"/>
          </p:cNvSpPr>
          <p:nvPr/>
        </p:nvSpPr>
        <p:spPr bwMode="auto">
          <a:xfrm>
            <a:off x="519113" y="2081213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0</a:t>
            </a:r>
          </a:p>
        </p:txBody>
      </p:sp>
      <p:sp>
        <p:nvSpPr>
          <p:cNvPr id="27700" name="Text Box 52"/>
          <p:cNvSpPr txBox="1">
            <a:spLocks noChangeArrowheads="1"/>
          </p:cNvSpPr>
          <p:nvPr/>
        </p:nvSpPr>
        <p:spPr bwMode="auto">
          <a:xfrm>
            <a:off x="950913" y="2081213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0</a:t>
            </a:r>
          </a:p>
        </p:txBody>
      </p:sp>
      <p:sp>
        <p:nvSpPr>
          <p:cNvPr id="27701" name="Line 53"/>
          <p:cNvSpPr>
            <a:spLocks noChangeShapeType="1"/>
          </p:cNvSpPr>
          <p:nvPr/>
        </p:nvSpPr>
        <p:spPr bwMode="auto">
          <a:xfrm flipH="1">
            <a:off x="1258888" y="2276475"/>
            <a:ext cx="7207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7702" name="Text Box 54"/>
          <p:cNvSpPr txBox="1">
            <a:spLocks noChangeArrowheads="1"/>
          </p:cNvSpPr>
          <p:nvPr/>
        </p:nvSpPr>
        <p:spPr bwMode="auto">
          <a:xfrm>
            <a:off x="1958975" y="2081213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0</a:t>
            </a:r>
          </a:p>
        </p:txBody>
      </p:sp>
      <p:sp>
        <p:nvSpPr>
          <p:cNvPr id="27703" name="Text Box 55"/>
          <p:cNvSpPr txBox="1">
            <a:spLocks noChangeArrowheads="1"/>
          </p:cNvSpPr>
          <p:nvPr/>
        </p:nvSpPr>
        <p:spPr bwMode="auto">
          <a:xfrm>
            <a:off x="2319338" y="2081213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4</a:t>
            </a:r>
          </a:p>
        </p:txBody>
      </p:sp>
      <p:sp>
        <p:nvSpPr>
          <p:cNvPr id="27704" name="Text Box 56"/>
          <p:cNvSpPr txBox="1">
            <a:spLocks noChangeArrowheads="1"/>
          </p:cNvSpPr>
          <p:nvPr/>
        </p:nvSpPr>
        <p:spPr bwMode="auto">
          <a:xfrm>
            <a:off x="2032000" y="1647825"/>
            <a:ext cx="7048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0+4=</a:t>
            </a:r>
          </a:p>
        </p:txBody>
      </p:sp>
      <p:sp>
        <p:nvSpPr>
          <p:cNvPr id="27705" name="Line 57"/>
          <p:cNvSpPr>
            <a:spLocks noChangeShapeType="1"/>
          </p:cNvSpPr>
          <p:nvPr/>
        </p:nvSpPr>
        <p:spPr bwMode="auto">
          <a:xfrm flipH="1">
            <a:off x="2700338" y="1125538"/>
            <a:ext cx="2303462" cy="11509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 type="none" w="sm" len="sm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7706" name="Text Box 58"/>
          <p:cNvSpPr txBox="1">
            <a:spLocks noChangeArrowheads="1"/>
          </p:cNvSpPr>
          <p:nvPr/>
        </p:nvSpPr>
        <p:spPr bwMode="auto">
          <a:xfrm>
            <a:off x="4984750" y="928688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4</a:t>
            </a:r>
          </a:p>
        </p:txBody>
      </p:sp>
      <p:sp>
        <p:nvSpPr>
          <p:cNvPr id="27707" name="Text Box 59"/>
          <p:cNvSpPr txBox="1">
            <a:spLocks noChangeArrowheads="1"/>
          </p:cNvSpPr>
          <p:nvPr/>
        </p:nvSpPr>
        <p:spPr bwMode="auto">
          <a:xfrm>
            <a:off x="5343525" y="928688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6</a:t>
            </a:r>
          </a:p>
        </p:txBody>
      </p:sp>
      <p:sp>
        <p:nvSpPr>
          <p:cNvPr id="27708" name="Line 60"/>
          <p:cNvSpPr>
            <a:spLocks noChangeShapeType="1"/>
          </p:cNvSpPr>
          <p:nvPr/>
        </p:nvSpPr>
        <p:spPr bwMode="auto">
          <a:xfrm flipH="1" flipV="1">
            <a:off x="2700338" y="2276475"/>
            <a:ext cx="2303462" cy="5762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 type="none" w="sm" len="sm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7709" name="Text Box 61"/>
          <p:cNvSpPr txBox="1">
            <a:spLocks noChangeArrowheads="1"/>
          </p:cNvSpPr>
          <p:nvPr/>
        </p:nvSpPr>
        <p:spPr bwMode="auto">
          <a:xfrm>
            <a:off x="5056188" y="2728913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4</a:t>
            </a:r>
          </a:p>
        </p:txBody>
      </p:sp>
      <p:sp>
        <p:nvSpPr>
          <p:cNvPr id="27710" name="Text Box 62"/>
          <p:cNvSpPr txBox="1">
            <a:spLocks noChangeArrowheads="1"/>
          </p:cNvSpPr>
          <p:nvPr/>
        </p:nvSpPr>
        <p:spPr bwMode="auto">
          <a:xfrm>
            <a:off x="5416550" y="2728913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7</a:t>
            </a:r>
          </a:p>
        </p:txBody>
      </p:sp>
      <p:sp>
        <p:nvSpPr>
          <p:cNvPr id="27711" name="Line 63"/>
          <p:cNvSpPr>
            <a:spLocks noChangeShapeType="1"/>
          </p:cNvSpPr>
          <p:nvPr/>
        </p:nvSpPr>
        <p:spPr bwMode="auto">
          <a:xfrm>
            <a:off x="2700338" y="2276475"/>
            <a:ext cx="2519362" cy="302418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7712" name="Text Box 64"/>
          <p:cNvSpPr txBox="1">
            <a:spLocks noChangeArrowheads="1"/>
          </p:cNvSpPr>
          <p:nvPr/>
        </p:nvSpPr>
        <p:spPr bwMode="auto">
          <a:xfrm>
            <a:off x="5200650" y="5105400"/>
            <a:ext cx="311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4</a:t>
            </a:r>
          </a:p>
        </p:txBody>
      </p:sp>
      <p:sp>
        <p:nvSpPr>
          <p:cNvPr id="27713" name="Text Box 65"/>
          <p:cNvSpPr txBox="1">
            <a:spLocks noChangeArrowheads="1"/>
          </p:cNvSpPr>
          <p:nvPr/>
        </p:nvSpPr>
        <p:spPr bwMode="auto">
          <a:xfrm>
            <a:off x="5559425" y="5105400"/>
            <a:ext cx="311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5</a:t>
            </a:r>
          </a:p>
        </p:txBody>
      </p:sp>
      <p:sp>
        <p:nvSpPr>
          <p:cNvPr id="27714" name="Line 66"/>
          <p:cNvSpPr>
            <a:spLocks noChangeShapeType="1"/>
          </p:cNvSpPr>
          <p:nvPr/>
        </p:nvSpPr>
        <p:spPr bwMode="auto">
          <a:xfrm flipV="1">
            <a:off x="5651500" y="2492375"/>
            <a:ext cx="1152525" cy="431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7715" name="Line 67"/>
          <p:cNvSpPr>
            <a:spLocks noChangeShapeType="1"/>
          </p:cNvSpPr>
          <p:nvPr/>
        </p:nvSpPr>
        <p:spPr bwMode="auto">
          <a:xfrm>
            <a:off x="5651500" y="1125538"/>
            <a:ext cx="1152525" cy="11509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7716" name="Text Box 68"/>
          <p:cNvSpPr txBox="1">
            <a:spLocks noChangeArrowheads="1"/>
          </p:cNvSpPr>
          <p:nvPr/>
        </p:nvSpPr>
        <p:spPr bwMode="auto">
          <a:xfrm>
            <a:off x="6784975" y="2224088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7</a:t>
            </a:r>
          </a:p>
        </p:txBody>
      </p:sp>
      <p:sp>
        <p:nvSpPr>
          <p:cNvPr id="27717" name="Text Box 69"/>
          <p:cNvSpPr txBox="1">
            <a:spLocks noChangeArrowheads="1"/>
          </p:cNvSpPr>
          <p:nvPr/>
        </p:nvSpPr>
        <p:spPr bwMode="auto">
          <a:xfrm>
            <a:off x="7143750" y="2224088"/>
            <a:ext cx="438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12</a:t>
            </a:r>
          </a:p>
        </p:txBody>
      </p:sp>
      <p:sp>
        <p:nvSpPr>
          <p:cNvPr id="27718" name="Line 70"/>
          <p:cNvSpPr>
            <a:spLocks noChangeShapeType="1"/>
          </p:cNvSpPr>
          <p:nvPr/>
        </p:nvSpPr>
        <p:spPr bwMode="auto">
          <a:xfrm flipH="1">
            <a:off x="7596188" y="2420938"/>
            <a:ext cx="5048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7719" name="Line 71"/>
          <p:cNvSpPr>
            <a:spLocks noChangeShapeType="1"/>
          </p:cNvSpPr>
          <p:nvPr/>
        </p:nvSpPr>
        <p:spPr bwMode="auto">
          <a:xfrm flipH="1">
            <a:off x="5867400" y="2492375"/>
            <a:ext cx="2233613" cy="27368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7720" name="Text Box 72"/>
          <p:cNvSpPr txBox="1">
            <a:spLocks noChangeArrowheads="1"/>
          </p:cNvSpPr>
          <p:nvPr/>
        </p:nvSpPr>
        <p:spPr bwMode="auto">
          <a:xfrm>
            <a:off x="8027988" y="2270125"/>
            <a:ext cx="438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12</a:t>
            </a:r>
          </a:p>
        </p:txBody>
      </p:sp>
      <p:sp>
        <p:nvSpPr>
          <p:cNvPr id="27721" name="Text Box 73"/>
          <p:cNvSpPr txBox="1">
            <a:spLocks noChangeArrowheads="1"/>
          </p:cNvSpPr>
          <p:nvPr/>
        </p:nvSpPr>
        <p:spPr bwMode="auto">
          <a:xfrm>
            <a:off x="8440738" y="2270125"/>
            <a:ext cx="438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7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7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7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7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99" grpId="0"/>
      <p:bldP spid="27700" grpId="0"/>
      <p:bldP spid="27701" grpId="0" animBg="1"/>
      <p:bldP spid="27702" grpId="0"/>
      <p:bldP spid="27703" grpId="0"/>
      <p:bldP spid="27704" grpId="0"/>
      <p:bldP spid="27705" grpId="0" animBg="1"/>
      <p:bldP spid="27706" grpId="0"/>
      <p:bldP spid="27707" grpId="0"/>
      <p:bldP spid="27708" grpId="0" animBg="1"/>
      <p:bldP spid="27709" grpId="0"/>
      <p:bldP spid="27710" grpId="0"/>
      <p:bldP spid="27711" grpId="0" animBg="1"/>
      <p:bldP spid="27712" grpId="0"/>
      <p:bldP spid="27713" grpId="0"/>
      <p:bldP spid="27714" grpId="0" animBg="1"/>
      <p:bldP spid="27715" grpId="0" animBg="1"/>
      <p:bldP spid="27716" grpId="0"/>
      <p:bldP spid="27717" grpId="0"/>
      <p:bldP spid="27718" grpId="0" animBg="1"/>
      <p:bldP spid="27719" grpId="0" animBg="1"/>
      <p:bldP spid="27720" grpId="0"/>
      <p:bldP spid="277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AutoNum type="arabicPeriod" startAt="3"/>
            </a:pPr>
            <a:r>
              <a:rPr lang="es-ES" sz="3400" dirty="0"/>
              <a:t>Tiempo de terminación más lejana: Es el tiempo más tardío en que se puede completar la actividad sin afectar la duración total del proyecto</a:t>
            </a:r>
          </a:p>
          <a:p>
            <a:pPr marL="839788" lvl="1" indent="-495300">
              <a:buFont typeface="Wingdings" pitchFamily="2" charset="2"/>
              <a:buChar char="n"/>
            </a:pPr>
            <a:r>
              <a:rPr lang="es-ES" sz="3400" dirty="0"/>
              <a:t>LF = LS más bajo de la(s) actividad(es) próxima(s)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AutoNum type="arabicPeriod" startAt="4"/>
            </a:pPr>
            <a:r>
              <a:rPr lang="es-ES" sz="3400" dirty="0"/>
              <a:t>Tiempo de inicio más lejano: Es el tiempo de terminación más lejano de la actividad anterior menos la duración de la actividad</a:t>
            </a:r>
          </a:p>
          <a:p>
            <a:pPr marL="839788" lvl="1" indent="-495300">
              <a:buFont typeface="Wingdings" pitchFamily="2" charset="2"/>
              <a:buChar char="n"/>
            </a:pPr>
            <a:r>
              <a:rPr lang="es-ES" sz="3400" dirty="0"/>
              <a:t>LS = LF de la actividad – duración de la actividad</a:t>
            </a:r>
          </a:p>
          <a:p>
            <a:pPr marL="839788" lvl="1" indent="-495300">
              <a:buFont typeface="Wingdings" pitchFamily="2" charset="2"/>
              <a:buChar char="n"/>
            </a:pPr>
            <a:r>
              <a:rPr lang="es-ES" sz="3400" dirty="0"/>
              <a:t>Para calcular LF y LS la red se recorre de derecha a izquierda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grpSp>
        <p:nvGrpSpPr>
          <p:cNvPr id="30766" name="Group 46"/>
          <p:cNvGrpSpPr>
            <a:grpSpLocks/>
          </p:cNvGrpSpPr>
          <p:nvPr/>
        </p:nvGrpSpPr>
        <p:grpSpPr bwMode="auto">
          <a:xfrm>
            <a:off x="8027988" y="2492375"/>
            <a:ext cx="719137" cy="719138"/>
            <a:chOff x="295" y="981"/>
            <a:chExt cx="453" cy="453"/>
          </a:xfrm>
        </p:grpSpPr>
        <p:sp>
          <p:nvSpPr>
            <p:cNvPr id="30767" name="Line 47"/>
            <p:cNvSpPr>
              <a:spLocks noChangeShapeType="1"/>
            </p:cNvSpPr>
            <p:nvPr/>
          </p:nvSpPr>
          <p:spPr bwMode="auto">
            <a:xfrm>
              <a:off x="521" y="981"/>
              <a:ext cx="0" cy="453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30768" name="Line 48"/>
            <p:cNvSpPr>
              <a:spLocks noChangeShapeType="1"/>
            </p:cNvSpPr>
            <p:nvPr/>
          </p:nvSpPr>
          <p:spPr bwMode="auto">
            <a:xfrm>
              <a:off x="295" y="1207"/>
              <a:ext cx="45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0792" name="Group 72"/>
          <p:cNvGrpSpPr>
            <a:grpSpLocks/>
          </p:cNvGrpSpPr>
          <p:nvPr/>
        </p:nvGrpSpPr>
        <p:grpSpPr bwMode="auto">
          <a:xfrm>
            <a:off x="395288" y="1144588"/>
            <a:ext cx="8229600" cy="4948237"/>
            <a:chOff x="424" y="721"/>
            <a:chExt cx="5184" cy="3117"/>
          </a:xfrm>
        </p:grpSpPr>
        <p:grpSp>
          <p:nvGrpSpPr>
            <p:cNvPr id="30725" name="Group 5"/>
            <p:cNvGrpSpPr>
              <a:grpSpLocks/>
            </p:cNvGrpSpPr>
            <p:nvPr/>
          </p:nvGrpSpPr>
          <p:grpSpPr bwMode="auto">
            <a:xfrm>
              <a:off x="424" y="1067"/>
              <a:ext cx="5184" cy="2429"/>
              <a:chOff x="288" y="931"/>
              <a:chExt cx="5184" cy="2429"/>
            </a:xfrm>
          </p:grpSpPr>
          <p:sp>
            <p:nvSpPr>
              <p:cNvPr id="30726" name="Oval 6"/>
              <p:cNvSpPr>
                <a:spLocks noChangeArrowheads="1"/>
              </p:cNvSpPr>
              <p:nvPr/>
            </p:nvSpPr>
            <p:spPr bwMode="auto">
              <a:xfrm>
                <a:off x="288" y="2016"/>
                <a:ext cx="528" cy="480"/>
              </a:xfrm>
              <a:prstGeom prst="ellipse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s-ES_tradnl" sz="2400">
                    <a:latin typeface="Times New Roman" pitchFamily="18" charset="0"/>
                  </a:rPr>
                  <a:t>Inicio</a:t>
                </a:r>
              </a:p>
            </p:txBody>
          </p:sp>
          <p:sp>
            <p:nvSpPr>
              <p:cNvPr id="30727" name="Oval 7"/>
              <p:cNvSpPr>
                <a:spLocks noChangeArrowheads="1"/>
              </p:cNvSpPr>
              <p:nvPr/>
            </p:nvSpPr>
            <p:spPr bwMode="auto">
              <a:xfrm>
                <a:off x="1248" y="2064"/>
                <a:ext cx="480" cy="384"/>
              </a:xfrm>
              <a:prstGeom prst="ellipse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s-ES_tradnl" sz="2400"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30728" name="Oval 8"/>
              <p:cNvSpPr>
                <a:spLocks noChangeArrowheads="1"/>
              </p:cNvSpPr>
              <p:nvPr/>
            </p:nvSpPr>
            <p:spPr bwMode="auto">
              <a:xfrm>
                <a:off x="2784" y="1152"/>
                <a:ext cx="480" cy="384"/>
              </a:xfrm>
              <a:prstGeom prst="ellipse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s-ES_tradnl" sz="2400"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30729" name="Oval 9"/>
              <p:cNvSpPr>
                <a:spLocks noChangeArrowheads="1"/>
              </p:cNvSpPr>
              <p:nvPr/>
            </p:nvSpPr>
            <p:spPr bwMode="auto">
              <a:xfrm>
                <a:off x="2784" y="2064"/>
                <a:ext cx="480" cy="384"/>
              </a:xfrm>
              <a:prstGeom prst="ellipse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s-ES_tradnl" sz="2400">
                    <a:latin typeface="Times New Roman" pitchFamily="18" charset="0"/>
                  </a:rPr>
                  <a:t>C</a:t>
                </a:r>
              </a:p>
            </p:txBody>
          </p:sp>
          <p:sp>
            <p:nvSpPr>
              <p:cNvPr id="30730" name="Oval 10"/>
              <p:cNvSpPr>
                <a:spLocks noChangeArrowheads="1"/>
              </p:cNvSpPr>
              <p:nvPr/>
            </p:nvSpPr>
            <p:spPr bwMode="auto">
              <a:xfrm>
                <a:off x="2784" y="2976"/>
                <a:ext cx="480" cy="384"/>
              </a:xfrm>
              <a:prstGeom prst="ellipse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s-ES_tradnl" sz="2400">
                    <a:latin typeface="Times New Roman" pitchFamily="18" charset="0"/>
                  </a:rPr>
                  <a:t>D</a:t>
                </a:r>
              </a:p>
            </p:txBody>
          </p:sp>
          <p:sp>
            <p:nvSpPr>
              <p:cNvPr id="30731" name="Oval 11"/>
              <p:cNvSpPr>
                <a:spLocks noChangeArrowheads="1"/>
              </p:cNvSpPr>
              <p:nvPr/>
            </p:nvSpPr>
            <p:spPr bwMode="auto">
              <a:xfrm>
                <a:off x="4128" y="2064"/>
                <a:ext cx="480" cy="384"/>
              </a:xfrm>
              <a:prstGeom prst="ellipse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s-ES_tradnl" sz="2400">
                    <a:latin typeface="Times New Roman" pitchFamily="18" charset="0"/>
                  </a:rPr>
                  <a:t>E</a:t>
                </a:r>
              </a:p>
            </p:txBody>
          </p:sp>
          <p:sp>
            <p:nvSpPr>
              <p:cNvPr id="30732" name="Oval 12"/>
              <p:cNvSpPr>
                <a:spLocks noChangeArrowheads="1"/>
              </p:cNvSpPr>
              <p:nvPr/>
            </p:nvSpPr>
            <p:spPr bwMode="auto">
              <a:xfrm>
                <a:off x="4992" y="2064"/>
                <a:ext cx="480" cy="384"/>
              </a:xfrm>
              <a:prstGeom prst="ellipse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s-ES_tradnl" sz="2400">
                    <a:latin typeface="Times New Roman" pitchFamily="18" charset="0"/>
                  </a:rPr>
                  <a:t>Fin</a:t>
                </a:r>
              </a:p>
            </p:txBody>
          </p:sp>
          <p:sp>
            <p:nvSpPr>
              <p:cNvPr id="30733" name="Line 13"/>
              <p:cNvSpPr>
                <a:spLocks noChangeShapeType="1"/>
              </p:cNvSpPr>
              <p:nvPr/>
            </p:nvSpPr>
            <p:spPr bwMode="auto">
              <a:xfrm>
                <a:off x="816" y="2256"/>
                <a:ext cx="43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34" name="Line 14"/>
              <p:cNvSpPr>
                <a:spLocks noChangeShapeType="1"/>
              </p:cNvSpPr>
              <p:nvPr/>
            </p:nvSpPr>
            <p:spPr bwMode="auto">
              <a:xfrm flipV="1">
                <a:off x="1728" y="1488"/>
                <a:ext cx="1104" cy="768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35" name="Line 15"/>
              <p:cNvSpPr>
                <a:spLocks noChangeShapeType="1"/>
              </p:cNvSpPr>
              <p:nvPr/>
            </p:nvSpPr>
            <p:spPr bwMode="auto">
              <a:xfrm>
                <a:off x="1776" y="2256"/>
                <a:ext cx="1008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36" name="Line 16"/>
              <p:cNvSpPr>
                <a:spLocks noChangeShapeType="1"/>
              </p:cNvSpPr>
              <p:nvPr/>
            </p:nvSpPr>
            <p:spPr bwMode="auto">
              <a:xfrm>
                <a:off x="1728" y="2304"/>
                <a:ext cx="1104" cy="768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37" name="Line 17"/>
              <p:cNvSpPr>
                <a:spLocks noChangeShapeType="1"/>
              </p:cNvSpPr>
              <p:nvPr/>
            </p:nvSpPr>
            <p:spPr bwMode="auto">
              <a:xfrm>
                <a:off x="3264" y="2256"/>
                <a:ext cx="864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38" name="Line 18"/>
              <p:cNvSpPr>
                <a:spLocks noChangeShapeType="1"/>
              </p:cNvSpPr>
              <p:nvPr/>
            </p:nvSpPr>
            <p:spPr bwMode="auto">
              <a:xfrm>
                <a:off x="3264" y="1392"/>
                <a:ext cx="912" cy="72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39" name="Line 19"/>
              <p:cNvSpPr>
                <a:spLocks noChangeShapeType="1"/>
              </p:cNvSpPr>
              <p:nvPr/>
            </p:nvSpPr>
            <p:spPr bwMode="auto">
              <a:xfrm>
                <a:off x="4608" y="2256"/>
                <a:ext cx="384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40" name="Line 20"/>
              <p:cNvSpPr>
                <a:spLocks noChangeShapeType="1"/>
              </p:cNvSpPr>
              <p:nvPr/>
            </p:nvSpPr>
            <p:spPr bwMode="auto">
              <a:xfrm flipV="1">
                <a:off x="3264" y="2352"/>
                <a:ext cx="1776" cy="816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41" name="Text Box 21"/>
              <p:cNvSpPr txBox="1">
                <a:spLocks noChangeArrowheads="1"/>
              </p:cNvSpPr>
              <p:nvPr/>
            </p:nvSpPr>
            <p:spPr bwMode="auto">
              <a:xfrm>
                <a:off x="461" y="1797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0</a:t>
                </a:r>
              </a:p>
            </p:txBody>
          </p:sp>
          <p:sp>
            <p:nvSpPr>
              <p:cNvPr id="30742" name="Text Box 22"/>
              <p:cNvSpPr txBox="1">
                <a:spLocks noChangeArrowheads="1"/>
              </p:cNvSpPr>
              <p:nvPr/>
            </p:nvSpPr>
            <p:spPr bwMode="auto">
              <a:xfrm>
                <a:off x="1383" y="1855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4</a:t>
                </a:r>
              </a:p>
            </p:txBody>
          </p:sp>
          <p:sp>
            <p:nvSpPr>
              <p:cNvPr id="30743" name="Text Box 23"/>
              <p:cNvSpPr txBox="1">
                <a:spLocks noChangeArrowheads="1"/>
              </p:cNvSpPr>
              <p:nvPr/>
            </p:nvSpPr>
            <p:spPr bwMode="auto">
              <a:xfrm>
                <a:off x="2925" y="931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2</a:t>
                </a:r>
              </a:p>
            </p:txBody>
          </p:sp>
          <p:sp>
            <p:nvSpPr>
              <p:cNvPr id="30744" name="Text Box 24"/>
              <p:cNvSpPr txBox="1">
                <a:spLocks noChangeArrowheads="1"/>
              </p:cNvSpPr>
              <p:nvPr/>
            </p:nvSpPr>
            <p:spPr bwMode="auto">
              <a:xfrm>
                <a:off x="2925" y="1838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3</a:t>
                </a:r>
              </a:p>
            </p:txBody>
          </p:sp>
          <p:sp>
            <p:nvSpPr>
              <p:cNvPr id="30745" name="Text Box 25"/>
              <p:cNvSpPr txBox="1">
                <a:spLocks noChangeArrowheads="1"/>
              </p:cNvSpPr>
              <p:nvPr/>
            </p:nvSpPr>
            <p:spPr bwMode="auto">
              <a:xfrm>
                <a:off x="2925" y="2750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1</a:t>
                </a:r>
              </a:p>
            </p:txBody>
          </p:sp>
          <p:sp>
            <p:nvSpPr>
              <p:cNvPr id="30746" name="Text Box 26"/>
              <p:cNvSpPr txBox="1">
                <a:spLocks noChangeArrowheads="1"/>
              </p:cNvSpPr>
              <p:nvPr/>
            </p:nvSpPr>
            <p:spPr bwMode="auto">
              <a:xfrm>
                <a:off x="4272" y="1838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5</a:t>
                </a:r>
              </a:p>
            </p:txBody>
          </p:sp>
          <p:sp>
            <p:nvSpPr>
              <p:cNvPr id="30747" name="Text Box 27"/>
              <p:cNvSpPr txBox="1">
                <a:spLocks noChangeArrowheads="1"/>
              </p:cNvSpPr>
              <p:nvPr/>
            </p:nvSpPr>
            <p:spPr bwMode="auto">
              <a:xfrm>
                <a:off x="5135" y="1855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0</a:t>
                </a:r>
              </a:p>
            </p:txBody>
          </p:sp>
        </p:grpSp>
        <p:grpSp>
          <p:nvGrpSpPr>
            <p:cNvPr id="30748" name="Group 28"/>
            <p:cNvGrpSpPr>
              <a:grpSpLocks/>
            </p:cNvGrpSpPr>
            <p:nvPr/>
          </p:nvGrpSpPr>
          <p:grpSpPr bwMode="auto">
            <a:xfrm>
              <a:off x="476" y="1480"/>
              <a:ext cx="453" cy="453"/>
              <a:chOff x="295" y="981"/>
              <a:chExt cx="453" cy="453"/>
            </a:xfrm>
          </p:grpSpPr>
          <p:sp>
            <p:nvSpPr>
              <p:cNvPr id="30749" name="Line 29"/>
              <p:cNvSpPr>
                <a:spLocks noChangeShapeType="1"/>
              </p:cNvSpPr>
              <p:nvPr/>
            </p:nvSpPr>
            <p:spPr bwMode="auto">
              <a:xfrm>
                <a:off x="521" y="981"/>
                <a:ext cx="0" cy="453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750" name="Line 30"/>
              <p:cNvSpPr>
                <a:spLocks noChangeShapeType="1"/>
              </p:cNvSpPr>
              <p:nvPr/>
            </p:nvSpPr>
            <p:spPr bwMode="auto">
              <a:xfrm>
                <a:off x="295" y="1207"/>
                <a:ext cx="453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30751" name="Group 31"/>
            <p:cNvGrpSpPr>
              <a:grpSpLocks/>
            </p:cNvGrpSpPr>
            <p:nvPr/>
          </p:nvGrpSpPr>
          <p:grpSpPr bwMode="auto">
            <a:xfrm>
              <a:off x="1384" y="1480"/>
              <a:ext cx="453" cy="453"/>
              <a:chOff x="295" y="981"/>
              <a:chExt cx="453" cy="453"/>
            </a:xfrm>
          </p:grpSpPr>
          <p:sp>
            <p:nvSpPr>
              <p:cNvPr id="30752" name="Line 32"/>
              <p:cNvSpPr>
                <a:spLocks noChangeShapeType="1"/>
              </p:cNvSpPr>
              <p:nvPr/>
            </p:nvSpPr>
            <p:spPr bwMode="auto">
              <a:xfrm>
                <a:off x="521" y="981"/>
                <a:ext cx="0" cy="453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753" name="Line 33"/>
              <p:cNvSpPr>
                <a:spLocks noChangeShapeType="1"/>
              </p:cNvSpPr>
              <p:nvPr/>
            </p:nvSpPr>
            <p:spPr bwMode="auto">
              <a:xfrm>
                <a:off x="295" y="1207"/>
                <a:ext cx="453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30754" name="Group 34"/>
            <p:cNvGrpSpPr>
              <a:grpSpLocks/>
            </p:cNvGrpSpPr>
            <p:nvPr/>
          </p:nvGrpSpPr>
          <p:grpSpPr bwMode="auto">
            <a:xfrm>
              <a:off x="3243" y="754"/>
              <a:ext cx="453" cy="453"/>
              <a:chOff x="295" y="981"/>
              <a:chExt cx="453" cy="453"/>
            </a:xfrm>
          </p:grpSpPr>
          <p:sp>
            <p:nvSpPr>
              <p:cNvPr id="30755" name="Line 35"/>
              <p:cNvSpPr>
                <a:spLocks noChangeShapeType="1"/>
              </p:cNvSpPr>
              <p:nvPr/>
            </p:nvSpPr>
            <p:spPr bwMode="auto">
              <a:xfrm>
                <a:off x="521" y="981"/>
                <a:ext cx="0" cy="453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756" name="Line 36"/>
              <p:cNvSpPr>
                <a:spLocks noChangeShapeType="1"/>
              </p:cNvSpPr>
              <p:nvPr/>
            </p:nvSpPr>
            <p:spPr bwMode="auto">
              <a:xfrm>
                <a:off x="295" y="1207"/>
                <a:ext cx="453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30757" name="Group 37"/>
            <p:cNvGrpSpPr>
              <a:grpSpLocks/>
            </p:cNvGrpSpPr>
            <p:nvPr/>
          </p:nvGrpSpPr>
          <p:grpSpPr bwMode="auto">
            <a:xfrm>
              <a:off x="3288" y="1888"/>
              <a:ext cx="453" cy="453"/>
              <a:chOff x="295" y="981"/>
              <a:chExt cx="453" cy="453"/>
            </a:xfrm>
          </p:grpSpPr>
          <p:sp>
            <p:nvSpPr>
              <p:cNvPr id="30758" name="Line 38"/>
              <p:cNvSpPr>
                <a:spLocks noChangeShapeType="1"/>
              </p:cNvSpPr>
              <p:nvPr/>
            </p:nvSpPr>
            <p:spPr bwMode="auto">
              <a:xfrm>
                <a:off x="521" y="981"/>
                <a:ext cx="0" cy="453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759" name="Line 39"/>
              <p:cNvSpPr>
                <a:spLocks noChangeShapeType="1"/>
              </p:cNvSpPr>
              <p:nvPr/>
            </p:nvSpPr>
            <p:spPr bwMode="auto">
              <a:xfrm>
                <a:off x="295" y="1207"/>
                <a:ext cx="453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30760" name="Group 40"/>
            <p:cNvGrpSpPr>
              <a:grpSpLocks/>
            </p:cNvGrpSpPr>
            <p:nvPr/>
          </p:nvGrpSpPr>
          <p:grpSpPr bwMode="auto">
            <a:xfrm>
              <a:off x="3379" y="3385"/>
              <a:ext cx="453" cy="453"/>
              <a:chOff x="295" y="981"/>
              <a:chExt cx="453" cy="453"/>
            </a:xfrm>
          </p:grpSpPr>
          <p:sp>
            <p:nvSpPr>
              <p:cNvPr id="30761" name="Line 41"/>
              <p:cNvSpPr>
                <a:spLocks noChangeShapeType="1"/>
              </p:cNvSpPr>
              <p:nvPr/>
            </p:nvSpPr>
            <p:spPr bwMode="auto">
              <a:xfrm>
                <a:off x="521" y="981"/>
                <a:ext cx="0" cy="453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762" name="Line 42"/>
              <p:cNvSpPr>
                <a:spLocks noChangeShapeType="1"/>
              </p:cNvSpPr>
              <p:nvPr/>
            </p:nvSpPr>
            <p:spPr bwMode="auto">
              <a:xfrm>
                <a:off x="295" y="1207"/>
                <a:ext cx="453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30763" name="Group 43"/>
            <p:cNvGrpSpPr>
              <a:grpSpLocks/>
            </p:cNvGrpSpPr>
            <p:nvPr/>
          </p:nvGrpSpPr>
          <p:grpSpPr bwMode="auto">
            <a:xfrm>
              <a:off x="4422" y="1570"/>
              <a:ext cx="453" cy="453"/>
              <a:chOff x="295" y="981"/>
              <a:chExt cx="453" cy="453"/>
            </a:xfrm>
          </p:grpSpPr>
          <p:sp>
            <p:nvSpPr>
              <p:cNvPr id="30764" name="Line 44"/>
              <p:cNvSpPr>
                <a:spLocks noChangeShapeType="1"/>
              </p:cNvSpPr>
              <p:nvPr/>
            </p:nvSpPr>
            <p:spPr bwMode="auto">
              <a:xfrm>
                <a:off x="521" y="981"/>
                <a:ext cx="0" cy="453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765" name="Line 45"/>
              <p:cNvSpPr>
                <a:spLocks noChangeShapeType="1"/>
              </p:cNvSpPr>
              <p:nvPr/>
            </p:nvSpPr>
            <p:spPr bwMode="auto">
              <a:xfrm>
                <a:off x="295" y="1207"/>
                <a:ext cx="453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30769" name="Text Box 49"/>
            <p:cNvSpPr txBox="1">
              <a:spLocks noChangeArrowheads="1"/>
            </p:cNvSpPr>
            <p:nvPr/>
          </p:nvSpPr>
          <p:spPr bwMode="auto">
            <a:xfrm>
              <a:off x="463" y="1447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0</a:t>
              </a:r>
            </a:p>
          </p:txBody>
        </p:sp>
        <p:sp>
          <p:nvSpPr>
            <p:cNvPr id="30770" name="Text Box 50"/>
            <p:cNvSpPr txBox="1">
              <a:spLocks noChangeArrowheads="1"/>
            </p:cNvSpPr>
            <p:nvPr/>
          </p:nvSpPr>
          <p:spPr bwMode="auto">
            <a:xfrm>
              <a:off x="735" y="1447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0</a:t>
              </a:r>
            </a:p>
          </p:txBody>
        </p:sp>
        <p:sp>
          <p:nvSpPr>
            <p:cNvPr id="30772" name="Text Box 52"/>
            <p:cNvSpPr txBox="1">
              <a:spLocks noChangeArrowheads="1"/>
            </p:cNvSpPr>
            <p:nvPr/>
          </p:nvSpPr>
          <p:spPr bwMode="auto">
            <a:xfrm>
              <a:off x="1370" y="1447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0</a:t>
              </a:r>
            </a:p>
          </p:txBody>
        </p:sp>
        <p:sp>
          <p:nvSpPr>
            <p:cNvPr id="30773" name="Text Box 53"/>
            <p:cNvSpPr txBox="1">
              <a:spLocks noChangeArrowheads="1"/>
            </p:cNvSpPr>
            <p:nvPr/>
          </p:nvSpPr>
          <p:spPr bwMode="auto">
            <a:xfrm>
              <a:off x="1597" y="1447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4</a:t>
              </a:r>
            </a:p>
          </p:txBody>
        </p:sp>
        <p:sp>
          <p:nvSpPr>
            <p:cNvPr id="30776" name="Text Box 56"/>
            <p:cNvSpPr txBox="1">
              <a:spLocks noChangeArrowheads="1"/>
            </p:cNvSpPr>
            <p:nvPr/>
          </p:nvSpPr>
          <p:spPr bwMode="auto">
            <a:xfrm>
              <a:off x="3276" y="721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4</a:t>
              </a:r>
            </a:p>
          </p:txBody>
        </p:sp>
        <p:sp>
          <p:nvSpPr>
            <p:cNvPr id="30777" name="Text Box 57"/>
            <p:cNvSpPr txBox="1">
              <a:spLocks noChangeArrowheads="1"/>
            </p:cNvSpPr>
            <p:nvPr/>
          </p:nvSpPr>
          <p:spPr bwMode="auto">
            <a:xfrm>
              <a:off x="3502" y="721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6</a:t>
              </a:r>
            </a:p>
          </p:txBody>
        </p:sp>
        <p:sp>
          <p:nvSpPr>
            <p:cNvPr id="30779" name="Text Box 59"/>
            <p:cNvSpPr txBox="1">
              <a:spLocks noChangeArrowheads="1"/>
            </p:cNvSpPr>
            <p:nvPr/>
          </p:nvSpPr>
          <p:spPr bwMode="auto">
            <a:xfrm>
              <a:off x="3321" y="1855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4</a:t>
              </a:r>
            </a:p>
          </p:txBody>
        </p:sp>
        <p:sp>
          <p:nvSpPr>
            <p:cNvPr id="30780" name="Text Box 60"/>
            <p:cNvSpPr txBox="1">
              <a:spLocks noChangeArrowheads="1"/>
            </p:cNvSpPr>
            <p:nvPr/>
          </p:nvSpPr>
          <p:spPr bwMode="auto">
            <a:xfrm>
              <a:off x="3548" y="1855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7</a:t>
              </a:r>
            </a:p>
          </p:txBody>
        </p:sp>
        <p:sp>
          <p:nvSpPr>
            <p:cNvPr id="30782" name="Text Box 62"/>
            <p:cNvSpPr txBox="1">
              <a:spLocks noChangeArrowheads="1"/>
            </p:cNvSpPr>
            <p:nvPr/>
          </p:nvSpPr>
          <p:spPr bwMode="auto">
            <a:xfrm>
              <a:off x="3412" y="3352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4</a:t>
              </a:r>
            </a:p>
          </p:txBody>
        </p:sp>
        <p:sp>
          <p:nvSpPr>
            <p:cNvPr id="30783" name="Text Box 63"/>
            <p:cNvSpPr txBox="1">
              <a:spLocks noChangeArrowheads="1"/>
            </p:cNvSpPr>
            <p:nvPr/>
          </p:nvSpPr>
          <p:spPr bwMode="auto">
            <a:xfrm>
              <a:off x="3638" y="3352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5</a:t>
              </a:r>
            </a:p>
          </p:txBody>
        </p:sp>
        <p:sp>
          <p:nvSpPr>
            <p:cNvPr id="30786" name="Text Box 66"/>
            <p:cNvSpPr txBox="1">
              <a:spLocks noChangeArrowheads="1"/>
            </p:cNvSpPr>
            <p:nvPr/>
          </p:nvSpPr>
          <p:spPr bwMode="auto">
            <a:xfrm>
              <a:off x="4410" y="1537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7</a:t>
              </a:r>
            </a:p>
          </p:txBody>
        </p:sp>
        <p:sp>
          <p:nvSpPr>
            <p:cNvPr id="30787" name="Text Box 67"/>
            <p:cNvSpPr txBox="1">
              <a:spLocks noChangeArrowheads="1"/>
            </p:cNvSpPr>
            <p:nvPr/>
          </p:nvSpPr>
          <p:spPr bwMode="auto">
            <a:xfrm>
              <a:off x="4636" y="1537"/>
              <a:ext cx="27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12</a:t>
              </a:r>
            </a:p>
          </p:txBody>
        </p:sp>
        <p:sp>
          <p:nvSpPr>
            <p:cNvPr id="30790" name="Text Box 70"/>
            <p:cNvSpPr txBox="1">
              <a:spLocks noChangeArrowheads="1"/>
            </p:cNvSpPr>
            <p:nvPr/>
          </p:nvSpPr>
          <p:spPr bwMode="auto">
            <a:xfrm>
              <a:off x="5193" y="1566"/>
              <a:ext cx="27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12</a:t>
              </a:r>
            </a:p>
          </p:txBody>
        </p:sp>
      </p:grpSp>
      <p:sp>
        <p:nvSpPr>
          <p:cNvPr id="30791" name="Text Box 71"/>
          <p:cNvSpPr txBox="1">
            <a:spLocks noChangeArrowheads="1"/>
          </p:cNvSpPr>
          <p:nvPr/>
        </p:nvSpPr>
        <p:spPr bwMode="auto">
          <a:xfrm>
            <a:off x="8382000" y="2486025"/>
            <a:ext cx="438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12</a:t>
            </a:r>
          </a:p>
        </p:txBody>
      </p:sp>
      <p:sp>
        <p:nvSpPr>
          <p:cNvPr id="30794" name="Line 74"/>
          <p:cNvSpPr>
            <a:spLocks noChangeShapeType="1"/>
          </p:cNvSpPr>
          <p:nvPr/>
        </p:nvSpPr>
        <p:spPr bwMode="auto">
          <a:xfrm>
            <a:off x="9036050" y="2636838"/>
            <a:ext cx="0" cy="5048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95" name="Line 75"/>
          <p:cNvSpPr>
            <a:spLocks noChangeShapeType="1"/>
          </p:cNvSpPr>
          <p:nvPr/>
        </p:nvSpPr>
        <p:spPr bwMode="auto">
          <a:xfrm flipH="1">
            <a:off x="8818563" y="3141663"/>
            <a:ext cx="217487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96" name="Line 76"/>
          <p:cNvSpPr>
            <a:spLocks noChangeShapeType="1"/>
          </p:cNvSpPr>
          <p:nvPr/>
        </p:nvSpPr>
        <p:spPr bwMode="auto">
          <a:xfrm flipH="1">
            <a:off x="8820150" y="2636838"/>
            <a:ext cx="217488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797" name="Text Box 77"/>
          <p:cNvSpPr txBox="1">
            <a:spLocks noChangeArrowheads="1"/>
          </p:cNvSpPr>
          <p:nvPr/>
        </p:nvSpPr>
        <p:spPr bwMode="auto">
          <a:xfrm>
            <a:off x="8382000" y="2924175"/>
            <a:ext cx="438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12</a:t>
            </a:r>
          </a:p>
        </p:txBody>
      </p:sp>
      <p:sp>
        <p:nvSpPr>
          <p:cNvPr id="30798" name="Text Box 78"/>
          <p:cNvSpPr txBox="1">
            <a:spLocks noChangeArrowheads="1"/>
          </p:cNvSpPr>
          <p:nvPr/>
        </p:nvSpPr>
        <p:spPr bwMode="auto">
          <a:xfrm>
            <a:off x="7950200" y="2924175"/>
            <a:ext cx="438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12</a:t>
            </a:r>
          </a:p>
        </p:txBody>
      </p:sp>
      <p:sp>
        <p:nvSpPr>
          <p:cNvPr id="30799" name="Line 79"/>
          <p:cNvSpPr>
            <a:spLocks noChangeShapeType="1"/>
          </p:cNvSpPr>
          <p:nvPr/>
        </p:nvSpPr>
        <p:spPr bwMode="auto">
          <a:xfrm>
            <a:off x="7451725" y="3068638"/>
            <a:ext cx="5048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 type="none" w="sm" len="sm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800" name="Line 80"/>
          <p:cNvSpPr>
            <a:spLocks noChangeShapeType="1"/>
          </p:cNvSpPr>
          <p:nvPr/>
        </p:nvSpPr>
        <p:spPr bwMode="auto">
          <a:xfrm flipV="1">
            <a:off x="5867400" y="3068638"/>
            <a:ext cx="2160588" cy="28082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801" name="Text Box 81"/>
          <p:cNvSpPr txBox="1">
            <a:spLocks noChangeArrowheads="1"/>
          </p:cNvSpPr>
          <p:nvPr/>
        </p:nvSpPr>
        <p:spPr bwMode="auto">
          <a:xfrm>
            <a:off x="5429250" y="5734050"/>
            <a:ext cx="438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12</a:t>
            </a:r>
          </a:p>
        </p:txBody>
      </p:sp>
      <p:sp>
        <p:nvSpPr>
          <p:cNvPr id="30802" name="Text Box 82"/>
          <p:cNvSpPr txBox="1">
            <a:spLocks noChangeArrowheads="1"/>
          </p:cNvSpPr>
          <p:nvPr/>
        </p:nvSpPr>
        <p:spPr bwMode="auto">
          <a:xfrm>
            <a:off x="7086600" y="2852738"/>
            <a:ext cx="438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12</a:t>
            </a:r>
          </a:p>
        </p:txBody>
      </p:sp>
      <p:sp>
        <p:nvSpPr>
          <p:cNvPr id="30803" name="Text Box 83"/>
          <p:cNvSpPr txBox="1">
            <a:spLocks noChangeArrowheads="1"/>
          </p:cNvSpPr>
          <p:nvPr/>
        </p:nvSpPr>
        <p:spPr bwMode="auto">
          <a:xfrm>
            <a:off x="6732588" y="2873375"/>
            <a:ext cx="311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7</a:t>
            </a:r>
          </a:p>
        </p:txBody>
      </p:sp>
      <p:sp>
        <p:nvSpPr>
          <p:cNvPr id="30804" name="Text Box 84"/>
          <p:cNvSpPr txBox="1">
            <a:spLocks noChangeArrowheads="1"/>
          </p:cNvSpPr>
          <p:nvPr/>
        </p:nvSpPr>
        <p:spPr bwMode="auto">
          <a:xfrm>
            <a:off x="5003800" y="5734050"/>
            <a:ext cx="438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11</a:t>
            </a:r>
          </a:p>
        </p:txBody>
      </p:sp>
      <p:sp>
        <p:nvSpPr>
          <p:cNvPr id="30805" name="Line 85"/>
          <p:cNvSpPr>
            <a:spLocks noChangeShapeType="1"/>
          </p:cNvSpPr>
          <p:nvPr/>
        </p:nvSpPr>
        <p:spPr bwMode="auto">
          <a:xfrm>
            <a:off x="5580063" y="1844675"/>
            <a:ext cx="1152525" cy="11525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 type="none" w="sm" len="sm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806" name="Text Box 86"/>
          <p:cNvSpPr txBox="1">
            <a:spLocks noChangeArrowheads="1"/>
          </p:cNvSpPr>
          <p:nvPr/>
        </p:nvSpPr>
        <p:spPr bwMode="auto">
          <a:xfrm>
            <a:off x="5272088" y="1576388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7</a:t>
            </a:r>
          </a:p>
        </p:txBody>
      </p:sp>
      <p:sp>
        <p:nvSpPr>
          <p:cNvPr id="30807" name="Text Box 87"/>
          <p:cNvSpPr txBox="1">
            <a:spLocks noChangeArrowheads="1"/>
          </p:cNvSpPr>
          <p:nvPr/>
        </p:nvSpPr>
        <p:spPr bwMode="auto">
          <a:xfrm>
            <a:off x="4908550" y="1557338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5</a:t>
            </a:r>
          </a:p>
        </p:txBody>
      </p:sp>
      <p:sp>
        <p:nvSpPr>
          <p:cNvPr id="30808" name="Line 88"/>
          <p:cNvSpPr>
            <a:spLocks noChangeShapeType="1"/>
          </p:cNvSpPr>
          <p:nvPr/>
        </p:nvSpPr>
        <p:spPr bwMode="auto">
          <a:xfrm flipV="1">
            <a:off x="5651500" y="2997200"/>
            <a:ext cx="1081088" cy="5032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 type="none" w="sm" len="sm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809" name="Text Box 89"/>
          <p:cNvSpPr txBox="1">
            <a:spLocks noChangeArrowheads="1"/>
          </p:cNvSpPr>
          <p:nvPr/>
        </p:nvSpPr>
        <p:spPr bwMode="auto">
          <a:xfrm>
            <a:off x="5340350" y="3376613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7</a:t>
            </a:r>
          </a:p>
        </p:txBody>
      </p:sp>
      <p:sp>
        <p:nvSpPr>
          <p:cNvPr id="30810" name="Text Box 90"/>
          <p:cNvSpPr txBox="1">
            <a:spLocks noChangeArrowheads="1"/>
          </p:cNvSpPr>
          <p:nvPr/>
        </p:nvSpPr>
        <p:spPr bwMode="auto">
          <a:xfrm>
            <a:off x="5003800" y="3357563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4</a:t>
            </a:r>
          </a:p>
        </p:txBody>
      </p:sp>
      <p:sp>
        <p:nvSpPr>
          <p:cNvPr id="30811" name="Line 91"/>
          <p:cNvSpPr>
            <a:spLocks noChangeShapeType="1"/>
          </p:cNvSpPr>
          <p:nvPr/>
        </p:nvSpPr>
        <p:spPr bwMode="auto">
          <a:xfrm flipV="1">
            <a:off x="2555875" y="1773238"/>
            <a:ext cx="2303463" cy="10795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 type="none" w="sm" len="sm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812" name="Line 92"/>
          <p:cNvSpPr>
            <a:spLocks noChangeShapeType="1"/>
          </p:cNvSpPr>
          <p:nvPr/>
        </p:nvSpPr>
        <p:spPr bwMode="auto">
          <a:xfrm>
            <a:off x="2555875" y="2924175"/>
            <a:ext cx="2447925" cy="5762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 type="none" w="sm" len="sm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813" name="Line 93"/>
          <p:cNvSpPr>
            <a:spLocks noChangeShapeType="1"/>
          </p:cNvSpPr>
          <p:nvPr/>
        </p:nvSpPr>
        <p:spPr bwMode="auto">
          <a:xfrm>
            <a:off x="2555875" y="2997200"/>
            <a:ext cx="2592388" cy="2952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 type="none" w="sm" len="sm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814" name="Text Box 94"/>
          <p:cNvSpPr txBox="1">
            <a:spLocks noChangeArrowheads="1"/>
          </p:cNvSpPr>
          <p:nvPr/>
        </p:nvSpPr>
        <p:spPr bwMode="auto">
          <a:xfrm>
            <a:off x="2244725" y="2708275"/>
            <a:ext cx="311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4</a:t>
            </a:r>
          </a:p>
        </p:txBody>
      </p:sp>
      <p:sp>
        <p:nvSpPr>
          <p:cNvPr id="30815" name="Text Box 95"/>
          <p:cNvSpPr txBox="1">
            <a:spLocks noChangeArrowheads="1"/>
          </p:cNvSpPr>
          <p:nvPr/>
        </p:nvSpPr>
        <p:spPr bwMode="auto">
          <a:xfrm>
            <a:off x="1908175" y="2728913"/>
            <a:ext cx="3111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0</a:t>
            </a:r>
          </a:p>
        </p:txBody>
      </p:sp>
      <p:sp>
        <p:nvSpPr>
          <p:cNvPr id="30816" name="Line 96"/>
          <p:cNvSpPr>
            <a:spLocks noChangeShapeType="1"/>
          </p:cNvSpPr>
          <p:nvPr/>
        </p:nvSpPr>
        <p:spPr bwMode="auto">
          <a:xfrm>
            <a:off x="1187450" y="2924175"/>
            <a:ext cx="6477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arrow" w="med" len="med"/>
            <a:tailEnd type="none" w="sm" len="sm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0817" name="Text Box 97"/>
          <p:cNvSpPr txBox="1">
            <a:spLocks noChangeArrowheads="1"/>
          </p:cNvSpPr>
          <p:nvPr/>
        </p:nvSpPr>
        <p:spPr bwMode="auto">
          <a:xfrm>
            <a:off x="900113" y="2781300"/>
            <a:ext cx="311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0</a:t>
            </a:r>
          </a:p>
        </p:txBody>
      </p:sp>
      <p:sp>
        <p:nvSpPr>
          <p:cNvPr id="30818" name="Text Box 98"/>
          <p:cNvSpPr txBox="1">
            <a:spLocks noChangeArrowheads="1"/>
          </p:cNvSpPr>
          <p:nvPr/>
        </p:nvSpPr>
        <p:spPr bwMode="auto">
          <a:xfrm>
            <a:off x="468313" y="2781300"/>
            <a:ext cx="311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0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0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0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0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3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30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30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30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30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4" grpId="0" animBg="1"/>
      <p:bldP spid="30795" grpId="0" animBg="1"/>
      <p:bldP spid="30796" grpId="0" animBg="1"/>
      <p:bldP spid="30797" grpId="0"/>
      <p:bldP spid="30798" grpId="0"/>
      <p:bldP spid="30799" grpId="0" animBg="1"/>
      <p:bldP spid="30800" grpId="0" animBg="1"/>
      <p:bldP spid="30801" grpId="0"/>
      <p:bldP spid="30802" grpId="0"/>
      <p:bldP spid="30803" grpId="0"/>
      <p:bldP spid="30804" grpId="0"/>
      <p:bldP spid="30805" grpId="0" animBg="1"/>
      <p:bldP spid="30806" grpId="0"/>
      <p:bldP spid="30807" grpId="0"/>
      <p:bldP spid="30808" grpId="0" animBg="1"/>
      <p:bldP spid="30809" grpId="0"/>
      <p:bldP spid="30810" grpId="0"/>
      <p:bldP spid="30811" grpId="0" animBg="1"/>
      <p:bldP spid="30812" grpId="0" animBg="1"/>
      <p:bldP spid="30813" grpId="0" animBg="1"/>
      <p:bldP spid="30814" grpId="0"/>
      <p:bldP spid="30815" grpId="0"/>
      <p:bldP spid="30816" grpId="0" animBg="1"/>
      <p:bldP spid="30817" grpId="0"/>
      <p:bldP spid="308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3400"/>
              <a:t>Después de calculados los cuatro tiempos de cada actividad, se calculan las holguras</a:t>
            </a:r>
          </a:p>
          <a:p>
            <a:r>
              <a:rPr lang="es-ES" sz="3400"/>
              <a:t>La holgura es el tiempo que se puede atrasar una actividad sin afectar la duración total del proyecto</a:t>
            </a:r>
          </a:p>
          <a:p>
            <a:r>
              <a:rPr lang="es-ES" sz="3400"/>
              <a:t>H = LF – EF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611188" y="354013"/>
            <a:ext cx="7458075" cy="911225"/>
          </a:xfrm>
        </p:spPr>
        <p:txBody>
          <a:bodyPr/>
          <a:lstStyle/>
          <a:p>
            <a:r>
              <a:rPr lang="es-ES" b="1"/>
              <a:t>Proyectos: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Un proyecto es cualquier empresa humana con un claro principio y un claro final (Gallagher)</a:t>
            </a:r>
          </a:p>
          <a:p>
            <a:r>
              <a:rPr lang="es-ES"/>
              <a:t>Poseen algunas características comunes:</a:t>
            </a:r>
          </a:p>
          <a:p>
            <a:pPr lvl="1"/>
            <a:r>
              <a:rPr lang="es-ES" sz="3000"/>
              <a:t>Combinación de actividades</a:t>
            </a:r>
          </a:p>
          <a:p>
            <a:pPr lvl="1"/>
            <a:r>
              <a:rPr lang="es-ES" sz="3000"/>
              <a:t>Relación secuencial entre actividades</a:t>
            </a:r>
          </a:p>
          <a:p>
            <a:pPr lvl="1"/>
            <a:r>
              <a:rPr lang="es-ES" sz="3000"/>
              <a:t>Preocupación por el tiempo</a:t>
            </a:r>
          </a:p>
          <a:p>
            <a:pPr lvl="1"/>
            <a:r>
              <a:rPr lang="es-ES" sz="3000"/>
              <a:t>Preocupación por los recursos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grpSp>
        <p:nvGrpSpPr>
          <p:cNvPr id="32856" name="Group 88"/>
          <p:cNvGrpSpPr>
            <a:grpSpLocks/>
          </p:cNvGrpSpPr>
          <p:nvPr/>
        </p:nvGrpSpPr>
        <p:grpSpPr bwMode="auto">
          <a:xfrm>
            <a:off x="107950" y="1125538"/>
            <a:ext cx="8424863" cy="4956175"/>
            <a:chOff x="385" y="857"/>
            <a:chExt cx="5307" cy="3122"/>
          </a:xfrm>
        </p:grpSpPr>
        <p:grpSp>
          <p:nvGrpSpPr>
            <p:cNvPr id="32772" name="Group 4"/>
            <p:cNvGrpSpPr>
              <a:grpSpLocks/>
            </p:cNvGrpSpPr>
            <p:nvPr/>
          </p:nvGrpSpPr>
          <p:grpSpPr bwMode="auto">
            <a:xfrm>
              <a:off x="5193" y="1706"/>
              <a:ext cx="453" cy="453"/>
              <a:chOff x="295" y="981"/>
              <a:chExt cx="453" cy="453"/>
            </a:xfrm>
          </p:grpSpPr>
          <p:sp>
            <p:nvSpPr>
              <p:cNvPr id="32773" name="Line 5"/>
              <p:cNvSpPr>
                <a:spLocks noChangeShapeType="1"/>
              </p:cNvSpPr>
              <p:nvPr/>
            </p:nvSpPr>
            <p:spPr bwMode="auto">
              <a:xfrm>
                <a:off x="521" y="981"/>
                <a:ext cx="0" cy="453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774" name="Line 6"/>
              <p:cNvSpPr>
                <a:spLocks noChangeShapeType="1"/>
              </p:cNvSpPr>
              <p:nvPr/>
            </p:nvSpPr>
            <p:spPr bwMode="auto">
              <a:xfrm>
                <a:off x="295" y="1207"/>
                <a:ext cx="453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32775" name="Group 7"/>
            <p:cNvGrpSpPr>
              <a:grpSpLocks/>
            </p:cNvGrpSpPr>
            <p:nvPr/>
          </p:nvGrpSpPr>
          <p:grpSpPr bwMode="auto">
            <a:xfrm>
              <a:off x="385" y="857"/>
              <a:ext cx="5184" cy="3117"/>
              <a:chOff x="424" y="721"/>
              <a:chExt cx="5184" cy="3117"/>
            </a:xfrm>
          </p:grpSpPr>
          <p:grpSp>
            <p:nvGrpSpPr>
              <p:cNvPr id="32776" name="Group 8"/>
              <p:cNvGrpSpPr>
                <a:grpSpLocks/>
              </p:cNvGrpSpPr>
              <p:nvPr/>
            </p:nvGrpSpPr>
            <p:grpSpPr bwMode="auto">
              <a:xfrm>
                <a:off x="424" y="1067"/>
                <a:ext cx="5184" cy="2429"/>
                <a:chOff x="288" y="931"/>
                <a:chExt cx="5184" cy="2429"/>
              </a:xfrm>
            </p:grpSpPr>
            <p:sp>
              <p:nvSpPr>
                <p:cNvPr id="32777" name="Oval 9"/>
                <p:cNvSpPr>
                  <a:spLocks noChangeArrowheads="1"/>
                </p:cNvSpPr>
                <p:nvPr/>
              </p:nvSpPr>
              <p:spPr bwMode="auto">
                <a:xfrm>
                  <a:off x="288" y="2016"/>
                  <a:ext cx="528" cy="480"/>
                </a:xfrm>
                <a:prstGeom prst="ellipse">
                  <a:avLst/>
                </a:prstGeom>
                <a:solidFill>
                  <a:schemeClr val="accent1"/>
                </a:solidFill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r>
                    <a:rPr lang="es-ES_tradnl" sz="2400">
                      <a:latin typeface="Times New Roman" pitchFamily="18" charset="0"/>
                    </a:rPr>
                    <a:t>Inicio</a:t>
                  </a:r>
                </a:p>
              </p:txBody>
            </p:sp>
            <p:sp>
              <p:nvSpPr>
                <p:cNvPr id="32778" name="Oval 10"/>
                <p:cNvSpPr>
                  <a:spLocks noChangeArrowheads="1"/>
                </p:cNvSpPr>
                <p:nvPr/>
              </p:nvSpPr>
              <p:spPr bwMode="auto">
                <a:xfrm>
                  <a:off x="1248" y="2064"/>
                  <a:ext cx="480" cy="384"/>
                </a:xfrm>
                <a:prstGeom prst="ellipse">
                  <a:avLst/>
                </a:prstGeom>
                <a:solidFill>
                  <a:schemeClr val="accent1"/>
                </a:solidFill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r>
                    <a:rPr lang="es-ES_tradnl" sz="2400">
                      <a:latin typeface="Times New Roman" pitchFamily="18" charset="0"/>
                    </a:rPr>
                    <a:t>A</a:t>
                  </a:r>
                </a:p>
              </p:txBody>
            </p:sp>
            <p:sp>
              <p:nvSpPr>
                <p:cNvPr id="32779" name="Oval 11"/>
                <p:cNvSpPr>
                  <a:spLocks noChangeArrowheads="1"/>
                </p:cNvSpPr>
                <p:nvPr/>
              </p:nvSpPr>
              <p:spPr bwMode="auto">
                <a:xfrm>
                  <a:off x="2784" y="1152"/>
                  <a:ext cx="480" cy="384"/>
                </a:xfrm>
                <a:prstGeom prst="ellipse">
                  <a:avLst/>
                </a:prstGeom>
                <a:solidFill>
                  <a:schemeClr val="accent1"/>
                </a:solidFill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r>
                    <a:rPr lang="es-ES_tradnl" sz="2400">
                      <a:latin typeface="Times New Roman" pitchFamily="18" charset="0"/>
                    </a:rPr>
                    <a:t>B</a:t>
                  </a:r>
                </a:p>
              </p:txBody>
            </p:sp>
            <p:sp>
              <p:nvSpPr>
                <p:cNvPr id="32780" name="Oval 12"/>
                <p:cNvSpPr>
                  <a:spLocks noChangeArrowheads="1"/>
                </p:cNvSpPr>
                <p:nvPr/>
              </p:nvSpPr>
              <p:spPr bwMode="auto">
                <a:xfrm>
                  <a:off x="2784" y="2064"/>
                  <a:ext cx="480" cy="384"/>
                </a:xfrm>
                <a:prstGeom prst="ellipse">
                  <a:avLst/>
                </a:prstGeom>
                <a:solidFill>
                  <a:schemeClr val="accent1"/>
                </a:solidFill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r>
                    <a:rPr lang="es-ES_tradnl" sz="2400">
                      <a:latin typeface="Times New Roman" pitchFamily="18" charset="0"/>
                    </a:rPr>
                    <a:t>C</a:t>
                  </a:r>
                </a:p>
              </p:txBody>
            </p:sp>
            <p:sp>
              <p:nvSpPr>
                <p:cNvPr id="32781" name="Oval 13"/>
                <p:cNvSpPr>
                  <a:spLocks noChangeArrowheads="1"/>
                </p:cNvSpPr>
                <p:nvPr/>
              </p:nvSpPr>
              <p:spPr bwMode="auto">
                <a:xfrm>
                  <a:off x="2784" y="2976"/>
                  <a:ext cx="480" cy="384"/>
                </a:xfrm>
                <a:prstGeom prst="ellipse">
                  <a:avLst/>
                </a:prstGeom>
                <a:solidFill>
                  <a:schemeClr val="accent1"/>
                </a:solidFill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r>
                    <a:rPr lang="es-ES_tradnl" sz="2400">
                      <a:latin typeface="Times New Roman" pitchFamily="18" charset="0"/>
                    </a:rPr>
                    <a:t>D</a:t>
                  </a:r>
                </a:p>
              </p:txBody>
            </p:sp>
            <p:sp>
              <p:nvSpPr>
                <p:cNvPr id="32782" name="Oval 14"/>
                <p:cNvSpPr>
                  <a:spLocks noChangeArrowheads="1"/>
                </p:cNvSpPr>
                <p:nvPr/>
              </p:nvSpPr>
              <p:spPr bwMode="auto">
                <a:xfrm>
                  <a:off x="4128" y="2064"/>
                  <a:ext cx="480" cy="384"/>
                </a:xfrm>
                <a:prstGeom prst="ellipse">
                  <a:avLst/>
                </a:prstGeom>
                <a:solidFill>
                  <a:schemeClr val="accent1"/>
                </a:solidFill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r>
                    <a:rPr lang="es-ES_tradnl" sz="2400">
                      <a:latin typeface="Times New Roman" pitchFamily="18" charset="0"/>
                    </a:rPr>
                    <a:t>E</a:t>
                  </a:r>
                </a:p>
              </p:txBody>
            </p:sp>
            <p:sp>
              <p:nvSpPr>
                <p:cNvPr id="32783" name="Oval 15"/>
                <p:cNvSpPr>
                  <a:spLocks noChangeArrowheads="1"/>
                </p:cNvSpPr>
                <p:nvPr/>
              </p:nvSpPr>
              <p:spPr bwMode="auto">
                <a:xfrm>
                  <a:off x="4992" y="2064"/>
                  <a:ext cx="480" cy="384"/>
                </a:xfrm>
                <a:prstGeom prst="ellipse">
                  <a:avLst/>
                </a:prstGeom>
                <a:solidFill>
                  <a:schemeClr val="accent1"/>
                </a:solidFill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r>
                    <a:rPr lang="es-ES_tradnl" sz="2400">
                      <a:latin typeface="Times New Roman" pitchFamily="18" charset="0"/>
                    </a:rPr>
                    <a:t>Fin</a:t>
                  </a:r>
                </a:p>
              </p:txBody>
            </p:sp>
            <p:sp>
              <p:nvSpPr>
                <p:cNvPr id="32784" name="Line 16"/>
                <p:cNvSpPr>
                  <a:spLocks noChangeShapeType="1"/>
                </p:cNvSpPr>
                <p:nvPr/>
              </p:nvSpPr>
              <p:spPr bwMode="auto">
                <a:xfrm>
                  <a:off x="816" y="2256"/>
                  <a:ext cx="43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785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728" y="1488"/>
                  <a:ext cx="1104" cy="768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786" name="Line 18"/>
                <p:cNvSpPr>
                  <a:spLocks noChangeShapeType="1"/>
                </p:cNvSpPr>
                <p:nvPr/>
              </p:nvSpPr>
              <p:spPr bwMode="auto">
                <a:xfrm>
                  <a:off x="1776" y="2256"/>
                  <a:ext cx="1008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787" name="Line 19"/>
                <p:cNvSpPr>
                  <a:spLocks noChangeShapeType="1"/>
                </p:cNvSpPr>
                <p:nvPr/>
              </p:nvSpPr>
              <p:spPr bwMode="auto">
                <a:xfrm>
                  <a:off x="1728" y="2304"/>
                  <a:ext cx="1104" cy="768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788" name="Line 20"/>
                <p:cNvSpPr>
                  <a:spLocks noChangeShapeType="1"/>
                </p:cNvSpPr>
                <p:nvPr/>
              </p:nvSpPr>
              <p:spPr bwMode="auto">
                <a:xfrm>
                  <a:off x="3264" y="2256"/>
                  <a:ext cx="864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789" name="Line 21"/>
                <p:cNvSpPr>
                  <a:spLocks noChangeShapeType="1"/>
                </p:cNvSpPr>
                <p:nvPr/>
              </p:nvSpPr>
              <p:spPr bwMode="auto">
                <a:xfrm>
                  <a:off x="3264" y="1392"/>
                  <a:ext cx="912" cy="72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790" name="Line 22"/>
                <p:cNvSpPr>
                  <a:spLocks noChangeShapeType="1"/>
                </p:cNvSpPr>
                <p:nvPr/>
              </p:nvSpPr>
              <p:spPr bwMode="auto">
                <a:xfrm>
                  <a:off x="4608" y="2256"/>
                  <a:ext cx="384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791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3264" y="2352"/>
                  <a:ext cx="1776" cy="816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792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461" y="1797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0</a:t>
                  </a:r>
                </a:p>
              </p:txBody>
            </p:sp>
            <p:sp>
              <p:nvSpPr>
                <p:cNvPr id="32793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1383" y="1855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4</a:t>
                  </a:r>
                </a:p>
              </p:txBody>
            </p:sp>
            <p:sp>
              <p:nvSpPr>
                <p:cNvPr id="32794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925" y="931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2</a:t>
                  </a:r>
                </a:p>
              </p:txBody>
            </p:sp>
            <p:sp>
              <p:nvSpPr>
                <p:cNvPr id="32795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925" y="1838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3</a:t>
                  </a:r>
                </a:p>
              </p:txBody>
            </p:sp>
            <p:sp>
              <p:nvSpPr>
                <p:cNvPr id="32796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925" y="2750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1</a:t>
                  </a:r>
                </a:p>
              </p:txBody>
            </p:sp>
            <p:sp>
              <p:nvSpPr>
                <p:cNvPr id="32797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4272" y="1838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5</a:t>
                  </a:r>
                </a:p>
              </p:txBody>
            </p:sp>
            <p:sp>
              <p:nvSpPr>
                <p:cNvPr id="3279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5135" y="1855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0</a:t>
                  </a:r>
                </a:p>
              </p:txBody>
            </p:sp>
          </p:grpSp>
          <p:grpSp>
            <p:nvGrpSpPr>
              <p:cNvPr id="32799" name="Group 31"/>
              <p:cNvGrpSpPr>
                <a:grpSpLocks/>
              </p:cNvGrpSpPr>
              <p:nvPr/>
            </p:nvGrpSpPr>
            <p:grpSpPr bwMode="auto">
              <a:xfrm>
                <a:off x="476" y="1480"/>
                <a:ext cx="453" cy="453"/>
                <a:chOff x="295" y="981"/>
                <a:chExt cx="453" cy="453"/>
              </a:xfrm>
            </p:grpSpPr>
            <p:sp>
              <p:nvSpPr>
                <p:cNvPr id="32800" name="Line 32"/>
                <p:cNvSpPr>
                  <a:spLocks noChangeShapeType="1"/>
                </p:cNvSpPr>
                <p:nvPr/>
              </p:nvSpPr>
              <p:spPr bwMode="auto">
                <a:xfrm>
                  <a:off x="521" y="981"/>
                  <a:ext cx="0" cy="453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32801" name="Line 33"/>
                <p:cNvSpPr>
                  <a:spLocks noChangeShapeType="1"/>
                </p:cNvSpPr>
                <p:nvPr/>
              </p:nvSpPr>
              <p:spPr bwMode="auto">
                <a:xfrm>
                  <a:off x="295" y="1207"/>
                  <a:ext cx="453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32802" name="Group 34"/>
              <p:cNvGrpSpPr>
                <a:grpSpLocks/>
              </p:cNvGrpSpPr>
              <p:nvPr/>
            </p:nvGrpSpPr>
            <p:grpSpPr bwMode="auto">
              <a:xfrm>
                <a:off x="1384" y="1480"/>
                <a:ext cx="453" cy="453"/>
                <a:chOff x="295" y="981"/>
                <a:chExt cx="453" cy="453"/>
              </a:xfrm>
            </p:grpSpPr>
            <p:sp>
              <p:nvSpPr>
                <p:cNvPr id="32803" name="Line 35"/>
                <p:cNvSpPr>
                  <a:spLocks noChangeShapeType="1"/>
                </p:cNvSpPr>
                <p:nvPr/>
              </p:nvSpPr>
              <p:spPr bwMode="auto">
                <a:xfrm>
                  <a:off x="521" y="981"/>
                  <a:ext cx="0" cy="453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32804" name="Line 36"/>
                <p:cNvSpPr>
                  <a:spLocks noChangeShapeType="1"/>
                </p:cNvSpPr>
                <p:nvPr/>
              </p:nvSpPr>
              <p:spPr bwMode="auto">
                <a:xfrm>
                  <a:off x="295" y="1207"/>
                  <a:ext cx="453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32805" name="Group 37"/>
              <p:cNvGrpSpPr>
                <a:grpSpLocks/>
              </p:cNvGrpSpPr>
              <p:nvPr/>
            </p:nvGrpSpPr>
            <p:grpSpPr bwMode="auto">
              <a:xfrm>
                <a:off x="3243" y="754"/>
                <a:ext cx="453" cy="453"/>
                <a:chOff x="295" y="981"/>
                <a:chExt cx="453" cy="453"/>
              </a:xfrm>
            </p:grpSpPr>
            <p:sp>
              <p:nvSpPr>
                <p:cNvPr id="32806" name="Line 38"/>
                <p:cNvSpPr>
                  <a:spLocks noChangeShapeType="1"/>
                </p:cNvSpPr>
                <p:nvPr/>
              </p:nvSpPr>
              <p:spPr bwMode="auto">
                <a:xfrm>
                  <a:off x="521" y="981"/>
                  <a:ext cx="0" cy="453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32807" name="Line 39"/>
                <p:cNvSpPr>
                  <a:spLocks noChangeShapeType="1"/>
                </p:cNvSpPr>
                <p:nvPr/>
              </p:nvSpPr>
              <p:spPr bwMode="auto">
                <a:xfrm>
                  <a:off x="295" y="1207"/>
                  <a:ext cx="453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32808" name="Group 40"/>
              <p:cNvGrpSpPr>
                <a:grpSpLocks/>
              </p:cNvGrpSpPr>
              <p:nvPr/>
            </p:nvGrpSpPr>
            <p:grpSpPr bwMode="auto">
              <a:xfrm>
                <a:off x="3288" y="1888"/>
                <a:ext cx="453" cy="453"/>
                <a:chOff x="295" y="981"/>
                <a:chExt cx="453" cy="453"/>
              </a:xfrm>
            </p:grpSpPr>
            <p:sp>
              <p:nvSpPr>
                <p:cNvPr id="32809" name="Line 41"/>
                <p:cNvSpPr>
                  <a:spLocks noChangeShapeType="1"/>
                </p:cNvSpPr>
                <p:nvPr/>
              </p:nvSpPr>
              <p:spPr bwMode="auto">
                <a:xfrm>
                  <a:off x="521" y="981"/>
                  <a:ext cx="0" cy="453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32810" name="Line 42"/>
                <p:cNvSpPr>
                  <a:spLocks noChangeShapeType="1"/>
                </p:cNvSpPr>
                <p:nvPr/>
              </p:nvSpPr>
              <p:spPr bwMode="auto">
                <a:xfrm>
                  <a:off x="295" y="1207"/>
                  <a:ext cx="453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32811" name="Group 43"/>
              <p:cNvGrpSpPr>
                <a:grpSpLocks/>
              </p:cNvGrpSpPr>
              <p:nvPr/>
            </p:nvGrpSpPr>
            <p:grpSpPr bwMode="auto">
              <a:xfrm>
                <a:off x="3379" y="3385"/>
                <a:ext cx="453" cy="453"/>
                <a:chOff x="295" y="981"/>
                <a:chExt cx="453" cy="453"/>
              </a:xfrm>
            </p:grpSpPr>
            <p:sp>
              <p:nvSpPr>
                <p:cNvPr id="32812" name="Line 44"/>
                <p:cNvSpPr>
                  <a:spLocks noChangeShapeType="1"/>
                </p:cNvSpPr>
                <p:nvPr/>
              </p:nvSpPr>
              <p:spPr bwMode="auto">
                <a:xfrm>
                  <a:off x="521" y="981"/>
                  <a:ext cx="0" cy="453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32813" name="Line 45"/>
                <p:cNvSpPr>
                  <a:spLocks noChangeShapeType="1"/>
                </p:cNvSpPr>
                <p:nvPr/>
              </p:nvSpPr>
              <p:spPr bwMode="auto">
                <a:xfrm>
                  <a:off x="295" y="1207"/>
                  <a:ext cx="453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32814" name="Group 46"/>
              <p:cNvGrpSpPr>
                <a:grpSpLocks/>
              </p:cNvGrpSpPr>
              <p:nvPr/>
            </p:nvGrpSpPr>
            <p:grpSpPr bwMode="auto">
              <a:xfrm>
                <a:off x="4422" y="1570"/>
                <a:ext cx="453" cy="453"/>
                <a:chOff x="295" y="981"/>
                <a:chExt cx="453" cy="453"/>
              </a:xfrm>
            </p:grpSpPr>
            <p:sp>
              <p:nvSpPr>
                <p:cNvPr id="32815" name="Line 47"/>
                <p:cNvSpPr>
                  <a:spLocks noChangeShapeType="1"/>
                </p:cNvSpPr>
                <p:nvPr/>
              </p:nvSpPr>
              <p:spPr bwMode="auto">
                <a:xfrm>
                  <a:off x="521" y="981"/>
                  <a:ext cx="0" cy="453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32816" name="Line 48"/>
                <p:cNvSpPr>
                  <a:spLocks noChangeShapeType="1"/>
                </p:cNvSpPr>
                <p:nvPr/>
              </p:nvSpPr>
              <p:spPr bwMode="auto">
                <a:xfrm>
                  <a:off x="295" y="1207"/>
                  <a:ext cx="453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sp>
            <p:nvSpPr>
              <p:cNvPr id="32817" name="Text Box 49"/>
              <p:cNvSpPr txBox="1">
                <a:spLocks noChangeArrowheads="1"/>
              </p:cNvSpPr>
              <p:nvPr/>
            </p:nvSpPr>
            <p:spPr bwMode="auto">
              <a:xfrm>
                <a:off x="463" y="1447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0</a:t>
                </a:r>
              </a:p>
            </p:txBody>
          </p:sp>
          <p:sp>
            <p:nvSpPr>
              <p:cNvPr id="32818" name="Text Box 50"/>
              <p:cNvSpPr txBox="1">
                <a:spLocks noChangeArrowheads="1"/>
              </p:cNvSpPr>
              <p:nvPr/>
            </p:nvSpPr>
            <p:spPr bwMode="auto">
              <a:xfrm>
                <a:off x="735" y="1447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0</a:t>
                </a:r>
              </a:p>
            </p:txBody>
          </p:sp>
          <p:sp>
            <p:nvSpPr>
              <p:cNvPr id="32819" name="Text Box 51"/>
              <p:cNvSpPr txBox="1">
                <a:spLocks noChangeArrowheads="1"/>
              </p:cNvSpPr>
              <p:nvPr/>
            </p:nvSpPr>
            <p:spPr bwMode="auto">
              <a:xfrm>
                <a:off x="1370" y="1447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0</a:t>
                </a:r>
              </a:p>
            </p:txBody>
          </p:sp>
          <p:sp>
            <p:nvSpPr>
              <p:cNvPr id="32820" name="Text Box 52"/>
              <p:cNvSpPr txBox="1">
                <a:spLocks noChangeArrowheads="1"/>
              </p:cNvSpPr>
              <p:nvPr/>
            </p:nvSpPr>
            <p:spPr bwMode="auto">
              <a:xfrm>
                <a:off x="1597" y="1447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4</a:t>
                </a:r>
              </a:p>
            </p:txBody>
          </p:sp>
          <p:sp>
            <p:nvSpPr>
              <p:cNvPr id="32821" name="Text Box 53"/>
              <p:cNvSpPr txBox="1">
                <a:spLocks noChangeArrowheads="1"/>
              </p:cNvSpPr>
              <p:nvPr/>
            </p:nvSpPr>
            <p:spPr bwMode="auto">
              <a:xfrm>
                <a:off x="3276" y="721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4</a:t>
                </a:r>
              </a:p>
            </p:txBody>
          </p:sp>
          <p:sp>
            <p:nvSpPr>
              <p:cNvPr id="32822" name="Text Box 54"/>
              <p:cNvSpPr txBox="1">
                <a:spLocks noChangeArrowheads="1"/>
              </p:cNvSpPr>
              <p:nvPr/>
            </p:nvSpPr>
            <p:spPr bwMode="auto">
              <a:xfrm>
                <a:off x="3502" y="721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6</a:t>
                </a:r>
              </a:p>
            </p:txBody>
          </p:sp>
          <p:sp>
            <p:nvSpPr>
              <p:cNvPr id="32823" name="Text Box 55"/>
              <p:cNvSpPr txBox="1">
                <a:spLocks noChangeArrowheads="1"/>
              </p:cNvSpPr>
              <p:nvPr/>
            </p:nvSpPr>
            <p:spPr bwMode="auto">
              <a:xfrm>
                <a:off x="3321" y="1855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4</a:t>
                </a:r>
              </a:p>
            </p:txBody>
          </p:sp>
          <p:sp>
            <p:nvSpPr>
              <p:cNvPr id="32824" name="Text Box 56"/>
              <p:cNvSpPr txBox="1">
                <a:spLocks noChangeArrowheads="1"/>
              </p:cNvSpPr>
              <p:nvPr/>
            </p:nvSpPr>
            <p:spPr bwMode="auto">
              <a:xfrm>
                <a:off x="3548" y="1855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7</a:t>
                </a:r>
              </a:p>
            </p:txBody>
          </p:sp>
          <p:sp>
            <p:nvSpPr>
              <p:cNvPr id="32825" name="Text Box 57"/>
              <p:cNvSpPr txBox="1">
                <a:spLocks noChangeArrowheads="1"/>
              </p:cNvSpPr>
              <p:nvPr/>
            </p:nvSpPr>
            <p:spPr bwMode="auto">
              <a:xfrm>
                <a:off x="3412" y="3352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4</a:t>
                </a:r>
              </a:p>
            </p:txBody>
          </p:sp>
          <p:sp>
            <p:nvSpPr>
              <p:cNvPr id="32826" name="Text Box 58"/>
              <p:cNvSpPr txBox="1">
                <a:spLocks noChangeArrowheads="1"/>
              </p:cNvSpPr>
              <p:nvPr/>
            </p:nvSpPr>
            <p:spPr bwMode="auto">
              <a:xfrm>
                <a:off x="3638" y="3352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5</a:t>
                </a:r>
              </a:p>
            </p:txBody>
          </p:sp>
          <p:sp>
            <p:nvSpPr>
              <p:cNvPr id="32827" name="Text Box 59"/>
              <p:cNvSpPr txBox="1">
                <a:spLocks noChangeArrowheads="1"/>
              </p:cNvSpPr>
              <p:nvPr/>
            </p:nvSpPr>
            <p:spPr bwMode="auto">
              <a:xfrm>
                <a:off x="4410" y="1537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7</a:t>
                </a:r>
              </a:p>
            </p:txBody>
          </p:sp>
          <p:sp>
            <p:nvSpPr>
              <p:cNvPr id="32828" name="Text Box 60"/>
              <p:cNvSpPr txBox="1">
                <a:spLocks noChangeArrowheads="1"/>
              </p:cNvSpPr>
              <p:nvPr/>
            </p:nvSpPr>
            <p:spPr bwMode="auto">
              <a:xfrm>
                <a:off x="4636" y="1537"/>
                <a:ext cx="27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12</a:t>
                </a:r>
              </a:p>
            </p:txBody>
          </p:sp>
          <p:sp>
            <p:nvSpPr>
              <p:cNvPr id="32829" name="Text Box 61"/>
              <p:cNvSpPr txBox="1">
                <a:spLocks noChangeArrowheads="1"/>
              </p:cNvSpPr>
              <p:nvPr/>
            </p:nvSpPr>
            <p:spPr bwMode="auto">
              <a:xfrm>
                <a:off x="5193" y="1566"/>
                <a:ext cx="27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12</a:t>
                </a:r>
              </a:p>
            </p:txBody>
          </p:sp>
        </p:grpSp>
        <p:sp>
          <p:nvSpPr>
            <p:cNvPr id="32830" name="Text Box 62"/>
            <p:cNvSpPr txBox="1">
              <a:spLocks noChangeArrowheads="1"/>
            </p:cNvSpPr>
            <p:nvPr/>
          </p:nvSpPr>
          <p:spPr bwMode="auto">
            <a:xfrm>
              <a:off x="5416" y="1702"/>
              <a:ext cx="27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12</a:t>
              </a:r>
            </a:p>
          </p:txBody>
        </p:sp>
        <p:sp>
          <p:nvSpPr>
            <p:cNvPr id="32834" name="Text Box 66"/>
            <p:cNvSpPr txBox="1">
              <a:spLocks noChangeArrowheads="1"/>
            </p:cNvSpPr>
            <p:nvPr/>
          </p:nvSpPr>
          <p:spPr bwMode="auto">
            <a:xfrm>
              <a:off x="5416" y="1978"/>
              <a:ext cx="27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12</a:t>
              </a:r>
            </a:p>
          </p:txBody>
        </p:sp>
        <p:sp>
          <p:nvSpPr>
            <p:cNvPr id="32835" name="Text Box 67"/>
            <p:cNvSpPr txBox="1">
              <a:spLocks noChangeArrowheads="1"/>
            </p:cNvSpPr>
            <p:nvPr/>
          </p:nvSpPr>
          <p:spPr bwMode="auto">
            <a:xfrm>
              <a:off x="5144" y="1978"/>
              <a:ext cx="27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12</a:t>
              </a:r>
            </a:p>
          </p:txBody>
        </p:sp>
        <p:sp>
          <p:nvSpPr>
            <p:cNvPr id="32838" name="Text Box 70"/>
            <p:cNvSpPr txBox="1">
              <a:spLocks noChangeArrowheads="1"/>
            </p:cNvSpPr>
            <p:nvPr/>
          </p:nvSpPr>
          <p:spPr bwMode="auto">
            <a:xfrm>
              <a:off x="3556" y="3748"/>
              <a:ext cx="27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12</a:t>
              </a:r>
            </a:p>
          </p:txBody>
        </p:sp>
        <p:sp>
          <p:nvSpPr>
            <p:cNvPr id="32839" name="Text Box 71"/>
            <p:cNvSpPr txBox="1">
              <a:spLocks noChangeArrowheads="1"/>
            </p:cNvSpPr>
            <p:nvPr/>
          </p:nvSpPr>
          <p:spPr bwMode="auto">
            <a:xfrm>
              <a:off x="4600" y="1933"/>
              <a:ext cx="27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12</a:t>
              </a:r>
            </a:p>
          </p:txBody>
        </p:sp>
        <p:sp>
          <p:nvSpPr>
            <p:cNvPr id="32840" name="Text Box 72"/>
            <p:cNvSpPr txBox="1">
              <a:spLocks noChangeArrowheads="1"/>
            </p:cNvSpPr>
            <p:nvPr/>
          </p:nvSpPr>
          <p:spPr bwMode="auto">
            <a:xfrm>
              <a:off x="4377" y="1946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7</a:t>
              </a:r>
            </a:p>
          </p:txBody>
        </p:sp>
        <p:sp>
          <p:nvSpPr>
            <p:cNvPr id="32841" name="Text Box 73"/>
            <p:cNvSpPr txBox="1">
              <a:spLocks noChangeArrowheads="1"/>
            </p:cNvSpPr>
            <p:nvPr/>
          </p:nvSpPr>
          <p:spPr bwMode="auto">
            <a:xfrm>
              <a:off x="3288" y="3748"/>
              <a:ext cx="27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11</a:t>
              </a:r>
            </a:p>
          </p:txBody>
        </p:sp>
        <p:sp>
          <p:nvSpPr>
            <p:cNvPr id="32843" name="Text Box 75"/>
            <p:cNvSpPr txBox="1">
              <a:spLocks noChangeArrowheads="1"/>
            </p:cNvSpPr>
            <p:nvPr/>
          </p:nvSpPr>
          <p:spPr bwMode="auto">
            <a:xfrm>
              <a:off x="3457" y="1129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7</a:t>
              </a:r>
            </a:p>
          </p:txBody>
        </p:sp>
        <p:sp>
          <p:nvSpPr>
            <p:cNvPr id="32844" name="Text Box 76"/>
            <p:cNvSpPr txBox="1">
              <a:spLocks noChangeArrowheads="1"/>
            </p:cNvSpPr>
            <p:nvPr/>
          </p:nvSpPr>
          <p:spPr bwMode="auto">
            <a:xfrm>
              <a:off x="3228" y="1117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5</a:t>
              </a:r>
            </a:p>
          </p:txBody>
        </p:sp>
        <p:sp>
          <p:nvSpPr>
            <p:cNvPr id="32846" name="Text Box 78"/>
            <p:cNvSpPr txBox="1">
              <a:spLocks noChangeArrowheads="1"/>
            </p:cNvSpPr>
            <p:nvPr/>
          </p:nvSpPr>
          <p:spPr bwMode="auto">
            <a:xfrm>
              <a:off x="3500" y="2263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7</a:t>
              </a:r>
            </a:p>
          </p:txBody>
        </p:sp>
        <p:sp>
          <p:nvSpPr>
            <p:cNvPr id="32847" name="Text Box 79"/>
            <p:cNvSpPr txBox="1">
              <a:spLocks noChangeArrowheads="1"/>
            </p:cNvSpPr>
            <p:nvPr/>
          </p:nvSpPr>
          <p:spPr bwMode="auto">
            <a:xfrm>
              <a:off x="3288" y="2251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4</a:t>
              </a:r>
            </a:p>
          </p:txBody>
        </p:sp>
        <p:sp>
          <p:nvSpPr>
            <p:cNvPr id="32851" name="Text Box 83"/>
            <p:cNvSpPr txBox="1">
              <a:spLocks noChangeArrowheads="1"/>
            </p:cNvSpPr>
            <p:nvPr/>
          </p:nvSpPr>
          <p:spPr bwMode="auto">
            <a:xfrm>
              <a:off x="1550" y="1842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4</a:t>
              </a:r>
            </a:p>
          </p:txBody>
        </p:sp>
        <p:sp>
          <p:nvSpPr>
            <p:cNvPr id="32852" name="Text Box 84"/>
            <p:cNvSpPr txBox="1">
              <a:spLocks noChangeArrowheads="1"/>
            </p:cNvSpPr>
            <p:nvPr/>
          </p:nvSpPr>
          <p:spPr bwMode="auto">
            <a:xfrm>
              <a:off x="1338" y="1855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0</a:t>
              </a:r>
            </a:p>
          </p:txBody>
        </p:sp>
        <p:sp>
          <p:nvSpPr>
            <p:cNvPr id="32854" name="Text Box 86"/>
            <p:cNvSpPr txBox="1">
              <a:spLocks noChangeArrowheads="1"/>
            </p:cNvSpPr>
            <p:nvPr/>
          </p:nvSpPr>
          <p:spPr bwMode="auto">
            <a:xfrm>
              <a:off x="703" y="1888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0</a:t>
              </a:r>
            </a:p>
          </p:txBody>
        </p:sp>
        <p:sp>
          <p:nvSpPr>
            <p:cNvPr id="32855" name="Text Box 87"/>
            <p:cNvSpPr txBox="1">
              <a:spLocks noChangeArrowheads="1"/>
            </p:cNvSpPr>
            <p:nvPr/>
          </p:nvSpPr>
          <p:spPr bwMode="auto">
            <a:xfrm>
              <a:off x="431" y="1888"/>
              <a:ext cx="1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0</a:t>
              </a:r>
            </a:p>
          </p:txBody>
        </p:sp>
      </p:grpSp>
      <p:sp>
        <p:nvSpPr>
          <p:cNvPr id="32857" name="Text Box 89"/>
          <p:cNvSpPr txBox="1">
            <a:spLocks noChangeArrowheads="1"/>
          </p:cNvSpPr>
          <p:nvPr/>
        </p:nvSpPr>
        <p:spPr bwMode="auto">
          <a:xfrm>
            <a:off x="8440738" y="2655888"/>
            <a:ext cx="60960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H=0</a:t>
            </a:r>
          </a:p>
        </p:txBody>
      </p:sp>
      <p:sp>
        <p:nvSpPr>
          <p:cNvPr id="32858" name="Text Box 90"/>
          <p:cNvSpPr txBox="1">
            <a:spLocks noChangeArrowheads="1"/>
          </p:cNvSpPr>
          <p:nvPr/>
        </p:nvSpPr>
        <p:spPr bwMode="auto">
          <a:xfrm>
            <a:off x="6483350" y="2054225"/>
            <a:ext cx="6096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H=0</a:t>
            </a:r>
          </a:p>
        </p:txBody>
      </p:sp>
      <p:sp>
        <p:nvSpPr>
          <p:cNvPr id="32859" name="Text Box 91"/>
          <p:cNvSpPr txBox="1">
            <a:spLocks noChangeArrowheads="1"/>
          </p:cNvSpPr>
          <p:nvPr/>
        </p:nvSpPr>
        <p:spPr bwMode="auto">
          <a:xfrm>
            <a:off x="5508625" y="5510213"/>
            <a:ext cx="60960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H=7</a:t>
            </a:r>
          </a:p>
        </p:txBody>
      </p:sp>
      <p:sp>
        <p:nvSpPr>
          <p:cNvPr id="32860" name="Text Box 92"/>
          <p:cNvSpPr txBox="1">
            <a:spLocks noChangeArrowheads="1"/>
          </p:cNvSpPr>
          <p:nvPr/>
        </p:nvSpPr>
        <p:spPr bwMode="auto">
          <a:xfrm>
            <a:off x="4787900" y="3854450"/>
            <a:ext cx="6096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H=0</a:t>
            </a:r>
          </a:p>
        </p:txBody>
      </p:sp>
      <p:sp>
        <p:nvSpPr>
          <p:cNvPr id="32861" name="Text Box 93"/>
          <p:cNvSpPr txBox="1">
            <a:spLocks noChangeArrowheads="1"/>
          </p:cNvSpPr>
          <p:nvPr/>
        </p:nvSpPr>
        <p:spPr bwMode="auto">
          <a:xfrm>
            <a:off x="5257800" y="1341438"/>
            <a:ext cx="60960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H=1</a:t>
            </a:r>
          </a:p>
        </p:txBody>
      </p:sp>
      <p:sp>
        <p:nvSpPr>
          <p:cNvPr id="32862" name="Text Box 94"/>
          <p:cNvSpPr txBox="1">
            <a:spLocks noChangeArrowheads="1"/>
          </p:cNvSpPr>
          <p:nvPr/>
        </p:nvSpPr>
        <p:spPr bwMode="auto">
          <a:xfrm>
            <a:off x="2306638" y="2492375"/>
            <a:ext cx="6096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H=0</a:t>
            </a:r>
          </a:p>
        </p:txBody>
      </p:sp>
      <p:sp>
        <p:nvSpPr>
          <p:cNvPr id="32863" name="Text Box 95"/>
          <p:cNvSpPr txBox="1">
            <a:spLocks noChangeArrowheads="1"/>
          </p:cNvSpPr>
          <p:nvPr/>
        </p:nvSpPr>
        <p:spPr bwMode="auto">
          <a:xfrm>
            <a:off x="827088" y="2492375"/>
            <a:ext cx="6096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s-ES"/>
              <a:t>H=0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57" grpId="0"/>
      <p:bldP spid="32858" grpId="0"/>
      <p:bldP spid="32859" grpId="0"/>
      <p:bldP spid="32860" grpId="0"/>
      <p:bldP spid="32861" grpId="0"/>
      <p:bldP spid="32862" grpId="0"/>
      <p:bldP spid="3286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3400"/>
              <a:t>La ruta crítica se encuentra como aquella ruta para la cual todas sus actividades tienen holgura igual a cero</a:t>
            </a:r>
          </a:p>
          <a:p>
            <a:r>
              <a:rPr lang="es-ES" sz="3400"/>
              <a:t>Generalmente se marca en la red la ruta crítica</a:t>
            </a:r>
          </a:p>
          <a:p>
            <a:r>
              <a:rPr lang="es-ES" sz="3400"/>
              <a:t>En este caso es la ruta:</a:t>
            </a:r>
          </a:p>
          <a:p>
            <a:pPr lvl="1"/>
            <a:r>
              <a:rPr lang="es-ES" sz="3400"/>
              <a:t>Inicio – A – C – E – Fin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¿Cómo se encuentra la ruta crítica?</a:t>
            </a:r>
          </a:p>
        </p:txBody>
      </p:sp>
      <p:grpSp>
        <p:nvGrpSpPr>
          <p:cNvPr id="34901" name="Group 85"/>
          <p:cNvGrpSpPr>
            <a:grpSpLocks/>
          </p:cNvGrpSpPr>
          <p:nvPr/>
        </p:nvGrpSpPr>
        <p:grpSpPr bwMode="auto">
          <a:xfrm>
            <a:off x="179388" y="1052513"/>
            <a:ext cx="8942387" cy="4956175"/>
            <a:chOff x="204" y="845"/>
            <a:chExt cx="5633" cy="3122"/>
          </a:xfrm>
        </p:grpSpPr>
        <p:grpSp>
          <p:nvGrpSpPr>
            <p:cNvPr id="34820" name="Group 4"/>
            <p:cNvGrpSpPr>
              <a:grpSpLocks/>
            </p:cNvGrpSpPr>
            <p:nvPr/>
          </p:nvGrpSpPr>
          <p:grpSpPr bwMode="auto">
            <a:xfrm>
              <a:off x="204" y="845"/>
              <a:ext cx="5307" cy="3122"/>
              <a:chOff x="385" y="857"/>
              <a:chExt cx="5307" cy="3122"/>
            </a:xfrm>
          </p:grpSpPr>
          <p:grpSp>
            <p:nvGrpSpPr>
              <p:cNvPr id="34821" name="Group 5"/>
              <p:cNvGrpSpPr>
                <a:grpSpLocks/>
              </p:cNvGrpSpPr>
              <p:nvPr/>
            </p:nvGrpSpPr>
            <p:grpSpPr bwMode="auto">
              <a:xfrm>
                <a:off x="5193" y="1706"/>
                <a:ext cx="453" cy="453"/>
                <a:chOff x="295" y="981"/>
                <a:chExt cx="453" cy="453"/>
              </a:xfrm>
            </p:grpSpPr>
            <p:sp>
              <p:nvSpPr>
                <p:cNvPr id="34822" name="Line 6"/>
                <p:cNvSpPr>
                  <a:spLocks noChangeShapeType="1"/>
                </p:cNvSpPr>
                <p:nvPr/>
              </p:nvSpPr>
              <p:spPr bwMode="auto">
                <a:xfrm>
                  <a:off x="521" y="981"/>
                  <a:ext cx="0" cy="453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34823" name="Line 7"/>
                <p:cNvSpPr>
                  <a:spLocks noChangeShapeType="1"/>
                </p:cNvSpPr>
                <p:nvPr/>
              </p:nvSpPr>
              <p:spPr bwMode="auto">
                <a:xfrm>
                  <a:off x="295" y="1207"/>
                  <a:ext cx="453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34824" name="Group 8"/>
              <p:cNvGrpSpPr>
                <a:grpSpLocks/>
              </p:cNvGrpSpPr>
              <p:nvPr/>
            </p:nvGrpSpPr>
            <p:grpSpPr bwMode="auto">
              <a:xfrm>
                <a:off x="385" y="857"/>
                <a:ext cx="5184" cy="3117"/>
                <a:chOff x="424" y="721"/>
                <a:chExt cx="5184" cy="3117"/>
              </a:xfrm>
            </p:grpSpPr>
            <p:grpSp>
              <p:nvGrpSpPr>
                <p:cNvPr id="34825" name="Group 9"/>
                <p:cNvGrpSpPr>
                  <a:grpSpLocks/>
                </p:cNvGrpSpPr>
                <p:nvPr/>
              </p:nvGrpSpPr>
              <p:grpSpPr bwMode="auto">
                <a:xfrm>
                  <a:off x="424" y="1067"/>
                  <a:ext cx="5184" cy="2429"/>
                  <a:chOff x="288" y="931"/>
                  <a:chExt cx="5184" cy="2429"/>
                </a:xfrm>
              </p:grpSpPr>
              <p:sp>
                <p:nvSpPr>
                  <p:cNvPr id="34826" name="Oval 10"/>
                  <p:cNvSpPr>
                    <a:spLocks noChangeArrowheads="1"/>
                  </p:cNvSpPr>
                  <p:nvPr/>
                </p:nvSpPr>
                <p:spPr bwMode="auto">
                  <a:xfrm>
                    <a:off x="288" y="2016"/>
                    <a:ext cx="528" cy="480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r>
                      <a:rPr lang="es-ES_tradnl" sz="2400">
                        <a:latin typeface="Times New Roman" pitchFamily="18" charset="0"/>
                      </a:rPr>
                      <a:t>Inicio</a:t>
                    </a:r>
                  </a:p>
                </p:txBody>
              </p:sp>
              <p:sp>
                <p:nvSpPr>
                  <p:cNvPr id="34827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2064"/>
                    <a:ext cx="480" cy="38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r>
                      <a:rPr lang="es-ES_tradnl" sz="2400">
                        <a:latin typeface="Times New Roman" pitchFamily="18" charset="0"/>
                      </a:rPr>
                      <a:t>A</a:t>
                    </a:r>
                  </a:p>
                </p:txBody>
              </p:sp>
              <p:sp>
                <p:nvSpPr>
                  <p:cNvPr id="3482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1152"/>
                    <a:ext cx="480" cy="38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r>
                      <a:rPr lang="es-ES_tradnl" sz="2400">
                        <a:latin typeface="Times New Roman" pitchFamily="18" charset="0"/>
                      </a:rPr>
                      <a:t>B</a:t>
                    </a:r>
                  </a:p>
                </p:txBody>
              </p:sp>
              <p:sp>
                <p:nvSpPr>
                  <p:cNvPr id="34829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2064"/>
                    <a:ext cx="480" cy="38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r>
                      <a:rPr lang="es-ES_tradnl" sz="2400">
                        <a:latin typeface="Times New Roman" pitchFamily="18" charset="0"/>
                      </a:rPr>
                      <a:t>C</a:t>
                    </a:r>
                  </a:p>
                </p:txBody>
              </p:sp>
              <p:sp>
                <p:nvSpPr>
                  <p:cNvPr id="34830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2976"/>
                    <a:ext cx="480" cy="38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r>
                      <a:rPr lang="es-ES_tradnl" sz="2400">
                        <a:latin typeface="Times New Roman" pitchFamily="18" charset="0"/>
                      </a:rPr>
                      <a:t>D</a:t>
                    </a:r>
                  </a:p>
                </p:txBody>
              </p:sp>
              <p:sp>
                <p:nvSpPr>
                  <p:cNvPr id="34831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2064"/>
                    <a:ext cx="480" cy="38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r>
                      <a:rPr lang="es-ES_tradnl" sz="2400">
                        <a:latin typeface="Times New Roman" pitchFamily="18" charset="0"/>
                      </a:rPr>
                      <a:t>E</a:t>
                    </a:r>
                  </a:p>
                </p:txBody>
              </p:sp>
              <p:sp>
                <p:nvSpPr>
                  <p:cNvPr id="34832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4992" y="2064"/>
                    <a:ext cx="480" cy="38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r>
                      <a:rPr lang="es-ES_tradnl" sz="2400">
                        <a:latin typeface="Times New Roman" pitchFamily="18" charset="0"/>
                      </a:rPr>
                      <a:t>Fin</a:t>
                    </a:r>
                  </a:p>
                </p:txBody>
              </p:sp>
              <p:sp>
                <p:nvSpPr>
                  <p:cNvPr id="34833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2256"/>
                    <a:ext cx="432" cy="0"/>
                  </a:xfrm>
                  <a:prstGeom prst="line">
                    <a:avLst/>
                  </a:prstGeom>
                  <a:noFill/>
                  <a:ln w="76200" cap="sq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4834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28" y="1488"/>
                    <a:ext cx="1104" cy="768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4835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2256"/>
                    <a:ext cx="1008" cy="0"/>
                  </a:xfrm>
                  <a:prstGeom prst="line">
                    <a:avLst/>
                  </a:prstGeom>
                  <a:noFill/>
                  <a:ln w="76200" cap="sq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4836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1728" y="2304"/>
                    <a:ext cx="1104" cy="768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4837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3264" y="2256"/>
                    <a:ext cx="864" cy="0"/>
                  </a:xfrm>
                  <a:prstGeom prst="line">
                    <a:avLst/>
                  </a:prstGeom>
                  <a:noFill/>
                  <a:ln w="76200" cap="sq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4838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3264" y="1392"/>
                    <a:ext cx="912" cy="720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4839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4608" y="2256"/>
                    <a:ext cx="384" cy="0"/>
                  </a:xfrm>
                  <a:prstGeom prst="line">
                    <a:avLst/>
                  </a:prstGeom>
                  <a:noFill/>
                  <a:ln w="76200" cap="sq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4840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4" y="2352"/>
                    <a:ext cx="1776" cy="816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4841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1" y="1797"/>
                    <a:ext cx="196" cy="231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s-ES"/>
                      <a:t>0</a:t>
                    </a:r>
                  </a:p>
                </p:txBody>
              </p:sp>
              <p:sp>
                <p:nvSpPr>
                  <p:cNvPr id="34842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83" y="1855"/>
                    <a:ext cx="196" cy="231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s-ES"/>
                      <a:t>4</a:t>
                    </a:r>
                  </a:p>
                </p:txBody>
              </p:sp>
              <p:sp>
                <p:nvSpPr>
                  <p:cNvPr id="34843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25" y="931"/>
                    <a:ext cx="196" cy="231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s-ES"/>
                      <a:t>2</a:t>
                    </a:r>
                  </a:p>
                </p:txBody>
              </p:sp>
              <p:sp>
                <p:nvSpPr>
                  <p:cNvPr id="34844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25" y="1838"/>
                    <a:ext cx="196" cy="231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s-ES"/>
                      <a:t>3</a:t>
                    </a:r>
                  </a:p>
                </p:txBody>
              </p:sp>
              <p:sp>
                <p:nvSpPr>
                  <p:cNvPr id="34845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25" y="2750"/>
                    <a:ext cx="196" cy="231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s-ES"/>
                      <a:t>1</a:t>
                    </a:r>
                  </a:p>
                </p:txBody>
              </p:sp>
              <p:sp>
                <p:nvSpPr>
                  <p:cNvPr id="34846" name="Text Box 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72" y="1838"/>
                    <a:ext cx="196" cy="231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s-ES"/>
                      <a:t>5</a:t>
                    </a:r>
                  </a:p>
                </p:txBody>
              </p:sp>
              <p:sp>
                <p:nvSpPr>
                  <p:cNvPr id="34847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35" y="1855"/>
                    <a:ext cx="196" cy="231"/>
                  </a:xfrm>
                  <a:prstGeom prst="rect">
                    <a:avLst/>
                  </a:prstGeom>
                  <a:noFill/>
                  <a:ln w="12700" cap="sq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s-ES"/>
                      <a:t>0</a:t>
                    </a:r>
                  </a:p>
                </p:txBody>
              </p:sp>
            </p:grpSp>
            <p:grpSp>
              <p:nvGrpSpPr>
                <p:cNvPr id="34848" name="Group 32"/>
                <p:cNvGrpSpPr>
                  <a:grpSpLocks/>
                </p:cNvGrpSpPr>
                <p:nvPr/>
              </p:nvGrpSpPr>
              <p:grpSpPr bwMode="auto">
                <a:xfrm>
                  <a:off x="476" y="1480"/>
                  <a:ext cx="453" cy="453"/>
                  <a:chOff x="295" y="981"/>
                  <a:chExt cx="453" cy="453"/>
                </a:xfrm>
              </p:grpSpPr>
              <p:sp>
                <p:nvSpPr>
                  <p:cNvPr id="34849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521" y="981"/>
                    <a:ext cx="0" cy="453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s-ES"/>
                  </a:p>
                </p:txBody>
              </p:sp>
              <p:sp>
                <p:nvSpPr>
                  <p:cNvPr id="34850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295" y="1207"/>
                    <a:ext cx="453" cy="0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34851" name="Group 35"/>
                <p:cNvGrpSpPr>
                  <a:grpSpLocks/>
                </p:cNvGrpSpPr>
                <p:nvPr/>
              </p:nvGrpSpPr>
              <p:grpSpPr bwMode="auto">
                <a:xfrm>
                  <a:off x="1384" y="1480"/>
                  <a:ext cx="453" cy="453"/>
                  <a:chOff x="295" y="981"/>
                  <a:chExt cx="453" cy="453"/>
                </a:xfrm>
              </p:grpSpPr>
              <p:sp>
                <p:nvSpPr>
                  <p:cNvPr id="34852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521" y="981"/>
                    <a:ext cx="0" cy="453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s-ES"/>
                  </a:p>
                </p:txBody>
              </p:sp>
              <p:sp>
                <p:nvSpPr>
                  <p:cNvPr id="34853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95" y="1207"/>
                    <a:ext cx="453" cy="0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34854" name="Group 38"/>
                <p:cNvGrpSpPr>
                  <a:grpSpLocks/>
                </p:cNvGrpSpPr>
                <p:nvPr/>
              </p:nvGrpSpPr>
              <p:grpSpPr bwMode="auto">
                <a:xfrm>
                  <a:off x="3243" y="754"/>
                  <a:ext cx="453" cy="453"/>
                  <a:chOff x="295" y="981"/>
                  <a:chExt cx="453" cy="453"/>
                </a:xfrm>
              </p:grpSpPr>
              <p:sp>
                <p:nvSpPr>
                  <p:cNvPr id="34855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521" y="981"/>
                    <a:ext cx="0" cy="453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s-ES"/>
                  </a:p>
                </p:txBody>
              </p:sp>
              <p:sp>
                <p:nvSpPr>
                  <p:cNvPr id="34856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295" y="1207"/>
                    <a:ext cx="453" cy="0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34857" name="Group 41"/>
                <p:cNvGrpSpPr>
                  <a:grpSpLocks/>
                </p:cNvGrpSpPr>
                <p:nvPr/>
              </p:nvGrpSpPr>
              <p:grpSpPr bwMode="auto">
                <a:xfrm>
                  <a:off x="3288" y="1888"/>
                  <a:ext cx="453" cy="453"/>
                  <a:chOff x="295" y="981"/>
                  <a:chExt cx="453" cy="453"/>
                </a:xfrm>
              </p:grpSpPr>
              <p:sp>
                <p:nvSpPr>
                  <p:cNvPr id="34858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521" y="981"/>
                    <a:ext cx="0" cy="453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s-ES"/>
                  </a:p>
                </p:txBody>
              </p:sp>
              <p:sp>
                <p:nvSpPr>
                  <p:cNvPr id="34859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295" y="1207"/>
                    <a:ext cx="453" cy="0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34860" name="Group 44"/>
                <p:cNvGrpSpPr>
                  <a:grpSpLocks/>
                </p:cNvGrpSpPr>
                <p:nvPr/>
              </p:nvGrpSpPr>
              <p:grpSpPr bwMode="auto">
                <a:xfrm>
                  <a:off x="3379" y="3385"/>
                  <a:ext cx="453" cy="453"/>
                  <a:chOff x="295" y="981"/>
                  <a:chExt cx="453" cy="453"/>
                </a:xfrm>
              </p:grpSpPr>
              <p:sp>
                <p:nvSpPr>
                  <p:cNvPr id="34861" name="Line 45"/>
                  <p:cNvSpPr>
                    <a:spLocks noChangeShapeType="1"/>
                  </p:cNvSpPr>
                  <p:nvPr/>
                </p:nvSpPr>
                <p:spPr bwMode="auto">
                  <a:xfrm>
                    <a:off x="521" y="981"/>
                    <a:ext cx="0" cy="453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s-ES"/>
                  </a:p>
                </p:txBody>
              </p:sp>
              <p:sp>
                <p:nvSpPr>
                  <p:cNvPr id="34862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95" y="1207"/>
                    <a:ext cx="453" cy="0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34863" name="Group 47"/>
                <p:cNvGrpSpPr>
                  <a:grpSpLocks/>
                </p:cNvGrpSpPr>
                <p:nvPr/>
              </p:nvGrpSpPr>
              <p:grpSpPr bwMode="auto">
                <a:xfrm>
                  <a:off x="4422" y="1570"/>
                  <a:ext cx="453" cy="453"/>
                  <a:chOff x="295" y="981"/>
                  <a:chExt cx="453" cy="453"/>
                </a:xfrm>
              </p:grpSpPr>
              <p:sp>
                <p:nvSpPr>
                  <p:cNvPr id="34864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521" y="981"/>
                    <a:ext cx="0" cy="453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s-ES"/>
                  </a:p>
                </p:txBody>
              </p:sp>
              <p:sp>
                <p:nvSpPr>
                  <p:cNvPr id="34865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295" y="1207"/>
                    <a:ext cx="453" cy="0"/>
                  </a:xfrm>
                  <a:prstGeom prst="line">
                    <a:avLst/>
                  </a:prstGeom>
                  <a:noFill/>
                  <a:ln w="12700" cap="sq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es-ES"/>
                  </a:p>
                </p:txBody>
              </p:sp>
            </p:grpSp>
            <p:sp>
              <p:nvSpPr>
                <p:cNvPr id="3486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463" y="1447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0</a:t>
                  </a:r>
                </a:p>
              </p:txBody>
            </p:sp>
            <p:sp>
              <p:nvSpPr>
                <p:cNvPr id="34867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735" y="1447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0</a:t>
                  </a:r>
                </a:p>
              </p:txBody>
            </p:sp>
            <p:sp>
              <p:nvSpPr>
                <p:cNvPr id="34868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1370" y="1447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0</a:t>
                  </a:r>
                </a:p>
              </p:txBody>
            </p:sp>
            <p:sp>
              <p:nvSpPr>
                <p:cNvPr id="3486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597" y="1447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4</a:t>
                  </a:r>
                </a:p>
              </p:txBody>
            </p:sp>
            <p:sp>
              <p:nvSpPr>
                <p:cNvPr id="3487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276" y="721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4</a:t>
                  </a:r>
                </a:p>
              </p:txBody>
            </p:sp>
            <p:sp>
              <p:nvSpPr>
                <p:cNvPr id="34871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3502" y="721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6</a:t>
                  </a:r>
                </a:p>
              </p:txBody>
            </p:sp>
            <p:sp>
              <p:nvSpPr>
                <p:cNvPr id="3487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3321" y="1855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4</a:t>
                  </a:r>
                </a:p>
              </p:txBody>
            </p:sp>
            <p:sp>
              <p:nvSpPr>
                <p:cNvPr id="3487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548" y="1855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7</a:t>
                  </a:r>
                </a:p>
              </p:txBody>
            </p:sp>
            <p:sp>
              <p:nvSpPr>
                <p:cNvPr id="3487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3412" y="3352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4</a:t>
                  </a:r>
                </a:p>
              </p:txBody>
            </p:sp>
            <p:sp>
              <p:nvSpPr>
                <p:cNvPr id="3487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3638" y="3352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5</a:t>
                  </a:r>
                </a:p>
              </p:txBody>
            </p:sp>
            <p:sp>
              <p:nvSpPr>
                <p:cNvPr id="3487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4410" y="1537"/>
                  <a:ext cx="19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7</a:t>
                  </a:r>
                </a:p>
              </p:txBody>
            </p:sp>
            <p:sp>
              <p:nvSpPr>
                <p:cNvPr id="3487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4636" y="1537"/>
                  <a:ext cx="27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12</a:t>
                  </a:r>
                </a:p>
              </p:txBody>
            </p:sp>
            <p:sp>
              <p:nvSpPr>
                <p:cNvPr id="3487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5193" y="1566"/>
                  <a:ext cx="276" cy="231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s-ES"/>
                    <a:t>12</a:t>
                  </a:r>
                </a:p>
              </p:txBody>
            </p:sp>
          </p:grpSp>
          <p:sp>
            <p:nvSpPr>
              <p:cNvPr id="34879" name="Text Box 63"/>
              <p:cNvSpPr txBox="1">
                <a:spLocks noChangeArrowheads="1"/>
              </p:cNvSpPr>
              <p:nvPr/>
            </p:nvSpPr>
            <p:spPr bwMode="auto">
              <a:xfrm>
                <a:off x="5416" y="1702"/>
                <a:ext cx="27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12</a:t>
                </a:r>
              </a:p>
            </p:txBody>
          </p:sp>
          <p:sp>
            <p:nvSpPr>
              <p:cNvPr id="34880" name="Text Box 64"/>
              <p:cNvSpPr txBox="1">
                <a:spLocks noChangeArrowheads="1"/>
              </p:cNvSpPr>
              <p:nvPr/>
            </p:nvSpPr>
            <p:spPr bwMode="auto">
              <a:xfrm>
                <a:off x="5416" y="1978"/>
                <a:ext cx="27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12</a:t>
                </a:r>
              </a:p>
            </p:txBody>
          </p:sp>
          <p:sp>
            <p:nvSpPr>
              <p:cNvPr id="34881" name="Text Box 65"/>
              <p:cNvSpPr txBox="1">
                <a:spLocks noChangeArrowheads="1"/>
              </p:cNvSpPr>
              <p:nvPr/>
            </p:nvSpPr>
            <p:spPr bwMode="auto">
              <a:xfrm>
                <a:off x="5144" y="1978"/>
                <a:ext cx="27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12</a:t>
                </a:r>
              </a:p>
            </p:txBody>
          </p:sp>
          <p:sp>
            <p:nvSpPr>
              <p:cNvPr id="34882" name="Text Box 66"/>
              <p:cNvSpPr txBox="1">
                <a:spLocks noChangeArrowheads="1"/>
              </p:cNvSpPr>
              <p:nvPr/>
            </p:nvSpPr>
            <p:spPr bwMode="auto">
              <a:xfrm>
                <a:off x="3556" y="3748"/>
                <a:ext cx="27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12</a:t>
                </a:r>
              </a:p>
            </p:txBody>
          </p:sp>
          <p:sp>
            <p:nvSpPr>
              <p:cNvPr id="34883" name="Text Box 67"/>
              <p:cNvSpPr txBox="1">
                <a:spLocks noChangeArrowheads="1"/>
              </p:cNvSpPr>
              <p:nvPr/>
            </p:nvSpPr>
            <p:spPr bwMode="auto">
              <a:xfrm>
                <a:off x="4600" y="1933"/>
                <a:ext cx="27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12</a:t>
                </a:r>
              </a:p>
            </p:txBody>
          </p:sp>
          <p:sp>
            <p:nvSpPr>
              <p:cNvPr id="34884" name="Text Box 68"/>
              <p:cNvSpPr txBox="1">
                <a:spLocks noChangeArrowheads="1"/>
              </p:cNvSpPr>
              <p:nvPr/>
            </p:nvSpPr>
            <p:spPr bwMode="auto">
              <a:xfrm>
                <a:off x="4377" y="1946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7</a:t>
                </a:r>
              </a:p>
            </p:txBody>
          </p:sp>
          <p:sp>
            <p:nvSpPr>
              <p:cNvPr id="34885" name="Text Box 69"/>
              <p:cNvSpPr txBox="1">
                <a:spLocks noChangeArrowheads="1"/>
              </p:cNvSpPr>
              <p:nvPr/>
            </p:nvSpPr>
            <p:spPr bwMode="auto">
              <a:xfrm>
                <a:off x="3288" y="3748"/>
                <a:ext cx="27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11</a:t>
                </a:r>
              </a:p>
            </p:txBody>
          </p:sp>
          <p:sp>
            <p:nvSpPr>
              <p:cNvPr id="34886" name="Text Box 70"/>
              <p:cNvSpPr txBox="1">
                <a:spLocks noChangeArrowheads="1"/>
              </p:cNvSpPr>
              <p:nvPr/>
            </p:nvSpPr>
            <p:spPr bwMode="auto">
              <a:xfrm>
                <a:off x="3457" y="1129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7</a:t>
                </a:r>
              </a:p>
            </p:txBody>
          </p:sp>
          <p:sp>
            <p:nvSpPr>
              <p:cNvPr id="34887" name="Text Box 71"/>
              <p:cNvSpPr txBox="1">
                <a:spLocks noChangeArrowheads="1"/>
              </p:cNvSpPr>
              <p:nvPr/>
            </p:nvSpPr>
            <p:spPr bwMode="auto">
              <a:xfrm>
                <a:off x="3228" y="1117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5</a:t>
                </a:r>
              </a:p>
            </p:txBody>
          </p:sp>
          <p:sp>
            <p:nvSpPr>
              <p:cNvPr id="34888" name="Text Box 72"/>
              <p:cNvSpPr txBox="1">
                <a:spLocks noChangeArrowheads="1"/>
              </p:cNvSpPr>
              <p:nvPr/>
            </p:nvSpPr>
            <p:spPr bwMode="auto">
              <a:xfrm>
                <a:off x="3500" y="2263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7</a:t>
                </a:r>
              </a:p>
            </p:txBody>
          </p:sp>
          <p:sp>
            <p:nvSpPr>
              <p:cNvPr id="34889" name="Text Box 73"/>
              <p:cNvSpPr txBox="1">
                <a:spLocks noChangeArrowheads="1"/>
              </p:cNvSpPr>
              <p:nvPr/>
            </p:nvSpPr>
            <p:spPr bwMode="auto">
              <a:xfrm>
                <a:off x="3288" y="2251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4</a:t>
                </a:r>
              </a:p>
            </p:txBody>
          </p:sp>
          <p:sp>
            <p:nvSpPr>
              <p:cNvPr id="34890" name="Text Box 74"/>
              <p:cNvSpPr txBox="1">
                <a:spLocks noChangeArrowheads="1"/>
              </p:cNvSpPr>
              <p:nvPr/>
            </p:nvSpPr>
            <p:spPr bwMode="auto">
              <a:xfrm>
                <a:off x="1550" y="1842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4</a:t>
                </a:r>
              </a:p>
            </p:txBody>
          </p:sp>
          <p:sp>
            <p:nvSpPr>
              <p:cNvPr id="34891" name="Text Box 75"/>
              <p:cNvSpPr txBox="1">
                <a:spLocks noChangeArrowheads="1"/>
              </p:cNvSpPr>
              <p:nvPr/>
            </p:nvSpPr>
            <p:spPr bwMode="auto">
              <a:xfrm>
                <a:off x="1338" y="1855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0</a:t>
                </a:r>
              </a:p>
            </p:txBody>
          </p:sp>
          <p:sp>
            <p:nvSpPr>
              <p:cNvPr id="34892" name="Text Box 76"/>
              <p:cNvSpPr txBox="1">
                <a:spLocks noChangeArrowheads="1"/>
              </p:cNvSpPr>
              <p:nvPr/>
            </p:nvSpPr>
            <p:spPr bwMode="auto">
              <a:xfrm>
                <a:off x="703" y="1888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0</a:t>
                </a:r>
              </a:p>
            </p:txBody>
          </p:sp>
          <p:sp>
            <p:nvSpPr>
              <p:cNvPr id="34893" name="Text Box 77"/>
              <p:cNvSpPr txBox="1">
                <a:spLocks noChangeArrowheads="1"/>
              </p:cNvSpPr>
              <p:nvPr/>
            </p:nvSpPr>
            <p:spPr bwMode="auto">
              <a:xfrm>
                <a:off x="431" y="1888"/>
                <a:ext cx="19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s-ES"/>
                  <a:t>0</a:t>
                </a:r>
              </a:p>
            </p:txBody>
          </p:sp>
        </p:grpSp>
        <p:sp>
          <p:nvSpPr>
            <p:cNvPr id="34894" name="Text Box 78"/>
            <p:cNvSpPr txBox="1">
              <a:spLocks noChangeArrowheads="1"/>
            </p:cNvSpPr>
            <p:nvPr/>
          </p:nvSpPr>
          <p:spPr bwMode="auto">
            <a:xfrm>
              <a:off x="5453" y="1809"/>
              <a:ext cx="38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H=0</a:t>
              </a:r>
            </a:p>
          </p:txBody>
        </p:sp>
        <p:sp>
          <p:nvSpPr>
            <p:cNvPr id="34895" name="Text Box 79"/>
            <p:cNvSpPr txBox="1">
              <a:spLocks noChangeArrowheads="1"/>
            </p:cNvSpPr>
            <p:nvPr/>
          </p:nvSpPr>
          <p:spPr bwMode="auto">
            <a:xfrm>
              <a:off x="4220" y="1430"/>
              <a:ext cx="38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H=0</a:t>
              </a:r>
            </a:p>
          </p:txBody>
        </p:sp>
        <p:sp>
          <p:nvSpPr>
            <p:cNvPr id="34896" name="Text Box 80"/>
            <p:cNvSpPr txBox="1">
              <a:spLocks noChangeArrowheads="1"/>
            </p:cNvSpPr>
            <p:nvPr/>
          </p:nvSpPr>
          <p:spPr bwMode="auto">
            <a:xfrm>
              <a:off x="3742" y="3607"/>
              <a:ext cx="38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H=7</a:t>
              </a:r>
            </a:p>
          </p:txBody>
        </p:sp>
        <p:sp>
          <p:nvSpPr>
            <p:cNvPr id="34897" name="Text Box 81"/>
            <p:cNvSpPr txBox="1">
              <a:spLocks noChangeArrowheads="1"/>
            </p:cNvSpPr>
            <p:nvPr/>
          </p:nvSpPr>
          <p:spPr bwMode="auto">
            <a:xfrm>
              <a:off x="3152" y="2564"/>
              <a:ext cx="38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H=0</a:t>
              </a:r>
            </a:p>
          </p:txBody>
        </p:sp>
        <p:sp>
          <p:nvSpPr>
            <p:cNvPr id="34898" name="Text Box 82"/>
            <p:cNvSpPr txBox="1">
              <a:spLocks noChangeArrowheads="1"/>
            </p:cNvSpPr>
            <p:nvPr/>
          </p:nvSpPr>
          <p:spPr bwMode="auto">
            <a:xfrm>
              <a:off x="3448" y="981"/>
              <a:ext cx="38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H=1</a:t>
              </a:r>
            </a:p>
          </p:txBody>
        </p:sp>
        <p:sp>
          <p:nvSpPr>
            <p:cNvPr id="34899" name="Text Box 83"/>
            <p:cNvSpPr txBox="1">
              <a:spLocks noChangeArrowheads="1"/>
            </p:cNvSpPr>
            <p:nvPr/>
          </p:nvSpPr>
          <p:spPr bwMode="auto">
            <a:xfrm>
              <a:off x="1589" y="1706"/>
              <a:ext cx="38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H=0</a:t>
              </a:r>
            </a:p>
          </p:txBody>
        </p:sp>
        <p:sp>
          <p:nvSpPr>
            <p:cNvPr id="34900" name="Text Box 84"/>
            <p:cNvSpPr txBox="1">
              <a:spLocks noChangeArrowheads="1"/>
            </p:cNvSpPr>
            <p:nvPr/>
          </p:nvSpPr>
          <p:spPr bwMode="auto">
            <a:xfrm>
              <a:off x="657" y="1706"/>
              <a:ext cx="38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s-ES"/>
                <a:t>H=0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457200"/>
            <a:ext cx="8231187" cy="1295400"/>
          </a:xfrm>
        </p:spPr>
        <p:txBody>
          <a:bodyPr/>
          <a:lstStyle/>
          <a:p>
            <a:r>
              <a:rPr lang="es-ES" b="1"/>
              <a:t>Planeación, programación y control</a:t>
            </a:r>
            <a:endParaRPr lang="es-ES" sz="4600" b="1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57687"/>
          </a:xfrm>
        </p:spPr>
        <p:txBody>
          <a:bodyPr/>
          <a:lstStyle/>
          <a:p>
            <a:r>
              <a:rPr lang="es-ES"/>
              <a:t>La </a:t>
            </a:r>
            <a:r>
              <a:rPr lang="es-ES" b="1"/>
              <a:t>Planeación</a:t>
            </a:r>
            <a:r>
              <a:rPr lang="es-ES"/>
              <a:t> requiere desglosar el proyecto en actividades, estimar recursos, tiempo e interrelaciones entre actividades.</a:t>
            </a:r>
          </a:p>
          <a:p>
            <a:r>
              <a:rPr lang="es-ES"/>
              <a:t>La </a:t>
            </a:r>
            <a:r>
              <a:rPr lang="es-ES" b="1"/>
              <a:t>Programación</a:t>
            </a:r>
            <a:r>
              <a:rPr lang="es-ES"/>
              <a:t> requiere detallar fechas de inicio y terminación.</a:t>
            </a:r>
          </a:p>
          <a:p>
            <a:r>
              <a:rPr lang="es-ES"/>
              <a:t>El </a:t>
            </a:r>
            <a:r>
              <a:rPr lang="es-ES" b="1"/>
              <a:t>Control </a:t>
            </a:r>
            <a:r>
              <a:rPr lang="es-ES"/>
              <a:t>requiere información sobre el estado actual y analiza posibles trueques cuando surgen dificultades.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Herramientas de planeación, programación y control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3400"/>
              <a:t>Gráficas de Gantt</a:t>
            </a:r>
          </a:p>
          <a:p>
            <a:pPr>
              <a:lnSpc>
                <a:spcPct val="90000"/>
              </a:lnSpc>
            </a:pPr>
            <a:r>
              <a:rPr lang="es-ES" sz="3400"/>
              <a:t>Modelos de redes:</a:t>
            </a:r>
          </a:p>
          <a:p>
            <a:pPr lvl="1">
              <a:lnSpc>
                <a:spcPct val="90000"/>
              </a:lnSpc>
            </a:pPr>
            <a:r>
              <a:rPr lang="es-ES" sz="3400"/>
              <a:t>Redes deterministas (CPM = Método de la ruta crítica)</a:t>
            </a:r>
          </a:p>
          <a:p>
            <a:pPr lvl="1">
              <a:lnSpc>
                <a:spcPct val="90000"/>
              </a:lnSpc>
            </a:pPr>
            <a:r>
              <a:rPr lang="es-ES" sz="3400"/>
              <a:t>Redes probabilistas (PERT = Técnica de evaluación y revisión de programas)</a:t>
            </a:r>
          </a:p>
          <a:p>
            <a:pPr>
              <a:lnSpc>
                <a:spcPct val="90000"/>
              </a:lnSpc>
            </a:pPr>
            <a:r>
              <a:rPr lang="es-ES" sz="3400"/>
              <a:t>También existen otras técnicas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533400"/>
            <a:ext cx="8353425" cy="879475"/>
          </a:xfrm>
        </p:spPr>
        <p:txBody>
          <a:bodyPr/>
          <a:lstStyle/>
          <a:p>
            <a:r>
              <a:rPr lang="es-ES" b="1" dirty="0"/>
              <a:t>Ejemplo: Construcción de una </a:t>
            </a:r>
            <a:r>
              <a:rPr lang="es-ES" b="1" dirty="0" smtClean="0"/>
              <a:t>casa</a:t>
            </a:r>
            <a:endParaRPr lang="es-ES" b="1" dirty="0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28613" y="1484313"/>
          <a:ext cx="8285162" cy="4846637"/>
        </p:xfrm>
        <a:graphic>
          <a:graphicData uri="http://schemas.openxmlformats.org/presentationml/2006/ole">
            <p:oleObj spid="_x0000_s9222" name="Documento" r:id="rId3" imgW="8015009" imgH="4686238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Gráfica de Gantt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1230313" y="1700213"/>
            <a:ext cx="0" cy="3581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1230313" y="5281613"/>
            <a:ext cx="7086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468313" y="2309813"/>
            <a:ext cx="404812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A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68313" y="2919413"/>
            <a:ext cx="387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B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468313" y="3529013"/>
            <a:ext cx="387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C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68313" y="4138613"/>
            <a:ext cx="404812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D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68313" y="4748213"/>
            <a:ext cx="369887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E</a:t>
            </a:r>
          </a:p>
        </p:txBody>
      </p:sp>
      <p:sp>
        <p:nvSpPr>
          <p:cNvPr id="10254" name="Oval 14"/>
          <p:cNvSpPr>
            <a:spLocks noChangeArrowheads="1"/>
          </p:cNvSpPr>
          <p:nvPr/>
        </p:nvSpPr>
        <p:spPr bwMode="auto">
          <a:xfrm>
            <a:off x="1077913" y="238601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1230313" y="2386013"/>
            <a:ext cx="2286000" cy="381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3516313" y="2995613"/>
            <a:ext cx="1524000" cy="381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3516313" y="3605213"/>
            <a:ext cx="1981200" cy="381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497513" y="4748213"/>
            <a:ext cx="2743200" cy="381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3516313" y="4214813"/>
            <a:ext cx="533400" cy="381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60" name="Oval 20"/>
          <p:cNvSpPr>
            <a:spLocks noChangeArrowheads="1"/>
          </p:cNvSpPr>
          <p:nvPr/>
        </p:nvSpPr>
        <p:spPr bwMode="auto">
          <a:xfrm>
            <a:off x="3287713" y="238601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61" name="Oval 21"/>
          <p:cNvSpPr>
            <a:spLocks noChangeArrowheads="1"/>
          </p:cNvSpPr>
          <p:nvPr/>
        </p:nvSpPr>
        <p:spPr bwMode="auto">
          <a:xfrm>
            <a:off x="3363913" y="299561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62" name="Oval 22"/>
          <p:cNvSpPr>
            <a:spLocks noChangeArrowheads="1"/>
          </p:cNvSpPr>
          <p:nvPr/>
        </p:nvSpPr>
        <p:spPr bwMode="auto">
          <a:xfrm>
            <a:off x="3363913" y="360521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63" name="Oval 23"/>
          <p:cNvSpPr>
            <a:spLocks noChangeArrowheads="1"/>
          </p:cNvSpPr>
          <p:nvPr/>
        </p:nvSpPr>
        <p:spPr bwMode="auto">
          <a:xfrm>
            <a:off x="3363913" y="421481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64" name="Oval 24"/>
          <p:cNvSpPr>
            <a:spLocks noChangeArrowheads="1"/>
          </p:cNvSpPr>
          <p:nvPr/>
        </p:nvSpPr>
        <p:spPr bwMode="auto">
          <a:xfrm>
            <a:off x="5345113" y="299561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65" name="Oval 25"/>
          <p:cNvSpPr>
            <a:spLocks noChangeArrowheads="1"/>
          </p:cNvSpPr>
          <p:nvPr/>
        </p:nvSpPr>
        <p:spPr bwMode="auto">
          <a:xfrm>
            <a:off x="5345113" y="360521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66" name="Oval 26"/>
          <p:cNvSpPr>
            <a:spLocks noChangeArrowheads="1"/>
          </p:cNvSpPr>
          <p:nvPr/>
        </p:nvSpPr>
        <p:spPr bwMode="auto">
          <a:xfrm>
            <a:off x="7935913" y="421481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67" name="Oval 27"/>
          <p:cNvSpPr>
            <a:spLocks noChangeArrowheads="1"/>
          </p:cNvSpPr>
          <p:nvPr/>
        </p:nvSpPr>
        <p:spPr bwMode="auto">
          <a:xfrm>
            <a:off x="8012113" y="474821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4049713" y="4595813"/>
            <a:ext cx="41148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>
            <a:off x="4049713" y="4214813"/>
            <a:ext cx="41148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>
            <a:off x="5040313" y="3376613"/>
            <a:ext cx="5334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5040313" y="2995613"/>
            <a:ext cx="5334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72" name="Oval 32"/>
          <p:cNvSpPr>
            <a:spLocks noChangeArrowheads="1"/>
          </p:cNvSpPr>
          <p:nvPr/>
        </p:nvSpPr>
        <p:spPr bwMode="auto">
          <a:xfrm>
            <a:off x="5345113" y="474821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3440113" y="5205413"/>
            <a:ext cx="3365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4</a:t>
            </a:r>
          </a:p>
        </p:txBody>
      </p:sp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5268913" y="5205413"/>
            <a:ext cx="3365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7</a:t>
            </a:r>
          </a:p>
        </p:txBody>
      </p:sp>
      <p:sp>
        <p:nvSpPr>
          <p:cNvPr id="10275" name="Text Box 35"/>
          <p:cNvSpPr txBox="1">
            <a:spLocks noChangeArrowheads="1"/>
          </p:cNvSpPr>
          <p:nvPr/>
        </p:nvSpPr>
        <p:spPr bwMode="auto">
          <a:xfrm>
            <a:off x="8012113" y="5205413"/>
            <a:ext cx="488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12</a:t>
            </a:r>
          </a:p>
        </p:txBody>
      </p:sp>
      <p:sp>
        <p:nvSpPr>
          <p:cNvPr id="10276" name="Text Box 36"/>
          <p:cNvSpPr txBox="1">
            <a:spLocks noChangeArrowheads="1"/>
          </p:cNvSpPr>
          <p:nvPr/>
        </p:nvSpPr>
        <p:spPr bwMode="auto">
          <a:xfrm>
            <a:off x="1062038" y="5246688"/>
            <a:ext cx="3365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0</a:t>
            </a:r>
          </a:p>
        </p:txBody>
      </p:sp>
      <p:sp>
        <p:nvSpPr>
          <p:cNvPr id="10277" name="Text Box 37"/>
          <p:cNvSpPr txBox="1">
            <a:spLocks noChangeArrowheads="1"/>
          </p:cNvSpPr>
          <p:nvPr/>
        </p:nvSpPr>
        <p:spPr bwMode="auto">
          <a:xfrm>
            <a:off x="1595438" y="5246688"/>
            <a:ext cx="3365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1</a:t>
            </a:r>
          </a:p>
        </p:txBody>
      </p:sp>
      <p:sp>
        <p:nvSpPr>
          <p:cNvPr id="10278" name="Text Box 38"/>
          <p:cNvSpPr txBox="1">
            <a:spLocks noChangeArrowheads="1"/>
          </p:cNvSpPr>
          <p:nvPr/>
        </p:nvSpPr>
        <p:spPr bwMode="auto">
          <a:xfrm>
            <a:off x="2205038" y="5246688"/>
            <a:ext cx="3365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2</a:t>
            </a:r>
          </a:p>
        </p:txBody>
      </p:sp>
      <p:sp>
        <p:nvSpPr>
          <p:cNvPr id="10279" name="Text Box 39"/>
          <p:cNvSpPr txBox="1">
            <a:spLocks noChangeArrowheads="1"/>
          </p:cNvSpPr>
          <p:nvPr/>
        </p:nvSpPr>
        <p:spPr bwMode="auto">
          <a:xfrm>
            <a:off x="2814638" y="5246688"/>
            <a:ext cx="3365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3</a:t>
            </a:r>
          </a:p>
        </p:txBody>
      </p:sp>
      <p:sp>
        <p:nvSpPr>
          <p:cNvPr id="10280" name="Text Box 40"/>
          <p:cNvSpPr txBox="1">
            <a:spLocks noChangeArrowheads="1"/>
          </p:cNvSpPr>
          <p:nvPr/>
        </p:nvSpPr>
        <p:spPr bwMode="auto">
          <a:xfrm>
            <a:off x="4049713" y="5205413"/>
            <a:ext cx="3365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5</a:t>
            </a:r>
          </a:p>
        </p:txBody>
      </p:sp>
      <p:sp>
        <p:nvSpPr>
          <p:cNvPr id="10281" name="Text Box 41"/>
          <p:cNvSpPr txBox="1">
            <a:spLocks noChangeArrowheads="1"/>
          </p:cNvSpPr>
          <p:nvPr/>
        </p:nvSpPr>
        <p:spPr bwMode="auto">
          <a:xfrm>
            <a:off x="4659313" y="5205413"/>
            <a:ext cx="3365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6</a:t>
            </a:r>
          </a:p>
        </p:txBody>
      </p:sp>
      <p:sp>
        <p:nvSpPr>
          <p:cNvPr id="10282" name="Text Box 42"/>
          <p:cNvSpPr txBox="1">
            <a:spLocks noChangeArrowheads="1"/>
          </p:cNvSpPr>
          <p:nvPr/>
        </p:nvSpPr>
        <p:spPr bwMode="auto">
          <a:xfrm>
            <a:off x="5954713" y="5205413"/>
            <a:ext cx="3365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8</a:t>
            </a:r>
          </a:p>
        </p:txBody>
      </p:sp>
      <p:sp>
        <p:nvSpPr>
          <p:cNvPr id="10283" name="Text Box 43"/>
          <p:cNvSpPr txBox="1">
            <a:spLocks noChangeArrowheads="1"/>
          </p:cNvSpPr>
          <p:nvPr/>
        </p:nvSpPr>
        <p:spPr bwMode="auto">
          <a:xfrm>
            <a:off x="6488113" y="5205413"/>
            <a:ext cx="3365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9</a:t>
            </a:r>
          </a:p>
        </p:txBody>
      </p:sp>
      <p:sp>
        <p:nvSpPr>
          <p:cNvPr id="10284" name="Text Box 44"/>
          <p:cNvSpPr txBox="1">
            <a:spLocks noChangeArrowheads="1"/>
          </p:cNvSpPr>
          <p:nvPr/>
        </p:nvSpPr>
        <p:spPr bwMode="auto">
          <a:xfrm>
            <a:off x="6945313" y="5205413"/>
            <a:ext cx="488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10</a:t>
            </a:r>
          </a:p>
        </p:txBody>
      </p:sp>
      <p:sp>
        <p:nvSpPr>
          <p:cNvPr id="10285" name="Text Box 45"/>
          <p:cNvSpPr txBox="1">
            <a:spLocks noChangeArrowheads="1"/>
          </p:cNvSpPr>
          <p:nvPr/>
        </p:nvSpPr>
        <p:spPr bwMode="auto">
          <a:xfrm>
            <a:off x="7478713" y="5205413"/>
            <a:ext cx="488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400">
                <a:latin typeface="Times New Roman" pitchFamily="18" charset="0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50" grpId="0"/>
      <p:bldP spid="10251" grpId="0"/>
      <p:bldP spid="10252" grpId="0"/>
      <p:bldP spid="10253" grpId="0"/>
      <p:bldP spid="10254" grpId="0" animBg="1"/>
      <p:bldP spid="10255" grpId="0" animBg="1"/>
      <p:bldP spid="10256" grpId="0" animBg="1"/>
      <p:bldP spid="10257" grpId="0" animBg="1"/>
      <p:bldP spid="10258" grpId="0" animBg="1"/>
      <p:bldP spid="10259" grpId="0" animBg="1"/>
      <p:bldP spid="10260" grpId="0" animBg="1"/>
      <p:bldP spid="10261" grpId="0" animBg="1"/>
      <p:bldP spid="10262" grpId="0" animBg="1"/>
      <p:bldP spid="10263" grpId="0" animBg="1"/>
      <p:bldP spid="10264" grpId="0" animBg="1"/>
      <p:bldP spid="10265" grpId="0" animBg="1"/>
      <p:bldP spid="10266" grpId="0" animBg="1"/>
      <p:bldP spid="10267" grpId="0" animBg="1"/>
      <p:bldP spid="10268" grpId="0" animBg="1"/>
      <p:bldP spid="10269" grpId="0" animBg="1"/>
      <p:bldP spid="10270" grpId="0" animBg="1"/>
      <p:bldP spid="10271" grpId="0" animBg="1"/>
      <p:bldP spid="102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Red de actividades</a:t>
            </a:r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457200" y="3200400"/>
            <a:ext cx="838200" cy="762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/>
            <a:r>
              <a:rPr lang="es-ES_tradnl" sz="2400">
                <a:latin typeface="Times New Roman" pitchFamily="18" charset="0"/>
              </a:rPr>
              <a:t>Inicio</a:t>
            </a:r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1981200" y="3276600"/>
            <a:ext cx="762000" cy="6096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/>
            <a:r>
              <a:rPr lang="es-ES_tradnl" sz="2400">
                <a:latin typeface="Times New Roman" pitchFamily="18" charset="0"/>
              </a:rPr>
              <a:t>A</a:t>
            </a:r>
          </a:p>
        </p:txBody>
      </p:sp>
      <p:sp>
        <p:nvSpPr>
          <p:cNvPr id="11273" name="Oval 9"/>
          <p:cNvSpPr>
            <a:spLocks noChangeArrowheads="1"/>
          </p:cNvSpPr>
          <p:nvPr/>
        </p:nvSpPr>
        <p:spPr bwMode="auto">
          <a:xfrm>
            <a:off x="4419600" y="1828800"/>
            <a:ext cx="762000" cy="6096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/>
            <a:r>
              <a:rPr lang="es-ES_tradnl" sz="2400">
                <a:latin typeface="Times New Roman" pitchFamily="18" charset="0"/>
              </a:rPr>
              <a:t>B</a:t>
            </a:r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4419600" y="3276600"/>
            <a:ext cx="762000" cy="6096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/>
            <a:r>
              <a:rPr lang="es-ES_tradnl" sz="2400">
                <a:latin typeface="Times New Roman" pitchFamily="18" charset="0"/>
              </a:rPr>
              <a:t>C</a:t>
            </a:r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4419600" y="4724400"/>
            <a:ext cx="762000" cy="6096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/>
            <a:r>
              <a:rPr lang="es-ES_tradnl" sz="2400">
                <a:latin typeface="Times New Roman" pitchFamily="18" charset="0"/>
              </a:rPr>
              <a:t>D</a:t>
            </a:r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6553200" y="3276600"/>
            <a:ext cx="762000" cy="6096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/>
            <a:r>
              <a:rPr lang="es-ES_tradnl" sz="2400">
                <a:latin typeface="Times New Roman" pitchFamily="18" charset="0"/>
              </a:rPr>
              <a:t>E</a:t>
            </a:r>
          </a:p>
        </p:txBody>
      </p:sp>
      <p:sp>
        <p:nvSpPr>
          <p:cNvPr id="11277" name="Oval 13"/>
          <p:cNvSpPr>
            <a:spLocks noChangeArrowheads="1"/>
          </p:cNvSpPr>
          <p:nvPr/>
        </p:nvSpPr>
        <p:spPr bwMode="auto">
          <a:xfrm>
            <a:off x="7924800" y="3276600"/>
            <a:ext cx="762000" cy="6096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/>
            <a:r>
              <a:rPr lang="es-ES_tradnl" sz="2400">
                <a:latin typeface="Times New Roman" pitchFamily="18" charset="0"/>
              </a:rPr>
              <a:t>Fin</a:t>
            </a:r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1295400" y="3581400"/>
            <a:ext cx="685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V="1">
            <a:off x="2743200" y="2362200"/>
            <a:ext cx="1752600" cy="1219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>
            <a:off x="2819400" y="3581400"/>
            <a:ext cx="1600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2743200" y="3657600"/>
            <a:ext cx="1752600" cy="1219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5181600" y="3581400"/>
            <a:ext cx="1371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5181600" y="2209800"/>
            <a:ext cx="1447800" cy="1143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>
            <a:off x="7315200" y="3581400"/>
            <a:ext cx="609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flipV="1">
            <a:off x="5181600" y="3733800"/>
            <a:ext cx="2819400" cy="1295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  <p:bldP spid="11272" grpId="0" animBg="1"/>
      <p:bldP spid="11273" grpId="0" animBg="1"/>
      <p:bldP spid="11274" grpId="0" animBg="1"/>
      <p:bldP spid="11275" grpId="0" animBg="1"/>
      <p:bldP spid="11276" grpId="0" animBg="1"/>
      <p:bldP spid="11277" grpId="0" animBg="1"/>
      <p:bldP spid="11278" grpId="0" animBg="1"/>
      <p:bldP spid="11279" grpId="0" animBg="1"/>
      <p:bldP spid="11280" grpId="0" animBg="1"/>
      <p:bldP spid="11281" grpId="0" animBg="1"/>
      <p:bldP spid="11282" grpId="0" animBg="1"/>
      <p:bldP spid="11283" grpId="0" animBg="1"/>
      <p:bldP spid="11284" grpId="0" animBg="1"/>
      <p:bldP spid="1128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Ruta crítica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s-ES" sz="3400"/>
              <a:t>La Ruta Crítica es la ruta más larga a través de la red</a:t>
            </a:r>
          </a:p>
          <a:p>
            <a:pPr>
              <a:lnSpc>
                <a:spcPct val="120000"/>
              </a:lnSpc>
            </a:pPr>
            <a:r>
              <a:rPr lang="es-ES" sz="3400"/>
              <a:t>Determina la longitud del proyecto</a:t>
            </a:r>
          </a:p>
          <a:p>
            <a:pPr>
              <a:lnSpc>
                <a:spcPct val="120000"/>
              </a:lnSpc>
            </a:pPr>
            <a:r>
              <a:rPr lang="es-ES" sz="3400"/>
              <a:t>Toda red tiene al menos una ruta crítica</a:t>
            </a:r>
          </a:p>
          <a:p>
            <a:pPr>
              <a:lnSpc>
                <a:spcPct val="120000"/>
              </a:lnSpc>
            </a:pPr>
            <a:r>
              <a:rPr lang="es-ES" sz="3400"/>
              <a:t>Es posible que haya proyectos con más de una ruta crítica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s-ES" altLang="en-US"/>
              <a:t>http://www.auladeeconomia.com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800" b="1"/>
              <a:t>¿Cuál es la ruta crítica de la red anterior?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3400"/>
              <a:t>Este proyecto tiene tres rutas posibles:</a:t>
            </a:r>
          </a:p>
          <a:p>
            <a:pPr lvl="1"/>
            <a:r>
              <a:rPr lang="es-ES" sz="3400"/>
              <a:t>Inicio – A – B – E – Fin</a:t>
            </a:r>
          </a:p>
          <a:p>
            <a:pPr lvl="1"/>
            <a:r>
              <a:rPr lang="es-ES" sz="3400"/>
              <a:t>Inicio – A – C – E – Fin</a:t>
            </a:r>
          </a:p>
          <a:p>
            <a:pPr lvl="1"/>
            <a:r>
              <a:rPr lang="es-ES" sz="3400"/>
              <a:t>Inicio – A – D – Fin </a:t>
            </a:r>
          </a:p>
          <a:p>
            <a:r>
              <a:rPr lang="es-ES" sz="3400"/>
              <a:t>¿Cuál es la duración de cada una?</a:t>
            </a:r>
          </a:p>
          <a:p>
            <a:pPr lvl="1"/>
            <a:endParaRPr lang="es-ES" sz="3000"/>
          </a:p>
          <a:p>
            <a:pPr lvl="1"/>
            <a:endParaRPr lang="es-ES" sz="3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rde">
  <a:themeElements>
    <a:clrScheme name="Borde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Bord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ord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197</TotalTime>
  <Words>900</Words>
  <Application>Microsoft Office PowerPoint</Application>
  <PresentationFormat>Presentación en pantalla (4:3)</PresentationFormat>
  <Paragraphs>303</Paragraphs>
  <Slides>22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4" baseType="lpstr">
      <vt:lpstr>Borde</vt:lpstr>
      <vt:lpstr>Documento</vt:lpstr>
      <vt:lpstr>PLANEACION DE PROYECTOS: PERT Y CPM</vt:lpstr>
      <vt:lpstr>Proyectos:</vt:lpstr>
      <vt:lpstr>Planeación, programación y control</vt:lpstr>
      <vt:lpstr>Herramientas de planeación, programación y control</vt:lpstr>
      <vt:lpstr>Ejemplo: Construcción de una casa</vt:lpstr>
      <vt:lpstr>Gráfica de Gantt</vt:lpstr>
      <vt:lpstr>Red de actividades</vt:lpstr>
      <vt:lpstr>Ruta crítica</vt:lpstr>
      <vt:lpstr>¿Cuál es la ruta crítica de la red anterior?</vt:lpstr>
      <vt:lpstr>¿Cómo se encuentra la ruta crítica?</vt:lpstr>
      <vt:lpstr>¿Cómo se encuentra la ruta crítica?</vt:lpstr>
      <vt:lpstr>¿Cómo se encuentra la ruta crítica?</vt:lpstr>
      <vt:lpstr>¿Cómo se encuentra la ruta crítica?</vt:lpstr>
      <vt:lpstr>¿Cómo se encuentra la ruta crítica?</vt:lpstr>
      <vt:lpstr>¿Cómo se encuentra la ruta crítica?</vt:lpstr>
      <vt:lpstr>¿Cómo se encuentra la ruta crítica?</vt:lpstr>
      <vt:lpstr>¿Cómo se encuentra la ruta crítica?</vt:lpstr>
      <vt:lpstr>¿Cómo se encuentra la ruta crítica?</vt:lpstr>
      <vt:lpstr>¿Cómo se encuentra la ruta crítica?</vt:lpstr>
      <vt:lpstr>¿Cómo se encuentra la ruta crítica?</vt:lpstr>
      <vt:lpstr>¿Cómo se encuentra la ruta crítica?</vt:lpstr>
      <vt:lpstr>¿Cómo se encuentra la ruta crítica?</vt:lpstr>
    </vt:vector>
  </TitlesOfParts>
  <Company>2000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PLANEACION DE PROYECTOS:   PERT Y CPM</dc:title>
  <dc:creator>Gabriel Leandro</dc:creator>
  <cp:lastModifiedBy>Admin</cp:lastModifiedBy>
  <cp:revision>26</cp:revision>
  <cp:lastPrinted>1995-10-27T23:26:18Z</cp:lastPrinted>
  <dcterms:created xsi:type="dcterms:W3CDTF">2001-08-03T00:56:08Z</dcterms:created>
  <dcterms:modified xsi:type="dcterms:W3CDTF">2017-12-07T22:29:45Z</dcterms:modified>
</cp:coreProperties>
</file>