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92" r:id="rId1"/>
  </p:sldMasterIdLst>
  <p:notesMasterIdLst>
    <p:notesMasterId r:id="rId19"/>
  </p:notesMasterIdLst>
  <p:handoutMasterIdLst>
    <p:handoutMasterId r:id="rId20"/>
  </p:handoutMasterIdLst>
  <p:sldIdLst>
    <p:sldId id="256" r:id="rId2"/>
    <p:sldId id="257" r:id="rId3"/>
    <p:sldId id="258" r:id="rId4"/>
    <p:sldId id="259" r:id="rId5"/>
    <p:sldId id="261" r:id="rId6"/>
    <p:sldId id="275" r:id="rId7"/>
    <p:sldId id="278" r:id="rId8"/>
    <p:sldId id="263" r:id="rId9"/>
    <p:sldId id="264" r:id="rId10"/>
    <p:sldId id="276" r:id="rId11"/>
    <p:sldId id="273" r:id="rId12"/>
    <p:sldId id="274" r:id="rId13"/>
    <p:sldId id="277" r:id="rId14"/>
    <p:sldId id="267" r:id="rId15"/>
    <p:sldId id="268" r:id="rId16"/>
    <p:sldId id="269" r:id="rId17"/>
    <p:sldId id="270" r:id="rId18"/>
  </p:sldIdLst>
  <p:sldSz cx="9144000" cy="6858000" type="screen4x3"/>
  <p:notesSz cx="6858000" cy="9144000"/>
  <p:defaultTextStyle>
    <a:defPPr>
      <a:defRPr lang="es-E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362" autoAdjust="0"/>
    <p:restoredTop sz="94660"/>
  </p:normalViewPr>
  <p:slideViewPr>
    <p:cSldViewPr>
      <p:cViewPr>
        <p:scale>
          <a:sx n="90" d="100"/>
          <a:sy n="90" d="100"/>
        </p:scale>
        <p:origin x="-450" y="-324"/>
      </p:cViewPr>
      <p:guideLst>
        <p:guide orient="horz" pos="2160"/>
        <p:guide pos="2880"/>
      </p:guideLst>
    </p:cSldViewPr>
  </p:slideViewPr>
  <p:notesTextViewPr>
    <p:cViewPr>
      <p:scale>
        <a:sx n="100" d="100"/>
        <a:sy n="100" d="100"/>
      </p:scale>
      <p:origin x="0" y="0"/>
    </p:cViewPr>
  </p:notesTextViewPr>
  <p:notesViewPr>
    <p:cSldViewPr>
      <p:cViewPr varScale="1">
        <p:scale>
          <a:sx n="57" d="100"/>
          <a:sy n="57" d="100"/>
        </p:scale>
        <p:origin x="-2520" y="-84"/>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s-ES"/>
          </a:p>
        </p:txBody>
      </p:sp>
      <p:sp>
        <p:nvSpPr>
          <p:cNvPr id="3" name="2 Marcador de fecha"/>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E3B11766-F600-416D-B698-4063B0922FD8}" type="datetimeFigureOut">
              <a:rPr lang="es-ES"/>
              <a:pPr>
                <a:defRPr/>
              </a:pPr>
              <a:t>10/07/2016</a:t>
            </a:fld>
            <a:endParaRPr lang="es-ES"/>
          </a:p>
        </p:txBody>
      </p:sp>
      <p:sp>
        <p:nvSpPr>
          <p:cNvPr id="4" name="3 Marcador de pie de página"/>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s-ES"/>
          </a:p>
        </p:txBody>
      </p:sp>
      <p:sp>
        <p:nvSpPr>
          <p:cNvPr id="5" name="4 Marcador de número de diapositiva"/>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E8FCA55D-6C34-4049-8BBA-F715D80623BE}" type="slidenum">
              <a:rPr lang="es-ES"/>
              <a:pPr>
                <a:defRPr/>
              </a:pPr>
              <a:t>‹Nº›</a:t>
            </a:fld>
            <a:endParaRPr lang="es-E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F9FED71B-0B75-497F-81DD-F73D7956313D}" type="datetimeFigureOut">
              <a:rPr lang="es-ES"/>
              <a:pPr>
                <a:defRPr/>
              </a:pPr>
              <a:t>10/07/2016</a:t>
            </a:fld>
            <a:endParaRPr lang="es-ES"/>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s-ES" noProof="0"/>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noProof="0" smtClean="0"/>
              <a:t>Haga clic para modificar el estilo de texto del patrón</a:t>
            </a:r>
          </a:p>
          <a:p>
            <a:pPr lvl="1"/>
            <a:r>
              <a:rPr lang="es-ES" noProof="0" smtClean="0"/>
              <a:t>Segundo nivel</a:t>
            </a:r>
          </a:p>
          <a:p>
            <a:pPr lvl="2"/>
            <a:r>
              <a:rPr lang="es-ES" noProof="0" smtClean="0"/>
              <a:t>Tercer nivel</a:t>
            </a:r>
          </a:p>
          <a:p>
            <a:pPr lvl="3"/>
            <a:r>
              <a:rPr lang="es-ES" noProof="0" smtClean="0"/>
              <a:t>Cuarto nivel</a:t>
            </a:r>
          </a:p>
          <a:p>
            <a:pPr lvl="4"/>
            <a:r>
              <a:rPr lang="es-ES" noProof="0" smtClean="0"/>
              <a:t>Quinto nivel</a:t>
            </a:r>
            <a:endParaRPr lang="es-ES" noProof="0"/>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5EA930C9-6439-49F5-8AD7-77788A072795}" type="slidenum">
              <a:rPr lang="es-ES"/>
              <a:pPr>
                <a:defRPr/>
              </a:pPr>
              <a:t>‹Nº›</a:t>
            </a:fld>
            <a:endParaRPr lang="es-E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26627" name="2 Marcador de notas"/>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s-ES" smtClean="0"/>
          </a:p>
        </p:txBody>
      </p:sp>
      <p:sp>
        <p:nvSpPr>
          <p:cNvPr id="26628" name="3 Marcador de número de diapositiva"/>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2E218C3-A48A-469F-902D-F329C3C6D7A2}" type="slidenum">
              <a:rPr lang="es-ES" smtClean="0"/>
              <a:pPr fontAlgn="base">
                <a:spcBef>
                  <a:spcPct val="0"/>
                </a:spcBef>
                <a:spcAft>
                  <a:spcPct val="0"/>
                </a:spcAft>
                <a:defRPr/>
              </a:pPr>
              <a:t>1</a:t>
            </a:fld>
            <a:endParaRPr lang="es-E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4" name="3 Elipse"/>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fontAlgn="auto">
              <a:spcBef>
                <a:spcPts val="0"/>
              </a:spcBef>
              <a:spcAft>
                <a:spcPts val="0"/>
              </a:spcAft>
              <a:defRPr/>
            </a:pPr>
            <a:endParaRPr lang="en-US"/>
          </a:p>
        </p:txBody>
      </p:sp>
      <p:sp>
        <p:nvSpPr>
          <p:cNvPr id="5" name="4 Elipse"/>
          <p:cNvSpPr/>
          <p:nvPr/>
        </p:nvSpPr>
        <p:spPr>
          <a:xfrm>
            <a:off x="1157288" y="1344613"/>
            <a:ext cx="63500" cy="65087"/>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fontAlgn="auto">
              <a:spcBef>
                <a:spcPts val="0"/>
              </a:spcBef>
              <a:spcAft>
                <a:spcPts val="0"/>
              </a:spcAft>
              <a:defRPr/>
            </a:pPr>
            <a:endParaRPr lang="en-US"/>
          </a:p>
        </p:txBody>
      </p:sp>
      <p:sp>
        <p:nvSpPr>
          <p:cNvPr id="14" name="13 Título"/>
          <p:cNvSpPr>
            <a:spLocks noGrp="1"/>
          </p:cNvSpPr>
          <p:nvPr>
            <p:ph type="ctrTitle"/>
          </p:nvPr>
        </p:nvSpPr>
        <p:spPr>
          <a:xfrm>
            <a:off x="1432560" y="359898"/>
            <a:ext cx="7406640" cy="1472184"/>
          </a:xfrm>
        </p:spPr>
        <p:txBody>
          <a:bodyPr anchor="b"/>
          <a:lstStyle>
            <a:lvl1pPr algn="l">
              <a:defRPr/>
            </a:lvl1pPr>
            <a:extLst/>
          </a:lstStyle>
          <a:p>
            <a:r>
              <a:rPr lang="es-ES" smtClean="0"/>
              <a:t>Haga clic para modificar el estilo de título del patrón</a:t>
            </a:r>
            <a:endParaRPr lang="en-US"/>
          </a:p>
        </p:txBody>
      </p:sp>
      <p:sp>
        <p:nvSpPr>
          <p:cNvPr id="22" name="21 Subtítulo"/>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s-ES" smtClean="0"/>
              <a:t>Haga clic para modificar el estilo de subtítulo del patrón</a:t>
            </a:r>
            <a:endParaRPr lang="en-US"/>
          </a:p>
        </p:txBody>
      </p:sp>
      <p:sp>
        <p:nvSpPr>
          <p:cNvPr id="6" name="6 Marcador de fecha"/>
          <p:cNvSpPr>
            <a:spLocks noGrp="1"/>
          </p:cNvSpPr>
          <p:nvPr>
            <p:ph type="dt" sz="half" idx="10"/>
          </p:nvPr>
        </p:nvSpPr>
        <p:spPr/>
        <p:txBody>
          <a:bodyPr/>
          <a:lstStyle>
            <a:lvl1pPr>
              <a:defRPr/>
            </a:lvl1pPr>
            <a:extLst/>
          </a:lstStyle>
          <a:p>
            <a:pPr>
              <a:defRPr/>
            </a:pPr>
            <a:r>
              <a:rPr lang="es-ES"/>
              <a:t>Mayo 2010</a:t>
            </a:r>
            <a:endParaRPr lang="es-ES" dirty="0"/>
          </a:p>
        </p:txBody>
      </p:sp>
      <p:sp>
        <p:nvSpPr>
          <p:cNvPr id="7" name="19 Marcador de pie de página"/>
          <p:cNvSpPr>
            <a:spLocks noGrp="1"/>
          </p:cNvSpPr>
          <p:nvPr>
            <p:ph type="ftr" sz="quarter" idx="11"/>
          </p:nvPr>
        </p:nvSpPr>
        <p:spPr/>
        <p:txBody>
          <a:bodyPr/>
          <a:lstStyle>
            <a:lvl1pPr>
              <a:defRPr/>
            </a:lvl1pPr>
            <a:extLst/>
          </a:lstStyle>
          <a:p>
            <a:pPr>
              <a:defRPr/>
            </a:pPr>
            <a:r>
              <a:rPr lang="es-ES"/>
              <a:t>Modelando la Firma mediante Herramientas de Dinámica de Sistemas (mayo 2010)</a:t>
            </a:r>
            <a:endParaRPr lang="es-ES" dirty="0"/>
          </a:p>
        </p:txBody>
      </p:sp>
      <p:sp>
        <p:nvSpPr>
          <p:cNvPr id="8" name="9 Marcador de número de diapositiva"/>
          <p:cNvSpPr>
            <a:spLocks noGrp="1"/>
          </p:cNvSpPr>
          <p:nvPr>
            <p:ph type="sldNum" sz="quarter" idx="12"/>
          </p:nvPr>
        </p:nvSpPr>
        <p:spPr/>
        <p:txBody>
          <a:bodyPr/>
          <a:lstStyle>
            <a:lvl1pPr>
              <a:defRPr/>
            </a:lvl1pPr>
            <a:extLst/>
          </a:lstStyle>
          <a:p>
            <a:pPr>
              <a:defRPr/>
            </a:pPr>
            <a:fld id="{B94FCE34-D7D3-4907-B37E-B29E26B4FF9F}" type="slidenum">
              <a:rPr lang="es-ES"/>
              <a:pPr>
                <a:defRPr/>
              </a:pPr>
              <a:t>‹Nº›</a:t>
            </a:fld>
            <a:endParaRPr lang="es-ES"/>
          </a:p>
        </p:txBody>
      </p:sp>
    </p:spTree>
  </p:cSld>
  <p:clrMapOvr>
    <a:masterClrMapping/>
  </p:clrMapOvr>
  <p:transition spd="slow">
    <p:wheel spokes="1"/>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lang="es-ES" smtClean="0"/>
              <a:t>Haga clic para modificar el estilo de título del patrón</a:t>
            </a:r>
            <a:endParaRPr lang="en-US"/>
          </a:p>
        </p:txBody>
      </p:sp>
      <p:sp>
        <p:nvSpPr>
          <p:cNvPr id="3" name="2 Marcador de texto vertical"/>
          <p:cNvSpPr>
            <a:spLocks noGrp="1"/>
          </p:cNvSpPr>
          <p:nvPr>
            <p:ph type="body" orient="vert" idx="1"/>
          </p:nvPr>
        </p:nvSpPr>
        <p:spPr/>
        <p:txBody>
          <a:bodyPr vert="eaVert"/>
          <a:lstStyle>
            <a:extLs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23 Marcador de fecha"/>
          <p:cNvSpPr>
            <a:spLocks noGrp="1"/>
          </p:cNvSpPr>
          <p:nvPr>
            <p:ph type="dt" sz="half" idx="10"/>
          </p:nvPr>
        </p:nvSpPr>
        <p:spPr/>
        <p:txBody>
          <a:bodyPr/>
          <a:lstStyle>
            <a:lvl1pPr>
              <a:defRPr/>
            </a:lvl1pPr>
          </a:lstStyle>
          <a:p>
            <a:pPr>
              <a:defRPr/>
            </a:pPr>
            <a:r>
              <a:rPr lang="es-ES"/>
              <a:t>Mayo 2010</a:t>
            </a:r>
          </a:p>
        </p:txBody>
      </p:sp>
      <p:sp>
        <p:nvSpPr>
          <p:cNvPr id="5" name="9 Marcador de pie de página"/>
          <p:cNvSpPr>
            <a:spLocks noGrp="1"/>
          </p:cNvSpPr>
          <p:nvPr>
            <p:ph type="ftr" sz="quarter" idx="11"/>
          </p:nvPr>
        </p:nvSpPr>
        <p:spPr/>
        <p:txBody>
          <a:bodyPr/>
          <a:lstStyle>
            <a:lvl1pPr>
              <a:defRPr/>
            </a:lvl1pPr>
          </a:lstStyle>
          <a:p>
            <a:pPr>
              <a:defRPr/>
            </a:pPr>
            <a:r>
              <a:rPr lang="es-ES"/>
              <a:t>Modelando la Firma mediante Herramientas de Dinámica de Sistemas (mayo 2010)</a:t>
            </a:r>
          </a:p>
        </p:txBody>
      </p:sp>
      <p:sp>
        <p:nvSpPr>
          <p:cNvPr id="6" name="21 Marcador de número de diapositiva"/>
          <p:cNvSpPr>
            <a:spLocks noGrp="1"/>
          </p:cNvSpPr>
          <p:nvPr>
            <p:ph type="sldNum" sz="quarter" idx="12"/>
          </p:nvPr>
        </p:nvSpPr>
        <p:spPr/>
        <p:txBody>
          <a:bodyPr/>
          <a:lstStyle>
            <a:lvl1pPr>
              <a:defRPr/>
            </a:lvl1pPr>
          </a:lstStyle>
          <a:p>
            <a:pPr>
              <a:defRPr/>
            </a:pPr>
            <a:fld id="{D625F302-897D-40D5-AA2B-26F51638E23B}" type="slidenum">
              <a:rPr lang="es-ES"/>
              <a:pPr>
                <a:defRPr/>
              </a:pPr>
              <a:t>‹Nº›</a:t>
            </a:fld>
            <a:endParaRPr lang="es-ES"/>
          </a:p>
        </p:txBody>
      </p:sp>
    </p:spTree>
  </p:cSld>
  <p:clrMapOvr>
    <a:masterClrMapping/>
  </p:clrMapOvr>
  <p:transition spd="slow">
    <p:wheel spokes="1"/>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858000" y="274639"/>
            <a:ext cx="1828800" cy="5851525"/>
          </a:xfrm>
        </p:spPr>
        <p:txBody>
          <a:bodyPr vert="eaVert"/>
          <a:lstStyle>
            <a:extLst/>
          </a:lstStyle>
          <a:p>
            <a:r>
              <a:rPr lang="es-ES" smtClean="0"/>
              <a:t>Haga clic para modificar el estilo de título del patrón</a:t>
            </a:r>
            <a:endParaRPr lang="en-US"/>
          </a:p>
        </p:txBody>
      </p:sp>
      <p:sp>
        <p:nvSpPr>
          <p:cNvPr id="3" name="2 Marcador de texto vertical"/>
          <p:cNvSpPr>
            <a:spLocks noGrp="1"/>
          </p:cNvSpPr>
          <p:nvPr>
            <p:ph type="body" orient="vert" idx="1"/>
          </p:nvPr>
        </p:nvSpPr>
        <p:spPr>
          <a:xfrm>
            <a:off x="1143000" y="274640"/>
            <a:ext cx="5562600" cy="5851525"/>
          </a:xfrm>
        </p:spPr>
        <p:txBody>
          <a:bodyPr vert="eaVert"/>
          <a:lstStyle>
            <a:extLs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23 Marcador de fecha"/>
          <p:cNvSpPr>
            <a:spLocks noGrp="1"/>
          </p:cNvSpPr>
          <p:nvPr>
            <p:ph type="dt" sz="half" idx="10"/>
          </p:nvPr>
        </p:nvSpPr>
        <p:spPr/>
        <p:txBody>
          <a:bodyPr/>
          <a:lstStyle>
            <a:lvl1pPr>
              <a:defRPr/>
            </a:lvl1pPr>
          </a:lstStyle>
          <a:p>
            <a:pPr>
              <a:defRPr/>
            </a:pPr>
            <a:r>
              <a:rPr lang="es-ES"/>
              <a:t>Mayo 2010</a:t>
            </a:r>
          </a:p>
        </p:txBody>
      </p:sp>
      <p:sp>
        <p:nvSpPr>
          <p:cNvPr id="5" name="9 Marcador de pie de página"/>
          <p:cNvSpPr>
            <a:spLocks noGrp="1"/>
          </p:cNvSpPr>
          <p:nvPr>
            <p:ph type="ftr" sz="quarter" idx="11"/>
          </p:nvPr>
        </p:nvSpPr>
        <p:spPr/>
        <p:txBody>
          <a:bodyPr/>
          <a:lstStyle>
            <a:lvl1pPr>
              <a:defRPr/>
            </a:lvl1pPr>
          </a:lstStyle>
          <a:p>
            <a:pPr>
              <a:defRPr/>
            </a:pPr>
            <a:r>
              <a:rPr lang="es-ES"/>
              <a:t>Modelando la Firma mediante Herramientas de Dinámica de Sistemas (mayo 2010)</a:t>
            </a:r>
          </a:p>
        </p:txBody>
      </p:sp>
      <p:sp>
        <p:nvSpPr>
          <p:cNvPr id="6" name="21 Marcador de número de diapositiva"/>
          <p:cNvSpPr>
            <a:spLocks noGrp="1"/>
          </p:cNvSpPr>
          <p:nvPr>
            <p:ph type="sldNum" sz="quarter" idx="12"/>
          </p:nvPr>
        </p:nvSpPr>
        <p:spPr/>
        <p:txBody>
          <a:bodyPr/>
          <a:lstStyle>
            <a:lvl1pPr>
              <a:defRPr/>
            </a:lvl1pPr>
          </a:lstStyle>
          <a:p>
            <a:pPr>
              <a:defRPr/>
            </a:pPr>
            <a:fld id="{D780948D-60A2-44FC-961F-086CB50E9E04}" type="slidenum">
              <a:rPr lang="es-ES"/>
              <a:pPr>
                <a:defRPr/>
              </a:pPr>
              <a:t>‹Nº›</a:t>
            </a:fld>
            <a:endParaRPr lang="es-ES"/>
          </a:p>
        </p:txBody>
      </p:sp>
    </p:spTree>
  </p:cSld>
  <p:clrMapOvr>
    <a:masterClrMapping/>
  </p:clrMapOvr>
  <p:transition spd="slow">
    <p:wheel spokes="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lang="es-ES" smtClean="0"/>
              <a:t>Haga clic para modificar el estilo de título del patrón</a:t>
            </a:r>
            <a:endParaRPr lang="en-US"/>
          </a:p>
        </p:txBody>
      </p:sp>
      <p:sp>
        <p:nvSpPr>
          <p:cNvPr id="3" name="2 Marcador de contenido"/>
          <p:cNvSpPr>
            <a:spLocks noGrp="1"/>
          </p:cNvSpPr>
          <p:nvPr>
            <p:ph idx="1"/>
          </p:nvPr>
        </p:nvSpPr>
        <p:spPr/>
        <p:txBody>
          <a:bodyPr/>
          <a:lstStyle>
            <a:extLs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23 Marcador de fecha"/>
          <p:cNvSpPr>
            <a:spLocks noGrp="1"/>
          </p:cNvSpPr>
          <p:nvPr>
            <p:ph type="dt" sz="half" idx="10"/>
          </p:nvPr>
        </p:nvSpPr>
        <p:spPr/>
        <p:txBody>
          <a:bodyPr/>
          <a:lstStyle>
            <a:lvl1pPr>
              <a:defRPr/>
            </a:lvl1pPr>
          </a:lstStyle>
          <a:p>
            <a:pPr>
              <a:defRPr/>
            </a:pPr>
            <a:r>
              <a:rPr lang="es-ES"/>
              <a:t>Mayo 2010</a:t>
            </a:r>
          </a:p>
        </p:txBody>
      </p:sp>
      <p:sp>
        <p:nvSpPr>
          <p:cNvPr id="5" name="9 Marcador de pie de página"/>
          <p:cNvSpPr>
            <a:spLocks noGrp="1"/>
          </p:cNvSpPr>
          <p:nvPr>
            <p:ph type="ftr" sz="quarter" idx="11"/>
          </p:nvPr>
        </p:nvSpPr>
        <p:spPr/>
        <p:txBody>
          <a:bodyPr/>
          <a:lstStyle>
            <a:lvl1pPr>
              <a:defRPr/>
            </a:lvl1pPr>
          </a:lstStyle>
          <a:p>
            <a:pPr>
              <a:defRPr/>
            </a:pPr>
            <a:r>
              <a:rPr lang="es-ES"/>
              <a:t>Modelando la Firma mediante Herramientas de Dinámica de Sistemas (mayo 2010)</a:t>
            </a:r>
          </a:p>
        </p:txBody>
      </p:sp>
      <p:sp>
        <p:nvSpPr>
          <p:cNvPr id="6" name="21 Marcador de número de diapositiva"/>
          <p:cNvSpPr>
            <a:spLocks noGrp="1"/>
          </p:cNvSpPr>
          <p:nvPr>
            <p:ph type="sldNum" sz="quarter" idx="12"/>
          </p:nvPr>
        </p:nvSpPr>
        <p:spPr/>
        <p:txBody>
          <a:bodyPr/>
          <a:lstStyle>
            <a:lvl1pPr>
              <a:defRPr/>
            </a:lvl1pPr>
          </a:lstStyle>
          <a:p>
            <a:pPr>
              <a:defRPr/>
            </a:pPr>
            <a:fld id="{AEE43625-B7DA-447C-BD84-7BEC6875D4AD}" type="slidenum">
              <a:rPr lang="es-ES"/>
              <a:pPr>
                <a:defRPr/>
              </a:pPr>
              <a:t>‹Nº›</a:t>
            </a:fld>
            <a:endParaRPr lang="es-ES"/>
          </a:p>
        </p:txBody>
      </p:sp>
    </p:spTree>
  </p:cSld>
  <p:clrMapOvr>
    <a:masterClrMapping/>
  </p:clrMapOvr>
  <p:transition spd="slow">
    <p:wheel spokes="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4" name="3 Rectángulo"/>
          <p:cNvSpPr/>
          <p:nvPr/>
        </p:nvSpPr>
        <p:spPr>
          <a:xfrm>
            <a:off x="2282825" y="0"/>
            <a:ext cx="6858000"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4 Rectángulo"/>
          <p:cNvSpPr/>
          <p:nvPr/>
        </p:nvSpPr>
        <p:spPr bwMode="invGray">
          <a:xfrm>
            <a:off x="2286000" y="0"/>
            <a:ext cx="76200"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6" name="5 Elipse"/>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fontAlgn="auto">
              <a:spcBef>
                <a:spcPts val="0"/>
              </a:spcBef>
              <a:spcAft>
                <a:spcPts val="0"/>
              </a:spcAft>
              <a:defRPr/>
            </a:pPr>
            <a:endParaRPr lang="en-US"/>
          </a:p>
        </p:txBody>
      </p:sp>
      <p:sp>
        <p:nvSpPr>
          <p:cNvPr id="7" name="6 Elipse"/>
          <p:cNvSpPr/>
          <p:nvPr/>
        </p:nvSpPr>
        <p:spPr>
          <a:xfrm>
            <a:off x="2408238" y="2746375"/>
            <a:ext cx="63500" cy="63500"/>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fontAlgn="auto">
              <a:spcBef>
                <a:spcPts val="0"/>
              </a:spcBef>
              <a:spcAft>
                <a:spcPts val="0"/>
              </a:spcAft>
              <a:defRPr/>
            </a:pPr>
            <a:endParaRPr lang="en-US"/>
          </a:p>
        </p:txBody>
      </p:sp>
      <p:sp>
        <p:nvSpPr>
          <p:cNvPr id="2" name="1 Título"/>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lang="es-ES" smtClean="0"/>
              <a:t>Haga clic para modificar el estilo de título del patrón</a:t>
            </a:r>
            <a:endParaRPr lang="en-US"/>
          </a:p>
        </p:txBody>
      </p:sp>
      <p:sp>
        <p:nvSpPr>
          <p:cNvPr id="3" name="2 Marcador de texto"/>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s-ES" smtClean="0"/>
              <a:t>Haga clic para modificar el estilo de texto del patrón</a:t>
            </a:r>
          </a:p>
        </p:txBody>
      </p:sp>
      <p:sp>
        <p:nvSpPr>
          <p:cNvPr id="8" name="3 Marcador de fecha"/>
          <p:cNvSpPr>
            <a:spLocks noGrp="1"/>
          </p:cNvSpPr>
          <p:nvPr>
            <p:ph type="dt" sz="half" idx="10"/>
          </p:nvPr>
        </p:nvSpPr>
        <p:spPr/>
        <p:txBody>
          <a:bodyPr/>
          <a:lstStyle>
            <a:lvl1pPr>
              <a:defRPr/>
            </a:lvl1pPr>
            <a:extLst/>
          </a:lstStyle>
          <a:p>
            <a:pPr>
              <a:defRPr/>
            </a:pPr>
            <a:r>
              <a:rPr lang="es-ES"/>
              <a:t>Mayo 2010</a:t>
            </a:r>
          </a:p>
        </p:txBody>
      </p:sp>
      <p:sp>
        <p:nvSpPr>
          <p:cNvPr id="9" name="4 Marcador de pie de página"/>
          <p:cNvSpPr>
            <a:spLocks noGrp="1"/>
          </p:cNvSpPr>
          <p:nvPr>
            <p:ph type="ftr" sz="quarter" idx="11"/>
          </p:nvPr>
        </p:nvSpPr>
        <p:spPr/>
        <p:txBody>
          <a:bodyPr/>
          <a:lstStyle>
            <a:lvl1pPr>
              <a:defRPr/>
            </a:lvl1pPr>
            <a:extLst/>
          </a:lstStyle>
          <a:p>
            <a:pPr>
              <a:defRPr/>
            </a:pPr>
            <a:r>
              <a:rPr lang="es-ES"/>
              <a:t>Modelando la Firma mediante Herramientas de Dinámica de Sistemas (mayo 2010)</a:t>
            </a:r>
          </a:p>
        </p:txBody>
      </p:sp>
      <p:sp>
        <p:nvSpPr>
          <p:cNvPr id="10" name="5 Marcador de número de diapositiva"/>
          <p:cNvSpPr>
            <a:spLocks noGrp="1"/>
          </p:cNvSpPr>
          <p:nvPr>
            <p:ph type="sldNum" sz="quarter" idx="12"/>
          </p:nvPr>
        </p:nvSpPr>
        <p:spPr/>
        <p:txBody>
          <a:bodyPr/>
          <a:lstStyle>
            <a:lvl1pPr>
              <a:defRPr/>
            </a:lvl1pPr>
            <a:extLst/>
          </a:lstStyle>
          <a:p>
            <a:pPr>
              <a:defRPr/>
            </a:pPr>
            <a:fld id="{8C93DCD7-B3CA-4DF4-A3DA-C6FED446E8A4}" type="slidenum">
              <a:rPr lang="es-ES"/>
              <a:pPr>
                <a:defRPr/>
              </a:pPr>
              <a:t>‹Nº›</a:t>
            </a:fld>
            <a:endParaRPr lang="es-ES"/>
          </a:p>
        </p:txBody>
      </p:sp>
    </p:spTree>
  </p:cSld>
  <p:clrMapOvr>
    <a:masterClrMapping/>
  </p:clrMapOvr>
  <p:transition spd="slow">
    <p:wheel spokes="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1435608" y="274320"/>
            <a:ext cx="7498080" cy="1143000"/>
          </a:xfrm>
        </p:spPr>
        <p:txBody>
          <a:bodyPr/>
          <a:lstStyle>
            <a:extLst/>
          </a:lstStyle>
          <a:p>
            <a:r>
              <a:rPr lang="es-ES" smtClean="0"/>
              <a:t>Haga clic para modificar el estilo de título del patrón</a:t>
            </a:r>
            <a:endParaRPr lang="en-US"/>
          </a:p>
        </p:txBody>
      </p:sp>
      <p:sp>
        <p:nvSpPr>
          <p:cNvPr id="3" name="2 Marcador de contenido"/>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3 Marcador de contenido"/>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5" name="23 Marcador de fecha"/>
          <p:cNvSpPr>
            <a:spLocks noGrp="1"/>
          </p:cNvSpPr>
          <p:nvPr>
            <p:ph type="dt" sz="half" idx="10"/>
          </p:nvPr>
        </p:nvSpPr>
        <p:spPr/>
        <p:txBody>
          <a:bodyPr/>
          <a:lstStyle>
            <a:lvl1pPr>
              <a:defRPr/>
            </a:lvl1pPr>
          </a:lstStyle>
          <a:p>
            <a:pPr>
              <a:defRPr/>
            </a:pPr>
            <a:r>
              <a:rPr lang="es-ES"/>
              <a:t>Mayo 2010</a:t>
            </a:r>
          </a:p>
        </p:txBody>
      </p:sp>
      <p:sp>
        <p:nvSpPr>
          <p:cNvPr id="6" name="9 Marcador de pie de página"/>
          <p:cNvSpPr>
            <a:spLocks noGrp="1"/>
          </p:cNvSpPr>
          <p:nvPr>
            <p:ph type="ftr" sz="quarter" idx="11"/>
          </p:nvPr>
        </p:nvSpPr>
        <p:spPr/>
        <p:txBody>
          <a:bodyPr/>
          <a:lstStyle>
            <a:lvl1pPr>
              <a:defRPr/>
            </a:lvl1pPr>
          </a:lstStyle>
          <a:p>
            <a:pPr>
              <a:defRPr/>
            </a:pPr>
            <a:r>
              <a:rPr lang="es-ES"/>
              <a:t>Modelando la Firma mediante Herramientas de Dinámica de Sistemas (mayo 2010)</a:t>
            </a:r>
          </a:p>
        </p:txBody>
      </p:sp>
      <p:sp>
        <p:nvSpPr>
          <p:cNvPr id="7" name="21 Marcador de número de diapositiva"/>
          <p:cNvSpPr>
            <a:spLocks noGrp="1"/>
          </p:cNvSpPr>
          <p:nvPr>
            <p:ph type="sldNum" sz="quarter" idx="12"/>
          </p:nvPr>
        </p:nvSpPr>
        <p:spPr/>
        <p:txBody>
          <a:bodyPr/>
          <a:lstStyle>
            <a:lvl1pPr>
              <a:defRPr/>
            </a:lvl1pPr>
          </a:lstStyle>
          <a:p>
            <a:pPr>
              <a:defRPr/>
            </a:pPr>
            <a:fld id="{FF343D21-90B1-4584-8F18-ABF357CDFC4B}" type="slidenum">
              <a:rPr lang="es-ES"/>
              <a:pPr>
                <a:defRPr/>
              </a:pPr>
              <a:t>‹Nº›</a:t>
            </a:fld>
            <a:endParaRPr lang="es-ES"/>
          </a:p>
        </p:txBody>
      </p:sp>
    </p:spTree>
  </p:cSld>
  <p:clrMapOvr>
    <a:masterClrMapping/>
  </p:clrMapOvr>
  <p:transition spd="slow">
    <p:wheel spokes="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5160336"/>
            <a:ext cx="8229600" cy="1143000"/>
          </a:xfrm>
        </p:spPr>
        <p:txBody>
          <a:bodyPr/>
          <a:lstStyle>
            <a:lvl1pPr algn="ctr">
              <a:defRPr sz="4500" b="1" cap="none" baseline="0"/>
            </a:lvl1pPr>
            <a:extLst/>
          </a:lstStyle>
          <a:p>
            <a:r>
              <a:rPr lang="es-ES" smtClean="0"/>
              <a:t>Haga clic para modificar el estilo de título del patrón</a:t>
            </a:r>
            <a:endParaRPr lang="en-US"/>
          </a:p>
        </p:txBody>
      </p:sp>
      <p:sp>
        <p:nvSpPr>
          <p:cNvPr id="3" name="2 Marcador de texto"/>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a:r>
              <a:rPr lang="es-ES" smtClean="0"/>
              <a:t>Haga clic para modificar el estilo de texto del patrón</a:t>
            </a:r>
          </a:p>
        </p:txBody>
      </p:sp>
      <p:sp>
        <p:nvSpPr>
          <p:cNvPr id="4" name="3 Marcador de texto"/>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a:r>
              <a:rPr lang="es-ES" smtClean="0"/>
              <a:t>Haga clic para modificar el estilo de texto del patrón</a:t>
            </a:r>
          </a:p>
        </p:txBody>
      </p:sp>
      <p:sp>
        <p:nvSpPr>
          <p:cNvPr id="5" name="4 Marcador de contenido"/>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6" name="5 Marcador de contenido"/>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7" name="6 Marcador de fecha"/>
          <p:cNvSpPr>
            <a:spLocks noGrp="1"/>
          </p:cNvSpPr>
          <p:nvPr>
            <p:ph type="dt" sz="half" idx="10"/>
          </p:nvPr>
        </p:nvSpPr>
        <p:spPr/>
        <p:txBody>
          <a:bodyPr/>
          <a:lstStyle>
            <a:lvl1pPr>
              <a:defRPr/>
            </a:lvl1pPr>
            <a:extLst/>
          </a:lstStyle>
          <a:p>
            <a:pPr>
              <a:defRPr/>
            </a:pPr>
            <a:r>
              <a:rPr lang="es-ES"/>
              <a:t>Mayo 2010</a:t>
            </a:r>
          </a:p>
        </p:txBody>
      </p:sp>
      <p:sp>
        <p:nvSpPr>
          <p:cNvPr id="8" name="7 Marcador de pie de página"/>
          <p:cNvSpPr>
            <a:spLocks noGrp="1"/>
          </p:cNvSpPr>
          <p:nvPr>
            <p:ph type="ftr" sz="quarter" idx="11"/>
          </p:nvPr>
        </p:nvSpPr>
        <p:spPr/>
        <p:txBody>
          <a:bodyPr/>
          <a:lstStyle>
            <a:lvl1pPr>
              <a:defRPr/>
            </a:lvl1pPr>
            <a:extLst/>
          </a:lstStyle>
          <a:p>
            <a:pPr>
              <a:defRPr/>
            </a:pPr>
            <a:r>
              <a:rPr lang="es-ES"/>
              <a:t>Modelando la Firma mediante Herramientas de Dinámica de Sistemas (mayo 2010)</a:t>
            </a:r>
          </a:p>
        </p:txBody>
      </p:sp>
      <p:sp>
        <p:nvSpPr>
          <p:cNvPr id="9" name="8 Marcador de número de diapositiva"/>
          <p:cNvSpPr>
            <a:spLocks noGrp="1"/>
          </p:cNvSpPr>
          <p:nvPr>
            <p:ph type="sldNum" sz="quarter" idx="12"/>
          </p:nvPr>
        </p:nvSpPr>
        <p:spPr/>
        <p:txBody>
          <a:bodyPr/>
          <a:lstStyle>
            <a:lvl1pPr>
              <a:defRPr/>
            </a:lvl1pPr>
            <a:extLst/>
          </a:lstStyle>
          <a:p>
            <a:pPr>
              <a:defRPr/>
            </a:pPr>
            <a:fld id="{C97AF419-910F-469E-8CBA-D1AAD2E1327F}" type="slidenum">
              <a:rPr lang="es-ES"/>
              <a:pPr>
                <a:defRPr/>
              </a:pPr>
              <a:t>‹Nº›</a:t>
            </a:fld>
            <a:endParaRPr lang="es-ES"/>
          </a:p>
        </p:txBody>
      </p:sp>
    </p:spTree>
  </p:cSld>
  <p:clrMapOvr>
    <a:masterClrMapping/>
  </p:clrMapOvr>
  <p:transition spd="slow">
    <p:wheel spokes="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1435608" y="274320"/>
            <a:ext cx="7498080" cy="1143000"/>
          </a:xfrm>
        </p:spPr>
        <p:txBody>
          <a:bodyPr/>
          <a:lstStyle>
            <a:extLst/>
          </a:lstStyle>
          <a:p>
            <a:r>
              <a:rPr lang="es-ES" smtClean="0"/>
              <a:t>Haga clic para modificar el estilo de título del patrón</a:t>
            </a:r>
            <a:endParaRPr lang="en-US"/>
          </a:p>
        </p:txBody>
      </p:sp>
      <p:sp>
        <p:nvSpPr>
          <p:cNvPr id="3" name="23 Marcador de fecha"/>
          <p:cNvSpPr>
            <a:spLocks noGrp="1"/>
          </p:cNvSpPr>
          <p:nvPr>
            <p:ph type="dt" sz="half" idx="10"/>
          </p:nvPr>
        </p:nvSpPr>
        <p:spPr/>
        <p:txBody>
          <a:bodyPr/>
          <a:lstStyle>
            <a:lvl1pPr>
              <a:defRPr/>
            </a:lvl1pPr>
          </a:lstStyle>
          <a:p>
            <a:pPr>
              <a:defRPr/>
            </a:pPr>
            <a:r>
              <a:rPr lang="es-ES"/>
              <a:t>Mayo 2010</a:t>
            </a:r>
          </a:p>
        </p:txBody>
      </p:sp>
      <p:sp>
        <p:nvSpPr>
          <p:cNvPr id="4" name="9 Marcador de pie de página"/>
          <p:cNvSpPr>
            <a:spLocks noGrp="1"/>
          </p:cNvSpPr>
          <p:nvPr>
            <p:ph type="ftr" sz="quarter" idx="11"/>
          </p:nvPr>
        </p:nvSpPr>
        <p:spPr/>
        <p:txBody>
          <a:bodyPr/>
          <a:lstStyle>
            <a:lvl1pPr>
              <a:defRPr/>
            </a:lvl1pPr>
          </a:lstStyle>
          <a:p>
            <a:pPr>
              <a:defRPr/>
            </a:pPr>
            <a:r>
              <a:rPr lang="es-ES"/>
              <a:t>Modelando la Firma mediante Herramientas de Dinámica de Sistemas (mayo 2010)</a:t>
            </a:r>
          </a:p>
        </p:txBody>
      </p:sp>
      <p:sp>
        <p:nvSpPr>
          <p:cNvPr id="5" name="21 Marcador de número de diapositiva"/>
          <p:cNvSpPr>
            <a:spLocks noGrp="1"/>
          </p:cNvSpPr>
          <p:nvPr>
            <p:ph type="sldNum" sz="quarter" idx="12"/>
          </p:nvPr>
        </p:nvSpPr>
        <p:spPr/>
        <p:txBody>
          <a:bodyPr/>
          <a:lstStyle>
            <a:lvl1pPr>
              <a:defRPr/>
            </a:lvl1pPr>
          </a:lstStyle>
          <a:p>
            <a:pPr>
              <a:defRPr/>
            </a:pPr>
            <a:fld id="{74CCCC05-97C1-40B3-B2A2-00FA6647B8E1}" type="slidenum">
              <a:rPr lang="es-ES"/>
              <a:pPr>
                <a:defRPr/>
              </a:pPr>
              <a:t>‹Nº›</a:t>
            </a:fld>
            <a:endParaRPr lang="es-ES"/>
          </a:p>
        </p:txBody>
      </p:sp>
    </p:spTree>
  </p:cSld>
  <p:clrMapOvr>
    <a:masterClrMapping/>
  </p:clrMapOvr>
  <p:transition spd="slow">
    <p:wheel spokes="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2" name="1 Rectángulo"/>
          <p:cNvSpPr/>
          <p:nvPr/>
        </p:nvSpPr>
        <p:spPr>
          <a:xfrm>
            <a:off x="1014413" y="0"/>
            <a:ext cx="8129587"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3" name="2 Rectángulo"/>
          <p:cNvSpPr/>
          <p:nvPr/>
        </p:nvSpPr>
        <p:spPr bwMode="invGray">
          <a:xfrm>
            <a:off x="1014413" y="0"/>
            <a:ext cx="73025"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4" name="1 Marcador de fecha"/>
          <p:cNvSpPr>
            <a:spLocks noGrp="1"/>
          </p:cNvSpPr>
          <p:nvPr>
            <p:ph type="dt" sz="half" idx="10"/>
          </p:nvPr>
        </p:nvSpPr>
        <p:spPr/>
        <p:txBody>
          <a:bodyPr/>
          <a:lstStyle>
            <a:lvl1pPr>
              <a:defRPr/>
            </a:lvl1pPr>
            <a:extLst/>
          </a:lstStyle>
          <a:p>
            <a:pPr>
              <a:defRPr/>
            </a:pPr>
            <a:r>
              <a:rPr lang="es-ES"/>
              <a:t>Mayo 2010</a:t>
            </a:r>
          </a:p>
        </p:txBody>
      </p:sp>
      <p:sp>
        <p:nvSpPr>
          <p:cNvPr id="5" name="2 Marcador de pie de página"/>
          <p:cNvSpPr>
            <a:spLocks noGrp="1"/>
          </p:cNvSpPr>
          <p:nvPr>
            <p:ph type="ftr" sz="quarter" idx="11"/>
          </p:nvPr>
        </p:nvSpPr>
        <p:spPr/>
        <p:txBody>
          <a:bodyPr/>
          <a:lstStyle>
            <a:lvl1pPr>
              <a:defRPr/>
            </a:lvl1pPr>
            <a:extLst/>
          </a:lstStyle>
          <a:p>
            <a:pPr>
              <a:defRPr/>
            </a:pPr>
            <a:r>
              <a:rPr lang="es-ES"/>
              <a:t>Modelando la Firma mediante Herramientas de Dinámica de Sistemas (mayo 2010)</a:t>
            </a:r>
          </a:p>
        </p:txBody>
      </p:sp>
      <p:sp>
        <p:nvSpPr>
          <p:cNvPr id="6" name="3 Marcador de número de diapositiva"/>
          <p:cNvSpPr>
            <a:spLocks noGrp="1"/>
          </p:cNvSpPr>
          <p:nvPr>
            <p:ph type="sldNum" sz="quarter" idx="12"/>
          </p:nvPr>
        </p:nvSpPr>
        <p:spPr/>
        <p:txBody>
          <a:bodyPr/>
          <a:lstStyle>
            <a:lvl1pPr>
              <a:defRPr/>
            </a:lvl1pPr>
            <a:extLst/>
          </a:lstStyle>
          <a:p>
            <a:pPr>
              <a:defRPr/>
            </a:pPr>
            <a:fld id="{CE3E20C7-AEEA-4679-A669-8E3AC44175F2}" type="slidenum">
              <a:rPr lang="es-ES"/>
              <a:pPr>
                <a:defRPr/>
              </a:pPr>
              <a:t>‹Nº›</a:t>
            </a:fld>
            <a:endParaRPr lang="es-ES"/>
          </a:p>
        </p:txBody>
      </p:sp>
    </p:spTree>
  </p:cSld>
  <p:clrMapOvr>
    <a:masterClrMapping/>
  </p:clrMapOvr>
  <p:transition spd="slow">
    <p:wheel spokes="1"/>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lang="es-ES" smtClean="0"/>
              <a:t>Haga clic para modificar el estilo de título del patrón</a:t>
            </a:r>
            <a:endParaRPr lang="en-US"/>
          </a:p>
        </p:txBody>
      </p:sp>
      <p:sp>
        <p:nvSpPr>
          <p:cNvPr id="3" name="2 Marcador de texto"/>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a:r>
              <a:rPr lang="es-ES" smtClean="0"/>
              <a:t>Haga clic para modificar el estilo de texto del patrón</a:t>
            </a:r>
          </a:p>
        </p:txBody>
      </p:sp>
      <p:sp>
        <p:nvSpPr>
          <p:cNvPr id="4" name="3 Marcador de contenido"/>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5" name="4 Marcador de fecha"/>
          <p:cNvSpPr>
            <a:spLocks noGrp="1"/>
          </p:cNvSpPr>
          <p:nvPr>
            <p:ph type="dt" sz="half" idx="10"/>
          </p:nvPr>
        </p:nvSpPr>
        <p:spPr/>
        <p:txBody>
          <a:bodyPr/>
          <a:lstStyle>
            <a:lvl1pPr>
              <a:defRPr/>
            </a:lvl1pPr>
            <a:extLst/>
          </a:lstStyle>
          <a:p>
            <a:pPr>
              <a:defRPr/>
            </a:pPr>
            <a:r>
              <a:rPr lang="es-ES"/>
              <a:t>Mayo 2010</a:t>
            </a:r>
          </a:p>
        </p:txBody>
      </p:sp>
      <p:sp>
        <p:nvSpPr>
          <p:cNvPr id="6" name="5 Marcador de pie de página"/>
          <p:cNvSpPr>
            <a:spLocks noGrp="1"/>
          </p:cNvSpPr>
          <p:nvPr>
            <p:ph type="ftr" sz="quarter" idx="11"/>
          </p:nvPr>
        </p:nvSpPr>
        <p:spPr/>
        <p:txBody>
          <a:bodyPr/>
          <a:lstStyle>
            <a:lvl1pPr>
              <a:defRPr/>
            </a:lvl1pPr>
            <a:extLst/>
          </a:lstStyle>
          <a:p>
            <a:pPr>
              <a:defRPr/>
            </a:pPr>
            <a:r>
              <a:rPr lang="es-ES"/>
              <a:t>Modelando la Firma mediante Herramientas de Dinámica de Sistemas (mayo 2010)</a:t>
            </a:r>
          </a:p>
        </p:txBody>
      </p:sp>
      <p:sp>
        <p:nvSpPr>
          <p:cNvPr id="7" name="6 Marcador de número de diapositiva"/>
          <p:cNvSpPr>
            <a:spLocks noGrp="1"/>
          </p:cNvSpPr>
          <p:nvPr>
            <p:ph type="sldNum" sz="quarter" idx="12"/>
          </p:nvPr>
        </p:nvSpPr>
        <p:spPr/>
        <p:txBody>
          <a:bodyPr/>
          <a:lstStyle>
            <a:lvl1pPr>
              <a:defRPr/>
            </a:lvl1pPr>
            <a:extLst/>
          </a:lstStyle>
          <a:p>
            <a:pPr>
              <a:defRPr/>
            </a:pPr>
            <a:fld id="{4BF5C6E4-2FC8-440C-90B9-C746DA9993FB}" type="slidenum">
              <a:rPr lang="es-ES"/>
              <a:pPr>
                <a:defRPr/>
              </a:pPr>
              <a:t>‹Nº›</a:t>
            </a:fld>
            <a:endParaRPr lang="es-ES"/>
          </a:p>
        </p:txBody>
      </p:sp>
    </p:spTree>
  </p:cSld>
  <p:clrMapOvr>
    <a:masterClrMapping/>
  </p:clrMapOvr>
  <p:transition spd="slow">
    <p:wheel spokes="1"/>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5" name="4 Rectángulo"/>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tIns="274320">
            <a:normAutofit/>
          </a:bodyPr>
          <a:lstStyle>
            <a:extLst/>
          </a:lstStyle>
          <a:p>
            <a:pPr indent="-283464" fontAlgn="auto">
              <a:lnSpc>
                <a:spcPts val="3000"/>
              </a:lnSpc>
              <a:spcBef>
                <a:spcPts val="600"/>
              </a:spcBef>
              <a:spcAft>
                <a:spcPts val="0"/>
              </a:spcAft>
              <a:buClr>
                <a:schemeClr val="accent1"/>
              </a:buClr>
              <a:buSzPct val="80000"/>
              <a:buFont typeface="Wingdings 2"/>
              <a:buNone/>
              <a:defRPr/>
            </a:pPr>
            <a:endParaRPr lang="en-US" sz="3200">
              <a:latin typeface="+mn-lt"/>
              <a:cs typeface="+mn-cs"/>
            </a:endParaRPr>
          </a:p>
        </p:txBody>
      </p:sp>
      <p:sp>
        <p:nvSpPr>
          <p:cNvPr id="6" name="5 Proceso"/>
          <p:cNvSpPr/>
          <p:nvPr/>
        </p:nvSpPr>
        <p:spPr>
          <a:xfrm rot="19468671">
            <a:off x="396875" y="954088"/>
            <a:ext cx="685800" cy="204787"/>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7" name="6 Proceso"/>
          <p:cNvSpPr/>
          <p:nvPr/>
        </p:nvSpPr>
        <p:spPr>
          <a:xfrm rot="2103354" flipH="1">
            <a:off x="5003800" y="936625"/>
            <a:ext cx="649288" cy="204788"/>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2" name="1 Título"/>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lang="es-ES" smtClean="0"/>
              <a:t>Haga clic para modificar el estilo de título del patrón</a:t>
            </a:r>
            <a:endParaRPr lang="en-US"/>
          </a:p>
        </p:txBody>
      </p:sp>
      <p:sp>
        <p:nvSpPr>
          <p:cNvPr id="3" name="2 Marcador de posición de imagen"/>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tIns="274320">
            <a:normAutofit/>
          </a:bodyPr>
          <a:lstStyle>
            <a:lvl1pPr indent="0">
              <a:buNone/>
              <a:defRPr sz="3200"/>
            </a:lvl1pPr>
            <a:extLst/>
          </a:lstStyle>
          <a:p>
            <a:pPr lvl="0"/>
            <a:r>
              <a:rPr lang="es-ES" noProof="0" smtClean="0"/>
              <a:t>Haga clic en el icono para agregar una imagen</a:t>
            </a:r>
            <a:endParaRPr lang="en-US" noProof="0" dirty="0"/>
          </a:p>
        </p:txBody>
      </p:sp>
      <p:sp>
        <p:nvSpPr>
          <p:cNvPr id="4" name="3 Marcador de texto"/>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a:r>
              <a:rPr lang="es-ES" smtClean="0"/>
              <a:t>Haga clic para modificar el estilo de texto del patrón</a:t>
            </a:r>
          </a:p>
        </p:txBody>
      </p:sp>
      <p:sp>
        <p:nvSpPr>
          <p:cNvPr id="8" name="4 Marcador de fecha"/>
          <p:cNvSpPr>
            <a:spLocks noGrp="1"/>
          </p:cNvSpPr>
          <p:nvPr>
            <p:ph type="dt" sz="half" idx="10"/>
          </p:nvPr>
        </p:nvSpPr>
        <p:spPr/>
        <p:txBody>
          <a:bodyPr/>
          <a:lstStyle>
            <a:lvl1pPr>
              <a:defRPr/>
            </a:lvl1pPr>
            <a:extLst/>
          </a:lstStyle>
          <a:p>
            <a:pPr>
              <a:defRPr/>
            </a:pPr>
            <a:r>
              <a:rPr lang="es-ES"/>
              <a:t>Mayo 2010</a:t>
            </a:r>
          </a:p>
        </p:txBody>
      </p:sp>
      <p:sp>
        <p:nvSpPr>
          <p:cNvPr id="9" name="5 Marcador de pie de página"/>
          <p:cNvSpPr>
            <a:spLocks noGrp="1"/>
          </p:cNvSpPr>
          <p:nvPr>
            <p:ph type="ftr" sz="quarter" idx="11"/>
          </p:nvPr>
        </p:nvSpPr>
        <p:spPr/>
        <p:txBody>
          <a:bodyPr/>
          <a:lstStyle>
            <a:lvl1pPr>
              <a:defRPr/>
            </a:lvl1pPr>
            <a:extLst/>
          </a:lstStyle>
          <a:p>
            <a:pPr>
              <a:defRPr/>
            </a:pPr>
            <a:r>
              <a:rPr lang="es-ES"/>
              <a:t>Modelando la Firma mediante Herramientas de Dinámica de Sistemas (mayo 2010)</a:t>
            </a:r>
          </a:p>
        </p:txBody>
      </p:sp>
      <p:sp>
        <p:nvSpPr>
          <p:cNvPr id="10" name="6 Marcador de número de diapositiva"/>
          <p:cNvSpPr>
            <a:spLocks noGrp="1"/>
          </p:cNvSpPr>
          <p:nvPr>
            <p:ph type="sldNum" sz="quarter" idx="12"/>
          </p:nvPr>
        </p:nvSpPr>
        <p:spPr/>
        <p:txBody>
          <a:bodyPr/>
          <a:lstStyle>
            <a:lvl1pPr>
              <a:defRPr/>
            </a:lvl1pPr>
            <a:extLst/>
          </a:lstStyle>
          <a:p>
            <a:pPr>
              <a:defRPr/>
            </a:pPr>
            <a:fld id="{A1A0EF7B-AF4E-4190-BE76-B698FC4D9538}" type="slidenum">
              <a:rPr lang="es-ES"/>
              <a:pPr>
                <a:defRPr/>
              </a:pPr>
              <a:t>‹Nº›</a:t>
            </a:fld>
            <a:endParaRPr lang="es-ES"/>
          </a:p>
        </p:txBody>
      </p:sp>
    </p:spTree>
  </p:cSld>
  <p:clrMapOvr>
    <a:masterClrMapping/>
  </p:clrMapOvr>
  <p:transition spd="slow">
    <p:wheel spokes="1"/>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7" name="6 Circular"/>
          <p:cNvSpPr/>
          <p:nvPr/>
        </p:nvSpPr>
        <p:spPr>
          <a:xfrm>
            <a:off x="-815975" y="-815975"/>
            <a:ext cx="1638300" cy="1638300"/>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8" name="7 Elipse"/>
          <p:cNvSpPr/>
          <p:nvPr/>
        </p:nvSpPr>
        <p:spPr>
          <a:xfrm>
            <a:off x="168275" y="20638"/>
            <a:ext cx="1703388" cy="1703387"/>
          </a:xfrm>
          <a:prstGeom prst="ellipse">
            <a:avLst/>
          </a:prstGeom>
          <a:noFill/>
          <a:ln w="27305" cap="rnd" cmpd="sng" algn="ctr">
            <a:solidFill>
              <a:schemeClr val="accent5">
                <a:lumMod val="5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11" name="10 Anillo"/>
          <p:cNvSpPr/>
          <p:nvPr/>
        </p:nvSpPr>
        <p:spPr>
          <a:xfrm rot="2315675">
            <a:off x="182563" y="1055688"/>
            <a:ext cx="1125537" cy="1101725"/>
          </a:xfrm>
          <a:prstGeom prst="donut">
            <a:avLst>
              <a:gd name="adj" fmla="val 11833"/>
            </a:avLst>
          </a:prstGeom>
          <a:gradFill flip="none" rotWithShape="1">
            <a:gsLst>
              <a:gs pos="0">
                <a:srgbClr val="FBE4AE"/>
              </a:gs>
              <a:gs pos="13000">
                <a:srgbClr val="BD922A"/>
              </a:gs>
              <a:gs pos="21001">
                <a:srgbClr val="BD922A"/>
              </a:gs>
              <a:gs pos="63000">
                <a:srgbClr val="FBE4AE"/>
              </a:gs>
              <a:gs pos="67000">
                <a:srgbClr val="BD922A"/>
              </a:gs>
              <a:gs pos="69000">
                <a:srgbClr val="835E17"/>
              </a:gs>
              <a:gs pos="82001">
                <a:srgbClr val="A28949"/>
              </a:gs>
              <a:gs pos="100000">
                <a:srgbClr val="FAE3B7"/>
              </a:gs>
            </a:gsLst>
            <a:lin ang="5400000" scaled="0"/>
            <a:tileRect r="-100000" b="-100000"/>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12" name="11 Rectángulo"/>
          <p:cNvSpPr/>
          <p:nvPr/>
        </p:nvSpPr>
        <p:spPr>
          <a:xfrm>
            <a:off x="1012825" y="0"/>
            <a:ext cx="8131175"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4 Marcador de título"/>
          <p:cNvSpPr>
            <a:spLocks noGrp="1"/>
          </p:cNvSpPr>
          <p:nvPr>
            <p:ph type="title"/>
          </p:nvPr>
        </p:nvSpPr>
        <p:spPr>
          <a:xfrm>
            <a:off x="1435100" y="274638"/>
            <a:ext cx="7499350" cy="1143000"/>
          </a:xfrm>
          <a:prstGeom prst="rect">
            <a:avLst/>
          </a:prstGeom>
        </p:spPr>
        <p:txBody>
          <a:bodyPr anchor="ctr">
            <a:normAutofit/>
          </a:bodyPr>
          <a:lstStyle>
            <a:extLst/>
          </a:lstStyle>
          <a:p>
            <a:r>
              <a:rPr lang="es-ES" smtClean="0"/>
              <a:t>Haga clic para modificar el estilo de título del patrón</a:t>
            </a:r>
            <a:endParaRPr lang="en-US"/>
          </a:p>
        </p:txBody>
      </p:sp>
      <p:sp>
        <p:nvSpPr>
          <p:cNvPr id="1031" name="8 Marcador de texto"/>
          <p:cNvSpPr>
            <a:spLocks noGrp="1"/>
          </p:cNvSpPr>
          <p:nvPr>
            <p:ph type="body" idx="1"/>
          </p:nvPr>
        </p:nvSpPr>
        <p:spPr bwMode="auto">
          <a:xfrm>
            <a:off x="1435100" y="1447800"/>
            <a:ext cx="7499350" cy="4800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smtClean="0"/>
          </a:p>
        </p:txBody>
      </p:sp>
      <p:sp>
        <p:nvSpPr>
          <p:cNvPr id="24" name="23 Marcador de fecha"/>
          <p:cNvSpPr>
            <a:spLocks noGrp="1"/>
          </p:cNvSpPr>
          <p:nvPr>
            <p:ph type="dt" sz="half" idx="2"/>
          </p:nvPr>
        </p:nvSpPr>
        <p:spPr>
          <a:xfrm>
            <a:off x="3581400" y="6305550"/>
            <a:ext cx="2133600" cy="476250"/>
          </a:xfrm>
          <a:prstGeom prst="rect">
            <a:avLst/>
          </a:prstGeom>
        </p:spPr>
        <p:txBody>
          <a:bodyPr anchor="b"/>
          <a:lstStyle>
            <a:lvl1pPr algn="r" eaLnBrk="1" fontAlgn="auto" latinLnBrk="0" hangingPunct="1">
              <a:spcBef>
                <a:spcPts val="0"/>
              </a:spcBef>
              <a:spcAft>
                <a:spcPts val="0"/>
              </a:spcAft>
              <a:defRPr kumimoji="0" sz="1200">
                <a:solidFill>
                  <a:schemeClr val="bg2">
                    <a:shade val="50000"/>
                    <a:satMod val="200000"/>
                  </a:schemeClr>
                </a:solidFill>
                <a:latin typeface="+mn-lt"/>
                <a:cs typeface="+mn-cs"/>
              </a:defRPr>
            </a:lvl1pPr>
            <a:extLst/>
          </a:lstStyle>
          <a:p>
            <a:pPr>
              <a:defRPr/>
            </a:pPr>
            <a:r>
              <a:rPr lang="es-ES"/>
              <a:t>Mayo 2010</a:t>
            </a:r>
          </a:p>
        </p:txBody>
      </p:sp>
      <p:sp>
        <p:nvSpPr>
          <p:cNvPr id="10" name="9 Marcador de pie de página"/>
          <p:cNvSpPr>
            <a:spLocks noGrp="1"/>
          </p:cNvSpPr>
          <p:nvPr>
            <p:ph type="ftr" sz="quarter" idx="3"/>
          </p:nvPr>
        </p:nvSpPr>
        <p:spPr>
          <a:xfrm>
            <a:off x="5715000" y="6305550"/>
            <a:ext cx="2895600" cy="476250"/>
          </a:xfrm>
          <a:prstGeom prst="rect">
            <a:avLst/>
          </a:prstGeom>
        </p:spPr>
        <p:txBody>
          <a:bodyPr anchor="b"/>
          <a:lstStyle>
            <a:lvl1pPr eaLnBrk="1" fontAlgn="auto" latinLnBrk="0" hangingPunct="1">
              <a:spcBef>
                <a:spcPts val="0"/>
              </a:spcBef>
              <a:spcAft>
                <a:spcPts val="0"/>
              </a:spcAft>
              <a:defRPr kumimoji="0" sz="1200">
                <a:solidFill>
                  <a:schemeClr val="bg2">
                    <a:shade val="50000"/>
                    <a:satMod val="200000"/>
                  </a:schemeClr>
                </a:solidFill>
                <a:effectLst/>
                <a:latin typeface="+mn-lt"/>
                <a:cs typeface="+mn-cs"/>
              </a:defRPr>
            </a:lvl1pPr>
            <a:extLst/>
          </a:lstStyle>
          <a:p>
            <a:pPr>
              <a:defRPr/>
            </a:pPr>
            <a:r>
              <a:rPr lang="es-ES"/>
              <a:t>Modelando la Firma mediante Herramientas de Dinámica de Sistemas (mayo 2010)</a:t>
            </a:r>
          </a:p>
        </p:txBody>
      </p:sp>
      <p:sp>
        <p:nvSpPr>
          <p:cNvPr id="22" name="21 Marcador de número de diapositiva"/>
          <p:cNvSpPr>
            <a:spLocks noGrp="1"/>
          </p:cNvSpPr>
          <p:nvPr>
            <p:ph type="sldNum" sz="quarter" idx="4"/>
          </p:nvPr>
        </p:nvSpPr>
        <p:spPr>
          <a:xfrm>
            <a:off x="8613775" y="6305550"/>
            <a:ext cx="457200" cy="476250"/>
          </a:xfrm>
          <a:prstGeom prst="rect">
            <a:avLst/>
          </a:prstGeom>
        </p:spPr>
        <p:txBody>
          <a:bodyPr anchor="b"/>
          <a:lstStyle>
            <a:lvl1pPr algn="ctr" eaLnBrk="1" fontAlgn="auto" latinLnBrk="0" hangingPunct="1">
              <a:spcBef>
                <a:spcPts val="0"/>
              </a:spcBef>
              <a:spcAft>
                <a:spcPts val="0"/>
              </a:spcAft>
              <a:defRPr kumimoji="0" sz="1200">
                <a:solidFill>
                  <a:schemeClr val="bg2">
                    <a:shade val="50000"/>
                    <a:satMod val="200000"/>
                  </a:schemeClr>
                </a:solidFill>
                <a:effectLst/>
                <a:latin typeface="+mn-lt"/>
                <a:cs typeface="+mn-cs"/>
              </a:defRPr>
            </a:lvl1pPr>
            <a:extLst/>
          </a:lstStyle>
          <a:p>
            <a:pPr>
              <a:defRPr/>
            </a:pPr>
            <a:fld id="{841D598D-8EBD-4E71-99A4-BC27D8CFBE99}" type="slidenum">
              <a:rPr lang="es-ES"/>
              <a:pPr>
                <a:defRPr/>
              </a:pPr>
              <a:t>‹Nº›</a:t>
            </a:fld>
            <a:endParaRPr lang="es-ES"/>
          </a:p>
        </p:txBody>
      </p:sp>
      <p:sp>
        <p:nvSpPr>
          <p:cNvPr id="15" name="14 Rectángulo"/>
          <p:cNvSpPr/>
          <p:nvPr/>
        </p:nvSpPr>
        <p:spPr bwMode="invGray">
          <a:xfrm>
            <a:off x="1014413" y="0"/>
            <a:ext cx="73025" cy="6858000"/>
          </a:xfrm>
          <a:prstGeom prst="rect">
            <a:avLst/>
          </a:prstGeom>
          <a:solidFill>
            <a:schemeClr val="bg1"/>
          </a:solidFill>
          <a:ln w="25400" cap="rnd" cmpd="sng" algn="ctr">
            <a:noFill/>
            <a:prstDash val="solid"/>
          </a:ln>
          <a:effectLst>
            <a:outerShdw blurRad="38550" dist="38000" dir="10800000" algn="tl" rotWithShape="0">
              <a:srgbClr val="C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Tree>
  </p:cSld>
  <p:clrMap bg1="lt1" tx1="dk1" bg2="lt2" tx2="dk2" accent1="accent1" accent2="accent2" accent3="accent3" accent4="accent4" accent5="accent5" accent6="accent6" hlink="hlink" folHlink="folHlink"/>
  <p:sldLayoutIdLst>
    <p:sldLayoutId id="2147483832" r:id="rId1"/>
    <p:sldLayoutId id="2147483827" r:id="rId2"/>
    <p:sldLayoutId id="2147483833" r:id="rId3"/>
    <p:sldLayoutId id="2147483828" r:id="rId4"/>
    <p:sldLayoutId id="2147483834" r:id="rId5"/>
    <p:sldLayoutId id="2147483829" r:id="rId6"/>
    <p:sldLayoutId id="2147483835" r:id="rId7"/>
    <p:sldLayoutId id="2147483836" r:id="rId8"/>
    <p:sldLayoutId id="2147483837" r:id="rId9"/>
    <p:sldLayoutId id="2147483830" r:id="rId10"/>
    <p:sldLayoutId id="2147483831" r:id="rId11"/>
  </p:sldLayoutIdLst>
  <p:transition spd="slow">
    <p:wheel spokes="1"/>
  </p:transition>
  <p:hf sldNum="0" hdr="0" dt="0"/>
  <p:txStyles>
    <p:titleStyle>
      <a:lvl1pPr algn="l" rtl="0" eaLnBrk="0" fontAlgn="base" hangingPunct="0">
        <a:spcBef>
          <a:spcPct val="0"/>
        </a:spcBef>
        <a:spcAft>
          <a:spcPct val="0"/>
        </a:spcAft>
        <a:defRPr sz="4300" kern="1200">
          <a:solidFill>
            <a:srgbClr val="3F4259"/>
          </a:solidFill>
          <a:effectLst>
            <a:outerShdw blurRad="50000" dist="30000" dir="5400000" algn="tl" rotWithShape="0">
              <a:srgbClr val="000000">
                <a:alpha val="30000"/>
              </a:srgbClr>
            </a:outerShdw>
          </a:effectLst>
          <a:latin typeface="+mj-lt"/>
          <a:ea typeface="+mj-ea"/>
          <a:cs typeface="+mj-cs"/>
        </a:defRPr>
      </a:lvl1pPr>
      <a:lvl2pPr algn="l" rtl="0" eaLnBrk="0" fontAlgn="base" hangingPunct="0">
        <a:spcBef>
          <a:spcPct val="0"/>
        </a:spcBef>
        <a:spcAft>
          <a:spcPct val="0"/>
        </a:spcAft>
        <a:defRPr sz="4300">
          <a:solidFill>
            <a:srgbClr val="3F4259"/>
          </a:solidFill>
          <a:latin typeface="Gill Sans MT" pitchFamily="34" charset="0"/>
        </a:defRPr>
      </a:lvl2pPr>
      <a:lvl3pPr algn="l" rtl="0" eaLnBrk="0" fontAlgn="base" hangingPunct="0">
        <a:spcBef>
          <a:spcPct val="0"/>
        </a:spcBef>
        <a:spcAft>
          <a:spcPct val="0"/>
        </a:spcAft>
        <a:defRPr sz="4300">
          <a:solidFill>
            <a:srgbClr val="3F4259"/>
          </a:solidFill>
          <a:latin typeface="Gill Sans MT" pitchFamily="34" charset="0"/>
        </a:defRPr>
      </a:lvl3pPr>
      <a:lvl4pPr algn="l" rtl="0" eaLnBrk="0" fontAlgn="base" hangingPunct="0">
        <a:spcBef>
          <a:spcPct val="0"/>
        </a:spcBef>
        <a:spcAft>
          <a:spcPct val="0"/>
        </a:spcAft>
        <a:defRPr sz="4300">
          <a:solidFill>
            <a:srgbClr val="3F4259"/>
          </a:solidFill>
          <a:latin typeface="Gill Sans MT" pitchFamily="34" charset="0"/>
        </a:defRPr>
      </a:lvl4pPr>
      <a:lvl5pPr algn="l" rtl="0" eaLnBrk="0" fontAlgn="base" hangingPunct="0">
        <a:spcBef>
          <a:spcPct val="0"/>
        </a:spcBef>
        <a:spcAft>
          <a:spcPct val="0"/>
        </a:spcAft>
        <a:defRPr sz="4300">
          <a:solidFill>
            <a:srgbClr val="3F4259"/>
          </a:solidFill>
          <a:latin typeface="Gill Sans MT" pitchFamily="34" charset="0"/>
        </a:defRPr>
      </a:lvl5pPr>
      <a:lvl6pPr marL="457200" algn="l" rtl="0" fontAlgn="base">
        <a:spcBef>
          <a:spcPct val="0"/>
        </a:spcBef>
        <a:spcAft>
          <a:spcPct val="0"/>
        </a:spcAft>
        <a:defRPr sz="4300">
          <a:solidFill>
            <a:srgbClr val="3F4259"/>
          </a:solidFill>
          <a:latin typeface="Gill Sans MT" pitchFamily="34" charset="0"/>
        </a:defRPr>
      </a:lvl6pPr>
      <a:lvl7pPr marL="914400" algn="l" rtl="0" fontAlgn="base">
        <a:spcBef>
          <a:spcPct val="0"/>
        </a:spcBef>
        <a:spcAft>
          <a:spcPct val="0"/>
        </a:spcAft>
        <a:defRPr sz="4300">
          <a:solidFill>
            <a:srgbClr val="3F4259"/>
          </a:solidFill>
          <a:latin typeface="Gill Sans MT" pitchFamily="34" charset="0"/>
        </a:defRPr>
      </a:lvl7pPr>
      <a:lvl8pPr marL="1371600" algn="l" rtl="0" fontAlgn="base">
        <a:spcBef>
          <a:spcPct val="0"/>
        </a:spcBef>
        <a:spcAft>
          <a:spcPct val="0"/>
        </a:spcAft>
        <a:defRPr sz="4300">
          <a:solidFill>
            <a:srgbClr val="3F4259"/>
          </a:solidFill>
          <a:latin typeface="Gill Sans MT" pitchFamily="34" charset="0"/>
        </a:defRPr>
      </a:lvl8pPr>
      <a:lvl9pPr marL="1828800" algn="l" rtl="0" fontAlgn="base">
        <a:spcBef>
          <a:spcPct val="0"/>
        </a:spcBef>
        <a:spcAft>
          <a:spcPct val="0"/>
        </a:spcAft>
        <a:defRPr sz="4300">
          <a:solidFill>
            <a:srgbClr val="3F4259"/>
          </a:solidFill>
          <a:latin typeface="Gill Sans MT" pitchFamily="34" charset="0"/>
        </a:defRPr>
      </a:lvl9pPr>
      <a:extLst/>
    </p:titleStyle>
    <p:bodyStyle>
      <a:lvl1pPr marL="365125" indent="-282575" algn="l" rtl="0" eaLnBrk="0" fontAlgn="base" hangingPunct="0">
        <a:spcBef>
          <a:spcPts val="60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639763" indent="-236538" algn="l" rtl="0" eaLnBrk="0" fontAlgn="base" hangingPunct="0">
        <a:spcBef>
          <a:spcPts val="550"/>
        </a:spcBef>
        <a:spcAft>
          <a:spcPct val="0"/>
        </a:spcAft>
        <a:buClr>
          <a:schemeClr val="accent1"/>
        </a:buClr>
        <a:buFont typeface="Verdana" pitchFamily="34" charset="0"/>
        <a:buChar char="◦"/>
        <a:defRPr sz="2800" kern="1200">
          <a:solidFill>
            <a:schemeClr val="tx1"/>
          </a:solidFill>
          <a:latin typeface="+mn-lt"/>
          <a:ea typeface="+mn-ea"/>
          <a:cs typeface="+mn-cs"/>
        </a:defRPr>
      </a:lvl2pPr>
      <a:lvl3pPr marL="885825" indent="-228600" algn="l" rtl="0" eaLnBrk="0" fontAlgn="base" hangingPunct="0">
        <a:spcBef>
          <a:spcPct val="20000"/>
        </a:spcBef>
        <a:spcAft>
          <a:spcPct val="0"/>
        </a:spcAft>
        <a:buClr>
          <a:schemeClr val="accent2"/>
        </a:buClr>
        <a:buFont typeface="Wingdings 2" pitchFamily="18" charset="2"/>
        <a:buChar char=""/>
        <a:defRPr sz="2400" kern="1200">
          <a:solidFill>
            <a:schemeClr val="tx1"/>
          </a:solidFill>
          <a:latin typeface="+mn-lt"/>
          <a:ea typeface="+mn-ea"/>
          <a:cs typeface="+mn-cs"/>
        </a:defRPr>
      </a:lvl3pPr>
      <a:lvl4pPr marL="1096963" indent="-173038" algn="l" rtl="0" eaLnBrk="0" fontAlgn="base" hangingPunct="0">
        <a:spcBef>
          <a:spcPct val="20000"/>
        </a:spcBef>
        <a:spcAft>
          <a:spcPct val="0"/>
        </a:spcAft>
        <a:buClr>
          <a:srgbClr val="A04DA3"/>
        </a:buClr>
        <a:buFont typeface="Wingdings 2" pitchFamily="18" charset="2"/>
        <a:buChar char=""/>
        <a:defRPr sz="2000" kern="1200">
          <a:solidFill>
            <a:schemeClr val="tx1"/>
          </a:solidFill>
          <a:latin typeface="+mn-lt"/>
          <a:ea typeface="+mn-ea"/>
          <a:cs typeface="+mn-cs"/>
        </a:defRPr>
      </a:lvl4pPr>
      <a:lvl5pPr marL="1296988" indent="-182563" algn="l" rtl="0" eaLnBrk="0" fontAlgn="base" hangingPunct="0">
        <a:spcBef>
          <a:spcPct val="20000"/>
        </a:spcBef>
        <a:spcAft>
          <a:spcPct val="0"/>
        </a:spcAft>
        <a:buClr>
          <a:srgbClr val="C4652D"/>
        </a:buClr>
        <a:buFont typeface="Wingdings 2" pitchFamily="18" charset="2"/>
        <a:buChar char=""/>
        <a:defRPr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1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emf"/><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1643063" y="2571750"/>
            <a:ext cx="6858000" cy="1470025"/>
          </a:xfrm>
          <a:solidFill>
            <a:schemeClr val="accent1">
              <a:lumMod val="20000"/>
              <a:lumOff val="80000"/>
            </a:schemeClr>
          </a:solidFill>
        </p:spPr>
        <p:txBody>
          <a:bodyPr>
            <a:normAutofit fontScale="90000"/>
          </a:bodyPr>
          <a:lstStyle/>
          <a:p>
            <a:pPr eaLnBrk="1" fontAlgn="auto" hangingPunct="1">
              <a:spcAft>
                <a:spcPts val="0"/>
              </a:spcAft>
              <a:defRPr/>
            </a:pPr>
            <a:r>
              <a:rPr lang="es-ES" sz="3600" b="1" cap="small" dirty="0">
                <a:solidFill>
                  <a:schemeClr val="tx2">
                    <a:satMod val="130000"/>
                  </a:schemeClr>
                </a:solidFill>
                <a:effectLst>
                  <a:outerShdw blurRad="38100" dist="38100" dir="2700000" algn="tl">
                    <a:srgbClr val="000000">
                      <a:alpha val="43137"/>
                    </a:srgbClr>
                  </a:outerShdw>
                </a:effectLst>
              </a:rPr>
              <a:t>Modelando la </a:t>
            </a:r>
            <a:r>
              <a:rPr lang="es-ES" sz="3600" b="1" cap="small" dirty="0" smtClean="0">
                <a:solidFill>
                  <a:schemeClr val="tx2">
                    <a:satMod val="130000"/>
                  </a:schemeClr>
                </a:solidFill>
                <a:effectLst>
                  <a:outerShdw blurRad="38100" dist="38100" dir="2700000" algn="tl">
                    <a:srgbClr val="000000">
                      <a:alpha val="43137"/>
                    </a:srgbClr>
                  </a:outerShdw>
                </a:effectLst>
              </a:rPr>
              <a:t>Firma: dinámica de Costos en el Problema de Agencia</a:t>
            </a:r>
            <a:endParaRPr lang="es-ES" sz="3600" dirty="0">
              <a:solidFill>
                <a:schemeClr val="tx2">
                  <a:satMod val="130000"/>
                </a:schemeClr>
              </a:solidFill>
              <a:effectLst>
                <a:outerShdw blurRad="38100" dist="38100" dir="2700000" algn="tl">
                  <a:srgbClr val="000000">
                    <a:alpha val="43137"/>
                  </a:srgbClr>
                </a:outerShdw>
              </a:effectLst>
            </a:endParaRPr>
          </a:p>
        </p:txBody>
      </p:sp>
      <p:sp>
        <p:nvSpPr>
          <p:cNvPr id="3" name="2 Subtítulo"/>
          <p:cNvSpPr>
            <a:spLocks noGrp="1"/>
          </p:cNvSpPr>
          <p:nvPr>
            <p:ph type="subTitle" idx="1"/>
          </p:nvPr>
        </p:nvSpPr>
        <p:spPr>
          <a:xfrm>
            <a:off x="5643563" y="5429250"/>
            <a:ext cx="3057525" cy="781050"/>
          </a:xfrm>
        </p:spPr>
        <p:txBody>
          <a:bodyPr>
            <a:normAutofit fontScale="92500"/>
          </a:bodyPr>
          <a:lstStyle/>
          <a:p>
            <a:pPr eaLnBrk="1" fontAlgn="auto" hangingPunct="1">
              <a:spcAft>
                <a:spcPts val="0"/>
              </a:spcAft>
              <a:buFont typeface="Wingdings 2"/>
              <a:buNone/>
              <a:defRPr/>
            </a:pPr>
            <a:r>
              <a:rPr lang="es-ES" sz="1700" b="1" dirty="0" smtClean="0"/>
              <a:t>Autor: Douglas </a:t>
            </a:r>
            <a:r>
              <a:rPr lang="es-ES" sz="1700" b="1" dirty="0"/>
              <a:t>Gil Contreras</a:t>
            </a:r>
            <a:endParaRPr lang="es-ES" sz="1700" dirty="0"/>
          </a:p>
          <a:p>
            <a:pPr eaLnBrk="1" fontAlgn="auto" hangingPunct="1">
              <a:spcAft>
                <a:spcPts val="0"/>
              </a:spcAft>
              <a:buFont typeface="Wingdings 2"/>
              <a:buNone/>
              <a:defRPr/>
            </a:pPr>
            <a:r>
              <a:rPr lang="es-ES" sz="1700" b="1" dirty="0"/>
              <a:t>Tutor: </a:t>
            </a:r>
            <a:r>
              <a:rPr lang="es-ES" sz="1700" b="1" dirty="0" smtClean="0"/>
              <a:t>Vicente Ramírez</a:t>
            </a:r>
            <a:endParaRPr lang="es-ES" sz="1700" dirty="0"/>
          </a:p>
          <a:p>
            <a:pPr eaLnBrk="1" fontAlgn="auto" hangingPunct="1">
              <a:spcAft>
                <a:spcPts val="0"/>
              </a:spcAft>
              <a:buFont typeface="Wingdings 2"/>
              <a:buNone/>
              <a:defRPr/>
            </a:pPr>
            <a:endParaRPr lang="es-ES" dirty="0"/>
          </a:p>
        </p:txBody>
      </p:sp>
      <p:sp>
        <p:nvSpPr>
          <p:cNvPr id="4" name="3 CuadroTexto"/>
          <p:cNvSpPr txBox="1"/>
          <p:nvPr/>
        </p:nvSpPr>
        <p:spPr>
          <a:xfrm>
            <a:off x="4286250" y="214313"/>
            <a:ext cx="4495800" cy="1200150"/>
          </a:xfrm>
          <a:prstGeom prst="rect">
            <a:avLst/>
          </a:prstGeom>
          <a:noFill/>
        </p:spPr>
        <p:txBody>
          <a:bodyPr wrap="none">
            <a:spAutoFit/>
          </a:bodyPr>
          <a:lstStyle/>
          <a:p>
            <a:pPr algn="r" fontAlgn="auto">
              <a:spcBef>
                <a:spcPts val="0"/>
              </a:spcBef>
              <a:spcAft>
                <a:spcPts val="0"/>
              </a:spcAft>
              <a:defRPr/>
            </a:pPr>
            <a:r>
              <a:rPr lang="es-ES" b="1" cap="small" dirty="0">
                <a:effectLst>
                  <a:outerShdw blurRad="38100" dist="38100" dir="2700000" algn="tl">
                    <a:srgbClr val="000000">
                      <a:alpha val="43137"/>
                    </a:srgbClr>
                  </a:outerShdw>
                </a:effectLst>
                <a:latin typeface="+mn-lt"/>
                <a:cs typeface="+mn-cs"/>
              </a:rPr>
              <a:t>Universidad de Los Andes</a:t>
            </a:r>
            <a:endParaRPr lang="es-ES" dirty="0">
              <a:effectLst>
                <a:outerShdw blurRad="38100" dist="38100" dir="2700000" algn="tl">
                  <a:srgbClr val="000000">
                    <a:alpha val="43137"/>
                  </a:srgbClr>
                </a:outerShdw>
              </a:effectLst>
              <a:latin typeface="+mn-lt"/>
              <a:cs typeface="+mn-cs"/>
            </a:endParaRPr>
          </a:p>
          <a:p>
            <a:pPr algn="r" fontAlgn="auto">
              <a:spcBef>
                <a:spcPts val="0"/>
              </a:spcBef>
              <a:spcAft>
                <a:spcPts val="0"/>
              </a:spcAft>
              <a:defRPr/>
            </a:pPr>
            <a:r>
              <a:rPr lang="es-ES" b="1" cap="small" dirty="0">
                <a:effectLst>
                  <a:outerShdw blurRad="38100" dist="38100" dir="2700000" algn="tl">
                    <a:srgbClr val="000000">
                      <a:alpha val="43137"/>
                    </a:srgbClr>
                  </a:outerShdw>
                </a:effectLst>
                <a:latin typeface="+mn-lt"/>
                <a:cs typeface="+mn-cs"/>
              </a:rPr>
              <a:t>Facultad de Ciencias Económicas y Sociales</a:t>
            </a:r>
            <a:endParaRPr lang="es-ES" dirty="0">
              <a:effectLst>
                <a:outerShdw blurRad="38100" dist="38100" dir="2700000" algn="tl">
                  <a:srgbClr val="000000">
                    <a:alpha val="43137"/>
                  </a:srgbClr>
                </a:outerShdw>
              </a:effectLst>
              <a:latin typeface="+mn-lt"/>
              <a:cs typeface="+mn-cs"/>
            </a:endParaRPr>
          </a:p>
          <a:p>
            <a:pPr algn="r" fontAlgn="auto">
              <a:spcBef>
                <a:spcPts val="0"/>
              </a:spcBef>
              <a:spcAft>
                <a:spcPts val="0"/>
              </a:spcAft>
              <a:defRPr/>
            </a:pPr>
            <a:r>
              <a:rPr lang="es-ES" b="1" cap="small" dirty="0">
                <a:effectLst>
                  <a:outerShdw blurRad="38100" dist="38100" dir="2700000" algn="tl">
                    <a:srgbClr val="000000">
                      <a:alpha val="43137"/>
                    </a:srgbClr>
                  </a:outerShdw>
                </a:effectLst>
                <a:latin typeface="+mn-lt"/>
                <a:cs typeface="+mn-cs"/>
              </a:rPr>
              <a:t>Sección de Estudios de Postgrado en Economía</a:t>
            </a:r>
            <a:endParaRPr lang="es-ES" dirty="0">
              <a:effectLst>
                <a:outerShdw blurRad="38100" dist="38100" dir="2700000" algn="tl">
                  <a:srgbClr val="000000">
                    <a:alpha val="43137"/>
                  </a:srgbClr>
                </a:outerShdw>
              </a:effectLst>
              <a:latin typeface="+mn-lt"/>
              <a:cs typeface="+mn-cs"/>
            </a:endParaRPr>
          </a:p>
          <a:p>
            <a:pPr algn="r" fontAlgn="auto">
              <a:spcBef>
                <a:spcPts val="0"/>
              </a:spcBef>
              <a:spcAft>
                <a:spcPts val="0"/>
              </a:spcAft>
              <a:defRPr/>
            </a:pPr>
            <a:r>
              <a:rPr lang="es-ES" b="1" cap="small" dirty="0">
                <a:effectLst>
                  <a:outerShdw blurRad="38100" dist="38100" dir="2700000" algn="tl">
                    <a:srgbClr val="000000">
                      <a:alpha val="43137"/>
                    </a:srgbClr>
                  </a:outerShdw>
                </a:effectLst>
                <a:latin typeface="+mn-lt"/>
                <a:cs typeface="+mn-cs"/>
              </a:rPr>
              <a:t>Maestría en Economía</a:t>
            </a:r>
            <a:endParaRPr lang="es-ES" dirty="0">
              <a:effectLst>
                <a:outerShdw blurRad="38100" dist="38100" dir="2700000" algn="tl">
                  <a:srgbClr val="000000">
                    <a:alpha val="43137"/>
                  </a:srgbClr>
                </a:outerShdw>
              </a:effectLst>
              <a:latin typeface="+mn-lt"/>
              <a:cs typeface="+mn-cs"/>
            </a:endParaRPr>
          </a:p>
        </p:txBody>
      </p:sp>
      <p:sp>
        <p:nvSpPr>
          <p:cNvPr id="8" name="7 CuadroTexto"/>
          <p:cNvSpPr txBox="1"/>
          <p:nvPr/>
        </p:nvSpPr>
        <p:spPr>
          <a:xfrm>
            <a:off x="3500438" y="6215063"/>
            <a:ext cx="1130300" cy="338137"/>
          </a:xfrm>
          <a:prstGeom prst="rect">
            <a:avLst/>
          </a:prstGeom>
          <a:noFill/>
        </p:spPr>
        <p:txBody>
          <a:bodyPr wrap="none">
            <a:spAutoFit/>
          </a:bodyPr>
          <a:lstStyle/>
          <a:p>
            <a:pPr fontAlgn="auto">
              <a:spcBef>
                <a:spcPts val="0"/>
              </a:spcBef>
              <a:spcAft>
                <a:spcPts val="0"/>
              </a:spcAft>
              <a:defRPr/>
            </a:pPr>
            <a:r>
              <a:rPr lang="es-ES" sz="1600" b="1" dirty="0">
                <a:effectLst>
                  <a:outerShdw blurRad="38100" dist="38100" dir="2700000" algn="tl">
                    <a:srgbClr val="000000">
                      <a:alpha val="43137"/>
                    </a:srgbClr>
                  </a:outerShdw>
                </a:effectLst>
                <a:latin typeface="+mn-lt"/>
                <a:cs typeface="+mn-cs"/>
              </a:rPr>
              <a:t>Mayo 2010</a:t>
            </a:r>
          </a:p>
        </p:txBody>
      </p:sp>
      <p:sp>
        <p:nvSpPr>
          <p:cNvPr id="9" name="8 CuadroTexto"/>
          <p:cNvSpPr txBox="1"/>
          <p:nvPr/>
        </p:nvSpPr>
        <p:spPr>
          <a:xfrm rot="16200000">
            <a:off x="-1785143" y="3928268"/>
            <a:ext cx="4686300" cy="830263"/>
          </a:xfrm>
          <a:prstGeom prst="rect">
            <a:avLst/>
          </a:prstGeom>
          <a:noFill/>
        </p:spPr>
        <p:txBody>
          <a:bodyPr>
            <a:spAutoFit/>
          </a:bodyPr>
          <a:lstStyle/>
          <a:p>
            <a:pPr fontAlgn="auto">
              <a:spcBef>
                <a:spcPts val="0"/>
              </a:spcBef>
              <a:spcAft>
                <a:spcPts val="0"/>
              </a:spcAft>
              <a:defRPr/>
            </a:pPr>
            <a:r>
              <a:rPr lang="es-ES" sz="4800" b="1" cap="small" dirty="0">
                <a:solidFill>
                  <a:schemeClr val="tx2">
                    <a:lumMod val="40000"/>
                    <a:lumOff val="60000"/>
                  </a:schemeClr>
                </a:solidFill>
                <a:effectLst>
                  <a:outerShdw blurRad="38100" dist="38100" dir="2700000" algn="tl">
                    <a:srgbClr val="000000">
                      <a:alpha val="43137"/>
                    </a:srgbClr>
                  </a:outerShdw>
                </a:effectLst>
                <a:latin typeface="+mj-lt"/>
                <a:ea typeface="+mj-ea"/>
                <a:cs typeface="+mj-cs"/>
              </a:rPr>
              <a:t>Anteproyecto</a:t>
            </a:r>
          </a:p>
        </p:txBody>
      </p:sp>
    </p:spTree>
  </p:cSld>
  <p:clrMapOvr>
    <a:masterClrMapping/>
  </p:clrMapOvr>
  <p:transition spd="slow">
    <p:wheel spokes="1"/>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435100" y="274638"/>
            <a:ext cx="7499350" cy="796925"/>
          </a:xfrm>
        </p:spPr>
        <p:txBody>
          <a:bodyPr/>
          <a:lstStyle/>
          <a:p>
            <a:pPr algn="r" eaLnBrk="1" fontAlgn="auto" hangingPunct="1">
              <a:spcAft>
                <a:spcPts val="0"/>
              </a:spcAft>
              <a:defRPr/>
            </a:pPr>
            <a:r>
              <a:rPr lang="es-ES" dirty="0" smtClean="0">
                <a:solidFill>
                  <a:schemeClr val="tx2">
                    <a:satMod val="130000"/>
                  </a:schemeClr>
                </a:solidFill>
              </a:rPr>
              <a:t>Dinámica de Sistemas</a:t>
            </a:r>
            <a:endParaRPr lang="es-ES" dirty="0">
              <a:solidFill>
                <a:schemeClr val="tx2">
                  <a:satMod val="130000"/>
                </a:schemeClr>
              </a:solidFill>
            </a:endParaRPr>
          </a:p>
        </p:txBody>
      </p:sp>
      <p:sp>
        <p:nvSpPr>
          <p:cNvPr id="5" name="4 CuadroTexto"/>
          <p:cNvSpPr txBox="1"/>
          <p:nvPr/>
        </p:nvSpPr>
        <p:spPr>
          <a:xfrm>
            <a:off x="1142976" y="2928934"/>
            <a:ext cx="1015663" cy="2163413"/>
          </a:xfrm>
          <a:prstGeom prst="rect">
            <a:avLst/>
          </a:prstGeom>
          <a:noFill/>
        </p:spPr>
        <p:txBody>
          <a:bodyPr vert="vert270" wrap="none">
            <a:spAutoFit/>
          </a:bodyPr>
          <a:lstStyle/>
          <a:p>
            <a:pPr fontAlgn="auto">
              <a:spcBef>
                <a:spcPts val="0"/>
              </a:spcBef>
              <a:spcAft>
                <a:spcPts val="0"/>
              </a:spcAft>
              <a:defRPr/>
            </a:pPr>
            <a:r>
              <a:rPr lang="es-ES" sz="3600" dirty="0">
                <a:latin typeface="+mn-lt"/>
                <a:cs typeface="+mn-cs"/>
              </a:rPr>
              <a:t>Estructura </a:t>
            </a:r>
          </a:p>
          <a:p>
            <a:pPr fontAlgn="auto">
              <a:spcBef>
                <a:spcPts val="0"/>
              </a:spcBef>
              <a:spcAft>
                <a:spcPts val="0"/>
              </a:spcAft>
              <a:defRPr/>
            </a:pPr>
            <a:endParaRPr lang="es-ES" dirty="0">
              <a:latin typeface="+mn-lt"/>
              <a:cs typeface="+mn-cs"/>
            </a:endParaRPr>
          </a:p>
        </p:txBody>
      </p:sp>
      <p:sp>
        <p:nvSpPr>
          <p:cNvPr id="17412" name="5 CuadroTexto"/>
          <p:cNvSpPr txBox="1">
            <a:spLocks noChangeArrowheads="1"/>
          </p:cNvSpPr>
          <p:nvPr/>
        </p:nvSpPr>
        <p:spPr bwMode="auto">
          <a:xfrm>
            <a:off x="1143000" y="1214438"/>
            <a:ext cx="6572250" cy="954087"/>
          </a:xfrm>
          <a:prstGeom prst="rect">
            <a:avLst/>
          </a:prstGeom>
          <a:noFill/>
          <a:ln w="9525">
            <a:noFill/>
            <a:miter lim="800000"/>
            <a:headEnd/>
            <a:tailEnd/>
          </a:ln>
        </p:spPr>
        <p:txBody>
          <a:bodyPr>
            <a:spAutoFit/>
          </a:bodyPr>
          <a:lstStyle/>
          <a:p>
            <a:r>
              <a:rPr lang="es-ES" sz="2800">
                <a:latin typeface="Gill Sans MT" pitchFamily="34" charset="0"/>
              </a:rPr>
              <a:t>El comportamiento de un sistema surge de su estructura.</a:t>
            </a:r>
          </a:p>
        </p:txBody>
      </p:sp>
      <p:sp>
        <p:nvSpPr>
          <p:cNvPr id="7" name="6 Abrir llave"/>
          <p:cNvSpPr/>
          <p:nvPr/>
        </p:nvSpPr>
        <p:spPr>
          <a:xfrm>
            <a:off x="1928813" y="2428875"/>
            <a:ext cx="357187" cy="3500438"/>
          </a:xfrm>
          <a:prstGeom prst="leftBrace">
            <a:avLst>
              <a:gd name="adj1" fmla="val 44419"/>
              <a:gd name="adj2" fmla="val 50000"/>
            </a:avLst>
          </a:prstGeom>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s-ES"/>
          </a:p>
        </p:txBody>
      </p:sp>
      <p:sp>
        <p:nvSpPr>
          <p:cNvPr id="17414" name="8 CuadroTexto"/>
          <p:cNvSpPr txBox="1">
            <a:spLocks noChangeArrowheads="1"/>
          </p:cNvSpPr>
          <p:nvPr/>
        </p:nvSpPr>
        <p:spPr bwMode="auto">
          <a:xfrm>
            <a:off x="2286000" y="2428875"/>
            <a:ext cx="5643563" cy="2308225"/>
          </a:xfrm>
          <a:prstGeom prst="rect">
            <a:avLst/>
          </a:prstGeom>
          <a:noFill/>
          <a:ln w="9525">
            <a:noFill/>
            <a:miter lim="800000"/>
            <a:headEnd/>
            <a:tailEnd/>
          </a:ln>
        </p:spPr>
        <p:txBody>
          <a:bodyPr>
            <a:spAutoFit/>
          </a:bodyPr>
          <a:lstStyle/>
          <a:p>
            <a:pPr>
              <a:buFont typeface="Arial" charset="0"/>
              <a:buChar char="•"/>
            </a:pPr>
            <a:r>
              <a:rPr lang="es-ES" sz="3600">
                <a:latin typeface="Gill Sans MT" pitchFamily="34" charset="0"/>
              </a:rPr>
              <a:t>Lazos de retroalimentación</a:t>
            </a:r>
          </a:p>
          <a:p>
            <a:pPr>
              <a:buFont typeface="Arial" charset="0"/>
              <a:buChar char="•"/>
            </a:pPr>
            <a:r>
              <a:rPr lang="es-ES" sz="3600">
                <a:latin typeface="Gill Sans MT" pitchFamily="34" charset="0"/>
              </a:rPr>
              <a:t>Niveles y  flujos</a:t>
            </a:r>
          </a:p>
          <a:p>
            <a:endParaRPr lang="es-ES" sz="3600">
              <a:latin typeface="Gill Sans MT" pitchFamily="34" charset="0"/>
            </a:endParaRPr>
          </a:p>
          <a:p>
            <a:pPr>
              <a:buFont typeface="Arial" charset="0"/>
              <a:buChar char="•"/>
            </a:pPr>
            <a:r>
              <a:rPr lang="es-ES" sz="3600">
                <a:latin typeface="Gill Sans MT" pitchFamily="34" charset="0"/>
              </a:rPr>
              <a:t>No linealidades</a:t>
            </a:r>
          </a:p>
        </p:txBody>
      </p:sp>
      <p:sp>
        <p:nvSpPr>
          <p:cNvPr id="10" name="9 Abrir llave"/>
          <p:cNvSpPr/>
          <p:nvPr/>
        </p:nvSpPr>
        <p:spPr>
          <a:xfrm>
            <a:off x="5429250" y="3429000"/>
            <a:ext cx="428625" cy="2143125"/>
          </a:xfrm>
          <a:prstGeom prst="leftBrace">
            <a:avLst>
              <a:gd name="adj1" fmla="val 33226"/>
              <a:gd name="adj2" fmla="val 50000"/>
            </a:avLst>
          </a:prstGeom>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s-ES"/>
          </a:p>
        </p:txBody>
      </p:sp>
      <p:sp>
        <p:nvSpPr>
          <p:cNvPr id="17416" name="10 CuadroTexto"/>
          <p:cNvSpPr txBox="1">
            <a:spLocks noChangeArrowheads="1"/>
          </p:cNvSpPr>
          <p:nvPr/>
        </p:nvSpPr>
        <p:spPr bwMode="auto">
          <a:xfrm>
            <a:off x="5715000" y="3500438"/>
            <a:ext cx="3143250" cy="1938337"/>
          </a:xfrm>
          <a:prstGeom prst="rect">
            <a:avLst/>
          </a:prstGeom>
          <a:noFill/>
          <a:ln w="9525">
            <a:noFill/>
            <a:miter lim="800000"/>
            <a:headEnd/>
            <a:tailEnd/>
          </a:ln>
        </p:spPr>
        <p:txBody>
          <a:bodyPr>
            <a:spAutoFit/>
          </a:bodyPr>
          <a:lstStyle/>
          <a:p>
            <a:pPr>
              <a:buFont typeface="Arial" charset="0"/>
              <a:buChar char="•"/>
            </a:pPr>
            <a:r>
              <a:rPr lang="es-ES" sz="2400">
                <a:latin typeface="Gill Sans MT" pitchFamily="34" charset="0"/>
              </a:rPr>
              <a:t>Estructura física  </a:t>
            </a:r>
          </a:p>
          <a:p>
            <a:pPr>
              <a:buFont typeface="Arial" charset="0"/>
              <a:buChar char="•"/>
            </a:pPr>
            <a:r>
              <a:rPr lang="es-ES" sz="2400">
                <a:latin typeface="Gill Sans MT" pitchFamily="34" charset="0"/>
              </a:rPr>
              <a:t>Institucional del sistema</a:t>
            </a:r>
          </a:p>
          <a:p>
            <a:pPr>
              <a:buFont typeface="Arial" charset="0"/>
              <a:buChar char="•"/>
            </a:pPr>
            <a:r>
              <a:rPr lang="es-ES" sz="2400">
                <a:latin typeface="Gill Sans MT" pitchFamily="34" charset="0"/>
              </a:rPr>
              <a:t>Decisiones de los agentes</a:t>
            </a:r>
          </a:p>
        </p:txBody>
      </p:sp>
      <p:sp>
        <p:nvSpPr>
          <p:cNvPr id="12" name="11 CuadroTexto"/>
          <p:cNvSpPr txBox="1"/>
          <p:nvPr/>
        </p:nvSpPr>
        <p:spPr>
          <a:xfrm rot="16200000">
            <a:off x="-1785143" y="3928268"/>
            <a:ext cx="4686300" cy="830263"/>
          </a:xfrm>
          <a:prstGeom prst="rect">
            <a:avLst/>
          </a:prstGeom>
          <a:noFill/>
        </p:spPr>
        <p:txBody>
          <a:bodyPr>
            <a:spAutoFit/>
          </a:bodyPr>
          <a:lstStyle/>
          <a:p>
            <a:pPr fontAlgn="auto">
              <a:spcBef>
                <a:spcPts val="0"/>
              </a:spcBef>
              <a:spcAft>
                <a:spcPts val="0"/>
              </a:spcAft>
              <a:defRPr/>
            </a:pPr>
            <a:r>
              <a:rPr lang="es-ES" sz="4800" b="1" cap="small" dirty="0">
                <a:solidFill>
                  <a:schemeClr val="tx2">
                    <a:lumMod val="40000"/>
                    <a:lumOff val="60000"/>
                  </a:schemeClr>
                </a:solidFill>
                <a:effectLst>
                  <a:outerShdw blurRad="38100" dist="38100" dir="2700000" algn="tl">
                    <a:srgbClr val="000000">
                      <a:alpha val="43137"/>
                    </a:srgbClr>
                  </a:outerShdw>
                </a:effectLst>
                <a:latin typeface="+mj-lt"/>
                <a:ea typeface="+mj-ea"/>
                <a:cs typeface="+mj-cs"/>
              </a:rPr>
              <a:t>Anteproyecto</a:t>
            </a:r>
          </a:p>
        </p:txBody>
      </p:sp>
      <p:sp>
        <p:nvSpPr>
          <p:cNvPr id="13" name="3 Marcador de pie de página"/>
          <p:cNvSpPr>
            <a:spLocks noGrp="1"/>
          </p:cNvSpPr>
          <p:nvPr>
            <p:ph type="ftr" sz="quarter" idx="11"/>
          </p:nvPr>
        </p:nvSpPr>
        <p:spPr>
          <a:xfrm>
            <a:off x="4214813" y="6500813"/>
            <a:ext cx="4929187" cy="357187"/>
          </a:xfrm>
        </p:spPr>
        <p:txBody>
          <a:bodyPr/>
          <a:lstStyle/>
          <a:p>
            <a:pPr algn="r">
              <a:defRPr/>
            </a:pPr>
            <a:r>
              <a:rPr lang="es-ES" dirty="0"/>
              <a:t>Modelando la Firma: Dinámica de Costos en el problema de Agencia</a:t>
            </a:r>
          </a:p>
        </p:txBody>
      </p:sp>
    </p:spTree>
  </p:cSld>
  <p:clrMapOvr>
    <a:masterClrMapping/>
  </p:clrMapOvr>
  <p:transition spd="slow">
    <p:wheel spokes="1"/>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428750" y="142875"/>
            <a:ext cx="7497763" cy="796925"/>
          </a:xfrm>
        </p:spPr>
        <p:txBody>
          <a:bodyPr/>
          <a:lstStyle/>
          <a:p>
            <a:pPr algn="r" eaLnBrk="1" fontAlgn="auto" hangingPunct="1">
              <a:spcAft>
                <a:spcPts val="0"/>
              </a:spcAft>
              <a:defRPr/>
            </a:pPr>
            <a:r>
              <a:rPr lang="es-ES" dirty="0" smtClean="0">
                <a:solidFill>
                  <a:schemeClr val="tx2">
                    <a:satMod val="130000"/>
                  </a:schemeClr>
                </a:solidFill>
              </a:rPr>
              <a:t> Comportamientos, DS</a:t>
            </a:r>
            <a:endParaRPr lang="es-ES" dirty="0">
              <a:solidFill>
                <a:schemeClr val="tx2">
                  <a:satMod val="130000"/>
                </a:schemeClr>
              </a:solidFill>
            </a:endParaRPr>
          </a:p>
        </p:txBody>
      </p:sp>
      <p:pic>
        <p:nvPicPr>
          <p:cNvPr id="18435" name="Picture 2"/>
          <p:cNvPicPr>
            <a:picLocks noChangeAspect="1" noChangeArrowheads="1"/>
          </p:cNvPicPr>
          <p:nvPr/>
        </p:nvPicPr>
        <p:blipFill>
          <a:blip r:embed="rId2" cstate="print"/>
          <a:srcRect/>
          <a:stretch>
            <a:fillRect/>
          </a:stretch>
        </p:blipFill>
        <p:spPr bwMode="auto">
          <a:xfrm>
            <a:off x="1000125" y="857250"/>
            <a:ext cx="8143875" cy="4910138"/>
          </a:xfrm>
          <a:prstGeom prst="rect">
            <a:avLst/>
          </a:prstGeom>
          <a:noFill/>
          <a:ln w="9525">
            <a:noFill/>
            <a:miter lim="800000"/>
            <a:headEnd/>
            <a:tailEnd/>
          </a:ln>
        </p:spPr>
      </p:pic>
      <p:sp>
        <p:nvSpPr>
          <p:cNvPr id="18436" name="5 CuadroTexto"/>
          <p:cNvSpPr txBox="1">
            <a:spLocks noChangeArrowheads="1"/>
          </p:cNvSpPr>
          <p:nvPr/>
        </p:nvSpPr>
        <p:spPr bwMode="auto">
          <a:xfrm>
            <a:off x="6000750" y="5715000"/>
            <a:ext cx="2324100" cy="369888"/>
          </a:xfrm>
          <a:prstGeom prst="rect">
            <a:avLst/>
          </a:prstGeom>
          <a:noFill/>
          <a:ln w="9525">
            <a:noFill/>
            <a:miter lim="800000"/>
            <a:headEnd/>
            <a:tailEnd/>
          </a:ln>
        </p:spPr>
        <p:txBody>
          <a:bodyPr wrap="none">
            <a:spAutoFit/>
          </a:bodyPr>
          <a:lstStyle/>
          <a:p>
            <a:r>
              <a:rPr lang="en-US" b="1">
                <a:latin typeface="Gill Sans MT" pitchFamily="34" charset="0"/>
              </a:rPr>
              <a:t>Sterman D. J. (2000)</a:t>
            </a:r>
            <a:endParaRPr lang="es-ES">
              <a:latin typeface="Gill Sans MT" pitchFamily="34" charset="0"/>
            </a:endParaRPr>
          </a:p>
        </p:txBody>
      </p:sp>
      <p:sp>
        <p:nvSpPr>
          <p:cNvPr id="7" name="6 CuadroTexto"/>
          <p:cNvSpPr txBox="1"/>
          <p:nvPr/>
        </p:nvSpPr>
        <p:spPr>
          <a:xfrm rot="16200000">
            <a:off x="-1785143" y="3928268"/>
            <a:ext cx="4686300" cy="830263"/>
          </a:xfrm>
          <a:prstGeom prst="rect">
            <a:avLst/>
          </a:prstGeom>
          <a:noFill/>
        </p:spPr>
        <p:txBody>
          <a:bodyPr>
            <a:spAutoFit/>
          </a:bodyPr>
          <a:lstStyle/>
          <a:p>
            <a:pPr fontAlgn="auto">
              <a:spcBef>
                <a:spcPts val="0"/>
              </a:spcBef>
              <a:spcAft>
                <a:spcPts val="0"/>
              </a:spcAft>
              <a:defRPr/>
            </a:pPr>
            <a:r>
              <a:rPr lang="es-ES" sz="4800" b="1" cap="small" dirty="0">
                <a:solidFill>
                  <a:schemeClr val="tx2">
                    <a:lumMod val="40000"/>
                    <a:lumOff val="60000"/>
                  </a:schemeClr>
                </a:solidFill>
                <a:effectLst>
                  <a:outerShdw blurRad="38100" dist="38100" dir="2700000" algn="tl">
                    <a:srgbClr val="000000">
                      <a:alpha val="43137"/>
                    </a:srgbClr>
                  </a:outerShdw>
                </a:effectLst>
                <a:latin typeface="+mj-lt"/>
                <a:ea typeface="+mj-ea"/>
                <a:cs typeface="+mj-cs"/>
              </a:rPr>
              <a:t>Anteproyecto</a:t>
            </a:r>
          </a:p>
        </p:txBody>
      </p:sp>
      <p:sp>
        <p:nvSpPr>
          <p:cNvPr id="8" name="3 Marcador de pie de página"/>
          <p:cNvSpPr>
            <a:spLocks noGrp="1"/>
          </p:cNvSpPr>
          <p:nvPr>
            <p:ph type="ftr" sz="quarter" idx="11"/>
          </p:nvPr>
        </p:nvSpPr>
        <p:spPr>
          <a:xfrm>
            <a:off x="4214813" y="6500813"/>
            <a:ext cx="4929187" cy="357187"/>
          </a:xfrm>
        </p:spPr>
        <p:txBody>
          <a:bodyPr/>
          <a:lstStyle/>
          <a:p>
            <a:pPr algn="r">
              <a:defRPr/>
            </a:pPr>
            <a:r>
              <a:rPr lang="es-ES" dirty="0"/>
              <a:t>Modelando la Firma: Dinámica de Costos en el problema de Agencia</a:t>
            </a:r>
          </a:p>
        </p:txBody>
      </p:sp>
    </p:spTree>
  </p:cSld>
  <p:clrMapOvr>
    <a:masterClrMapping/>
  </p:clrMapOvr>
  <p:transition spd="slow">
    <p:wheel spokes="1"/>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646238" y="0"/>
            <a:ext cx="6854825" cy="642938"/>
          </a:xfrm>
        </p:spPr>
        <p:txBody>
          <a:bodyPr lIns="36000" tIns="36000" rIns="36000" bIns="36000">
            <a:normAutofit fontScale="90000"/>
          </a:bodyPr>
          <a:lstStyle/>
          <a:p>
            <a:pPr algn="r" eaLnBrk="1" fontAlgn="auto" hangingPunct="1">
              <a:spcAft>
                <a:spcPts val="0"/>
              </a:spcAft>
              <a:defRPr/>
            </a:pPr>
            <a:r>
              <a:rPr lang="es-ES" dirty="0" smtClean="0">
                <a:solidFill>
                  <a:schemeClr val="tx2">
                    <a:satMod val="130000"/>
                  </a:schemeClr>
                </a:solidFill>
              </a:rPr>
              <a:t> Estructuras DS</a:t>
            </a:r>
            <a:endParaRPr lang="es-ES" dirty="0">
              <a:solidFill>
                <a:schemeClr val="tx2">
                  <a:satMod val="130000"/>
                </a:schemeClr>
              </a:solidFill>
            </a:endParaRPr>
          </a:p>
        </p:txBody>
      </p:sp>
      <p:pic>
        <p:nvPicPr>
          <p:cNvPr id="19459" name="Picture 2"/>
          <p:cNvPicPr>
            <a:picLocks noChangeAspect="1" noChangeArrowheads="1"/>
          </p:cNvPicPr>
          <p:nvPr/>
        </p:nvPicPr>
        <p:blipFill>
          <a:blip r:embed="rId2" cstate="print">
            <a:clrChange>
              <a:clrFrom>
                <a:srgbClr val="FEFEFE"/>
              </a:clrFrom>
              <a:clrTo>
                <a:srgbClr val="FEFEFE">
                  <a:alpha val="0"/>
                </a:srgbClr>
              </a:clrTo>
            </a:clrChange>
          </a:blip>
          <a:srcRect/>
          <a:stretch>
            <a:fillRect/>
          </a:stretch>
        </p:blipFill>
        <p:spPr bwMode="auto">
          <a:xfrm>
            <a:off x="1071563" y="214313"/>
            <a:ext cx="3714750" cy="2889250"/>
          </a:xfrm>
          <a:prstGeom prst="rect">
            <a:avLst/>
          </a:prstGeom>
          <a:noFill/>
          <a:ln w="9525">
            <a:noFill/>
            <a:miter lim="800000"/>
            <a:headEnd/>
            <a:tailEnd/>
          </a:ln>
        </p:spPr>
      </p:pic>
      <p:pic>
        <p:nvPicPr>
          <p:cNvPr id="19460" name="Picture 3"/>
          <p:cNvPicPr>
            <a:picLocks noChangeAspect="1" noChangeArrowheads="1"/>
          </p:cNvPicPr>
          <p:nvPr/>
        </p:nvPicPr>
        <p:blipFill>
          <a:blip r:embed="rId3" cstate="print"/>
          <a:srcRect/>
          <a:stretch>
            <a:fillRect/>
          </a:stretch>
        </p:blipFill>
        <p:spPr bwMode="auto">
          <a:xfrm>
            <a:off x="5248275" y="928688"/>
            <a:ext cx="3895725" cy="3214687"/>
          </a:xfrm>
          <a:prstGeom prst="rect">
            <a:avLst/>
          </a:prstGeom>
          <a:noFill/>
          <a:ln w="9525">
            <a:noFill/>
            <a:miter lim="800000"/>
            <a:headEnd/>
            <a:tailEnd/>
          </a:ln>
        </p:spPr>
      </p:pic>
      <p:pic>
        <p:nvPicPr>
          <p:cNvPr id="19461" name="Picture 4"/>
          <p:cNvPicPr>
            <a:picLocks noChangeAspect="1" noChangeArrowheads="1"/>
          </p:cNvPicPr>
          <p:nvPr/>
        </p:nvPicPr>
        <p:blipFill>
          <a:blip r:embed="rId4" cstate="print">
            <a:clrChange>
              <a:clrFrom>
                <a:srgbClr val="F8F7F7"/>
              </a:clrFrom>
              <a:clrTo>
                <a:srgbClr val="F8F7F7">
                  <a:alpha val="0"/>
                </a:srgbClr>
              </a:clrTo>
            </a:clrChange>
          </a:blip>
          <a:srcRect/>
          <a:stretch>
            <a:fillRect/>
          </a:stretch>
        </p:blipFill>
        <p:spPr bwMode="auto">
          <a:xfrm>
            <a:off x="857250" y="3286125"/>
            <a:ext cx="4714875" cy="3143250"/>
          </a:xfrm>
          <a:prstGeom prst="rect">
            <a:avLst/>
          </a:prstGeom>
          <a:noFill/>
          <a:ln w="9525">
            <a:noFill/>
            <a:miter lim="800000"/>
            <a:headEnd/>
            <a:tailEnd/>
          </a:ln>
        </p:spPr>
      </p:pic>
      <p:sp>
        <p:nvSpPr>
          <p:cNvPr id="19462" name="8 CuadroTexto"/>
          <p:cNvSpPr txBox="1">
            <a:spLocks noChangeArrowheads="1"/>
          </p:cNvSpPr>
          <p:nvPr/>
        </p:nvSpPr>
        <p:spPr bwMode="auto">
          <a:xfrm>
            <a:off x="6215063" y="6072188"/>
            <a:ext cx="2324100" cy="369887"/>
          </a:xfrm>
          <a:prstGeom prst="rect">
            <a:avLst/>
          </a:prstGeom>
          <a:noFill/>
          <a:ln w="9525">
            <a:noFill/>
            <a:miter lim="800000"/>
            <a:headEnd/>
            <a:tailEnd/>
          </a:ln>
        </p:spPr>
        <p:txBody>
          <a:bodyPr wrap="none">
            <a:spAutoFit/>
          </a:bodyPr>
          <a:lstStyle/>
          <a:p>
            <a:r>
              <a:rPr lang="en-US" b="1">
                <a:latin typeface="Gill Sans MT" pitchFamily="34" charset="0"/>
              </a:rPr>
              <a:t>Sterman D. J. (2000)</a:t>
            </a:r>
            <a:endParaRPr lang="es-ES">
              <a:latin typeface="Gill Sans MT" pitchFamily="34" charset="0"/>
            </a:endParaRPr>
          </a:p>
        </p:txBody>
      </p:sp>
      <p:sp>
        <p:nvSpPr>
          <p:cNvPr id="10" name="9 CuadroTexto"/>
          <p:cNvSpPr txBox="1"/>
          <p:nvPr/>
        </p:nvSpPr>
        <p:spPr>
          <a:xfrm rot="16200000">
            <a:off x="-1785143" y="3928268"/>
            <a:ext cx="4686300" cy="830263"/>
          </a:xfrm>
          <a:prstGeom prst="rect">
            <a:avLst/>
          </a:prstGeom>
          <a:noFill/>
        </p:spPr>
        <p:txBody>
          <a:bodyPr>
            <a:spAutoFit/>
          </a:bodyPr>
          <a:lstStyle/>
          <a:p>
            <a:pPr fontAlgn="auto">
              <a:spcBef>
                <a:spcPts val="0"/>
              </a:spcBef>
              <a:spcAft>
                <a:spcPts val="0"/>
              </a:spcAft>
              <a:defRPr/>
            </a:pPr>
            <a:r>
              <a:rPr lang="es-ES" sz="4800" b="1" cap="small" dirty="0">
                <a:solidFill>
                  <a:schemeClr val="tx2">
                    <a:lumMod val="40000"/>
                    <a:lumOff val="60000"/>
                  </a:schemeClr>
                </a:solidFill>
                <a:effectLst>
                  <a:outerShdw blurRad="38100" dist="38100" dir="2700000" algn="tl">
                    <a:srgbClr val="000000">
                      <a:alpha val="43137"/>
                    </a:srgbClr>
                  </a:outerShdw>
                </a:effectLst>
                <a:latin typeface="+mj-lt"/>
                <a:ea typeface="+mj-ea"/>
                <a:cs typeface="+mj-cs"/>
              </a:rPr>
              <a:t>Anteproyecto</a:t>
            </a:r>
          </a:p>
        </p:txBody>
      </p:sp>
      <p:sp>
        <p:nvSpPr>
          <p:cNvPr id="11" name="3 Marcador de pie de página"/>
          <p:cNvSpPr>
            <a:spLocks noGrp="1"/>
          </p:cNvSpPr>
          <p:nvPr>
            <p:ph type="ftr" sz="quarter" idx="11"/>
          </p:nvPr>
        </p:nvSpPr>
        <p:spPr>
          <a:xfrm>
            <a:off x="4214813" y="6500813"/>
            <a:ext cx="4929187" cy="357187"/>
          </a:xfrm>
        </p:spPr>
        <p:txBody>
          <a:bodyPr/>
          <a:lstStyle/>
          <a:p>
            <a:pPr algn="r">
              <a:defRPr/>
            </a:pPr>
            <a:r>
              <a:rPr lang="es-ES" dirty="0"/>
              <a:t>Modelando la Firma: Dinámica de Costos en el problema de Agencia</a:t>
            </a:r>
          </a:p>
        </p:txBody>
      </p:sp>
    </p:spTree>
  </p:cSld>
  <p:clrMapOvr>
    <a:masterClrMapping/>
  </p:clrMapOvr>
  <p:transition spd="slow">
    <p:wheel spokes="1"/>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435100" y="274638"/>
            <a:ext cx="7499350" cy="868362"/>
          </a:xfrm>
        </p:spPr>
        <p:txBody>
          <a:bodyPr/>
          <a:lstStyle/>
          <a:p>
            <a:pPr algn="r" eaLnBrk="1" fontAlgn="auto" hangingPunct="1">
              <a:spcAft>
                <a:spcPts val="0"/>
              </a:spcAft>
              <a:defRPr/>
            </a:pPr>
            <a:r>
              <a:rPr lang="es-ES" dirty="0" smtClean="0">
                <a:solidFill>
                  <a:schemeClr val="tx2">
                    <a:satMod val="130000"/>
                  </a:schemeClr>
                </a:solidFill>
              </a:rPr>
              <a:t>Dinámica de Sistemas</a:t>
            </a:r>
            <a:endParaRPr lang="es-ES" dirty="0">
              <a:solidFill>
                <a:schemeClr val="tx2">
                  <a:satMod val="130000"/>
                </a:schemeClr>
              </a:solidFill>
            </a:endParaRPr>
          </a:p>
        </p:txBody>
      </p:sp>
      <p:pic>
        <p:nvPicPr>
          <p:cNvPr id="20483" name="Picture 5"/>
          <p:cNvPicPr>
            <a:picLocks noGrp="1" noChangeAspect="1" noChangeArrowheads="1"/>
          </p:cNvPicPr>
          <p:nvPr>
            <p:ph idx="1"/>
          </p:nvPr>
        </p:nvPicPr>
        <p:blipFill>
          <a:blip r:embed="rId2" cstate="print">
            <a:clrChange>
              <a:clrFrom>
                <a:srgbClr val="F8F7F7"/>
              </a:clrFrom>
              <a:clrTo>
                <a:srgbClr val="F8F7F7">
                  <a:alpha val="0"/>
                </a:srgbClr>
              </a:clrTo>
            </a:clrChange>
          </a:blip>
          <a:srcRect/>
          <a:stretch>
            <a:fillRect/>
          </a:stretch>
        </p:blipFill>
        <p:spPr>
          <a:xfrm>
            <a:off x="1357313" y="1428750"/>
            <a:ext cx="7429500" cy="4533900"/>
          </a:xfrm>
        </p:spPr>
      </p:pic>
      <p:sp>
        <p:nvSpPr>
          <p:cNvPr id="20484" name="6 CuadroTexto"/>
          <p:cNvSpPr txBox="1">
            <a:spLocks noChangeArrowheads="1"/>
          </p:cNvSpPr>
          <p:nvPr/>
        </p:nvSpPr>
        <p:spPr bwMode="auto">
          <a:xfrm>
            <a:off x="6286500" y="5929313"/>
            <a:ext cx="2324100" cy="369887"/>
          </a:xfrm>
          <a:prstGeom prst="rect">
            <a:avLst/>
          </a:prstGeom>
          <a:noFill/>
          <a:ln w="9525">
            <a:noFill/>
            <a:miter lim="800000"/>
            <a:headEnd/>
            <a:tailEnd/>
          </a:ln>
        </p:spPr>
        <p:txBody>
          <a:bodyPr wrap="none">
            <a:spAutoFit/>
          </a:bodyPr>
          <a:lstStyle/>
          <a:p>
            <a:r>
              <a:rPr lang="en-US" b="1">
                <a:latin typeface="Gill Sans MT" pitchFamily="34" charset="0"/>
              </a:rPr>
              <a:t>Sterman D. J. (2000)</a:t>
            </a:r>
            <a:endParaRPr lang="es-ES">
              <a:latin typeface="Gill Sans MT" pitchFamily="34" charset="0"/>
            </a:endParaRPr>
          </a:p>
        </p:txBody>
      </p:sp>
      <p:sp>
        <p:nvSpPr>
          <p:cNvPr id="8" name="7 CuadroTexto"/>
          <p:cNvSpPr txBox="1"/>
          <p:nvPr/>
        </p:nvSpPr>
        <p:spPr>
          <a:xfrm rot="16200000">
            <a:off x="-1785143" y="3928268"/>
            <a:ext cx="4686300" cy="830263"/>
          </a:xfrm>
          <a:prstGeom prst="rect">
            <a:avLst/>
          </a:prstGeom>
          <a:noFill/>
        </p:spPr>
        <p:txBody>
          <a:bodyPr>
            <a:spAutoFit/>
          </a:bodyPr>
          <a:lstStyle/>
          <a:p>
            <a:pPr fontAlgn="auto">
              <a:spcBef>
                <a:spcPts val="0"/>
              </a:spcBef>
              <a:spcAft>
                <a:spcPts val="0"/>
              </a:spcAft>
              <a:defRPr/>
            </a:pPr>
            <a:r>
              <a:rPr lang="es-ES" sz="4800" b="1" cap="small" dirty="0">
                <a:solidFill>
                  <a:schemeClr val="tx2">
                    <a:lumMod val="40000"/>
                    <a:lumOff val="60000"/>
                  </a:schemeClr>
                </a:solidFill>
                <a:effectLst>
                  <a:outerShdw blurRad="38100" dist="38100" dir="2700000" algn="tl">
                    <a:srgbClr val="000000">
                      <a:alpha val="43137"/>
                    </a:srgbClr>
                  </a:outerShdw>
                </a:effectLst>
                <a:latin typeface="+mj-lt"/>
                <a:ea typeface="+mj-ea"/>
                <a:cs typeface="+mj-cs"/>
              </a:rPr>
              <a:t>Anteproyecto</a:t>
            </a:r>
          </a:p>
        </p:txBody>
      </p:sp>
      <p:sp>
        <p:nvSpPr>
          <p:cNvPr id="9" name="3 Marcador de pie de página"/>
          <p:cNvSpPr>
            <a:spLocks noGrp="1"/>
          </p:cNvSpPr>
          <p:nvPr>
            <p:ph type="ftr" sz="quarter" idx="11"/>
          </p:nvPr>
        </p:nvSpPr>
        <p:spPr>
          <a:xfrm>
            <a:off x="4214813" y="6500813"/>
            <a:ext cx="4929187" cy="357187"/>
          </a:xfrm>
        </p:spPr>
        <p:txBody>
          <a:bodyPr/>
          <a:lstStyle/>
          <a:p>
            <a:pPr algn="r">
              <a:defRPr/>
            </a:pPr>
            <a:r>
              <a:rPr lang="es-ES" dirty="0"/>
              <a:t>Modelando la Firma: Dinámica de Costos en el problema de Agencia</a:t>
            </a:r>
          </a:p>
        </p:txBody>
      </p:sp>
    </p:spTree>
  </p:cSld>
  <p:clrMapOvr>
    <a:masterClrMapping/>
  </p:clrMapOvr>
  <p:transition spd="slow">
    <p:wheel spokes="1"/>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428750" y="142875"/>
            <a:ext cx="7497763" cy="1143000"/>
          </a:xfrm>
        </p:spPr>
        <p:txBody>
          <a:bodyPr/>
          <a:lstStyle/>
          <a:p>
            <a:pPr algn="r" eaLnBrk="1" fontAlgn="auto" hangingPunct="1">
              <a:spcAft>
                <a:spcPts val="0"/>
              </a:spcAft>
              <a:defRPr/>
            </a:pPr>
            <a:r>
              <a:rPr lang="es-ES" dirty="0" smtClean="0">
                <a:solidFill>
                  <a:schemeClr val="tx2">
                    <a:satMod val="130000"/>
                  </a:schemeClr>
                </a:solidFill>
              </a:rPr>
              <a:t>Dinámica de Sistemas</a:t>
            </a:r>
            <a:endParaRPr lang="es-ES" dirty="0">
              <a:solidFill>
                <a:schemeClr val="tx2">
                  <a:satMod val="130000"/>
                </a:schemeClr>
              </a:solidFill>
            </a:endParaRPr>
          </a:p>
        </p:txBody>
      </p:sp>
      <p:sp>
        <p:nvSpPr>
          <p:cNvPr id="3" name="2 Marcador de contenido"/>
          <p:cNvSpPr>
            <a:spLocks noGrp="1"/>
          </p:cNvSpPr>
          <p:nvPr>
            <p:ph idx="1"/>
          </p:nvPr>
        </p:nvSpPr>
        <p:spPr>
          <a:xfrm>
            <a:off x="1435100" y="1214438"/>
            <a:ext cx="7499350" cy="5033962"/>
          </a:xfrm>
        </p:spPr>
        <p:txBody>
          <a:bodyPr>
            <a:normAutofit lnSpcReduction="10000"/>
          </a:bodyPr>
          <a:lstStyle/>
          <a:p>
            <a:pPr marL="0" indent="0" algn="r" eaLnBrk="1" fontAlgn="auto" hangingPunct="1">
              <a:spcAft>
                <a:spcPts val="0"/>
              </a:spcAft>
              <a:buFont typeface="Wingdings 2"/>
              <a:buNone/>
              <a:defRPr/>
            </a:pPr>
            <a:r>
              <a:rPr lang="es-ES" dirty="0" smtClean="0"/>
              <a:t>Algunas estructuras diferentes pueden tener el mismo comportamiento.  Asimismo, diferentes comportamientos pueden ser generados por la misma estructura y esto puede ser logrado cambiando los valores iníciales de las existencias (valores iníciales de los llamados niveles) o los valores de los parámetros (tasas de los flujos), resultando esto </a:t>
            </a:r>
            <a:r>
              <a:rPr lang="es-ES" sz="2900" i="1" dirty="0" smtClean="0">
                <a:effectLst>
                  <a:outerShdw blurRad="38100" dist="38100" dir="2700000" algn="tl">
                    <a:srgbClr val="000000">
                      <a:alpha val="43137"/>
                    </a:srgbClr>
                  </a:outerShdw>
                </a:effectLst>
              </a:rPr>
              <a:t>ventajoso para cuando se deban considerar diferentes comportamientos de los costos en la teoría de la Firma</a:t>
            </a:r>
          </a:p>
        </p:txBody>
      </p:sp>
      <p:sp>
        <p:nvSpPr>
          <p:cNvPr id="6" name="5 CuadroTexto"/>
          <p:cNvSpPr txBox="1"/>
          <p:nvPr/>
        </p:nvSpPr>
        <p:spPr>
          <a:xfrm rot="16200000">
            <a:off x="-1785143" y="3928268"/>
            <a:ext cx="4686300" cy="830263"/>
          </a:xfrm>
          <a:prstGeom prst="rect">
            <a:avLst/>
          </a:prstGeom>
          <a:noFill/>
        </p:spPr>
        <p:txBody>
          <a:bodyPr>
            <a:spAutoFit/>
          </a:bodyPr>
          <a:lstStyle/>
          <a:p>
            <a:pPr fontAlgn="auto">
              <a:spcBef>
                <a:spcPts val="0"/>
              </a:spcBef>
              <a:spcAft>
                <a:spcPts val="0"/>
              </a:spcAft>
              <a:defRPr/>
            </a:pPr>
            <a:r>
              <a:rPr lang="es-ES" sz="4800" b="1" cap="small" dirty="0">
                <a:solidFill>
                  <a:schemeClr val="tx2">
                    <a:lumMod val="40000"/>
                    <a:lumOff val="60000"/>
                  </a:schemeClr>
                </a:solidFill>
                <a:effectLst>
                  <a:outerShdw blurRad="38100" dist="38100" dir="2700000" algn="tl">
                    <a:srgbClr val="000000">
                      <a:alpha val="43137"/>
                    </a:srgbClr>
                  </a:outerShdw>
                </a:effectLst>
                <a:latin typeface="+mj-lt"/>
                <a:ea typeface="+mj-ea"/>
                <a:cs typeface="+mj-cs"/>
              </a:rPr>
              <a:t>Anteproyecto</a:t>
            </a:r>
          </a:p>
        </p:txBody>
      </p:sp>
      <p:sp>
        <p:nvSpPr>
          <p:cNvPr id="7" name="3 Marcador de pie de página"/>
          <p:cNvSpPr>
            <a:spLocks noGrp="1"/>
          </p:cNvSpPr>
          <p:nvPr>
            <p:ph type="ftr" sz="quarter" idx="11"/>
          </p:nvPr>
        </p:nvSpPr>
        <p:spPr>
          <a:xfrm>
            <a:off x="4214813" y="6500813"/>
            <a:ext cx="4929187" cy="357187"/>
          </a:xfrm>
        </p:spPr>
        <p:txBody>
          <a:bodyPr/>
          <a:lstStyle/>
          <a:p>
            <a:pPr algn="r">
              <a:defRPr/>
            </a:pPr>
            <a:r>
              <a:rPr lang="es-ES" dirty="0"/>
              <a:t>Modelando la Firma: Dinámica de Costos en el problema de Agencia</a:t>
            </a:r>
          </a:p>
        </p:txBody>
      </p:sp>
    </p:spTree>
  </p:cSld>
  <p:clrMapOvr>
    <a:masterClrMapping/>
  </p:clrMapOvr>
  <p:transition spd="slow">
    <p:wheel spokes="1"/>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r" eaLnBrk="1" fontAlgn="auto" hangingPunct="1">
              <a:spcAft>
                <a:spcPts val="0"/>
              </a:spcAft>
              <a:defRPr/>
            </a:pPr>
            <a:r>
              <a:rPr lang="es-ES" b="1" dirty="0" smtClean="0">
                <a:solidFill>
                  <a:schemeClr val="tx2">
                    <a:satMod val="130000"/>
                  </a:schemeClr>
                </a:solidFill>
              </a:rPr>
              <a:t>Objetivos</a:t>
            </a:r>
            <a:endParaRPr lang="es-ES" dirty="0">
              <a:solidFill>
                <a:schemeClr val="tx2">
                  <a:satMod val="130000"/>
                </a:schemeClr>
              </a:solidFill>
            </a:endParaRPr>
          </a:p>
        </p:txBody>
      </p:sp>
      <p:sp>
        <p:nvSpPr>
          <p:cNvPr id="22531" name="2 Marcador de contenido"/>
          <p:cNvSpPr>
            <a:spLocks noGrp="1"/>
          </p:cNvSpPr>
          <p:nvPr>
            <p:ph idx="1"/>
          </p:nvPr>
        </p:nvSpPr>
        <p:spPr>
          <a:xfrm>
            <a:off x="1428750" y="1785938"/>
            <a:ext cx="7497763" cy="3695700"/>
          </a:xfrm>
        </p:spPr>
        <p:txBody>
          <a:bodyPr/>
          <a:lstStyle/>
          <a:p>
            <a:pPr eaLnBrk="1" hangingPunct="1"/>
            <a:r>
              <a:rPr lang="es-ES" b="1" smtClean="0"/>
              <a:t>Objetivo General</a:t>
            </a:r>
            <a:endParaRPr lang="es-ES" smtClean="0"/>
          </a:p>
          <a:p>
            <a:pPr marL="638175" lvl="1" indent="-9525" eaLnBrk="1" hangingPunct="1">
              <a:buFont typeface="Verdana" pitchFamily="34" charset="0"/>
              <a:buNone/>
            </a:pPr>
            <a:r>
              <a:rPr lang="es-ES" smtClean="0"/>
              <a:t>Analizar el comportamiento de los costos en la teoría de Agencia para Desarrollar un modelo bajo la óptica de la dinámica de sistemas, como elemento que apoye la  toma de decisiones y estrategia empresarial.</a:t>
            </a:r>
          </a:p>
          <a:p>
            <a:pPr eaLnBrk="1" hangingPunct="1"/>
            <a:endParaRPr lang="es-ES" smtClean="0"/>
          </a:p>
        </p:txBody>
      </p:sp>
      <p:sp>
        <p:nvSpPr>
          <p:cNvPr id="5" name="4 CuadroTexto"/>
          <p:cNvSpPr txBox="1"/>
          <p:nvPr/>
        </p:nvSpPr>
        <p:spPr>
          <a:xfrm rot="16200000">
            <a:off x="-1785143" y="3928268"/>
            <a:ext cx="4686300" cy="830263"/>
          </a:xfrm>
          <a:prstGeom prst="rect">
            <a:avLst/>
          </a:prstGeom>
          <a:noFill/>
        </p:spPr>
        <p:txBody>
          <a:bodyPr>
            <a:spAutoFit/>
          </a:bodyPr>
          <a:lstStyle/>
          <a:p>
            <a:pPr fontAlgn="auto">
              <a:spcBef>
                <a:spcPts val="0"/>
              </a:spcBef>
              <a:spcAft>
                <a:spcPts val="0"/>
              </a:spcAft>
              <a:defRPr/>
            </a:pPr>
            <a:r>
              <a:rPr lang="es-ES" sz="4800" b="1" cap="small" dirty="0">
                <a:solidFill>
                  <a:schemeClr val="tx2">
                    <a:lumMod val="40000"/>
                    <a:lumOff val="60000"/>
                  </a:schemeClr>
                </a:solidFill>
                <a:effectLst>
                  <a:outerShdw blurRad="38100" dist="38100" dir="2700000" algn="tl">
                    <a:srgbClr val="000000">
                      <a:alpha val="43137"/>
                    </a:srgbClr>
                  </a:outerShdw>
                </a:effectLst>
                <a:latin typeface="+mj-lt"/>
                <a:ea typeface="+mj-ea"/>
                <a:cs typeface="+mj-cs"/>
              </a:rPr>
              <a:t>Anteproyecto</a:t>
            </a:r>
          </a:p>
        </p:txBody>
      </p:sp>
      <p:sp>
        <p:nvSpPr>
          <p:cNvPr id="6" name="3 Marcador de pie de página"/>
          <p:cNvSpPr>
            <a:spLocks noGrp="1"/>
          </p:cNvSpPr>
          <p:nvPr>
            <p:ph type="ftr" sz="quarter" idx="11"/>
          </p:nvPr>
        </p:nvSpPr>
        <p:spPr>
          <a:xfrm>
            <a:off x="4214813" y="6500813"/>
            <a:ext cx="4929187" cy="357187"/>
          </a:xfrm>
        </p:spPr>
        <p:txBody>
          <a:bodyPr/>
          <a:lstStyle/>
          <a:p>
            <a:pPr algn="r">
              <a:defRPr/>
            </a:pPr>
            <a:r>
              <a:rPr lang="es-ES" dirty="0"/>
              <a:t>Modelando la Firma: Dinámica de Costos en el problema de Agencia</a:t>
            </a:r>
          </a:p>
        </p:txBody>
      </p:sp>
    </p:spTree>
  </p:cSld>
  <p:clrMapOvr>
    <a:masterClrMapping/>
  </p:clrMapOvr>
  <p:transition spd="slow">
    <p:wheel spokes="1"/>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r" eaLnBrk="1" fontAlgn="auto" hangingPunct="1">
              <a:spcAft>
                <a:spcPts val="0"/>
              </a:spcAft>
              <a:defRPr/>
            </a:pPr>
            <a:r>
              <a:rPr lang="es-ES" b="1" dirty="0" smtClean="0">
                <a:solidFill>
                  <a:schemeClr val="tx2">
                    <a:satMod val="130000"/>
                  </a:schemeClr>
                </a:solidFill>
              </a:rPr>
              <a:t>Objetivos</a:t>
            </a:r>
            <a:endParaRPr lang="es-ES" dirty="0">
              <a:solidFill>
                <a:schemeClr val="tx2">
                  <a:satMod val="130000"/>
                </a:schemeClr>
              </a:solidFill>
            </a:endParaRPr>
          </a:p>
        </p:txBody>
      </p:sp>
      <p:sp>
        <p:nvSpPr>
          <p:cNvPr id="3" name="2 Marcador de contenido"/>
          <p:cNvSpPr>
            <a:spLocks noGrp="1"/>
          </p:cNvSpPr>
          <p:nvPr>
            <p:ph idx="1"/>
          </p:nvPr>
        </p:nvSpPr>
        <p:spPr/>
        <p:txBody>
          <a:bodyPr>
            <a:normAutofit lnSpcReduction="10000"/>
          </a:bodyPr>
          <a:lstStyle/>
          <a:p>
            <a:pPr marL="365760" indent="-283464" eaLnBrk="1" fontAlgn="auto" hangingPunct="1">
              <a:lnSpc>
                <a:spcPct val="120000"/>
              </a:lnSpc>
              <a:spcAft>
                <a:spcPts val="0"/>
              </a:spcAft>
              <a:buFont typeface="Wingdings 2"/>
              <a:buChar char=""/>
              <a:defRPr/>
            </a:pPr>
            <a:r>
              <a:rPr lang="es-ES" sz="3800" b="1" dirty="0" smtClean="0"/>
              <a:t>Objetivos Específicos</a:t>
            </a:r>
          </a:p>
          <a:p>
            <a:pPr marL="365760" indent="-283464" eaLnBrk="1" fontAlgn="auto" hangingPunct="1">
              <a:spcAft>
                <a:spcPts val="0"/>
              </a:spcAft>
              <a:buFont typeface="Wingdings 2"/>
              <a:buChar char=""/>
              <a:defRPr/>
            </a:pPr>
            <a:r>
              <a:rPr lang="es-ES" dirty="0" smtClean="0"/>
              <a:t>Estudiar </a:t>
            </a:r>
            <a:r>
              <a:rPr lang="es-ES" dirty="0" smtClean="0"/>
              <a:t>desde </a:t>
            </a:r>
            <a:r>
              <a:rPr lang="es-ES" dirty="0" smtClean="0"/>
              <a:t>la óptica </a:t>
            </a:r>
            <a:r>
              <a:rPr lang="es-ES" dirty="0" smtClean="0"/>
              <a:t>de los costos, </a:t>
            </a:r>
            <a:r>
              <a:rPr lang="es-ES" dirty="0" smtClean="0"/>
              <a:t>todos los enfoques de la teoría de la firma.</a:t>
            </a:r>
          </a:p>
          <a:p>
            <a:pPr marL="365760" indent="-283464" eaLnBrk="1" fontAlgn="auto" hangingPunct="1">
              <a:spcAft>
                <a:spcPts val="0"/>
              </a:spcAft>
              <a:buFont typeface="Wingdings 2"/>
              <a:buChar char=""/>
              <a:defRPr/>
            </a:pPr>
            <a:r>
              <a:rPr lang="es-ES" dirty="0" smtClean="0"/>
              <a:t>Explicar la evolución de los costos de transacción , Coordinación, Producción y Control,  expansión o reducción de la integración vertical, en la teoría de la firma.</a:t>
            </a:r>
          </a:p>
        </p:txBody>
      </p:sp>
      <p:sp>
        <p:nvSpPr>
          <p:cNvPr id="5" name="4 CuadroTexto"/>
          <p:cNvSpPr txBox="1"/>
          <p:nvPr/>
        </p:nvSpPr>
        <p:spPr>
          <a:xfrm rot="16200000">
            <a:off x="-1785143" y="3928268"/>
            <a:ext cx="4686300" cy="830263"/>
          </a:xfrm>
          <a:prstGeom prst="rect">
            <a:avLst/>
          </a:prstGeom>
          <a:noFill/>
        </p:spPr>
        <p:txBody>
          <a:bodyPr>
            <a:spAutoFit/>
          </a:bodyPr>
          <a:lstStyle/>
          <a:p>
            <a:pPr fontAlgn="auto">
              <a:spcBef>
                <a:spcPts val="0"/>
              </a:spcBef>
              <a:spcAft>
                <a:spcPts val="0"/>
              </a:spcAft>
              <a:defRPr/>
            </a:pPr>
            <a:r>
              <a:rPr lang="es-ES" sz="4800" b="1" cap="small" dirty="0">
                <a:solidFill>
                  <a:schemeClr val="tx2">
                    <a:lumMod val="40000"/>
                    <a:lumOff val="60000"/>
                  </a:schemeClr>
                </a:solidFill>
                <a:effectLst>
                  <a:outerShdw blurRad="38100" dist="38100" dir="2700000" algn="tl">
                    <a:srgbClr val="000000">
                      <a:alpha val="43137"/>
                    </a:srgbClr>
                  </a:outerShdw>
                </a:effectLst>
                <a:latin typeface="+mj-lt"/>
                <a:ea typeface="+mj-ea"/>
                <a:cs typeface="+mj-cs"/>
              </a:rPr>
              <a:t>Anteproyecto</a:t>
            </a:r>
          </a:p>
        </p:txBody>
      </p:sp>
      <p:sp>
        <p:nvSpPr>
          <p:cNvPr id="6" name="3 Marcador de pie de página"/>
          <p:cNvSpPr>
            <a:spLocks noGrp="1"/>
          </p:cNvSpPr>
          <p:nvPr>
            <p:ph type="ftr" sz="quarter" idx="11"/>
          </p:nvPr>
        </p:nvSpPr>
        <p:spPr>
          <a:xfrm>
            <a:off x="4214813" y="6500813"/>
            <a:ext cx="4929187" cy="357187"/>
          </a:xfrm>
        </p:spPr>
        <p:txBody>
          <a:bodyPr/>
          <a:lstStyle/>
          <a:p>
            <a:pPr algn="r">
              <a:defRPr/>
            </a:pPr>
            <a:r>
              <a:rPr lang="es-ES" dirty="0"/>
              <a:t>Modelando la Firma: Dinámica de Costos en el problema de Agencia</a:t>
            </a:r>
          </a:p>
        </p:txBody>
      </p:sp>
    </p:spTree>
  </p:cSld>
  <p:clrMapOvr>
    <a:masterClrMapping/>
  </p:clrMapOvr>
  <p:transition spd="slow">
    <p:wheel spokes="1"/>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r" eaLnBrk="1" fontAlgn="auto" hangingPunct="1">
              <a:spcAft>
                <a:spcPts val="0"/>
              </a:spcAft>
              <a:defRPr/>
            </a:pPr>
            <a:r>
              <a:rPr lang="es-ES" b="1" dirty="0" smtClean="0">
                <a:solidFill>
                  <a:schemeClr val="tx2">
                    <a:satMod val="130000"/>
                  </a:schemeClr>
                </a:solidFill>
              </a:rPr>
              <a:t>Objetivos</a:t>
            </a:r>
            <a:endParaRPr lang="es-ES" dirty="0">
              <a:solidFill>
                <a:schemeClr val="tx2">
                  <a:satMod val="130000"/>
                </a:schemeClr>
              </a:solidFill>
            </a:endParaRPr>
          </a:p>
        </p:txBody>
      </p:sp>
      <p:sp>
        <p:nvSpPr>
          <p:cNvPr id="3" name="2 Marcador de contenido"/>
          <p:cNvSpPr>
            <a:spLocks noGrp="1"/>
          </p:cNvSpPr>
          <p:nvPr>
            <p:ph idx="1"/>
          </p:nvPr>
        </p:nvSpPr>
        <p:spPr/>
        <p:txBody>
          <a:bodyPr>
            <a:normAutofit lnSpcReduction="10000"/>
          </a:bodyPr>
          <a:lstStyle/>
          <a:p>
            <a:pPr marL="365760" indent="-283464" eaLnBrk="1" fontAlgn="auto" hangingPunct="1">
              <a:lnSpc>
                <a:spcPct val="130000"/>
              </a:lnSpc>
              <a:spcAft>
                <a:spcPts val="0"/>
              </a:spcAft>
              <a:buFont typeface="Wingdings 2"/>
              <a:buChar char=""/>
              <a:defRPr/>
            </a:pPr>
            <a:r>
              <a:rPr lang="es-ES" sz="3800" b="1" dirty="0" smtClean="0"/>
              <a:t>Objetivos Específicos</a:t>
            </a:r>
          </a:p>
          <a:p>
            <a:pPr marL="640080" lvl="1" indent="-237744" eaLnBrk="1" fontAlgn="auto" hangingPunct="1">
              <a:spcAft>
                <a:spcPts val="0"/>
              </a:spcAft>
              <a:buFont typeface="Verdana"/>
              <a:buChar char="◦"/>
              <a:defRPr/>
            </a:pPr>
            <a:r>
              <a:rPr lang="es-ES" dirty="0" smtClean="0"/>
              <a:t>Establecer un vínculo entre la </a:t>
            </a:r>
            <a:r>
              <a:rPr lang="es-ES" dirty="0" smtClean="0"/>
              <a:t>dinámica </a:t>
            </a:r>
            <a:r>
              <a:rPr lang="es-ES" dirty="0" smtClean="0"/>
              <a:t>de sistemas y los </a:t>
            </a:r>
            <a:r>
              <a:rPr lang="es-ES" dirty="0" smtClean="0"/>
              <a:t>costos</a:t>
            </a:r>
            <a:r>
              <a:rPr lang="es-ES" smtClean="0"/>
              <a:t>, en </a:t>
            </a:r>
            <a:r>
              <a:rPr lang="es-ES" dirty="0" smtClean="0"/>
              <a:t>el problema de Agencia.</a:t>
            </a:r>
          </a:p>
          <a:p>
            <a:pPr marL="640080" lvl="1" indent="-237744" eaLnBrk="1" fontAlgn="auto" hangingPunct="1">
              <a:spcAft>
                <a:spcPts val="0"/>
              </a:spcAft>
              <a:buFont typeface="Verdana"/>
              <a:buChar char="◦"/>
              <a:defRPr/>
            </a:pPr>
            <a:r>
              <a:rPr lang="es-ES" dirty="0" smtClean="0"/>
              <a:t>Cuantificar los mecanismos de gobierno corporativo como costos en la teoría de agencia y su incidencia en la firma.</a:t>
            </a:r>
          </a:p>
          <a:p>
            <a:pPr marL="640080" lvl="1" indent="-237744" eaLnBrk="1" fontAlgn="auto" hangingPunct="1">
              <a:spcAft>
                <a:spcPts val="0"/>
              </a:spcAft>
              <a:buFont typeface="Verdana"/>
              <a:buChar char="◦"/>
              <a:defRPr/>
            </a:pPr>
            <a:r>
              <a:rPr lang="es-ES" dirty="0" smtClean="0"/>
              <a:t>Establecer un estudio sistémico a través de la dinámica de los costos en la toma de decisiones.</a:t>
            </a:r>
          </a:p>
          <a:p>
            <a:pPr marL="365760" indent="-283464" eaLnBrk="1" fontAlgn="auto" hangingPunct="1">
              <a:spcAft>
                <a:spcPts val="0"/>
              </a:spcAft>
              <a:buFont typeface="Wingdings 2"/>
              <a:buChar char=""/>
              <a:defRPr/>
            </a:pPr>
            <a:endParaRPr lang="es-ES" dirty="0"/>
          </a:p>
        </p:txBody>
      </p:sp>
      <p:sp>
        <p:nvSpPr>
          <p:cNvPr id="5" name="4 CuadroTexto"/>
          <p:cNvSpPr txBox="1"/>
          <p:nvPr/>
        </p:nvSpPr>
        <p:spPr>
          <a:xfrm rot="16200000">
            <a:off x="-1785143" y="3928268"/>
            <a:ext cx="4686300" cy="830263"/>
          </a:xfrm>
          <a:prstGeom prst="rect">
            <a:avLst/>
          </a:prstGeom>
          <a:noFill/>
        </p:spPr>
        <p:txBody>
          <a:bodyPr>
            <a:spAutoFit/>
          </a:bodyPr>
          <a:lstStyle/>
          <a:p>
            <a:pPr fontAlgn="auto">
              <a:spcBef>
                <a:spcPts val="0"/>
              </a:spcBef>
              <a:spcAft>
                <a:spcPts val="0"/>
              </a:spcAft>
              <a:defRPr/>
            </a:pPr>
            <a:r>
              <a:rPr lang="es-ES" sz="4800" b="1" cap="small" dirty="0">
                <a:solidFill>
                  <a:schemeClr val="tx2">
                    <a:lumMod val="40000"/>
                    <a:lumOff val="60000"/>
                  </a:schemeClr>
                </a:solidFill>
                <a:effectLst>
                  <a:outerShdw blurRad="38100" dist="38100" dir="2700000" algn="tl">
                    <a:srgbClr val="000000">
                      <a:alpha val="43137"/>
                    </a:srgbClr>
                  </a:outerShdw>
                </a:effectLst>
                <a:latin typeface="+mj-lt"/>
                <a:ea typeface="+mj-ea"/>
                <a:cs typeface="+mj-cs"/>
              </a:rPr>
              <a:t>Anteproyecto</a:t>
            </a:r>
          </a:p>
        </p:txBody>
      </p:sp>
      <p:sp>
        <p:nvSpPr>
          <p:cNvPr id="6" name="3 Marcador de pie de página"/>
          <p:cNvSpPr>
            <a:spLocks noGrp="1"/>
          </p:cNvSpPr>
          <p:nvPr>
            <p:ph type="ftr" sz="quarter" idx="11"/>
          </p:nvPr>
        </p:nvSpPr>
        <p:spPr>
          <a:xfrm>
            <a:off x="4214813" y="6500813"/>
            <a:ext cx="4929187" cy="357187"/>
          </a:xfrm>
        </p:spPr>
        <p:txBody>
          <a:bodyPr/>
          <a:lstStyle/>
          <a:p>
            <a:pPr algn="r">
              <a:defRPr/>
            </a:pPr>
            <a:r>
              <a:rPr lang="es-ES" dirty="0"/>
              <a:t>Modelando la Firma: Dinámica de Costos en el problema de Agencia</a:t>
            </a:r>
          </a:p>
        </p:txBody>
      </p:sp>
      <p:sp>
        <p:nvSpPr>
          <p:cNvPr id="7" name="6 Botón de acción: Comienzo">
            <a:hlinkClick r:id="" action="ppaction://hlinkshowjump?jump=firstslide" highlightClick="1"/>
          </p:cNvPr>
          <p:cNvSpPr/>
          <p:nvPr/>
        </p:nvSpPr>
        <p:spPr>
          <a:xfrm>
            <a:off x="1000125" y="6429375"/>
            <a:ext cx="357188" cy="428625"/>
          </a:xfrm>
          <a:prstGeom prst="actionButtonBeginning">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Tree>
  </p:cSld>
  <p:clrMapOvr>
    <a:masterClrMapping/>
  </p:clrMapOvr>
  <p:transition spd="slow">
    <p:wheel spokes="1"/>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000125" y="0"/>
            <a:ext cx="7497763" cy="1143000"/>
          </a:xfrm>
        </p:spPr>
        <p:txBody>
          <a:bodyPr/>
          <a:lstStyle/>
          <a:p>
            <a:pPr eaLnBrk="1" fontAlgn="auto" hangingPunct="1">
              <a:spcAft>
                <a:spcPts val="0"/>
              </a:spcAft>
              <a:defRPr/>
            </a:pPr>
            <a:r>
              <a:rPr lang="es-ES" dirty="0" smtClean="0">
                <a:solidFill>
                  <a:schemeClr val="tx2">
                    <a:satMod val="130000"/>
                  </a:schemeClr>
                </a:solidFill>
              </a:rPr>
              <a:t>¿Por qué existen las Empresas?</a:t>
            </a:r>
            <a:endParaRPr lang="es-ES" dirty="0">
              <a:solidFill>
                <a:schemeClr val="tx2">
                  <a:satMod val="130000"/>
                </a:schemeClr>
              </a:solidFill>
            </a:endParaRPr>
          </a:p>
        </p:txBody>
      </p:sp>
      <p:sp>
        <p:nvSpPr>
          <p:cNvPr id="3" name="2 Marcador de contenido"/>
          <p:cNvSpPr>
            <a:spLocks noGrp="1"/>
          </p:cNvSpPr>
          <p:nvPr>
            <p:ph idx="1"/>
          </p:nvPr>
        </p:nvSpPr>
        <p:spPr>
          <a:xfrm>
            <a:off x="1000125" y="1071563"/>
            <a:ext cx="7929563" cy="5572125"/>
          </a:xfrm>
        </p:spPr>
        <p:txBody>
          <a:bodyPr>
            <a:normAutofit fontScale="92500"/>
          </a:bodyPr>
          <a:lstStyle/>
          <a:p>
            <a:pPr marL="365760" indent="-283464" eaLnBrk="1" fontAlgn="auto" hangingPunct="1">
              <a:spcAft>
                <a:spcPts val="0"/>
              </a:spcAft>
              <a:buFont typeface="Wingdings 2"/>
              <a:buChar char=""/>
              <a:defRPr/>
            </a:pPr>
            <a:r>
              <a:rPr lang="es-ES" dirty="0" smtClean="0"/>
              <a:t>¿Participar en el mercado para comprar un cierto insumo o servicio o fabricarlo internamente? </a:t>
            </a:r>
          </a:p>
          <a:p>
            <a:pPr marL="365760" indent="-283464" eaLnBrk="1" fontAlgn="auto" hangingPunct="1">
              <a:spcAft>
                <a:spcPts val="0"/>
              </a:spcAft>
              <a:buFont typeface="Wingdings 2"/>
              <a:buChar char=""/>
              <a:defRPr/>
            </a:pPr>
            <a:r>
              <a:rPr lang="es-ES" dirty="0" smtClean="0"/>
              <a:t>¿Iniciar una firma para fabricar el insumo afecta el ámbito y límites de la misma? </a:t>
            </a:r>
          </a:p>
          <a:p>
            <a:pPr marL="365760" indent="-283464" eaLnBrk="1" fontAlgn="auto" hangingPunct="1">
              <a:spcAft>
                <a:spcPts val="0"/>
              </a:spcAft>
              <a:buFont typeface="Wingdings 2"/>
              <a:buChar char=""/>
              <a:defRPr/>
            </a:pPr>
            <a:r>
              <a:rPr lang="es-ES" dirty="0" smtClean="0"/>
              <a:t>¿Estima que la producción interna de un bien o servicio puede ser más eficiente que la obtención de éstos a través del mercado?</a:t>
            </a:r>
          </a:p>
          <a:p>
            <a:pPr marL="365760" indent="-283464" eaLnBrk="1" fontAlgn="auto" hangingPunct="1">
              <a:spcAft>
                <a:spcPts val="0"/>
              </a:spcAft>
              <a:buFont typeface="Wingdings 2"/>
              <a:buChar char=""/>
              <a:defRPr/>
            </a:pPr>
            <a:r>
              <a:rPr lang="es-ES" dirty="0" smtClean="0"/>
              <a:t> ¿Cuándo expandir o aminorar la integración vertical de su empresa?</a:t>
            </a:r>
          </a:p>
          <a:p>
            <a:pPr marL="365760" indent="-283464" eaLnBrk="1" fontAlgn="auto" hangingPunct="1">
              <a:spcAft>
                <a:spcPts val="0"/>
              </a:spcAft>
              <a:buFont typeface="Wingdings 2"/>
              <a:buChar char=""/>
              <a:defRPr/>
            </a:pPr>
            <a:r>
              <a:rPr lang="es-ES" dirty="0" smtClean="0"/>
              <a:t>¿Cuándo entrar en una nueva línea de negocio?</a:t>
            </a:r>
            <a:endParaRPr lang="es-ES" dirty="0"/>
          </a:p>
        </p:txBody>
      </p:sp>
      <p:sp>
        <p:nvSpPr>
          <p:cNvPr id="4" name="3 Marcador de pie de página"/>
          <p:cNvSpPr>
            <a:spLocks noGrp="1"/>
          </p:cNvSpPr>
          <p:nvPr>
            <p:ph type="ftr" sz="quarter" idx="11"/>
          </p:nvPr>
        </p:nvSpPr>
        <p:spPr>
          <a:xfrm>
            <a:off x="4214813" y="6500813"/>
            <a:ext cx="4929187" cy="357187"/>
          </a:xfrm>
        </p:spPr>
        <p:txBody>
          <a:bodyPr/>
          <a:lstStyle/>
          <a:p>
            <a:pPr algn="r">
              <a:defRPr/>
            </a:pPr>
            <a:r>
              <a:rPr lang="es-ES" dirty="0"/>
              <a:t>Modelando la Firma: Dinámica de Costos en el problema de Agencia</a:t>
            </a:r>
          </a:p>
        </p:txBody>
      </p:sp>
      <p:sp>
        <p:nvSpPr>
          <p:cNvPr id="5" name="4 CuadroTexto"/>
          <p:cNvSpPr txBox="1"/>
          <p:nvPr/>
        </p:nvSpPr>
        <p:spPr>
          <a:xfrm rot="16200000">
            <a:off x="-1785143" y="3928268"/>
            <a:ext cx="4686300" cy="830263"/>
          </a:xfrm>
          <a:prstGeom prst="rect">
            <a:avLst/>
          </a:prstGeom>
          <a:noFill/>
        </p:spPr>
        <p:txBody>
          <a:bodyPr>
            <a:spAutoFit/>
          </a:bodyPr>
          <a:lstStyle/>
          <a:p>
            <a:pPr fontAlgn="auto">
              <a:spcBef>
                <a:spcPts val="0"/>
              </a:spcBef>
              <a:spcAft>
                <a:spcPts val="0"/>
              </a:spcAft>
              <a:defRPr/>
            </a:pPr>
            <a:r>
              <a:rPr lang="es-ES" sz="4800" b="1" cap="small" dirty="0">
                <a:solidFill>
                  <a:schemeClr val="tx2">
                    <a:lumMod val="40000"/>
                    <a:lumOff val="60000"/>
                  </a:schemeClr>
                </a:solidFill>
                <a:effectLst>
                  <a:outerShdw blurRad="38100" dist="38100" dir="2700000" algn="tl">
                    <a:srgbClr val="000000">
                      <a:alpha val="43137"/>
                    </a:srgbClr>
                  </a:outerShdw>
                </a:effectLst>
                <a:latin typeface="+mj-lt"/>
                <a:ea typeface="+mj-ea"/>
                <a:cs typeface="+mj-cs"/>
              </a:rPr>
              <a:t>Anteproyecto</a:t>
            </a:r>
          </a:p>
        </p:txBody>
      </p:sp>
    </p:spTree>
  </p:cSld>
  <p:clrMapOvr>
    <a:masterClrMapping/>
  </p:clrMapOvr>
  <p:transition spd="slow">
    <p:wheel spokes="1"/>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000125" y="0"/>
            <a:ext cx="7497763" cy="1143000"/>
          </a:xfrm>
        </p:spPr>
        <p:txBody>
          <a:bodyPr/>
          <a:lstStyle/>
          <a:p>
            <a:pPr eaLnBrk="1" fontAlgn="auto" hangingPunct="1">
              <a:spcAft>
                <a:spcPts val="0"/>
              </a:spcAft>
              <a:defRPr/>
            </a:pPr>
            <a:r>
              <a:rPr lang="es-ES" dirty="0" smtClean="0">
                <a:solidFill>
                  <a:schemeClr val="tx2">
                    <a:satMod val="130000"/>
                  </a:schemeClr>
                </a:solidFill>
              </a:rPr>
              <a:t>¿Por qué existen las Empresas?</a:t>
            </a:r>
            <a:endParaRPr lang="es-ES" dirty="0">
              <a:solidFill>
                <a:schemeClr val="tx2">
                  <a:satMod val="130000"/>
                </a:schemeClr>
              </a:solidFill>
            </a:endParaRPr>
          </a:p>
        </p:txBody>
      </p:sp>
      <p:sp>
        <p:nvSpPr>
          <p:cNvPr id="3" name="2 Marcador de contenido"/>
          <p:cNvSpPr>
            <a:spLocks noGrp="1"/>
          </p:cNvSpPr>
          <p:nvPr>
            <p:ph idx="1"/>
          </p:nvPr>
        </p:nvSpPr>
        <p:spPr>
          <a:xfrm>
            <a:off x="1214438" y="1357313"/>
            <a:ext cx="7429500" cy="4500562"/>
          </a:xfrm>
        </p:spPr>
        <p:txBody>
          <a:bodyPr>
            <a:normAutofit fontScale="92500"/>
          </a:bodyPr>
          <a:lstStyle/>
          <a:p>
            <a:pPr marL="0" indent="0" algn="r" eaLnBrk="1" fontAlgn="auto" hangingPunct="1">
              <a:spcAft>
                <a:spcPts val="0"/>
              </a:spcAft>
              <a:buFont typeface="Wingdings 2"/>
              <a:buNone/>
              <a:defRPr/>
            </a:pPr>
            <a:r>
              <a:rPr lang="es-ES" dirty="0" smtClean="0"/>
              <a:t>Hace más de 70 años </a:t>
            </a:r>
            <a:r>
              <a:rPr lang="es-ES" sz="3600" b="1" dirty="0" err="1" smtClean="0">
                <a:solidFill>
                  <a:schemeClr val="accent1">
                    <a:lumMod val="50000"/>
                  </a:schemeClr>
                </a:solidFill>
                <a:effectLst>
                  <a:outerShdw blurRad="38100" dist="38100" dir="2700000" algn="tl">
                    <a:srgbClr val="000000">
                      <a:alpha val="43137"/>
                    </a:srgbClr>
                  </a:outerShdw>
                </a:effectLst>
              </a:rPr>
              <a:t>Ronal</a:t>
            </a:r>
            <a:r>
              <a:rPr lang="es-ES" sz="3600" b="1" dirty="0" smtClean="0">
                <a:solidFill>
                  <a:schemeClr val="accent1">
                    <a:lumMod val="50000"/>
                  </a:schemeClr>
                </a:solidFill>
                <a:effectLst>
                  <a:outerShdw blurRad="38100" dist="38100" dir="2700000" algn="tl">
                    <a:srgbClr val="000000">
                      <a:alpha val="43137"/>
                    </a:srgbClr>
                  </a:outerShdw>
                </a:effectLst>
              </a:rPr>
              <a:t> </a:t>
            </a:r>
            <a:r>
              <a:rPr lang="es-ES" sz="3600" b="1" dirty="0" err="1" smtClean="0">
                <a:solidFill>
                  <a:schemeClr val="accent1">
                    <a:lumMod val="50000"/>
                  </a:schemeClr>
                </a:solidFill>
                <a:effectLst>
                  <a:outerShdw blurRad="38100" dist="38100" dir="2700000" algn="tl">
                    <a:srgbClr val="000000">
                      <a:alpha val="43137"/>
                    </a:srgbClr>
                  </a:outerShdw>
                </a:effectLst>
              </a:rPr>
              <a:t>Coase</a:t>
            </a:r>
            <a:r>
              <a:rPr lang="es-ES" sz="3600" b="1" dirty="0" smtClean="0">
                <a:solidFill>
                  <a:schemeClr val="accent1">
                    <a:lumMod val="50000"/>
                  </a:schemeClr>
                </a:solidFill>
                <a:effectLst>
                  <a:outerShdw blurRad="38100" dist="38100" dir="2700000" algn="tl">
                    <a:srgbClr val="000000">
                      <a:alpha val="43137"/>
                    </a:srgbClr>
                  </a:outerShdw>
                </a:effectLst>
              </a:rPr>
              <a:t> (1937) </a:t>
            </a:r>
            <a:r>
              <a:rPr lang="es-ES" dirty="0" smtClean="0"/>
              <a:t>establecía las bases para la respuestas a todas esas preguntas.</a:t>
            </a:r>
          </a:p>
          <a:p>
            <a:pPr marL="0" indent="0" algn="r" eaLnBrk="1" fontAlgn="auto" hangingPunct="1">
              <a:spcAft>
                <a:spcPts val="0"/>
              </a:spcAft>
              <a:buFont typeface="Wingdings 2"/>
              <a:buNone/>
              <a:defRPr/>
            </a:pPr>
            <a:endParaRPr lang="es-ES" dirty="0" smtClean="0"/>
          </a:p>
          <a:p>
            <a:pPr marL="0" indent="0" algn="r" eaLnBrk="1" fontAlgn="auto" hangingPunct="1">
              <a:spcAft>
                <a:spcPts val="0"/>
              </a:spcAft>
              <a:buFont typeface="Wingdings 2"/>
              <a:buNone/>
              <a:defRPr/>
            </a:pPr>
            <a:r>
              <a:rPr lang="es-ES" sz="3600" b="1" dirty="0" smtClean="0">
                <a:solidFill>
                  <a:schemeClr val="accent1">
                    <a:lumMod val="50000"/>
                  </a:schemeClr>
                </a:solidFill>
                <a:effectLst>
                  <a:outerShdw blurRad="38100" dist="38100" dir="2700000" algn="tl">
                    <a:srgbClr val="000000">
                      <a:alpha val="43137"/>
                    </a:srgbClr>
                  </a:outerShdw>
                </a:effectLst>
              </a:rPr>
              <a:t>¿Por qué existen las Empresas? </a:t>
            </a:r>
            <a:r>
              <a:rPr lang="es-ES" dirty="0" smtClean="0"/>
              <a:t>Y su respuesta giraba en torno a los </a:t>
            </a:r>
            <a:r>
              <a:rPr lang="es-ES" sz="3600" b="1" dirty="0" smtClean="0">
                <a:solidFill>
                  <a:schemeClr val="accent1">
                    <a:lumMod val="50000"/>
                  </a:schemeClr>
                </a:solidFill>
                <a:effectLst>
                  <a:outerShdw blurRad="38100" dist="38100" dir="2700000" algn="tl">
                    <a:srgbClr val="000000">
                      <a:alpha val="43137"/>
                    </a:srgbClr>
                  </a:outerShdw>
                </a:effectLst>
              </a:rPr>
              <a:t>costos de uso del mercado</a:t>
            </a:r>
            <a:r>
              <a:rPr lang="es-ES" dirty="0" smtClean="0"/>
              <a:t> y la forma de reducirlos,</a:t>
            </a:r>
          </a:p>
          <a:p>
            <a:pPr marL="0" indent="0" algn="r" eaLnBrk="1" fontAlgn="auto" hangingPunct="1">
              <a:spcAft>
                <a:spcPts val="0"/>
              </a:spcAft>
              <a:buFont typeface="Wingdings 2"/>
              <a:buNone/>
              <a:defRPr/>
            </a:pPr>
            <a:r>
              <a:rPr lang="es-ES" dirty="0" smtClean="0"/>
              <a:t>creando la </a:t>
            </a:r>
            <a:r>
              <a:rPr lang="es-ES" sz="3600" b="1" dirty="0" smtClean="0">
                <a:solidFill>
                  <a:schemeClr val="accent1">
                    <a:lumMod val="50000"/>
                  </a:schemeClr>
                </a:solidFill>
                <a:effectLst>
                  <a:outerShdw blurRad="38100" dist="38100" dir="2700000" algn="tl">
                    <a:srgbClr val="000000">
                      <a:alpha val="43137"/>
                    </a:srgbClr>
                  </a:outerShdw>
                </a:effectLst>
              </a:rPr>
              <a:t>Teoría de la Firma.</a:t>
            </a:r>
          </a:p>
        </p:txBody>
      </p:sp>
      <p:sp>
        <p:nvSpPr>
          <p:cNvPr id="5" name="4 CuadroTexto"/>
          <p:cNvSpPr txBox="1"/>
          <p:nvPr/>
        </p:nvSpPr>
        <p:spPr>
          <a:xfrm rot="16200000">
            <a:off x="-1785143" y="3928268"/>
            <a:ext cx="4686300" cy="830263"/>
          </a:xfrm>
          <a:prstGeom prst="rect">
            <a:avLst/>
          </a:prstGeom>
          <a:noFill/>
        </p:spPr>
        <p:txBody>
          <a:bodyPr>
            <a:spAutoFit/>
          </a:bodyPr>
          <a:lstStyle/>
          <a:p>
            <a:pPr fontAlgn="auto">
              <a:spcBef>
                <a:spcPts val="0"/>
              </a:spcBef>
              <a:spcAft>
                <a:spcPts val="0"/>
              </a:spcAft>
              <a:defRPr/>
            </a:pPr>
            <a:r>
              <a:rPr lang="es-ES" sz="4800" b="1" cap="small" dirty="0">
                <a:solidFill>
                  <a:schemeClr val="tx2">
                    <a:lumMod val="40000"/>
                    <a:lumOff val="60000"/>
                  </a:schemeClr>
                </a:solidFill>
                <a:effectLst>
                  <a:outerShdw blurRad="38100" dist="38100" dir="2700000" algn="tl">
                    <a:srgbClr val="000000">
                      <a:alpha val="43137"/>
                    </a:srgbClr>
                  </a:outerShdw>
                </a:effectLst>
                <a:latin typeface="+mj-lt"/>
                <a:ea typeface="+mj-ea"/>
                <a:cs typeface="+mj-cs"/>
              </a:rPr>
              <a:t>Anteproyecto</a:t>
            </a:r>
          </a:p>
        </p:txBody>
      </p:sp>
      <p:sp>
        <p:nvSpPr>
          <p:cNvPr id="6" name="3 Marcador de pie de página"/>
          <p:cNvSpPr>
            <a:spLocks noGrp="1"/>
          </p:cNvSpPr>
          <p:nvPr>
            <p:ph type="ftr" sz="quarter" idx="11"/>
          </p:nvPr>
        </p:nvSpPr>
        <p:spPr>
          <a:xfrm>
            <a:off x="4214813" y="6500813"/>
            <a:ext cx="4929187" cy="357187"/>
          </a:xfrm>
        </p:spPr>
        <p:txBody>
          <a:bodyPr/>
          <a:lstStyle/>
          <a:p>
            <a:pPr algn="r">
              <a:defRPr/>
            </a:pPr>
            <a:r>
              <a:rPr lang="es-ES" dirty="0"/>
              <a:t>Modelando la Firma: Dinámica de Costos en el problema de Agencia</a:t>
            </a:r>
          </a:p>
        </p:txBody>
      </p:sp>
    </p:spTree>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3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ox(in)">
                                      <p:cBhvr>
                                        <p:cTn id="12" dur="3000"/>
                                        <p:tgtEl>
                                          <p:spTgt spid="3">
                                            <p:txEl>
                                              <p:pRg st="2" end="2"/>
                                            </p:txEl>
                                          </p:spTgt>
                                        </p:tgtEl>
                                      </p:cBhvr>
                                    </p:animEffect>
                                  </p:childTnLst>
                                </p:cTn>
                              </p:par>
                              <p:par>
                                <p:cTn id="13" presetID="4" presetClass="entr" presetSubtype="16"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box(in)">
                                      <p:cBhvr>
                                        <p:cTn id="15" dur="3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000125" y="0"/>
            <a:ext cx="7497763" cy="1143000"/>
          </a:xfrm>
        </p:spPr>
        <p:txBody>
          <a:bodyPr/>
          <a:lstStyle/>
          <a:p>
            <a:pPr eaLnBrk="1" fontAlgn="auto" hangingPunct="1">
              <a:spcAft>
                <a:spcPts val="0"/>
              </a:spcAft>
              <a:defRPr/>
            </a:pPr>
            <a:r>
              <a:rPr lang="es-ES" dirty="0" smtClean="0">
                <a:solidFill>
                  <a:schemeClr val="tx2">
                    <a:satMod val="130000"/>
                  </a:schemeClr>
                </a:solidFill>
              </a:rPr>
              <a:t>¿Por qué existen las Empresas?</a:t>
            </a:r>
            <a:endParaRPr lang="es-ES" dirty="0">
              <a:solidFill>
                <a:schemeClr val="tx2">
                  <a:satMod val="130000"/>
                </a:schemeClr>
              </a:solidFill>
            </a:endParaRPr>
          </a:p>
        </p:txBody>
      </p:sp>
      <p:sp>
        <p:nvSpPr>
          <p:cNvPr id="3" name="2 Marcador de contenido"/>
          <p:cNvSpPr>
            <a:spLocks noGrp="1"/>
          </p:cNvSpPr>
          <p:nvPr>
            <p:ph idx="1"/>
          </p:nvPr>
        </p:nvSpPr>
        <p:spPr>
          <a:xfrm>
            <a:off x="3214688" y="1214438"/>
            <a:ext cx="5214937" cy="4786312"/>
          </a:xfrm>
        </p:spPr>
        <p:txBody>
          <a:bodyPr>
            <a:normAutofit/>
          </a:bodyPr>
          <a:lstStyle/>
          <a:p>
            <a:pPr marL="0" indent="0" eaLnBrk="1" fontAlgn="auto" hangingPunct="1">
              <a:spcAft>
                <a:spcPts val="0"/>
              </a:spcAft>
              <a:buFont typeface="Wingdings 2"/>
              <a:buChar char=""/>
              <a:defRPr/>
            </a:pPr>
            <a:r>
              <a:rPr lang="es-ES" sz="4000" b="1" dirty="0" smtClean="0">
                <a:solidFill>
                  <a:schemeClr val="accent1">
                    <a:lumMod val="50000"/>
                  </a:schemeClr>
                </a:solidFill>
                <a:effectLst>
                  <a:outerShdw blurRad="38100" dist="38100" dir="2700000" algn="tl">
                    <a:srgbClr val="000000">
                      <a:alpha val="43137"/>
                    </a:srgbClr>
                  </a:outerShdw>
                </a:effectLst>
              </a:rPr>
              <a:t>Costos de transacción </a:t>
            </a:r>
            <a:r>
              <a:rPr lang="es-ES" sz="4000" dirty="0" smtClean="0"/>
              <a:t>en el uso del mercado</a:t>
            </a:r>
          </a:p>
          <a:p>
            <a:pPr marL="0" indent="0" eaLnBrk="1" fontAlgn="auto" hangingPunct="1">
              <a:spcAft>
                <a:spcPts val="0"/>
              </a:spcAft>
              <a:buFont typeface="Wingdings 2"/>
              <a:buNone/>
              <a:defRPr/>
            </a:pPr>
            <a:endParaRPr lang="es-ES" sz="4000" dirty="0" smtClean="0"/>
          </a:p>
          <a:p>
            <a:pPr marL="0" indent="0" eaLnBrk="1" fontAlgn="auto" hangingPunct="1">
              <a:spcAft>
                <a:spcPts val="0"/>
              </a:spcAft>
              <a:buFont typeface="Wingdings 2"/>
              <a:buChar char=""/>
              <a:defRPr/>
            </a:pPr>
            <a:r>
              <a:rPr lang="es-ES" sz="4000" b="1" dirty="0" smtClean="0">
                <a:solidFill>
                  <a:schemeClr val="accent1">
                    <a:lumMod val="50000"/>
                  </a:schemeClr>
                </a:solidFill>
                <a:effectLst>
                  <a:outerShdw blurRad="38100" dist="38100" dir="2700000" algn="tl">
                    <a:srgbClr val="000000">
                      <a:alpha val="43137"/>
                    </a:srgbClr>
                  </a:outerShdw>
                </a:effectLst>
              </a:rPr>
              <a:t>Costos de coordinar y producir internamente.</a:t>
            </a:r>
          </a:p>
          <a:p>
            <a:pPr marL="0" indent="0" eaLnBrk="1" fontAlgn="auto" hangingPunct="1">
              <a:spcAft>
                <a:spcPts val="0"/>
              </a:spcAft>
              <a:buFont typeface="Wingdings 2"/>
              <a:buNone/>
              <a:defRPr/>
            </a:pPr>
            <a:endParaRPr lang="es-ES" dirty="0"/>
          </a:p>
        </p:txBody>
      </p:sp>
      <p:sp>
        <p:nvSpPr>
          <p:cNvPr id="5" name="4 CuadroTexto"/>
          <p:cNvSpPr txBox="1"/>
          <p:nvPr/>
        </p:nvSpPr>
        <p:spPr>
          <a:xfrm rot="16200000">
            <a:off x="-1785143" y="3928268"/>
            <a:ext cx="4686300" cy="830263"/>
          </a:xfrm>
          <a:prstGeom prst="rect">
            <a:avLst/>
          </a:prstGeom>
          <a:noFill/>
        </p:spPr>
        <p:txBody>
          <a:bodyPr>
            <a:spAutoFit/>
          </a:bodyPr>
          <a:lstStyle/>
          <a:p>
            <a:pPr fontAlgn="auto">
              <a:spcBef>
                <a:spcPts val="0"/>
              </a:spcBef>
              <a:spcAft>
                <a:spcPts val="0"/>
              </a:spcAft>
              <a:defRPr/>
            </a:pPr>
            <a:r>
              <a:rPr lang="es-ES" sz="4800" b="1" cap="small" dirty="0">
                <a:solidFill>
                  <a:schemeClr val="tx2">
                    <a:lumMod val="40000"/>
                    <a:lumOff val="60000"/>
                  </a:schemeClr>
                </a:solidFill>
                <a:effectLst>
                  <a:outerShdw blurRad="38100" dist="38100" dir="2700000" algn="tl">
                    <a:srgbClr val="000000">
                      <a:alpha val="43137"/>
                    </a:srgbClr>
                  </a:outerShdw>
                </a:effectLst>
                <a:latin typeface="+mj-lt"/>
                <a:ea typeface="+mj-ea"/>
                <a:cs typeface="+mj-cs"/>
              </a:rPr>
              <a:t>Anteproyecto</a:t>
            </a:r>
          </a:p>
        </p:txBody>
      </p:sp>
      <p:sp>
        <p:nvSpPr>
          <p:cNvPr id="7" name="6 CuadroTexto"/>
          <p:cNvSpPr txBox="1"/>
          <p:nvPr/>
        </p:nvSpPr>
        <p:spPr>
          <a:xfrm>
            <a:off x="1000100" y="928670"/>
            <a:ext cx="1267458" cy="5587686"/>
          </a:xfrm>
          <a:prstGeom prst="rect">
            <a:avLst/>
          </a:prstGeom>
          <a:noFill/>
        </p:spPr>
        <p:txBody>
          <a:bodyPr vert="vert270" lIns="18000" tIns="10800" rIns="18000" bIns="10800">
            <a:spAutoFit/>
          </a:bodyPr>
          <a:lstStyle/>
          <a:p>
            <a:pPr algn="ctr" fontAlgn="auto">
              <a:spcBef>
                <a:spcPts val="0"/>
              </a:spcBef>
              <a:spcAft>
                <a:spcPts val="0"/>
              </a:spcAft>
              <a:defRPr/>
            </a:pPr>
            <a:r>
              <a:rPr lang="es-ES" sz="4000" b="1" dirty="0">
                <a:effectLst>
                  <a:outerShdw blurRad="38100" dist="38100" dir="2700000" algn="tl">
                    <a:srgbClr val="000000">
                      <a:alpha val="43137"/>
                    </a:srgbClr>
                  </a:outerShdw>
                </a:effectLst>
                <a:latin typeface="+mn-lt"/>
                <a:cs typeface="+mn-cs"/>
              </a:rPr>
              <a:t>costos</a:t>
            </a:r>
            <a:r>
              <a:rPr lang="es-ES" sz="4000" dirty="0">
                <a:latin typeface="+mn-lt"/>
                <a:cs typeface="+mn-cs"/>
              </a:rPr>
              <a:t> asociados a la existencia de la empresa</a:t>
            </a:r>
          </a:p>
        </p:txBody>
      </p:sp>
      <p:sp>
        <p:nvSpPr>
          <p:cNvPr id="8" name="7 Abrir llave"/>
          <p:cNvSpPr/>
          <p:nvPr/>
        </p:nvSpPr>
        <p:spPr>
          <a:xfrm>
            <a:off x="2428875" y="1143000"/>
            <a:ext cx="428625" cy="5000625"/>
          </a:xfrm>
          <a:prstGeom prst="leftBrace">
            <a:avLst>
              <a:gd name="adj1" fmla="val 91949"/>
              <a:gd name="adj2" fmla="val 50000"/>
            </a:avLst>
          </a:prstGeom>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s-ES"/>
          </a:p>
        </p:txBody>
      </p:sp>
      <p:sp>
        <p:nvSpPr>
          <p:cNvPr id="9" name="3 Marcador de pie de página"/>
          <p:cNvSpPr>
            <a:spLocks noGrp="1"/>
          </p:cNvSpPr>
          <p:nvPr>
            <p:ph type="ftr" sz="quarter" idx="11"/>
          </p:nvPr>
        </p:nvSpPr>
        <p:spPr>
          <a:xfrm>
            <a:off x="4214813" y="6500813"/>
            <a:ext cx="4929187" cy="357187"/>
          </a:xfrm>
        </p:spPr>
        <p:txBody>
          <a:bodyPr/>
          <a:lstStyle/>
          <a:p>
            <a:pPr algn="r">
              <a:defRPr/>
            </a:pPr>
            <a:r>
              <a:rPr lang="es-ES" dirty="0"/>
              <a:t>Modelando la Firma: Dinámica de Costos en el problema de Agencia</a:t>
            </a:r>
          </a:p>
        </p:txBody>
      </p:sp>
    </p:spTree>
  </p:cSld>
  <p:clrMapOvr>
    <a:masterClrMapping/>
  </p:clrMapOvr>
  <p:transition spd="slow">
    <p:wheel spokes="1"/>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r" eaLnBrk="1" fontAlgn="auto" hangingPunct="1">
              <a:spcAft>
                <a:spcPts val="0"/>
              </a:spcAft>
              <a:defRPr/>
            </a:pPr>
            <a:r>
              <a:rPr lang="es-ES" b="1" dirty="0" smtClean="0">
                <a:solidFill>
                  <a:schemeClr val="tx2">
                    <a:satMod val="130000"/>
                  </a:schemeClr>
                </a:solidFill>
              </a:rPr>
              <a:t>Teorías de la Firma</a:t>
            </a:r>
            <a:endParaRPr lang="es-ES" dirty="0">
              <a:solidFill>
                <a:schemeClr val="tx2">
                  <a:satMod val="130000"/>
                </a:schemeClr>
              </a:solidFill>
            </a:endParaRPr>
          </a:p>
        </p:txBody>
      </p:sp>
      <p:sp>
        <p:nvSpPr>
          <p:cNvPr id="3" name="2 Marcador de contenido"/>
          <p:cNvSpPr>
            <a:spLocks noGrp="1"/>
          </p:cNvSpPr>
          <p:nvPr>
            <p:ph idx="1"/>
          </p:nvPr>
        </p:nvSpPr>
        <p:spPr/>
        <p:txBody>
          <a:bodyPr>
            <a:normAutofit/>
          </a:bodyPr>
          <a:lstStyle/>
          <a:p>
            <a:pPr marL="365760" indent="-283464" eaLnBrk="1" fontAlgn="auto" hangingPunct="1">
              <a:spcAft>
                <a:spcPts val="0"/>
              </a:spcAft>
              <a:buFont typeface="Wingdings 2"/>
              <a:buChar char=""/>
              <a:defRPr/>
            </a:pPr>
            <a:r>
              <a:rPr lang="es-ES" b="1" dirty="0" smtClean="0">
                <a:effectLst>
                  <a:outerShdw blurRad="38100" dist="38100" dir="2700000" algn="tl">
                    <a:srgbClr val="000000">
                      <a:alpha val="43137"/>
                    </a:srgbClr>
                  </a:outerShdw>
                </a:effectLst>
              </a:rPr>
              <a:t>Basadas en costos de transacción</a:t>
            </a:r>
          </a:p>
          <a:p>
            <a:pPr marL="640080" lvl="1" indent="-237744" eaLnBrk="1" fontAlgn="auto" hangingPunct="1">
              <a:spcAft>
                <a:spcPts val="0"/>
              </a:spcAft>
              <a:buFont typeface="Verdana"/>
              <a:buChar char="◦"/>
              <a:defRPr/>
            </a:pPr>
            <a:r>
              <a:rPr lang="es-ES" dirty="0" smtClean="0">
                <a:effectLst>
                  <a:outerShdw blurRad="38100" dist="38100" dir="2700000" algn="tl">
                    <a:srgbClr val="000000">
                      <a:alpha val="43137"/>
                    </a:srgbClr>
                  </a:outerShdw>
                </a:effectLst>
              </a:rPr>
              <a:t>Costos de transacción</a:t>
            </a:r>
          </a:p>
          <a:p>
            <a:pPr marL="640080" lvl="1" indent="-237744" eaLnBrk="1" fontAlgn="auto" hangingPunct="1">
              <a:spcAft>
                <a:spcPts val="0"/>
              </a:spcAft>
              <a:buFont typeface="Verdana"/>
              <a:buChar char="◦"/>
              <a:defRPr/>
            </a:pPr>
            <a:r>
              <a:rPr lang="es-ES" dirty="0" smtClean="0">
                <a:effectLst>
                  <a:outerShdw blurRad="38100" dist="38100" dir="2700000" algn="tl">
                    <a:srgbClr val="000000">
                      <a:alpha val="43137"/>
                    </a:srgbClr>
                  </a:outerShdw>
                </a:effectLst>
              </a:rPr>
              <a:t>Derechos de propiedad</a:t>
            </a:r>
          </a:p>
          <a:p>
            <a:pPr marL="365760" indent="-283464" eaLnBrk="1" fontAlgn="auto" hangingPunct="1">
              <a:spcAft>
                <a:spcPts val="0"/>
              </a:spcAft>
              <a:buFont typeface="Wingdings 2"/>
              <a:buChar char=""/>
              <a:defRPr/>
            </a:pPr>
            <a:endParaRPr lang="es-ES" b="1" dirty="0" smtClean="0">
              <a:effectLst>
                <a:outerShdw blurRad="38100" dist="38100" dir="2700000" algn="tl">
                  <a:srgbClr val="000000">
                    <a:alpha val="43137"/>
                  </a:srgbClr>
                </a:outerShdw>
              </a:effectLst>
            </a:endParaRPr>
          </a:p>
          <a:p>
            <a:pPr marL="365760" indent="-283464" eaLnBrk="1" fontAlgn="auto" hangingPunct="1">
              <a:spcAft>
                <a:spcPts val="0"/>
              </a:spcAft>
              <a:buFont typeface="Wingdings 2"/>
              <a:buChar char=""/>
              <a:defRPr/>
            </a:pPr>
            <a:r>
              <a:rPr lang="es-ES" b="1" dirty="0" smtClean="0">
                <a:effectLst>
                  <a:outerShdw blurRad="38100" dist="38100" dir="2700000" algn="tl">
                    <a:srgbClr val="000000">
                      <a:alpha val="43137"/>
                    </a:srgbClr>
                  </a:outerShdw>
                </a:effectLst>
              </a:rPr>
              <a:t>Basadas en costos de coordinación</a:t>
            </a:r>
            <a:endParaRPr lang="es-ES" sz="2800" b="1" dirty="0" smtClean="0">
              <a:effectLst>
                <a:outerShdw blurRad="38100" dist="38100" dir="2700000" algn="tl">
                  <a:srgbClr val="000000">
                    <a:alpha val="43137"/>
                  </a:srgbClr>
                </a:outerShdw>
              </a:effectLst>
            </a:endParaRPr>
          </a:p>
          <a:p>
            <a:pPr marL="640080" lvl="1" indent="-237744" eaLnBrk="1" fontAlgn="auto" hangingPunct="1">
              <a:spcAft>
                <a:spcPts val="0"/>
              </a:spcAft>
              <a:buFont typeface="Verdana"/>
              <a:buChar char="◦"/>
              <a:defRPr/>
            </a:pPr>
            <a:r>
              <a:rPr lang="es-ES" dirty="0" smtClean="0">
                <a:effectLst>
                  <a:outerShdw blurRad="38100" dist="38100" dir="2700000" algn="tl">
                    <a:srgbClr val="000000">
                      <a:alpha val="43137"/>
                    </a:srgbClr>
                  </a:outerShdw>
                </a:effectLst>
              </a:rPr>
              <a:t> Diseño de tareas y sistemas de incentivos</a:t>
            </a:r>
          </a:p>
          <a:p>
            <a:pPr marL="640080" lvl="1" indent="-237744" eaLnBrk="1" fontAlgn="auto" hangingPunct="1">
              <a:spcAft>
                <a:spcPts val="0"/>
              </a:spcAft>
              <a:buFont typeface="Verdana"/>
              <a:buChar char="◦"/>
              <a:defRPr/>
            </a:pPr>
            <a:r>
              <a:rPr lang="es-ES" dirty="0" smtClean="0">
                <a:effectLst>
                  <a:outerShdw blurRad="38100" dist="38100" dir="2700000" algn="tl">
                    <a:srgbClr val="000000">
                      <a:alpha val="43137"/>
                    </a:srgbClr>
                  </a:outerShdw>
                </a:effectLst>
              </a:rPr>
              <a:t> Conocimiento</a:t>
            </a:r>
          </a:p>
          <a:p>
            <a:pPr marL="640080" lvl="1" indent="-237744" eaLnBrk="1" fontAlgn="auto" hangingPunct="1">
              <a:spcAft>
                <a:spcPts val="0"/>
              </a:spcAft>
              <a:buFont typeface="Verdana"/>
              <a:buChar char="◦"/>
              <a:defRPr/>
            </a:pPr>
            <a:r>
              <a:rPr lang="es-ES" b="1" dirty="0" smtClean="0">
                <a:solidFill>
                  <a:schemeClr val="accent1">
                    <a:lumMod val="50000"/>
                  </a:schemeClr>
                </a:solidFill>
                <a:effectLst>
                  <a:outerShdw blurRad="38100" dist="38100" dir="2700000" algn="tl">
                    <a:srgbClr val="000000">
                      <a:alpha val="43137"/>
                    </a:srgbClr>
                  </a:outerShdw>
                </a:effectLst>
              </a:rPr>
              <a:t>Problema de Agencia</a:t>
            </a:r>
          </a:p>
          <a:p>
            <a:pPr marL="640080" lvl="1" indent="-237744" eaLnBrk="1" fontAlgn="auto" hangingPunct="1">
              <a:spcAft>
                <a:spcPts val="0"/>
              </a:spcAft>
              <a:buFont typeface="Verdana"/>
              <a:buChar char="◦"/>
              <a:defRPr/>
            </a:pPr>
            <a:endParaRPr lang="es-ES" dirty="0" smtClean="0">
              <a:effectLst>
                <a:outerShdw blurRad="38100" dist="38100" dir="2700000" algn="tl">
                  <a:srgbClr val="000000">
                    <a:alpha val="43137"/>
                  </a:srgbClr>
                </a:outerShdw>
              </a:effectLst>
            </a:endParaRPr>
          </a:p>
          <a:p>
            <a:pPr marL="640080" lvl="1" indent="-237744" eaLnBrk="1" fontAlgn="auto" hangingPunct="1">
              <a:spcAft>
                <a:spcPts val="0"/>
              </a:spcAft>
              <a:buFont typeface="Verdana"/>
              <a:buChar char="◦"/>
              <a:defRPr/>
            </a:pPr>
            <a:endParaRPr lang="es-ES" sz="2400" dirty="0" smtClean="0">
              <a:effectLst>
                <a:outerShdw blurRad="38100" dist="38100" dir="2700000" algn="tl">
                  <a:srgbClr val="000000">
                    <a:alpha val="43137"/>
                  </a:srgbClr>
                </a:outerShdw>
              </a:effectLst>
            </a:endParaRPr>
          </a:p>
          <a:p>
            <a:pPr marL="640080" lvl="1" indent="-237744" eaLnBrk="1" fontAlgn="auto" hangingPunct="1">
              <a:spcAft>
                <a:spcPts val="0"/>
              </a:spcAft>
              <a:buFont typeface="Verdana"/>
              <a:buChar char="◦"/>
              <a:defRPr/>
            </a:pPr>
            <a:endParaRPr lang="es-ES" dirty="0" smtClean="0"/>
          </a:p>
          <a:p>
            <a:pPr marL="0" indent="0" algn="just" eaLnBrk="1" fontAlgn="auto" hangingPunct="1">
              <a:spcAft>
                <a:spcPts val="0"/>
              </a:spcAft>
              <a:buFont typeface="Wingdings 2"/>
              <a:buNone/>
              <a:defRPr/>
            </a:pPr>
            <a:endParaRPr lang="es-ES" dirty="0"/>
          </a:p>
        </p:txBody>
      </p:sp>
      <p:sp>
        <p:nvSpPr>
          <p:cNvPr id="6" name="5 CuadroTexto"/>
          <p:cNvSpPr txBox="1"/>
          <p:nvPr/>
        </p:nvSpPr>
        <p:spPr>
          <a:xfrm rot="16200000">
            <a:off x="-1785143" y="3928268"/>
            <a:ext cx="4686300" cy="830263"/>
          </a:xfrm>
          <a:prstGeom prst="rect">
            <a:avLst/>
          </a:prstGeom>
          <a:noFill/>
        </p:spPr>
        <p:txBody>
          <a:bodyPr>
            <a:spAutoFit/>
          </a:bodyPr>
          <a:lstStyle/>
          <a:p>
            <a:pPr fontAlgn="auto">
              <a:spcBef>
                <a:spcPts val="0"/>
              </a:spcBef>
              <a:spcAft>
                <a:spcPts val="0"/>
              </a:spcAft>
              <a:defRPr/>
            </a:pPr>
            <a:r>
              <a:rPr lang="es-ES" sz="4800" b="1" cap="small" dirty="0">
                <a:solidFill>
                  <a:schemeClr val="tx2">
                    <a:lumMod val="40000"/>
                    <a:lumOff val="60000"/>
                  </a:schemeClr>
                </a:solidFill>
                <a:effectLst>
                  <a:outerShdw blurRad="38100" dist="38100" dir="2700000" algn="tl">
                    <a:srgbClr val="000000">
                      <a:alpha val="43137"/>
                    </a:srgbClr>
                  </a:outerShdw>
                </a:effectLst>
                <a:latin typeface="+mj-lt"/>
                <a:ea typeface="+mj-ea"/>
                <a:cs typeface="+mj-cs"/>
              </a:rPr>
              <a:t>Anteproyecto</a:t>
            </a:r>
          </a:p>
        </p:txBody>
      </p:sp>
      <p:sp>
        <p:nvSpPr>
          <p:cNvPr id="7" name="3 Marcador de pie de página"/>
          <p:cNvSpPr>
            <a:spLocks noGrp="1"/>
          </p:cNvSpPr>
          <p:nvPr>
            <p:ph type="ftr" sz="quarter" idx="11"/>
          </p:nvPr>
        </p:nvSpPr>
        <p:spPr>
          <a:xfrm>
            <a:off x="4214813" y="6500813"/>
            <a:ext cx="4929187" cy="357187"/>
          </a:xfrm>
        </p:spPr>
        <p:txBody>
          <a:bodyPr/>
          <a:lstStyle/>
          <a:p>
            <a:pPr algn="r">
              <a:defRPr/>
            </a:pPr>
            <a:r>
              <a:rPr lang="es-ES" dirty="0"/>
              <a:t>Modelando la Firma: Dinámica de Costos en el problema de Agencia</a:t>
            </a:r>
          </a:p>
        </p:txBody>
      </p:sp>
    </p:spTree>
  </p:cSld>
  <p:clrMapOvr>
    <a:masterClrMapping/>
  </p:clrMapOvr>
  <p:transition spd="slow">
    <p:wheel spokes="1"/>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11 CuadroTexto"/>
          <p:cNvSpPr txBox="1"/>
          <p:nvPr/>
        </p:nvSpPr>
        <p:spPr>
          <a:xfrm rot="16200000">
            <a:off x="-1785143" y="3928268"/>
            <a:ext cx="4686300" cy="830263"/>
          </a:xfrm>
          <a:prstGeom prst="rect">
            <a:avLst/>
          </a:prstGeom>
          <a:noFill/>
        </p:spPr>
        <p:txBody>
          <a:bodyPr>
            <a:spAutoFit/>
          </a:bodyPr>
          <a:lstStyle/>
          <a:p>
            <a:pPr fontAlgn="auto">
              <a:spcBef>
                <a:spcPts val="0"/>
              </a:spcBef>
              <a:spcAft>
                <a:spcPts val="0"/>
              </a:spcAft>
              <a:defRPr/>
            </a:pPr>
            <a:r>
              <a:rPr lang="es-ES" sz="4800" b="1" cap="small" dirty="0">
                <a:solidFill>
                  <a:schemeClr val="tx2">
                    <a:lumMod val="40000"/>
                    <a:lumOff val="60000"/>
                  </a:schemeClr>
                </a:solidFill>
                <a:effectLst>
                  <a:outerShdw blurRad="38100" dist="38100" dir="2700000" algn="tl">
                    <a:srgbClr val="000000">
                      <a:alpha val="43137"/>
                    </a:srgbClr>
                  </a:outerShdw>
                </a:effectLst>
                <a:latin typeface="+mj-lt"/>
                <a:ea typeface="+mj-ea"/>
                <a:cs typeface="+mj-cs"/>
              </a:rPr>
              <a:t>Anteproyecto</a:t>
            </a:r>
          </a:p>
        </p:txBody>
      </p:sp>
      <p:sp>
        <p:nvSpPr>
          <p:cNvPr id="13315" name="Rectangle 5"/>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s-ES">
              <a:latin typeface="Gill Sans MT" pitchFamily="34" charset="0"/>
            </a:endParaRPr>
          </a:p>
        </p:txBody>
      </p:sp>
      <p:pic>
        <p:nvPicPr>
          <p:cNvPr id="13316" name="Picture 4"/>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0" y="0"/>
            <a:ext cx="104775" cy="209550"/>
          </a:xfrm>
          <a:prstGeom prst="rect">
            <a:avLst/>
          </a:prstGeom>
          <a:noFill/>
          <a:ln w="9525">
            <a:noFill/>
            <a:miter lim="800000"/>
            <a:headEnd/>
            <a:tailEnd/>
          </a:ln>
        </p:spPr>
      </p:pic>
      <p:sp>
        <p:nvSpPr>
          <p:cNvPr id="17" name="1 Título"/>
          <p:cNvSpPr>
            <a:spLocks noGrp="1"/>
          </p:cNvSpPr>
          <p:nvPr>
            <p:ph type="title"/>
          </p:nvPr>
        </p:nvSpPr>
        <p:spPr>
          <a:xfrm>
            <a:off x="1428750" y="0"/>
            <a:ext cx="7497763" cy="928688"/>
          </a:xfrm>
        </p:spPr>
        <p:txBody>
          <a:bodyPr/>
          <a:lstStyle/>
          <a:p>
            <a:pPr algn="r" eaLnBrk="1" fontAlgn="auto" hangingPunct="1">
              <a:spcAft>
                <a:spcPts val="0"/>
              </a:spcAft>
              <a:defRPr/>
            </a:pPr>
            <a:r>
              <a:rPr lang="es-ES" b="1" dirty="0" smtClean="0">
                <a:solidFill>
                  <a:schemeClr val="tx2">
                    <a:satMod val="130000"/>
                  </a:schemeClr>
                </a:solidFill>
              </a:rPr>
              <a:t>Problema de Agencia</a:t>
            </a:r>
            <a:endParaRPr lang="es-ES" dirty="0">
              <a:solidFill>
                <a:schemeClr val="tx2">
                  <a:satMod val="130000"/>
                </a:schemeClr>
              </a:solidFill>
            </a:endParaRPr>
          </a:p>
        </p:txBody>
      </p:sp>
      <p:sp>
        <p:nvSpPr>
          <p:cNvPr id="19" name="18 Rectángulo"/>
          <p:cNvSpPr>
            <a:spLocks noChangeArrowheads="1"/>
          </p:cNvSpPr>
          <p:nvPr/>
        </p:nvSpPr>
        <p:spPr bwMode="auto">
          <a:xfrm>
            <a:off x="1214438" y="785813"/>
            <a:ext cx="7643812" cy="1938337"/>
          </a:xfrm>
          <a:prstGeom prst="rect">
            <a:avLst/>
          </a:prstGeom>
          <a:noFill/>
          <a:ln w="9525">
            <a:noFill/>
            <a:miter lim="800000"/>
            <a:headEnd/>
            <a:tailEnd/>
          </a:ln>
        </p:spPr>
        <p:txBody>
          <a:bodyPr>
            <a:spAutoFit/>
          </a:bodyPr>
          <a:lstStyle/>
          <a:p>
            <a:r>
              <a:rPr lang="es-ES" sz="2400">
                <a:latin typeface="Gill Sans MT" pitchFamily="34" charset="0"/>
              </a:rPr>
              <a:t>Se define una relación de agencia como un contrato en virtud del cual una o más personas (Principal(es)) contrata a otra persona (el agente) para realizar algún servicio en su nombre que implica delegar alguna autoridad para la toma de decisiones del agente (Jensen y Meckling, 1976).</a:t>
            </a:r>
          </a:p>
        </p:txBody>
      </p:sp>
      <p:grpSp>
        <p:nvGrpSpPr>
          <p:cNvPr id="2" name="21 Grupo"/>
          <p:cNvGrpSpPr>
            <a:grpSpLocks/>
          </p:cNvGrpSpPr>
          <p:nvPr/>
        </p:nvGrpSpPr>
        <p:grpSpPr bwMode="auto">
          <a:xfrm>
            <a:off x="1357313" y="2786063"/>
            <a:ext cx="7286625" cy="1143000"/>
            <a:chOff x="1357290" y="3000372"/>
            <a:chExt cx="5118322" cy="1143008"/>
          </a:xfrm>
        </p:grpSpPr>
        <p:sp>
          <p:nvSpPr>
            <p:cNvPr id="13324" name="7 CuadroTexto"/>
            <p:cNvSpPr txBox="1">
              <a:spLocks noChangeArrowheads="1"/>
            </p:cNvSpPr>
            <p:nvPr/>
          </p:nvSpPr>
          <p:spPr bwMode="auto">
            <a:xfrm>
              <a:off x="3571868" y="3071810"/>
              <a:ext cx="2903744" cy="945141"/>
            </a:xfrm>
            <a:prstGeom prst="rect">
              <a:avLst/>
            </a:prstGeom>
            <a:noFill/>
            <a:ln w="9525">
              <a:noFill/>
              <a:miter lim="800000"/>
              <a:headEnd/>
              <a:tailEnd/>
            </a:ln>
          </p:spPr>
          <p:txBody>
            <a:bodyPr lIns="18000" tIns="10800" rIns="18000" bIns="10800">
              <a:spAutoFit/>
            </a:bodyPr>
            <a:lstStyle/>
            <a:p>
              <a:pPr>
                <a:buFont typeface="Arial" charset="0"/>
                <a:buChar char="•"/>
              </a:pPr>
              <a:r>
                <a:rPr lang="es-ES" sz="2000">
                  <a:latin typeface="Gill Sans MT" pitchFamily="34" charset="0"/>
                </a:rPr>
                <a:t>Costos de Supervisión</a:t>
              </a:r>
            </a:p>
            <a:p>
              <a:pPr>
                <a:buFont typeface="Arial" charset="0"/>
                <a:buChar char="•"/>
              </a:pPr>
              <a:r>
                <a:rPr lang="es-ES" sz="2000">
                  <a:latin typeface="Gill Sans MT" pitchFamily="34" charset="0"/>
                </a:rPr>
                <a:t>Costos de Fianza</a:t>
              </a:r>
            </a:p>
            <a:p>
              <a:pPr>
                <a:buFont typeface="Arial" charset="0"/>
                <a:buChar char="•"/>
              </a:pPr>
              <a:r>
                <a:rPr lang="es-ES" sz="2000">
                  <a:latin typeface="Gill Sans MT" pitchFamily="34" charset="0"/>
                </a:rPr>
                <a:t>Costos por Perdida Residual</a:t>
              </a:r>
            </a:p>
          </p:txBody>
        </p:sp>
        <p:sp>
          <p:nvSpPr>
            <p:cNvPr id="13325" name="19 CuadroTexto"/>
            <p:cNvSpPr txBox="1">
              <a:spLocks noChangeArrowheads="1"/>
            </p:cNvSpPr>
            <p:nvPr/>
          </p:nvSpPr>
          <p:spPr bwMode="auto">
            <a:xfrm>
              <a:off x="1357290" y="3357562"/>
              <a:ext cx="1483147" cy="400110"/>
            </a:xfrm>
            <a:prstGeom prst="rect">
              <a:avLst/>
            </a:prstGeom>
            <a:noFill/>
            <a:ln w="9525">
              <a:noFill/>
              <a:miter lim="800000"/>
              <a:headEnd/>
              <a:tailEnd/>
            </a:ln>
          </p:spPr>
          <p:txBody>
            <a:bodyPr wrap="none">
              <a:spAutoFit/>
            </a:bodyPr>
            <a:lstStyle/>
            <a:p>
              <a:r>
                <a:rPr lang="es-ES" sz="2000">
                  <a:latin typeface="Gill Sans MT" pitchFamily="34" charset="0"/>
                </a:rPr>
                <a:t>Costos de Agencia</a:t>
              </a:r>
            </a:p>
          </p:txBody>
        </p:sp>
        <p:sp>
          <p:nvSpPr>
            <p:cNvPr id="21" name="20 Abrir llave"/>
            <p:cNvSpPr/>
            <p:nvPr/>
          </p:nvSpPr>
          <p:spPr>
            <a:xfrm>
              <a:off x="3286418" y="3000372"/>
              <a:ext cx="214100" cy="1143008"/>
            </a:xfrm>
            <a:prstGeom prst="leftBrace">
              <a:avLst>
                <a:gd name="adj1" fmla="val 74826"/>
                <a:gd name="adj2" fmla="val 50000"/>
              </a:avLst>
            </a:prstGeom>
          </p:spPr>
          <p:style>
            <a:lnRef idx="1">
              <a:schemeClr val="accent1"/>
            </a:lnRef>
            <a:fillRef idx="0">
              <a:schemeClr val="accent1"/>
            </a:fillRef>
            <a:effectRef idx="0">
              <a:schemeClr val="accent1"/>
            </a:effectRef>
            <a:fontRef idx="minor">
              <a:schemeClr val="tx1"/>
            </a:fontRef>
          </p:style>
          <p:txBody>
            <a:bodyPr anchor="ctr"/>
            <a:lstStyle/>
            <a:p>
              <a:pPr algn="ctr" fontAlgn="auto">
                <a:spcBef>
                  <a:spcPts val="0"/>
                </a:spcBef>
                <a:spcAft>
                  <a:spcPts val="0"/>
                </a:spcAft>
                <a:defRPr/>
              </a:pPr>
              <a:endParaRPr lang="es-ES"/>
            </a:p>
          </p:txBody>
        </p:sp>
      </p:grpSp>
      <p:grpSp>
        <p:nvGrpSpPr>
          <p:cNvPr id="3" name="22 Grupo"/>
          <p:cNvGrpSpPr>
            <a:grpSpLocks/>
          </p:cNvGrpSpPr>
          <p:nvPr/>
        </p:nvGrpSpPr>
        <p:grpSpPr bwMode="auto">
          <a:xfrm>
            <a:off x="1071563" y="3857625"/>
            <a:ext cx="7858125" cy="2786063"/>
            <a:chOff x="1285820" y="3857628"/>
            <a:chExt cx="7858180" cy="2769989"/>
          </a:xfrm>
        </p:grpSpPr>
        <p:sp>
          <p:nvSpPr>
            <p:cNvPr id="13322" name="13 CuadroTexto"/>
            <p:cNvSpPr txBox="1">
              <a:spLocks noChangeArrowheads="1"/>
            </p:cNvSpPr>
            <p:nvPr/>
          </p:nvSpPr>
          <p:spPr bwMode="auto">
            <a:xfrm>
              <a:off x="1285820" y="3857628"/>
              <a:ext cx="7858180" cy="2769989"/>
            </a:xfrm>
            <a:prstGeom prst="rect">
              <a:avLst/>
            </a:prstGeom>
            <a:noFill/>
            <a:ln w="9525">
              <a:noFill/>
              <a:miter lim="800000"/>
              <a:headEnd/>
              <a:tailEnd/>
            </a:ln>
          </p:spPr>
          <p:txBody>
            <a:bodyPr lIns="0" tIns="0" rIns="0" bIns="0">
              <a:spAutoFit/>
            </a:bodyPr>
            <a:lstStyle/>
            <a:p>
              <a:r>
                <a:rPr lang="es-ES">
                  <a:latin typeface="Gill Sans MT" pitchFamily="34" charset="0"/>
                </a:rPr>
                <a:t>Definiciones: </a:t>
              </a:r>
            </a:p>
            <a:p>
              <a:r>
                <a:rPr lang="es-ES">
                  <a:latin typeface="Gill Sans MT" pitchFamily="34" charset="0"/>
                </a:rPr>
                <a:t>X = (x</a:t>
              </a:r>
              <a:r>
                <a:rPr lang="es-ES" baseline="-25000">
                  <a:latin typeface="Gill Sans MT" pitchFamily="34" charset="0"/>
                </a:rPr>
                <a:t>1</a:t>
              </a:r>
              <a:r>
                <a:rPr lang="es-ES">
                  <a:latin typeface="Gill Sans MT" pitchFamily="34" charset="0"/>
                </a:rPr>
                <a:t>, x</a:t>
              </a:r>
              <a:r>
                <a:rPr lang="es-ES" baseline="-25000">
                  <a:latin typeface="Gill Sans MT" pitchFamily="34" charset="0"/>
                </a:rPr>
                <a:t>2</a:t>
              </a:r>
              <a:r>
                <a:rPr lang="es-ES">
                  <a:latin typeface="Gill Sans MT" pitchFamily="34" charset="0"/>
                </a:rPr>
                <a:t>,...,x</a:t>
              </a:r>
              <a:r>
                <a:rPr lang="es-ES" baseline="-25000">
                  <a:latin typeface="Gill Sans MT" pitchFamily="34" charset="0"/>
                </a:rPr>
                <a:t>n</a:t>
              </a:r>
              <a:r>
                <a:rPr lang="es-ES">
                  <a:latin typeface="Gill Sans MT" pitchFamily="34" charset="0"/>
                </a:rPr>
                <a:t>) factores y actividades de las que él agente obtiene beneficios no-pecuniarios</a:t>
              </a:r>
            </a:p>
            <a:p>
              <a:r>
                <a:rPr lang="es-ES">
                  <a:latin typeface="Gill Sans MT" pitchFamily="34" charset="0"/>
                </a:rPr>
                <a:t>C(X) = El costo total de proveer una cantidad dada de éstos ítems</a:t>
              </a:r>
            </a:p>
            <a:p>
              <a:r>
                <a:rPr lang="es-ES">
                  <a:latin typeface="Gill Sans MT" pitchFamily="34" charset="0"/>
                </a:rPr>
                <a:t>P(X) = Valor total de los beneficios productivos de X para la Firma</a:t>
              </a:r>
            </a:p>
            <a:p>
              <a:r>
                <a:rPr lang="es-ES">
                  <a:latin typeface="Gill Sans MT" pitchFamily="34" charset="0"/>
                </a:rPr>
                <a:t>B(X) = P(X) – C(X) beneficio neto de la Firma</a:t>
              </a:r>
            </a:p>
            <a:p>
              <a:r>
                <a:rPr lang="es-ES">
                  <a:latin typeface="Gill Sans MT" pitchFamily="34" charset="0"/>
                </a:rPr>
                <a:t>Los niveles óptimos de los factores y las actividades de X se definen por X * tal que</a:t>
              </a:r>
            </a:p>
            <a:p>
              <a:endParaRPr lang="es-ES">
                <a:latin typeface="Gill Sans MT" pitchFamily="34" charset="0"/>
              </a:endParaRPr>
            </a:p>
            <a:p>
              <a:r>
                <a:rPr lang="es-ES">
                  <a:latin typeface="Gill Sans MT" pitchFamily="34" charset="0"/>
                </a:rPr>
                <a:t>                                                </a:t>
              </a:r>
            </a:p>
            <a:p>
              <a:endParaRPr lang="es-ES">
                <a:latin typeface="Gill Sans MT" pitchFamily="34" charset="0"/>
              </a:endParaRPr>
            </a:p>
          </p:txBody>
        </p:sp>
        <p:pic>
          <p:nvPicPr>
            <p:cNvPr id="13323" name="Picture 2"/>
            <p:cNvPicPr>
              <a:picLocks noChangeAspect="1" noChangeArrowheads="1"/>
            </p:cNvPicPr>
            <p:nvPr/>
          </p:nvPicPr>
          <p:blipFill>
            <a:blip r:embed="rId3" cstate="print"/>
            <a:srcRect/>
            <a:stretch>
              <a:fillRect/>
            </a:stretch>
          </p:blipFill>
          <p:spPr bwMode="auto">
            <a:xfrm>
              <a:off x="1357290" y="5857892"/>
              <a:ext cx="2981325" cy="542925"/>
            </a:xfrm>
            <a:prstGeom prst="rect">
              <a:avLst/>
            </a:prstGeom>
            <a:noFill/>
            <a:ln w="9525">
              <a:noFill/>
              <a:miter lim="800000"/>
              <a:headEnd/>
              <a:tailEnd/>
            </a:ln>
          </p:spPr>
        </p:pic>
      </p:grpSp>
      <p:sp>
        <p:nvSpPr>
          <p:cNvPr id="24" name="3 Marcador de pie de página"/>
          <p:cNvSpPr>
            <a:spLocks noGrp="1"/>
          </p:cNvSpPr>
          <p:nvPr>
            <p:ph type="ftr" sz="quarter" idx="11"/>
          </p:nvPr>
        </p:nvSpPr>
        <p:spPr>
          <a:xfrm>
            <a:off x="4214813" y="6500813"/>
            <a:ext cx="4929187" cy="357187"/>
          </a:xfrm>
        </p:spPr>
        <p:txBody>
          <a:bodyPr/>
          <a:lstStyle/>
          <a:p>
            <a:pPr algn="r">
              <a:defRPr/>
            </a:pPr>
            <a:r>
              <a:rPr lang="es-ES" dirty="0"/>
              <a:t>Modelando la Firma: Dinámica de Costos en el problema de Agencia</a:t>
            </a:r>
          </a:p>
        </p:txBody>
      </p:sp>
    </p:spTree>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box(in)">
                                      <p:cBhvr>
                                        <p:cTn id="7" dur="3000"/>
                                        <p:tgtEl>
                                          <p:spTgt spid="19"/>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ox(in)">
                                      <p:cBhvr>
                                        <p:cTn id="12" dur="30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ox(in)">
                                      <p:cBhvr>
                                        <p:cTn id="17" dur="3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CuadroTexto"/>
          <p:cNvSpPr txBox="1"/>
          <p:nvPr/>
        </p:nvSpPr>
        <p:spPr>
          <a:xfrm rot="16200000">
            <a:off x="-1785143" y="3928268"/>
            <a:ext cx="4686300" cy="830263"/>
          </a:xfrm>
          <a:prstGeom prst="rect">
            <a:avLst/>
          </a:prstGeom>
          <a:noFill/>
        </p:spPr>
        <p:txBody>
          <a:bodyPr>
            <a:spAutoFit/>
          </a:bodyPr>
          <a:lstStyle/>
          <a:p>
            <a:pPr fontAlgn="auto">
              <a:spcBef>
                <a:spcPts val="0"/>
              </a:spcBef>
              <a:spcAft>
                <a:spcPts val="0"/>
              </a:spcAft>
              <a:defRPr/>
            </a:pPr>
            <a:r>
              <a:rPr lang="es-ES" sz="4800" b="1" cap="small" dirty="0">
                <a:solidFill>
                  <a:schemeClr val="tx2">
                    <a:lumMod val="40000"/>
                    <a:lumOff val="60000"/>
                  </a:schemeClr>
                </a:solidFill>
                <a:effectLst>
                  <a:outerShdw blurRad="38100" dist="38100" dir="2700000" algn="tl">
                    <a:srgbClr val="000000">
                      <a:alpha val="43137"/>
                    </a:srgbClr>
                  </a:outerShdw>
                </a:effectLst>
                <a:latin typeface="+mj-lt"/>
                <a:ea typeface="+mj-ea"/>
                <a:cs typeface="+mj-cs"/>
              </a:rPr>
              <a:t>Anteproyecto</a:t>
            </a:r>
          </a:p>
        </p:txBody>
      </p:sp>
      <p:pic>
        <p:nvPicPr>
          <p:cNvPr id="6" name="4 Marcador de contenido"/>
          <p:cNvPicPr>
            <a:picLocks noGrp="1"/>
          </p:cNvPicPr>
          <p:nvPr>
            <p:ph idx="1"/>
          </p:nvPr>
        </p:nvPicPr>
        <p:blipFill>
          <a:blip r:embed="rId2" cstate="print">
            <a:clrChange>
              <a:clrFrom>
                <a:srgbClr val="FFFFFF"/>
              </a:clrFrom>
              <a:clrTo>
                <a:srgbClr val="FFFFFF">
                  <a:alpha val="0"/>
                </a:srgbClr>
              </a:clrTo>
            </a:clrChange>
          </a:blip>
          <a:srcRect/>
          <a:stretch>
            <a:fillRect/>
          </a:stretch>
        </p:blipFill>
        <p:spPr>
          <a:xfrm>
            <a:off x="785813" y="285750"/>
            <a:ext cx="5500687" cy="3986213"/>
          </a:xfrm>
        </p:spPr>
      </p:pic>
      <p:sp>
        <p:nvSpPr>
          <p:cNvPr id="7" name="6 CuadroTexto"/>
          <p:cNvSpPr txBox="1">
            <a:spLocks noChangeArrowheads="1"/>
          </p:cNvSpPr>
          <p:nvPr/>
        </p:nvSpPr>
        <p:spPr bwMode="auto">
          <a:xfrm>
            <a:off x="1000125" y="0"/>
            <a:ext cx="2528888" cy="369888"/>
          </a:xfrm>
          <a:prstGeom prst="rect">
            <a:avLst/>
          </a:prstGeom>
          <a:noFill/>
          <a:ln w="9525">
            <a:noFill/>
            <a:miter lim="800000"/>
            <a:headEnd/>
            <a:tailEnd/>
          </a:ln>
        </p:spPr>
        <p:txBody>
          <a:bodyPr wrap="none">
            <a:spAutoFit/>
          </a:bodyPr>
          <a:lstStyle/>
          <a:p>
            <a:r>
              <a:rPr lang="es-ES">
                <a:latin typeface="Gill Sans MT" pitchFamily="34" charset="0"/>
              </a:rPr>
              <a:t>(Jensen y Meckling, 1976)</a:t>
            </a:r>
          </a:p>
        </p:txBody>
      </p:sp>
      <p:grpSp>
        <p:nvGrpSpPr>
          <p:cNvPr id="2" name="11 Grupo"/>
          <p:cNvGrpSpPr>
            <a:grpSpLocks/>
          </p:cNvGrpSpPr>
          <p:nvPr/>
        </p:nvGrpSpPr>
        <p:grpSpPr bwMode="auto">
          <a:xfrm>
            <a:off x="5000625" y="214313"/>
            <a:ext cx="3929063" cy="2286000"/>
            <a:chOff x="5000628" y="214290"/>
            <a:chExt cx="3929090" cy="2286016"/>
          </a:xfrm>
        </p:grpSpPr>
        <p:sp>
          <p:nvSpPr>
            <p:cNvPr id="14351" name="7 CuadroTexto"/>
            <p:cNvSpPr txBox="1">
              <a:spLocks noChangeArrowheads="1"/>
            </p:cNvSpPr>
            <p:nvPr/>
          </p:nvSpPr>
          <p:spPr bwMode="auto">
            <a:xfrm>
              <a:off x="5429256" y="1785926"/>
              <a:ext cx="2571768" cy="714380"/>
            </a:xfrm>
            <a:prstGeom prst="rect">
              <a:avLst/>
            </a:prstGeom>
            <a:noFill/>
            <a:ln w="9525">
              <a:noFill/>
              <a:miter lim="800000"/>
              <a:headEnd/>
              <a:tailEnd/>
            </a:ln>
          </p:spPr>
          <p:txBody>
            <a:bodyPr lIns="0" tIns="0" rIns="0" bIns="0"/>
            <a:lstStyle/>
            <a:p>
              <a:r>
                <a:rPr lang="es-ES" sz="2000">
                  <a:latin typeface="Gill Sans MT" pitchFamily="34" charset="0"/>
                </a:rPr>
                <a:t>   es el valor de mercado máximo de la Firma</a:t>
              </a:r>
            </a:p>
            <a:p>
              <a:endParaRPr lang="es-ES" sz="2000">
                <a:latin typeface="Gill Sans MT" pitchFamily="34" charset="0"/>
              </a:endParaRPr>
            </a:p>
            <a:p>
              <a:endParaRPr lang="es-ES" sz="1200">
                <a:latin typeface="Gill Sans MT" pitchFamily="34" charset="0"/>
              </a:endParaRPr>
            </a:p>
          </p:txBody>
        </p:sp>
        <p:sp>
          <p:nvSpPr>
            <p:cNvPr id="14352" name="9 CuadroTexto"/>
            <p:cNvSpPr txBox="1">
              <a:spLocks noChangeArrowheads="1"/>
            </p:cNvSpPr>
            <p:nvPr/>
          </p:nvSpPr>
          <p:spPr bwMode="auto">
            <a:xfrm>
              <a:off x="5000628" y="214290"/>
              <a:ext cx="3929090" cy="2092881"/>
            </a:xfrm>
            <a:prstGeom prst="rect">
              <a:avLst/>
            </a:prstGeom>
            <a:noFill/>
            <a:ln w="9525">
              <a:noFill/>
              <a:miter lim="800000"/>
              <a:headEnd/>
              <a:tailEnd/>
            </a:ln>
          </p:spPr>
          <p:txBody>
            <a:bodyPr lIns="0" tIns="0" rIns="0" bIns="0">
              <a:spAutoFit/>
            </a:bodyPr>
            <a:lstStyle/>
            <a:p>
              <a:r>
                <a:rPr lang="es-ES" sz="2000">
                  <a:latin typeface="Gill Sans MT" pitchFamily="34" charset="0"/>
                </a:rPr>
                <a:t>Para cualquier X ≥ X*</a:t>
              </a:r>
            </a:p>
            <a:p>
              <a:r>
                <a:rPr lang="es-ES" sz="2000" b="1" i="1">
                  <a:latin typeface="Gill Sans MT" pitchFamily="34" charset="0"/>
                </a:rPr>
                <a:t>F </a:t>
              </a:r>
              <a:r>
                <a:rPr lang="es-ES" sz="2000">
                  <a:latin typeface="Gill Sans MT" pitchFamily="34" charset="0"/>
                </a:rPr>
                <a:t>≡ B(X *) - B (X)&gt;0 mide el costo de proveer un incremento (X – X*) de los factores y actividades que generan utilidad al agente</a:t>
              </a:r>
            </a:p>
            <a:p>
              <a:endParaRPr lang="es-ES">
                <a:latin typeface="Gill Sans MT" pitchFamily="34" charset="0"/>
              </a:endParaRPr>
            </a:p>
            <a:p>
              <a:endParaRPr lang="es-ES">
                <a:latin typeface="Gill Sans MT" pitchFamily="34" charset="0"/>
              </a:endParaRPr>
            </a:p>
          </p:txBody>
        </p:sp>
        <p:pic>
          <p:nvPicPr>
            <p:cNvPr id="14353" name="Picture 2"/>
            <p:cNvPicPr>
              <a:picLocks noChangeAspect="1" noChangeArrowheads="1"/>
            </p:cNvPicPr>
            <p:nvPr/>
          </p:nvPicPr>
          <p:blipFill>
            <a:blip r:embed="rId3" cstate="print"/>
            <a:srcRect/>
            <a:stretch>
              <a:fillRect/>
            </a:stretch>
          </p:blipFill>
          <p:spPr bwMode="auto">
            <a:xfrm>
              <a:off x="5357818" y="1785926"/>
              <a:ext cx="209550" cy="228600"/>
            </a:xfrm>
            <a:prstGeom prst="rect">
              <a:avLst/>
            </a:prstGeom>
            <a:noFill/>
            <a:ln w="9525">
              <a:noFill/>
              <a:miter lim="800000"/>
              <a:headEnd/>
              <a:tailEnd/>
            </a:ln>
          </p:spPr>
        </p:pic>
      </p:grpSp>
      <p:grpSp>
        <p:nvGrpSpPr>
          <p:cNvPr id="3" name="14 Grupo"/>
          <p:cNvGrpSpPr>
            <a:grpSpLocks/>
          </p:cNvGrpSpPr>
          <p:nvPr/>
        </p:nvGrpSpPr>
        <p:grpSpPr bwMode="auto">
          <a:xfrm>
            <a:off x="6215063" y="2428875"/>
            <a:ext cx="2500312" cy="1754188"/>
            <a:chOff x="6215074" y="2428868"/>
            <a:chExt cx="2500330" cy="1754326"/>
          </a:xfrm>
        </p:grpSpPr>
        <p:pic>
          <p:nvPicPr>
            <p:cNvPr id="14349" name="Picture 3"/>
            <p:cNvPicPr>
              <a:picLocks noChangeAspect="1" noChangeArrowheads="1"/>
            </p:cNvPicPr>
            <p:nvPr/>
          </p:nvPicPr>
          <p:blipFill>
            <a:blip r:embed="rId4" cstate="print"/>
            <a:srcRect/>
            <a:stretch>
              <a:fillRect/>
            </a:stretch>
          </p:blipFill>
          <p:spPr bwMode="auto">
            <a:xfrm>
              <a:off x="6215074" y="2500306"/>
              <a:ext cx="314325" cy="266700"/>
            </a:xfrm>
            <a:prstGeom prst="rect">
              <a:avLst/>
            </a:prstGeom>
            <a:noFill/>
            <a:ln w="9525">
              <a:noFill/>
              <a:miter lim="800000"/>
              <a:headEnd/>
              <a:tailEnd/>
            </a:ln>
          </p:spPr>
        </p:pic>
        <p:sp>
          <p:nvSpPr>
            <p:cNvPr id="14350" name="13 CuadroTexto"/>
            <p:cNvSpPr txBox="1">
              <a:spLocks noChangeArrowheads="1"/>
            </p:cNvSpPr>
            <p:nvPr/>
          </p:nvSpPr>
          <p:spPr bwMode="auto">
            <a:xfrm>
              <a:off x="6500826" y="2428868"/>
              <a:ext cx="2214578" cy="1754326"/>
            </a:xfrm>
            <a:prstGeom prst="rect">
              <a:avLst/>
            </a:prstGeom>
            <a:noFill/>
            <a:ln w="9525">
              <a:noFill/>
              <a:miter lim="800000"/>
              <a:headEnd/>
              <a:tailEnd/>
            </a:ln>
          </p:spPr>
          <p:txBody>
            <a:bodyPr>
              <a:spAutoFit/>
            </a:bodyPr>
            <a:lstStyle/>
            <a:p>
              <a:r>
                <a:rPr lang="es-ES">
                  <a:latin typeface="Gill Sans MT" pitchFamily="34" charset="0"/>
                </a:rPr>
                <a:t>restricción que un solo propietario-gerente enfrenta la hora de decidir la cantidad de ingresos no pecuniarios</a:t>
              </a:r>
            </a:p>
          </p:txBody>
        </p:sp>
      </p:grpSp>
      <p:sp>
        <p:nvSpPr>
          <p:cNvPr id="16" name="15 Rectángulo"/>
          <p:cNvSpPr>
            <a:spLocks noChangeArrowheads="1"/>
          </p:cNvSpPr>
          <p:nvPr/>
        </p:nvSpPr>
        <p:spPr bwMode="auto">
          <a:xfrm>
            <a:off x="1071563" y="4357688"/>
            <a:ext cx="7929562" cy="646112"/>
          </a:xfrm>
          <a:prstGeom prst="rect">
            <a:avLst/>
          </a:prstGeom>
          <a:noFill/>
          <a:ln w="9525">
            <a:noFill/>
            <a:miter lim="800000"/>
            <a:headEnd/>
            <a:tailEnd/>
          </a:ln>
        </p:spPr>
        <p:txBody>
          <a:bodyPr>
            <a:spAutoFit/>
          </a:bodyPr>
          <a:lstStyle/>
          <a:p>
            <a:r>
              <a:rPr lang="es-ES">
                <a:latin typeface="Gill Sans MT" pitchFamily="34" charset="0"/>
              </a:rPr>
              <a:t>Los gustos de los propietarios-gerentes por la riqueza y los beneficios no pecuniarios se representan por un sistema de curvas de indiferencia, U</a:t>
            </a:r>
            <a:r>
              <a:rPr lang="es-ES" baseline="-25000">
                <a:latin typeface="Gill Sans MT" pitchFamily="34" charset="0"/>
              </a:rPr>
              <a:t>1</a:t>
            </a:r>
            <a:r>
              <a:rPr lang="es-ES">
                <a:latin typeface="Gill Sans MT" pitchFamily="34" charset="0"/>
              </a:rPr>
              <a:t>, U</a:t>
            </a:r>
            <a:r>
              <a:rPr lang="es-ES" baseline="-25000">
                <a:latin typeface="Gill Sans MT" pitchFamily="34" charset="0"/>
              </a:rPr>
              <a:t>2</a:t>
            </a:r>
            <a:r>
              <a:rPr lang="es-ES">
                <a:latin typeface="Gill Sans MT" pitchFamily="34" charset="0"/>
              </a:rPr>
              <a:t>, U</a:t>
            </a:r>
            <a:r>
              <a:rPr lang="es-ES" baseline="-25000">
                <a:latin typeface="Gill Sans MT" pitchFamily="34" charset="0"/>
              </a:rPr>
              <a:t>3</a:t>
            </a:r>
          </a:p>
        </p:txBody>
      </p:sp>
      <p:sp>
        <p:nvSpPr>
          <p:cNvPr id="17" name="3 Marcador de pie de página"/>
          <p:cNvSpPr>
            <a:spLocks noGrp="1"/>
          </p:cNvSpPr>
          <p:nvPr>
            <p:ph type="ftr" sz="quarter" idx="11"/>
          </p:nvPr>
        </p:nvSpPr>
        <p:spPr>
          <a:xfrm>
            <a:off x="4214813" y="6500813"/>
            <a:ext cx="4929187" cy="357187"/>
          </a:xfrm>
        </p:spPr>
        <p:txBody>
          <a:bodyPr/>
          <a:lstStyle/>
          <a:p>
            <a:pPr algn="r">
              <a:defRPr/>
            </a:pPr>
            <a:r>
              <a:rPr lang="es-ES" dirty="0"/>
              <a:t>Modelando la Firma: Dinámica de Costos en el problema de Agencia</a:t>
            </a:r>
          </a:p>
        </p:txBody>
      </p:sp>
      <p:sp>
        <p:nvSpPr>
          <p:cNvPr id="18" name="17 Rectángulo"/>
          <p:cNvSpPr>
            <a:spLocks noChangeArrowheads="1"/>
          </p:cNvSpPr>
          <p:nvPr/>
        </p:nvSpPr>
        <p:spPr bwMode="auto">
          <a:xfrm>
            <a:off x="1071563" y="5143500"/>
            <a:ext cx="7786687" cy="369888"/>
          </a:xfrm>
          <a:prstGeom prst="rect">
            <a:avLst/>
          </a:prstGeom>
          <a:noFill/>
          <a:ln w="9525">
            <a:noFill/>
            <a:miter lim="800000"/>
            <a:headEnd/>
            <a:tailEnd/>
          </a:ln>
        </p:spPr>
        <p:txBody>
          <a:bodyPr>
            <a:spAutoFit/>
          </a:bodyPr>
          <a:lstStyle/>
          <a:p>
            <a:r>
              <a:rPr lang="es-ES">
                <a:latin typeface="Gill Sans MT" pitchFamily="34" charset="0"/>
              </a:rPr>
              <a:t>V</a:t>
            </a:r>
            <a:r>
              <a:rPr lang="es-ES" baseline="-25000">
                <a:latin typeface="Gill Sans MT" pitchFamily="34" charset="0"/>
              </a:rPr>
              <a:t>1</a:t>
            </a:r>
            <a:r>
              <a:rPr lang="es-ES">
                <a:latin typeface="Gill Sans MT" pitchFamily="34" charset="0"/>
              </a:rPr>
              <a:t>P</a:t>
            </a:r>
            <a:r>
              <a:rPr lang="es-ES" baseline="-25000">
                <a:latin typeface="Gill Sans MT" pitchFamily="34" charset="0"/>
              </a:rPr>
              <a:t>1</a:t>
            </a:r>
            <a:r>
              <a:rPr lang="es-ES">
                <a:latin typeface="Gill Sans MT" pitchFamily="34" charset="0"/>
              </a:rPr>
              <a:t> restricción con venta(1-α) de la firma (pendiente –α) pasa por D</a:t>
            </a:r>
          </a:p>
        </p:txBody>
      </p:sp>
      <p:sp>
        <p:nvSpPr>
          <p:cNvPr id="2053" name="Rectangle 5"/>
          <p:cNvSpPr>
            <a:spLocks noChangeArrowheads="1"/>
          </p:cNvSpPr>
          <p:nvPr/>
        </p:nvSpPr>
        <p:spPr bwMode="auto">
          <a:xfrm>
            <a:off x="1071563" y="5643563"/>
            <a:ext cx="6858000" cy="646112"/>
          </a:xfrm>
          <a:prstGeom prst="rect">
            <a:avLst/>
          </a:prstGeom>
          <a:noFill/>
          <a:ln w="9525">
            <a:noFill/>
            <a:miter lim="800000"/>
            <a:headEnd/>
            <a:tailEnd/>
          </a:ln>
        </p:spPr>
        <p:txBody>
          <a:bodyPr anchor="ctr">
            <a:spAutoFit/>
          </a:bodyPr>
          <a:lstStyle/>
          <a:p>
            <a:pPr eaLnBrk="0" hangingPunct="0"/>
            <a:r>
              <a:rPr lang="es-ES">
                <a:latin typeface="Gill Sans MT" pitchFamily="34" charset="0"/>
              </a:rPr>
              <a:t>V</a:t>
            </a:r>
            <a:r>
              <a:rPr lang="es-ES" baseline="-25000">
                <a:latin typeface="Gill Sans MT" pitchFamily="34" charset="0"/>
              </a:rPr>
              <a:t>2</a:t>
            </a:r>
            <a:r>
              <a:rPr lang="es-ES">
                <a:latin typeface="Gill Sans MT" pitchFamily="34" charset="0"/>
              </a:rPr>
              <a:t>P</a:t>
            </a:r>
            <a:r>
              <a:rPr lang="es-ES" baseline="-25000">
                <a:latin typeface="Gill Sans MT" pitchFamily="34" charset="0"/>
              </a:rPr>
              <a:t>2</a:t>
            </a:r>
            <a:r>
              <a:rPr lang="es-ES">
                <a:latin typeface="Gill Sans MT" pitchFamily="34" charset="0"/>
              </a:rPr>
              <a:t>, restricción con venta de(1-α) de la firma (pendiente de –α) bienestar máximo si es tang  a U</a:t>
            </a:r>
            <a:r>
              <a:rPr lang="es-ES" baseline="-25000">
                <a:latin typeface="Gill Sans MT" pitchFamily="34" charset="0"/>
              </a:rPr>
              <a:t>3</a:t>
            </a:r>
            <a:r>
              <a:rPr lang="es-ES">
                <a:latin typeface="Gill Sans MT" pitchFamily="34" charset="0"/>
              </a:rPr>
              <a:t> en B para satisfacción de ambos</a:t>
            </a:r>
          </a:p>
        </p:txBody>
      </p:sp>
      <p:pic>
        <p:nvPicPr>
          <p:cNvPr id="14347" name="Picture 4"/>
          <p:cNvPicPr>
            <a:picLocks noChangeAspect="1" noChangeArrowheads="1"/>
          </p:cNvPicPr>
          <p:nvPr/>
        </p:nvPicPr>
        <p:blipFill>
          <a:blip r:embed="rId5" cstate="print">
            <a:clrChange>
              <a:clrFrom>
                <a:srgbClr val="FFFFFF"/>
              </a:clrFrom>
              <a:clrTo>
                <a:srgbClr val="FFFFFF">
                  <a:alpha val="0"/>
                </a:srgbClr>
              </a:clrTo>
            </a:clrChange>
          </a:blip>
          <a:srcRect/>
          <a:stretch>
            <a:fillRect/>
          </a:stretch>
        </p:blipFill>
        <p:spPr bwMode="auto">
          <a:xfrm>
            <a:off x="0" y="457200"/>
            <a:ext cx="104775" cy="209550"/>
          </a:xfrm>
          <a:prstGeom prst="rect">
            <a:avLst/>
          </a:prstGeom>
          <a:noFill/>
          <a:ln w="9525">
            <a:noFill/>
            <a:miter lim="800000"/>
            <a:headEnd/>
            <a:tailEnd/>
          </a:ln>
        </p:spPr>
      </p:pic>
      <p:sp>
        <p:nvSpPr>
          <p:cNvPr id="14348" name="Rectangle 6"/>
          <p:cNvSpPr>
            <a:spLocks noChangeArrowheads="1"/>
          </p:cNvSpPr>
          <p:nvPr/>
        </p:nvSpPr>
        <p:spPr bwMode="auto">
          <a:xfrm>
            <a:off x="0" y="666750"/>
            <a:ext cx="9144000" cy="0"/>
          </a:xfrm>
          <a:prstGeom prst="rect">
            <a:avLst/>
          </a:prstGeom>
          <a:noFill/>
          <a:ln w="9525">
            <a:noFill/>
            <a:miter lim="800000"/>
            <a:headEnd/>
            <a:tailEnd/>
          </a:ln>
        </p:spPr>
        <p:txBody>
          <a:bodyPr wrap="none" anchor="ctr">
            <a:spAutoFit/>
          </a:bodyPr>
          <a:lstStyle/>
          <a:p>
            <a:r>
              <a:rPr lang="es-ES" sz="1200">
                <a:latin typeface="Times New Roman" pitchFamily="18" charset="0"/>
                <a:ea typeface="Calibri" pitchFamily="34" charset="0"/>
                <a:cs typeface="Times New Roman" pitchFamily="18" charset="0"/>
              </a:rPr>
              <a:t>F</a:t>
            </a:r>
            <a:endParaRPr lang="es-ES">
              <a:ea typeface="Calibri" pitchFamily="34" charset="0"/>
              <a:cs typeface="Times New Roman" pitchFamily="18" charset="0"/>
            </a:endParaRPr>
          </a:p>
        </p:txBody>
      </p:sp>
    </p:spTree>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3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ox(in)">
                                      <p:cBhvr>
                                        <p:cTn id="12" dur="30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ox(in)">
                                      <p:cBhvr>
                                        <p:cTn id="17" dur="30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box(in)">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animEffect transition="in" filter="box(in)">
                                      <p:cBhvr>
                                        <p:cTn id="27" dur="3000"/>
                                        <p:tgtEl>
                                          <p:spTgt spid="16"/>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18"/>
                                        </p:tgtEl>
                                        <p:attrNameLst>
                                          <p:attrName>style.visibility</p:attrName>
                                        </p:attrNameLst>
                                      </p:cBhvr>
                                      <p:to>
                                        <p:strVal val="visible"/>
                                      </p:to>
                                    </p:set>
                                    <p:animEffect transition="in" filter="box(in)">
                                      <p:cBhvr>
                                        <p:cTn id="32" dur="3000"/>
                                        <p:tgtEl>
                                          <p:spTgt spid="18"/>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2053"/>
                                        </p:tgtEl>
                                        <p:attrNameLst>
                                          <p:attrName>style.visibility</p:attrName>
                                        </p:attrNameLst>
                                      </p:cBhvr>
                                      <p:to>
                                        <p:strVal val="visible"/>
                                      </p:to>
                                    </p:set>
                                    <p:animEffect transition="in" filter="box(in)">
                                      <p:cBhvr>
                                        <p:cTn id="37" dur="3000"/>
                                        <p:tgtEl>
                                          <p:spTgt spid="20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6" grpId="0"/>
      <p:bldP spid="18" grpId="0"/>
      <p:bldP spid="205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eaLnBrk="1" fontAlgn="auto" hangingPunct="1">
              <a:spcAft>
                <a:spcPts val="0"/>
              </a:spcAft>
              <a:defRPr/>
            </a:pPr>
            <a:r>
              <a:rPr lang="es-ES" dirty="0" smtClean="0">
                <a:solidFill>
                  <a:schemeClr val="tx2">
                    <a:satMod val="130000"/>
                  </a:schemeClr>
                </a:solidFill>
              </a:rPr>
              <a:t>Dinámica de Sistemas (DS)</a:t>
            </a:r>
            <a:endParaRPr lang="es-ES" dirty="0">
              <a:solidFill>
                <a:schemeClr val="tx2">
                  <a:satMod val="130000"/>
                </a:schemeClr>
              </a:solidFill>
            </a:endParaRPr>
          </a:p>
        </p:txBody>
      </p:sp>
      <p:sp>
        <p:nvSpPr>
          <p:cNvPr id="15363" name="2 Marcador de contenido"/>
          <p:cNvSpPr>
            <a:spLocks noGrp="1"/>
          </p:cNvSpPr>
          <p:nvPr>
            <p:ph idx="1"/>
          </p:nvPr>
        </p:nvSpPr>
        <p:spPr>
          <a:xfrm>
            <a:off x="1435100" y="1447800"/>
            <a:ext cx="7499350" cy="4695825"/>
          </a:xfrm>
        </p:spPr>
        <p:txBody>
          <a:bodyPr/>
          <a:lstStyle/>
          <a:p>
            <a:pPr marL="0" indent="0" algn="r" eaLnBrk="1" hangingPunct="1">
              <a:buFont typeface="Wingdings 2" pitchFamily="18" charset="2"/>
              <a:buNone/>
            </a:pPr>
            <a:r>
              <a:rPr lang="es-ES" sz="3600" smtClean="0"/>
              <a:t>Está basada en la teoría de la dinámica no lineal y control desarrolladas en matemáticas, física e ingeniería, que ha sido aplicada ya con éxito al comportamiento en la economía, y otras ciencias sociales y por ende al comportamiento de los humanos, (Sterman, 2000).</a:t>
            </a:r>
          </a:p>
        </p:txBody>
      </p:sp>
      <p:sp>
        <p:nvSpPr>
          <p:cNvPr id="5" name="4 CuadroTexto"/>
          <p:cNvSpPr txBox="1"/>
          <p:nvPr/>
        </p:nvSpPr>
        <p:spPr>
          <a:xfrm rot="16200000">
            <a:off x="-1785143" y="3928268"/>
            <a:ext cx="4686300" cy="830263"/>
          </a:xfrm>
          <a:prstGeom prst="rect">
            <a:avLst/>
          </a:prstGeom>
          <a:noFill/>
        </p:spPr>
        <p:txBody>
          <a:bodyPr>
            <a:spAutoFit/>
          </a:bodyPr>
          <a:lstStyle/>
          <a:p>
            <a:pPr fontAlgn="auto">
              <a:spcBef>
                <a:spcPts val="0"/>
              </a:spcBef>
              <a:spcAft>
                <a:spcPts val="0"/>
              </a:spcAft>
              <a:defRPr/>
            </a:pPr>
            <a:r>
              <a:rPr lang="es-ES" sz="4800" b="1" cap="small" dirty="0">
                <a:solidFill>
                  <a:schemeClr val="tx2">
                    <a:lumMod val="40000"/>
                    <a:lumOff val="60000"/>
                  </a:schemeClr>
                </a:solidFill>
                <a:effectLst>
                  <a:outerShdw blurRad="38100" dist="38100" dir="2700000" algn="tl">
                    <a:srgbClr val="000000">
                      <a:alpha val="43137"/>
                    </a:srgbClr>
                  </a:outerShdw>
                </a:effectLst>
                <a:latin typeface="+mj-lt"/>
                <a:ea typeface="+mj-ea"/>
                <a:cs typeface="+mj-cs"/>
              </a:rPr>
              <a:t>Anteproyecto</a:t>
            </a:r>
          </a:p>
        </p:txBody>
      </p:sp>
      <p:sp>
        <p:nvSpPr>
          <p:cNvPr id="6" name="3 Marcador de pie de página"/>
          <p:cNvSpPr>
            <a:spLocks noGrp="1"/>
          </p:cNvSpPr>
          <p:nvPr>
            <p:ph type="ftr" sz="quarter" idx="11"/>
          </p:nvPr>
        </p:nvSpPr>
        <p:spPr>
          <a:xfrm>
            <a:off x="4214813" y="6500813"/>
            <a:ext cx="4929187" cy="357187"/>
          </a:xfrm>
        </p:spPr>
        <p:txBody>
          <a:bodyPr/>
          <a:lstStyle/>
          <a:p>
            <a:pPr algn="r">
              <a:defRPr/>
            </a:pPr>
            <a:r>
              <a:rPr lang="es-ES" dirty="0"/>
              <a:t>Modelando la Firma: Dinámica de Costos en el problema de Agencia</a:t>
            </a:r>
          </a:p>
        </p:txBody>
      </p:sp>
    </p:spTree>
  </p:cSld>
  <p:clrMapOvr>
    <a:masterClrMapping/>
  </p:clrMapOvr>
  <p:transition spd="slow">
    <p:wheel spokes="1"/>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428750" y="214313"/>
            <a:ext cx="7497763" cy="928687"/>
          </a:xfrm>
        </p:spPr>
        <p:txBody>
          <a:bodyPr/>
          <a:lstStyle/>
          <a:p>
            <a:pPr algn="r" eaLnBrk="1" fontAlgn="auto" hangingPunct="1">
              <a:spcAft>
                <a:spcPts val="0"/>
              </a:spcAft>
              <a:defRPr/>
            </a:pPr>
            <a:r>
              <a:rPr lang="es-ES" dirty="0" smtClean="0">
                <a:solidFill>
                  <a:schemeClr val="tx2">
                    <a:satMod val="130000"/>
                  </a:schemeClr>
                </a:solidFill>
              </a:rPr>
              <a:t>Dinámica de Sistemas (DS)</a:t>
            </a:r>
            <a:endParaRPr lang="es-ES" dirty="0">
              <a:solidFill>
                <a:schemeClr val="tx2">
                  <a:satMod val="130000"/>
                </a:schemeClr>
              </a:solidFill>
            </a:endParaRPr>
          </a:p>
        </p:txBody>
      </p:sp>
      <p:sp>
        <p:nvSpPr>
          <p:cNvPr id="3" name="2 Marcador de contenido"/>
          <p:cNvSpPr>
            <a:spLocks noGrp="1"/>
          </p:cNvSpPr>
          <p:nvPr>
            <p:ph idx="1"/>
          </p:nvPr>
        </p:nvSpPr>
        <p:spPr>
          <a:xfrm>
            <a:off x="1000125" y="1143000"/>
            <a:ext cx="7934325" cy="5286375"/>
          </a:xfrm>
        </p:spPr>
        <p:txBody>
          <a:bodyPr>
            <a:normAutofit/>
          </a:bodyPr>
          <a:lstStyle/>
          <a:p>
            <a:pPr marL="0" indent="0" algn="r" eaLnBrk="1" fontAlgn="auto" hangingPunct="1">
              <a:spcAft>
                <a:spcPts val="0"/>
              </a:spcAft>
              <a:buFont typeface="Wingdings 2"/>
              <a:buNone/>
              <a:defRPr/>
            </a:pPr>
            <a:r>
              <a:rPr lang="es-ES" dirty="0" smtClean="0"/>
              <a:t>La mayoría de fenómenos en las ciencias sociales y en especial en la economía poseen comportamientos no lineales, ej.  exponenciales </a:t>
            </a:r>
            <a:r>
              <a:rPr lang="es-ES" sz="3000" dirty="0" smtClean="0"/>
              <a:t>(Jensen y </a:t>
            </a:r>
            <a:r>
              <a:rPr lang="es-ES" sz="3000" dirty="0" err="1" smtClean="0"/>
              <a:t>Meckling</a:t>
            </a:r>
            <a:r>
              <a:rPr lang="es-ES" sz="3000" dirty="0" smtClean="0"/>
              <a:t>, 1976). </a:t>
            </a:r>
          </a:p>
          <a:p>
            <a:pPr marL="0" indent="0" algn="r" eaLnBrk="1" fontAlgn="auto" hangingPunct="1">
              <a:spcAft>
                <a:spcPts val="0"/>
              </a:spcAft>
              <a:buFont typeface="Wingdings 2"/>
              <a:buNone/>
              <a:defRPr/>
            </a:pPr>
            <a:endParaRPr lang="es-ES" dirty="0" smtClean="0"/>
          </a:p>
          <a:p>
            <a:pPr marL="0" indent="0" algn="r" eaLnBrk="1" fontAlgn="auto" hangingPunct="1">
              <a:spcAft>
                <a:spcPts val="0"/>
              </a:spcAft>
              <a:buFont typeface="Wingdings 2"/>
              <a:buNone/>
              <a:defRPr/>
            </a:pPr>
            <a:r>
              <a:rPr lang="es-ES" dirty="0" smtClean="0"/>
              <a:t>Un análisis de los </a:t>
            </a:r>
            <a:r>
              <a:rPr lang="es-ES" b="1" dirty="0" smtClean="0">
                <a:effectLst>
                  <a:outerShdw blurRad="38100" dist="38100" dir="2700000" algn="tl">
                    <a:srgbClr val="000000">
                      <a:alpha val="43137"/>
                    </a:srgbClr>
                  </a:outerShdw>
                </a:effectLst>
              </a:rPr>
              <a:t>lazos de realimentación positiva </a:t>
            </a:r>
            <a:r>
              <a:rPr lang="es-ES" dirty="0" smtClean="0"/>
              <a:t>empleados corrientemente en el modelado mediante </a:t>
            </a:r>
            <a:r>
              <a:rPr lang="es-ES" b="1" dirty="0" smtClean="0">
                <a:effectLst>
                  <a:outerShdw blurRad="38100" dist="38100" dir="2700000" algn="tl">
                    <a:srgbClr val="000000">
                      <a:alpha val="43137"/>
                    </a:srgbClr>
                  </a:outerShdw>
                </a:effectLst>
              </a:rPr>
              <a:t>DS</a:t>
            </a:r>
            <a:r>
              <a:rPr lang="es-ES" dirty="0" smtClean="0"/>
              <a:t> muestra presenta conductas de crecimiento exponencial </a:t>
            </a:r>
            <a:r>
              <a:rPr lang="es-ES" sz="3000" dirty="0" smtClean="0"/>
              <a:t>(</a:t>
            </a:r>
            <a:r>
              <a:rPr lang="es-ES" sz="3000" dirty="0" err="1" smtClean="0"/>
              <a:t>Ashford</a:t>
            </a:r>
            <a:r>
              <a:rPr lang="es-ES" sz="3000" dirty="0" smtClean="0"/>
              <a:t>, 1995)</a:t>
            </a:r>
          </a:p>
        </p:txBody>
      </p:sp>
      <p:sp>
        <p:nvSpPr>
          <p:cNvPr id="5" name="4 CuadroTexto"/>
          <p:cNvSpPr txBox="1"/>
          <p:nvPr/>
        </p:nvSpPr>
        <p:spPr>
          <a:xfrm rot="16200000">
            <a:off x="-1785143" y="3928268"/>
            <a:ext cx="4686300" cy="830263"/>
          </a:xfrm>
          <a:prstGeom prst="rect">
            <a:avLst/>
          </a:prstGeom>
          <a:noFill/>
        </p:spPr>
        <p:txBody>
          <a:bodyPr>
            <a:spAutoFit/>
          </a:bodyPr>
          <a:lstStyle/>
          <a:p>
            <a:pPr fontAlgn="auto">
              <a:spcBef>
                <a:spcPts val="0"/>
              </a:spcBef>
              <a:spcAft>
                <a:spcPts val="0"/>
              </a:spcAft>
              <a:defRPr/>
            </a:pPr>
            <a:r>
              <a:rPr lang="es-ES" sz="4800" b="1" cap="small" dirty="0">
                <a:solidFill>
                  <a:schemeClr val="tx2">
                    <a:lumMod val="40000"/>
                    <a:lumOff val="60000"/>
                  </a:schemeClr>
                </a:solidFill>
                <a:effectLst>
                  <a:outerShdw blurRad="38100" dist="38100" dir="2700000" algn="tl">
                    <a:srgbClr val="000000">
                      <a:alpha val="43137"/>
                    </a:srgbClr>
                  </a:outerShdw>
                </a:effectLst>
                <a:latin typeface="+mj-lt"/>
                <a:ea typeface="+mj-ea"/>
                <a:cs typeface="+mj-cs"/>
              </a:rPr>
              <a:t>Anteproyecto</a:t>
            </a:r>
          </a:p>
        </p:txBody>
      </p:sp>
      <p:sp>
        <p:nvSpPr>
          <p:cNvPr id="6" name="3 Marcador de pie de página"/>
          <p:cNvSpPr txBox="1">
            <a:spLocks/>
          </p:cNvSpPr>
          <p:nvPr/>
        </p:nvSpPr>
        <p:spPr>
          <a:xfrm>
            <a:off x="4214813" y="6500813"/>
            <a:ext cx="4929187" cy="357187"/>
          </a:xfrm>
          <a:prstGeom prst="rect">
            <a:avLst/>
          </a:prstGeom>
        </p:spPr>
        <p:txBody>
          <a:bodyPr anchor="b"/>
          <a:lstStyle/>
          <a:p>
            <a:pPr algn="r" fontAlgn="auto">
              <a:spcBef>
                <a:spcPts val="0"/>
              </a:spcBef>
              <a:spcAft>
                <a:spcPts val="0"/>
              </a:spcAft>
              <a:defRPr/>
            </a:pPr>
            <a:r>
              <a:rPr lang="es-ES" sz="1200">
                <a:solidFill>
                  <a:schemeClr val="bg2">
                    <a:shade val="50000"/>
                    <a:satMod val="200000"/>
                  </a:schemeClr>
                </a:solidFill>
                <a:latin typeface="+mn-lt"/>
                <a:cs typeface="+mn-cs"/>
              </a:rPr>
              <a:t>Modelando la Firma: Dinámica de Costos en el problema de Agencia</a:t>
            </a:r>
            <a:endParaRPr lang="es-ES" sz="1200" dirty="0">
              <a:solidFill>
                <a:schemeClr val="bg2">
                  <a:shade val="50000"/>
                  <a:satMod val="200000"/>
                </a:schemeClr>
              </a:solidFill>
              <a:latin typeface="+mn-lt"/>
              <a:cs typeface="+mn-cs"/>
            </a:endParaRPr>
          </a:p>
        </p:txBody>
      </p:sp>
    </p:spTree>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ox(in)">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io">
  <a:themeElements>
    <a:clrScheme name="Urbano">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Solsticio">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io">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928</TotalTime>
  <Words>1155</Words>
  <Application>Microsoft Office PowerPoint</Application>
  <PresentationFormat>Presentación en pantalla (4:3)</PresentationFormat>
  <Paragraphs>128</Paragraphs>
  <Slides>17</Slides>
  <Notes>1</Notes>
  <HiddenSlides>0</HiddenSlides>
  <MMClips>0</MMClips>
  <ScaleCrop>false</ScaleCrop>
  <HeadingPairs>
    <vt:vector size="4" baseType="variant">
      <vt:variant>
        <vt:lpstr>Tema</vt:lpstr>
      </vt:variant>
      <vt:variant>
        <vt:i4>1</vt:i4>
      </vt:variant>
      <vt:variant>
        <vt:lpstr>Títulos de diapositiva</vt:lpstr>
      </vt:variant>
      <vt:variant>
        <vt:i4>17</vt:i4>
      </vt:variant>
    </vt:vector>
  </HeadingPairs>
  <TitlesOfParts>
    <vt:vector size="18" baseType="lpstr">
      <vt:lpstr>Solsticio</vt:lpstr>
      <vt:lpstr>Modelando la Firma: dinámica de Costos en el Problema de Agencia</vt:lpstr>
      <vt:lpstr>¿Por qué existen las Empresas?</vt:lpstr>
      <vt:lpstr>¿Por qué existen las Empresas?</vt:lpstr>
      <vt:lpstr>¿Por qué existen las Empresas?</vt:lpstr>
      <vt:lpstr>Teorías de la Firma</vt:lpstr>
      <vt:lpstr>Problema de Agencia</vt:lpstr>
      <vt:lpstr>Diapositiva 7</vt:lpstr>
      <vt:lpstr>Dinámica de Sistemas (DS)</vt:lpstr>
      <vt:lpstr>Dinámica de Sistemas (DS)</vt:lpstr>
      <vt:lpstr>Dinámica de Sistemas</vt:lpstr>
      <vt:lpstr> Comportamientos, DS</vt:lpstr>
      <vt:lpstr> Estructuras DS</vt:lpstr>
      <vt:lpstr>Dinámica de Sistemas</vt:lpstr>
      <vt:lpstr>Dinámica de Sistemas</vt:lpstr>
      <vt:lpstr>Objetivos</vt:lpstr>
      <vt:lpstr>Objetivos</vt:lpstr>
      <vt:lpstr>Objetivos</vt:lpstr>
    </vt:vector>
  </TitlesOfParts>
  <Company>Windows XP Titan Ultimate Edition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Modelando la Firma mediante Herramientas de dinámica de Sistemas</dc:title>
  <dc:creator>Admin</dc:creator>
  <cp:lastModifiedBy>Admin</cp:lastModifiedBy>
  <cp:revision>53</cp:revision>
  <dcterms:created xsi:type="dcterms:W3CDTF">2010-05-11T15:58:34Z</dcterms:created>
  <dcterms:modified xsi:type="dcterms:W3CDTF">2016-07-11T01:19:11Z</dcterms:modified>
</cp:coreProperties>
</file>