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05" r:id="rId3"/>
    <p:sldId id="316" r:id="rId4"/>
    <p:sldId id="306" r:id="rId5"/>
    <p:sldId id="308" r:id="rId6"/>
    <p:sldId id="309" r:id="rId7"/>
    <p:sldId id="307" r:id="rId8"/>
    <p:sldId id="317" r:id="rId9"/>
    <p:sldId id="310" r:id="rId10"/>
    <p:sldId id="312" r:id="rId11"/>
    <p:sldId id="311" r:id="rId12"/>
    <p:sldId id="315" r:id="rId13"/>
    <p:sldId id="318" r:id="rId14"/>
    <p:sldId id="319" r:id="rId15"/>
    <p:sldId id="320" r:id="rId16"/>
    <p:sldId id="321" r:id="rId17"/>
    <p:sldId id="322" r:id="rId18"/>
    <p:sldId id="323" r:id="rId19"/>
    <p:sldId id="325" r:id="rId20"/>
    <p:sldId id="326" r:id="rId21"/>
    <p:sldId id="324" r:id="rId22"/>
    <p:sldId id="327" r:id="rId23"/>
    <p:sldId id="328" r:id="rId24"/>
    <p:sldId id="333" r:id="rId25"/>
    <p:sldId id="329" r:id="rId26"/>
    <p:sldId id="332" r:id="rId27"/>
    <p:sldId id="331" r:id="rId28"/>
    <p:sldId id="334" r:id="rId29"/>
    <p:sldId id="314" r:id="rId30"/>
  </p:sldIdLst>
  <p:sldSz cx="12192000" cy="6858000"/>
  <p:notesSz cx="6858000" cy="9101138"/>
  <p:defaultTextStyle>
    <a:defPPr>
      <a:defRPr lang="en-US"/>
    </a:defPPr>
    <a:lvl1pPr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5pPr>
    <a:lvl6pPr marL="2286000" algn="l" defTabSz="914400" rtl="0" eaLnBrk="1" latinLnBrk="0" hangingPunct="1">
      <a:defRPr kern="1200">
        <a:solidFill>
          <a:schemeClr val="tx1"/>
        </a:solidFill>
        <a:latin typeface="Trebuchet MS" panose="020B0603020202020204" pitchFamily="34" charset="0"/>
        <a:ea typeface="+mn-ea"/>
        <a:cs typeface="+mn-cs"/>
      </a:defRPr>
    </a:lvl6pPr>
    <a:lvl7pPr marL="2743200" algn="l" defTabSz="914400" rtl="0" eaLnBrk="1" latinLnBrk="0" hangingPunct="1">
      <a:defRPr kern="1200">
        <a:solidFill>
          <a:schemeClr val="tx1"/>
        </a:solidFill>
        <a:latin typeface="Trebuchet MS" panose="020B0603020202020204" pitchFamily="34" charset="0"/>
        <a:ea typeface="+mn-ea"/>
        <a:cs typeface="+mn-cs"/>
      </a:defRPr>
    </a:lvl7pPr>
    <a:lvl8pPr marL="3200400" algn="l" defTabSz="914400" rtl="0" eaLnBrk="1" latinLnBrk="0" hangingPunct="1">
      <a:defRPr kern="1200">
        <a:solidFill>
          <a:schemeClr val="tx1"/>
        </a:solidFill>
        <a:latin typeface="Trebuchet MS" panose="020B0603020202020204" pitchFamily="34" charset="0"/>
        <a:ea typeface="+mn-ea"/>
        <a:cs typeface="+mn-cs"/>
      </a:defRPr>
    </a:lvl8pPr>
    <a:lvl9pPr marL="3657600" algn="l" defTabSz="914400" rtl="0" eaLnBrk="1" latinLnBrk="0" hangingPunct="1">
      <a:defRPr kern="1200">
        <a:solidFill>
          <a:schemeClr val="tx1"/>
        </a:solidFill>
        <a:latin typeface="Trebuchet MS" panose="020B0603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792" y="72"/>
      </p:cViewPr>
      <p:guideLst>
        <p:guide orient="horz" pos="2160"/>
        <p:guide pos="3840"/>
      </p:guideLst>
    </p:cSldViewPr>
  </p:slideViewPr>
  <p:notesTextViewPr>
    <p:cViewPr>
      <p:scale>
        <a:sx n="1" d="1"/>
        <a:sy n="1" d="1"/>
      </p:scale>
      <p:origin x="0" y="0"/>
    </p:cViewPr>
  </p:notesTextViewPr>
  <p:sorterViewPr>
    <p:cViewPr>
      <p:scale>
        <a:sx n="60" d="100"/>
        <a:sy n="60" d="100"/>
      </p:scale>
      <p:origin x="0" y="-263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r>
              <a:rPr lang="es-VE" sz="1400" dirty="0">
                <a:solidFill>
                  <a:schemeClr val="accent5">
                    <a:lumMod val="75000"/>
                  </a:schemeClr>
                </a:solidFill>
                <a:effectLst/>
              </a:rPr>
              <a:t>Top ten países mejores PIB 2.016</a:t>
            </a:r>
            <a:endParaRPr lang="en-US" dirty="0">
              <a:solidFill>
                <a:schemeClr val="accent5">
                  <a:lumMod val="75000"/>
                </a:schemeClr>
              </a:solidFill>
            </a:endParaRPr>
          </a:p>
        </c:rich>
      </c:tx>
      <c:overlay val="0"/>
      <c:spPr>
        <a:noFill/>
        <a:ln>
          <a:noFill/>
        </a:ln>
        <a:effectLst/>
      </c:spPr>
      <c:txPr>
        <a:bodyPr rot="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endParaRPr lang="es-VE"/>
        </a:p>
      </c:txPr>
    </c:title>
    <c:autoTitleDeleted val="0"/>
    <c:plotArea>
      <c:layout>
        <c:manualLayout>
          <c:layoutTarget val="inner"/>
          <c:xMode val="edge"/>
          <c:yMode val="edge"/>
          <c:x val="0.17553237095363081"/>
          <c:y val="1.9325031969579465E-2"/>
          <c:w val="0.81891207349081363"/>
          <c:h val="0.72760061242344709"/>
        </c:manualLayout>
      </c:layout>
      <c:barChart>
        <c:barDir val="col"/>
        <c:grouping val="clustered"/>
        <c:varyColors val="0"/>
        <c:ser>
          <c:idx val="0"/>
          <c:order val="0"/>
          <c:tx>
            <c:strRef>
              <c:f>Hoja3!$I$1</c:f>
              <c:strCache>
                <c:ptCount val="1"/>
                <c:pt idx="0">
                  <c:v>Dòlares internacionales</c:v>
                </c:pt>
              </c:strCache>
            </c:strRef>
          </c:tx>
          <c:spPr>
            <a:solidFill>
              <a:srgbClr val="0070C0"/>
            </a:solidFill>
            <a:ln>
              <a:noFill/>
            </a:ln>
            <a:effectLst/>
          </c:spPr>
          <c:invertIfNegative val="0"/>
          <c:cat>
            <c:strRef>
              <c:f>Hoja3!$H$2:$H$11</c:f>
              <c:strCache>
                <c:ptCount val="10"/>
                <c:pt idx="0">
                  <c:v>Estados Unidos</c:v>
                </c:pt>
                <c:pt idx="1">
                  <c:v>China</c:v>
                </c:pt>
                <c:pt idx="2">
                  <c:v>Japón</c:v>
                </c:pt>
                <c:pt idx="3">
                  <c:v>Alemania</c:v>
                </c:pt>
                <c:pt idx="4">
                  <c:v>Brasil</c:v>
                </c:pt>
                <c:pt idx="5">
                  <c:v>Reino Unido</c:v>
                </c:pt>
                <c:pt idx="6">
                  <c:v>Francia</c:v>
                </c:pt>
                <c:pt idx="7">
                  <c:v>India</c:v>
                </c:pt>
                <c:pt idx="8">
                  <c:v>Rusia</c:v>
                </c:pt>
                <c:pt idx="9">
                  <c:v>México</c:v>
                </c:pt>
              </c:strCache>
            </c:strRef>
          </c:cat>
          <c:val>
            <c:numRef>
              <c:f>Hoja3!$I$2:$I$11</c:f>
              <c:numCache>
                <c:formatCode>#,##0.00</c:formatCode>
                <c:ptCount val="10"/>
                <c:pt idx="0">
                  <c:v>17435.560000000001</c:v>
                </c:pt>
                <c:pt idx="1">
                  <c:v>12032.11</c:v>
                </c:pt>
                <c:pt idx="2">
                  <c:v>6295.36</c:v>
                </c:pt>
                <c:pt idx="3">
                  <c:v>3485.89</c:v>
                </c:pt>
                <c:pt idx="4">
                  <c:v>2798.85</c:v>
                </c:pt>
                <c:pt idx="5">
                  <c:v>2624.59</c:v>
                </c:pt>
                <c:pt idx="6">
                  <c:v>2612.2800000000002</c:v>
                </c:pt>
                <c:pt idx="7">
                  <c:v>2317.89</c:v>
                </c:pt>
                <c:pt idx="8">
                  <c:v>2054.5700000000002</c:v>
                </c:pt>
                <c:pt idx="9">
                  <c:v>2054.5700000000002</c:v>
                </c:pt>
              </c:numCache>
            </c:numRef>
          </c:val>
          <c:extLst>
            <c:ext xmlns:c16="http://schemas.microsoft.com/office/drawing/2014/chart" uri="{C3380CC4-5D6E-409C-BE32-E72D297353CC}">
              <c16:uniqueId val="{00000000-8D34-44CC-8134-964E6FE273E5}"/>
            </c:ext>
          </c:extLst>
        </c:ser>
        <c:dLbls>
          <c:showLegendKey val="0"/>
          <c:showVal val="0"/>
          <c:showCatName val="0"/>
          <c:showSerName val="0"/>
          <c:showPercent val="0"/>
          <c:showBubbleSize val="0"/>
        </c:dLbls>
        <c:gapWidth val="219"/>
        <c:overlap val="-27"/>
        <c:axId val="22024576"/>
        <c:axId val="22026112"/>
        <c:extLst>
          <c:ext xmlns:c15="http://schemas.microsoft.com/office/drawing/2012/chart" uri="{02D57815-91ED-43cb-92C2-25804820EDAC}">
            <c15:filteredBarSeries>
              <c15:ser>
                <c:idx val="1"/>
                <c:order val="1"/>
                <c:tx>
                  <c:strRef>
                    <c:extLst>
                      <c:ext uri="{02D57815-91ED-43cb-92C2-25804820EDAC}">
                        <c15:formulaRef>
                          <c15:sqref>Hoja3!$J$1</c15:sqref>
                        </c15:formulaRef>
                      </c:ext>
                    </c:extLst>
                    <c:strCache>
                      <c:ptCount val="1"/>
                      <c:pt idx="0">
                        <c:v>PIB</c:v>
                      </c:pt>
                    </c:strCache>
                  </c:strRef>
                </c:tx>
                <c:spPr>
                  <a:solidFill>
                    <a:schemeClr val="accent2"/>
                  </a:solidFill>
                  <a:ln>
                    <a:noFill/>
                  </a:ln>
                  <a:effectLst/>
                </c:spPr>
                <c:invertIfNegative val="0"/>
                <c:cat>
                  <c:strRef>
                    <c:extLst>
                      <c:ext uri="{02D57815-91ED-43cb-92C2-25804820EDAC}">
                        <c15:formulaRef>
                          <c15:sqref>Hoja3!$H$2:$H$11</c15:sqref>
                        </c15:formulaRef>
                      </c:ext>
                    </c:extLst>
                    <c:strCache>
                      <c:ptCount val="10"/>
                      <c:pt idx="0">
                        <c:v>Estados Unidos</c:v>
                      </c:pt>
                      <c:pt idx="1">
                        <c:v>China</c:v>
                      </c:pt>
                      <c:pt idx="2">
                        <c:v>Japón</c:v>
                      </c:pt>
                      <c:pt idx="3">
                        <c:v>Alemania</c:v>
                      </c:pt>
                      <c:pt idx="4">
                        <c:v>Brasil</c:v>
                      </c:pt>
                      <c:pt idx="5">
                        <c:v>Reino Unido</c:v>
                      </c:pt>
                      <c:pt idx="6">
                        <c:v>Francia</c:v>
                      </c:pt>
                      <c:pt idx="7">
                        <c:v>India</c:v>
                      </c:pt>
                      <c:pt idx="8">
                        <c:v>Rusia</c:v>
                      </c:pt>
                      <c:pt idx="9">
                        <c:v>México</c:v>
                      </c:pt>
                    </c:strCache>
                  </c:strRef>
                </c:cat>
                <c:val>
                  <c:numRef>
                    <c:extLst>
                      <c:ext uri="{02D57815-91ED-43cb-92C2-25804820EDAC}">
                        <c15:formulaRef>
                          <c15:sqref>Hoja3!$J$2:$J$11</c15:sqref>
                        </c15:formulaRef>
                      </c:ext>
                    </c:extLst>
                    <c:numCache>
                      <c:formatCode>General</c:formatCode>
                      <c:ptCount val="10"/>
                    </c:numCache>
                  </c:numRef>
                </c:val>
                <c:extLst>
                  <c:ext xmlns:c16="http://schemas.microsoft.com/office/drawing/2014/chart" uri="{C3380CC4-5D6E-409C-BE32-E72D297353CC}">
                    <c16:uniqueId val="{00000001-8D34-44CC-8134-964E6FE273E5}"/>
                  </c:ext>
                </c:extLst>
              </c15:ser>
            </c15:filteredBarSeries>
          </c:ext>
        </c:extLst>
      </c:barChart>
      <c:catAx>
        <c:axId val="22024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VE"/>
          </a:p>
        </c:txPr>
        <c:crossAx val="22026112"/>
        <c:crosses val="autoZero"/>
        <c:auto val="1"/>
        <c:lblAlgn val="ctr"/>
        <c:lblOffset val="100"/>
        <c:noMultiLvlLbl val="0"/>
      </c:catAx>
      <c:valAx>
        <c:axId val="22026112"/>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VE"/>
          </a:p>
        </c:txPr>
        <c:crossAx val="220245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V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r>
              <a:rPr lang="en-US" sz="1800" b="0" i="0" baseline="0" dirty="0">
                <a:solidFill>
                  <a:schemeClr val="tx1"/>
                </a:solidFill>
                <a:effectLst/>
              </a:rPr>
              <a:t>Países Top Ten PIB per </a:t>
            </a:r>
            <a:r>
              <a:rPr lang="en-US" sz="1800" b="0" i="0" baseline="0" dirty="0" err="1">
                <a:solidFill>
                  <a:schemeClr val="tx1"/>
                </a:solidFill>
                <a:effectLst/>
              </a:rPr>
              <a:t>cápita</a:t>
            </a:r>
            <a:r>
              <a:rPr lang="en-US" sz="1800" b="0" i="0" baseline="0" dirty="0">
                <a:solidFill>
                  <a:schemeClr val="tx1"/>
                </a:solidFill>
                <a:effectLst/>
              </a:rPr>
              <a:t> 2016</a:t>
            </a:r>
            <a:endParaRPr lang="en-US" dirty="0">
              <a:solidFill>
                <a:schemeClr val="tx1"/>
              </a:solidFill>
            </a:endParaRPr>
          </a:p>
        </c:rich>
      </c:tx>
      <c:overlay val="0"/>
      <c:spPr>
        <a:noFill/>
        <a:ln>
          <a:noFill/>
        </a:ln>
        <a:effectLst/>
      </c:spPr>
      <c:txPr>
        <a:bodyPr rot="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endParaRPr lang="es-VE"/>
        </a:p>
      </c:txPr>
    </c:title>
    <c:autoTitleDeleted val="0"/>
    <c:plotArea>
      <c:layout/>
      <c:barChart>
        <c:barDir val="col"/>
        <c:grouping val="clustered"/>
        <c:varyColors val="0"/>
        <c:ser>
          <c:idx val="1"/>
          <c:order val="1"/>
          <c:tx>
            <c:strRef>
              <c:f>Hoja3!$E$14</c:f>
              <c:strCache>
                <c:ptCount val="1"/>
                <c:pt idx="0">
                  <c:v>Dólares internacionales</c:v>
                </c:pt>
              </c:strCache>
            </c:strRef>
          </c:tx>
          <c:spPr>
            <a:solidFill>
              <a:srgbClr val="0070C0"/>
            </a:solidFill>
            <a:ln>
              <a:noFill/>
            </a:ln>
            <a:effectLst/>
          </c:spPr>
          <c:invertIfNegative val="0"/>
          <c:cat>
            <c:strRef>
              <c:f>Hoja3!$D$15:$D$24</c:f>
              <c:strCache>
                <c:ptCount val="10"/>
                <c:pt idx="0">
                  <c:v>Luxenburgo</c:v>
                </c:pt>
                <c:pt idx="1">
                  <c:v>Suiza</c:v>
                </c:pt>
                <c:pt idx="2">
                  <c:v>Noruega</c:v>
                </c:pt>
                <c:pt idx="3">
                  <c:v>Irlanda</c:v>
                </c:pt>
                <c:pt idx="4">
                  <c:v>Catar</c:v>
                </c:pt>
                <c:pt idx="5">
                  <c:v>Islandia</c:v>
                </c:pt>
                <c:pt idx="6">
                  <c:v>Estados Unidos</c:v>
                </c:pt>
                <c:pt idx="7">
                  <c:v>Dinamarca</c:v>
                </c:pt>
                <c:pt idx="8">
                  <c:v>Singapur</c:v>
                </c:pt>
                <c:pt idx="9">
                  <c:v>Australia</c:v>
                </c:pt>
              </c:strCache>
            </c:strRef>
          </c:cat>
          <c:val>
            <c:numRef>
              <c:f>Hoja3!$E$15:$E$24</c:f>
              <c:numCache>
                <c:formatCode>0.0</c:formatCode>
                <c:ptCount val="10"/>
                <c:pt idx="0" formatCode="0">
                  <c:v>103199</c:v>
                </c:pt>
                <c:pt idx="1">
                  <c:v>79242</c:v>
                </c:pt>
                <c:pt idx="2" formatCode="0">
                  <c:v>70392</c:v>
                </c:pt>
                <c:pt idx="3" formatCode="0">
                  <c:v>62562</c:v>
                </c:pt>
                <c:pt idx="4" formatCode="0">
                  <c:v>60787</c:v>
                </c:pt>
                <c:pt idx="5" formatCode="0">
                  <c:v>59629</c:v>
                </c:pt>
                <c:pt idx="6" formatCode="0">
                  <c:v>57436</c:v>
                </c:pt>
                <c:pt idx="7" formatCode="0">
                  <c:v>53744</c:v>
                </c:pt>
                <c:pt idx="8" formatCode="0">
                  <c:v>52961</c:v>
                </c:pt>
                <c:pt idx="9" formatCode="0">
                  <c:v>51850</c:v>
                </c:pt>
              </c:numCache>
            </c:numRef>
          </c:val>
          <c:extLst>
            <c:ext xmlns:c16="http://schemas.microsoft.com/office/drawing/2014/chart" uri="{C3380CC4-5D6E-409C-BE32-E72D297353CC}">
              <c16:uniqueId val="{00000000-7025-40FB-BCB5-9E7489A86490}"/>
            </c:ext>
          </c:extLst>
        </c:ser>
        <c:dLbls>
          <c:showLegendKey val="0"/>
          <c:showVal val="0"/>
          <c:showCatName val="0"/>
          <c:showSerName val="0"/>
          <c:showPercent val="0"/>
          <c:showBubbleSize val="0"/>
        </c:dLbls>
        <c:gapWidth val="219"/>
        <c:overlap val="-27"/>
        <c:axId val="21869696"/>
        <c:axId val="21871232"/>
        <c:extLst>
          <c:ext xmlns:c15="http://schemas.microsoft.com/office/drawing/2012/chart" uri="{02D57815-91ED-43cb-92C2-25804820EDAC}">
            <c15:filteredBarSeries>
              <c15:ser>
                <c:idx val="0"/>
                <c:order val="0"/>
                <c:tx>
                  <c:v>$ Internacionales en millones</c:v>
                </c:tx>
                <c:spPr>
                  <a:solidFill>
                    <a:schemeClr val="accent1"/>
                  </a:solidFill>
                  <a:ln>
                    <a:noFill/>
                  </a:ln>
                  <a:effectLst/>
                </c:spPr>
                <c:invertIfNegative val="0"/>
                <c:cat>
                  <c:strRef>
                    <c:extLst>
                      <c:ext uri="{02D57815-91ED-43cb-92C2-25804820EDAC}">
                        <c15:formulaRef>
                          <c15:sqref>Hoja3!$D$15:$D$24</c15:sqref>
                        </c15:formulaRef>
                      </c:ext>
                    </c:extLst>
                    <c:strCache>
                      <c:ptCount val="10"/>
                      <c:pt idx="0">
                        <c:v>Luxenburgo</c:v>
                      </c:pt>
                      <c:pt idx="1">
                        <c:v>Suiza</c:v>
                      </c:pt>
                      <c:pt idx="2">
                        <c:v>Noruega</c:v>
                      </c:pt>
                      <c:pt idx="3">
                        <c:v>Irlanda</c:v>
                      </c:pt>
                      <c:pt idx="4">
                        <c:v>Catar</c:v>
                      </c:pt>
                      <c:pt idx="5">
                        <c:v>Islandia</c:v>
                      </c:pt>
                      <c:pt idx="6">
                        <c:v>Estados Unidos</c:v>
                      </c:pt>
                      <c:pt idx="7">
                        <c:v>Dinamarca</c:v>
                      </c:pt>
                      <c:pt idx="8">
                        <c:v>Singapur</c:v>
                      </c:pt>
                      <c:pt idx="9">
                        <c:v>Australia</c:v>
                      </c:pt>
                    </c:strCache>
                  </c:strRef>
                </c:cat>
                <c:val>
                  <c:numRef>
                    <c:extLst>
                      <c:ext uri="{02D57815-91ED-43cb-92C2-25804820EDAC}">
                        <c15:formulaRef>
                          <c15:sqref>Hoja3!$E$14</c15:sqref>
                        </c15:formulaRef>
                      </c:ext>
                    </c:extLst>
                    <c:numCache>
                      <c:formatCode>General</c:formatCode>
                      <c:ptCount val="1"/>
                      <c:pt idx="0">
                        <c:v>0</c:v>
                      </c:pt>
                    </c:numCache>
                  </c:numRef>
                </c:val>
                <c:extLst>
                  <c:ext xmlns:c16="http://schemas.microsoft.com/office/drawing/2014/chart" uri="{C3380CC4-5D6E-409C-BE32-E72D297353CC}">
                    <c16:uniqueId val="{00000001-7025-40FB-BCB5-9E7489A86490}"/>
                  </c:ext>
                </c:extLst>
              </c15:ser>
            </c15:filteredBarSeries>
          </c:ext>
        </c:extLst>
      </c:barChart>
      <c:catAx>
        <c:axId val="21869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VE"/>
          </a:p>
        </c:txPr>
        <c:crossAx val="21871232"/>
        <c:crosses val="autoZero"/>
        <c:auto val="1"/>
        <c:lblAlgn val="ctr"/>
        <c:lblOffset val="100"/>
        <c:noMultiLvlLbl val="0"/>
      </c:catAx>
      <c:valAx>
        <c:axId val="218712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VE"/>
          </a:p>
        </c:txPr>
        <c:crossAx val="218696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V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VE" b="1" dirty="0"/>
              <a:t>% Variación Anual PIB hasta el 2016</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VE"/>
        </a:p>
      </c:txPr>
    </c:title>
    <c:autoTitleDeleted val="0"/>
    <c:plotArea>
      <c:layout/>
      <c:lineChart>
        <c:grouping val="standard"/>
        <c:varyColors val="0"/>
        <c:ser>
          <c:idx val="0"/>
          <c:order val="0"/>
          <c:tx>
            <c:strRef>
              <c:f>Hoja1!$K$10</c:f>
              <c:strCache>
                <c:ptCount val="1"/>
                <c:pt idx="0">
                  <c:v>% Variaci{on Anual PIB</c:v>
                </c:pt>
              </c:strCache>
            </c:strRef>
          </c:tx>
          <c:spPr>
            <a:ln w="28575" cap="rnd">
              <a:solidFill>
                <a:schemeClr val="accent1"/>
              </a:solidFill>
              <a:round/>
            </a:ln>
            <a:effectLst/>
          </c:spPr>
          <c:marker>
            <c:symbol val="none"/>
          </c:marker>
          <c:cat>
            <c:numRef>
              <c:f>Hoja1!$J$11:$J$21</c:f>
              <c:numCache>
                <c:formatCode>General</c:formatCode>
                <c:ptCount val="11"/>
                <c:pt idx="0">
                  <c:v>2006</c:v>
                </c:pt>
                <c:pt idx="1">
                  <c:v>2007</c:v>
                </c:pt>
                <c:pt idx="2">
                  <c:v>2008</c:v>
                </c:pt>
                <c:pt idx="3">
                  <c:v>2009</c:v>
                </c:pt>
                <c:pt idx="4">
                  <c:v>2010</c:v>
                </c:pt>
                <c:pt idx="5">
                  <c:v>2011</c:v>
                </c:pt>
                <c:pt idx="6">
                  <c:v>2012</c:v>
                </c:pt>
                <c:pt idx="7">
                  <c:v>2013</c:v>
                </c:pt>
                <c:pt idx="8">
                  <c:v>2014</c:v>
                </c:pt>
                <c:pt idx="9">
                  <c:v>2015</c:v>
                </c:pt>
                <c:pt idx="10">
                  <c:v>2016</c:v>
                </c:pt>
              </c:numCache>
            </c:numRef>
          </c:cat>
          <c:val>
            <c:numRef>
              <c:f>Hoja1!$K$11:$K$21</c:f>
              <c:numCache>
                <c:formatCode>General</c:formatCode>
                <c:ptCount val="11"/>
                <c:pt idx="0">
                  <c:v>9.9</c:v>
                </c:pt>
                <c:pt idx="1">
                  <c:v>8.8000000000000007</c:v>
                </c:pt>
                <c:pt idx="2">
                  <c:v>5.3</c:v>
                </c:pt>
                <c:pt idx="3">
                  <c:v>-3.2</c:v>
                </c:pt>
                <c:pt idx="4">
                  <c:v>-1.5</c:v>
                </c:pt>
                <c:pt idx="5">
                  <c:v>4.2</c:v>
                </c:pt>
                <c:pt idx="6">
                  <c:v>5.6</c:v>
                </c:pt>
                <c:pt idx="7">
                  <c:v>1.3</c:v>
                </c:pt>
                <c:pt idx="8">
                  <c:v>-3.9</c:v>
                </c:pt>
                <c:pt idx="9">
                  <c:v>-6.2</c:v>
                </c:pt>
                <c:pt idx="10">
                  <c:v>-18</c:v>
                </c:pt>
              </c:numCache>
            </c:numRef>
          </c:val>
          <c:smooth val="0"/>
          <c:extLst>
            <c:ext xmlns:c16="http://schemas.microsoft.com/office/drawing/2014/chart" uri="{C3380CC4-5D6E-409C-BE32-E72D297353CC}">
              <c16:uniqueId val="{00000000-6265-497E-88DA-35A15EEDBC24}"/>
            </c:ext>
          </c:extLst>
        </c:ser>
        <c:dLbls>
          <c:showLegendKey val="0"/>
          <c:showVal val="0"/>
          <c:showCatName val="0"/>
          <c:showSerName val="0"/>
          <c:showPercent val="0"/>
          <c:showBubbleSize val="0"/>
        </c:dLbls>
        <c:smooth val="0"/>
        <c:axId val="583345344"/>
        <c:axId val="583352560"/>
      </c:lineChart>
      <c:catAx>
        <c:axId val="5833453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VE"/>
          </a:p>
        </c:txPr>
        <c:crossAx val="583352560"/>
        <c:crosses val="autoZero"/>
        <c:auto val="1"/>
        <c:lblAlgn val="ctr"/>
        <c:lblOffset val="100"/>
        <c:noMultiLvlLbl val="0"/>
      </c:catAx>
      <c:valAx>
        <c:axId val="5833525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VE"/>
          </a:p>
        </c:txPr>
        <c:crossAx val="5833453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V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VE" b="1" dirty="0"/>
              <a:t>Inflación Acumulada Anual hasta el 2016</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VE"/>
        </a:p>
      </c:txPr>
    </c:title>
    <c:autoTitleDeleted val="0"/>
    <c:plotArea>
      <c:layout/>
      <c:lineChart>
        <c:grouping val="standard"/>
        <c:varyColors val="0"/>
        <c:ser>
          <c:idx val="0"/>
          <c:order val="0"/>
          <c:tx>
            <c:strRef>
              <c:f>Hoja1!$K$26</c:f>
              <c:strCache>
                <c:ptCount val="1"/>
                <c:pt idx="0">
                  <c:v>Inflacion Anual</c:v>
                </c:pt>
              </c:strCache>
            </c:strRef>
          </c:tx>
          <c:spPr>
            <a:ln w="28575" cap="rnd">
              <a:solidFill>
                <a:schemeClr val="accent1"/>
              </a:solidFill>
              <a:round/>
            </a:ln>
            <a:effectLst/>
          </c:spPr>
          <c:marker>
            <c:symbol val="none"/>
          </c:marker>
          <c:cat>
            <c:numRef>
              <c:f>Hoja1!$J$27:$J$37</c:f>
              <c:numCache>
                <c:formatCode>General</c:formatCode>
                <c:ptCount val="11"/>
                <c:pt idx="0">
                  <c:v>2006</c:v>
                </c:pt>
                <c:pt idx="1">
                  <c:v>2007</c:v>
                </c:pt>
                <c:pt idx="2">
                  <c:v>2008</c:v>
                </c:pt>
                <c:pt idx="3">
                  <c:v>2009</c:v>
                </c:pt>
                <c:pt idx="4">
                  <c:v>2010</c:v>
                </c:pt>
                <c:pt idx="5">
                  <c:v>2011</c:v>
                </c:pt>
                <c:pt idx="6">
                  <c:v>2012</c:v>
                </c:pt>
                <c:pt idx="7">
                  <c:v>2013</c:v>
                </c:pt>
                <c:pt idx="8">
                  <c:v>2014</c:v>
                </c:pt>
                <c:pt idx="9">
                  <c:v>2015</c:v>
                </c:pt>
                <c:pt idx="10">
                  <c:v>2016</c:v>
                </c:pt>
              </c:numCache>
            </c:numRef>
          </c:cat>
          <c:val>
            <c:numRef>
              <c:f>Hoja1!$K$27:$K$37</c:f>
              <c:numCache>
                <c:formatCode>General</c:formatCode>
                <c:ptCount val="11"/>
                <c:pt idx="0">
                  <c:v>13.7</c:v>
                </c:pt>
                <c:pt idx="1">
                  <c:v>18.7</c:v>
                </c:pt>
                <c:pt idx="2">
                  <c:v>30.4</c:v>
                </c:pt>
                <c:pt idx="3">
                  <c:v>27.01</c:v>
                </c:pt>
                <c:pt idx="4">
                  <c:v>28.2</c:v>
                </c:pt>
                <c:pt idx="5">
                  <c:v>26.1</c:v>
                </c:pt>
                <c:pt idx="6">
                  <c:v>21.1</c:v>
                </c:pt>
                <c:pt idx="7">
                  <c:v>40.6</c:v>
                </c:pt>
                <c:pt idx="8">
                  <c:v>62.2</c:v>
                </c:pt>
                <c:pt idx="9">
                  <c:v>121.7</c:v>
                </c:pt>
                <c:pt idx="10">
                  <c:v>254.9</c:v>
                </c:pt>
              </c:numCache>
            </c:numRef>
          </c:val>
          <c:smooth val="0"/>
          <c:extLst>
            <c:ext xmlns:c16="http://schemas.microsoft.com/office/drawing/2014/chart" uri="{C3380CC4-5D6E-409C-BE32-E72D297353CC}">
              <c16:uniqueId val="{00000000-E2E3-42EF-8BF6-F7B0F870A7DA}"/>
            </c:ext>
          </c:extLst>
        </c:ser>
        <c:dLbls>
          <c:showLegendKey val="0"/>
          <c:showVal val="0"/>
          <c:showCatName val="0"/>
          <c:showSerName val="0"/>
          <c:showPercent val="0"/>
          <c:showBubbleSize val="0"/>
        </c:dLbls>
        <c:smooth val="0"/>
        <c:axId val="584907920"/>
        <c:axId val="584916448"/>
      </c:lineChart>
      <c:catAx>
        <c:axId val="584907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VE"/>
          </a:p>
        </c:txPr>
        <c:crossAx val="584916448"/>
        <c:crosses val="autoZero"/>
        <c:auto val="1"/>
        <c:lblAlgn val="ctr"/>
        <c:lblOffset val="100"/>
        <c:noMultiLvlLbl val="0"/>
      </c:catAx>
      <c:valAx>
        <c:axId val="5849164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VE"/>
          </a:p>
        </c:txPr>
        <c:crossAx val="5849079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V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6"/>
          <p:cNvGrpSpPr>
            <a:grpSpLocks/>
          </p:cNvGrpSpPr>
          <p:nvPr/>
        </p:nvGrpSpPr>
        <p:grpSpPr bwMode="auto">
          <a:xfrm>
            <a:off x="0" y="-7938"/>
            <a:ext cx="12192000" cy="6865938"/>
            <a:chOff x="0" y="-8467"/>
            <a:chExt cx="12192000" cy="6866467"/>
          </a:xfrm>
        </p:grpSpPr>
        <p:cxnSp>
          <p:nvCxnSpPr>
            <p:cNvPr id="5" name="Straight Connector 31"/>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Isosceles Triangle 26"/>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30"/>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8"/>
            <p:cNvSpPr/>
            <p:nvPr/>
          </p:nvSpPr>
          <p:spPr>
            <a:xfrm rot="10800000">
              <a:off x="0" y="-528"/>
              <a:ext cx="842963" cy="5666225"/>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15" name="Date Placeholder 3"/>
          <p:cNvSpPr>
            <a:spLocks noGrp="1"/>
          </p:cNvSpPr>
          <p:nvPr>
            <p:ph type="dt" sz="half" idx="10"/>
          </p:nvPr>
        </p:nvSpPr>
        <p:spPr/>
        <p:txBody>
          <a:bodyPr/>
          <a:lstStyle>
            <a:lvl1pPr>
              <a:defRPr/>
            </a:lvl1pPr>
          </a:lstStyle>
          <a:p>
            <a:pPr>
              <a:defRPr/>
            </a:pPr>
            <a:fld id="{A30A13B9-FE8B-410A-9F07-9BC8B6AC9062}" type="datetimeFigureOut">
              <a:rPr lang="en-US"/>
              <a:pPr>
                <a:defRPr/>
              </a:pPr>
              <a:t>7/20/2017</a:t>
            </a:fld>
            <a:endParaRPr lang="en-US" dirty="0"/>
          </a:p>
        </p:txBody>
      </p:sp>
      <p:sp>
        <p:nvSpPr>
          <p:cNvPr id="16" name="Footer Placeholder 4"/>
          <p:cNvSpPr>
            <a:spLocks noGrp="1"/>
          </p:cNvSpPr>
          <p:nvPr>
            <p:ph type="ftr" sz="quarter" idx="11"/>
          </p:nvPr>
        </p:nvSpPr>
        <p:spPr/>
        <p:txBody>
          <a:bodyPr/>
          <a:lstStyle>
            <a:lvl1pPr>
              <a:defRPr/>
            </a:lvl1pPr>
          </a:lstStyle>
          <a:p>
            <a:pPr>
              <a:defRPr/>
            </a:pPr>
            <a:endParaRPr lang="en-US" dirty="0"/>
          </a:p>
        </p:txBody>
      </p:sp>
      <p:sp>
        <p:nvSpPr>
          <p:cNvPr id="17" name="Slide Number Placeholder 5"/>
          <p:cNvSpPr>
            <a:spLocks noGrp="1"/>
          </p:cNvSpPr>
          <p:nvPr>
            <p:ph type="sldNum" sz="quarter" idx="12"/>
          </p:nvPr>
        </p:nvSpPr>
        <p:spPr/>
        <p:txBody>
          <a:bodyPr/>
          <a:lstStyle>
            <a:lvl1pPr>
              <a:defRPr/>
            </a:lvl1pPr>
          </a:lstStyle>
          <a:p>
            <a:pPr>
              <a:defRPr/>
            </a:pPr>
            <a:fld id="{798D8523-1D60-4A2B-AD31-99956590EF98}" type="slidenum">
              <a:rPr lang="en-US" altLang="es-VE"/>
              <a:pPr>
                <a:defRPr/>
              </a:pPr>
              <a:t>‹Nº›</a:t>
            </a:fld>
            <a:endParaRPr lang="en-US" altLang="es-VE" dirty="0"/>
          </a:p>
        </p:txBody>
      </p:sp>
    </p:spTree>
    <p:extLst>
      <p:ext uri="{BB962C8B-B14F-4D97-AF65-F5344CB8AC3E}">
        <p14:creationId xmlns:p14="http://schemas.microsoft.com/office/powerpoint/2010/main" val="4018182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lvl1pPr>
              <a:defRPr/>
            </a:lvl1pPr>
          </a:lstStyle>
          <a:p>
            <a:pPr>
              <a:defRPr/>
            </a:pPr>
            <a:fld id="{3680809B-14CF-4475-9D7F-2EE38181BDC4}" type="datetimeFigureOut">
              <a:rPr lang="en-US"/>
              <a:pPr>
                <a:defRPr/>
              </a:pPr>
              <a:t>7/20/2017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3EF7A2F-4AC1-4C76-A25D-723394774503}" type="slidenum">
              <a:rPr lang="en-US" altLang="es-VE"/>
              <a:pPr>
                <a:defRPr/>
              </a:pPr>
              <a:t>‹Nº›</a:t>
            </a:fld>
            <a:endParaRPr lang="en-US" altLang="es-VE" dirty="0"/>
          </a:p>
        </p:txBody>
      </p:sp>
    </p:spTree>
    <p:extLst>
      <p:ext uri="{BB962C8B-B14F-4D97-AF65-F5344CB8AC3E}">
        <p14:creationId xmlns:p14="http://schemas.microsoft.com/office/powerpoint/2010/main" val="631414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5" name="TextBox 19"/>
          <p:cNvSpPr txBox="1">
            <a:spLocks noChangeArrowheads="1"/>
          </p:cNvSpPr>
          <p:nvPr/>
        </p:nvSpPr>
        <p:spPr bwMode="auto">
          <a:xfrm>
            <a:off x="541338" y="79057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s-VE" sz="8000" dirty="0">
                <a:solidFill>
                  <a:srgbClr val="C0E474"/>
                </a:solidFill>
                <a:latin typeface="Arial" panose="020B0604020202020204" pitchFamily="34" charset="0"/>
              </a:rPr>
              <a:t>“</a:t>
            </a:r>
          </a:p>
        </p:txBody>
      </p:sp>
      <p:sp>
        <p:nvSpPr>
          <p:cNvPr id="6" name="TextBox 21"/>
          <p:cNvSpPr txBox="1">
            <a:spLocks noChangeArrowheads="1"/>
          </p:cNvSpPr>
          <p:nvPr/>
        </p:nvSpPr>
        <p:spPr bwMode="auto">
          <a:xfrm>
            <a:off x="8893175" y="2886075"/>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s-VE" sz="8000" dirty="0">
                <a:solidFill>
                  <a:srgbClr val="C0E474"/>
                </a:solidFill>
                <a:latin typeface="Arial" panose="020B0604020202020204" pitchFamily="34" charset="0"/>
              </a:rPr>
              <a:t>”</a:t>
            </a:r>
            <a:endParaRPr lang="en-US" altLang="es-VE" dirty="0">
              <a:solidFill>
                <a:srgbClr val="C0E474"/>
              </a:solidFill>
              <a:latin typeface="Arial" panose="020B0604020202020204" pitchFamily="34" charset="0"/>
            </a:endParaRP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7" name="Date Placeholder 3"/>
          <p:cNvSpPr>
            <a:spLocks noGrp="1"/>
          </p:cNvSpPr>
          <p:nvPr>
            <p:ph type="dt" sz="half" idx="14"/>
          </p:nvPr>
        </p:nvSpPr>
        <p:spPr/>
        <p:txBody>
          <a:bodyPr/>
          <a:lstStyle>
            <a:lvl1pPr>
              <a:defRPr/>
            </a:lvl1pPr>
          </a:lstStyle>
          <a:p>
            <a:pPr>
              <a:defRPr/>
            </a:pPr>
            <a:fld id="{A8076A3E-3E63-45BF-B7A4-B99C5157C918}" type="datetimeFigureOut">
              <a:rPr lang="en-US"/>
              <a:pPr>
                <a:defRPr/>
              </a:pPr>
              <a:t>7/20/2017</a:t>
            </a:fld>
            <a:endParaRPr lang="en-US" dirty="0"/>
          </a:p>
        </p:txBody>
      </p:sp>
      <p:sp>
        <p:nvSpPr>
          <p:cNvPr id="8" name="Footer Placeholder 4"/>
          <p:cNvSpPr>
            <a:spLocks noGrp="1"/>
          </p:cNvSpPr>
          <p:nvPr>
            <p:ph type="ftr" sz="quarter" idx="15"/>
          </p:nvPr>
        </p:nvSpPr>
        <p:spPr/>
        <p:txBody>
          <a:bodyPr/>
          <a:lstStyle>
            <a:lvl1pPr>
              <a:defRPr/>
            </a:lvl1pPr>
          </a:lstStyle>
          <a:p>
            <a:pPr>
              <a:defRPr/>
            </a:pPr>
            <a:endParaRPr lang="en-US" dirty="0"/>
          </a:p>
        </p:txBody>
      </p:sp>
      <p:sp>
        <p:nvSpPr>
          <p:cNvPr id="9" name="Slide Number Placeholder 5"/>
          <p:cNvSpPr>
            <a:spLocks noGrp="1"/>
          </p:cNvSpPr>
          <p:nvPr>
            <p:ph type="sldNum" sz="quarter" idx="16"/>
          </p:nvPr>
        </p:nvSpPr>
        <p:spPr/>
        <p:txBody>
          <a:bodyPr/>
          <a:lstStyle>
            <a:lvl1pPr>
              <a:defRPr/>
            </a:lvl1pPr>
          </a:lstStyle>
          <a:p>
            <a:pPr>
              <a:defRPr/>
            </a:pPr>
            <a:fld id="{0A65D68C-8FF0-4AB9-BA3D-2A5CE10FEDF0}" type="slidenum">
              <a:rPr lang="en-US" altLang="es-VE"/>
              <a:pPr>
                <a:defRPr/>
              </a:pPr>
              <a:t>‹Nº›</a:t>
            </a:fld>
            <a:endParaRPr lang="en-US" altLang="es-VE" dirty="0"/>
          </a:p>
        </p:txBody>
      </p:sp>
    </p:spTree>
    <p:extLst>
      <p:ext uri="{BB962C8B-B14F-4D97-AF65-F5344CB8AC3E}">
        <p14:creationId xmlns:p14="http://schemas.microsoft.com/office/powerpoint/2010/main" val="2374475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lvl1pPr>
              <a:defRPr/>
            </a:lvl1pPr>
          </a:lstStyle>
          <a:p>
            <a:pPr>
              <a:defRPr/>
            </a:pPr>
            <a:fld id="{89AB09B9-3E0D-4BEB-9D11-7757F44741C6}" type="datetimeFigureOut">
              <a:rPr lang="en-US"/>
              <a:pPr>
                <a:defRPr/>
              </a:pPr>
              <a:t>7/20/2017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AB62188-966F-4050-8674-70139D29C649}" type="slidenum">
              <a:rPr lang="en-US" altLang="es-VE"/>
              <a:pPr>
                <a:defRPr/>
              </a:pPr>
              <a:t>‹Nº›</a:t>
            </a:fld>
            <a:endParaRPr lang="en-US" altLang="es-VE" dirty="0"/>
          </a:p>
        </p:txBody>
      </p:sp>
    </p:spTree>
    <p:extLst>
      <p:ext uri="{BB962C8B-B14F-4D97-AF65-F5344CB8AC3E}">
        <p14:creationId xmlns:p14="http://schemas.microsoft.com/office/powerpoint/2010/main" val="15100027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5" name="TextBox 23"/>
          <p:cNvSpPr txBox="1">
            <a:spLocks noChangeArrowheads="1"/>
          </p:cNvSpPr>
          <p:nvPr/>
        </p:nvSpPr>
        <p:spPr bwMode="auto">
          <a:xfrm>
            <a:off x="541338" y="79057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s-VE" sz="8000" dirty="0">
                <a:solidFill>
                  <a:srgbClr val="C0E474"/>
                </a:solidFill>
                <a:latin typeface="Arial" panose="020B0604020202020204" pitchFamily="34" charset="0"/>
              </a:rPr>
              <a:t>“</a:t>
            </a:r>
          </a:p>
        </p:txBody>
      </p:sp>
      <p:sp>
        <p:nvSpPr>
          <p:cNvPr id="6" name="TextBox 24"/>
          <p:cNvSpPr txBox="1">
            <a:spLocks noChangeArrowheads="1"/>
          </p:cNvSpPr>
          <p:nvPr/>
        </p:nvSpPr>
        <p:spPr bwMode="auto">
          <a:xfrm>
            <a:off x="8893175" y="2886075"/>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s-VE" sz="8000" dirty="0">
                <a:solidFill>
                  <a:srgbClr val="C0E474"/>
                </a:solidFill>
                <a:latin typeface="Arial" panose="020B0604020202020204" pitchFamily="34" charset="0"/>
              </a:rPr>
              <a:t>”</a:t>
            </a: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7" name="Date Placeholder 3"/>
          <p:cNvSpPr>
            <a:spLocks noGrp="1"/>
          </p:cNvSpPr>
          <p:nvPr>
            <p:ph type="dt" sz="half" idx="14"/>
          </p:nvPr>
        </p:nvSpPr>
        <p:spPr/>
        <p:txBody>
          <a:bodyPr/>
          <a:lstStyle>
            <a:lvl1pPr>
              <a:defRPr/>
            </a:lvl1pPr>
          </a:lstStyle>
          <a:p>
            <a:pPr>
              <a:defRPr/>
            </a:pPr>
            <a:fld id="{7392575C-CBDA-4753-BF4B-4004821AAA6D}" type="datetimeFigureOut">
              <a:rPr lang="en-US"/>
              <a:pPr>
                <a:defRPr/>
              </a:pPr>
              <a:t>7/20/2017</a:t>
            </a:fld>
            <a:endParaRPr lang="en-US" dirty="0"/>
          </a:p>
        </p:txBody>
      </p:sp>
      <p:sp>
        <p:nvSpPr>
          <p:cNvPr id="8" name="Footer Placeholder 4"/>
          <p:cNvSpPr>
            <a:spLocks noGrp="1"/>
          </p:cNvSpPr>
          <p:nvPr>
            <p:ph type="ftr" sz="quarter" idx="15"/>
          </p:nvPr>
        </p:nvSpPr>
        <p:spPr/>
        <p:txBody>
          <a:bodyPr/>
          <a:lstStyle>
            <a:lvl1pPr>
              <a:defRPr/>
            </a:lvl1pPr>
          </a:lstStyle>
          <a:p>
            <a:pPr>
              <a:defRPr/>
            </a:pPr>
            <a:endParaRPr lang="en-US" dirty="0"/>
          </a:p>
        </p:txBody>
      </p:sp>
      <p:sp>
        <p:nvSpPr>
          <p:cNvPr id="9" name="Slide Number Placeholder 5"/>
          <p:cNvSpPr>
            <a:spLocks noGrp="1"/>
          </p:cNvSpPr>
          <p:nvPr>
            <p:ph type="sldNum" sz="quarter" idx="16"/>
          </p:nvPr>
        </p:nvSpPr>
        <p:spPr/>
        <p:txBody>
          <a:bodyPr/>
          <a:lstStyle>
            <a:lvl1pPr>
              <a:defRPr/>
            </a:lvl1pPr>
          </a:lstStyle>
          <a:p>
            <a:pPr>
              <a:defRPr/>
            </a:pPr>
            <a:fld id="{8EAD4B5E-8D99-4244-8CF4-DA39A327BC17}" type="slidenum">
              <a:rPr lang="en-US" altLang="es-VE"/>
              <a:pPr>
                <a:defRPr/>
              </a:pPr>
              <a:t>‹Nº›</a:t>
            </a:fld>
            <a:endParaRPr lang="en-US" altLang="es-VE" dirty="0"/>
          </a:p>
        </p:txBody>
      </p:sp>
    </p:spTree>
    <p:extLst>
      <p:ext uri="{BB962C8B-B14F-4D97-AF65-F5344CB8AC3E}">
        <p14:creationId xmlns:p14="http://schemas.microsoft.com/office/powerpoint/2010/main" val="553919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5" name="Date Placeholder 3"/>
          <p:cNvSpPr>
            <a:spLocks noGrp="1"/>
          </p:cNvSpPr>
          <p:nvPr>
            <p:ph type="dt" sz="half" idx="14"/>
          </p:nvPr>
        </p:nvSpPr>
        <p:spPr/>
        <p:txBody>
          <a:bodyPr/>
          <a:lstStyle>
            <a:lvl1pPr>
              <a:defRPr/>
            </a:lvl1pPr>
          </a:lstStyle>
          <a:p>
            <a:pPr>
              <a:defRPr/>
            </a:pPr>
            <a:fld id="{F9FFB65F-9BFE-454B-B1BB-FED132462303}" type="datetimeFigureOut">
              <a:rPr lang="en-US"/>
              <a:pPr>
                <a:defRPr/>
              </a:pPr>
              <a:t>7/20/2017</a:t>
            </a:fld>
            <a:endParaRPr lang="en-US" dirty="0"/>
          </a:p>
        </p:txBody>
      </p:sp>
      <p:sp>
        <p:nvSpPr>
          <p:cNvPr id="6" name="Footer Placeholder 4"/>
          <p:cNvSpPr>
            <a:spLocks noGrp="1"/>
          </p:cNvSpPr>
          <p:nvPr>
            <p:ph type="ftr" sz="quarter" idx="15"/>
          </p:nvPr>
        </p:nvSpPr>
        <p:spPr/>
        <p:txBody>
          <a:bodyPr/>
          <a:lstStyle>
            <a:lvl1pPr>
              <a:defRPr/>
            </a:lvl1pPr>
          </a:lstStyle>
          <a:p>
            <a:pPr>
              <a:defRPr/>
            </a:pPr>
            <a:endParaRPr lang="en-US" dirty="0"/>
          </a:p>
        </p:txBody>
      </p:sp>
      <p:sp>
        <p:nvSpPr>
          <p:cNvPr id="7" name="Slide Number Placeholder 5"/>
          <p:cNvSpPr>
            <a:spLocks noGrp="1"/>
          </p:cNvSpPr>
          <p:nvPr>
            <p:ph type="sldNum" sz="quarter" idx="16"/>
          </p:nvPr>
        </p:nvSpPr>
        <p:spPr/>
        <p:txBody>
          <a:bodyPr/>
          <a:lstStyle>
            <a:lvl1pPr>
              <a:defRPr/>
            </a:lvl1pPr>
          </a:lstStyle>
          <a:p>
            <a:pPr>
              <a:defRPr/>
            </a:pPr>
            <a:fld id="{9D576883-947A-4715-8A46-7985434C7BF5}" type="slidenum">
              <a:rPr lang="en-US" altLang="es-VE"/>
              <a:pPr>
                <a:defRPr/>
              </a:pPr>
              <a:t>‹Nº›</a:t>
            </a:fld>
            <a:endParaRPr lang="en-US" altLang="es-VE" dirty="0"/>
          </a:p>
        </p:txBody>
      </p:sp>
    </p:spTree>
    <p:extLst>
      <p:ext uri="{BB962C8B-B14F-4D97-AF65-F5344CB8AC3E}">
        <p14:creationId xmlns:p14="http://schemas.microsoft.com/office/powerpoint/2010/main" val="38949101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596B36A6-5436-4F8E-9D58-4C6589D926C2}" type="datetimeFigureOut">
              <a:rPr lang="en-US"/>
              <a:pPr>
                <a:defRPr/>
              </a:pPr>
              <a:t>7/20/2017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D0E7E4A-0458-4BE2-B170-FE9B02FC5C02}" type="slidenum">
              <a:rPr lang="en-US" altLang="es-VE"/>
              <a:pPr>
                <a:defRPr/>
              </a:pPr>
              <a:t>‹Nº›</a:t>
            </a:fld>
            <a:endParaRPr lang="en-US" altLang="es-VE" dirty="0"/>
          </a:p>
        </p:txBody>
      </p:sp>
    </p:spTree>
    <p:extLst>
      <p:ext uri="{BB962C8B-B14F-4D97-AF65-F5344CB8AC3E}">
        <p14:creationId xmlns:p14="http://schemas.microsoft.com/office/powerpoint/2010/main" val="20032026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8B6D9D7C-6A2F-4047-8D7F-C9EB3D01609A}" type="datetimeFigureOut">
              <a:rPr lang="en-US"/>
              <a:pPr>
                <a:defRPr/>
              </a:pPr>
              <a:t>7/20/2017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EECD7F5-DAF1-4AA7-AD60-6B87FEB4308F}" type="slidenum">
              <a:rPr lang="en-US" altLang="es-VE"/>
              <a:pPr>
                <a:defRPr/>
              </a:pPr>
              <a:t>‹Nº›</a:t>
            </a:fld>
            <a:endParaRPr lang="en-US" altLang="es-VE" dirty="0"/>
          </a:p>
        </p:txBody>
      </p:sp>
    </p:spTree>
    <p:extLst>
      <p:ext uri="{BB962C8B-B14F-4D97-AF65-F5344CB8AC3E}">
        <p14:creationId xmlns:p14="http://schemas.microsoft.com/office/powerpoint/2010/main" val="2312460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72B7913C-7AF6-4E70-BEB6-B84D7B4035E9}" type="datetimeFigureOut">
              <a:rPr lang="en-US"/>
              <a:pPr>
                <a:defRPr/>
              </a:pPr>
              <a:t>7/20/2017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3C37808-11F0-4576-9843-9583F654C12E}" type="slidenum">
              <a:rPr lang="en-US" altLang="es-VE"/>
              <a:pPr>
                <a:defRPr/>
              </a:pPr>
              <a:t>‹Nº›</a:t>
            </a:fld>
            <a:endParaRPr lang="en-US" altLang="es-VE" dirty="0"/>
          </a:p>
        </p:txBody>
      </p:sp>
    </p:spTree>
    <p:extLst>
      <p:ext uri="{BB962C8B-B14F-4D97-AF65-F5344CB8AC3E}">
        <p14:creationId xmlns:p14="http://schemas.microsoft.com/office/powerpoint/2010/main" val="4206700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lvl1pPr>
              <a:defRPr/>
            </a:lvl1pPr>
          </a:lstStyle>
          <a:p>
            <a:pPr>
              <a:defRPr/>
            </a:pPr>
            <a:fld id="{562A6907-C499-42A9-9165-468BB0FBFF3B}" type="datetimeFigureOut">
              <a:rPr lang="en-US"/>
              <a:pPr>
                <a:defRPr/>
              </a:pPr>
              <a:t>7/20/2017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021A49C-6518-4BA3-AEA1-7FAB3B922A99}" type="slidenum">
              <a:rPr lang="en-US" altLang="es-VE"/>
              <a:pPr>
                <a:defRPr/>
              </a:pPr>
              <a:t>‹Nº›</a:t>
            </a:fld>
            <a:endParaRPr lang="en-US" altLang="es-VE" dirty="0"/>
          </a:p>
        </p:txBody>
      </p:sp>
    </p:spTree>
    <p:extLst>
      <p:ext uri="{BB962C8B-B14F-4D97-AF65-F5344CB8AC3E}">
        <p14:creationId xmlns:p14="http://schemas.microsoft.com/office/powerpoint/2010/main" val="459371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3"/>
          <p:cNvSpPr>
            <a:spLocks noGrp="1"/>
          </p:cNvSpPr>
          <p:nvPr>
            <p:ph type="dt" sz="half" idx="10"/>
          </p:nvPr>
        </p:nvSpPr>
        <p:spPr/>
        <p:txBody>
          <a:bodyPr/>
          <a:lstStyle>
            <a:lvl1pPr>
              <a:defRPr/>
            </a:lvl1pPr>
          </a:lstStyle>
          <a:p>
            <a:pPr>
              <a:defRPr/>
            </a:pPr>
            <a:fld id="{B80779ED-7083-474B-90F9-EF9C5732EA25}" type="datetimeFigureOut">
              <a:rPr lang="en-US"/>
              <a:pPr>
                <a:defRPr/>
              </a:pPr>
              <a:t>7/20/2017</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56A93D3-775F-41BA-815B-16F87F471C2C}" type="slidenum">
              <a:rPr lang="en-US" altLang="es-VE"/>
              <a:pPr>
                <a:defRPr/>
              </a:pPr>
              <a:t>‹Nº›</a:t>
            </a:fld>
            <a:endParaRPr lang="en-US" altLang="es-VE" dirty="0"/>
          </a:p>
        </p:txBody>
      </p:sp>
    </p:spTree>
    <p:extLst>
      <p:ext uri="{BB962C8B-B14F-4D97-AF65-F5344CB8AC3E}">
        <p14:creationId xmlns:p14="http://schemas.microsoft.com/office/powerpoint/2010/main" val="1190124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p:cNvSpPr>
            <a:spLocks noGrp="1"/>
          </p:cNvSpPr>
          <p:nvPr>
            <p:ph type="dt" sz="half" idx="10"/>
          </p:nvPr>
        </p:nvSpPr>
        <p:spPr/>
        <p:txBody>
          <a:bodyPr/>
          <a:lstStyle>
            <a:lvl1pPr>
              <a:defRPr/>
            </a:lvl1pPr>
          </a:lstStyle>
          <a:p>
            <a:pPr>
              <a:defRPr/>
            </a:pPr>
            <a:fld id="{E98FBF40-62D0-442A-BAEB-704F05270D1E}" type="datetimeFigureOut">
              <a:rPr lang="en-US"/>
              <a:pPr>
                <a:defRPr/>
              </a:pPr>
              <a:t>7/20/2017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6BC1D0F0-5171-463B-AF97-BB6EA9F77BEE}" type="slidenum">
              <a:rPr lang="en-US" altLang="es-VE"/>
              <a:pPr>
                <a:defRPr/>
              </a:pPr>
              <a:t>‹Nº›</a:t>
            </a:fld>
            <a:endParaRPr lang="en-US" altLang="es-VE" dirty="0"/>
          </a:p>
        </p:txBody>
      </p:sp>
    </p:spTree>
    <p:extLst>
      <p:ext uri="{BB962C8B-B14F-4D97-AF65-F5344CB8AC3E}">
        <p14:creationId xmlns:p14="http://schemas.microsoft.com/office/powerpoint/2010/main" val="3218669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3"/>
          <p:cNvSpPr>
            <a:spLocks noGrp="1"/>
          </p:cNvSpPr>
          <p:nvPr>
            <p:ph type="dt" sz="half" idx="10"/>
          </p:nvPr>
        </p:nvSpPr>
        <p:spPr/>
        <p:txBody>
          <a:bodyPr/>
          <a:lstStyle>
            <a:lvl1pPr>
              <a:defRPr/>
            </a:lvl1pPr>
          </a:lstStyle>
          <a:p>
            <a:pPr>
              <a:defRPr/>
            </a:pPr>
            <a:fld id="{5F619000-412C-4C66-BD3B-480D49636634}" type="datetimeFigureOut">
              <a:rPr lang="en-US"/>
              <a:pPr>
                <a:defRPr/>
              </a:pPr>
              <a:t>7/20/2017</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6BC618B3-AF47-4096-B8FC-6DCE9F594C25}" type="slidenum">
              <a:rPr lang="en-US" altLang="es-VE"/>
              <a:pPr>
                <a:defRPr/>
              </a:pPr>
              <a:t>‹Nº›</a:t>
            </a:fld>
            <a:endParaRPr lang="en-US" altLang="es-VE" dirty="0"/>
          </a:p>
        </p:txBody>
      </p:sp>
    </p:spTree>
    <p:extLst>
      <p:ext uri="{BB962C8B-B14F-4D97-AF65-F5344CB8AC3E}">
        <p14:creationId xmlns:p14="http://schemas.microsoft.com/office/powerpoint/2010/main" val="2525927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2F25DD-94D4-4D24-8E62-CDFC4AB82CB6}" type="datetimeFigureOut">
              <a:rPr lang="en-US"/>
              <a:pPr>
                <a:defRPr/>
              </a:pPr>
              <a:t>7/20/2017</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B81F47AB-24D6-40E1-9400-A600509A620E}" type="slidenum">
              <a:rPr lang="en-US" altLang="es-VE"/>
              <a:pPr>
                <a:defRPr/>
              </a:pPr>
              <a:t>‹Nº›</a:t>
            </a:fld>
            <a:endParaRPr lang="en-US" altLang="es-VE" dirty="0"/>
          </a:p>
        </p:txBody>
      </p:sp>
    </p:spTree>
    <p:extLst>
      <p:ext uri="{BB962C8B-B14F-4D97-AF65-F5344CB8AC3E}">
        <p14:creationId xmlns:p14="http://schemas.microsoft.com/office/powerpoint/2010/main" val="538937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el estilo de texto del patrón</a:t>
            </a:r>
          </a:p>
        </p:txBody>
      </p:sp>
      <p:sp>
        <p:nvSpPr>
          <p:cNvPr id="5" name="Date Placeholder 3"/>
          <p:cNvSpPr>
            <a:spLocks noGrp="1"/>
          </p:cNvSpPr>
          <p:nvPr>
            <p:ph type="dt" sz="half" idx="10"/>
          </p:nvPr>
        </p:nvSpPr>
        <p:spPr/>
        <p:txBody>
          <a:bodyPr/>
          <a:lstStyle>
            <a:lvl1pPr>
              <a:defRPr/>
            </a:lvl1pPr>
          </a:lstStyle>
          <a:p>
            <a:pPr>
              <a:defRPr/>
            </a:pPr>
            <a:fld id="{4F6BE027-E58F-4F23-8395-C09993D5A396}" type="datetimeFigureOut">
              <a:rPr lang="en-US"/>
              <a:pPr>
                <a:defRPr/>
              </a:pPr>
              <a:t>7/20/2017</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F46288B-0278-4074-99E5-E629367E8076}" type="slidenum">
              <a:rPr lang="en-US" altLang="es-VE"/>
              <a:pPr>
                <a:defRPr/>
              </a:pPr>
              <a:t>‹Nº›</a:t>
            </a:fld>
            <a:endParaRPr lang="en-US" altLang="es-VE" dirty="0"/>
          </a:p>
        </p:txBody>
      </p:sp>
    </p:spTree>
    <p:extLst>
      <p:ext uri="{BB962C8B-B14F-4D97-AF65-F5344CB8AC3E}">
        <p14:creationId xmlns:p14="http://schemas.microsoft.com/office/powerpoint/2010/main" val="4053863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noProof="0" dirty="0"/>
              <a:t>Haga clic en el icono para agregar una imagen</a:t>
            </a:r>
            <a:endParaRPr lang="en-US" noProof="0"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3"/>
          <p:cNvSpPr>
            <a:spLocks noGrp="1"/>
          </p:cNvSpPr>
          <p:nvPr>
            <p:ph type="dt" sz="half" idx="10"/>
          </p:nvPr>
        </p:nvSpPr>
        <p:spPr/>
        <p:txBody>
          <a:bodyPr/>
          <a:lstStyle>
            <a:lvl1pPr>
              <a:defRPr/>
            </a:lvl1pPr>
          </a:lstStyle>
          <a:p>
            <a:pPr>
              <a:defRPr/>
            </a:pPr>
            <a:fld id="{3F4BA5CD-6D63-4E39-B21F-1108092D0A6E}" type="datetimeFigureOut">
              <a:rPr lang="en-US"/>
              <a:pPr>
                <a:defRPr/>
              </a:pPr>
              <a:t>7/20/2017</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714B87D-BB2D-4D7F-8008-321906AE77B1}" type="slidenum">
              <a:rPr lang="en-US" altLang="es-VE"/>
              <a:pPr>
                <a:defRPr/>
              </a:pPr>
              <a:t>‹Nº›</a:t>
            </a:fld>
            <a:endParaRPr lang="en-US" altLang="es-VE" dirty="0"/>
          </a:p>
        </p:txBody>
      </p:sp>
    </p:spTree>
    <p:extLst>
      <p:ext uri="{BB962C8B-B14F-4D97-AF65-F5344CB8AC3E}">
        <p14:creationId xmlns:p14="http://schemas.microsoft.com/office/powerpoint/2010/main" val="2903201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0" y="-7938"/>
            <a:ext cx="12192000" cy="6865938"/>
            <a:chOff x="0" y="-8467"/>
            <a:chExt cx="12192000" cy="6866467"/>
          </a:xfrm>
        </p:grpSpPr>
        <p:cxnSp>
          <p:nvCxnSpPr>
            <p:cNvPr id="20" name="Straight Connector 19"/>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2981"/>
              <a:ext cx="449263" cy="2845019"/>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p:cNvSpPr>
            <a:spLocks noGrp="1"/>
          </p:cNvSpPr>
          <p:nvPr>
            <p:ph type="title"/>
          </p:nvPr>
        </p:nvSpPr>
        <p:spPr bwMode="auto">
          <a:xfrm>
            <a:off x="677863" y="609600"/>
            <a:ext cx="8596312"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VE"/>
              <a:t>Haga clic para modificar el estilo de título del patrón</a:t>
            </a:r>
            <a:endParaRPr lang="en-US" altLang="es-VE"/>
          </a:p>
        </p:txBody>
      </p:sp>
      <p:sp>
        <p:nvSpPr>
          <p:cNvPr id="1028" name="Text Placeholder 2"/>
          <p:cNvSpPr>
            <a:spLocks noGrp="1"/>
          </p:cNvSpPr>
          <p:nvPr>
            <p:ph type="body" idx="1"/>
          </p:nvPr>
        </p:nvSpPr>
        <p:spPr bwMode="auto">
          <a:xfrm>
            <a:off x="677863" y="2160588"/>
            <a:ext cx="8596312"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VE"/>
              <a:t>Haga clic para modificar el estilo de texto del patrón</a:t>
            </a:r>
          </a:p>
          <a:p>
            <a:pPr lvl="1"/>
            <a:r>
              <a:rPr lang="es-ES" altLang="es-VE"/>
              <a:t>Segundo nivel</a:t>
            </a:r>
          </a:p>
          <a:p>
            <a:pPr lvl="2"/>
            <a:r>
              <a:rPr lang="es-ES" altLang="es-VE"/>
              <a:t>Tercer nivel</a:t>
            </a:r>
          </a:p>
          <a:p>
            <a:pPr lvl="3"/>
            <a:r>
              <a:rPr lang="es-ES" altLang="es-VE"/>
              <a:t>Cuarto nivel</a:t>
            </a:r>
          </a:p>
          <a:p>
            <a:pPr lvl="4"/>
            <a:r>
              <a:rPr lang="es-ES" altLang="es-VE"/>
              <a:t>Quinto nivel</a:t>
            </a:r>
            <a:endParaRPr lang="en-US" altLang="es-VE"/>
          </a:p>
        </p:txBody>
      </p:sp>
      <p:sp>
        <p:nvSpPr>
          <p:cNvPr id="4" name="Date Placeholder 3"/>
          <p:cNvSpPr>
            <a:spLocks noGrp="1"/>
          </p:cNvSpPr>
          <p:nvPr>
            <p:ph type="dt" sz="half" idx="2"/>
          </p:nvPr>
        </p:nvSpPr>
        <p:spPr>
          <a:xfrm>
            <a:off x="7205663" y="6042025"/>
            <a:ext cx="911225"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9F971D79-4E0F-454F-9D90-8E97D98E7DC0}" type="datetimeFigureOut">
              <a:rPr lang="en-US"/>
              <a:pPr>
                <a:defRPr/>
              </a:pPr>
              <a:t>7/20/2017</a:t>
            </a:fld>
            <a:endParaRPr lang="en-US" dirty="0"/>
          </a:p>
        </p:txBody>
      </p:sp>
      <p:sp>
        <p:nvSpPr>
          <p:cNvPr id="5" name="Footer Placeholder 4"/>
          <p:cNvSpPr>
            <a:spLocks noGrp="1"/>
          </p:cNvSpPr>
          <p:nvPr>
            <p:ph type="ftr" sz="quarter" idx="3"/>
          </p:nvPr>
        </p:nvSpPr>
        <p:spPr>
          <a:xfrm>
            <a:off x="677863" y="6042025"/>
            <a:ext cx="6297612"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8589963" y="6042025"/>
            <a:ext cx="684212"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chemeClr val="accent1"/>
                </a:solidFill>
              </a:defRPr>
            </a:lvl1pPr>
          </a:lstStyle>
          <a:p>
            <a:pPr>
              <a:defRPr/>
            </a:pPr>
            <a:fld id="{FCBF4493-9064-41A5-887E-8DE5C255246D}" type="slidenum">
              <a:rPr lang="en-US" altLang="es-VE"/>
              <a:pPr>
                <a:defRPr/>
              </a:pPr>
              <a:t>‹Nº›</a:t>
            </a:fld>
            <a:endParaRPr lang="en-US" altLang="es-VE" dirty="0"/>
          </a:p>
        </p:txBody>
      </p:sp>
    </p:spTree>
  </p:cSld>
  <p:clrMap bg1="lt1" tx1="dk1" bg2="lt2" tx2="dk2" accent1="accent1" accent2="accent2" accent3="accent3" accent4="accent4" accent5="accent5" accent6="accent6" hlink="hlink" folHlink="folHlink"/>
  <p:sldLayoutIdLst>
    <p:sldLayoutId id="2147483779"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80" r:id="rId11"/>
    <p:sldLayoutId id="2147483775" r:id="rId12"/>
    <p:sldLayoutId id="2147483781" r:id="rId13"/>
    <p:sldLayoutId id="2147483776" r:id="rId14"/>
    <p:sldLayoutId id="2147483777" r:id="rId15"/>
    <p:sldLayoutId id="2147483778" r:id="rId16"/>
  </p:sldLayoutIdLst>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panose="020B0603020202020204" pitchFamily="34" charset="0"/>
        </a:defRPr>
      </a:lvl2pPr>
      <a:lvl3pPr algn="l" defTabSz="457200" rtl="0" eaLnBrk="0" fontAlgn="base" hangingPunct="0">
        <a:spcBef>
          <a:spcPct val="0"/>
        </a:spcBef>
        <a:spcAft>
          <a:spcPct val="0"/>
        </a:spcAft>
        <a:defRPr sz="3600">
          <a:solidFill>
            <a:schemeClr val="accent1"/>
          </a:solidFill>
          <a:latin typeface="Trebuchet MS" panose="020B0603020202020204" pitchFamily="34" charset="0"/>
        </a:defRPr>
      </a:lvl3pPr>
      <a:lvl4pPr algn="l" defTabSz="457200" rtl="0" eaLnBrk="0" fontAlgn="base" hangingPunct="0">
        <a:spcBef>
          <a:spcPct val="0"/>
        </a:spcBef>
        <a:spcAft>
          <a:spcPct val="0"/>
        </a:spcAft>
        <a:defRPr sz="3600">
          <a:solidFill>
            <a:schemeClr val="accent1"/>
          </a:solidFill>
          <a:latin typeface="Trebuchet MS" panose="020B0603020202020204" pitchFamily="34" charset="0"/>
        </a:defRPr>
      </a:lvl4pPr>
      <a:lvl5pPr algn="l" defTabSz="457200" rtl="0" eaLnBrk="0" fontAlgn="base" hangingPunct="0">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chart" Target="../charts/chart2.xml"/><Relationship Id="rId3" Type="http://schemas.openxmlformats.org/officeDocument/2006/relationships/hyperlink" Target="https://es.wikipedia.org/wiki/Singapur" TargetMode="External"/><Relationship Id="rId7" Type="http://schemas.openxmlformats.org/officeDocument/2006/relationships/hyperlink" Target="https://es.wikipedia.org/wiki/Estados_Unidos" TargetMode="External"/><Relationship Id="rId2" Type="http://schemas.openxmlformats.org/officeDocument/2006/relationships/hyperlink" Target="https://es.wikipedia.org/wiki/Luxemburgo" TargetMode="External"/><Relationship Id="rId1" Type="http://schemas.openxmlformats.org/officeDocument/2006/relationships/slideLayout" Target="../slideLayouts/slideLayout1.xml"/><Relationship Id="rId6" Type="http://schemas.openxmlformats.org/officeDocument/2006/relationships/hyperlink" Target="https://es.wikipedia.org/wiki/Hong_Kong" TargetMode="External"/><Relationship Id="rId5" Type="http://schemas.openxmlformats.org/officeDocument/2006/relationships/hyperlink" Target="https://es.wikipedia.org/wiki/Noruega" TargetMode="External"/><Relationship Id="rId4" Type="http://schemas.openxmlformats.org/officeDocument/2006/relationships/hyperlink" Target="https://es.wikipedia.org/wiki/Brun%C3%A9i" TargetMode="External"/></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ejemplo%20vision.pptx" TargetMode="External"/><Relationship Id="rId2" Type="http://schemas.openxmlformats.org/officeDocument/2006/relationships/hyperlink" Target="http://www.grandespymes.com.ar/2013/09/07/guia-para-elaborar-correctamente-la-vision-y-mision-de-la-empresa/"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hyperlink" Target="ejemplo%20mision.pptx"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hyperlink" Target="http://www.grandespymes.com.ar/2013/09/07/guia-para-elaborar-correctamente-la-vision-y-mision-de-la-empresa/" TargetMode="Externa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ítulo 1"/>
          <p:cNvSpPr txBox="1">
            <a:spLocks/>
          </p:cNvSpPr>
          <p:nvPr/>
        </p:nvSpPr>
        <p:spPr bwMode="auto">
          <a:xfrm>
            <a:off x="2250803" y="1190428"/>
            <a:ext cx="7286625" cy="872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1600" b="1" dirty="0">
                <a:solidFill>
                  <a:schemeClr val="tx1"/>
                </a:solidFill>
                <a:latin typeface="Arial" panose="020B0604020202020204" pitchFamily="34" charset="0"/>
                <a:cs typeface="Arial" panose="020B0604020202020204" pitchFamily="34" charset="0"/>
              </a:rPr>
              <a:t>UNIVERSIDAD DE LOS ANDES</a:t>
            </a:r>
          </a:p>
          <a:p>
            <a:pPr algn="ctr" defTabSz="914400" eaLnBrk="1" hangingPunct="1">
              <a:lnSpc>
                <a:spcPct val="90000"/>
              </a:lnSpc>
              <a:spcBef>
                <a:spcPct val="0"/>
              </a:spcBef>
              <a:buClrTx/>
              <a:buSzTx/>
              <a:buFontTx/>
              <a:buNone/>
            </a:pPr>
            <a:r>
              <a:rPr lang="es-VE" altLang="es-VE" sz="1600" b="1" dirty="0">
                <a:solidFill>
                  <a:schemeClr val="tx1"/>
                </a:solidFill>
                <a:latin typeface="Arial" panose="020B0604020202020204" pitchFamily="34" charset="0"/>
                <a:cs typeface="Arial" panose="020B0604020202020204" pitchFamily="34" charset="0"/>
              </a:rPr>
              <a:t>FACULTAD DE CIENCIAS ECONÓMICAS Y SOCIALES</a:t>
            </a:r>
          </a:p>
          <a:p>
            <a:pPr algn="ctr" defTabSz="914400" eaLnBrk="1" hangingPunct="1">
              <a:lnSpc>
                <a:spcPct val="90000"/>
              </a:lnSpc>
              <a:spcBef>
                <a:spcPct val="0"/>
              </a:spcBef>
              <a:buClrTx/>
              <a:buSzTx/>
              <a:buFontTx/>
              <a:buNone/>
            </a:pPr>
            <a:r>
              <a:rPr lang="es-VE" altLang="es-VE" sz="1600" b="1" dirty="0">
                <a:solidFill>
                  <a:schemeClr val="tx1"/>
                </a:solidFill>
                <a:latin typeface="Arial" panose="020B0604020202020204" pitchFamily="34" charset="0"/>
                <a:cs typeface="Arial" panose="020B0604020202020204" pitchFamily="34" charset="0"/>
              </a:rPr>
              <a:t>CENTRO DE INVESTIGACIONES Y DESARROLLO EMPRESARIAL</a:t>
            </a:r>
          </a:p>
          <a:p>
            <a:pPr algn="ctr" defTabSz="914400" eaLnBrk="1" hangingPunct="1">
              <a:lnSpc>
                <a:spcPct val="90000"/>
              </a:lnSpc>
              <a:spcBef>
                <a:spcPct val="0"/>
              </a:spcBef>
              <a:buClrTx/>
              <a:buSzTx/>
              <a:buFontTx/>
              <a:buNone/>
            </a:pPr>
            <a:r>
              <a:rPr lang="es-VE" altLang="es-VE" sz="1600" b="1" dirty="0">
                <a:solidFill>
                  <a:schemeClr val="tx1"/>
                </a:solidFill>
                <a:latin typeface="Arial" panose="020B0604020202020204" pitchFamily="34" charset="0"/>
                <a:cs typeface="Arial" panose="020B0604020202020204" pitchFamily="34" charset="0"/>
              </a:rPr>
              <a:t>Línea de Investigación de Operaciones, Productividad, y competitividad</a:t>
            </a:r>
          </a:p>
          <a:p>
            <a:pPr algn="ctr" defTabSz="914400" eaLnBrk="1" hangingPunct="1">
              <a:lnSpc>
                <a:spcPct val="90000"/>
              </a:lnSpc>
              <a:spcBef>
                <a:spcPct val="0"/>
              </a:spcBef>
              <a:buClrTx/>
              <a:buSzTx/>
              <a:buFontTx/>
              <a:buNone/>
            </a:pPr>
            <a:endParaRPr lang="es-VE" altLang="es-VE" sz="1600" dirty="0">
              <a:solidFill>
                <a:schemeClr val="tx1"/>
              </a:solidFill>
              <a:latin typeface="Arial" panose="020B0604020202020204" pitchFamily="34" charset="0"/>
              <a:cs typeface="Arial" panose="020B0604020202020204" pitchFamily="34" charset="0"/>
            </a:endParaRPr>
          </a:p>
        </p:txBody>
      </p:sp>
      <p:sp>
        <p:nvSpPr>
          <p:cNvPr id="5125" name="Título 1"/>
          <p:cNvSpPr txBox="1">
            <a:spLocks/>
          </p:cNvSpPr>
          <p:nvPr/>
        </p:nvSpPr>
        <p:spPr bwMode="auto">
          <a:xfrm>
            <a:off x="4223792" y="6102177"/>
            <a:ext cx="31702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1400" b="1" dirty="0">
                <a:solidFill>
                  <a:schemeClr val="tx1"/>
                </a:solidFill>
                <a:latin typeface="Arial" panose="020B0604020202020204" pitchFamily="34" charset="0"/>
                <a:cs typeface="Arial" panose="020B0604020202020204" pitchFamily="34" charset="0"/>
              </a:rPr>
              <a:t>Mérida, 21 de julio de 2017</a:t>
            </a:r>
          </a:p>
        </p:txBody>
      </p:sp>
      <p:sp>
        <p:nvSpPr>
          <p:cNvPr id="5126" name="Título 1"/>
          <p:cNvSpPr txBox="1">
            <a:spLocks/>
          </p:cNvSpPr>
          <p:nvPr/>
        </p:nvSpPr>
        <p:spPr bwMode="auto">
          <a:xfrm>
            <a:off x="8789988" y="5575052"/>
            <a:ext cx="3402012"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spcBef>
                <a:spcPct val="0"/>
              </a:spcBef>
              <a:buClrTx/>
              <a:buSzTx/>
              <a:buFontTx/>
              <a:buNone/>
            </a:pPr>
            <a:r>
              <a:rPr lang="es-VE" altLang="es-VE" sz="1400" b="1" dirty="0">
                <a:solidFill>
                  <a:schemeClr val="tx1"/>
                </a:solidFill>
                <a:latin typeface="Arial" panose="020B0604020202020204" pitchFamily="34" charset="0"/>
                <a:cs typeface="Arial" panose="020B0604020202020204" pitchFamily="34" charset="0"/>
              </a:rPr>
              <a:t>Prof. Dr. Francisco Antonio García</a:t>
            </a:r>
          </a:p>
        </p:txBody>
      </p:sp>
      <p:sp>
        <p:nvSpPr>
          <p:cNvPr id="5127" name="Título 1"/>
          <p:cNvSpPr txBox="1">
            <a:spLocks/>
          </p:cNvSpPr>
          <p:nvPr/>
        </p:nvSpPr>
        <p:spPr bwMode="auto">
          <a:xfrm>
            <a:off x="2042050" y="2996952"/>
            <a:ext cx="7870374"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None/>
            </a:pPr>
            <a:r>
              <a:rPr lang="es-US" sz="2800" dirty="0">
                <a:solidFill>
                  <a:schemeClr val="tx1"/>
                </a:solidFill>
                <a:latin typeface="Times New Roman" pitchFamily="18" charset="0"/>
                <a:cs typeface="Times New Roman" pitchFamily="18" charset="0"/>
              </a:rPr>
              <a:t>Indicadores de Gestión para Empresas Agropecuarias</a:t>
            </a:r>
            <a:endParaRPr lang="es-VE" sz="2800" dirty="0">
              <a:solidFill>
                <a:schemeClr val="tx1"/>
              </a:solidFill>
              <a:latin typeface="Times New Roman" pitchFamily="18" charset="0"/>
              <a:cs typeface="Times New Roman" pitchFamily="18" charset="0"/>
            </a:endParaRPr>
          </a:p>
          <a:p>
            <a:pPr algn="ctr" defTabSz="914400" eaLnBrk="1" hangingPunct="1">
              <a:lnSpc>
                <a:spcPct val="90000"/>
              </a:lnSpc>
              <a:spcBef>
                <a:spcPct val="0"/>
              </a:spcBef>
              <a:buClrTx/>
              <a:buSzTx/>
              <a:buFontTx/>
              <a:buNone/>
            </a:pPr>
            <a:r>
              <a:rPr lang="es-VE" altLang="es-VE" sz="2000" dirty="0">
                <a:solidFill>
                  <a:schemeClr val="tx1"/>
                </a:solidFill>
                <a:latin typeface="Arial" panose="020B0604020202020204" pitchFamily="34" charset="0"/>
                <a:cs typeface="Arial" panose="020B0604020202020204" pitchFamily="34" charset="0"/>
              </a:rPr>
              <a:t>(Aspectos significativos para mejorar la gestión de decisiones)</a:t>
            </a:r>
          </a:p>
        </p:txBody>
      </p:sp>
      <p:pic>
        <p:nvPicPr>
          <p:cNvPr id="7" name="Picture 5" descr="logo cide.pct"/>
          <p:cNvPicPr>
            <a:picLocks noChangeAspect="1"/>
          </p:cNvPicPr>
          <p:nvPr/>
        </p:nvPicPr>
        <p:blipFill>
          <a:blip r:embed="rId2" cstate="print"/>
          <a:stretch>
            <a:fillRect/>
          </a:stretch>
        </p:blipFill>
        <p:spPr>
          <a:xfrm>
            <a:off x="7680176" y="168788"/>
            <a:ext cx="1224136" cy="630894"/>
          </a:xfrm>
          <a:prstGeom prst="rect">
            <a:avLst/>
          </a:prstGeom>
        </p:spPr>
      </p:pic>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42050" y="189907"/>
            <a:ext cx="2155865" cy="63089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476672"/>
            <a:ext cx="7920880" cy="1015663"/>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800" b="1" dirty="0">
              <a:latin typeface="Times New Roman" panose="02020603050405020304" pitchFamily="18" charset="0"/>
              <a:cs typeface="Times New Roman" panose="02020603050405020304" pitchFamily="18" charset="0"/>
            </a:endParaRPr>
          </a:p>
          <a:p>
            <a:pPr algn="ctr"/>
            <a:r>
              <a:rPr lang="es-VE" sz="2400" b="1" dirty="0">
                <a:solidFill>
                  <a:srgbClr val="00B050"/>
                </a:solidFill>
                <a:latin typeface="Times New Roman" panose="02020603050405020304" pitchFamily="18" charset="0"/>
                <a:cs typeface="Times New Roman" panose="02020603050405020304" pitchFamily="18" charset="0"/>
              </a:rPr>
              <a:t>Top 10 países PIB per cápita 2016 </a:t>
            </a: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graphicFrame>
        <p:nvGraphicFramePr>
          <p:cNvPr id="5" name="4 Tabla"/>
          <p:cNvGraphicFramePr>
            <a:graphicFrameLocks noGrp="1"/>
          </p:cNvGraphicFramePr>
          <p:nvPr>
            <p:extLst>
              <p:ext uri="{D42A27DB-BD31-4B8C-83A1-F6EECF244321}">
                <p14:modId xmlns:p14="http://schemas.microsoft.com/office/powerpoint/2010/main" val="97988188"/>
              </p:ext>
            </p:extLst>
          </p:nvPr>
        </p:nvGraphicFramePr>
        <p:xfrm>
          <a:off x="1415480" y="1844824"/>
          <a:ext cx="4762500" cy="4133850"/>
        </p:xfrm>
        <a:graphic>
          <a:graphicData uri="http://schemas.openxmlformats.org/drawingml/2006/table">
            <a:tbl>
              <a:tblPr>
                <a:tableStyleId>{5C22544A-7EE6-4342-B048-85BDC9FD1C3A}</a:tableStyleId>
              </a:tblPr>
              <a:tblGrid>
                <a:gridCol w="2046511">
                  <a:extLst>
                    <a:ext uri="{9D8B030D-6E8A-4147-A177-3AD203B41FA5}">
                      <a16:colId xmlns:a16="http://schemas.microsoft.com/office/drawing/2014/main" val="20000"/>
                    </a:ext>
                  </a:extLst>
                </a:gridCol>
                <a:gridCol w="2715989">
                  <a:extLst>
                    <a:ext uri="{9D8B030D-6E8A-4147-A177-3AD203B41FA5}">
                      <a16:colId xmlns:a16="http://schemas.microsoft.com/office/drawing/2014/main" val="20001"/>
                    </a:ext>
                  </a:extLst>
                </a:gridCol>
              </a:tblGrid>
              <a:tr h="295275">
                <a:tc>
                  <a:txBody>
                    <a:bodyPr/>
                    <a:lstStyle/>
                    <a:p>
                      <a:pPr algn="l" fontAlgn="b"/>
                      <a:r>
                        <a:rPr lang="es-VE" sz="1800" u="none" strike="noStrike" dirty="0">
                          <a:effectLst/>
                        </a:rPr>
                        <a:t>País</a:t>
                      </a:r>
                      <a:endParaRPr lang="es-VE" sz="1800" b="1" i="0" u="none" strike="noStrike" dirty="0">
                        <a:solidFill>
                          <a:srgbClr val="000000"/>
                        </a:solidFill>
                        <a:effectLst/>
                        <a:latin typeface="Calibri"/>
                      </a:endParaRPr>
                    </a:p>
                  </a:txBody>
                  <a:tcPr marL="9525" marR="9525" marT="9525" marB="0" anchor="b"/>
                </a:tc>
                <a:tc>
                  <a:txBody>
                    <a:bodyPr/>
                    <a:lstStyle/>
                    <a:p>
                      <a:pPr algn="ctr" fontAlgn="b"/>
                      <a:r>
                        <a:rPr lang="es-VE" sz="1800" u="none" strike="noStrike" dirty="0">
                          <a:effectLst/>
                        </a:rPr>
                        <a:t>Dólares internacionales</a:t>
                      </a:r>
                      <a:endParaRPr lang="es-VE" sz="1800" b="1"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0"/>
                  </a:ext>
                </a:extLst>
              </a:tr>
              <a:tr h="295275">
                <a:tc>
                  <a:txBody>
                    <a:bodyPr/>
                    <a:lstStyle/>
                    <a:p>
                      <a:pPr algn="l" fontAlgn="ctr"/>
                      <a:r>
                        <a:rPr lang="es-VE" sz="1800" b="0" u="none" strike="noStrike" dirty="0">
                          <a:solidFill>
                            <a:schemeClr val="tx1"/>
                          </a:solidFill>
                          <a:effectLst/>
                          <a:latin typeface="+mj-lt"/>
                        </a:rPr>
                        <a:t> 1. </a:t>
                      </a:r>
                      <a:r>
                        <a:rPr lang="es-VE" sz="1800" b="0" u="none" strike="noStrike" kern="1200" dirty="0">
                          <a:solidFill>
                            <a:schemeClr val="tx1"/>
                          </a:solidFill>
                          <a:effectLst/>
                          <a:latin typeface="+mn-lt"/>
                          <a:ea typeface="+mn-ea"/>
                          <a:cs typeface="Calibri" pitchFamily="34" charset="0"/>
                        </a:rPr>
                        <a:t>Luxemburgo</a:t>
                      </a:r>
                      <a:endParaRPr lang="es-VE" sz="1800" b="0" i="0" u="none" strike="noStrike" dirty="0">
                        <a:solidFill>
                          <a:schemeClr val="tx1"/>
                        </a:solidFill>
                        <a:effectLst/>
                        <a:latin typeface="+mj-lt"/>
                      </a:endParaRPr>
                    </a:p>
                  </a:txBody>
                  <a:tcPr marL="9525" marR="9525" marT="9525" marB="0" anchor="ctr"/>
                </a:tc>
                <a:tc>
                  <a:txBody>
                    <a:bodyPr/>
                    <a:lstStyle/>
                    <a:p>
                      <a:pPr algn="r" fontAlgn="ctr"/>
                      <a:r>
                        <a:rPr lang="es-VE" sz="1800" b="0" u="none" strike="noStrike" dirty="0">
                          <a:effectLst/>
                          <a:latin typeface="+mj-lt"/>
                        </a:rPr>
                        <a:t>103 199</a:t>
                      </a:r>
                      <a:endParaRPr lang="es-VE" sz="1800" b="0" i="0" u="none" strike="noStrike" dirty="0">
                        <a:solidFill>
                          <a:srgbClr val="000000"/>
                        </a:solidFill>
                        <a:effectLst/>
                        <a:latin typeface="+mj-lt"/>
                      </a:endParaRPr>
                    </a:p>
                  </a:txBody>
                  <a:tcPr marL="9525" marR="9525" marT="9525" marB="0" anchor="ctr"/>
                </a:tc>
                <a:extLst>
                  <a:ext uri="{0D108BD9-81ED-4DB2-BD59-A6C34878D82A}">
                    <a16:rowId xmlns:a16="http://schemas.microsoft.com/office/drawing/2014/main" val="10001"/>
                  </a:ext>
                </a:extLst>
              </a:tr>
              <a:tr h="295275">
                <a:tc>
                  <a:txBody>
                    <a:bodyPr/>
                    <a:lstStyle/>
                    <a:p>
                      <a:pPr algn="l" fontAlgn="ctr"/>
                      <a:r>
                        <a:rPr lang="es-VE" sz="1800" b="0" u="none" strike="noStrike" dirty="0">
                          <a:solidFill>
                            <a:schemeClr val="tx1"/>
                          </a:solidFill>
                          <a:effectLst/>
                          <a:latin typeface="+mj-lt"/>
                          <a:cs typeface="Calibri" pitchFamily="34" charset="0"/>
                          <a:hlinkClick r:id="rId2" tooltip="Luxemburgo"/>
                        </a:rPr>
                        <a:t> </a:t>
                      </a:r>
                      <a:r>
                        <a:rPr lang="es-VE" sz="1800" b="0" u="none" strike="noStrike" dirty="0">
                          <a:solidFill>
                            <a:schemeClr val="tx1"/>
                          </a:solidFill>
                          <a:effectLst/>
                          <a:latin typeface="+mj-lt"/>
                          <a:cs typeface="Calibri" pitchFamily="34" charset="0"/>
                        </a:rPr>
                        <a:t>2. Suiza</a:t>
                      </a:r>
                      <a:endParaRPr lang="es-VE" sz="1800" b="0" i="0" u="none" strike="noStrike" dirty="0">
                        <a:solidFill>
                          <a:schemeClr val="tx1"/>
                        </a:solidFill>
                        <a:effectLst/>
                        <a:latin typeface="+mj-lt"/>
                        <a:cs typeface="Calibri" pitchFamily="34" charset="0"/>
                      </a:endParaRPr>
                    </a:p>
                  </a:txBody>
                  <a:tcPr marL="9525" marR="9525" marT="9525" marB="0" anchor="ctr"/>
                </a:tc>
                <a:tc>
                  <a:txBody>
                    <a:bodyPr/>
                    <a:lstStyle/>
                    <a:p>
                      <a:pPr algn="r" fontAlgn="ctr"/>
                      <a:r>
                        <a:rPr lang="es-VE" sz="1800" b="0" i="0" u="none" strike="noStrike" dirty="0">
                          <a:solidFill>
                            <a:srgbClr val="000000"/>
                          </a:solidFill>
                          <a:effectLst/>
                          <a:latin typeface="+mj-lt"/>
                          <a:cs typeface="Calibri" pitchFamily="34" charset="0"/>
                        </a:rPr>
                        <a:t>79.242</a:t>
                      </a:r>
                    </a:p>
                  </a:txBody>
                  <a:tcPr marL="9525" marR="9525" marT="9525" marB="0" anchor="ctr"/>
                </a:tc>
                <a:extLst>
                  <a:ext uri="{0D108BD9-81ED-4DB2-BD59-A6C34878D82A}">
                    <a16:rowId xmlns:a16="http://schemas.microsoft.com/office/drawing/2014/main" val="10002"/>
                  </a:ext>
                </a:extLst>
              </a:tr>
              <a:tr h="295275">
                <a:tc>
                  <a:txBody>
                    <a:bodyPr/>
                    <a:lstStyle/>
                    <a:p>
                      <a:pPr algn="l" fontAlgn="ctr"/>
                      <a:r>
                        <a:rPr lang="es-VE" sz="1800" b="0" u="none" strike="noStrike" dirty="0">
                          <a:solidFill>
                            <a:schemeClr val="tx1"/>
                          </a:solidFill>
                          <a:effectLst/>
                          <a:latin typeface="+mj-lt"/>
                          <a:cs typeface="Calibri" pitchFamily="34" charset="0"/>
                          <a:hlinkClick r:id="rId3" tooltip="Singapur"/>
                        </a:rPr>
                        <a:t> </a:t>
                      </a:r>
                      <a:r>
                        <a:rPr lang="es-VE" sz="1800" b="0" u="none" strike="noStrike" dirty="0">
                          <a:solidFill>
                            <a:schemeClr val="tx1"/>
                          </a:solidFill>
                          <a:effectLst/>
                          <a:latin typeface="+mj-lt"/>
                          <a:cs typeface="Calibri" pitchFamily="34" charset="0"/>
                        </a:rPr>
                        <a:t>3. Noruega</a:t>
                      </a:r>
                      <a:endParaRPr lang="es-VE" sz="1800" b="0" i="0" u="none" strike="noStrike" dirty="0">
                        <a:solidFill>
                          <a:schemeClr val="tx1"/>
                        </a:solidFill>
                        <a:effectLst/>
                        <a:latin typeface="+mj-lt"/>
                        <a:cs typeface="Calibri" pitchFamily="34" charset="0"/>
                      </a:endParaRPr>
                    </a:p>
                  </a:txBody>
                  <a:tcPr marL="9525" marR="9525" marT="9525" marB="0" anchor="ctr"/>
                </a:tc>
                <a:tc>
                  <a:txBody>
                    <a:bodyPr/>
                    <a:lstStyle/>
                    <a:p>
                      <a:pPr algn="r" fontAlgn="ctr"/>
                      <a:r>
                        <a:rPr lang="es-VE" sz="1800" b="0" u="none" strike="noStrike" dirty="0">
                          <a:effectLst/>
                          <a:latin typeface="+mj-lt"/>
                          <a:cs typeface="Calibri" pitchFamily="34" charset="0"/>
                        </a:rPr>
                        <a:t>70 392</a:t>
                      </a:r>
                      <a:endParaRPr lang="es-VE" sz="1800" b="0" i="0" u="none" strike="noStrike" dirty="0">
                        <a:solidFill>
                          <a:srgbClr val="000000"/>
                        </a:solidFill>
                        <a:effectLst/>
                        <a:latin typeface="+mj-lt"/>
                        <a:cs typeface="Calibri" pitchFamily="34" charset="0"/>
                      </a:endParaRPr>
                    </a:p>
                  </a:txBody>
                  <a:tcPr marL="9525" marR="9525" marT="9525" marB="0" anchor="ctr"/>
                </a:tc>
                <a:extLst>
                  <a:ext uri="{0D108BD9-81ED-4DB2-BD59-A6C34878D82A}">
                    <a16:rowId xmlns:a16="http://schemas.microsoft.com/office/drawing/2014/main" val="10003"/>
                  </a:ext>
                </a:extLst>
              </a:tr>
              <a:tr h="295275">
                <a:tc>
                  <a:txBody>
                    <a:bodyPr/>
                    <a:lstStyle/>
                    <a:p>
                      <a:pPr algn="l" fontAlgn="ctr"/>
                      <a:r>
                        <a:rPr lang="es-VE" sz="1800" b="0" u="none" strike="noStrike" dirty="0">
                          <a:solidFill>
                            <a:schemeClr val="tx1"/>
                          </a:solidFill>
                          <a:effectLst/>
                          <a:latin typeface="+mj-lt"/>
                          <a:cs typeface="Calibri" pitchFamily="34" charset="0"/>
                          <a:hlinkClick r:id="rId4" tooltip="Brunéi"/>
                        </a:rPr>
                        <a:t> </a:t>
                      </a:r>
                      <a:r>
                        <a:rPr lang="es-VE" sz="1800" b="0" u="none" strike="noStrike" dirty="0">
                          <a:solidFill>
                            <a:schemeClr val="tx1"/>
                          </a:solidFill>
                          <a:effectLst/>
                          <a:latin typeface="+mj-lt"/>
                          <a:cs typeface="Calibri" pitchFamily="34" charset="0"/>
                        </a:rPr>
                        <a:t>4. Irlanda</a:t>
                      </a:r>
                      <a:endParaRPr lang="es-VE" sz="1800" b="0" i="0" u="none" strike="noStrike" dirty="0">
                        <a:solidFill>
                          <a:schemeClr val="tx1"/>
                        </a:solidFill>
                        <a:effectLst/>
                        <a:latin typeface="+mj-lt"/>
                        <a:cs typeface="Calibri" pitchFamily="34" charset="0"/>
                      </a:endParaRPr>
                    </a:p>
                  </a:txBody>
                  <a:tcPr marL="9525" marR="9525" marT="9525" marB="0" anchor="ctr"/>
                </a:tc>
                <a:tc>
                  <a:txBody>
                    <a:bodyPr/>
                    <a:lstStyle/>
                    <a:p>
                      <a:pPr algn="r" fontAlgn="ctr"/>
                      <a:r>
                        <a:rPr lang="es-VE" sz="1800" b="0" u="none" strike="noStrike" dirty="0">
                          <a:effectLst/>
                          <a:latin typeface="+mj-lt"/>
                          <a:cs typeface="Calibri" pitchFamily="34" charset="0"/>
                        </a:rPr>
                        <a:t>62.562</a:t>
                      </a:r>
                      <a:endParaRPr lang="es-VE" sz="1800" b="0" i="0" u="none" strike="noStrike" dirty="0">
                        <a:solidFill>
                          <a:srgbClr val="000000"/>
                        </a:solidFill>
                        <a:effectLst/>
                        <a:latin typeface="+mj-lt"/>
                        <a:cs typeface="Calibri" pitchFamily="34" charset="0"/>
                      </a:endParaRPr>
                    </a:p>
                  </a:txBody>
                  <a:tcPr marL="9525" marR="9525" marT="9525" marB="0" anchor="ctr"/>
                </a:tc>
                <a:extLst>
                  <a:ext uri="{0D108BD9-81ED-4DB2-BD59-A6C34878D82A}">
                    <a16:rowId xmlns:a16="http://schemas.microsoft.com/office/drawing/2014/main" val="10004"/>
                  </a:ext>
                </a:extLst>
              </a:tr>
              <a:tr h="295275">
                <a:tc>
                  <a:txBody>
                    <a:bodyPr/>
                    <a:lstStyle/>
                    <a:p>
                      <a:pPr algn="l" fontAlgn="ctr"/>
                      <a:r>
                        <a:rPr lang="es-VE" sz="1800" b="0" u="none" strike="noStrike" dirty="0">
                          <a:solidFill>
                            <a:schemeClr val="tx1"/>
                          </a:solidFill>
                          <a:effectLst/>
                          <a:latin typeface="+mj-lt"/>
                          <a:cs typeface="Calibri" pitchFamily="34" charset="0"/>
                        </a:rPr>
                        <a:t> 5.</a:t>
                      </a:r>
                      <a:r>
                        <a:rPr lang="es-VE" sz="1800" b="0" u="none" strike="noStrike" baseline="0" dirty="0">
                          <a:solidFill>
                            <a:schemeClr val="tx1"/>
                          </a:solidFill>
                          <a:effectLst/>
                          <a:latin typeface="+mj-lt"/>
                          <a:cs typeface="Calibri" pitchFamily="34" charset="0"/>
                        </a:rPr>
                        <a:t> Catar</a:t>
                      </a:r>
                      <a:endParaRPr lang="es-VE" sz="1800" b="0" i="0" u="none" strike="noStrike" dirty="0">
                        <a:solidFill>
                          <a:schemeClr val="tx1"/>
                        </a:solidFill>
                        <a:effectLst/>
                        <a:latin typeface="+mj-lt"/>
                        <a:cs typeface="Calibri" pitchFamily="34" charset="0"/>
                      </a:endParaRPr>
                    </a:p>
                  </a:txBody>
                  <a:tcPr marL="9525" marR="9525" marT="9525" marB="0" anchor="ctr"/>
                </a:tc>
                <a:tc>
                  <a:txBody>
                    <a:bodyPr/>
                    <a:lstStyle/>
                    <a:p>
                      <a:pPr algn="r" fontAlgn="ctr"/>
                      <a:r>
                        <a:rPr lang="es-VE" sz="1800" b="0" u="none" strike="noStrike" dirty="0">
                          <a:effectLst/>
                          <a:latin typeface="+mj-lt"/>
                          <a:cs typeface="Calibri" pitchFamily="34" charset="0"/>
                        </a:rPr>
                        <a:t>60 787</a:t>
                      </a:r>
                      <a:endParaRPr lang="es-VE" sz="1800" b="0" i="0" u="none" strike="noStrike" dirty="0">
                        <a:solidFill>
                          <a:srgbClr val="000000"/>
                        </a:solidFill>
                        <a:effectLst/>
                        <a:latin typeface="+mj-lt"/>
                        <a:cs typeface="Calibri" pitchFamily="34" charset="0"/>
                      </a:endParaRPr>
                    </a:p>
                  </a:txBody>
                  <a:tcPr marL="9525" marR="9525" marT="9525" marB="0" anchor="ctr"/>
                </a:tc>
                <a:extLst>
                  <a:ext uri="{0D108BD9-81ED-4DB2-BD59-A6C34878D82A}">
                    <a16:rowId xmlns:a16="http://schemas.microsoft.com/office/drawing/2014/main" val="10005"/>
                  </a:ext>
                </a:extLst>
              </a:tr>
              <a:tr h="295275">
                <a:tc>
                  <a:txBody>
                    <a:bodyPr/>
                    <a:lstStyle/>
                    <a:p>
                      <a:pPr algn="l" fontAlgn="ctr"/>
                      <a:r>
                        <a:rPr lang="es-VE" sz="1800" b="0" u="none" strike="noStrike" dirty="0">
                          <a:solidFill>
                            <a:schemeClr val="tx1"/>
                          </a:solidFill>
                          <a:effectLst/>
                          <a:latin typeface="+mj-lt"/>
                          <a:cs typeface="Calibri" pitchFamily="34" charset="0"/>
                          <a:hlinkClick r:id="rId5" tooltip="Noruega"/>
                        </a:rPr>
                        <a:t> </a:t>
                      </a:r>
                      <a:r>
                        <a:rPr lang="es-VE" sz="1800" b="0" u="none" strike="noStrike" dirty="0">
                          <a:solidFill>
                            <a:schemeClr val="tx1"/>
                          </a:solidFill>
                          <a:effectLst/>
                          <a:latin typeface="+mj-lt"/>
                          <a:cs typeface="Calibri" pitchFamily="34" charset="0"/>
                        </a:rPr>
                        <a:t>6. Islandia</a:t>
                      </a:r>
                      <a:endParaRPr lang="es-VE" sz="1800" b="0" i="0" u="none" strike="noStrike" dirty="0">
                        <a:solidFill>
                          <a:schemeClr val="tx1"/>
                        </a:solidFill>
                        <a:effectLst/>
                        <a:latin typeface="+mj-lt"/>
                        <a:cs typeface="Calibri" pitchFamily="34" charset="0"/>
                      </a:endParaRPr>
                    </a:p>
                  </a:txBody>
                  <a:tcPr marL="9525" marR="9525" marT="9525" marB="0" anchor="ctr"/>
                </a:tc>
                <a:tc>
                  <a:txBody>
                    <a:bodyPr/>
                    <a:lstStyle/>
                    <a:p>
                      <a:pPr algn="r" fontAlgn="ctr"/>
                      <a:r>
                        <a:rPr lang="es-VE" sz="1800" b="0" u="none" strike="noStrike" dirty="0">
                          <a:effectLst/>
                          <a:latin typeface="+mj-lt"/>
                          <a:cs typeface="Calibri" pitchFamily="34" charset="0"/>
                        </a:rPr>
                        <a:t>59 629</a:t>
                      </a:r>
                      <a:endParaRPr lang="es-VE" sz="1800" b="0" i="0" u="none" strike="noStrike" dirty="0">
                        <a:solidFill>
                          <a:srgbClr val="000000"/>
                        </a:solidFill>
                        <a:effectLst/>
                        <a:latin typeface="+mj-lt"/>
                        <a:cs typeface="Calibri" pitchFamily="34" charset="0"/>
                      </a:endParaRPr>
                    </a:p>
                  </a:txBody>
                  <a:tcPr marL="9525" marR="9525" marT="9525" marB="0" anchor="ctr"/>
                </a:tc>
                <a:extLst>
                  <a:ext uri="{0D108BD9-81ED-4DB2-BD59-A6C34878D82A}">
                    <a16:rowId xmlns:a16="http://schemas.microsoft.com/office/drawing/2014/main" val="10006"/>
                  </a:ext>
                </a:extLst>
              </a:tr>
              <a:tr h="295275">
                <a:tc>
                  <a:txBody>
                    <a:bodyPr/>
                    <a:lstStyle/>
                    <a:p>
                      <a:pPr algn="l" fontAlgn="ctr"/>
                      <a:r>
                        <a:rPr lang="es-VE" sz="1800" b="0" i="0" u="none" strike="noStrike" dirty="0">
                          <a:solidFill>
                            <a:schemeClr val="tx1"/>
                          </a:solidFill>
                          <a:effectLst/>
                          <a:latin typeface="+mj-lt"/>
                          <a:cs typeface="Calibri" pitchFamily="34" charset="0"/>
                        </a:rPr>
                        <a:t> 7.</a:t>
                      </a:r>
                      <a:r>
                        <a:rPr lang="es-VE" sz="1800" b="0" i="0" u="none" strike="noStrike" baseline="0" dirty="0">
                          <a:solidFill>
                            <a:schemeClr val="tx1"/>
                          </a:solidFill>
                          <a:effectLst/>
                          <a:latin typeface="+mj-lt"/>
                          <a:cs typeface="Calibri" pitchFamily="34" charset="0"/>
                        </a:rPr>
                        <a:t> Estados Unidos</a:t>
                      </a:r>
                      <a:endParaRPr lang="es-VE" sz="1800" b="0" i="0" u="none" strike="noStrike" dirty="0">
                        <a:solidFill>
                          <a:schemeClr val="tx1"/>
                        </a:solidFill>
                        <a:effectLst/>
                        <a:latin typeface="+mj-lt"/>
                        <a:cs typeface="Calibri" pitchFamily="34" charset="0"/>
                      </a:endParaRPr>
                    </a:p>
                  </a:txBody>
                  <a:tcPr marL="9525" marR="9525" marT="9525" marB="0" anchor="ctr"/>
                </a:tc>
                <a:tc>
                  <a:txBody>
                    <a:bodyPr/>
                    <a:lstStyle/>
                    <a:p>
                      <a:pPr algn="r" fontAlgn="ctr"/>
                      <a:r>
                        <a:rPr lang="es-VE" sz="1800" b="0" u="none" strike="noStrike" dirty="0">
                          <a:effectLst/>
                          <a:latin typeface="+mj-lt"/>
                          <a:cs typeface="Calibri" pitchFamily="34" charset="0"/>
                        </a:rPr>
                        <a:t>57 436</a:t>
                      </a:r>
                      <a:endParaRPr lang="es-VE" sz="1800" b="0" i="0" u="none" strike="noStrike" dirty="0">
                        <a:solidFill>
                          <a:srgbClr val="000000"/>
                        </a:solidFill>
                        <a:effectLst/>
                        <a:latin typeface="+mj-lt"/>
                        <a:cs typeface="Calibri" pitchFamily="34" charset="0"/>
                      </a:endParaRPr>
                    </a:p>
                  </a:txBody>
                  <a:tcPr marL="9525" marR="9525" marT="9525" marB="0" anchor="ctr"/>
                </a:tc>
                <a:extLst>
                  <a:ext uri="{0D108BD9-81ED-4DB2-BD59-A6C34878D82A}">
                    <a16:rowId xmlns:a16="http://schemas.microsoft.com/office/drawing/2014/main" val="10007"/>
                  </a:ext>
                </a:extLst>
              </a:tr>
              <a:tr h="295275">
                <a:tc>
                  <a:txBody>
                    <a:bodyPr/>
                    <a:lstStyle/>
                    <a:p>
                      <a:pPr algn="l" fontAlgn="ctr"/>
                      <a:r>
                        <a:rPr lang="es-VE" sz="1800" b="0" u="none" strike="noStrike" dirty="0">
                          <a:solidFill>
                            <a:schemeClr val="tx1"/>
                          </a:solidFill>
                          <a:effectLst/>
                          <a:latin typeface="+mj-lt"/>
                          <a:cs typeface="Calibri" pitchFamily="34" charset="0"/>
                        </a:rPr>
                        <a:t> 8.</a:t>
                      </a:r>
                      <a:r>
                        <a:rPr lang="es-VE" sz="1800" b="0" u="none" strike="noStrike" baseline="0" dirty="0">
                          <a:solidFill>
                            <a:schemeClr val="tx1"/>
                          </a:solidFill>
                          <a:effectLst/>
                          <a:latin typeface="+mj-lt"/>
                          <a:cs typeface="Calibri" pitchFamily="34" charset="0"/>
                        </a:rPr>
                        <a:t> Dinamarca</a:t>
                      </a:r>
                      <a:endParaRPr lang="es-VE" sz="1800" b="0" i="0" u="none" strike="noStrike" dirty="0">
                        <a:solidFill>
                          <a:schemeClr val="tx1"/>
                        </a:solidFill>
                        <a:effectLst/>
                        <a:latin typeface="+mj-lt"/>
                        <a:cs typeface="Calibri" pitchFamily="34" charset="0"/>
                      </a:endParaRPr>
                    </a:p>
                  </a:txBody>
                  <a:tcPr marL="9525" marR="9525" marT="9525" marB="0" anchor="ctr"/>
                </a:tc>
                <a:tc>
                  <a:txBody>
                    <a:bodyPr/>
                    <a:lstStyle/>
                    <a:p>
                      <a:pPr algn="r" fontAlgn="ctr"/>
                      <a:r>
                        <a:rPr lang="es-VE" sz="1800" b="0" u="none" strike="noStrike" dirty="0">
                          <a:effectLst/>
                          <a:latin typeface="+mj-lt"/>
                          <a:cs typeface="Calibri" pitchFamily="34" charset="0"/>
                        </a:rPr>
                        <a:t>53 744</a:t>
                      </a:r>
                      <a:endParaRPr lang="es-VE" sz="1800" b="0" i="0" u="none" strike="noStrike" dirty="0">
                        <a:solidFill>
                          <a:srgbClr val="000000"/>
                        </a:solidFill>
                        <a:effectLst/>
                        <a:latin typeface="+mj-lt"/>
                        <a:cs typeface="Calibri" pitchFamily="34" charset="0"/>
                      </a:endParaRPr>
                    </a:p>
                  </a:txBody>
                  <a:tcPr marL="9525" marR="9525" marT="9525" marB="0" anchor="ctr"/>
                </a:tc>
                <a:extLst>
                  <a:ext uri="{0D108BD9-81ED-4DB2-BD59-A6C34878D82A}">
                    <a16:rowId xmlns:a16="http://schemas.microsoft.com/office/drawing/2014/main" val="10008"/>
                  </a:ext>
                </a:extLst>
              </a:tr>
              <a:tr h="295275">
                <a:tc>
                  <a:txBody>
                    <a:bodyPr/>
                    <a:lstStyle/>
                    <a:p>
                      <a:pPr algn="l" fontAlgn="ctr"/>
                      <a:r>
                        <a:rPr lang="es-VE" sz="1800" b="0" u="none" strike="noStrike" dirty="0">
                          <a:solidFill>
                            <a:schemeClr val="tx1"/>
                          </a:solidFill>
                          <a:effectLst/>
                          <a:latin typeface="+mj-lt"/>
                          <a:cs typeface="Calibri" pitchFamily="34" charset="0"/>
                          <a:hlinkClick r:id="rId6" tooltip="Hong Kong"/>
                        </a:rPr>
                        <a:t> </a:t>
                      </a:r>
                      <a:r>
                        <a:rPr lang="es-VE" sz="1800" b="0" u="none" strike="noStrike" dirty="0">
                          <a:solidFill>
                            <a:schemeClr val="tx1"/>
                          </a:solidFill>
                          <a:effectLst/>
                          <a:latin typeface="+mj-lt"/>
                          <a:cs typeface="Calibri" pitchFamily="34" charset="0"/>
                        </a:rPr>
                        <a:t>9. Singapur</a:t>
                      </a:r>
                      <a:endParaRPr lang="es-VE" sz="1800" b="0" i="0" u="none" strike="noStrike" dirty="0">
                        <a:solidFill>
                          <a:schemeClr val="tx1"/>
                        </a:solidFill>
                        <a:effectLst/>
                        <a:latin typeface="+mj-lt"/>
                        <a:cs typeface="Calibri" pitchFamily="34" charset="0"/>
                      </a:endParaRPr>
                    </a:p>
                  </a:txBody>
                  <a:tcPr marL="9525" marR="9525" marT="9525" marB="0" anchor="ctr"/>
                </a:tc>
                <a:tc>
                  <a:txBody>
                    <a:bodyPr/>
                    <a:lstStyle/>
                    <a:p>
                      <a:pPr algn="r" fontAlgn="ctr"/>
                      <a:r>
                        <a:rPr lang="es-VE" sz="1800" b="0" u="none" strike="noStrike" dirty="0">
                          <a:effectLst/>
                          <a:latin typeface="+mj-lt"/>
                          <a:cs typeface="Calibri" pitchFamily="34" charset="0"/>
                        </a:rPr>
                        <a:t>52 961</a:t>
                      </a:r>
                      <a:endParaRPr lang="es-VE" sz="1800" b="0" i="0" u="none" strike="noStrike" dirty="0">
                        <a:solidFill>
                          <a:srgbClr val="000000"/>
                        </a:solidFill>
                        <a:effectLst/>
                        <a:latin typeface="+mj-lt"/>
                        <a:cs typeface="Calibri" pitchFamily="34" charset="0"/>
                      </a:endParaRPr>
                    </a:p>
                  </a:txBody>
                  <a:tcPr marL="9525" marR="9525" marT="9525" marB="0" anchor="ctr"/>
                </a:tc>
                <a:extLst>
                  <a:ext uri="{0D108BD9-81ED-4DB2-BD59-A6C34878D82A}">
                    <a16:rowId xmlns:a16="http://schemas.microsoft.com/office/drawing/2014/main" val="10009"/>
                  </a:ext>
                </a:extLst>
              </a:tr>
              <a:tr h="295275">
                <a:tc>
                  <a:txBody>
                    <a:bodyPr/>
                    <a:lstStyle/>
                    <a:p>
                      <a:pPr algn="l" fontAlgn="ctr"/>
                      <a:r>
                        <a:rPr lang="es-VE" sz="1800" b="0" u="none" strike="noStrike" dirty="0">
                          <a:solidFill>
                            <a:schemeClr val="tx1"/>
                          </a:solidFill>
                          <a:effectLst/>
                          <a:latin typeface="+mj-lt"/>
                          <a:cs typeface="Calibri" pitchFamily="34" charset="0"/>
                          <a:hlinkClick r:id="rId7" tooltip="Estados Unidos"/>
                        </a:rPr>
                        <a:t> </a:t>
                      </a:r>
                      <a:r>
                        <a:rPr lang="es-VE" sz="1800" b="0" u="none" strike="noStrike" dirty="0">
                          <a:solidFill>
                            <a:schemeClr val="tx1"/>
                          </a:solidFill>
                          <a:effectLst/>
                          <a:latin typeface="+mj-lt"/>
                          <a:cs typeface="Calibri" pitchFamily="34" charset="0"/>
                        </a:rPr>
                        <a:t>10. Australia</a:t>
                      </a:r>
                      <a:endParaRPr lang="es-VE" sz="1800" b="0" i="0" u="none" strike="noStrike" dirty="0">
                        <a:solidFill>
                          <a:schemeClr val="tx1"/>
                        </a:solidFill>
                        <a:effectLst/>
                        <a:latin typeface="+mj-lt"/>
                        <a:cs typeface="Calibri" pitchFamily="34" charset="0"/>
                      </a:endParaRPr>
                    </a:p>
                  </a:txBody>
                  <a:tcPr marL="9525" marR="9525" marT="9525" marB="0" anchor="ctr"/>
                </a:tc>
                <a:tc>
                  <a:txBody>
                    <a:bodyPr/>
                    <a:lstStyle/>
                    <a:p>
                      <a:pPr algn="r" fontAlgn="ctr"/>
                      <a:r>
                        <a:rPr lang="es-VE" sz="1800" b="0" u="none" strike="noStrike" dirty="0">
                          <a:effectLst/>
                          <a:latin typeface="+mj-lt"/>
                          <a:cs typeface="Calibri" pitchFamily="34" charset="0"/>
                        </a:rPr>
                        <a:t>51 850</a:t>
                      </a:r>
                      <a:endParaRPr lang="es-VE" sz="1800" b="0" i="0" u="none" strike="noStrike" dirty="0">
                        <a:solidFill>
                          <a:srgbClr val="000000"/>
                        </a:solidFill>
                        <a:effectLst/>
                        <a:latin typeface="+mj-lt"/>
                        <a:cs typeface="Calibri" pitchFamily="34" charset="0"/>
                      </a:endParaRPr>
                    </a:p>
                  </a:txBody>
                  <a:tcPr marL="9525" marR="9525" marT="9525" marB="0" anchor="ctr"/>
                </a:tc>
                <a:extLst>
                  <a:ext uri="{0D108BD9-81ED-4DB2-BD59-A6C34878D82A}">
                    <a16:rowId xmlns:a16="http://schemas.microsoft.com/office/drawing/2014/main" val="10010"/>
                  </a:ext>
                </a:extLst>
              </a:tr>
              <a:tr h="295275">
                <a:tc>
                  <a:txBody>
                    <a:bodyPr/>
                    <a:lstStyle/>
                    <a:p>
                      <a:pPr algn="l" fontAlgn="ctr"/>
                      <a:r>
                        <a:rPr lang="es-VE" sz="1800" b="0" i="0" u="none" strike="noStrike" dirty="0">
                          <a:solidFill>
                            <a:schemeClr val="tx1"/>
                          </a:solidFill>
                          <a:effectLst/>
                          <a:latin typeface="+mj-lt"/>
                          <a:cs typeface="Calibri" pitchFamily="34" charset="0"/>
                        </a:rPr>
                        <a:t>  .</a:t>
                      </a:r>
                    </a:p>
                  </a:txBody>
                  <a:tcPr marL="9525" marR="9525" marT="9525" marB="0" anchor="ctr"/>
                </a:tc>
                <a:tc>
                  <a:txBody>
                    <a:bodyPr/>
                    <a:lstStyle/>
                    <a:p>
                      <a:pPr algn="ctr" fontAlgn="ctr"/>
                      <a:r>
                        <a:rPr lang="es-VE" sz="1800" b="0" i="0" u="none" strike="noStrike" dirty="0">
                          <a:solidFill>
                            <a:srgbClr val="000000"/>
                          </a:solidFill>
                          <a:effectLst/>
                          <a:latin typeface="+mj-lt"/>
                          <a:cs typeface="Calibri" pitchFamily="34" charset="0"/>
                        </a:rPr>
                        <a:t>                                   .</a:t>
                      </a:r>
                    </a:p>
                  </a:txBody>
                  <a:tcPr marL="9525" marR="9525" marT="9525" marB="0" anchor="ctr"/>
                </a:tc>
                <a:extLst>
                  <a:ext uri="{0D108BD9-81ED-4DB2-BD59-A6C34878D82A}">
                    <a16:rowId xmlns:a16="http://schemas.microsoft.com/office/drawing/2014/main" val="10011"/>
                  </a:ext>
                </a:extLst>
              </a:tr>
              <a:tr h="295275">
                <a:tc>
                  <a:txBody>
                    <a:bodyPr/>
                    <a:lstStyle/>
                    <a:p>
                      <a:pPr algn="l" fontAlgn="ctr"/>
                      <a:r>
                        <a:rPr lang="es-VE" sz="1800" b="0" i="0" u="none" strike="noStrike" dirty="0">
                          <a:solidFill>
                            <a:schemeClr val="tx1"/>
                          </a:solidFill>
                          <a:effectLst/>
                          <a:latin typeface="+mj-lt"/>
                          <a:cs typeface="Calibri" pitchFamily="34" charset="0"/>
                        </a:rPr>
                        <a:t>  .</a:t>
                      </a:r>
                    </a:p>
                  </a:txBody>
                  <a:tcPr marL="9525" marR="9525" marT="9525" marB="0" anchor="ctr"/>
                </a:tc>
                <a:tc>
                  <a:txBody>
                    <a:bodyPr/>
                    <a:lstStyle/>
                    <a:p>
                      <a:pPr algn="ctr" fontAlgn="ctr"/>
                      <a:r>
                        <a:rPr lang="es-VE" sz="1800" b="0" i="0" u="none" strike="noStrike" dirty="0">
                          <a:solidFill>
                            <a:srgbClr val="000000"/>
                          </a:solidFill>
                          <a:effectLst/>
                          <a:latin typeface="+mj-lt"/>
                          <a:cs typeface="Calibri" pitchFamily="34" charset="0"/>
                        </a:rPr>
                        <a:t>                                  .</a:t>
                      </a:r>
                    </a:p>
                  </a:txBody>
                  <a:tcPr marL="9525" marR="9525" marT="9525" marB="0" anchor="ctr"/>
                </a:tc>
                <a:extLst>
                  <a:ext uri="{0D108BD9-81ED-4DB2-BD59-A6C34878D82A}">
                    <a16:rowId xmlns:a16="http://schemas.microsoft.com/office/drawing/2014/main" val="10012"/>
                  </a:ext>
                </a:extLst>
              </a:tr>
              <a:tr h="295275">
                <a:tc>
                  <a:txBody>
                    <a:bodyPr/>
                    <a:lstStyle/>
                    <a:p>
                      <a:pPr algn="l" fontAlgn="ctr"/>
                      <a:r>
                        <a:rPr lang="es-VE" sz="1800" b="0" i="0" u="none" strike="noStrike" dirty="0">
                          <a:solidFill>
                            <a:schemeClr val="tx1"/>
                          </a:solidFill>
                          <a:effectLst/>
                          <a:latin typeface="+mj-lt"/>
                          <a:cs typeface="Calibri" pitchFamily="34" charset="0"/>
                        </a:rPr>
                        <a:t>66.</a:t>
                      </a:r>
                      <a:r>
                        <a:rPr lang="es-VE" sz="1800" b="0" i="0" u="none" strike="noStrike" baseline="0" dirty="0">
                          <a:solidFill>
                            <a:schemeClr val="tx1"/>
                          </a:solidFill>
                          <a:effectLst/>
                          <a:latin typeface="+mj-lt"/>
                          <a:cs typeface="Calibri" pitchFamily="34" charset="0"/>
                        </a:rPr>
                        <a:t> Venezuela</a:t>
                      </a:r>
                      <a:endParaRPr lang="es-VE" sz="1800" b="0" i="0" u="none" strike="noStrike" dirty="0">
                        <a:solidFill>
                          <a:schemeClr val="tx1"/>
                        </a:solidFill>
                        <a:effectLst/>
                        <a:latin typeface="+mj-lt"/>
                        <a:cs typeface="Calibri" pitchFamily="34" charset="0"/>
                      </a:endParaRPr>
                    </a:p>
                  </a:txBody>
                  <a:tcPr marL="9525" marR="9525" marT="9525" marB="0" anchor="ctr"/>
                </a:tc>
                <a:tc>
                  <a:txBody>
                    <a:bodyPr/>
                    <a:lstStyle/>
                    <a:p>
                      <a:pPr algn="r" fontAlgn="ctr"/>
                      <a:r>
                        <a:rPr lang="es-VE" sz="1800" b="0" i="0" u="none" strike="noStrike" dirty="0">
                          <a:solidFill>
                            <a:srgbClr val="000000"/>
                          </a:solidFill>
                          <a:effectLst/>
                          <a:latin typeface="+mj-lt"/>
                          <a:cs typeface="Calibri" pitchFamily="34" charset="0"/>
                        </a:rPr>
                        <a:t>9.258</a:t>
                      </a:r>
                    </a:p>
                  </a:txBody>
                  <a:tcPr marL="9525" marR="9525" marT="9525" marB="0" anchor="ctr"/>
                </a:tc>
                <a:extLst>
                  <a:ext uri="{0D108BD9-81ED-4DB2-BD59-A6C34878D82A}">
                    <a16:rowId xmlns:a16="http://schemas.microsoft.com/office/drawing/2014/main" val="10013"/>
                  </a:ext>
                </a:extLst>
              </a:tr>
            </a:tbl>
          </a:graphicData>
        </a:graphic>
      </p:graphicFrame>
      <p:sp>
        <p:nvSpPr>
          <p:cNvPr id="6" name="5 CuadroTexto"/>
          <p:cNvSpPr txBox="1"/>
          <p:nvPr/>
        </p:nvSpPr>
        <p:spPr>
          <a:xfrm>
            <a:off x="1386105" y="6070244"/>
            <a:ext cx="3456384" cy="307777"/>
          </a:xfrm>
          <a:prstGeom prst="rect">
            <a:avLst/>
          </a:prstGeom>
          <a:noFill/>
        </p:spPr>
        <p:txBody>
          <a:bodyPr wrap="square" rtlCol="0">
            <a:spAutoFit/>
          </a:bodyPr>
          <a:lstStyle/>
          <a:p>
            <a:r>
              <a:rPr lang="es-VE" sz="1400" dirty="0"/>
              <a:t>Fuente: FMI. 2017. $ PPA</a:t>
            </a:r>
          </a:p>
        </p:txBody>
      </p:sp>
      <p:graphicFrame>
        <p:nvGraphicFramePr>
          <p:cNvPr id="8" name="Gráfico 7"/>
          <p:cNvGraphicFramePr>
            <a:graphicFrameLocks/>
          </p:cNvGraphicFramePr>
          <p:nvPr>
            <p:extLst>
              <p:ext uri="{D42A27DB-BD31-4B8C-83A1-F6EECF244321}">
                <p14:modId xmlns:p14="http://schemas.microsoft.com/office/powerpoint/2010/main" val="929397599"/>
              </p:ext>
            </p:extLst>
          </p:nvPr>
        </p:nvGraphicFramePr>
        <p:xfrm>
          <a:off x="6708576" y="3345799"/>
          <a:ext cx="4572000" cy="2743200"/>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3188769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476672"/>
            <a:ext cx="7920880" cy="1015663"/>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800" b="1" dirty="0"/>
          </a:p>
          <a:p>
            <a:pPr algn="ctr"/>
            <a:r>
              <a:rPr lang="es-VE" sz="2400" b="1" dirty="0">
                <a:solidFill>
                  <a:srgbClr val="00B050"/>
                </a:solidFill>
                <a:latin typeface="Times New Roman" panose="02020603050405020304" pitchFamily="18" charset="0"/>
                <a:cs typeface="Times New Roman" panose="02020603050405020304" pitchFamily="18" charset="0"/>
              </a:rPr>
              <a:t>PIB versus inflación últimos 10 años</a:t>
            </a: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6" name="5 CuadroTexto"/>
          <p:cNvSpPr txBox="1"/>
          <p:nvPr/>
        </p:nvSpPr>
        <p:spPr>
          <a:xfrm>
            <a:off x="695400" y="5301208"/>
            <a:ext cx="4032448" cy="307777"/>
          </a:xfrm>
          <a:prstGeom prst="rect">
            <a:avLst/>
          </a:prstGeom>
          <a:noFill/>
        </p:spPr>
        <p:txBody>
          <a:bodyPr wrap="square" rtlCol="0">
            <a:spAutoFit/>
          </a:bodyPr>
          <a:lstStyle/>
          <a:p>
            <a:r>
              <a:rPr lang="es-VE" sz="1400" dirty="0"/>
              <a:t>Fuente: Banco Central de Venezuela, 2017</a:t>
            </a:r>
          </a:p>
        </p:txBody>
      </p:sp>
      <p:sp>
        <p:nvSpPr>
          <p:cNvPr id="3" name="2 CuadroTexto"/>
          <p:cNvSpPr txBox="1"/>
          <p:nvPr/>
        </p:nvSpPr>
        <p:spPr>
          <a:xfrm>
            <a:off x="6456040" y="2420888"/>
            <a:ext cx="360040" cy="369332"/>
          </a:xfrm>
          <a:prstGeom prst="rect">
            <a:avLst/>
          </a:prstGeom>
          <a:noFill/>
        </p:spPr>
        <p:txBody>
          <a:bodyPr wrap="square" rtlCol="0">
            <a:spAutoFit/>
          </a:bodyPr>
          <a:lstStyle/>
          <a:p>
            <a:endParaRPr lang="es-VE" dirty="0"/>
          </a:p>
        </p:txBody>
      </p:sp>
      <p:sp>
        <p:nvSpPr>
          <p:cNvPr id="5" name="4 CuadroTexto"/>
          <p:cNvSpPr txBox="1"/>
          <p:nvPr/>
        </p:nvSpPr>
        <p:spPr>
          <a:xfrm>
            <a:off x="6456040" y="2420888"/>
            <a:ext cx="216024" cy="369332"/>
          </a:xfrm>
          <a:prstGeom prst="rect">
            <a:avLst/>
          </a:prstGeom>
          <a:noFill/>
        </p:spPr>
        <p:txBody>
          <a:bodyPr wrap="square" rtlCol="0">
            <a:spAutoFit/>
          </a:bodyPr>
          <a:lstStyle/>
          <a:p>
            <a:endParaRPr lang="es-VE" dirty="0"/>
          </a:p>
        </p:txBody>
      </p:sp>
      <p:graphicFrame>
        <p:nvGraphicFramePr>
          <p:cNvPr id="10" name="Gráfico 9">
            <a:extLst>
              <a:ext uri="{FF2B5EF4-FFF2-40B4-BE49-F238E27FC236}">
                <a16:creationId xmlns:a16="http://schemas.microsoft.com/office/drawing/2014/main" id="{DA945F6F-0549-4FC1-B419-FFDB074A90F0}"/>
              </a:ext>
            </a:extLst>
          </p:cNvPr>
          <p:cNvGraphicFramePr>
            <a:graphicFrameLocks/>
          </p:cNvGraphicFramePr>
          <p:nvPr>
            <p:extLst>
              <p:ext uri="{D42A27DB-BD31-4B8C-83A1-F6EECF244321}">
                <p14:modId xmlns:p14="http://schemas.microsoft.com/office/powerpoint/2010/main" val="1487053407"/>
              </p:ext>
            </p:extLst>
          </p:nvPr>
        </p:nvGraphicFramePr>
        <p:xfrm>
          <a:off x="1415480" y="2296604"/>
          <a:ext cx="4572000"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Gráfico 10">
            <a:extLst>
              <a:ext uri="{FF2B5EF4-FFF2-40B4-BE49-F238E27FC236}">
                <a16:creationId xmlns:a16="http://schemas.microsoft.com/office/drawing/2014/main" id="{90977BE4-D919-4819-8743-330053A523B3}"/>
              </a:ext>
            </a:extLst>
          </p:cNvPr>
          <p:cNvGraphicFramePr>
            <a:graphicFrameLocks/>
          </p:cNvGraphicFramePr>
          <p:nvPr>
            <p:extLst>
              <p:ext uri="{D42A27DB-BD31-4B8C-83A1-F6EECF244321}">
                <p14:modId xmlns:p14="http://schemas.microsoft.com/office/powerpoint/2010/main" val="1098721841"/>
              </p:ext>
            </p:extLst>
          </p:nvPr>
        </p:nvGraphicFramePr>
        <p:xfrm>
          <a:off x="6456040" y="2296604"/>
          <a:ext cx="4572000"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16740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Graphic spid="11"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919536" y="351932"/>
            <a:ext cx="8640960" cy="1046440"/>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1000" b="1" dirty="0">
              <a:latin typeface="Times New Roman" panose="02020603050405020304" pitchFamily="18" charset="0"/>
              <a:cs typeface="Times New Roman" panose="02020603050405020304" pitchFamily="18" charset="0"/>
            </a:endParaRPr>
          </a:p>
          <a:p>
            <a:pPr algn="ctr"/>
            <a:r>
              <a:rPr lang="es-VE" sz="2400" b="1" dirty="0">
                <a:solidFill>
                  <a:srgbClr val="00B050"/>
                </a:solidFill>
                <a:latin typeface="Times New Roman" panose="02020603050405020304" pitchFamily="18" charset="0"/>
                <a:cs typeface="Times New Roman" panose="02020603050405020304" pitchFamily="18" charset="0"/>
              </a:rPr>
              <a:t>¿Qué puede hacer el Estado para hacer al país más productivo?</a:t>
            </a:r>
          </a:p>
        </p:txBody>
      </p:sp>
      <p:sp>
        <p:nvSpPr>
          <p:cNvPr id="5" name="CuadroTexto 5"/>
          <p:cNvSpPr txBox="1"/>
          <p:nvPr/>
        </p:nvSpPr>
        <p:spPr>
          <a:xfrm>
            <a:off x="407368" y="1400002"/>
            <a:ext cx="10657184" cy="5355312"/>
          </a:xfrm>
          <a:prstGeom prst="rect">
            <a:avLst/>
          </a:prstGeom>
          <a:noFill/>
        </p:spPr>
        <p:txBody>
          <a:bodyPr wrap="square" rtlCol="0">
            <a:spAutoFit/>
          </a:bodyPr>
          <a:lstStyle/>
          <a:p>
            <a:pPr algn="just"/>
            <a:r>
              <a:rPr lang="es-VE" b="1" dirty="0"/>
              <a:t>Algunas acciones</a:t>
            </a:r>
          </a:p>
          <a:p>
            <a:pPr algn="just"/>
            <a:endParaRPr lang="es-VE" dirty="0"/>
          </a:p>
          <a:p>
            <a:pPr algn="just"/>
            <a:r>
              <a:rPr lang="es-VE" dirty="0"/>
              <a:t>1.- Apoyar con recursos  financieros el desarrollo de nuevos emprendimientos organizacionales.</a:t>
            </a:r>
          </a:p>
          <a:p>
            <a:pPr algn="just"/>
            <a:endParaRPr lang="es-VE" dirty="0"/>
          </a:p>
          <a:p>
            <a:pPr algn="just"/>
            <a:r>
              <a:rPr lang="es-VE" dirty="0"/>
              <a:t>2.- Asegurar el retorno de los fondos invertidos en esos emprendimientos y que a su vez sean reciclados en nuevos proyectos productivos.</a:t>
            </a:r>
          </a:p>
          <a:p>
            <a:pPr algn="just"/>
            <a:endParaRPr lang="es-VE" dirty="0"/>
          </a:p>
          <a:p>
            <a:pPr algn="just"/>
            <a:r>
              <a:rPr lang="es-VE" dirty="0"/>
              <a:t>3.- Crear un marco legal que asegure la inversión extrajera asegurando los beneficios comunes para las partes.</a:t>
            </a:r>
          </a:p>
          <a:p>
            <a:pPr algn="just"/>
            <a:endParaRPr lang="es-VE" dirty="0"/>
          </a:p>
          <a:p>
            <a:pPr algn="just"/>
            <a:r>
              <a:rPr lang="es-VE" dirty="0"/>
              <a:t>4.- Mirar al empresario de inversión privada, no como el enemigo, si no más bien como un aliado en la activación del aparato productivo del país.</a:t>
            </a:r>
          </a:p>
          <a:p>
            <a:pPr algn="just"/>
            <a:endParaRPr lang="es-VE" dirty="0"/>
          </a:p>
          <a:p>
            <a:pPr algn="just"/>
            <a:r>
              <a:rPr lang="es-VE" dirty="0"/>
              <a:t>5.- Impartir mediantes instituciones especializadas como INCES, universidades y órganos docentes conexos,  planes de formación dirigidos concretamente al  crecimiento de los emprendimientos.</a:t>
            </a:r>
          </a:p>
          <a:p>
            <a:pPr algn="just"/>
            <a:endParaRPr lang="es-VE" dirty="0"/>
          </a:p>
          <a:p>
            <a:pPr algn="just"/>
            <a:r>
              <a:rPr lang="es-VE" dirty="0"/>
              <a:t> 6.- Crear las condiciones a fin de que el talento formado en diferentes disciplinas vitales para el desarrollo económico del país, contribuya con sus conocimientos  el fortalecimiento de la economía nacional. </a:t>
            </a:r>
          </a:p>
        </p:txBody>
      </p:sp>
    </p:spTree>
    <p:extLst>
      <p:ext uri="{BB962C8B-B14F-4D97-AF65-F5344CB8AC3E}">
        <p14:creationId xmlns:p14="http://schemas.microsoft.com/office/powerpoint/2010/main" val="3657943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847528" y="476672"/>
            <a:ext cx="8280920" cy="1015663"/>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800" b="1" dirty="0"/>
          </a:p>
          <a:p>
            <a:pPr algn="ctr"/>
            <a:r>
              <a:rPr lang="es-VE" sz="2400" b="1" dirty="0">
                <a:solidFill>
                  <a:srgbClr val="00B050"/>
                </a:solidFill>
              </a:rPr>
              <a:t>¿Qué pueden hacer las empresas para ser productivas?</a:t>
            </a:r>
          </a:p>
        </p:txBody>
      </p:sp>
      <p:sp>
        <p:nvSpPr>
          <p:cNvPr id="5" name="CuadroTexto 5"/>
          <p:cNvSpPr txBox="1"/>
          <p:nvPr/>
        </p:nvSpPr>
        <p:spPr>
          <a:xfrm>
            <a:off x="407368" y="1628800"/>
            <a:ext cx="10657184" cy="4893647"/>
          </a:xfrm>
          <a:prstGeom prst="rect">
            <a:avLst/>
          </a:prstGeom>
          <a:noFill/>
        </p:spPr>
        <p:txBody>
          <a:bodyPr wrap="square" rtlCol="0">
            <a:spAutoFit/>
          </a:bodyPr>
          <a:lstStyle/>
          <a:p>
            <a:pPr algn="just"/>
            <a:r>
              <a:rPr lang="es-VE" dirty="0"/>
              <a:t>A.- Aplicar algún enfoque de gestión que asegure la productividad y por ende la competitividad.</a:t>
            </a:r>
          </a:p>
          <a:p>
            <a:pPr algn="just"/>
            <a:r>
              <a:rPr lang="es-VE" dirty="0"/>
              <a:t>B.- Llevar a cabo un programa de medición de su productividad a través de un Plan Estratégico en donde se coordinen los objetivos mediante el diseño de estrategias a ser alcanzas dentro de un horizonte de tiempo razonable, para posteriormente auditar la gestión mediante la evaluación de indicadores de gestión.</a:t>
            </a:r>
          </a:p>
          <a:p>
            <a:pPr algn="just"/>
            <a:endParaRPr lang="es-VE" dirty="0"/>
          </a:p>
          <a:p>
            <a:pPr algn="just"/>
            <a:r>
              <a:rPr lang="es-VE" b="1" dirty="0"/>
              <a:t>Planeación Estratégica.</a:t>
            </a:r>
          </a:p>
          <a:p>
            <a:pPr algn="just"/>
            <a:endParaRPr lang="es-VE" dirty="0"/>
          </a:p>
          <a:p>
            <a:pPr lvl="3"/>
            <a:r>
              <a:rPr lang="es-VE" dirty="0"/>
              <a:t>La planeación estratégica es el esfuerzo sistemático y más o menos </a:t>
            </a:r>
          </a:p>
          <a:p>
            <a:pPr lvl="3"/>
            <a:r>
              <a:rPr lang="es-VE" dirty="0"/>
              <a:t>formal de una compañía para establecer sus propósitos, objetivos, </a:t>
            </a:r>
          </a:p>
          <a:p>
            <a:pPr lvl="3"/>
            <a:r>
              <a:rPr lang="es-VE" dirty="0"/>
              <a:t>políticas y estrategias básicas, para desarrollar planes detallados con </a:t>
            </a:r>
          </a:p>
          <a:p>
            <a:pPr lvl="3"/>
            <a:r>
              <a:rPr lang="es-VE" dirty="0"/>
              <a:t>el fin de poner en práctica las políticas y estrategias, y así lograr los </a:t>
            </a:r>
          </a:p>
          <a:p>
            <a:pPr lvl="3"/>
            <a:r>
              <a:rPr lang="es-VE" dirty="0"/>
              <a:t>objetivos y propósitos básicos de la compañía</a:t>
            </a:r>
          </a:p>
          <a:p>
            <a:pPr lvl="3"/>
            <a:endParaRPr lang="es-VE" dirty="0"/>
          </a:p>
          <a:p>
            <a:r>
              <a:rPr lang="es-VE" sz="1400" dirty="0"/>
              <a:t>Fuente: </a:t>
            </a:r>
          </a:p>
          <a:p>
            <a:r>
              <a:rPr lang="es-VE" sz="1400" dirty="0"/>
              <a:t>Steiner, George A. Planeación estratégica: lo que todo director debe saber. México, D.F.: Continental, </a:t>
            </a:r>
          </a:p>
          <a:p>
            <a:r>
              <a:rPr lang="es-VE" sz="1400" dirty="0"/>
              <a:t>                            1983, p. 2</a:t>
            </a:r>
            <a:endParaRPr lang="es-VE" dirty="0"/>
          </a:p>
          <a:p>
            <a:pPr algn="just"/>
            <a:endParaRPr lang="es-VE" dirty="0"/>
          </a:p>
        </p:txBody>
      </p:sp>
    </p:spTree>
    <p:extLst>
      <p:ext uri="{BB962C8B-B14F-4D97-AF65-F5344CB8AC3E}">
        <p14:creationId xmlns:p14="http://schemas.microsoft.com/office/powerpoint/2010/main" val="24785668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991544" y="476672"/>
            <a:ext cx="8136904" cy="1046440"/>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1000" b="1" dirty="0"/>
          </a:p>
          <a:p>
            <a:pPr algn="ctr"/>
            <a:r>
              <a:rPr lang="es-VE" sz="2400" b="1" dirty="0">
                <a:solidFill>
                  <a:srgbClr val="00B050"/>
                </a:solidFill>
              </a:rPr>
              <a:t>¿Qué pueden hacer las empresas para ser productivas?</a:t>
            </a:r>
          </a:p>
        </p:txBody>
      </p:sp>
      <p:sp>
        <p:nvSpPr>
          <p:cNvPr id="5" name="CuadroTexto 5"/>
          <p:cNvSpPr txBox="1"/>
          <p:nvPr/>
        </p:nvSpPr>
        <p:spPr>
          <a:xfrm>
            <a:off x="407368" y="1628800"/>
            <a:ext cx="10657184" cy="4247317"/>
          </a:xfrm>
          <a:prstGeom prst="rect">
            <a:avLst/>
          </a:prstGeom>
          <a:noFill/>
        </p:spPr>
        <p:txBody>
          <a:bodyPr wrap="square" rtlCol="0">
            <a:spAutoFit/>
          </a:bodyPr>
          <a:lstStyle/>
          <a:p>
            <a:pPr algn="just"/>
            <a:r>
              <a:rPr lang="es-VE" dirty="0"/>
              <a:t>Pasos necesarios para realizar una planeación estratégica:</a:t>
            </a:r>
          </a:p>
          <a:p>
            <a:pPr algn="just"/>
            <a:endParaRPr lang="es-VE" dirty="0"/>
          </a:p>
          <a:p>
            <a:pPr algn="just"/>
            <a:r>
              <a:rPr lang="es-VE" b="1" dirty="0"/>
              <a:t>1. </a:t>
            </a:r>
            <a:r>
              <a:rPr lang="es-VE" dirty="0"/>
              <a:t>Declaración de la visión.</a:t>
            </a:r>
          </a:p>
          <a:p>
            <a:pPr algn="just"/>
            <a:endParaRPr lang="es-VE" dirty="0"/>
          </a:p>
          <a:p>
            <a:pPr algn="just"/>
            <a:r>
              <a:rPr lang="es-VE" dirty="0"/>
              <a:t>2. Declaración de la misión y establecimiento de valores.</a:t>
            </a:r>
          </a:p>
          <a:p>
            <a:pPr algn="just"/>
            <a:endParaRPr lang="es-VE" dirty="0"/>
          </a:p>
          <a:p>
            <a:pPr algn="just"/>
            <a:r>
              <a:rPr lang="es-VE" dirty="0"/>
              <a:t>3. Análisis de la matriz FODA.</a:t>
            </a:r>
          </a:p>
          <a:p>
            <a:pPr algn="just"/>
            <a:endParaRPr lang="es-VE" dirty="0"/>
          </a:p>
          <a:p>
            <a:pPr algn="just"/>
            <a:r>
              <a:rPr lang="es-VE" dirty="0"/>
              <a:t>4. Establecimiento de los objetivos generales.</a:t>
            </a:r>
          </a:p>
          <a:p>
            <a:pPr algn="just"/>
            <a:endParaRPr lang="es-VE" dirty="0"/>
          </a:p>
          <a:p>
            <a:pPr algn="just"/>
            <a:r>
              <a:rPr lang="es-VE" dirty="0"/>
              <a:t>5. Diseño, evaluación y selección de estrategias</a:t>
            </a:r>
          </a:p>
          <a:p>
            <a:pPr algn="just"/>
            <a:endParaRPr lang="es-VE" dirty="0"/>
          </a:p>
          <a:p>
            <a:pPr algn="just"/>
            <a:r>
              <a:rPr lang="es-VE" dirty="0"/>
              <a:t>6. Diseño de planes estratégicos.</a:t>
            </a:r>
          </a:p>
          <a:p>
            <a:pPr algn="just"/>
            <a:endParaRPr lang="es-VE" dirty="0"/>
          </a:p>
          <a:p>
            <a:pPr algn="just"/>
            <a:r>
              <a:rPr lang="es-VE" dirty="0"/>
              <a:t>7. Evaluación de resultados del plan estratégico mediante la aplicación de indicadores de gestión.</a:t>
            </a:r>
          </a:p>
        </p:txBody>
      </p:sp>
    </p:spTree>
    <p:extLst>
      <p:ext uri="{BB962C8B-B14F-4D97-AF65-F5344CB8AC3E}">
        <p14:creationId xmlns:p14="http://schemas.microsoft.com/office/powerpoint/2010/main" val="2246350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919536" y="476672"/>
            <a:ext cx="8568952" cy="1015663"/>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800" b="1" dirty="0"/>
          </a:p>
          <a:p>
            <a:pPr algn="ctr"/>
            <a:r>
              <a:rPr lang="es-VE" sz="2400" b="1" dirty="0">
                <a:solidFill>
                  <a:srgbClr val="00B050"/>
                </a:solidFill>
              </a:rPr>
              <a:t>Pasos necesarios para realizar una planeación estratégica</a:t>
            </a:r>
          </a:p>
        </p:txBody>
      </p:sp>
      <p:sp>
        <p:nvSpPr>
          <p:cNvPr id="5" name="CuadroTexto 5"/>
          <p:cNvSpPr txBox="1"/>
          <p:nvPr/>
        </p:nvSpPr>
        <p:spPr>
          <a:xfrm>
            <a:off x="407368" y="1628800"/>
            <a:ext cx="10657184" cy="4247317"/>
          </a:xfrm>
          <a:prstGeom prst="rect">
            <a:avLst/>
          </a:prstGeom>
          <a:noFill/>
        </p:spPr>
        <p:txBody>
          <a:bodyPr wrap="square" rtlCol="0">
            <a:spAutoFit/>
          </a:bodyPr>
          <a:lstStyle/>
          <a:p>
            <a:pPr marL="342900" indent="-342900">
              <a:buAutoNum type="arabicPeriod"/>
            </a:pPr>
            <a:r>
              <a:rPr lang="es-VE" b="1" dirty="0"/>
              <a:t>Declaración de la visión.</a:t>
            </a:r>
          </a:p>
          <a:p>
            <a:pPr marL="342900" indent="-342900">
              <a:buAutoNum type="arabicPeriod"/>
            </a:pPr>
            <a:endParaRPr lang="es-VE" dirty="0"/>
          </a:p>
          <a:p>
            <a:pPr algn="just"/>
            <a:r>
              <a:rPr lang="es-VE" dirty="0"/>
              <a:t>La visión es una declaración que indica hacia dónde se dirige la empresa en el largo plazo, o qué es aquello en lo que pretende convertirse.</a:t>
            </a:r>
          </a:p>
          <a:p>
            <a:pPr algn="just"/>
            <a:endParaRPr lang="es-VE" dirty="0"/>
          </a:p>
          <a:p>
            <a:pPr algn="just"/>
            <a:r>
              <a:rPr lang="es-VE" dirty="0"/>
              <a:t>La </a:t>
            </a:r>
            <a:r>
              <a:rPr lang="es-VE" b="1" dirty="0"/>
              <a:t>Visión</a:t>
            </a:r>
            <a:r>
              <a:rPr lang="es-VE" dirty="0"/>
              <a:t> denominado como el SUEÑO de la empresa, es una declaración de aspiración de la empresa a mediano o largo plazo, es la imagen a futuro de cómo deseamos que sea la empresa mas adelante. Su propósito es ser el motor  y la guía de la organización para poder alcanzar el estado deseado.</a:t>
            </a:r>
          </a:p>
          <a:p>
            <a:pPr algn="just"/>
            <a:endParaRPr lang="es-VE" b="1" dirty="0"/>
          </a:p>
          <a:p>
            <a:pPr algn="just"/>
            <a:r>
              <a:rPr lang="es-VE" b="1" dirty="0"/>
              <a:t>Preguntas frecuentes para elaborar la Visión:</a:t>
            </a:r>
          </a:p>
          <a:p>
            <a:endParaRPr lang="es-VE" dirty="0"/>
          </a:p>
          <a:p>
            <a:r>
              <a:rPr lang="es-VE" dirty="0"/>
              <a:t>¿Cuál es la imagen deseada de nuestro negocio?</a:t>
            </a:r>
          </a:p>
          <a:p>
            <a:r>
              <a:rPr lang="es-VE" dirty="0"/>
              <a:t>¿Cómo seremos en el futuro?</a:t>
            </a:r>
          </a:p>
          <a:p>
            <a:r>
              <a:rPr lang="es-VE" dirty="0"/>
              <a:t>¿Qué haremos en el futuro?</a:t>
            </a:r>
          </a:p>
          <a:p>
            <a:r>
              <a:rPr lang="es-VE" dirty="0"/>
              <a:t>¿Qué actividades desarrollaremos en el futuro?</a:t>
            </a:r>
          </a:p>
        </p:txBody>
      </p:sp>
      <p:sp>
        <p:nvSpPr>
          <p:cNvPr id="6" name="5 CuadroTexto"/>
          <p:cNvSpPr txBox="1"/>
          <p:nvPr/>
        </p:nvSpPr>
        <p:spPr>
          <a:xfrm>
            <a:off x="520644" y="5876117"/>
            <a:ext cx="11480012" cy="738664"/>
          </a:xfrm>
          <a:prstGeom prst="rect">
            <a:avLst/>
          </a:prstGeom>
          <a:noFill/>
        </p:spPr>
        <p:txBody>
          <a:bodyPr wrap="square" rtlCol="0">
            <a:spAutoFit/>
          </a:bodyPr>
          <a:lstStyle/>
          <a:p>
            <a:r>
              <a:rPr lang="es-VE" sz="1400" dirty="0"/>
              <a:t>Fuente: </a:t>
            </a:r>
          </a:p>
          <a:p>
            <a:r>
              <a:rPr lang="es-VE" sz="1400" dirty="0"/>
              <a:t>http://www.grandespymes.com.ar/2013/09/07/guia-para-elaborar-correctamente-la-vision-y-mision-de-la-empresa</a:t>
            </a:r>
            <a:r>
              <a:rPr lang="es-VE" sz="1400" dirty="0">
                <a:hlinkClick r:id="rId2"/>
              </a:rPr>
              <a:t>/</a:t>
            </a:r>
            <a:endParaRPr lang="es-VE" sz="1400" dirty="0"/>
          </a:p>
          <a:p>
            <a:r>
              <a:rPr lang="es-VE" sz="1400" dirty="0"/>
              <a:t>http://ilusionlatina.net/como-redactar-lavision.htm</a:t>
            </a:r>
          </a:p>
        </p:txBody>
      </p:sp>
      <p:sp>
        <p:nvSpPr>
          <p:cNvPr id="7" name="10 Flecha derecha">
            <a:hlinkClick r:id="rId3" action="ppaction://hlinkpres?slideindex=1&amp;slidetitle="/>
          </p:cNvPr>
          <p:cNvSpPr/>
          <p:nvPr/>
        </p:nvSpPr>
        <p:spPr>
          <a:xfrm>
            <a:off x="9237615" y="4725144"/>
            <a:ext cx="684000" cy="396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dirty="0"/>
          </a:p>
        </p:txBody>
      </p:sp>
      <p:sp>
        <p:nvSpPr>
          <p:cNvPr id="2" name="CuadroTexto 1"/>
          <p:cNvSpPr txBox="1"/>
          <p:nvPr/>
        </p:nvSpPr>
        <p:spPr>
          <a:xfrm>
            <a:off x="7752184" y="4725144"/>
            <a:ext cx="1631504" cy="369332"/>
          </a:xfrm>
          <a:prstGeom prst="rect">
            <a:avLst/>
          </a:prstGeom>
          <a:noFill/>
        </p:spPr>
        <p:txBody>
          <a:bodyPr wrap="square" rtlCol="0">
            <a:spAutoFit/>
          </a:bodyPr>
          <a:lstStyle/>
          <a:p>
            <a:r>
              <a:rPr lang="es-VE" dirty="0"/>
              <a:t>Ejemplos</a:t>
            </a:r>
          </a:p>
        </p:txBody>
      </p:sp>
    </p:spTree>
    <p:extLst>
      <p:ext uri="{BB962C8B-B14F-4D97-AF65-F5344CB8AC3E}">
        <p14:creationId xmlns:p14="http://schemas.microsoft.com/office/powerpoint/2010/main" val="1160500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703512" y="332656"/>
            <a:ext cx="8856984" cy="1015663"/>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800" b="1" dirty="0"/>
          </a:p>
          <a:p>
            <a:pPr algn="ctr"/>
            <a:r>
              <a:rPr lang="es-VE" sz="2400" b="1" dirty="0">
                <a:solidFill>
                  <a:srgbClr val="00B050"/>
                </a:solidFill>
              </a:rPr>
              <a:t>Pasos necesarios para realizar una planeación estratégica</a:t>
            </a:r>
          </a:p>
        </p:txBody>
      </p:sp>
      <p:sp>
        <p:nvSpPr>
          <p:cNvPr id="5" name="CuadroTexto 5"/>
          <p:cNvSpPr txBox="1"/>
          <p:nvPr/>
        </p:nvSpPr>
        <p:spPr>
          <a:xfrm>
            <a:off x="394412" y="1628799"/>
            <a:ext cx="10657184" cy="4493538"/>
          </a:xfrm>
          <a:prstGeom prst="rect">
            <a:avLst/>
          </a:prstGeom>
          <a:noFill/>
        </p:spPr>
        <p:txBody>
          <a:bodyPr wrap="square" rtlCol="0">
            <a:spAutoFit/>
          </a:bodyPr>
          <a:lstStyle/>
          <a:p>
            <a:r>
              <a:rPr lang="es-VE" b="1" dirty="0"/>
              <a:t>2. Declaración de la misión y establecimiento de valores.</a:t>
            </a:r>
          </a:p>
          <a:p>
            <a:endParaRPr lang="es-VE" dirty="0"/>
          </a:p>
          <a:p>
            <a:r>
              <a:rPr lang="es-VE" dirty="0"/>
              <a:t>Considerado por Philip Kotler y Gary Armstrong (Marketing, 2004) como “un importante elemento de la planificación estratégica”</a:t>
            </a:r>
          </a:p>
          <a:p>
            <a:endParaRPr lang="es-VE" dirty="0"/>
          </a:p>
          <a:p>
            <a:r>
              <a:rPr lang="es-VE" dirty="0"/>
              <a:t>La </a:t>
            </a:r>
            <a:r>
              <a:rPr lang="es-VE" b="1" dirty="0"/>
              <a:t>Misión</a:t>
            </a:r>
            <a:r>
              <a:rPr lang="es-VE" dirty="0"/>
              <a:t> describe el rol que desempeña actualmente la organización para el logro de su Visión, es la razón de ser de la empresa. En general ella debería responder a las siguientes preguntas.</a:t>
            </a:r>
          </a:p>
          <a:p>
            <a:endParaRPr lang="es-VE" sz="800" dirty="0"/>
          </a:p>
          <a:p>
            <a:r>
              <a:rPr lang="es-VE" b="1" dirty="0"/>
              <a:t>Preguntas frecuentes para elaborar la Misión:</a:t>
            </a:r>
          </a:p>
          <a:p>
            <a:endParaRPr lang="es-VE" sz="800" dirty="0"/>
          </a:p>
          <a:p>
            <a:r>
              <a:rPr lang="es-VE" dirty="0"/>
              <a:t>¿Quiénes somos?</a:t>
            </a:r>
          </a:p>
          <a:p>
            <a:r>
              <a:rPr lang="es-VE" dirty="0"/>
              <a:t>¿Qué buscamos?</a:t>
            </a:r>
          </a:p>
          <a:p>
            <a:r>
              <a:rPr lang="es-VE" dirty="0"/>
              <a:t>¿Qué hacemos?</a:t>
            </a:r>
          </a:p>
          <a:p>
            <a:r>
              <a:rPr lang="es-VE" dirty="0"/>
              <a:t>¿Dónde lo hacemos?</a:t>
            </a:r>
          </a:p>
          <a:p>
            <a:r>
              <a:rPr lang="es-VE" dirty="0"/>
              <a:t>¿Por qué lo hacemos?</a:t>
            </a:r>
          </a:p>
          <a:p>
            <a:r>
              <a:rPr lang="es-VE" dirty="0"/>
              <a:t>¿Para quién trabajamos?</a:t>
            </a:r>
          </a:p>
          <a:p>
            <a:endParaRPr lang="es-VE" dirty="0"/>
          </a:p>
        </p:txBody>
      </p:sp>
      <p:sp>
        <p:nvSpPr>
          <p:cNvPr id="6" name="5 CuadroTexto"/>
          <p:cNvSpPr txBox="1"/>
          <p:nvPr/>
        </p:nvSpPr>
        <p:spPr>
          <a:xfrm>
            <a:off x="520644" y="5876117"/>
            <a:ext cx="11480012" cy="738664"/>
          </a:xfrm>
          <a:prstGeom prst="rect">
            <a:avLst/>
          </a:prstGeom>
          <a:noFill/>
        </p:spPr>
        <p:txBody>
          <a:bodyPr wrap="square" rtlCol="0">
            <a:spAutoFit/>
          </a:bodyPr>
          <a:lstStyle/>
          <a:p>
            <a:r>
              <a:rPr lang="es-VE" sz="1400" dirty="0"/>
              <a:t>Fuente: </a:t>
            </a:r>
          </a:p>
          <a:p>
            <a:r>
              <a:rPr lang="es-VE" sz="1400" dirty="0"/>
              <a:t>http://www.grandespymes.com.ar/2013/09/07/guia-para-elaborar-correctamente-la-vision-y-mision-de-la-empresa/ http://ilusionlatina.net/como-redactar-lavision.html</a:t>
            </a:r>
          </a:p>
        </p:txBody>
      </p:sp>
      <p:sp>
        <p:nvSpPr>
          <p:cNvPr id="7" name="10 Flecha derecha">
            <a:hlinkClick r:id="rId2" action="ppaction://hlinkpres?slideindex=1&amp;slidetitle="/>
          </p:cNvPr>
          <p:cNvSpPr/>
          <p:nvPr/>
        </p:nvSpPr>
        <p:spPr>
          <a:xfrm>
            <a:off x="9237615" y="4725144"/>
            <a:ext cx="684000" cy="396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dirty="0"/>
          </a:p>
        </p:txBody>
      </p:sp>
      <p:sp>
        <p:nvSpPr>
          <p:cNvPr id="8" name="CuadroTexto 7"/>
          <p:cNvSpPr txBox="1"/>
          <p:nvPr/>
        </p:nvSpPr>
        <p:spPr>
          <a:xfrm>
            <a:off x="7752184" y="4725144"/>
            <a:ext cx="1631504" cy="369332"/>
          </a:xfrm>
          <a:prstGeom prst="rect">
            <a:avLst/>
          </a:prstGeom>
          <a:noFill/>
        </p:spPr>
        <p:txBody>
          <a:bodyPr wrap="square" rtlCol="0">
            <a:spAutoFit/>
          </a:bodyPr>
          <a:lstStyle/>
          <a:p>
            <a:r>
              <a:rPr lang="es-VE" dirty="0"/>
              <a:t>Ejemplos</a:t>
            </a:r>
          </a:p>
        </p:txBody>
      </p:sp>
    </p:spTree>
    <p:extLst>
      <p:ext uri="{BB962C8B-B14F-4D97-AF65-F5344CB8AC3E}">
        <p14:creationId xmlns:p14="http://schemas.microsoft.com/office/powerpoint/2010/main" val="965049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476672"/>
            <a:ext cx="7920880" cy="1015663"/>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800" b="1" dirty="0"/>
          </a:p>
          <a:p>
            <a:pPr algn="ctr"/>
            <a:r>
              <a:rPr lang="es-VE" sz="2400" b="1" dirty="0">
                <a:solidFill>
                  <a:srgbClr val="00B050"/>
                </a:solidFill>
                <a:latin typeface="Times New Roman" panose="02020603050405020304" pitchFamily="18" charset="0"/>
                <a:cs typeface="Times New Roman" panose="02020603050405020304" pitchFamily="18" charset="0"/>
              </a:rPr>
              <a:t>Pasos necesarios para realizar una planeación estratégica</a:t>
            </a:r>
          </a:p>
        </p:txBody>
      </p:sp>
      <p:sp>
        <p:nvSpPr>
          <p:cNvPr id="5" name="CuadroTexto 5"/>
          <p:cNvSpPr txBox="1"/>
          <p:nvPr/>
        </p:nvSpPr>
        <p:spPr>
          <a:xfrm>
            <a:off x="402994" y="1916832"/>
            <a:ext cx="10657184" cy="3139321"/>
          </a:xfrm>
          <a:prstGeom prst="rect">
            <a:avLst/>
          </a:prstGeom>
          <a:noFill/>
        </p:spPr>
        <p:txBody>
          <a:bodyPr wrap="square" rtlCol="0">
            <a:spAutoFit/>
          </a:bodyPr>
          <a:lstStyle/>
          <a:p>
            <a:r>
              <a:rPr lang="es-VE" b="1" dirty="0"/>
              <a:t>3. Análisis de la matriz FODA.</a:t>
            </a:r>
          </a:p>
          <a:p>
            <a:endParaRPr lang="es-VE" dirty="0"/>
          </a:p>
          <a:p>
            <a:pPr algn="just"/>
            <a:r>
              <a:rPr lang="es-VE" dirty="0"/>
              <a:t>La matriz DOFA (también conocida como matriz FODA o análisis SWOT en inglés), es una herramienta utilizada para la formulación y evaluación de estrategia. Generalmente es utilizada para empresas, pero igualmente puede aplicarse a personas, países, etc.</a:t>
            </a:r>
          </a:p>
          <a:p>
            <a:pPr algn="just"/>
            <a:endParaRPr lang="es-VE" dirty="0"/>
          </a:p>
          <a:p>
            <a:pPr algn="just"/>
            <a:r>
              <a:rPr lang="es-VE" dirty="0"/>
              <a:t>Su nombre proviene de las siglas: Debilidades, Oportunidades, Fortalezas y Amenazas. </a:t>
            </a:r>
          </a:p>
          <a:p>
            <a:pPr algn="just"/>
            <a:endParaRPr lang="es-VE" dirty="0"/>
          </a:p>
          <a:p>
            <a:pPr algn="just"/>
            <a:r>
              <a:rPr lang="es-VE" dirty="0"/>
              <a:t>El análisis DOFA debe enfocarse solamente hacia los factores claves para el éxito de su negocio. Debe resaltar las fortalezas y las debilidades diferenciales internas al compartir de manera objetiva y realista con la competencia y con las oportunidades y amenazas claves de entorno.</a:t>
            </a:r>
          </a:p>
        </p:txBody>
      </p:sp>
      <p:sp>
        <p:nvSpPr>
          <p:cNvPr id="6" name="5 CuadroTexto"/>
          <p:cNvSpPr txBox="1"/>
          <p:nvPr/>
        </p:nvSpPr>
        <p:spPr>
          <a:xfrm>
            <a:off x="520644" y="5565426"/>
            <a:ext cx="11480012" cy="738664"/>
          </a:xfrm>
          <a:prstGeom prst="rect">
            <a:avLst/>
          </a:prstGeom>
          <a:noFill/>
        </p:spPr>
        <p:txBody>
          <a:bodyPr wrap="square" rtlCol="0">
            <a:spAutoFit/>
          </a:bodyPr>
          <a:lstStyle/>
          <a:p>
            <a:r>
              <a:rPr lang="es-VE" sz="1400" dirty="0"/>
              <a:t>Fuente: </a:t>
            </a:r>
          </a:p>
          <a:p>
            <a:r>
              <a:rPr lang="es-VE" sz="1400" dirty="0"/>
              <a:t>http://www.degerencia.com/tema/analisis_dofa</a:t>
            </a:r>
            <a:endParaRPr lang="es-VE" sz="1400" dirty="0">
              <a:hlinkClick r:id="rId2"/>
            </a:endParaRPr>
          </a:p>
          <a:p>
            <a:r>
              <a:rPr lang="es-VE" sz="1400" dirty="0"/>
              <a:t>http://148.204.211.134/polilibros/portal/polilibros/P_Terminados/Planeacion_Estrategica_ultima_actualizacion/polilibro/Unidad%20IV/</a:t>
            </a:r>
          </a:p>
        </p:txBody>
      </p:sp>
    </p:spTree>
    <p:extLst>
      <p:ext uri="{BB962C8B-B14F-4D97-AF65-F5344CB8AC3E}">
        <p14:creationId xmlns:p14="http://schemas.microsoft.com/office/powerpoint/2010/main" val="3180864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32656"/>
            <a:ext cx="7920880" cy="1015663"/>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800" b="1" dirty="0"/>
          </a:p>
          <a:p>
            <a:pPr algn="ctr"/>
            <a:r>
              <a:rPr lang="es-VE" sz="2400" b="1" dirty="0">
                <a:solidFill>
                  <a:srgbClr val="00B050"/>
                </a:solidFill>
                <a:latin typeface="Times New Roman" panose="02020603050405020304" pitchFamily="18" charset="0"/>
                <a:cs typeface="Times New Roman" panose="02020603050405020304" pitchFamily="18" charset="0"/>
              </a:rPr>
              <a:t>Pasos necesarios para realizar una planeación estratégica</a:t>
            </a:r>
          </a:p>
        </p:txBody>
      </p:sp>
      <p:sp>
        <p:nvSpPr>
          <p:cNvPr id="5" name="CuadroTexto 5"/>
          <p:cNvSpPr txBox="1"/>
          <p:nvPr/>
        </p:nvSpPr>
        <p:spPr>
          <a:xfrm>
            <a:off x="394412" y="1502688"/>
            <a:ext cx="10657184" cy="5355312"/>
          </a:xfrm>
          <a:prstGeom prst="rect">
            <a:avLst/>
          </a:prstGeom>
          <a:noFill/>
        </p:spPr>
        <p:txBody>
          <a:bodyPr wrap="square" rtlCol="0">
            <a:spAutoFit/>
          </a:bodyPr>
          <a:lstStyle/>
          <a:p>
            <a:r>
              <a:rPr lang="es-VE" b="1" dirty="0"/>
              <a:t>4. Establecimiento de los objetivos generales y específicos.</a:t>
            </a:r>
          </a:p>
          <a:p>
            <a:endParaRPr lang="es-VE" b="1" dirty="0"/>
          </a:p>
          <a:p>
            <a:pPr algn="just"/>
            <a:r>
              <a:rPr lang="es-VE" dirty="0"/>
              <a:t>Un objetivo organizacional es una situación deseada que la empresa intenta lograr, es una imagen que la organización pretende para el futuro. Al alcanzar el objetivo, la imagen deja de ser ideal y se convierte en real y actual, por lo tanto, el objetivo deja de ser deseado y se busca otro para ser alcanzado.</a:t>
            </a:r>
          </a:p>
          <a:p>
            <a:pPr algn="just"/>
            <a:endParaRPr lang="es-VE" dirty="0"/>
          </a:p>
          <a:p>
            <a:pPr algn="just"/>
            <a:r>
              <a:rPr lang="es-VE" dirty="0"/>
              <a:t>Los </a:t>
            </a:r>
            <a:r>
              <a:rPr lang="es-VE" b="1" dirty="0"/>
              <a:t>objetivos generales </a:t>
            </a:r>
            <a:r>
              <a:rPr lang="es-VE" dirty="0"/>
              <a:t>se refieren a los objetivos que definen el rumbo de la empresa, los cuales siempre son de largo plazo y se caracterizan por ser cualitativos.. </a:t>
            </a:r>
          </a:p>
          <a:p>
            <a:pPr algn="just"/>
            <a:endParaRPr lang="es-VE" dirty="0"/>
          </a:p>
          <a:p>
            <a:pPr algn="just"/>
            <a:r>
              <a:rPr lang="es-VE" dirty="0"/>
              <a:t>Los </a:t>
            </a:r>
            <a:r>
              <a:rPr lang="es-VE" b="1" dirty="0"/>
              <a:t>objetivos específicos </a:t>
            </a:r>
            <a:r>
              <a:rPr lang="es-VE" dirty="0"/>
              <a:t>presentan un horizonte de tiempo por lo general de mediano a corto plazo y sirven para desarrollar del cumplimiento de decisiones tácticas. Son objetivos que atienden directa e inmediatamente la problemática detectada en el diagnóstico y, a la vez, forman parte de la secuencia que deben recorrer los objetivos generales para concretarse. Se proyectan para alcanzarse en el corto plazo e invariablemente son cuantitativos.</a:t>
            </a:r>
          </a:p>
          <a:p>
            <a:pPr algn="just"/>
            <a:endParaRPr lang="es-VE" dirty="0"/>
          </a:p>
          <a:p>
            <a:pPr algn="just"/>
            <a:endParaRPr lang="es-VE" dirty="0"/>
          </a:p>
          <a:p>
            <a:pPr algn="just"/>
            <a:endParaRPr lang="es-VE" dirty="0"/>
          </a:p>
          <a:p>
            <a:endParaRPr lang="es-VE" dirty="0"/>
          </a:p>
        </p:txBody>
      </p:sp>
      <p:sp>
        <p:nvSpPr>
          <p:cNvPr id="6" name="5 CuadroTexto"/>
          <p:cNvSpPr txBox="1"/>
          <p:nvPr/>
        </p:nvSpPr>
        <p:spPr>
          <a:xfrm>
            <a:off x="520644" y="5876117"/>
            <a:ext cx="11480012" cy="738664"/>
          </a:xfrm>
          <a:prstGeom prst="rect">
            <a:avLst/>
          </a:prstGeom>
          <a:noFill/>
        </p:spPr>
        <p:txBody>
          <a:bodyPr wrap="square" rtlCol="0">
            <a:spAutoFit/>
          </a:bodyPr>
          <a:lstStyle/>
          <a:p>
            <a:r>
              <a:rPr lang="es-VE" sz="1400" dirty="0"/>
              <a:t>Fuente: </a:t>
            </a:r>
          </a:p>
          <a:p>
            <a:r>
              <a:rPr lang="es-VE" sz="1400" dirty="0"/>
              <a:t>http://www.monografias.com/trabajos15/objetivos-organizacionales/objetivos-organizacionales.shtml#ixzz44rzhHOEm</a:t>
            </a:r>
          </a:p>
          <a:p>
            <a:r>
              <a:rPr lang="es-VE" sz="1400" dirty="0"/>
              <a:t>http://www.fao.org/docrep/field/003/AB476S/AB476S04.htm</a:t>
            </a:r>
          </a:p>
        </p:txBody>
      </p:sp>
    </p:spTree>
    <p:extLst>
      <p:ext uri="{BB962C8B-B14F-4D97-AF65-F5344CB8AC3E}">
        <p14:creationId xmlns:p14="http://schemas.microsoft.com/office/powerpoint/2010/main" val="3506112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32656"/>
            <a:ext cx="7920880" cy="1015663"/>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800" b="1" dirty="0">
              <a:latin typeface="Times New Roman" panose="02020603050405020304" pitchFamily="18" charset="0"/>
              <a:cs typeface="Times New Roman" panose="02020603050405020304" pitchFamily="18" charset="0"/>
            </a:endParaRPr>
          </a:p>
          <a:p>
            <a:pPr algn="ctr"/>
            <a:r>
              <a:rPr lang="es-VE" sz="2400" b="1" dirty="0">
                <a:solidFill>
                  <a:srgbClr val="00B050"/>
                </a:solidFill>
                <a:latin typeface="Times New Roman" panose="02020603050405020304" pitchFamily="18" charset="0"/>
                <a:cs typeface="Times New Roman" panose="02020603050405020304" pitchFamily="18" charset="0"/>
              </a:rPr>
              <a:t>Pasos necesarios para realizar una planeación estratégica</a:t>
            </a:r>
          </a:p>
        </p:txBody>
      </p:sp>
      <p:sp>
        <p:nvSpPr>
          <p:cNvPr id="5" name="CuadroTexto 5"/>
          <p:cNvSpPr txBox="1"/>
          <p:nvPr/>
        </p:nvSpPr>
        <p:spPr>
          <a:xfrm>
            <a:off x="1012958" y="1483733"/>
            <a:ext cx="10022068" cy="4124206"/>
          </a:xfrm>
          <a:prstGeom prst="rect">
            <a:avLst/>
          </a:prstGeom>
          <a:noFill/>
        </p:spPr>
        <p:txBody>
          <a:bodyPr wrap="square" rtlCol="0">
            <a:spAutoFit/>
          </a:bodyPr>
          <a:lstStyle/>
          <a:p>
            <a:r>
              <a:rPr lang="es-VE" b="1" dirty="0"/>
              <a:t>4. Establecimiento de los objetivos generales y específicos.</a:t>
            </a:r>
          </a:p>
          <a:p>
            <a:endParaRPr lang="es-VE" sz="1600" b="1" dirty="0"/>
          </a:p>
          <a:p>
            <a:r>
              <a:rPr lang="es-VE" dirty="0"/>
              <a:t>Ejemplos de objetivos empresariales generales:</a:t>
            </a:r>
          </a:p>
          <a:p>
            <a:endParaRPr lang="es-VE" dirty="0"/>
          </a:p>
          <a:p>
            <a:pPr marL="342900" indent="-342900">
              <a:buAutoNum type="arabicPeriod"/>
            </a:pPr>
            <a:r>
              <a:rPr lang="es-VE" dirty="0"/>
              <a:t>Ser una de las cinco marcas que lideren el mercado de productos lácteos.</a:t>
            </a:r>
          </a:p>
          <a:p>
            <a:endParaRPr lang="es-VE" sz="800" dirty="0"/>
          </a:p>
          <a:p>
            <a:r>
              <a:rPr lang="es-VE" dirty="0"/>
              <a:t>2. Aumentar las exportaciones a nivel bananero.</a:t>
            </a:r>
          </a:p>
          <a:p>
            <a:endParaRPr lang="es-VE" sz="800" dirty="0"/>
          </a:p>
          <a:p>
            <a:r>
              <a:rPr lang="es-VE" dirty="0"/>
              <a:t>3. Ser una marca que los demandantes reconozcan por su variedad de productos.</a:t>
            </a:r>
          </a:p>
          <a:p>
            <a:endParaRPr lang="es-VE" sz="800" dirty="0"/>
          </a:p>
          <a:p>
            <a:r>
              <a:rPr lang="es-VE" dirty="0"/>
              <a:t>4. Incrementar la productividad.</a:t>
            </a:r>
          </a:p>
          <a:p>
            <a:endParaRPr lang="es-VE" sz="800" dirty="0"/>
          </a:p>
          <a:p>
            <a:r>
              <a:rPr lang="es-VE" dirty="0"/>
              <a:t>5. Alcanzar un mayor alcance a nivel nacional e internacional.</a:t>
            </a:r>
          </a:p>
          <a:p>
            <a:endParaRPr lang="es-VE" sz="800" dirty="0"/>
          </a:p>
          <a:p>
            <a:r>
              <a:rPr lang="es-VE" dirty="0"/>
              <a:t>6. Aumentar las ventas.</a:t>
            </a:r>
          </a:p>
          <a:p>
            <a:endParaRPr lang="es-VE" sz="800" dirty="0"/>
          </a:p>
          <a:p>
            <a:r>
              <a:rPr lang="es-VE" dirty="0"/>
              <a:t>7. Crear nuevos diseños para un mejor reconocimiento de la marca.</a:t>
            </a:r>
          </a:p>
          <a:p>
            <a:endParaRPr lang="es-VE" dirty="0"/>
          </a:p>
        </p:txBody>
      </p:sp>
      <p:sp>
        <p:nvSpPr>
          <p:cNvPr id="6" name="5 CuadroTexto"/>
          <p:cNvSpPr txBox="1"/>
          <p:nvPr/>
        </p:nvSpPr>
        <p:spPr>
          <a:xfrm>
            <a:off x="520644" y="5876117"/>
            <a:ext cx="11480012" cy="523220"/>
          </a:xfrm>
          <a:prstGeom prst="rect">
            <a:avLst/>
          </a:prstGeom>
          <a:noFill/>
        </p:spPr>
        <p:txBody>
          <a:bodyPr wrap="square" rtlCol="0">
            <a:spAutoFit/>
          </a:bodyPr>
          <a:lstStyle/>
          <a:p>
            <a:r>
              <a:rPr lang="es-VE" sz="1400" dirty="0"/>
              <a:t>Fuente: </a:t>
            </a:r>
          </a:p>
          <a:p>
            <a:r>
              <a:rPr lang="es-VE" sz="1400" dirty="0"/>
              <a:t>http://ejemplosde.org/empresas-y-negocios/objetivos-de-una-empresa/#ixzz44rnkC000</a:t>
            </a:r>
          </a:p>
        </p:txBody>
      </p:sp>
    </p:spTree>
    <p:extLst>
      <p:ext uri="{BB962C8B-B14F-4D97-AF65-F5344CB8AC3E}">
        <p14:creationId xmlns:p14="http://schemas.microsoft.com/office/powerpoint/2010/main" val="2232292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14" end="1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135560" y="476672"/>
            <a:ext cx="8064896" cy="1046440"/>
          </a:xfrm>
          <a:prstGeom prst="rect">
            <a:avLst/>
          </a:prstGeom>
          <a:noFill/>
        </p:spPr>
        <p:txBody>
          <a:bodyPr wrap="square" rtlCol="0">
            <a:spAutoFit/>
          </a:bodyPr>
          <a:lstStyle/>
          <a:p>
            <a:pPr algn="ctr"/>
            <a:r>
              <a:rPr lang="es-US" sz="2800" dirty="0">
                <a:latin typeface="Times New Roman" pitchFamily="18" charset="0"/>
                <a:cs typeface="Times New Roman" pitchFamily="18" charset="0"/>
              </a:rPr>
              <a:t>Indicadores de Gestión para Empresas Agropecuarias</a:t>
            </a:r>
            <a:endParaRPr lang="es-VE" sz="2800" dirty="0">
              <a:latin typeface="Times New Roman" pitchFamily="18" charset="0"/>
              <a:cs typeface="Times New Roman" pitchFamily="18" charset="0"/>
            </a:endParaRPr>
          </a:p>
          <a:p>
            <a:pPr algn="ctr"/>
            <a:endParaRPr lang="es-VE" sz="1000" dirty="0">
              <a:latin typeface="Times New Roman" pitchFamily="18" charset="0"/>
              <a:cs typeface="Times New Roman" pitchFamily="18" charset="0"/>
            </a:endParaRPr>
          </a:p>
          <a:p>
            <a:pPr algn="ctr"/>
            <a:r>
              <a:rPr lang="es-VE" sz="2400" b="1" dirty="0">
                <a:solidFill>
                  <a:srgbClr val="00B050"/>
                </a:solidFill>
                <a:latin typeface="Times New Roman" panose="02020603050405020304" pitchFamily="18" charset="0"/>
                <a:cs typeface="Times New Roman" panose="02020603050405020304" pitchFamily="18" charset="0"/>
              </a:rPr>
              <a:t>Índice tentativo del módulo</a:t>
            </a:r>
          </a:p>
        </p:txBody>
      </p:sp>
      <p:sp>
        <p:nvSpPr>
          <p:cNvPr id="5" name="CuadroTexto 5"/>
          <p:cNvSpPr txBox="1"/>
          <p:nvPr/>
        </p:nvSpPr>
        <p:spPr>
          <a:xfrm>
            <a:off x="839416" y="1700808"/>
            <a:ext cx="10657184" cy="5078313"/>
          </a:xfrm>
          <a:prstGeom prst="rect">
            <a:avLst/>
          </a:prstGeom>
          <a:noFill/>
        </p:spPr>
        <p:txBody>
          <a:bodyPr wrap="square" rtlCol="0">
            <a:spAutoFit/>
          </a:bodyPr>
          <a:lstStyle/>
          <a:p>
            <a:pPr algn="just"/>
            <a:endParaRPr lang="es-VE" dirty="0"/>
          </a:p>
          <a:p>
            <a:pPr marL="285750" indent="-285750" algn="just">
              <a:buFont typeface="Arial" charset="0"/>
              <a:buChar char="•"/>
            </a:pPr>
            <a:r>
              <a:rPr lang="es-VE" sz="2400" dirty="0"/>
              <a:t>Productividad: Definición e importancia de este indicador para la supervivencia organizacional.</a:t>
            </a:r>
          </a:p>
          <a:p>
            <a:pPr algn="just"/>
            <a:endParaRPr lang="es-VE" sz="2400" dirty="0"/>
          </a:p>
          <a:p>
            <a:pPr marL="285750" indent="-285750" algn="just">
              <a:buFont typeface="Arial" charset="0"/>
              <a:buChar char="•"/>
            </a:pPr>
            <a:r>
              <a:rPr lang="es-VE" sz="2400" dirty="0"/>
              <a:t>Análisis de la productividad a nivel Internacional y nacional.</a:t>
            </a:r>
          </a:p>
          <a:p>
            <a:pPr algn="just"/>
            <a:endParaRPr lang="es-VE" sz="2400" dirty="0"/>
          </a:p>
          <a:p>
            <a:pPr marL="285750" indent="-285750" algn="just">
              <a:buFont typeface="Arial" charset="0"/>
              <a:buChar char="•"/>
            </a:pPr>
            <a:r>
              <a:rPr lang="es-VE" sz="2400" dirty="0"/>
              <a:t>Planificación estratégica para la mejora de la productividad.</a:t>
            </a:r>
          </a:p>
          <a:p>
            <a:pPr marL="285750" indent="-285750" algn="just">
              <a:buFont typeface="Arial" charset="0"/>
              <a:buChar char="•"/>
            </a:pPr>
            <a:endParaRPr lang="es-VE" sz="2400" dirty="0"/>
          </a:p>
          <a:p>
            <a:pPr marL="285750" indent="-285750" algn="just">
              <a:buFont typeface="Arial" charset="0"/>
              <a:buChar char="•"/>
            </a:pPr>
            <a:r>
              <a:rPr lang="es-VE" sz="2400" dirty="0"/>
              <a:t>Indicadores de gestión como elementos evaluadores de la productividad organizacional.</a:t>
            </a:r>
          </a:p>
          <a:p>
            <a:pPr marL="285750" indent="-285750" algn="just">
              <a:buFont typeface="Arial" charset="0"/>
              <a:buChar char="•"/>
            </a:pPr>
            <a:endParaRPr lang="es-VE" sz="2400" dirty="0"/>
          </a:p>
          <a:p>
            <a:pPr marL="285750" indent="-285750" algn="just">
              <a:buFont typeface="Arial" charset="0"/>
              <a:buChar char="•"/>
            </a:pPr>
            <a:r>
              <a:rPr lang="es-VE" sz="2400" dirty="0"/>
              <a:t>Gestión de procura: enfoque tradicional y de avanzada.</a:t>
            </a:r>
          </a:p>
          <a:p>
            <a:pPr marL="285750" indent="-285750" algn="just">
              <a:buFont typeface="Arial" charset="0"/>
              <a:buChar char="•"/>
            </a:pPr>
            <a:endParaRPr lang="es-VE" sz="2400" dirty="0"/>
          </a:p>
          <a:p>
            <a:pPr marL="285750" indent="-285750" algn="just">
              <a:buFont typeface="Arial" charset="0"/>
              <a:buChar char="•"/>
            </a:pPr>
            <a:endParaRPr lang="es-VE" dirty="0"/>
          </a:p>
        </p:txBody>
      </p:sp>
    </p:spTree>
    <p:extLst>
      <p:ext uri="{BB962C8B-B14F-4D97-AF65-F5344CB8AC3E}">
        <p14:creationId xmlns:p14="http://schemas.microsoft.com/office/powerpoint/2010/main" val="1183954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213596" y="332656"/>
            <a:ext cx="9202884" cy="1046440"/>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US" sz="1000" dirty="0">
              <a:solidFill>
                <a:srgbClr val="006600"/>
              </a:solidFill>
              <a:latin typeface="Times New Roman" panose="02020603050405020304" pitchFamily="18" charset="0"/>
              <a:cs typeface="Times New Roman" pitchFamily="18" charset="0"/>
            </a:endParaRPr>
          </a:p>
          <a:p>
            <a:pPr algn="ctr"/>
            <a:r>
              <a:rPr lang="es-VE" sz="2400" b="1" dirty="0">
                <a:solidFill>
                  <a:srgbClr val="00B050"/>
                </a:solidFill>
                <a:latin typeface="Times New Roman" panose="02020603050405020304" pitchFamily="18" charset="0"/>
                <a:cs typeface="Times New Roman" panose="02020603050405020304" pitchFamily="18" charset="0"/>
              </a:rPr>
              <a:t>Pasos necesarios para realizar una planeación estratégica</a:t>
            </a:r>
          </a:p>
        </p:txBody>
      </p:sp>
      <p:sp>
        <p:nvSpPr>
          <p:cNvPr id="5" name="CuadroTexto 5"/>
          <p:cNvSpPr txBox="1"/>
          <p:nvPr/>
        </p:nvSpPr>
        <p:spPr>
          <a:xfrm>
            <a:off x="1213596" y="1844823"/>
            <a:ext cx="9620791" cy="3662541"/>
          </a:xfrm>
          <a:prstGeom prst="rect">
            <a:avLst/>
          </a:prstGeom>
          <a:noFill/>
        </p:spPr>
        <p:txBody>
          <a:bodyPr wrap="square" rtlCol="0">
            <a:spAutoFit/>
          </a:bodyPr>
          <a:lstStyle/>
          <a:p>
            <a:r>
              <a:rPr lang="es-VE" b="1" dirty="0"/>
              <a:t>4. Establecimiento de los objetivos generales y específicos.</a:t>
            </a:r>
          </a:p>
          <a:p>
            <a:endParaRPr lang="es-VE" sz="1600" b="1" dirty="0"/>
          </a:p>
          <a:p>
            <a:r>
              <a:rPr lang="es-VE" dirty="0"/>
              <a:t>Ejemplos de objetivos empresariales específicos:</a:t>
            </a:r>
          </a:p>
          <a:p>
            <a:endParaRPr lang="es-VE" dirty="0"/>
          </a:p>
          <a:p>
            <a:pPr marL="342900" indent="-342900">
              <a:buAutoNum type="arabicPeriod"/>
            </a:pPr>
            <a:r>
              <a:rPr lang="es-VE" dirty="0"/>
              <a:t>Alcanzar una rentabilidad del 30% de manera anual.</a:t>
            </a:r>
          </a:p>
          <a:p>
            <a:endParaRPr lang="es-VE" dirty="0"/>
          </a:p>
          <a:p>
            <a:r>
              <a:rPr lang="es-VE" dirty="0"/>
              <a:t>2. Aumentar las ventas anuales un 50%.</a:t>
            </a:r>
          </a:p>
          <a:p>
            <a:endParaRPr lang="es-VE" dirty="0"/>
          </a:p>
          <a:p>
            <a:r>
              <a:rPr lang="es-VE" dirty="0"/>
              <a:t>3. Superar el medio millón de productos vendidos en seis meses.</a:t>
            </a:r>
          </a:p>
          <a:p>
            <a:endParaRPr lang="es-VE" dirty="0"/>
          </a:p>
          <a:p>
            <a:r>
              <a:rPr lang="es-VE" dirty="0"/>
              <a:t>4. Duplicar la producción en los próximos doce meses.</a:t>
            </a:r>
          </a:p>
          <a:p>
            <a:endParaRPr lang="es-VE" dirty="0"/>
          </a:p>
          <a:p>
            <a:r>
              <a:rPr lang="es-VE" dirty="0"/>
              <a:t>5. Abrir cinco nuevos puntos de venta en los próximos dos años.</a:t>
            </a:r>
          </a:p>
        </p:txBody>
      </p:sp>
      <p:sp>
        <p:nvSpPr>
          <p:cNvPr id="6" name="5 CuadroTexto"/>
          <p:cNvSpPr txBox="1"/>
          <p:nvPr/>
        </p:nvSpPr>
        <p:spPr>
          <a:xfrm>
            <a:off x="1213596" y="5876117"/>
            <a:ext cx="10787060" cy="523220"/>
          </a:xfrm>
          <a:prstGeom prst="rect">
            <a:avLst/>
          </a:prstGeom>
          <a:noFill/>
        </p:spPr>
        <p:txBody>
          <a:bodyPr wrap="square" rtlCol="0">
            <a:spAutoFit/>
          </a:bodyPr>
          <a:lstStyle/>
          <a:p>
            <a:r>
              <a:rPr lang="es-VE" sz="1400" dirty="0"/>
              <a:t>Fuente: </a:t>
            </a:r>
          </a:p>
          <a:p>
            <a:r>
              <a:rPr lang="es-VE" sz="1400" dirty="0"/>
              <a:t>http://ejemplosde.org/empresas-y-negocios/objetivos-de-una-empresa/#ixzz44rnkC000</a:t>
            </a:r>
          </a:p>
        </p:txBody>
      </p:sp>
    </p:spTree>
    <p:extLst>
      <p:ext uri="{BB962C8B-B14F-4D97-AF65-F5344CB8AC3E}">
        <p14:creationId xmlns:p14="http://schemas.microsoft.com/office/powerpoint/2010/main" val="2930882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32656"/>
            <a:ext cx="7920880" cy="1015663"/>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800" b="1" dirty="0">
              <a:latin typeface="Times New Roman" panose="02020603050405020304" pitchFamily="18" charset="0"/>
              <a:cs typeface="Times New Roman" panose="02020603050405020304" pitchFamily="18" charset="0"/>
            </a:endParaRPr>
          </a:p>
          <a:p>
            <a:pPr algn="ctr"/>
            <a:r>
              <a:rPr lang="es-VE" sz="2400" b="1" dirty="0">
                <a:solidFill>
                  <a:srgbClr val="00B050"/>
                </a:solidFill>
                <a:latin typeface="Times New Roman" panose="02020603050405020304" pitchFamily="18" charset="0"/>
                <a:cs typeface="Times New Roman" panose="02020603050405020304" pitchFamily="18" charset="0"/>
              </a:rPr>
              <a:t>Pasos necesarios para realizar una planeación estratégica</a:t>
            </a:r>
          </a:p>
        </p:txBody>
      </p:sp>
      <p:sp>
        <p:nvSpPr>
          <p:cNvPr id="5" name="CuadroTexto 5"/>
          <p:cNvSpPr txBox="1"/>
          <p:nvPr/>
        </p:nvSpPr>
        <p:spPr>
          <a:xfrm>
            <a:off x="394412" y="1502688"/>
            <a:ext cx="10657184" cy="3693319"/>
          </a:xfrm>
          <a:prstGeom prst="rect">
            <a:avLst/>
          </a:prstGeom>
          <a:noFill/>
        </p:spPr>
        <p:txBody>
          <a:bodyPr wrap="square" rtlCol="0">
            <a:spAutoFit/>
          </a:bodyPr>
          <a:lstStyle/>
          <a:p>
            <a:r>
              <a:rPr lang="es-VE" b="1" dirty="0"/>
              <a:t>5. Diseño, evaluación y selección de estrategias.</a:t>
            </a:r>
          </a:p>
          <a:p>
            <a:endParaRPr lang="es-VE" b="1" dirty="0"/>
          </a:p>
          <a:p>
            <a:pPr algn="just"/>
            <a:r>
              <a:rPr lang="es-VE" dirty="0"/>
              <a:t>Una definición de estrategia más orientada hacia el mundo de negocios, la provee Bruce Henderson: “es la búsqueda deliberada por un plan de acción que desarrolle la ventaja competitiva de un negocio, y la multiplique”.</a:t>
            </a:r>
          </a:p>
          <a:p>
            <a:pPr algn="just"/>
            <a:endParaRPr lang="es-VE" b="1" dirty="0"/>
          </a:p>
          <a:p>
            <a:pPr algn="just"/>
            <a:r>
              <a:rPr lang="es-VE" dirty="0"/>
              <a:t>Podemos también definir la estrategia como la “Forma en la que la empresa o institución, en interacción con su entorno, despliega sus principales recursos y esfuerzos para alcanzar sus objetivos”.</a:t>
            </a:r>
          </a:p>
          <a:p>
            <a:pPr algn="just"/>
            <a:endParaRPr lang="es-VE" b="1" dirty="0"/>
          </a:p>
          <a:p>
            <a:pPr algn="just"/>
            <a:r>
              <a:rPr lang="es-VE" dirty="0"/>
              <a:t>Las estrategias empresariales son acciones que una empresa realiza con el fin de alcanzar sus objetivos. Si los objetivos son los “fines” que busca una empresa, las estrategias son los “medios” a través de los cuales pretende alcanzar los objetivos.</a:t>
            </a:r>
          </a:p>
        </p:txBody>
      </p:sp>
      <p:sp>
        <p:nvSpPr>
          <p:cNvPr id="6" name="5 CuadroTexto"/>
          <p:cNvSpPr txBox="1"/>
          <p:nvPr/>
        </p:nvSpPr>
        <p:spPr>
          <a:xfrm>
            <a:off x="426779" y="5661248"/>
            <a:ext cx="11480012" cy="738664"/>
          </a:xfrm>
          <a:prstGeom prst="rect">
            <a:avLst/>
          </a:prstGeom>
          <a:noFill/>
        </p:spPr>
        <p:txBody>
          <a:bodyPr wrap="square" rtlCol="0">
            <a:spAutoFit/>
          </a:bodyPr>
          <a:lstStyle/>
          <a:p>
            <a:r>
              <a:rPr lang="es-VE" sz="1400" dirty="0"/>
              <a:t>Fuente: </a:t>
            </a:r>
          </a:p>
          <a:p>
            <a:r>
              <a:rPr lang="es-VE" sz="1400" dirty="0"/>
              <a:t>http://www.degerencia.com/tema/estrategia_empresarial</a:t>
            </a:r>
          </a:p>
          <a:p>
            <a:r>
              <a:rPr lang="es-VE" sz="1400" dirty="0"/>
              <a:t>http://www.eoi.es/wiki/index.php/</a:t>
            </a:r>
          </a:p>
        </p:txBody>
      </p:sp>
    </p:spTree>
    <p:extLst>
      <p:ext uri="{BB962C8B-B14F-4D97-AF65-F5344CB8AC3E}">
        <p14:creationId xmlns:p14="http://schemas.microsoft.com/office/powerpoint/2010/main" val="3585911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32656"/>
            <a:ext cx="7920880" cy="1046440"/>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1000" b="1" dirty="0">
              <a:latin typeface="Times New Roman" panose="02020603050405020304" pitchFamily="18" charset="0"/>
              <a:cs typeface="Times New Roman" panose="02020603050405020304" pitchFamily="18" charset="0"/>
            </a:endParaRPr>
          </a:p>
          <a:p>
            <a:pPr algn="ctr"/>
            <a:r>
              <a:rPr lang="es-VE" sz="2400" b="1" dirty="0">
                <a:solidFill>
                  <a:srgbClr val="00B050"/>
                </a:solidFill>
                <a:latin typeface="Times New Roman" panose="02020603050405020304" pitchFamily="18" charset="0"/>
                <a:cs typeface="Times New Roman" panose="02020603050405020304" pitchFamily="18" charset="0"/>
              </a:rPr>
              <a:t>Pasos necesarios para realizar una planeación estratégica</a:t>
            </a:r>
          </a:p>
        </p:txBody>
      </p:sp>
      <p:sp>
        <p:nvSpPr>
          <p:cNvPr id="5" name="CuadroTexto 5"/>
          <p:cNvSpPr txBox="1"/>
          <p:nvPr/>
        </p:nvSpPr>
        <p:spPr>
          <a:xfrm>
            <a:off x="364886" y="1308246"/>
            <a:ext cx="11318212" cy="4801314"/>
          </a:xfrm>
          <a:prstGeom prst="rect">
            <a:avLst/>
          </a:prstGeom>
          <a:noFill/>
        </p:spPr>
        <p:txBody>
          <a:bodyPr wrap="square" rtlCol="0">
            <a:spAutoFit/>
          </a:bodyPr>
          <a:lstStyle/>
          <a:p>
            <a:r>
              <a:rPr lang="es-VE" b="1" dirty="0"/>
              <a:t>6. Diseño de planes estratégicos.</a:t>
            </a:r>
          </a:p>
          <a:p>
            <a:endParaRPr lang="es-VE" b="1" dirty="0"/>
          </a:p>
          <a:p>
            <a:pPr algn="just"/>
            <a:r>
              <a:rPr lang="es-VE" dirty="0"/>
              <a:t>Una vez que se han establecido los objetivos generales de la empresa, se procede a diseñar, evaluar y seleccionar las estrategias que permitan alcanzar, de la mejor manera posible, dichos objetivos.</a:t>
            </a:r>
          </a:p>
          <a:p>
            <a:pPr algn="just"/>
            <a:endParaRPr lang="es-VE" dirty="0"/>
          </a:p>
          <a:p>
            <a:pPr algn="just"/>
            <a:r>
              <a:rPr lang="es-VE" dirty="0"/>
              <a:t>El proceso para diseñar, evaluar y seleccionar estrategias es el siguiente:</a:t>
            </a:r>
          </a:p>
          <a:p>
            <a:pPr algn="just"/>
            <a:endParaRPr lang="es-VE" dirty="0"/>
          </a:p>
          <a:p>
            <a:pPr algn="just"/>
            <a:r>
              <a:rPr lang="es-VE" dirty="0"/>
              <a:t>Se evalúa información sobre el análisis externo (la situación del entorno), se evalúa información sobre el análisis interno (los recursos y la capacidad de la empresa), se evalúa el enunciado de la misión y los valores, se evalúan los objetivos, y se evalúan las estrategias que se hayan utilizado anteriormente, hayan tenido o no buenos resultados.</a:t>
            </a:r>
          </a:p>
          <a:p>
            <a:pPr algn="just"/>
            <a:endParaRPr lang="es-VE" dirty="0"/>
          </a:p>
          <a:p>
            <a:pPr algn="just"/>
            <a:r>
              <a:rPr lang="es-VE" dirty="0"/>
              <a:t>Se diseña una serie manejable de estrategias factibles, teniendo en cuenta la información analizada en el punto anterior. Se evalúan las estrategias propuestas, se determinan las ventajas, las desventajas, los costos y los beneficios de cada una. Se seleccionan las estrategias a utilizar, y se clasifican por orden de su atractivo.</a:t>
            </a:r>
          </a:p>
          <a:p>
            <a:pPr algn="just"/>
            <a:endParaRPr lang="es-VE" dirty="0"/>
          </a:p>
        </p:txBody>
      </p:sp>
      <p:sp>
        <p:nvSpPr>
          <p:cNvPr id="6" name="5 CuadroTexto"/>
          <p:cNvSpPr txBox="1"/>
          <p:nvPr/>
        </p:nvSpPr>
        <p:spPr>
          <a:xfrm>
            <a:off x="364886" y="5934670"/>
            <a:ext cx="11428638" cy="738664"/>
          </a:xfrm>
          <a:prstGeom prst="rect">
            <a:avLst/>
          </a:prstGeom>
          <a:noFill/>
        </p:spPr>
        <p:txBody>
          <a:bodyPr wrap="square" rtlCol="0">
            <a:spAutoFit/>
          </a:bodyPr>
          <a:lstStyle/>
          <a:p>
            <a:r>
              <a:rPr lang="es-VE" sz="1400" dirty="0"/>
              <a:t>Fuente: </a:t>
            </a:r>
          </a:p>
          <a:p>
            <a:r>
              <a:rPr lang="es-VE" sz="1400" dirty="0"/>
              <a:t>http://www.degerencia.com/tema/estrategia_empresarial</a:t>
            </a:r>
          </a:p>
          <a:p>
            <a:r>
              <a:rPr lang="es-VE" sz="1400" dirty="0"/>
              <a:t>http://www.eoi.es/wiki/index.php/</a:t>
            </a:r>
          </a:p>
        </p:txBody>
      </p:sp>
    </p:spTree>
    <p:extLst>
      <p:ext uri="{BB962C8B-B14F-4D97-AF65-F5344CB8AC3E}">
        <p14:creationId xmlns:p14="http://schemas.microsoft.com/office/powerpoint/2010/main" val="31435788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32656"/>
            <a:ext cx="7920880" cy="1046440"/>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1000" b="1" dirty="0">
              <a:latin typeface="Times New Roman" panose="02020603050405020304" pitchFamily="18" charset="0"/>
              <a:cs typeface="Times New Roman" panose="02020603050405020304" pitchFamily="18" charset="0"/>
            </a:endParaRPr>
          </a:p>
          <a:p>
            <a:pPr algn="ctr"/>
            <a:r>
              <a:rPr lang="es-VE" sz="2400" b="1" dirty="0">
                <a:solidFill>
                  <a:srgbClr val="00B050"/>
                </a:solidFill>
                <a:latin typeface="Times New Roman" panose="02020603050405020304" pitchFamily="18" charset="0"/>
                <a:cs typeface="Times New Roman" panose="02020603050405020304" pitchFamily="18" charset="0"/>
              </a:rPr>
              <a:t>Pasos necesarios para realizar una planeación estratégica</a:t>
            </a:r>
          </a:p>
        </p:txBody>
      </p:sp>
      <p:sp>
        <p:nvSpPr>
          <p:cNvPr id="5" name="CuadroTexto 5"/>
          <p:cNvSpPr txBox="1"/>
          <p:nvPr/>
        </p:nvSpPr>
        <p:spPr>
          <a:xfrm>
            <a:off x="528678" y="2060848"/>
            <a:ext cx="10369152" cy="1477328"/>
          </a:xfrm>
          <a:prstGeom prst="rect">
            <a:avLst/>
          </a:prstGeom>
          <a:noFill/>
        </p:spPr>
        <p:txBody>
          <a:bodyPr wrap="square" rtlCol="0">
            <a:spAutoFit/>
          </a:bodyPr>
          <a:lstStyle/>
          <a:p>
            <a:r>
              <a:rPr lang="es-VE" b="1" dirty="0"/>
              <a:t>7. Evaluación de resultados del plan estratégico mediante la aplicación de indicadores de gestión.</a:t>
            </a:r>
          </a:p>
          <a:p>
            <a:endParaRPr lang="es-VE" b="1" dirty="0"/>
          </a:p>
          <a:p>
            <a:pPr algn="just"/>
            <a:r>
              <a:rPr lang="es-VE" dirty="0"/>
              <a:t>Una vez identificado un plan estratégico adecuado, se procede a inspeccionarlo y evaluarlo mediante indicadores de gestión.</a:t>
            </a:r>
          </a:p>
        </p:txBody>
      </p:sp>
      <p:sp>
        <p:nvSpPr>
          <p:cNvPr id="6" name="5 CuadroTexto"/>
          <p:cNvSpPr txBox="1"/>
          <p:nvPr/>
        </p:nvSpPr>
        <p:spPr>
          <a:xfrm>
            <a:off x="528678" y="5934670"/>
            <a:ext cx="11264846" cy="523220"/>
          </a:xfrm>
          <a:prstGeom prst="rect">
            <a:avLst/>
          </a:prstGeom>
          <a:noFill/>
        </p:spPr>
        <p:txBody>
          <a:bodyPr wrap="square" rtlCol="0">
            <a:spAutoFit/>
          </a:bodyPr>
          <a:lstStyle/>
          <a:p>
            <a:r>
              <a:rPr lang="es-VE" sz="1400" dirty="0"/>
              <a:t>Fuente:  </a:t>
            </a:r>
          </a:p>
          <a:p>
            <a:r>
              <a:rPr lang="es-VE" sz="1400" dirty="0"/>
              <a:t>hhttp://www.monografias.com/trabajos55/indicadores-gestion/indicadores-gestion2.shtml#ixzz4SIR7cJDP</a:t>
            </a:r>
          </a:p>
        </p:txBody>
      </p:sp>
    </p:spTree>
    <p:extLst>
      <p:ext uri="{BB962C8B-B14F-4D97-AF65-F5344CB8AC3E}">
        <p14:creationId xmlns:p14="http://schemas.microsoft.com/office/powerpoint/2010/main" val="11246255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32656"/>
            <a:ext cx="7920880" cy="1046440"/>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1000" b="1" dirty="0">
              <a:latin typeface="Times New Roman" panose="02020603050405020304" pitchFamily="18" charset="0"/>
              <a:cs typeface="Times New Roman" panose="02020603050405020304" pitchFamily="18" charset="0"/>
            </a:endParaRPr>
          </a:p>
          <a:p>
            <a:pPr algn="ctr"/>
            <a:r>
              <a:rPr lang="es-VE" sz="2400" b="1" dirty="0">
                <a:solidFill>
                  <a:srgbClr val="00B050"/>
                </a:solidFill>
                <a:latin typeface="Times New Roman" panose="02020603050405020304" pitchFamily="18" charset="0"/>
                <a:cs typeface="Times New Roman" panose="02020603050405020304" pitchFamily="18" charset="0"/>
              </a:rPr>
              <a:t>Escenarios en la planeación estratégica</a:t>
            </a:r>
          </a:p>
        </p:txBody>
      </p:sp>
      <p:sp>
        <p:nvSpPr>
          <p:cNvPr id="5" name="CuadroTexto 5"/>
          <p:cNvSpPr txBox="1"/>
          <p:nvPr/>
        </p:nvSpPr>
        <p:spPr>
          <a:xfrm>
            <a:off x="557113" y="1748668"/>
            <a:ext cx="10369152" cy="3693319"/>
          </a:xfrm>
          <a:prstGeom prst="rect">
            <a:avLst/>
          </a:prstGeom>
          <a:noFill/>
        </p:spPr>
        <p:txBody>
          <a:bodyPr wrap="square" rtlCol="0">
            <a:spAutoFit/>
          </a:bodyPr>
          <a:lstStyle/>
          <a:p>
            <a:pPr algn="just"/>
            <a:r>
              <a:rPr lang="es-VE" dirty="0"/>
              <a:t>Es de suma importancia, antes de realizar cualquier análisis estratégico tener en cuenta los posibles escenarios futuros que se pueden presentar en la organización. El escenario con más probabilidades de presentarse dentro de un determinado horizonte de tiempo debe orientar el plan estratégico así como su evaluación a través de los indicadores de gestión.</a:t>
            </a:r>
          </a:p>
          <a:p>
            <a:pPr algn="just"/>
            <a:endParaRPr lang="es-VE" dirty="0"/>
          </a:p>
          <a:p>
            <a:pPr algn="just"/>
            <a:r>
              <a:rPr lang="es-VE" dirty="0"/>
              <a:t>Formalmente un escenario dentro de la filosofía de la planificación estratégica, es una “hipótesis de futuro”, en otras palabras formalmente “Un escenario es un modelo de futuro posible dotado de coherencia interna” (Porter, 1985).</a:t>
            </a:r>
          </a:p>
          <a:p>
            <a:pPr algn="just"/>
            <a:endParaRPr lang="es-VE" dirty="0"/>
          </a:p>
          <a:p>
            <a:pPr algn="just"/>
            <a:r>
              <a:rPr lang="es-VE" dirty="0"/>
              <a:t>Generalmente se deben plantear seriamente tres tipo de escenarios para un horizonte de planeación de 10 a 20 años, los cuales pueden ser optimista, medio probable, y pesimista. El tipo de escenario sobre el cual se deben dirigir el plan estratégico dependerá de la ponderación que los expertos por consenso acuerden mediante metodología conciliadora.</a:t>
            </a:r>
          </a:p>
        </p:txBody>
      </p:sp>
      <p:sp>
        <p:nvSpPr>
          <p:cNvPr id="6" name="5 CuadroTexto"/>
          <p:cNvSpPr txBox="1"/>
          <p:nvPr/>
        </p:nvSpPr>
        <p:spPr>
          <a:xfrm>
            <a:off x="528678" y="5934670"/>
            <a:ext cx="11264846" cy="523220"/>
          </a:xfrm>
          <a:prstGeom prst="rect">
            <a:avLst/>
          </a:prstGeom>
          <a:noFill/>
        </p:spPr>
        <p:txBody>
          <a:bodyPr wrap="square" rtlCol="0">
            <a:spAutoFit/>
          </a:bodyPr>
          <a:lstStyle/>
          <a:p>
            <a:r>
              <a:rPr lang="es-VE" sz="1400" dirty="0"/>
              <a:t>Fuente:  </a:t>
            </a:r>
          </a:p>
          <a:p>
            <a:r>
              <a:rPr lang="es-VE" sz="1400" i="1" dirty="0"/>
              <a:t>www.</a:t>
            </a:r>
            <a:r>
              <a:rPr lang="es-VE" sz="1400" dirty="0"/>
              <a:t>cedefop</a:t>
            </a:r>
            <a:r>
              <a:rPr lang="es-VE" sz="1400" i="1" dirty="0"/>
              <a:t>.europa.eu/files/6009_es.pdf</a:t>
            </a:r>
            <a:r>
              <a:rPr lang="es-VE" sz="1400" dirty="0"/>
              <a:t> </a:t>
            </a:r>
          </a:p>
        </p:txBody>
      </p:sp>
    </p:spTree>
    <p:extLst>
      <p:ext uri="{BB962C8B-B14F-4D97-AF65-F5344CB8AC3E}">
        <p14:creationId xmlns:p14="http://schemas.microsoft.com/office/powerpoint/2010/main" val="4293278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32656"/>
            <a:ext cx="7920880" cy="1046440"/>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US" sz="1000" dirty="0">
              <a:latin typeface="Times New Roman" panose="02020603050405020304" pitchFamily="18" charset="0"/>
              <a:cs typeface="Times New Roman" pitchFamily="18" charset="0"/>
            </a:endParaRPr>
          </a:p>
          <a:p>
            <a:pPr algn="ctr"/>
            <a:r>
              <a:rPr lang="es-VE" sz="2400" b="1" dirty="0">
                <a:solidFill>
                  <a:srgbClr val="00B050"/>
                </a:solidFill>
                <a:latin typeface="Times New Roman" panose="02020603050405020304" pitchFamily="18" charset="0"/>
                <a:cs typeface="Times New Roman" panose="02020603050405020304" pitchFamily="18" charset="0"/>
              </a:rPr>
              <a:t>¿Qué es un indicador de gestión?</a:t>
            </a:r>
          </a:p>
        </p:txBody>
      </p:sp>
      <p:sp>
        <p:nvSpPr>
          <p:cNvPr id="5" name="CuadroTexto 5"/>
          <p:cNvSpPr txBox="1"/>
          <p:nvPr/>
        </p:nvSpPr>
        <p:spPr>
          <a:xfrm>
            <a:off x="499031" y="1484784"/>
            <a:ext cx="10967922" cy="4247317"/>
          </a:xfrm>
          <a:prstGeom prst="rect">
            <a:avLst/>
          </a:prstGeom>
          <a:noFill/>
        </p:spPr>
        <p:txBody>
          <a:bodyPr wrap="square" rtlCol="0">
            <a:spAutoFit/>
          </a:bodyPr>
          <a:lstStyle/>
          <a:p>
            <a:pPr algn="just"/>
            <a:r>
              <a:rPr lang="es-VE" dirty="0"/>
              <a:t>Se conoce como indicador de gestión a aquel dato que refleja cuáles fueron las consecuencias de acciones tomadas en el pasado en el marco de una organización. </a:t>
            </a:r>
          </a:p>
          <a:p>
            <a:pPr algn="just"/>
            <a:endParaRPr lang="es-VE" dirty="0"/>
          </a:p>
          <a:p>
            <a:pPr algn="just"/>
            <a:r>
              <a:rPr lang="es-VE" dirty="0"/>
              <a:t>Lo que permite un indicador de gestión es determinar si un proyecto o una organización están siendo exitosos o si están cumpliendo con los objetivos. El líder de la organización es quien suele establecer los indicadores de gestión, que son utilizados de manera frecuente para evaluar desempeño y resultados.</a:t>
            </a:r>
          </a:p>
          <a:p>
            <a:pPr algn="just"/>
            <a:endParaRPr lang="es-VE" dirty="0"/>
          </a:p>
          <a:p>
            <a:r>
              <a:rPr lang="es-VE" dirty="0"/>
              <a:t>Cada medidor o indicador debe satisfacer los siguientes criterios o atributos: </a:t>
            </a:r>
          </a:p>
          <a:p>
            <a:endParaRPr lang="es-VE" dirty="0"/>
          </a:p>
          <a:p>
            <a:pPr lvl="0"/>
            <a:r>
              <a:rPr lang="es-VE" b="1" dirty="0"/>
              <a:t>Medible:</a:t>
            </a:r>
            <a:r>
              <a:rPr lang="es-VE" dirty="0"/>
              <a:t> El medidor o indicador debe ser medible. Esto significa que la característica descrita debe ser cuantificable en términos ya sea del grado o frecuencia de la cantidad.</a:t>
            </a:r>
          </a:p>
          <a:p>
            <a:pPr lvl="0"/>
            <a:endParaRPr lang="es-VE" dirty="0"/>
          </a:p>
          <a:p>
            <a:pPr lvl="0"/>
            <a:r>
              <a:rPr lang="es-VE" b="1" dirty="0"/>
              <a:t>Entendible:</a:t>
            </a:r>
            <a:r>
              <a:rPr lang="es-VE" dirty="0"/>
              <a:t> El medidor o indicador debe ser reconocido fácilmente por todos aquellos que lo usan.</a:t>
            </a:r>
          </a:p>
          <a:p>
            <a:pPr lvl="0"/>
            <a:endParaRPr lang="es-VE" dirty="0"/>
          </a:p>
          <a:p>
            <a:pPr lvl="0"/>
            <a:r>
              <a:rPr lang="es-VE" b="1" dirty="0"/>
              <a:t>Controlable:</a:t>
            </a:r>
            <a:r>
              <a:rPr lang="es-VE" dirty="0"/>
              <a:t> El indicador debe ser controlable dentro de la estructura de la organización.</a:t>
            </a:r>
          </a:p>
        </p:txBody>
      </p:sp>
      <p:sp>
        <p:nvSpPr>
          <p:cNvPr id="6" name="5 CuadroTexto"/>
          <p:cNvSpPr txBox="1"/>
          <p:nvPr/>
        </p:nvSpPr>
        <p:spPr>
          <a:xfrm>
            <a:off x="499031" y="5934670"/>
            <a:ext cx="11294492" cy="738664"/>
          </a:xfrm>
          <a:prstGeom prst="rect">
            <a:avLst/>
          </a:prstGeom>
          <a:noFill/>
        </p:spPr>
        <p:txBody>
          <a:bodyPr wrap="square" rtlCol="0">
            <a:spAutoFit/>
          </a:bodyPr>
          <a:lstStyle/>
          <a:p>
            <a:r>
              <a:rPr lang="es-VE" sz="1400" dirty="0"/>
              <a:t>Fuente:  </a:t>
            </a:r>
          </a:p>
          <a:p>
            <a:r>
              <a:rPr lang="es-VE" sz="1400" dirty="0"/>
              <a:t>hhttp://www.monografias.com/trabajos55/indicadores-gestion/indicadores-gestion2.shtml#ixzz4SIR7cJDP</a:t>
            </a:r>
          </a:p>
          <a:p>
            <a:r>
              <a:rPr lang="es-VE" sz="1400" dirty="0"/>
              <a:t>http://www.gestiopolis.com/indicadores-de-gestion-que-son-y-por-que-usarlos/</a:t>
            </a:r>
          </a:p>
        </p:txBody>
      </p:sp>
    </p:spTree>
    <p:extLst>
      <p:ext uri="{BB962C8B-B14F-4D97-AF65-F5344CB8AC3E}">
        <p14:creationId xmlns:p14="http://schemas.microsoft.com/office/powerpoint/2010/main" val="847879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32656"/>
            <a:ext cx="7920880" cy="1015663"/>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800" b="1" dirty="0"/>
          </a:p>
          <a:p>
            <a:pPr algn="ctr"/>
            <a:r>
              <a:rPr lang="es-VE" sz="2400" b="1" dirty="0">
                <a:solidFill>
                  <a:srgbClr val="00B050"/>
                </a:solidFill>
                <a:latin typeface="Times New Roman" panose="02020603050405020304" pitchFamily="18" charset="0"/>
                <a:cs typeface="Times New Roman" panose="02020603050405020304" pitchFamily="18" charset="0"/>
              </a:rPr>
              <a:t>Tipos de Indicadores de gestión?</a:t>
            </a:r>
          </a:p>
        </p:txBody>
      </p:sp>
      <p:sp>
        <p:nvSpPr>
          <p:cNvPr id="5" name="CuadroTexto 5"/>
          <p:cNvSpPr txBox="1"/>
          <p:nvPr/>
        </p:nvSpPr>
        <p:spPr>
          <a:xfrm>
            <a:off x="499031" y="1772816"/>
            <a:ext cx="10967922" cy="3693319"/>
          </a:xfrm>
          <a:prstGeom prst="rect">
            <a:avLst/>
          </a:prstGeom>
          <a:noFill/>
        </p:spPr>
        <p:txBody>
          <a:bodyPr wrap="square" rtlCol="0">
            <a:spAutoFit/>
          </a:bodyPr>
          <a:lstStyle/>
          <a:p>
            <a:pPr algn="just"/>
            <a:r>
              <a:rPr lang="es-VE" dirty="0"/>
              <a:t>Existen muchas clasificaciones de indicadores de gestión, pero en este módulo nos limitaremos a la siguiente:</a:t>
            </a:r>
          </a:p>
          <a:p>
            <a:pPr algn="just"/>
            <a:endParaRPr lang="es-VE" dirty="0"/>
          </a:p>
          <a:p>
            <a:pPr lvl="0" algn="just"/>
            <a:r>
              <a:rPr lang="es-VE" b="1" i="1" dirty="0"/>
              <a:t>Indicadores de eficiencia</a:t>
            </a:r>
            <a:r>
              <a:rPr lang="es-VE" b="1" dirty="0"/>
              <a:t>: </a:t>
            </a:r>
            <a:r>
              <a:rPr lang="es-VE" dirty="0"/>
              <a:t>teniendo en cuenta que eficiencia tiene que ver con la actitud y la capacidad para llevar a cabo un trabajo o una tarea con el mínimo de recursos. Los indicadores de eficiencia están relacionados con las razones que indican los recursos invertidos en la consecución de tareas y/o trabajos. Ejemplo: Tiempo fabricación de un producto, razón de piezas / hora, rotación de inventarios.</a:t>
            </a:r>
          </a:p>
          <a:p>
            <a:pPr algn="just"/>
            <a:endParaRPr lang="es-VE" dirty="0"/>
          </a:p>
          <a:p>
            <a:pPr lvl="0" algn="just"/>
            <a:r>
              <a:rPr lang="es-VE" b="1" i="1" dirty="0"/>
              <a:t>Indicadores de eficacia</a:t>
            </a:r>
            <a:r>
              <a:rPr lang="es-VE" b="1" dirty="0"/>
              <a:t>:</a:t>
            </a:r>
            <a:r>
              <a:rPr lang="es-VE" dirty="0"/>
              <a:t> eficaz tiene que ver con hacer efectivo un intento o propósito. Los indicadores de eficacia están relacionados con las razones que indican capacidad o acierto en la consecución de tareas y/o trabajos. Ejemplo: grado de satisfacción de los clientes con relación a los pedidos.</a:t>
            </a:r>
          </a:p>
          <a:p>
            <a:pPr algn="just"/>
            <a:r>
              <a:rPr lang="es-VE" dirty="0"/>
              <a:t> </a:t>
            </a:r>
          </a:p>
        </p:txBody>
      </p:sp>
      <p:sp>
        <p:nvSpPr>
          <p:cNvPr id="6" name="5 CuadroTexto"/>
          <p:cNvSpPr txBox="1"/>
          <p:nvPr/>
        </p:nvSpPr>
        <p:spPr>
          <a:xfrm>
            <a:off x="499030" y="5934670"/>
            <a:ext cx="11294493" cy="738664"/>
          </a:xfrm>
          <a:prstGeom prst="rect">
            <a:avLst/>
          </a:prstGeom>
          <a:noFill/>
        </p:spPr>
        <p:txBody>
          <a:bodyPr wrap="square" rtlCol="0">
            <a:spAutoFit/>
          </a:bodyPr>
          <a:lstStyle/>
          <a:p>
            <a:r>
              <a:rPr lang="es-VE" sz="1400" dirty="0"/>
              <a:t>Fuente:  </a:t>
            </a:r>
          </a:p>
          <a:p>
            <a:r>
              <a:rPr lang="es-VE" sz="1400" dirty="0"/>
              <a:t>hhttp://www.monografias.com/trabajos55/indicadores-gestion/indicadores-gestion2.shtml#ixzz4SIR7cJDP</a:t>
            </a:r>
          </a:p>
          <a:p>
            <a:r>
              <a:rPr lang="es-VE" sz="1400" dirty="0"/>
              <a:t>http://www.gestiopolis.com/indicadores-de-gestion-que-son-y-por-que-usarlos/</a:t>
            </a:r>
          </a:p>
        </p:txBody>
      </p:sp>
    </p:spTree>
    <p:extLst>
      <p:ext uri="{BB962C8B-B14F-4D97-AF65-F5344CB8AC3E}">
        <p14:creationId xmlns:p14="http://schemas.microsoft.com/office/powerpoint/2010/main" val="4030498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32656"/>
            <a:ext cx="7920880" cy="1046440"/>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1000" b="1" dirty="0"/>
          </a:p>
          <a:p>
            <a:pPr algn="ctr"/>
            <a:r>
              <a:rPr lang="es-VE" sz="2400" b="1" dirty="0">
                <a:solidFill>
                  <a:srgbClr val="00B050"/>
                </a:solidFill>
              </a:rPr>
              <a:t>La productividad y los indicadores de gestión</a:t>
            </a:r>
          </a:p>
        </p:txBody>
      </p:sp>
      <p:sp>
        <p:nvSpPr>
          <p:cNvPr id="5" name="CuadroTexto 5"/>
          <p:cNvSpPr txBox="1"/>
          <p:nvPr/>
        </p:nvSpPr>
        <p:spPr>
          <a:xfrm>
            <a:off x="911423" y="1484784"/>
            <a:ext cx="10297145" cy="3693319"/>
          </a:xfrm>
          <a:prstGeom prst="rect">
            <a:avLst/>
          </a:prstGeom>
          <a:noFill/>
        </p:spPr>
        <p:txBody>
          <a:bodyPr wrap="square" rtlCol="0">
            <a:spAutoFit/>
          </a:bodyPr>
          <a:lstStyle/>
          <a:p>
            <a:pPr algn="just"/>
            <a:r>
              <a:rPr lang="es-VE" dirty="0"/>
              <a:t>Algunas personas y empresas definen productividad como la sumatoria de productos / servicios en la unidad de tiempo. Si bien esto es correcto también es limitado, pues únicamente relaciona la cantidad de productos / servicios obtenidos con la cantidad de insumos empleados.</a:t>
            </a:r>
          </a:p>
          <a:p>
            <a:pPr algn="just"/>
            <a:endParaRPr lang="es-VE" dirty="0"/>
          </a:p>
          <a:p>
            <a:pPr algn="just"/>
            <a:r>
              <a:rPr lang="es-VE" dirty="0"/>
              <a:t>¿Qué le falta a esta definición?: incluir, cómo se logro, qué se hizo para obtener el resultado, qué precio se pagó y qué premio se recibió.</a:t>
            </a:r>
          </a:p>
          <a:p>
            <a:pPr algn="just"/>
            <a:endParaRPr lang="es-VE" dirty="0"/>
          </a:p>
          <a:p>
            <a:pPr algn="just"/>
            <a:r>
              <a:rPr lang="es-VE" b="1" dirty="0"/>
              <a:t>¿Cómo medir integralmente la productividad de una empresa?</a:t>
            </a:r>
          </a:p>
          <a:p>
            <a:pPr algn="just"/>
            <a:endParaRPr lang="es-VE" dirty="0"/>
          </a:p>
          <a:p>
            <a:pPr algn="just"/>
            <a:r>
              <a:rPr lang="es-VE" dirty="0"/>
              <a:t>Construyendo un sistema de indicadores inter-relacionados que orienten para elevar holísticamente (el sistema completo se comporta de un modo distinto que la suma de sus partes) los resultados obtenidos, de tal manera que no se sacrifiquen unos aspectos al mejorar otros, que el fin no justifique los medios, y que el llamado costo – beneficio sea el deseable.</a:t>
            </a:r>
          </a:p>
        </p:txBody>
      </p:sp>
      <p:sp>
        <p:nvSpPr>
          <p:cNvPr id="6" name="5 CuadroTexto"/>
          <p:cNvSpPr txBox="1"/>
          <p:nvPr/>
        </p:nvSpPr>
        <p:spPr>
          <a:xfrm>
            <a:off x="911423" y="5934670"/>
            <a:ext cx="10463008" cy="738664"/>
          </a:xfrm>
          <a:prstGeom prst="rect">
            <a:avLst/>
          </a:prstGeom>
          <a:noFill/>
        </p:spPr>
        <p:txBody>
          <a:bodyPr wrap="square" rtlCol="0">
            <a:spAutoFit/>
          </a:bodyPr>
          <a:lstStyle/>
          <a:p>
            <a:r>
              <a:rPr lang="es-VE" sz="1400" dirty="0"/>
              <a:t>Fuente:  </a:t>
            </a:r>
          </a:p>
          <a:p>
            <a:r>
              <a:rPr lang="es-VE" sz="1400" dirty="0"/>
              <a:t>hhttp://www.monografias.com/trabajos55/indicadores-gestion/indicadores-gestion2.shtml#ixzz4SIR7cJDP</a:t>
            </a:r>
          </a:p>
          <a:p>
            <a:r>
              <a:rPr lang="es-VE" sz="1400" dirty="0"/>
              <a:t>http://www.gestiopolis.com/indicadores-de-gestion-que-son-y-por-que-usarlos/</a:t>
            </a:r>
          </a:p>
        </p:txBody>
      </p:sp>
    </p:spTree>
    <p:extLst>
      <p:ext uri="{BB962C8B-B14F-4D97-AF65-F5344CB8AC3E}">
        <p14:creationId xmlns:p14="http://schemas.microsoft.com/office/powerpoint/2010/main" val="3193734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32656"/>
            <a:ext cx="7920880" cy="1046440"/>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1000" b="1" dirty="0">
              <a:latin typeface="Times New Roman" panose="02020603050405020304" pitchFamily="18" charset="0"/>
              <a:cs typeface="Times New Roman" panose="02020603050405020304" pitchFamily="18" charset="0"/>
            </a:endParaRPr>
          </a:p>
          <a:p>
            <a:pPr algn="ctr"/>
            <a:r>
              <a:rPr lang="es-VE" sz="2400" b="1" dirty="0">
                <a:solidFill>
                  <a:srgbClr val="00B050"/>
                </a:solidFill>
                <a:latin typeface="Times New Roman" panose="02020603050405020304" pitchFamily="18" charset="0"/>
                <a:cs typeface="Times New Roman" panose="02020603050405020304" pitchFamily="18" charset="0"/>
              </a:rPr>
              <a:t>Como construir un indicador de gestión</a:t>
            </a:r>
          </a:p>
        </p:txBody>
      </p:sp>
      <p:sp>
        <p:nvSpPr>
          <p:cNvPr id="5" name="CuadroTexto 5"/>
          <p:cNvSpPr txBox="1"/>
          <p:nvPr/>
        </p:nvSpPr>
        <p:spPr>
          <a:xfrm>
            <a:off x="911423" y="1484784"/>
            <a:ext cx="11089233" cy="4247317"/>
          </a:xfrm>
          <a:prstGeom prst="rect">
            <a:avLst/>
          </a:prstGeom>
          <a:noFill/>
        </p:spPr>
        <p:txBody>
          <a:bodyPr wrap="square" rtlCol="0">
            <a:spAutoFit/>
          </a:bodyPr>
          <a:lstStyle/>
          <a:p>
            <a:pPr algn="just"/>
            <a:r>
              <a:rPr lang="es-VE" b="1" i="1" dirty="0"/>
              <a:t>Ejemplo:</a:t>
            </a:r>
          </a:p>
          <a:p>
            <a:pPr algn="just"/>
            <a:endParaRPr lang="es-VE" b="1" i="1" dirty="0"/>
          </a:p>
          <a:p>
            <a:pPr algn="just"/>
            <a:endParaRPr lang="es-VE" b="1" i="1" dirty="0"/>
          </a:p>
          <a:p>
            <a:pPr algn="just"/>
            <a:r>
              <a:rPr lang="es-VE" i="1" dirty="0"/>
              <a:t>Objetivo:</a:t>
            </a:r>
            <a:r>
              <a:rPr lang="es-VE" dirty="0"/>
              <a:t> mejorar el desempeño del recurso humano en el proceso de ordeño lácteo. </a:t>
            </a:r>
          </a:p>
          <a:p>
            <a:r>
              <a:rPr lang="es-VE" i="1" dirty="0"/>
              <a:t>Estrategia:</a:t>
            </a:r>
            <a:r>
              <a:rPr lang="es-VE" dirty="0"/>
              <a:t> adelantar un programa de capacitación. </a:t>
            </a:r>
            <a:br>
              <a:rPr lang="es-VE" dirty="0"/>
            </a:br>
            <a:r>
              <a:rPr lang="es-VE" i="1" dirty="0"/>
              <a:t>Responsable:</a:t>
            </a:r>
            <a:r>
              <a:rPr lang="es-VE" dirty="0"/>
              <a:t> gerente de Recursos Humanos </a:t>
            </a:r>
          </a:p>
          <a:p>
            <a:pPr algn="just"/>
            <a:r>
              <a:rPr lang="es-VE" dirty="0"/>
              <a:t>                                                                                                                                 </a:t>
            </a:r>
          </a:p>
          <a:p>
            <a:pPr algn="just"/>
            <a:r>
              <a:rPr lang="es-VE" dirty="0"/>
              <a:t>Eficiencia del proceso de ordeno =      </a:t>
            </a:r>
            <a:r>
              <a:rPr lang="es-VE" u="sng" dirty="0"/>
              <a:t>Total litros de leche obtenidos en un día laboral de trabajo</a:t>
            </a:r>
          </a:p>
          <a:p>
            <a:pPr algn="just"/>
            <a:r>
              <a:rPr lang="es-VE" dirty="0"/>
              <a:t>    (antes de la capacitación)           Total de horas laborable directas usadas en el proceso de ordeño </a:t>
            </a:r>
          </a:p>
          <a:p>
            <a:pPr algn="just"/>
            <a:endParaRPr lang="es-VE" dirty="0"/>
          </a:p>
          <a:p>
            <a:pPr algn="just"/>
            <a:r>
              <a:rPr lang="es-VE" dirty="0"/>
              <a:t>Eficiencia del proceso de ordeno =      </a:t>
            </a:r>
            <a:r>
              <a:rPr lang="es-VE" u="sng" dirty="0"/>
              <a:t>Total litros de leche obtenidos en un día laboral de trabajo</a:t>
            </a:r>
          </a:p>
          <a:p>
            <a:pPr algn="just"/>
            <a:r>
              <a:rPr lang="es-VE" dirty="0"/>
              <a:t>    (después de la capacitación)       Total de horas laborable directas usadas en el proceso de ordeño </a:t>
            </a:r>
          </a:p>
          <a:p>
            <a:pPr algn="just"/>
            <a:endParaRPr lang="es-VE" dirty="0"/>
          </a:p>
          <a:p>
            <a:pPr algn="just"/>
            <a:r>
              <a:rPr lang="es-VE" dirty="0"/>
              <a:t>Eficacia del proceso de ordeño = </a:t>
            </a:r>
            <a:r>
              <a:rPr lang="es-VE" u="sng" dirty="0"/>
              <a:t>Numero total de litros de leche obtenidos realmente al día</a:t>
            </a:r>
          </a:p>
          <a:p>
            <a:pPr algn="just"/>
            <a:r>
              <a:rPr lang="es-VE" dirty="0"/>
              <a:t>                                                     Estándar de litros de leche prefijado por día a ordeñar</a:t>
            </a:r>
          </a:p>
        </p:txBody>
      </p:sp>
      <p:sp>
        <p:nvSpPr>
          <p:cNvPr id="6" name="5 CuadroTexto"/>
          <p:cNvSpPr txBox="1"/>
          <p:nvPr/>
        </p:nvSpPr>
        <p:spPr>
          <a:xfrm>
            <a:off x="911423" y="5934670"/>
            <a:ext cx="10463008" cy="523220"/>
          </a:xfrm>
          <a:prstGeom prst="rect">
            <a:avLst/>
          </a:prstGeom>
          <a:noFill/>
        </p:spPr>
        <p:txBody>
          <a:bodyPr wrap="square" rtlCol="0">
            <a:spAutoFit/>
          </a:bodyPr>
          <a:lstStyle/>
          <a:p>
            <a:r>
              <a:rPr lang="es-VE" sz="1400" dirty="0"/>
              <a:t>Fuente:  </a:t>
            </a:r>
          </a:p>
          <a:p>
            <a:r>
              <a:rPr lang="es-VE" sz="1400" dirty="0"/>
              <a:t>http://www.revistaseguridadminera.com/gestion-seguridad/como-establecer-indicadores-de-gestion/</a:t>
            </a:r>
          </a:p>
        </p:txBody>
      </p:sp>
    </p:spTree>
    <p:extLst>
      <p:ext uri="{BB962C8B-B14F-4D97-AF65-F5344CB8AC3E}">
        <p14:creationId xmlns:p14="http://schemas.microsoft.com/office/powerpoint/2010/main" val="4245493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12" end="1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5"/>
          <p:cNvSpPr txBox="1"/>
          <p:nvPr/>
        </p:nvSpPr>
        <p:spPr>
          <a:xfrm>
            <a:off x="440463" y="2924944"/>
            <a:ext cx="10657184" cy="1015663"/>
          </a:xfrm>
          <a:prstGeom prst="rect">
            <a:avLst/>
          </a:prstGeom>
          <a:noFill/>
        </p:spPr>
        <p:txBody>
          <a:bodyPr wrap="square" rtlCol="0">
            <a:spAutoFit/>
          </a:bodyPr>
          <a:lstStyle/>
          <a:p>
            <a:pPr algn="ctr"/>
            <a:r>
              <a:rPr lang="es-VE" sz="6000" dirty="0"/>
              <a:t>MUCHAS GRACIAS</a:t>
            </a:r>
          </a:p>
        </p:txBody>
      </p:sp>
    </p:spTree>
    <p:extLst>
      <p:ext uri="{BB962C8B-B14F-4D97-AF65-F5344CB8AC3E}">
        <p14:creationId xmlns:p14="http://schemas.microsoft.com/office/powerpoint/2010/main" val="2317224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279576" y="322128"/>
            <a:ext cx="7776864" cy="1046440"/>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US" sz="1000" dirty="0">
              <a:latin typeface="Times New Roman" panose="02020603050405020304" pitchFamily="18" charset="0"/>
              <a:cs typeface="Times New Roman" pitchFamily="18" charset="0"/>
            </a:endParaRPr>
          </a:p>
          <a:p>
            <a:pPr algn="ctr"/>
            <a:r>
              <a:rPr lang="es-VE" sz="2400" b="1" dirty="0">
                <a:solidFill>
                  <a:srgbClr val="00B050"/>
                </a:solidFill>
                <a:latin typeface="Times New Roman" panose="02020603050405020304" pitchFamily="18" charset="0"/>
                <a:cs typeface="Times New Roman" panose="02020603050405020304" pitchFamily="18" charset="0"/>
              </a:rPr>
              <a:t>Producción Versus Productividad</a:t>
            </a:r>
            <a:endParaRPr lang="es-VE" sz="2400" dirty="0">
              <a:solidFill>
                <a:srgbClr val="00B050"/>
              </a:solidFill>
              <a:latin typeface="Times New Roman" panose="02020603050405020304" pitchFamily="18" charset="0"/>
              <a:cs typeface="Times New Roman" panose="02020603050405020304" pitchFamily="18" charset="0"/>
            </a:endParaRPr>
          </a:p>
        </p:txBody>
      </p:sp>
      <p:sp>
        <p:nvSpPr>
          <p:cNvPr id="6" name="CuadroTexto 5"/>
          <p:cNvSpPr txBox="1"/>
          <p:nvPr/>
        </p:nvSpPr>
        <p:spPr>
          <a:xfrm>
            <a:off x="839416" y="1400002"/>
            <a:ext cx="10657184" cy="2585323"/>
          </a:xfrm>
          <a:prstGeom prst="rect">
            <a:avLst/>
          </a:prstGeom>
          <a:noFill/>
        </p:spPr>
        <p:txBody>
          <a:bodyPr wrap="square" rtlCol="0">
            <a:spAutoFit/>
          </a:bodyPr>
          <a:lstStyle/>
          <a:p>
            <a:pPr algn="just"/>
            <a:r>
              <a:rPr lang="es-VE" b="1" dirty="0">
                <a:solidFill>
                  <a:srgbClr val="0070C0"/>
                </a:solidFill>
              </a:rPr>
              <a:t>Producción</a:t>
            </a:r>
            <a:r>
              <a:rPr lang="es-VE" dirty="0"/>
              <a:t> </a:t>
            </a:r>
          </a:p>
          <a:p>
            <a:pPr algn="just"/>
            <a:r>
              <a:rPr lang="es-VE" dirty="0"/>
              <a:t>1.- Proceso mediante el cual se transforman los  principales factores de producción (tierra, capital, trabajo , conocimientos) en bienes y servicios útiles para la sociedad.</a:t>
            </a:r>
          </a:p>
          <a:p>
            <a:pPr algn="r"/>
            <a:r>
              <a:rPr lang="es-VE" dirty="0"/>
              <a:t>(García, F.2004)</a:t>
            </a:r>
          </a:p>
          <a:p>
            <a:pPr algn="r"/>
            <a:endParaRPr lang="es-VE" dirty="0"/>
          </a:p>
          <a:p>
            <a:pPr algn="just"/>
            <a:r>
              <a:rPr lang="es-VE" dirty="0"/>
              <a:t>2.- Es un sistema que toma insumos (materias primas, personal, maquinarias, edificios, tecnologías, efectivo, información y otros recursos), y los convierte en productos (bienes y servicios).</a:t>
            </a:r>
          </a:p>
          <a:p>
            <a:pPr algn="just"/>
            <a:r>
              <a:rPr lang="es-VE" dirty="0"/>
              <a:t>  </a:t>
            </a:r>
          </a:p>
          <a:p>
            <a:pPr algn="r"/>
            <a:r>
              <a:rPr lang="es-VE" dirty="0"/>
              <a:t>                                                                                          (Gaither, N. y Frazier G. 2000)</a:t>
            </a:r>
          </a:p>
        </p:txBody>
      </p:sp>
      <p:sp>
        <p:nvSpPr>
          <p:cNvPr id="5" name="CuadroTexto 5"/>
          <p:cNvSpPr txBox="1"/>
          <p:nvPr/>
        </p:nvSpPr>
        <p:spPr>
          <a:xfrm>
            <a:off x="839416" y="3645024"/>
            <a:ext cx="10657184" cy="3139321"/>
          </a:xfrm>
          <a:prstGeom prst="rect">
            <a:avLst/>
          </a:prstGeom>
          <a:noFill/>
        </p:spPr>
        <p:txBody>
          <a:bodyPr wrap="square" rtlCol="0">
            <a:spAutoFit/>
          </a:bodyPr>
          <a:lstStyle/>
          <a:p>
            <a:pPr algn="just"/>
            <a:endParaRPr lang="es-VE" dirty="0"/>
          </a:p>
          <a:p>
            <a:pPr algn="just"/>
            <a:r>
              <a:rPr lang="es-VE" b="1" dirty="0">
                <a:solidFill>
                  <a:srgbClr val="0070C0"/>
                </a:solidFill>
              </a:rPr>
              <a:t>Productividad</a:t>
            </a:r>
            <a:r>
              <a:rPr lang="es-VE" dirty="0"/>
              <a:t> </a:t>
            </a:r>
          </a:p>
          <a:p>
            <a:pPr algn="just"/>
            <a:r>
              <a:rPr lang="es-VE" dirty="0"/>
              <a:t>1.- Representa la relación existente proveniente de la división en unidades, de bienes y servicios generados, entre ciertas cantidades en unidades de insumos utilizados en el proceso de transformación. La productividad se mide y se comparada para periodos de tiempo determinados.</a:t>
            </a:r>
          </a:p>
          <a:p>
            <a:pPr algn="r"/>
            <a:r>
              <a:rPr lang="es-VE" dirty="0"/>
              <a:t>(García, F. 2004)</a:t>
            </a:r>
          </a:p>
          <a:p>
            <a:pPr algn="r"/>
            <a:endParaRPr lang="es-VE" dirty="0"/>
          </a:p>
          <a:p>
            <a:pPr algn="just"/>
            <a:r>
              <a:rPr lang="es-VE" dirty="0"/>
              <a:t>2.- Es la razón  de la de la producción de los insumos.  La productividad total del factor por lo general se mide en unidades monetarias de los bienes y servicios generados y dividiendo entre el costo de los insumos utilizados. </a:t>
            </a:r>
          </a:p>
          <a:p>
            <a:pPr algn="r"/>
            <a:r>
              <a:rPr lang="es-VE" dirty="0"/>
              <a:t>(Chase, R; Jacobs, F; y Aquilano, N. 2012) </a:t>
            </a:r>
          </a:p>
        </p:txBody>
      </p:sp>
    </p:spTree>
    <p:extLst>
      <p:ext uri="{BB962C8B-B14F-4D97-AF65-F5344CB8AC3E}">
        <p14:creationId xmlns:p14="http://schemas.microsoft.com/office/powerpoint/2010/main" val="3661484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476672"/>
            <a:ext cx="8136904" cy="1046440"/>
          </a:xfrm>
          <a:prstGeom prst="rect">
            <a:avLst/>
          </a:prstGeom>
          <a:noFill/>
        </p:spPr>
        <p:txBody>
          <a:bodyPr wrap="square" rtlCol="0">
            <a:spAutoFit/>
          </a:bodyPr>
          <a:lstStyle/>
          <a:p>
            <a:pPr algn="ctr"/>
            <a:r>
              <a:rPr lang="es-US" sz="2800" dirty="0">
                <a:latin typeface="Times New Roman" pitchFamily="18" charset="0"/>
                <a:cs typeface="Times New Roman" pitchFamily="18" charset="0"/>
              </a:rPr>
              <a:t>Indicadores de Gestión para Empresas Agropecuarias</a:t>
            </a:r>
            <a:endParaRPr lang="es-VE" sz="2800" dirty="0">
              <a:latin typeface="Times New Roman" pitchFamily="18" charset="0"/>
              <a:cs typeface="Times New Roman" pitchFamily="18" charset="0"/>
            </a:endParaRPr>
          </a:p>
          <a:p>
            <a:pPr algn="ctr"/>
            <a:endParaRPr lang="es-VE" sz="1000" b="1" dirty="0"/>
          </a:p>
          <a:p>
            <a:pPr algn="ctr"/>
            <a:r>
              <a:rPr lang="es-VE" sz="2400" b="1" dirty="0">
                <a:solidFill>
                  <a:srgbClr val="00B050"/>
                </a:solidFill>
                <a:latin typeface="Arial" panose="020B0604020202020204" pitchFamily="34" charset="0"/>
                <a:cs typeface="Arial" panose="020B0604020202020204" pitchFamily="34" charset="0"/>
              </a:rPr>
              <a:t>Importancia de ser productivos</a:t>
            </a:r>
            <a:endParaRPr lang="es-VE" sz="2400" dirty="0">
              <a:solidFill>
                <a:srgbClr val="00B050"/>
              </a:solidFill>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19"/>
          </a:xfrm>
          <a:prstGeom prst="rect">
            <a:avLst/>
          </a:prstGeom>
        </p:spPr>
        <p:txBody>
          <a:bodyPr wrap="square">
            <a:spAutoFit/>
          </a:bodyPr>
          <a:lstStyle/>
          <a:p>
            <a:pPr algn="just" eaLnBrk="1" hangingPunct="1"/>
            <a:r>
              <a:rPr lang="es-ES" dirty="0"/>
              <a:t>En algunos casos, la productividad se mide de forma inmediata. Por ejemplo, puede ser medida como horas de trabajo necesarias para producir una tonelada de acero específico o como la energía necesaria para generar un kilovatio de electricidad. La productividad se mide por unidad de tiempo . Esto se resume de la siguiente manera:</a:t>
            </a:r>
          </a:p>
          <a:p>
            <a:pPr eaLnBrk="1" hangingPunct="1"/>
            <a:endParaRPr lang="es-ES" dirty="0"/>
          </a:p>
          <a:p>
            <a:pPr eaLnBrk="1" hangingPunct="1"/>
            <a:r>
              <a:rPr lang="es-ES" dirty="0"/>
              <a:t>                                                           Unidades producidas</a:t>
            </a:r>
          </a:p>
          <a:p>
            <a:pPr eaLnBrk="1" hangingPunct="1"/>
            <a:r>
              <a:rPr lang="es-ES" b="1" dirty="0"/>
              <a:t>                           Productividad =</a:t>
            </a:r>
            <a:r>
              <a:rPr lang="es-ES" dirty="0"/>
              <a:t> --------------------------------------</a:t>
            </a:r>
          </a:p>
          <a:p>
            <a:pPr eaLnBrk="1" hangingPunct="1"/>
            <a:r>
              <a:rPr lang="es-ES" dirty="0"/>
              <a:t>                                                             Inputs empleados</a:t>
            </a:r>
          </a:p>
          <a:p>
            <a:pPr eaLnBrk="1" hangingPunct="1"/>
            <a:endParaRPr lang="es-ES" dirty="0"/>
          </a:p>
          <a:p>
            <a:pPr algn="just" eaLnBrk="1" hangingPunct="1"/>
            <a:r>
              <a:rPr lang="es-ES" dirty="0"/>
              <a:t>La utilización de un sólo recurso de input para medir la productividad se conoce como la productividad </a:t>
            </a:r>
            <a:r>
              <a:rPr lang="es-ES" b="1" dirty="0"/>
              <a:t>monofactorial</a:t>
            </a:r>
            <a:r>
              <a:rPr lang="es-ES" dirty="0"/>
              <a:t>. Sin embargo, la productividad </a:t>
            </a:r>
            <a:r>
              <a:rPr lang="es-ES" b="1" dirty="0"/>
              <a:t>multifactorial</a:t>
            </a:r>
            <a:r>
              <a:rPr lang="es-ES" dirty="0"/>
              <a:t> supone una visión más amplia, que incluye todos los inputs (por ejemplo, trabajo, material, energía, capital, etc.) </a:t>
            </a:r>
          </a:p>
        </p:txBody>
      </p:sp>
    </p:spTree>
    <p:extLst>
      <p:ext uri="{BB962C8B-B14F-4D97-AF65-F5344CB8AC3E}">
        <p14:creationId xmlns:p14="http://schemas.microsoft.com/office/powerpoint/2010/main" val="78940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title" idx="4294967295"/>
          </p:nvPr>
        </p:nvSpPr>
        <p:spPr>
          <a:xfrm>
            <a:off x="3714750" y="142875"/>
            <a:ext cx="5910793" cy="1143000"/>
          </a:xfrm>
        </p:spPr>
        <p:txBody>
          <a:bodyPr/>
          <a:lstStyle/>
          <a:p>
            <a:pPr eaLnBrk="1" hangingPunct="1"/>
            <a:r>
              <a:rPr lang="es-ES" sz="2800" dirty="0"/>
              <a:t>        </a:t>
            </a:r>
            <a:r>
              <a:rPr lang="es-ES" sz="2800" dirty="0">
                <a:solidFill>
                  <a:schemeClr val="tx1"/>
                </a:solidFill>
              </a:rPr>
              <a:t>Cadena de Productividad</a:t>
            </a:r>
            <a:br>
              <a:rPr lang="es-ES" sz="2800" dirty="0">
                <a:solidFill>
                  <a:schemeClr val="tx1"/>
                </a:solidFill>
              </a:rPr>
            </a:br>
            <a:r>
              <a:rPr lang="es-ES" sz="2800" dirty="0">
                <a:solidFill>
                  <a:schemeClr val="tx1"/>
                </a:solidFill>
              </a:rPr>
              <a:t>          (C.A., SRL, S.A., etc.)</a:t>
            </a:r>
          </a:p>
        </p:txBody>
      </p:sp>
      <p:sp>
        <p:nvSpPr>
          <p:cNvPr id="8195" name="Rectangle 6"/>
          <p:cNvSpPr>
            <a:spLocks noChangeArrowheads="1"/>
          </p:cNvSpPr>
          <p:nvPr/>
        </p:nvSpPr>
        <p:spPr bwMode="auto">
          <a:xfrm>
            <a:off x="6381751" y="1643063"/>
            <a:ext cx="1428749" cy="1077912"/>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Mejora la </a:t>
            </a:r>
          </a:p>
          <a:p>
            <a:pPr algn="ctr"/>
            <a:r>
              <a:rPr lang="es-ES" sz="1600" dirty="0">
                <a:latin typeface="Times New Roman" pitchFamily="18" charset="0"/>
              </a:rPr>
              <a:t>satisfacción</a:t>
            </a:r>
          </a:p>
          <a:p>
            <a:pPr algn="ctr"/>
            <a:r>
              <a:rPr lang="es-ES" sz="1600" dirty="0">
                <a:latin typeface="Times New Roman" pitchFamily="18" charset="0"/>
              </a:rPr>
              <a:t>del mercado</a:t>
            </a:r>
          </a:p>
          <a:p>
            <a:pPr algn="ctr"/>
            <a:r>
              <a:rPr lang="es-ES" sz="1600" dirty="0">
                <a:latin typeface="Times New Roman" pitchFamily="18" charset="0"/>
              </a:rPr>
              <a:t>interno</a:t>
            </a:r>
          </a:p>
        </p:txBody>
      </p:sp>
      <p:sp>
        <p:nvSpPr>
          <p:cNvPr id="8196" name="Rectangle 7"/>
          <p:cNvSpPr>
            <a:spLocks noChangeArrowheads="1"/>
          </p:cNvSpPr>
          <p:nvPr/>
        </p:nvSpPr>
        <p:spPr bwMode="auto">
          <a:xfrm>
            <a:off x="190500" y="3000375"/>
            <a:ext cx="1439333" cy="1079500"/>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Empresas</a:t>
            </a:r>
          </a:p>
          <a:p>
            <a:pPr algn="ctr"/>
            <a:r>
              <a:rPr lang="es-ES" sz="1600" dirty="0">
                <a:latin typeface="Times New Roman" pitchFamily="18" charset="0"/>
              </a:rPr>
              <a:t>más</a:t>
            </a:r>
          </a:p>
          <a:p>
            <a:pPr algn="ctr"/>
            <a:r>
              <a:rPr lang="es-ES" sz="1600" dirty="0">
                <a:latin typeface="Times New Roman" pitchFamily="18" charset="0"/>
              </a:rPr>
              <a:t>competitivas</a:t>
            </a:r>
          </a:p>
        </p:txBody>
      </p:sp>
      <p:sp>
        <p:nvSpPr>
          <p:cNvPr id="8197" name="Rectangle 8"/>
          <p:cNvSpPr>
            <a:spLocks noChangeArrowheads="1"/>
          </p:cNvSpPr>
          <p:nvPr/>
        </p:nvSpPr>
        <p:spPr bwMode="auto">
          <a:xfrm>
            <a:off x="3714751" y="3000375"/>
            <a:ext cx="1344083" cy="1079500"/>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Demanda </a:t>
            </a:r>
          </a:p>
          <a:p>
            <a:pPr algn="ctr"/>
            <a:r>
              <a:rPr lang="es-ES" sz="1600" dirty="0">
                <a:latin typeface="Times New Roman" pitchFamily="18" charset="0"/>
              </a:rPr>
              <a:t>creciente por</a:t>
            </a:r>
          </a:p>
          <a:p>
            <a:pPr algn="ctr"/>
            <a:r>
              <a:rPr lang="es-ES" sz="1600" dirty="0">
                <a:latin typeface="Times New Roman" pitchFamily="18" charset="0"/>
              </a:rPr>
              <a:t>clientes </a:t>
            </a:r>
          </a:p>
          <a:p>
            <a:pPr algn="ctr"/>
            <a:r>
              <a:rPr lang="es-ES" sz="1600" dirty="0">
                <a:latin typeface="Times New Roman" pitchFamily="18" charset="0"/>
              </a:rPr>
              <a:t>satisfechos</a:t>
            </a:r>
          </a:p>
        </p:txBody>
      </p:sp>
      <p:sp>
        <p:nvSpPr>
          <p:cNvPr id="8198" name="Rectangle 9"/>
          <p:cNvSpPr>
            <a:spLocks noChangeArrowheads="1"/>
          </p:cNvSpPr>
          <p:nvPr/>
        </p:nvSpPr>
        <p:spPr bwMode="auto">
          <a:xfrm>
            <a:off x="5429252" y="3000375"/>
            <a:ext cx="1441449" cy="1079500"/>
          </a:xfrm>
          <a:prstGeom prst="rect">
            <a:avLst/>
          </a:prstGeom>
          <a:solidFill>
            <a:schemeClr val="accent1"/>
          </a:solidFill>
          <a:ln w="9525">
            <a:solidFill>
              <a:schemeClr val="tx1"/>
            </a:solidFill>
            <a:miter lim="800000"/>
            <a:headEnd/>
            <a:tailEnd/>
          </a:ln>
        </p:spPr>
        <p:txBody>
          <a:bodyPr wrap="none" anchor="ctr"/>
          <a:lstStyle/>
          <a:p>
            <a:pPr algn="ctr"/>
            <a:r>
              <a:rPr lang="es-ES" sz="1400" dirty="0">
                <a:latin typeface="Times New Roman" pitchFamily="18" charset="0"/>
              </a:rPr>
              <a:t>Baja la </a:t>
            </a:r>
          </a:p>
          <a:p>
            <a:pPr algn="ctr"/>
            <a:r>
              <a:rPr lang="es-ES" sz="1400" dirty="0">
                <a:latin typeface="Times New Roman" pitchFamily="18" charset="0"/>
              </a:rPr>
              <a:t>dependencia</a:t>
            </a:r>
          </a:p>
          <a:p>
            <a:pPr algn="ctr"/>
            <a:r>
              <a:rPr lang="es-ES" sz="1400" dirty="0">
                <a:latin typeface="Times New Roman" pitchFamily="18" charset="0"/>
              </a:rPr>
              <a:t>de importación</a:t>
            </a:r>
          </a:p>
          <a:p>
            <a:pPr algn="ctr"/>
            <a:r>
              <a:rPr lang="es-ES" sz="1400" dirty="0">
                <a:latin typeface="Times New Roman" pitchFamily="18" charset="0"/>
              </a:rPr>
              <a:t>de bienes </a:t>
            </a:r>
          </a:p>
          <a:p>
            <a:pPr algn="ctr"/>
            <a:r>
              <a:rPr lang="es-ES" sz="1400" dirty="0">
                <a:latin typeface="Times New Roman" pitchFamily="18" charset="0"/>
              </a:rPr>
              <a:t>y servicios</a:t>
            </a:r>
            <a:r>
              <a:rPr lang="es-ES" sz="1000" dirty="0">
                <a:latin typeface="Times New Roman" pitchFamily="18" charset="0"/>
              </a:rPr>
              <a:t>.</a:t>
            </a:r>
          </a:p>
        </p:txBody>
      </p:sp>
      <p:sp>
        <p:nvSpPr>
          <p:cNvPr id="8199" name="Rectangle 10"/>
          <p:cNvSpPr>
            <a:spLocks noChangeArrowheads="1"/>
          </p:cNvSpPr>
          <p:nvPr/>
        </p:nvSpPr>
        <p:spPr bwMode="auto">
          <a:xfrm>
            <a:off x="7239000" y="3000375"/>
            <a:ext cx="1439333" cy="1079500"/>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Baja la presión </a:t>
            </a:r>
          </a:p>
          <a:p>
            <a:pPr algn="ctr"/>
            <a:r>
              <a:rPr lang="es-ES" sz="1600" dirty="0">
                <a:latin typeface="Times New Roman" pitchFamily="18" charset="0"/>
              </a:rPr>
              <a:t>para la </a:t>
            </a:r>
          </a:p>
          <a:p>
            <a:pPr algn="ctr"/>
            <a:r>
              <a:rPr lang="es-ES" sz="1600" dirty="0">
                <a:latin typeface="Times New Roman" pitchFamily="18" charset="0"/>
              </a:rPr>
              <a:t>adquisición</a:t>
            </a:r>
          </a:p>
          <a:p>
            <a:pPr algn="ctr"/>
            <a:r>
              <a:rPr lang="es-ES" sz="1600" dirty="0">
                <a:latin typeface="Times New Roman" pitchFamily="18" charset="0"/>
              </a:rPr>
              <a:t>de divisas</a:t>
            </a:r>
          </a:p>
        </p:txBody>
      </p:sp>
      <p:sp>
        <p:nvSpPr>
          <p:cNvPr id="8200" name="Rectangle 11"/>
          <p:cNvSpPr>
            <a:spLocks noChangeArrowheads="1"/>
          </p:cNvSpPr>
          <p:nvPr/>
        </p:nvSpPr>
        <p:spPr bwMode="auto">
          <a:xfrm>
            <a:off x="8953501" y="3000375"/>
            <a:ext cx="1344084" cy="1079500"/>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Mas </a:t>
            </a:r>
          </a:p>
          <a:p>
            <a:pPr algn="ctr"/>
            <a:r>
              <a:rPr lang="es-ES" sz="1600" dirty="0">
                <a:latin typeface="Times New Roman" pitchFamily="18" charset="0"/>
              </a:rPr>
              <a:t>beneficios</a:t>
            </a:r>
          </a:p>
          <a:p>
            <a:pPr algn="ctr"/>
            <a:r>
              <a:rPr lang="es-ES" sz="1600" dirty="0">
                <a:latin typeface="Times New Roman" pitchFamily="18" charset="0"/>
              </a:rPr>
              <a:t>para</a:t>
            </a:r>
          </a:p>
          <a:p>
            <a:pPr algn="ctr"/>
            <a:r>
              <a:rPr lang="es-ES" sz="1600" dirty="0">
                <a:latin typeface="Times New Roman" pitchFamily="18" charset="0"/>
              </a:rPr>
              <a:t>El Estado.</a:t>
            </a:r>
          </a:p>
        </p:txBody>
      </p:sp>
      <p:sp>
        <p:nvSpPr>
          <p:cNvPr id="8201" name="Rectangle 12"/>
          <p:cNvSpPr>
            <a:spLocks noChangeArrowheads="1"/>
          </p:cNvSpPr>
          <p:nvPr/>
        </p:nvSpPr>
        <p:spPr bwMode="auto">
          <a:xfrm>
            <a:off x="10572751" y="3000375"/>
            <a:ext cx="1382183" cy="1079500"/>
          </a:xfrm>
          <a:prstGeom prst="rect">
            <a:avLst/>
          </a:prstGeom>
          <a:solidFill>
            <a:schemeClr val="accent1"/>
          </a:solidFill>
          <a:ln w="9525">
            <a:solidFill>
              <a:schemeClr val="tx1"/>
            </a:solidFill>
            <a:miter lim="800000"/>
            <a:headEnd/>
            <a:tailEnd/>
          </a:ln>
        </p:spPr>
        <p:txBody>
          <a:bodyPr wrap="none" anchor="ctr"/>
          <a:lstStyle/>
          <a:p>
            <a:pPr algn="ctr"/>
            <a:r>
              <a:rPr lang="es-ES" sz="1200" dirty="0">
                <a:latin typeface="Times New Roman" pitchFamily="18" charset="0"/>
              </a:rPr>
              <a:t>Redistribución</a:t>
            </a:r>
          </a:p>
          <a:p>
            <a:pPr algn="ctr"/>
            <a:r>
              <a:rPr lang="es-ES" sz="1200" dirty="0">
                <a:latin typeface="Times New Roman" pitchFamily="18" charset="0"/>
              </a:rPr>
              <a:t> de los recursos hacia </a:t>
            </a:r>
          </a:p>
          <a:p>
            <a:pPr algn="ctr"/>
            <a:r>
              <a:rPr lang="es-ES" sz="1200" dirty="0">
                <a:latin typeface="Times New Roman" pitchFamily="18" charset="0"/>
              </a:rPr>
              <a:t>proyectos de </a:t>
            </a:r>
          </a:p>
          <a:p>
            <a:pPr algn="ctr"/>
            <a:r>
              <a:rPr lang="es-ES" sz="1200" dirty="0">
                <a:latin typeface="Times New Roman" pitchFamily="18" charset="0"/>
              </a:rPr>
              <a:t>bienestar</a:t>
            </a:r>
          </a:p>
          <a:p>
            <a:pPr algn="ctr"/>
            <a:r>
              <a:rPr lang="es-ES" sz="1200" dirty="0">
                <a:latin typeface="Times New Roman" pitchFamily="18" charset="0"/>
              </a:rPr>
              <a:t> colectivo</a:t>
            </a:r>
            <a:r>
              <a:rPr lang="es-ES" sz="1000" dirty="0">
                <a:latin typeface="Times New Roman" pitchFamily="18" charset="0"/>
              </a:rPr>
              <a:t>. </a:t>
            </a:r>
          </a:p>
        </p:txBody>
      </p:sp>
      <p:sp>
        <p:nvSpPr>
          <p:cNvPr id="8202" name="Rectangle 15"/>
          <p:cNvSpPr>
            <a:spLocks noChangeArrowheads="1"/>
          </p:cNvSpPr>
          <p:nvPr/>
        </p:nvSpPr>
        <p:spPr bwMode="auto">
          <a:xfrm>
            <a:off x="8763001" y="4929188"/>
            <a:ext cx="1536700" cy="1008062"/>
          </a:xfrm>
          <a:prstGeom prst="rect">
            <a:avLst/>
          </a:prstGeom>
          <a:solidFill>
            <a:schemeClr val="accent1"/>
          </a:solidFill>
          <a:ln w="9525">
            <a:solidFill>
              <a:schemeClr val="tx1"/>
            </a:solidFill>
            <a:miter lim="800000"/>
            <a:headEnd/>
            <a:tailEnd/>
          </a:ln>
        </p:spPr>
        <p:txBody>
          <a:bodyPr wrap="none" anchor="ctr"/>
          <a:lstStyle/>
          <a:p>
            <a:pPr algn="ctr"/>
            <a:r>
              <a:rPr lang="es-ES" sz="1300" dirty="0">
                <a:latin typeface="Times New Roman" pitchFamily="18" charset="0"/>
              </a:rPr>
              <a:t>Más inversión en</a:t>
            </a:r>
          </a:p>
          <a:p>
            <a:pPr algn="ctr"/>
            <a:r>
              <a:rPr lang="es-ES" sz="1300" dirty="0">
                <a:latin typeface="Times New Roman" pitchFamily="18" charset="0"/>
              </a:rPr>
              <a:t>Responsabilidad</a:t>
            </a:r>
          </a:p>
          <a:p>
            <a:pPr algn="ctr"/>
            <a:r>
              <a:rPr lang="es-ES" sz="1300" dirty="0">
                <a:latin typeface="Times New Roman" pitchFamily="18" charset="0"/>
              </a:rPr>
              <a:t>Social</a:t>
            </a:r>
          </a:p>
          <a:p>
            <a:pPr algn="ctr"/>
            <a:r>
              <a:rPr lang="es-ES" sz="1300" dirty="0">
                <a:latin typeface="Times New Roman" pitchFamily="18" charset="0"/>
              </a:rPr>
              <a:t>Empresarial y </a:t>
            </a:r>
          </a:p>
          <a:p>
            <a:pPr algn="ctr"/>
            <a:r>
              <a:rPr lang="es-ES" sz="1300" dirty="0">
                <a:latin typeface="Times New Roman" pitchFamily="18" charset="0"/>
              </a:rPr>
              <a:t>Ambiental</a:t>
            </a:r>
          </a:p>
        </p:txBody>
      </p:sp>
      <p:sp>
        <p:nvSpPr>
          <p:cNvPr id="8203" name="Rectangle 16"/>
          <p:cNvSpPr>
            <a:spLocks noChangeArrowheads="1"/>
          </p:cNvSpPr>
          <p:nvPr/>
        </p:nvSpPr>
        <p:spPr bwMode="auto">
          <a:xfrm>
            <a:off x="3524251" y="5786438"/>
            <a:ext cx="1631949" cy="647700"/>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Más y mejores</a:t>
            </a:r>
          </a:p>
          <a:p>
            <a:pPr algn="ctr"/>
            <a:r>
              <a:rPr lang="es-ES" sz="1600" dirty="0">
                <a:latin typeface="Times New Roman" pitchFamily="18" charset="0"/>
              </a:rPr>
              <a:t>empleos</a:t>
            </a:r>
          </a:p>
        </p:txBody>
      </p:sp>
      <p:sp>
        <p:nvSpPr>
          <p:cNvPr id="8204" name="Rectangle 17"/>
          <p:cNvSpPr>
            <a:spLocks noChangeArrowheads="1"/>
          </p:cNvSpPr>
          <p:nvPr/>
        </p:nvSpPr>
        <p:spPr bwMode="auto">
          <a:xfrm>
            <a:off x="2095500" y="5786438"/>
            <a:ext cx="1153584" cy="647700"/>
          </a:xfrm>
          <a:prstGeom prst="rect">
            <a:avLst/>
          </a:prstGeom>
          <a:solidFill>
            <a:schemeClr val="accent1"/>
          </a:solidFill>
          <a:ln w="9525">
            <a:solidFill>
              <a:schemeClr val="tx1"/>
            </a:solidFill>
            <a:miter lim="800000"/>
            <a:headEnd/>
            <a:tailEnd/>
          </a:ln>
        </p:spPr>
        <p:txBody>
          <a:bodyPr wrap="none" anchor="ctr"/>
          <a:lstStyle/>
          <a:p>
            <a:pPr algn="ctr"/>
            <a:r>
              <a:rPr lang="es-ES" sz="1400" dirty="0">
                <a:latin typeface="Times New Roman" pitchFamily="18" charset="0"/>
              </a:rPr>
              <a:t>Más</a:t>
            </a:r>
          </a:p>
          <a:p>
            <a:pPr algn="ctr"/>
            <a:r>
              <a:rPr lang="es-ES" sz="1400" dirty="0">
                <a:latin typeface="Times New Roman" pitchFamily="18" charset="0"/>
              </a:rPr>
              <a:t>proyectos de</a:t>
            </a:r>
          </a:p>
          <a:p>
            <a:pPr algn="ctr"/>
            <a:r>
              <a:rPr lang="es-ES" sz="1400" dirty="0">
                <a:latin typeface="Times New Roman" pitchFamily="18" charset="0"/>
              </a:rPr>
              <a:t>expansión</a:t>
            </a:r>
          </a:p>
        </p:txBody>
      </p:sp>
      <p:sp>
        <p:nvSpPr>
          <p:cNvPr id="8205" name="Rectangle 23"/>
          <p:cNvSpPr>
            <a:spLocks noChangeArrowheads="1"/>
          </p:cNvSpPr>
          <p:nvPr/>
        </p:nvSpPr>
        <p:spPr bwMode="auto">
          <a:xfrm>
            <a:off x="2000251" y="4714876"/>
            <a:ext cx="1333500" cy="576263"/>
          </a:xfrm>
          <a:prstGeom prst="rect">
            <a:avLst/>
          </a:prstGeom>
          <a:solidFill>
            <a:schemeClr val="accent1"/>
          </a:solidFill>
          <a:ln w="9525">
            <a:solidFill>
              <a:schemeClr val="tx1"/>
            </a:solidFill>
            <a:miter lim="800000"/>
            <a:headEnd/>
            <a:tailEnd/>
          </a:ln>
        </p:spPr>
        <p:txBody>
          <a:bodyPr wrap="none" anchor="ctr"/>
          <a:lstStyle/>
          <a:p>
            <a:pPr algn="ctr"/>
            <a:r>
              <a:rPr lang="es-ES" sz="1400" dirty="0">
                <a:latin typeface="Times New Roman" pitchFamily="18" charset="0"/>
              </a:rPr>
              <a:t>Socios e</a:t>
            </a:r>
          </a:p>
          <a:p>
            <a:pPr algn="ctr"/>
            <a:r>
              <a:rPr lang="es-ES" sz="1400" dirty="0">
                <a:latin typeface="Times New Roman" pitchFamily="18" charset="0"/>
              </a:rPr>
              <a:t>inversionistas</a:t>
            </a:r>
          </a:p>
          <a:p>
            <a:pPr algn="ctr"/>
            <a:r>
              <a:rPr lang="es-ES" sz="1400" dirty="0">
                <a:latin typeface="Times New Roman" pitchFamily="18" charset="0"/>
              </a:rPr>
              <a:t>satisfechos</a:t>
            </a:r>
          </a:p>
        </p:txBody>
      </p:sp>
      <p:sp>
        <p:nvSpPr>
          <p:cNvPr id="8206" name="Line 36"/>
          <p:cNvSpPr>
            <a:spLocks noChangeShapeType="1"/>
          </p:cNvSpPr>
          <p:nvPr/>
        </p:nvSpPr>
        <p:spPr bwMode="auto">
          <a:xfrm>
            <a:off x="912284" y="6237288"/>
            <a:ext cx="0" cy="431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VE" dirty="0"/>
          </a:p>
        </p:txBody>
      </p:sp>
      <p:sp>
        <p:nvSpPr>
          <p:cNvPr id="8207" name="Rectangle 8"/>
          <p:cNvSpPr>
            <a:spLocks noChangeArrowheads="1"/>
          </p:cNvSpPr>
          <p:nvPr/>
        </p:nvSpPr>
        <p:spPr bwMode="auto">
          <a:xfrm>
            <a:off x="5524501" y="5214938"/>
            <a:ext cx="1344084" cy="1079500"/>
          </a:xfrm>
          <a:prstGeom prst="rect">
            <a:avLst/>
          </a:prstGeom>
          <a:solidFill>
            <a:schemeClr val="accent1"/>
          </a:solidFill>
          <a:ln w="9525">
            <a:solidFill>
              <a:schemeClr val="tx1"/>
            </a:solidFill>
            <a:miter lim="800000"/>
            <a:headEnd/>
            <a:tailEnd/>
          </a:ln>
        </p:spPr>
        <p:txBody>
          <a:bodyPr wrap="none" anchor="ctr"/>
          <a:lstStyle/>
          <a:p>
            <a:pPr algn="ctr" defTabSz="0"/>
            <a:r>
              <a:rPr lang="es-ES" sz="1400" dirty="0">
                <a:latin typeface="Times New Roman" pitchFamily="18" charset="0"/>
              </a:rPr>
              <a:t>Más inversión</a:t>
            </a:r>
          </a:p>
          <a:p>
            <a:pPr algn="ctr" defTabSz="0"/>
            <a:r>
              <a:rPr lang="es-ES" sz="1400" dirty="0">
                <a:latin typeface="Times New Roman" pitchFamily="18" charset="0"/>
              </a:rPr>
              <a:t>en desarrollo</a:t>
            </a:r>
          </a:p>
          <a:p>
            <a:pPr algn="ctr" defTabSz="0"/>
            <a:r>
              <a:rPr lang="es-ES" sz="1400" dirty="0">
                <a:latin typeface="Times New Roman" pitchFamily="18" charset="0"/>
              </a:rPr>
              <a:t>y mejora</a:t>
            </a:r>
          </a:p>
          <a:p>
            <a:pPr algn="ctr" defTabSz="0"/>
            <a:r>
              <a:rPr lang="es-ES" sz="1400" dirty="0">
                <a:latin typeface="Times New Roman" pitchFamily="18" charset="0"/>
              </a:rPr>
              <a:t>de nuevos</a:t>
            </a:r>
          </a:p>
          <a:p>
            <a:pPr algn="ctr" defTabSz="0"/>
            <a:r>
              <a:rPr lang="es-ES" sz="1400" dirty="0">
                <a:latin typeface="Times New Roman" pitchFamily="18" charset="0"/>
              </a:rPr>
              <a:t>productos</a:t>
            </a:r>
          </a:p>
        </p:txBody>
      </p:sp>
      <p:sp>
        <p:nvSpPr>
          <p:cNvPr id="8208" name="Rectangle 8"/>
          <p:cNvSpPr>
            <a:spLocks noChangeArrowheads="1"/>
          </p:cNvSpPr>
          <p:nvPr/>
        </p:nvSpPr>
        <p:spPr bwMode="auto">
          <a:xfrm>
            <a:off x="3714751" y="4357688"/>
            <a:ext cx="1344083" cy="1079500"/>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Aportes</a:t>
            </a:r>
          </a:p>
          <a:p>
            <a:pPr algn="ctr"/>
            <a:r>
              <a:rPr lang="es-ES" sz="1600" dirty="0">
                <a:latin typeface="Times New Roman" pitchFamily="18" charset="0"/>
              </a:rPr>
              <a:t>tributarios</a:t>
            </a:r>
          </a:p>
          <a:p>
            <a:pPr algn="ctr"/>
            <a:r>
              <a:rPr lang="es-ES" sz="1600" dirty="0">
                <a:latin typeface="Times New Roman" pitchFamily="18" charset="0"/>
              </a:rPr>
              <a:t>para </a:t>
            </a:r>
          </a:p>
          <a:p>
            <a:pPr algn="ctr"/>
            <a:r>
              <a:rPr lang="es-ES" sz="1600" dirty="0">
                <a:latin typeface="Times New Roman" pitchFamily="18" charset="0"/>
              </a:rPr>
              <a:t>El Estado</a:t>
            </a:r>
          </a:p>
        </p:txBody>
      </p:sp>
      <p:sp>
        <p:nvSpPr>
          <p:cNvPr id="8209" name="Rectangle 8"/>
          <p:cNvSpPr>
            <a:spLocks noChangeArrowheads="1"/>
          </p:cNvSpPr>
          <p:nvPr/>
        </p:nvSpPr>
        <p:spPr bwMode="auto">
          <a:xfrm>
            <a:off x="190501" y="5643563"/>
            <a:ext cx="1344084" cy="1079500"/>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Obtienen </a:t>
            </a:r>
          </a:p>
          <a:p>
            <a:pPr algn="ctr"/>
            <a:r>
              <a:rPr lang="es-ES" sz="1600" dirty="0">
                <a:latin typeface="Times New Roman" pitchFamily="18" charset="0"/>
              </a:rPr>
              <a:t>mayores </a:t>
            </a:r>
          </a:p>
          <a:p>
            <a:pPr algn="ctr"/>
            <a:r>
              <a:rPr lang="es-ES" sz="1600" dirty="0">
                <a:latin typeface="Times New Roman" pitchFamily="18" charset="0"/>
              </a:rPr>
              <a:t>utilidades</a:t>
            </a:r>
          </a:p>
        </p:txBody>
      </p:sp>
      <p:sp>
        <p:nvSpPr>
          <p:cNvPr id="8210" name="Rectangle 8"/>
          <p:cNvSpPr>
            <a:spLocks noChangeArrowheads="1"/>
          </p:cNvSpPr>
          <p:nvPr/>
        </p:nvSpPr>
        <p:spPr bwMode="auto">
          <a:xfrm>
            <a:off x="190500" y="4357689"/>
            <a:ext cx="1428751" cy="1000125"/>
          </a:xfrm>
          <a:prstGeom prst="rect">
            <a:avLst/>
          </a:prstGeom>
          <a:solidFill>
            <a:schemeClr val="accent1"/>
          </a:solidFill>
          <a:ln w="9525">
            <a:solidFill>
              <a:schemeClr val="tx1"/>
            </a:solidFill>
            <a:miter lim="800000"/>
            <a:headEnd/>
            <a:tailEnd/>
          </a:ln>
        </p:spPr>
        <p:txBody>
          <a:bodyPr wrap="none" anchor="ctr"/>
          <a:lstStyle/>
          <a:p>
            <a:pPr algn="ctr"/>
            <a:r>
              <a:rPr lang="es-ES" sz="1400" dirty="0">
                <a:latin typeface="Times New Roman" pitchFamily="18" charset="0"/>
              </a:rPr>
              <a:t>Más</a:t>
            </a:r>
          </a:p>
          <a:p>
            <a:pPr algn="ctr"/>
            <a:r>
              <a:rPr lang="es-ES" sz="1400" dirty="0">
                <a:latin typeface="Times New Roman" pitchFamily="18" charset="0"/>
              </a:rPr>
              <a:t>producción</a:t>
            </a:r>
          </a:p>
          <a:p>
            <a:pPr algn="ctr"/>
            <a:r>
              <a:rPr lang="es-ES" sz="1400" dirty="0">
                <a:latin typeface="Times New Roman" pitchFamily="18" charset="0"/>
              </a:rPr>
              <a:t> y mayor</a:t>
            </a:r>
          </a:p>
          <a:p>
            <a:pPr algn="ctr"/>
            <a:r>
              <a:rPr lang="es-ES" sz="1400" dirty="0">
                <a:latin typeface="Times New Roman" pitchFamily="18" charset="0"/>
              </a:rPr>
              <a:t>participación </a:t>
            </a:r>
          </a:p>
          <a:p>
            <a:pPr algn="ctr"/>
            <a:r>
              <a:rPr lang="es-ES" sz="1400" dirty="0">
                <a:latin typeface="Times New Roman" pitchFamily="18" charset="0"/>
              </a:rPr>
              <a:t>de mercado</a:t>
            </a:r>
          </a:p>
        </p:txBody>
      </p:sp>
      <p:sp>
        <p:nvSpPr>
          <p:cNvPr id="8211" name="Rectangle 7"/>
          <p:cNvSpPr>
            <a:spLocks noChangeArrowheads="1"/>
          </p:cNvSpPr>
          <p:nvPr/>
        </p:nvSpPr>
        <p:spPr bwMode="auto">
          <a:xfrm>
            <a:off x="190500" y="1643063"/>
            <a:ext cx="1439333" cy="1079500"/>
          </a:xfrm>
          <a:prstGeom prst="rect">
            <a:avLst/>
          </a:prstGeom>
          <a:solidFill>
            <a:schemeClr val="accent1"/>
          </a:solidFill>
          <a:ln w="9525">
            <a:solidFill>
              <a:schemeClr val="tx1"/>
            </a:solidFill>
            <a:miter lim="800000"/>
            <a:headEnd/>
            <a:tailEnd/>
          </a:ln>
        </p:spPr>
        <p:txBody>
          <a:bodyPr wrap="none" anchor="ctr"/>
          <a:lstStyle/>
          <a:p>
            <a:pPr algn="ctr"/>
            <a:r>
              <a:rPr lang="es-ES" sz="1400" dirty="0">
                <a:latin typeface="Times New Roman" pitchFamily="18" charset="0"/>
              </a:rPr>
              <a:t>Mejoran su</a:t>
            </a:r>
          </a:p>
          <a:p>
            <a:pPr algn="ctr"/>
            <a:r>
              <a:rPr lang="es-ES" sz="1400" dirty="0">
                <a:latin typeface="Times New Roman" pitchFamily="18" charset="0"/>
              </a:rPr>
              <a:t>productividad</a:t>
            </a:r>
          </a:p>
          <a:p>
            <a:pPr algn="ctr"/>
            <a:r>
              <a:rPr lang="es-ES" sz="1400" dirty="0">
                <a:latin typeface="Times New Roman" pitchFamily="18" charset="0"/>
              </a:rPr>
              <a:t>y la calidad</a:t>
            </a:r>
          </a:p>
          <a:p>
            <a:pPr algn="ctr"/>
            <a:r>
              <a:rPr lang="es-ES" sz="1400" dirty="0">
                <a:latin typeface="Times New Roman" pitchFamily="18" charset="0"/>
              </a:rPr>
              <a:t>de sus</a:t>
            </a:r>
          </a:p>
          <a:p>
            <a:pPr algn="ctr"/>
            <a:r>
              <a:rPr lang="es-ES" sz="1400" dirty="0">
                <a:latin typeface="Times New Roman" pitchFamily="18" charset="0"/>
              </a:rPr>
              <a:t>productos </a:t>
            </a:r>
          </a:p>
        </p:txBody>
      </p:sp>
      <p:sp>
        <p:nvSpPr>
          <p:cNvPr id="8212" name="Rectangle 7"/>
          <p:cNvSpPr>
            <a:spLocks noChangeArrowheads="1"/>
          </p:cNvSpPr>
          <p:nvPr/>
        </p:nvSpPr>
        <p:spPr bwMode="auto">
          <a:xfrm>
            <a:off x="190500" y="285750"/>
            <a:ext cx="1439333" cy="1079500"/>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Gerencia </a:t>
            </a:r>
          </a:p>
          <a:p>
            <a:pPr algn="ctr"/>
            <a:r>
              <a:rPr lang="es-ES" sz="1600" dirty="0">
                <a:latin typeface="Times New Roman" pitchFamily="18" charset="0"/>
              </a:rPr>
              <a:t>de</a:t>
            </a:r>
          </a:p>
          <a:p>
            <a:pPr algn="ctr"/>
            <a:r>
              <a:rPr lang="es-ES" sz="1600" dirty="0">
                <a:latin typeface="Times New Roman" pitchFamily="18" charset="0"/>
              </a:rPr>
              <a:t>Empresas</a:t>
            </a:r>
          </a:p>
        </p:txBody>
      </p:sp>
      <p:sp>
        <p:nvSpPr>
          <p:cNvPr id="8213" name="Rectangle 8"/>
          <p:cNvSpPr>
            <a:spLocks noChangeArrowheads="1"/>
          </p:cNvSpPr>
          <p:nvPr/>
        </p:nvSpPr>
        <p:spPr bwMode="auto">
          <a:xfrm>
            <a:off x="3714751" y="1643063"/>
            <a:ext cx="1344083" cy="1079500"/>
          </a:xfrm>
          <a:prstGeom prst="rect">
            <a:avLst/>
          </a:prstGeom>
          <a:solidFill>
            <a:schemeClr val="accent1"/>
          </a:solidFill>
          <a:ln w="9525">
            <a:solidFill>
              <a:schemeClr val="tx1"/>
            </a:solidFill>
            <a:miter lim="800000"/>
            <a:headEnd/>
            <a:tailEnd/>
          </a:ln>
        </p:spPr>
        <p:txBody>
          <a:bodyPr wrap="none" anchor="ctr"/>
          <a:lstStyle/>
          <a:p>
            <a:pPr algn="ctr" defTabSz="0"/>
            <a:r>
              <a:rPr lang="es-ES" sz="1600" dirty="0">
                <a:latin typeface="Times New Roman" pitchFamily="18" charset="0"/>
              </a:rPr>
              <a:t>Activación </a:t>
            </a:r>
          </a:p>
          <a:p>
            <a:pPr algn="ctr" defTabSz="0"/>
            <a:r>
              <a:rPr lang="es-ES" sz="1600" dirty="0">
                <a:latin typeface="Times New Roman" pitchFamily="18" charset="0"/>
              </a:rPr>
              <a:t>del</a:t>
            </a:r>
          </a:p>
          <a:p>
            <a:pPr algn="ctr" defTabSz="0"/>
            <a:r>
              <a:rPr lang="es-ES" sz="1600" dirty="0">
                <a:latin typeface="Times New Roman" pitchFamily="18" charset="0"/>
              </a:rPr>
              <a:t>aparato</a:t>
            </a:r>
          </a:p>
          <a:p>
            <a:pPr algn="ctr" defTabSz="0"/>
            <a:r>
              <a:rPr lang="es-ES" sz="1600" dirty="0">
                <a:latin typeface="Times New Roman" pitchFamily="18" charset="0"/>
              </a:rPr>
              <a:t>productivo</a:t>
            </a:r>
          </a:p>
        </p:txBody>
      </p:sp>
      <p:sp>
        <p:nvSpPr>
          <p:cNvPr id="8214" name="Rectangle 6"/>
          <p:cNvSpPr>
            <a:spLocks noChangeArrowheads="1"/>
          </p:cNvSpPr>
          <p:nvPr/>
        </p:nvSpPr>
        <p:spPr bwMode="auto">
          <a:xfrm>
            <a:off x="8382001" y="1643063"/>
            <a:ext cx="1333500" cy="1077912"/>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Disminuye </a:t>
            </a:r>
          </a:p>
          <a:p>
            <a:pPr algn="ctr"/>
            <a:r>
              <a:rPr lang="es-ES" sz="1600" dirty="0">
                <a:latin typeface="Times New Roman" pitchFamily="18" charset="0"/>
              </a:rPr>
              <a:t>la</a:t>
            </a:r>
          </a:p>
          <a:p>
            <a:pPr algn="ctr"/>
            <a:r>
              <a:rPr lang="es-ES" sz="1600" dirty="0">
                <a:latin typeface="Times New Roman" pitchFamily="18" charset="0"/>
              </a:rPr>
              <a:t>inflación</a:t>
            </a:r>
          </a:p>
        </p:txBody>
      </p:sp>
      <p:cxnSp>
        <p:nvCxnSpPr>
          <p:cNvPr id="129" name="128 Conector recto"/>
          <p:cNvCxnSpPr/>
          <p:nvPr/>
        </p:nvCxnSpPr>
        <p:spPr>
          <a:xfrm>
            <a:off x="1524001" y="5857875"/>
            <a:ext cx="2857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131 Conector recto"/>
          <p:cNvCxnSpPr/>
          <p:nvPr/>
        </p:nvCxnSpPr>
        <p:spPr>
          <a:xfrm rot="5400000" flipH="1" flipV="1">
            <a:off x="1415786" y="5465499"/>
            <a:ext cx="785813" cy="21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133 Conector recto de flecha"/>
          <p:cNvCxnSpPr/>
          <p:nvPr/>
        </p:nvCxnSpPr>
        <p:spPr>
          <a:xfrm>
            <a:off x="1809751" y="5072064"/>
            <a:ext cx="190500"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6" name="135 Conector recto de flecha"/>
          <p:cNvCxnSpPr/>
          <p:nvPr/>
        </p:nvCxnSpPr>
        <p:spPr>
          <a:xfrm>
            <a:off x="1524001" y="6143625"/>
            <a:ext cx="5715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5" name="154 Conector recto de flecha"/>
          <p:cNvCxnSpPr>
            <a:endCxn id="8209" idx="0"/>
          </p:cNvCxnSpPr>
          <p:nvPr/>
        </p:nvCxnSpPr>
        <p:spPr>
          <a:xfrm rot="16200000" flipH="1">
            <a:off x="716493" y="5498572"/>
            <a:ext cx="285750" cy="423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1" name="160 Conector recto de flecha"/>
          <p:cNvCxnSpPr>
            <a:stCxn id="8196" idx="2"/>
            <a:endCxn id="8210" idx="0"/>
          </p:cNvCxnSpPr>
          <p:nvPr/>
        </p:nvCxnSpPr>
        <p:spPr>
          <a:xfrm rot="5400000">
            <a:off x="768086" y="4215608"/>
            <a:ext cx="277813" cy="634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6" name="165 Conector recto de flecha"/>
          <p:cNvCxnSpPr>
            <a:stCxn id="8211" idx="2"/>
            <a:endCxn id="8196" idx="0"/>
          </p:cNvCxnSpPr>
          <p:nvPr/>
        </p:nvCxnSpPr>
        <p:spPr>
          <a:xfrm rot="5400000">
            <a:off x="770203" y="2860411"/>
            <a:ext cx="277812" cy="21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8" name="167 Conector recto de flecha"/>
          <p:cNvCxnSpPr>
            <a:stCxn id="8212" idx="2"/>
            <a:endCxn id="8211" idx="0"/>
          </p:cNvCxnSpPr>
          <p:nvPr/>
        </p:nvCxnSpPr>
        <p:spPr>
          <a:xfrm rot="5400000">
            <a:off x="770203" y="1503099"/>
            <a:ext cx="277813" cy="21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3" name="172 Conector recto"/>
          <p:cNvCxnSpPr/>
          <p:nvPr/>
        </p:nvCxnSpPr>
        <p:spPr>
          <a:xfrm>
            <a:off x="1619252" y="4500564"/>
            <a:ext cx="857249"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174 Conector recto"/>
          <p:cNvCxnSpPr/>
          <p:nvPr/>
        </p:nvCxnSpPr>
        <p:spPr>
          <a:xfrm rot="5400000" flipH="1" flipV="1">
            <a:off x="1295930" y="3321580"/>
            <a:ext cx="2359025" cy="21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176 Conector recto de flecha"/>
          <p:cNvCxnSpPr/>
          <p:nvPr/>
        </p:nvCxnSpPr>
        <p:spPr>
          <a:xfrm>
            <a:off x="2476500" y="3500439"/>
            <a:ext cx="1238251"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9" name="178 Conector recto de flecha"/>
          <p:cNvCxnSpPr>
            <a:stCxn id="8204" idx="3"/>
            <a:endCxn id="8203" idx="1"/>
          </p:cNvCxnSpPr>
          <p:nvPr/>
        </p:nvCxnSpPr>
        <p:spPr>
          <a:xfrm>
            <a:off x="3249085" y="6110289"/>
            <a:ext cx="275167"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1" name="180 Conector recto de flecha"/>
          <p:cNvCxnSpPr>
            <a:stCxn id="8203" idx="0"/>
          </p:cNvCxnSpPr>
          <p:nvPr/>
        </p:nvCxnSpPr>
        <p:spPr>
          <a:xfrm rot="16200000" flipV="1">
            <a:off x="4157398" y="5604670"/>
            <a:ext cx="357188" cy="634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1" name="190 Conector recto de flecha"/>
          <p:cNvCxnSpPr>
            <a:stCxn id="8205" idx="3"/>
          </p:cNvCxnSpPr>
          <p:nvPr/>
        </p:nvCxnSpPr>
        <p:spPr>
          <a:xfrm flipV="1">
            <a:off x="3333751" y="5000626"/>
            <a:ext cx="381000" cy="31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3" name="192 Conector recto de flecha"/>
          <p:cNvCxnSpPr>
            <a:stCxn id="8197" idx="2"/>
            <a:endCxn id="8208" idx="0"/>
          </p:cNvCxnSpPr>
          <p:nvPr/>
        </p:nvCxnSpPr>
        <p:spPr>
          <a:xfrm rot="5400000">
            <a:off x="4247092" y="4218517"/>
            <a:ext cx="279400" cy="211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5" name="194 Conector recto"/>
          <p:cNvCxnSpPr/>
          <p:nvPr/>
        </p:nvCxnSpPr>
        <p:spPr>
          <a:xfrm>
            <a:off x="1524000" y="6572250"/>
            <a:ext cx="800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197 Conector recto de flecha"/>
          <p:cNvCxnSpPr/>
          <p:nvPr/>
        </p:nvCxnSpPr>
        <p:spPr>
          <a:xfrm rot="5400000" flipH="1" flipV="1">
            <a:off x="9206708" y="6247607"/>
            <a:ext cx="642937" cy="635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2" name="201 Conector recto de flecha"/>
          <p:cNvCxnSpPr>
            <a:stCxn id="8207" idx="0"/>
          </p:cNvCxnSpPr>
          <p:nvPr/>
        </p:nvCxnSpPr>
        <p:spPr>
          <a:xfrm rot="16200000" flipV="1">
            <a:off x="5621868" y="4641322"/>
            <a:ext cx="1143000" cy="423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55 Conector recto de flecha"/>
          <p:cNvCxnSpPr/>
          <p:nvPr/>
        </p:nvCxnSpPr>
        <p:spPr>
          <a:xfrm>
            <a:off x="2476500" y="2143125"/>
            <a:ext cx="1238251"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9" name="78 Conector recto de flecha"/>
          <p:cNvCxnSpPr/>
          <p:nvPr/>
        </p:nvCxnSpPr>
        <p:spPr>
          <a:xfrm flipV="1">
            <a:off x="5048251" y="2143125"/>
            <a:ext cx="1322916"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1" name="80 Conector recto de flecha"/>
          <p:cNvCxnSpPr/>
          <p:nvPr/>
        </p:nvCxnSpPr>
        <p:spPr>
          <a:xfrm rot="5400000">
            <a:off x="5668434" y="2570692"/>
            <a:ext cx="857250" cy="211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3" name="102 Conector recto de flecha"/>
          <p:cNvCxnSpPr>
            <a:stCxn id="8198" idx="3"/>
            <a:endCxn id="8199" idx="1"/>
          </p:cNvCxnSpPr>
          <p:nvPr/>
        </p:nvCxnSpPr>
        <p:spPr>
          <a:xfrm>
            <a:off x="6870701" y="3540125"/>
            <a:ext cx="3683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5" name="104 Conector recto de flecha"/>
          <p:cNvCxnSpPr>
            <a:stCxn id="8199" idx="3"/>
            <a:endCxn id="8200" idx="1"/>
          </p:cNvCxnSpPr>
          <p:nvPr/>
        </p:nvCxnSpPr>
        <p:spPr>
          <a:xfrm>
            <a:off x="8678334" y="3540125"/>
            <a:ext cx="275167"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7" name="106 Conector recto de flecha"/>
          <p:cNvCxnSpPr>
            <a:stCxn id="8195" idx="3"/>
            <a:endCxn id="8214" idx="1"/>
          </p:cNvCxnSpPr>
          <p:nvPr/>
        </p:nvCxnSpPr>
        <p:spPr>
          <a:xfrm>
            <a:off x="7810501" y="2181225"/>
            <a:ext cx="5715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3" name="112 Conector recto"/>
          <p:cNvCxnSpPr/>
          <p:nvPr/>
        </p:nvCxnSpPr>
        <p:spPr>
          <a:xfrm rot="5400000" flipH="1" flipV="1">
            <a:off x="7882997" y="2785005"/>
            <a:ext cx="428625" cy="21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119 Conector recto de flecha"/>
          <p:cNvCxnSpPr/>
          <p:nvPr/>
        </p:nvCxnSpPr>
        <p:spPr>
          <a:xfrm>
            <a:off x="8096251" y="2571750"/>
            <a:ext cx="285749"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2" name="121 Conector recto de flecha"/>
          <p:cNvCxnSpPr/>
          <p:nvPr/>
        </p:nvCxnSpPr>
        <p:spPr>
          <a:xfrm rot="5400000">
            <a:off x="9287934" y="2856442"/>
            <a:ext cx="285750" cy="21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6" name="125 Conector recto de flecha"/>
          <p:cNvCxnSpPr>
            <a:stCxn id="8200" idx="3"/>
            <a:endCxn id="8201" idx="1"/>
          </p:cNvCxnSpPr>
          <p:nvPr/>
        </p:nvCxnSpPr>
        <p:spPr>
          <a:xfrm>
            <a:off x="10297585" y="3540125"/>
            <a:ext cx="275167"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5" name="144 Conector recto de flecha"/>
          <p:cNvCxnSpPr>
            <a:endCxn id="8207" idx="2"/>
          </p:cNvCxnSpPr>
          <p:nvPr/>
        </p:nvCxnSpPr>
        <p:spPr>
          <a:xfrm rot="5400000" flipH="1" flipV="1">
            <a:off x="6054462" y="6431228"/>
            <a:ext cx="277812" cy="423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1" name="150 Conector recto"/>
          <p:cNvCxnSpPr>
            <a:endCxn id="201" idx="0"/>
          </p:cNvCxnSpPr>
          <p:nvPr/>
        </p:nvCxnSpPr>
        <p:spPr>
          <a:xfrm flipV="1">
            <a:off x="5048251" y="4929188"/>
            <a:ext cx="103716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168 Conector recto"/>
          <p:cNvCxnSpPr>
            <a:stCxn id="201" idx="2"/>
          </p:cNvCxnSpPr>
          <p:nvPr/>
        </p:nvCxnSpPr>
        <p:spPr>
          <a:xfrm>
            <a:off x="6297084" y="4929188"/>
            <a:ext cx="179916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1" name="200 Forma libre"/>
          <p:cNvSpPr/>
          <p:nvPr/>
        </p:nvSpPr>
        <p:spPr>
          <a:xfrm>
            <a:off x="6085417" y="4827588"/>
            <a:ext cx="211667" cy="101600"/>
          </a:xfrm>
          <a:custGeom>
            <a:avLst/>
            <a:gdLst>
              <a:gd name="connsiteX0" fmla="*/ 0 w 157163"/>
              <a:gd name="connsiteY0" fmla="*/ 102394 h 102394"/>
              <a:gd name="connsiteX1" fmla="*/ 78582 w 157163"/>
              <a:gd name="connsiteY1" fmla="*/ 0 h 102394"/>
              <a:gd name="connsiteX2" fmla="*/ 157163 w 157163"/>
              <a:gd name="connsiteY2" fmla="*/ 102394 h 102394"/>
            </a:gdLst>
            <a:ahLst/>
            <a:cxnLst>
              <a:cxn ang="0">
                <a:pos x="connsiteX0" y="connsiteY0"/>
              </a:cxn>
              <a:cxn ang="0">
                <a:pos x="connsiteX1" y="connsiteY1"/>
              </a:cxn>
              <a:cxn ang="0">
                <a:pos x="connsiteX2" y="connsiteY2"/>
              </a:cxn>
            </a:cxnLst>
            <a:rect l="l" t="t" r="r" b="b"/>
            <a:pathLst>
              <a:path w="157163" h="102394">
                <a:moveTo>
                  <a:pt x="0" y="102394"/>
                </a:moveTo>
                <a:cubicBezTo>
                  <a:pt x="26194" y="51197"/>
                  <a:pt x="52388" y="0"/>
                  <a:pt x="78582" y="0"/>
                </a:cubicBezTo>
                <a:cubicBezTo>
                  <a:pt x="104776" y="0"/>
                  <a:pt x="130969" y="51197"/>
                  <a:pt x="157163" y="102394"/>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s-CO" sz="2400" dirty="0"/>
          </a:p>
        </p:txBody>
      </p:sp>
      <p:cxnSp>
        <p:nvCxnSpPr>
          <p:cNvPr id="207" name="206 Conector recto"/>
          <p:cNvCxnSpPr/>
          <p:nvPr/>
        </p:nvCxnSpPr>
        <p:spPr>
          <a:xfrm rot="5400000" flipH="1" flipV="1">
            <a:off x="7918716" y="4751124"/>
            <a:ext cx="357187" cy="21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208 Conector recto"/>
          <p:cNvCxnSpPr/>
          <p:nvPr/>
        </p:nvCxnSpPr>
        <p:spPr>
          <a:xfrm>
            <a:off x="8096251" y="4572000"/>
            <a:ext cx="1428749"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211 Conector recto de flecha"/>
          <p:cNvCxnSpPr/>
          <p:nvPr/>
        </p:nvCxnSpPr>
        <p:spPr>
          <a:xfrm rot="5400000" flipH="1" flipV="1">
            <a:off x="9311746" y="4358218"/>
            <a:ext cx="428625" cy="211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4" name="213 Conector recto"/>
          <p:cNvCxnSpPr/>
          <p:nvPr/>
        </p:nvCxnSpPr>
        <p:spPr>
          <a:xfrm flipV="1">
            <a:off x="10301817" y="5424488"/>
            <a:ext cx="1035051"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215 Conector recto de flecha"/>
          <p:cNvCxnSpPr/>
          <p:nvPr/>
        </p:nvCxnSpPr>
        <p:spPr>
          <a:xfrm rot="5400000" flipH="1" flipV="1">
            <a:off x="10692872" y="4786843"/>
            <a:ext cx="1285875" cy="21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4" name="Rectangle 16"/>
          <p:cNvSpPr>
            <a:spLocks noChangeArrowheads="1"/>
          </p:cNvSpPr>
          <p:nvPr/>
        </p:nvSpPr>
        <p:spPr bwMode="auto">
          <a:xfrm>
            <a:off x="10572751" y="5859464"/>
            <a:ext cx="1382183" cy="647700"/>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Baja la</a:t>
            </a:r>
          </a:p>
          <a:p>
            <a:pPr algn="ctr"/>
            <a:r>
              <a:rPr lang="es-ES" sz="1600" dirty="0">
                <a:latin typeface="Times New Roman" pitchFamily="18" charset="0"/>
              </a:rPr>
              <a:t> delincuencia</a:t>
            </a:r>
          </a:p>
        </p:txBody>
      </p:sp>
      <p:cxnSp>
        <p:nvCxnSpPr>
          <p:cNvPr id="10" name="9 Conector recto de flecha"/>
          <p:cNvCxnSpPr>
            <a:endCxn id="64" idx="0"/>
          </p:cNvCxnSpPr>
          <p:nvPr/>
        </p:nvCxnSpPr>
        <p:spPr>
          <a:xfrm>
            <a:off x="11251144" y="5683252"/>
            <a:ext cx="12699" cy="1762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0" name="69 Conector recto"/>
          <p:cNvCxnSpPr/>
          <p:nvPr/>
        </p:nvCxnSpPr>
        <p:spPr>
          <a:xfrm flipV="1">
            <a:off x="10284304" y="5593341"/>
            <a:ext cx="1035051" cy="47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70 Conector recto de flecha"/>
          <p:cNvCxnSpPr/>
          <p:nvPr/>
        </p:nvCxnSpPr>
        <p:spPr>
          <a:xfrm rot="5400000">
            <a:off x="11178597" y="5730611"/>
            <a:ext cx="279400" cy="211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115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2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2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20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20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20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20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19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20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2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820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819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819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819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821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8200"/>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8202"/>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64"/>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82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animBg="1"/>
      <p:bldP spid="8196" grpId="0" animBg="1"/>
      <p:bldP spid="8197" grpId="0" animBg="1"/>
      <p:bldP spid="8198" grpId="0" animBg="1"/>
      <p:bldP spid="8199" grpId="0" animBg="1"/>
      <p:bldP spid="8200" grpId="0" animBg="1"/>
      <p:bldP spid="8201" grpId="0" animBg="1"/>
      <p:bldP spid="8202" grpId="0" animBg="1"/>
      <p:bldP spid="8203" grpId="0" animBg="1"/>
      <p:bldP spid="8204" grpId="0" animBg="1"/>
      <p:bldP spid="8205" grpId="0" animBg="1"/>
      <p:bldP spid="8207" grpId="0" animBg="1"/>
      <p:bldP spid="8208" grpId="0" animBg="1"/>
      <p:bldP spid="8209" grpId="0" animBg="1"/>
      <p:bldP spid="8210" grpId="0" animBg="1"/>
      <p:bldP spid="8211" grpId="0" animBg="1"/>
      <p:bldP spid="8212" grpId="0" animBg="1"/>
      <p:bldP spid="8213" grpId="0" animBg="1"/>
      <p:bldP spid="8214" grpId="0" animBg="1"/>
      <p:bldP spid="6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Grp="1" noChangeArrowheads="1"/>
          </p:cNvSpPr>
          <p:nvPr>
            <p:ph type="title" idx="4294967295"/>
          </p:nvPr>
        </p:nvSpPr>
        <p:spPr>
          <a:xfrm>
            <a:off x="1905001" y="285750"/>
            <a:ext cx="8914342" cy="1143000"/>
          </a:xfrm>
        </p:spPr>
        <p:txBody>
          <a:bodyPr/>
          <a:lstStyle/>
          <a:p>
            <a:pPr eaLnBrk="1" hangingPunct="1"/>
            <a:r>
              <a:rPr lang="es-ES" sz="2800" dirty="0"/>
              <a:t>                         </a:t>
            </a:r>
            <a:r>
              <a:rPr lang="es-ES" sz="2800" dirty="0">
                <a:solidFill>
                  <a:schemeClr val="tx1"/>
                </a:solidFill>
              </a:rPr>
              <a:t>Cadena de Productividad</a:t>
            </a:r>
            <a:br>
              <a:rPr lang="es-ES" sz="2800" dirty="0">
                <a:solidFill>
                  <a:schemeClr val="tx1"/>
                </a:solidFill>
              </a:rPr>
            </a:br>
            <a:r>
              <a:rPr lang="es-ES" sz="2800" dirty="0">
                <a:solidFill>
                  <a:schemeClr val="tx1"/>
                </a:solidFill>
              </a:rPr>
              <a:t>       (Cooperativas y Empresas de Producción Social)</a:t>
            </a:r>
          </a:p>
        </p:txBody>
      </p:sp>
      <p:sp>
        <p:nvSpPr>
          <p:cNvPr id="9219" name="Rectangle 6"/>
          <p:cNvSpPr>
            <a:spLocks noChangeArrowheads="1"/>
          </p:cNvSpPr>
          <p:nvPr/>
        </p:nvSpPr>
        <p:spPr bwMode="auto">
          <a:xfrm>
            <a:off x="6381751" y="1643063"/>
            <a:ext cx="1428749" cy="1077912"/>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Mejora la </a:t>
            </a:r>
          </a:p>
          <a:p>
            <a:pPr algn="ctr"/>
            <a:r>
              <a:rPr lang="es-ES" sz="1600" dirty="0">
                <a:latin typeface="Times New Roman" pitchFamily="18" charset="0"/>
              </a:rPr>
              <a:t>satisfacción</a:t>
            </a:r>
          </a:p>
          <a:p>
            <a:pPr algn="ctr"/>
            <a:r>
              <a:rPr lang="es-ES" sz="1600" dirty="0">
                <a:latin typeface="Times New Roman" pitchFamily="18" charset="0"/>
              </a:rPr>
              <a:t>del mercado</a:t>
            </a:r>
          </a:p>
          <a:p>
            <a:pPr algn="ctr"/>
            <a:r>
              <a:rPr lang="es-ES" sz="1600" dirty="0">
                <a:latin typeface="Times New Roman" pitchFamily="18" charset="0"/>
              </a:rPr>
              <a:t>interno</a:t>
            </a:r>
          </a:p>
        </p:txBody>
      </p:sp>
      <p:sp>
        <p:nvSpPr>
          <p:cNvPr id="9220" name="Rectangle 7"/>
          <p:cNvSpPr>
            <a:spLocks noChangeArrowheads="1"/>
          </p:cNvSpPr>
          <p:nvPr/>
        </p:nvSpPr>
        <p:spPr bwMode="auto">
          <a:xfrm>
            <a:off x="190500" y="3000375"/>
            <a:ext cx="1439333" cy="1079500"/>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Cooperativas</a:t>
            </a:r>
          </a:p>
          <a:p>
            <a:pPr algn="ctr"/>
            <a:r>
              <a:rPr lang="es-ES" sz="1600" dirty="0">
                <a:latin typeface="Times New Roman" pitchFamily="18" charset="0"/>
              </a:rPr>
              <a:t>mejor </a:t>
            </a:r>
          </a:p>
          <a:p>
            <a:pPr algn="ctr"/>
            <a:r>
              <a:rPr lang="es-ES" sz="1600" dirty="0">
                <a:latin typeface="Times New Roman" pitchFamily="18" charset="0"/>
              </a:rPr>
              <a:t>organizadas y </a:t>
            </a:r>
          </a:p>
          <a:p>
            <a:pPr algn="ctr"/>
            <a:r>
              <a:rPr lang="es-ES" sz="1600" dirty="0">
                <a:latin typeface="Times New Roman" pitchFamily="18" charset="0"/>
              </a:rPr>
              <a:t>consolidadas </a:t>
            </a:r>
          </a:p>
        </p:txBody>
      </p:sp>
      <p:sp>
        <p:nvSpPr>
          <p:cNvPr id="9221" name="Rectangle 8"/>
          <p:cNvSpPr>
            <a:spLocks noChangeArrowheads="1"/>
          </p:cNvSpPr>
          <p:nvPr/>
        </p:nvSpPr>
        <p:spPr bwMode="auto">
          <a:xfrm>
            <a:off x="3714751" y="3000375"/>
            <a:ext cx="1344083" cy="1079500"/>
          </a:xfrm>
          <a:prstGeom prst="rect">
            <a:avLst/>
          </a:prstGeom>
          <a:solidFill>
            <a:schemeClr val="accent1"/>
          </a:solidFill>
          <a:ln w="9525">
            <a:solidFill>
              <a:schemeClr val="tx1"/>
            </a:solidFill>
            <a:miter lim="800000"/>
            <a:headEnd/>
            <a:tailEnd/>
          </a:ln>
        </p:spPr>
        <p:txBody>
          <a:bodyPr wrap="none" anchor="ctr"/>
          <a:lstStyle/>
          <a:p>
            <a:pPr algn="ctr"/>
            <a:r>
              <a:rPr lang="es-ES" sz="1400" dirty="0">
                <a:latin typeface="Times New Roman" pitchFamily="18" charset="0"/>
              </a:rPr>
              <a:t>Demanda </a:t>
            </a:r>
          </a:p>
          <a:p>
            <a:pPr algn="ctr"/>
            <a:r>
              <a:rPr lang="es-ES" sz="1400" dirty="0">
                <a:latin typeface="Times New Roman" pitchFamily="18" charset="0"/>
              </a:rPr>
              <a:t>creciente</a:t>
            </a:r>
          </a:p>
          <a:p>
            <a:pPr algn="ctr"/>
            <a:r>
              <a:rPr lang="es-ES" sz="1400" dirty="0">
                <a:latin typeface="Times New Roman" pitchFamily="18" charset="0"/>
              </a:rPr>
              <a:t> por productos </a:t>
            </a:r>
          </a:p>
          <a:p>
            <a:pPr algn="ctr"/>
            <a:r>
              <a:rPr lang="es-ES" sz="1400" dirty="0">
                <a:latin typeface="Times New Roman" pitchFamily="18" charset="0"/>
              </a:rPr>
              <a:t>ofrecidos a</a:t>
            </a:r>
          </a:p>
          <a:p>
            <a:pPr algn="ctr"/>
            <a:r>
              <a:rPr lang="es-ES" sz="1400" dirty="0">
                <a:latin typeface="Times New Roman" pitchFamily="18" charset="0"/>
              </a:rPr>
              <a:t>precios solidarios</a:t>
            </a:r>
          </a:p>
        </p:txBody>
      </p:sp>
      <p:sp>
        <p:nvSpPr>
          <p:cNvPr id="9222" name="Rectangle 9"/>
          <p:cNvSpPr>
            <a:spLocks noChangeArrowheads="1"/>
          </p:cNvSpPr>
          <p:nvPr/>
        </p:nvSpPr>
        <p:spPr bwMode="auto">
          <a:xfrm>
            <a:off x="5429252" y="3000375"/>
            <a:ext cx="1441449" cy="1079500"/>
          </a:xfrm>
          <a:prstGeom prst="rect">
            <a:avLst/>
          </a:prstGeom>
          <a:solidFill>
            <a:schemeClr val="accent1"/>
          </a:solidFill>
          <a:ln w="9525">
            <a:solidFill>
              <a:schemeClr val="tx1"/>
            </a:solidFill>
            <a:miter lim="800000"/>
            <a:headEnd/>
            <a:tailEnd/>
          </a:ln>
        </p:spPr>
        <p:txBody>
          <a:bodyPr wrap="none" anchor="ctr"/>
          <a:lstStyle/>
          <a:p>
            <a:pPr algn="ctr"/>
            <a:r>
              <a:rPr lang="es-ES" sz="1400" dirty="0">
                <a:latin typeface="Times New Roman" pitchFamily="18" charset="0"/>
              </a:rPr>
              <a:t>Baja la </a:t>
            </a:r>
          </a:p>
          <a:p>
            <a:pPr algn="ctr"/>
            <a:r>
              <a:rPr lang="es-ES" sz="1400" dirty="0">
                <a:latin typeface="Times New Roman" pitchFamily="18" charset="0"/>
              </a:rPr>
              <a:t>dependencia</a:t>
            </a:r>
          </a:p>
          <a:p>
            <a:pPr algn="ctr"/>
            <a:r>
              <a:rPr lang="es-ES" sz="1400" dirty="0">
                <a:latin typeface="Times New Roman" pitchFamily="18" charset="0"/>
              </a:rPr>
              <a:t>de importación</a:t>
            </a:r>
          </a:p>
          <a:p>
            <a:pPr algn="ctr"/>
            <a:r>
              <a:rPr lang="es-ES" sz="1400" dirty="0">
                <a:latin typeface="Times New Roman" pitchFamily="18" charset="0"/>
              </a:rPr>
              <a:t>de bienes</a:t>
            </a:r>
          </a:p>
          <a:p>
            <a:pPr algn="ctr"/>
            <a:r>
              <a:rPr lang="es-ES" sz="1400" dirty="0">
                <a:latin typeface="Times New Roman" pitchFamily="18" charset="0"/>
              </a:rPr>
              <a:t>y servicios</a:t>
            </a:r>
            <a:r>
              <a:rPr lang="es-ES" sz="1000" dirty="0">
                <a:latin typeface="Times New Roman" pitchFamily="18" charset="0"/>
              </a:rPr>
              <a:t>.</a:t>
            </a:r>
          </a:p>
        </p:txBody>
      </p:sp>
      <p:sp>
        <p:nvSpPr>
          <p:cNvPr id="9223" name="Rectangle 10"/>
          <p:cNvSpPr>
            <a:spLocks noChangeArrowheads="1"/>
          </p:cNvSpPr>
          <p:nvPr/>
        </p:nvSpPr>
        <p:spPr bwMode="auto">
          <a:xfrm>
            <a:off x="7239000" y="3000375"/>
            <a:ext cx="1439333" cy="1079500"/>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Baja la presión </a:t>
            </a:r>
          </a:p>
          <a:p>
            <a:pPr algn="ctr"/>
            <a:r>
              <a:rPr lang="es-ES" sz="1600" dirty="0">
                <a:latin typeface="Times New Roman" pitchFamily="18" charset="0"/>
              </a:rPr>
              <a:t>para la </a:t>
            </a:r>
          </a:p>
          <a:p>
            <a:pPr algn="ctr"/>
            <a:r>
              <a:rPr lang="es-ES" sz="1600" dirty="0">
                <a:latin typeface="Times New Roman" pitchFamily="18" charset="0"/>
              </a:rPr>
              <a:t>adquisición</a:t>
            </a:r>
          </a:p>
          <a:p>
            <a:pPr algn="ctr"/>
            <a:r>
              <a:rPr lang="es-ES" sz="1600" dirty="0">
                <a:latin typeface="Times New Roman" pitchFamily="18" charset="0"/>
              </a:rPr>
              <a:t>de divisas</a:t>
            </a:r>
          </a:p>
        </p:txBody>
      </p:sp>
      <p:sp>
        <p:nvSpPr>
          <p:cNvPr id="9224" name="Rectangle 11"/>
          <p:cNvSpPr>
            <a:spLocks noChangeArrowheads="1"/>
          </p:cNvSpPr>
          <p:nvPr/>
        </p:nvSpPr>
        <p:spPr bwMode="auto">
          <a:xfrm>
            <a:off x="8953501" y="3000375"/>
            <a:ext cx="1344084" cy="1079500"/>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Mas </a:t>
            </a:r>
          </a:p>
          <a:p>
            <a:pPr algn="ctr"/>
            <a:r>
              <a:rPr lang="es-ES" sz="1600" dirty="0">
                <a:latin typeface="Times New Roman" pitchFamily="18" charset="0"/>
              </a:rPr>
              <a:t>beneficios</a:t>
            </a:r>
          </a:p>
          <a:p>
            <a:pPr algn="ctr"/>
            <a:r>
              <a:rPr lang="es-ES" sz="1600" dirty="0">
                <a:latin typeface="Times New Roman" pitchFamily="18" charset="0"/>
              </a:rPr>
              <a:t>para</a:t>
            </a:r>
          </a:p>
          <a:p>
            <a:pPr algn="ctr"/>
            <a:r>
              <a:rPr lang="es-ES" sz="1600" dirty="0">
                <a:latin typeface="Times New Roman" pitchFamily="18" charset="0"/>
              </a:rPr>
              <a:t>El Estado</a:t>
            </a:r>
            <a:r>
              <a:rPr lang="es-ES" sz="1000" dirty="0">
                <a:latin typeface="Times New Roman" pitchFamily="18" charset="0"/>
              </a:rPr>
              <a:t>.</a:t>
            </a:r>
          </a:p>
        </p:txBody>
      </p:sp>
      <p:sp>
        <p:nvSpPr>
          <p:cNvPr id="9225" name="Rectangle 12"/>
          <p:cNvSpPr>
            <a:spLocks noChangeArrowheads="1"/>
          </p:cNvSpPr>
          <p:nvPr/>
        </p:nvSpPr>
        <p:spPr bwMode="auto">
          <a:xfrm>
            <a:off x="10572751" y="3000375"/>
            <a:ext cx="1382183" cy="1079500"/>
          </a:xfrm>
          <a:prstGeom prst="rect">
            <a:avLst/>
          </a:prstGeom>
          <a:solidFill>
            <a:schemeClr val="accent1"/>
          </a:solidFill>
          <a:ln w="9525">
            <a:solidFill>
              <a:schemeClr val="tx1"/>
            </a:solidFill>
            <a:miter lim="800000"/>
            <a:headEnd/>
            <a:tailEnd/>
          </a:ln>
        </p:spPr>
        <p:txBody>
          <a:bodyPr wrap="none" anchor="ctr"/>
          <a:lstStyle/>
          <a:p>
            <a:pPr algn="ctr"/>
            <a:r>
              <a:rPr lang="es-ES" sz="1200" dirty="0">
                <a:latin typeface="Times New Roman" pitchFamily="18" charset="0"/>
              </a:rPr>
              <a:t>Redistribución </a:t>
            </a:r>
          </a:p>
          <a:p>
            <a:pPr algn="ctr"/>
            <a:r>
              <a:rPr lang="es-ES" sz="1200" dirty="0">
                <a:latin typeface="Times New Roman" pitchFamily="18" charset="0"/>
              </a:rPr>
              <a:t>justa del</a:t>
            </a:r>
          </a:p>
          <a:p>
            <a:pPr algn="ctr"/>
            <a:r>
              <a:rPr lang="es-ES" sz="1200" dirty="0">
                <a:latin typeface="Times New Roman" pitchFamily="18" charset="0"/>
              </a:rPr>
              <a:t>patrimonio </a:t>
            </a:r>
          </a:p>
          <a:p>
            <a:pPr algn="ctr"/>
            <a:r>
              <a:rPr lang="es-ES" sz="1200" dirty="0">
                <a:latin typeface="Times New Roman" pitchFamily="18" charset="0"/>
              </a:rPr>
              <a:t>hacia toda la</a:t>
            </a:r>
          </a:p>
          <a:p>
            <a:pPr algn="ctr"/>
            <a:r>
              <a:rPr lang="es-ES" sz="1200" dirty="0">
                <a:latin typeface="Times New Roman" pitchFamily="18" charset="0"/>
              </a:rPr>
              <a:t>población</a:t>
            </a:r>
          </a:p>
        </p:txBody>
      </p:sp>
      <p:sp>
        <p:nvSpPr>
          <p:cNvPr id="9226" name="Rectangle 15"/>
          <p:cNvSpPr>
            <a:spLocks noChangeArrowheads="1"/>
          </p:cNvSpPr>
          <p:nvPr/>
        </p:nvSpPr>
        <p:spPr bwMode="auto">
          <a:xfrm>
            <a:off x="8763001" y="4929188"/>
            <a:ext cx="1536700" cy="1008062"/>
          </a:xfrm>
          <a:prstGeom prst="rect">
            <a:avLst/>
          </a:prstGeom>
          <a:solidFill>
            <a:schemeClr val="accent1"/>
          </a:solidFill>
          <a:ln w="9525">
            <a:solidFill>
              <a:schemeClr val="tx1"/>
            </a:solidFill>
            <a:miter lim="800000"/>
            <a:headEnd/>
            <a:tailEnd/>
          </a:ln>
        </p:spPr>
        <p:txBody>
          <a:bodyPr wrap="none" anchor="ctr"/>
          <a:lstStyle/>
          <a:p>
            <a:pPr algn="ctr"/>
            <a:r>
              <a:rPr lang="es-ES" sz="1400" dirty="0">
                <a:latin typeface="Times New Roman" pitchFamily="18" charset="0"/>
              </a:rPr>
              <a:t>Excedentes</a:t>
            </a:r>
          </a:p>
          <a:p>
            <a:pPr algn="ctr"/>
            <a:r>
              <a:rPr lang="es-ES" sz="1400" dirty="0">
                <a:latin typeface="Times New Roman" pitchFamily="18" charset="0"/>
              </a:rPr>
              <a:t>dirigidos a</a:t>
            </a:r>
          </a:p>
          <a:p>
            <a:pPr algn="ctr"/>
            <a:r>
              <a:rPr lang="es-ES" sz="1400" dirty="0">
                <a:latin typeface="Times New Roman" pitchFamily="18" charset="0"/>
              </a:rPr>
              <a:t>obras sociales, </a:t>
            </a:r>
          </a:p>
          <a:p>
            <a:pPr algn="ctr"/>
            <a:r>
              <a:rPr lang="es-ES" sz="1400" dirty="0">
                <a:latin typeface="Times New Roman" pitchFamily="18" charset="0"/>
              </a:rPr>
              <a:t>culturales, y </a:t>
            </a:r>
          </a:p>
          <a:p>
            <a:pPr algn="ctr"/>
            <a:r>
              <a:rPr lang="es-ES" sz="1400" dirty="0">
                <a:latin typeface="Times New Roman" pitchFamily="18" charset="0"/>
              </a:rPr>
              <a:t>deportivas</a:t>
            </a:r>
          </a:p>
        </p:txBody>
      </p:sp>
      <p:sp>
        <p:nvSpPr>
          <p:cNvPr id="9227" name="Rectangle 16"/>
          <p:cNvSpPr>
            <a:spLocks noChangeArrowheads="1"/>
          </p:cNvSpPr>
          <p:nvPr/>
        </p:nvSpPr>
        <p:spPr bwMode="auto">
          <a:xfrm>
            <a:off x="3524251" y="5786438"/>
            <a:ext cx="1631949" cy="647700"/>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Trabajadores </a:t>
            </a:r>
          </a:p>
          <a:p>
            <a:pPr algn="ctr"/>
            <a:r>
              <a:rPr lang="es-ES" sz="1600" dirty="0">
                <a:latin typeface="Times New Roman" pitchFamily="18" charset="0"/>
              </a:rPr>
              <a:t>con paga justa</a:t>
            </a:r>
          </a:p>
        </p:txBody>
      </p:sp>
      <p:sp>
        <p:nvSpPr>
          <p:cNvPr id="9228" name="Rectangle 17"/>
          <p:cNvSpPr>
            <a:spLocks noChangeArrowheads="1"/>
          </p:cNvSpPr>
          <p:nvPr/>
        </p:nvSpPr>
        <p:spPr bwMode="auto">
          <a:xfrm>
            <a:off x="1905001" y="5715000"/>
            <a:ext cx="1344084" cy="790575"/>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Más EPS y</a:t>
            </a:r>
          </a:p>
          <a:p>
            <a:pPr algn="ctr"/>
            <a:r>
              <a:rPr lang="es-ES" sz="1600" dirty="0">
                <a:latin typeface="Times New Roman" pitchFamily="18" charset="0"/>
              </a:rPr>
              <a:t>proyectos</a:t>
            </a:r>
          </a:p>
          <a:p>
            <a:pPr algn="ctr"/>
            <a:r>
              <a:rPr lang="es-ES" sz="1600" dirty="0">
                <a:latin typeface="Times New Roman" pitchFamily="18" charset="0"/>
              </a:rPr>
              <a:t>cooperativistas</a:t>
            </a:r>
            <a:endParaRPr lang="es-ES" sz="1000" dirty="0">
              <a:latin typeface="Times New Roman" pitchFamily="18" charset="0"/>
            </a:endParaRPr>
          </a:p>
        </p:txBody>
      </p:sp>
      <p:sp>
        <p:nvSpPr>
          <p:cNvPr id="9229" name="Rectangle 23"/>
          <p:cNvSpPr>
            <a:spLocks noChangeArrowheads="1"/>
          </p:cNvSpPr>
          <p:nvPr/>
        </p:nvSpPr>
        <p:spPr bwMode="auto">
          <a:xfrm>
            <a:off x="2000251" y="4714876"/>
            <a:ext cx="1333500" cy="785813"/>
          </a:xfrm>
          <a:prstGeom prst="rect">
            <a:avLst/>
          </a:prstGeom>
          <a:solidFill>
            <a:schemeClr val="accent1"/>
          </a:solidFill>
          <a:ln w="9525">
            <a:solidFill>
              <a:schemeClr val="tx1"/>
            </a:solidFill>
            <a:miter lim="800000"/>
            <a:headEnd/>
            <a:tailEnd/>
          </a:ln>
        </p:spPr>
        <p:txBody>
          <a:bodyPr wrap="none" anchor="ctr"/>
          <a:lstStyle/>
          <a:p>
            <a:pPr algn="ctr"/>
            <a:r>
              <a:rPr lang="es-ES" sz="1200" dirty="0">
                <a:latin typeface="Times New Roman" pitchFamily="18" charset="0"/>
              </a:rPr>
              <a:t>Asociados</a:t>
            </a:r>
          </a:p>
          <a:p>
            <a:pPr algn="ctr"/>
            <a:r>
              <a:rPr lang="es-ES" sz="1200" dirty="0">
                <a:latin typeface="Times New Roman" pitchFamily="18" charset="0"/>
              </a:rPr>
              <a:t>recompensados</a:t>
            </a:r>
          </a:p>
          <a:p>
            <a:pPr algn="ctr"/>
            <a:r>
              <a:rPr lang="es-ES" sz="1200" dirty="0">
                <a:latin typeface="Times New Roman" pitchFamily="18" charset="0"/>
              </a:rPr>
              <a:t>en proporción a </a:t>
            </a:r>
          </a:p>
          <a:p>
            <a:pPr algn="ctr"/>
            <a:r>
              <a:rPr lang="es-ES" sz="1200" dirty="0">
                <a:latin typeface="Times New Roman" pitchFamily="18" charset="0"/>
              </a:rPr>
              <a:t>su esfuerzo</a:t>
            </a:r>
          </a:p>
        </p:txBody>
      </p:sp>
      <p:sp>
        <p:nvSpPr>
          <p:cNvPr id="9230" name="Line 36"/>
          <p:cNvSpPr>
            <a:spLocks noChangeShapeType="1"/>
          </p:cNvSpPr>
          <p:nvPr/>
        </p:nvSpPr>
        <p:spPr bwMode="auto">
          <a:xfrm>
            <a:off x="912284" y="6237288"/>
            <a:ext cx="0" cy="431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VE" dirty="0"/>
          </a:p>
        </p:txBody>
      </p:sp>
      <p:sp>
        <p:nvSpPr>
          <p:cNvPr id="9231" name="Rectangle 8"/>
          <p:cNvSpPr>
            <a:spLocks noChangeArrowheads="1"/>
          </p:cNvSpPr>
          <p:nvPr/>
        </p:nvSpPr>
        <p:spPr bwMode="auto">
          <a:xfrm>
            <a:off x="5334001" y="5214938"/>
            <a:ext cx="1714500" cy="1079500"/>
          </a:xfrm>
          <a:prstGeom prst="rect">
            <a:avLst/>
          </a:prstGeom>
          <a:solidFill>
            <a:schemeClr val="accent1"/>
          </a:solidFill>
          <a:ln w="9525">
            <a:solidFill>
              <a:schemeClr val="tx1"/>
            </a:solidFill>
            <a:miter lim="800000"/>
            <a:headEnd/>
            <a:tailEnd/>
          </a:ln>
        </p:spPr>
        <p:txBody>
          <a:bodyPr wrap="none" anchor="ctr"/>
          <a:lstStyle/>
          <a:p>
            <a:pPr algn="ctr" defTabSz="0"/>
            <a:r>
              <a:rPr lang="es-ES" sz="1600" dirty="0">
                <a:latin typeface="Times New Roman" pitchFamily="18" charset="0"/>
              </a:rPr>
              <a:t>Excedentes para el </a:t>
            </a:r>
          </a:p>
          <a:p>
            <a:pPr algn="ctr" defTabSz="0"/>
            <a:r>
              <a:rPr lang="es-ES" sz="1600" dirty="0">
                <a:latin typeface="Times New Roman" pitchFamily="18" charset="0"/>
              </a:rPr>
              <a:t>desarrollo</a:t>
            </a:r>
          </a:p>
          <a:p>
            <a:pPr algn="ctr" defTabSz="0"/>
            <a:r>
              <a:rPr lang="es-ES" sz="1600" dirty="0">
                <a:latin typeface="Times New Roman" pitchFamily="18" charset="0"/>
              </a:rPr>
              <a:t>y mejora de </a:t>
            </a:r>
          </a:p>
          <a:p>
            <a:pPr algn="ctr" defTabSz="0"/>
            <a:r>
              <a:rPr lang="es-ES" sz="1600" dirty="0">
                <a:latin typeface="Times New Roman" pitchFamily="18" charset="0"/>
              </a:rPr>
              <a:t>nuevos productos</a:t>
            </a:r>
          </a:p>
        </p:txBody>
      </p:sp>
      <p:sp>
        <p:nvSpPr>
          <p:cNvPr id="9232" name="Rectangle 8"/>
          <p:cNvSpPr>
            <a:spLocks noChangeArrowheads="1"/>
          </p:cNvSpPr>
          <p:nvPr/>
        </p:nvSpPr>
        <p:spPr bwMode="auto">
          <a:xfrm>
            <a:off x="3714751" y="4357688"/>
            <a:ext cx="1344083" cy="1079500"/>
          </a:xfrm>
          <a:prstGeom prst="rect">
            <a:avLst/>
          </a:prstGeom>
          <a:solidFill>
            <a:schemeClr val="accent1"/>
          </a:solidFill>
          <a:ln w="9525">
            <a:solidFill>
              <a:schemeClr val="tx1"/>
            </a:solidFill>
            <a:miter lim="800000"/>
            <a:headEnd/>
            <a:tailEnd/>
          </a:ln>
        </p:spPr>
        <p:txBody>
          <a:bodyPr wrap="none" anchor="ctr"/>
          <a:lstStyle/>
          <a:p>
            <a:pPr algn="ctr"/>
            <a:r>
              <a:rPr lang="es-ES" sz="1400" dirty="0">
                <a:latin typeface="Times New Roman" pitchFamily="18" charset="0"/>
              </a:rPr>
              <a:t>Solución de</a:t>
            </a:r>
          </a:p>
          <a:p>
            <a:pPr algn="ctr"/>
            <a:r>
              <a:rPr lang="es-ES" sz="1400" dirty="0">
                <a:latin typeface="Times New Roman" pitchFamily="18" charset="0"/>
              </a:rPr>
              <a:t>problemas</a:t>
            </a:r>
          </a:p>
          <a:p>
            <a:pPr algn="ctr"/>
            <a:r>
              <a:rPr lang="es-ES" sz="1400" dirty="0">
                <a:latin typeface="Times New Roman" pitchFamily="18" charset="0"/>
              </a:rPr>
              <a:t> sociales, </a:t>
            </a:r>
          </a:p>
          <a:p>
            <a:pPr algn="ctr"/>
            <a:r>
              <a:rPr lang="es-ES" sz="1400" dirty="0">
                <a:latin typeface="Times New Roman" pitchFamily="18" charset="0"/>
              </a:rPr>
              <a:t>económicos, </a:t>
            </a:r>
          </a:p>
          <a:p>
            <a:pPr algn="ctr"/>
            <a:r>
              <a:rPr lang="es-ES" sz="1400" dirty="0">
                <a:latin typeface="Times New Roman" pitchFamily="18" charset="0"/>
              </a:rPr>
              <a:t>y/o culturales</a:t>
            </a:r>
          </a:p>
        </p:txBody>
      </p:sp>
      <p:sp>
        <p:nvSpPr>
          <p:cNvPr id="9233" name="Rectangle 8"/>
          <p:cNvSpPr>
            <a:spLocks noChangeArrowheads="1"/>
          </p:cNvSpPr>
          <p:nvPr/>
        </p:nvSpPr>
        <p:spPr bwMode="auto">
          <a:xfrm>
            <a:off x="190501" y="5643563"/>
            <a:ext cx="1344084" cy="1079500"/>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Obtienen </a:t>
            </a:r>
          </a:p>
          <a:p>
            <a:pPr algn="ctr"/>
            <a:r>
              <a:rPr lang="es-ES" sz="1600" dirty="0">
                <a:latin typeface="Times New Roman" pitchFamily="18" charset="0"/>
              </a:rPr>
              <a:t>mayores </a:t>
            </a:r>
          </a:p>
          <a:p>
            <a:pPr algn="ctr"/>
            <a:r>
              <a:rPr lang="es-ES" sz="1600" dirty="0">
                <a:latin typeface="Times New Roman" pitchFamily="18" charset="0"/>
              </a:rPr>
              <a:t>excedentes</a:t>
            </a:r>
          </a:p>
        </p:txBody>
      </p:sp>
      <p:sp>
        <p:nvSpPr>
          <p:cNvPr id="9234" name="Rectangle 8"/>
          <p:cNvSpPr>
            <a:spLocks noChangeArrowheads="1"/>
          </p:cNvSpPr>
          <p:nvPr/>
        </p:nvSpPr>
        <p:spPr bwMode="auto">
          <a:xfrm>
            <a:off x="190500" y="4357689"/>
            <a:ext cx="1428751" cy="1000125"/>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Más y </a:t>
            </a:r>
          </a:p>
          <a:p>
            <a:pPr algn="ctr"/>
            <a:r>
              <a:rPr lang="es-ES" sz="1600" dirty="0">
                <a:latin typeface="Times New Roman" pitchFamily="18" charset="0"/>
              </a:rPr>
              <a:t>mejor </a:t>
            </a:r>
          </a:p>
          <a:p>
            <a:pPr algn="ctr"/>
            <a:r>
              <a:rPr lang="es-ES" sz="1600" dirty="0">
                <a:latin typeface="Times New Roman" pitchFamily="18" charset="0"/>
              </a:rPr>
              <a:t>producción</a:t>
            </a:r>
          </a:p>
        </p:txBody>
      </p:sp>
      <p:sp>
        <p:nvSpPr>
          <p:cNvPr id="9235" name="Rectangle 7"/>
          <p:cNvSpPr>
            <a:spLocks noChangeArrowheads="1"/>
          </p:cNvSpPr>
          <p:nvPr/>
        </p:nvSpPr>
        <p:spPr bwMode="auto">
          <a:xfrm>
            <a:off x="190500" y="1643063"/>
            <a:ext cx="1439333" cy="1079500"/>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Trabajo en</a:t>
            </a:r>
          </a:p>
          <a:p>
            <a:pPr algn="ctr"/>
            <a:r>
              <a:rPr lang="es-ES" sz="1600" dirty="0">
                <a:latin typeface="Times New Roman" pitchFamily="18" charset="0"/>
              </a:rPr>
              <a:t>equipo e </a:t>
            </a:r>
          </a:p>
          <a:p>
            <a:pPr algn="ctr"/>
            <a:r>
              <a:rPr lang="es-ES" sz="1600" dirty="0">
                <a:latin typeface="Times New Roman" pitchFamily="18" charset="0"/>
              </a:rPr>
              <a:t>igualdad de</a:t>
            </a:r>
          </a:p>
          <a:p>
            <a:pPr algn="ctr"/>
            <a:r>
              <a:rPr lang="es-ES" sz="1600" dirty="0">
                <a:latin typeface="Times New Roman" pitchFamily="18" charset="0"/>
              </a:rPr>
              <a:t>derechos </a:t>
            </a:r>
          </a:p>
        </p:txBody>
      </p:sp>
      <p:sp>
        <p:nvSpPr>
          <p:cNvPr id="9236" name="Rectangle 7"/>
          <p:cNvSpPr>
            <a:spLocks noChangeArrowheads="1"/>
          </p:cNvSpPr>
          <p:nvPr/>
        </p:nvSpPr>
        <p:spPr bwMode="auto">
          <a:xfrm>
            <a:off x="190500" y="285750"/>
            <a:ext cx="1439333" cy="1079500"/>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Gerencia </a:t>
            </a:r>
          </a:p>
          <a:p>
            <a:pPr algn="ctr"/>
            <a:r>
              <a:rPr lang="es-ES" sz="1600" dirty="0">
                <a:latin typeface="Times New Roman" pitchFamily="18" charset="0"/>
              </a:rPr>
              <a:t>de</a:t>
            </a:r>
          </a:p>
          <a:p>
            <a:pPr algn="ctr"/>
            <a:r>
              <a:rPr lang="es-ES" sz="1600" dirty="0">
                <a:latin typeface="Times New Roman" pitchFamily="18" charset="0"/>
              </a:rPr>
              <a:t>Cooperativas</a:t>
            </a:r>
          </a:p>
          <a:p>
            <a:pPr algn="ctr"/>
            <a:r>
              <a:rPr lang="es-ES" sz="1600" dirty="0">
                <a:latin typeface="Times New Roman" pitchFamily="18" charset="0"/>
              </a:rPr>
              <a:t> y EPS</a:t>
            </a:r>
          </a:p>
        </p:txBody>
      </p:sp>
      <p:sp>
        <p:nvSpPr>
          <p:cNvPr id="9237" name="Rectangle 8"/>
          <p:cNvSpPr>
            <a:spLocks noChangeArrowheads="1"/>
          </p:cNvSpPr>
          <p:nvPr/>
        </p:nvSpPr>
        <p:spPr bwMode="auto">
          <a:xfrm>
            <a:off x="3714751" y="1643063"/>
            <a:ext cx="1344083" cy="1079500"/>
          </a:xfrm>
          <a:prstGeom prst="rect">
            <a:avLst/>
          </a:prstGeom>
          <a:solidFill>
            <a:schemeClr val="accent1"/>
          </a:solidFill>
          <a:ln w="9525">
            <a:solidFill>
              <a:schemeClr val="tx1"/>
            </a:solidFill>
            <a:miter lim="800000"/>
            <a:headEnd/>
            <a:tailEnd/>
          </a:ln>
        </p:spPr>
        <p:txBody>
          <a:bodyPr wrap="none" anchor="ctr"/>
          <a:lstStyle/>
          <a:p>
            <a:pPr algn="ctr" defTabSz="0"/>
            <a:r>
              <a:rPr lang="es-ES" sz="1600" dirty="0">
                <a:latin typeface="Times New Roman" pitchFamily="18" charset="0"/>
              </a:rPr>
              <a:t>Activación </a:t>
            </a:r>
          </a:p>
          <a:p>
            <a:pPr algn="ctr" defTabSz="0"/>
            <a:r>
              <a:rPr lang="es-ES" sz="1600" dirty="0">
                <a:latin typeface="Times New Roman" pitchFamily="18" charset="0"/>
              </a:rPr>
              <a:t>del aparato</a:t>
            </a:r>
          </a:p>
          <a:p>
            <a:pPr algn="ctr" defTabSz="0"/>
            <a:r>
              <a:rPr lang="es-ES" sz="1600" dirty="0">
                <a:latin typeface="Times New Roman" pitchFamily="18" charset="0"/>
              </a:rPr>
              <a:t>productivo</a:t>
            </a:r>
          </a:p>
        </p:txBody>
      </p:sp>
      <p:sp>
        <p:nvSpPr>
          <p:cNvPr id="9238" name="Rectangle 6"/>
          <p:cNvSpPr>
            <a:spLocks noChangeArrowheads="1"/>
          </p:cNvSpPr>
          <p:nvPr/>
        </p:nvSpPr>
        <p:spPr bwMode="auto">
          <a:xfrm>
            <a:off x="8382001" y="1643063"/>
            <a:ext cx="1333500" cy="1077912"/>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Disminuye </a:t>
            </a:r>
          </a:p>
          <a:p>
            <a:pPr algn="ctr"/>
            <a:r>
              <a:rPr lang="es-ES" sz="1600" dirty="0">
                <a:latin typeface="Times New Roman" pitchFamily="18" charset="0"/>
              </a:rPr>
              <a:t>la</a:t>
            </a:r>
          </a:p>
          <a:p>
            <a:pPr algn="ctr"/>
            <a:r>
              <a:rPr lang="es-ES" sz="1600" dirty="0">
                <a:latin typeface="Times New Roman" pitchFamily="18" charset="0"/>
              </a:rPr>
              <a:t>inflación</a:t>
            </a:r>
          </a:p>
        </p:txBody>
      </p:sp>
      <p:cxnSp>
        <p:nvCxnSpPr>
          <p:cNvPr id="129" name="128 Conector recto"/>
          <p:cNvCxnSpPr/>
          <p:nvPr/>
        </p:nvCxnSpPr>
        <p:spPr>
          <a:xfrm>
            <a:off x="1524001" y="5857875"/>
            <a:ext cx="285751"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131 Conector recto"/>
          <p:cNvCxnSpPr/>
          <p:nvPr/>
        </p:nvCxnSpPr>
        <p:spPr>
          <a:xfrm rot="5400000" flipH="1" flipV="1">
            <a:off x="1415786" y="5465499"/>
            <a:ext cx="785813" cy="21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133 Conector recto de flecha"/>
          <p:cNvCxnSpPr/>
          <p:nvPr/>
        </p:nvCxnSpPr>
        <p:spPr>
          <a:xfrm>
            <a:off x="1809751" y="5072064"/>
            <a:ext cx="190500"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6" name="135 Conector recto de flecha"/>
          <p:cNvCxnSpPr/>
          <p:nvPr/>
        </p:nvCxnSpPr>
        <p:spPr>
          <a:xfrm>
            <a:off x="1524001" y="6143625"/>
            <a:ext cx="285751"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5" name="154 Conector recto de flecha"/>
          <p:cNvCxnSpPr>
            <a:endCxn id="9233" idx="0"/>
          </p:cNvCxnSpPr>
          <p:nvPr/>
        </p:nvCxnSpPr>
        <p:spPr>
          <a:xfrm rot="16200000" flipH="1">
            <a:off x="716493" y="5498572"/>
            <a:ext cx="285750" cy="423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1" name="160 Conector recto de flecha"/>
          <p:cNvCxnSpPr>
            <a:stCxn id="9220" idx="2"/>
            <a:endCxn id="9234" idx="0"/>
          </p:cNvCxnSpPr>
          <p:nvPr/>
        </p:nvCxnSpPr>
        <p:spPr>
          <a:xfrm rot="5400000">
            <a:off x="768086" y="4215608"/>
            <a:ext cx="277813" cy="634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6" name="165 Conector recto de flecha"/>
          <p:cNvCxnSpPr>
            <a:stCxn id="9235" idx="2"/>
            <a:endCxn id="9220" idx="0"/>
          </p:cNvCxnSpPr>
          <p:nvPr/>
        </p:nvCxnSpPr>
        <p:spPr>
          <a:xfrm rot="5400000">
            <a:off x="770203" y="2860411"/>
            <a:ext cx="277812" cy="21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8" name="167 Conector recto de flecha"/>
          <p:cNvCxnSpPr>
            <a:stCxn id="9236" idx="2"/>
            <a:endCxn id="9235" idx="0"/>
          </p:cNvCxnSpPr>
          <p:nvPr/>
        </p:nvCxnSpPr>
        <p:spPr>
          <a:xfrm rot="5400000">
            <a:off x="770203" y="1503099"/>
            <a:ext cx="277813" cy="21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3" name="172 Conector recto"/>
          <p:cNvCxnSpPr/>
          <p:nvPr/>
        </p:nvCxnSpPr>
        <p:spPr>
          <a:xfrm>
            <a:off x="1619252" y="4500564"/>
            <a:ext cx="857249"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174 Conector recto"/>
          <p:cNvCxnSpPr/>
          <p:nvPr/>
        </p:nvCxnSpPr>
        <p:spPr>
          <a:xfrm rot="5400000" flipH="1" flipV="1">
            <a:off x="1295930" y="3321580"/>
            <a:ext cx="2359025" cy="21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176 Conector recto de flecha"/>
          <p:cNvCxnSpPr/>
          <p:nvPr/>
        </p:nvCxnSpPr>
        <p:spPr>
          <a:xfrm>
            <a:off x="2476500" y="3500439"/>
            <a:ext cx="1238251"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9" name="178 Conector recto de flecha"/>
          <p:cNvCxnSpPr/>
          <p:nvPr/>
        </p:nvCxnSpPr>
        <p:spPr>
          <a:xfrm>
            <a:off x="3238501" y="6072189"/>
            <a:ext cx="285751"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1" name="180 Conector recto de flecha"/>
          <p:cNvCxnSpPr>
            <a:stCxn id="9227" idx="0"/>
          </p:cNvCxnSpPr>
          <p:nvPr/>
        </p:nvCxnSpPr>
        <p:spPr>
          <a:xfrm rot="16200000" flipV="1">
            <a:off x="4157398" y="5604670"/>
            <a:ext cx="357188" cy="634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1" name="190 Conector recto de flecha"/>
          <p:cNvCxnSpPr/>
          <p:nvPr/>
        </p:nvCxnSpPr>
        <p:spPr>
          <a:xfrm>
            <a:off x="3333751" y="5000625"/>
            <a:ext cx="3810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3" name="192 Conector recto de flecha"/>
          <p:cNvCxnSpPr>
            <a:stCxn id="9221" idx="2"/>
            <a:endCxn id="9232" idx="0"/>
          </p:cNvCxnSpPr>
          <p:nvPr/>
        </p:nvCxnSpPr>
        <p:spPr>
          <a:xfrm rot="5400000">
            <a:off x="4247092" y="4218517"/>
            <a:ext cx="279400" cy="211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5" name="194 Conector recto"/>
          <p:cNvCxnSpPr/>
          <p:nvPr/>
        </p:nvCxnSpPr>
        <p:spPr>
          <a:xfrm>
            <a:off x="1524000" y="6572250"/>
            <a:ext cx="800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197 Conector recto de flecha"/>
          <p:cNvCxnSpPr/>
          <p:nvPr/>
        </p:nvCxnSpPr>
        <p:spPr>
          <a:xfrm rot="5400000" flipH="1" flipV="1">
            <a:off x="9206708" y="6247607"/>
            <a:ext cx="642937" cy="635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2" name="201 Conector recto de flecha"/>
          <p:cNvCxnSpPr>
            <a:stCxn id="9231" idx="0"/>
          </p:cNvCxnSpPr>
          <p:nvPr/>
        </p:nvCxnSpPr>
        <p:spPr>
          <a:xfrm rot="5400000" flipH="1" flipV="1">
            <a:off x="5620809" y="4643967"/>
            <a:ext cx="1143000" cy="21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55 Conector recto de flecha"/>
          <p:cNvCxnSpPr/>
          <p:nvPr/>
        </p:nvCxnSpPr>
        <p:spPr>
          <a:xfrm>
            <a:off x="2476500" y="2143125"/>
            <a:ext cx="1238251"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9" name="78 Conector recto de flecha"/>
          <p:cNvCxnSpPr/>
          <p:nvPr/>
        </p:nvCxnSpPr>
        <p:spPr>
          <a:xfrm flipV="1">
            <a:off x="5048251" y="2143125"/>
            <a:ext cx="1322916"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1" name="80 Conector recto de flecha"/>
          <p:cNvCxnSpPr/>
          <p:nvPr/>
        </p:nvCxnSpPr>
        <p:spPr>
          <a:xfrm rot="5400000">
            <a:off x="5668434" y="2570692"/>
            <a:ext cx="857250" cy="211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3" name="102 Conector recto de flecha"/>
          <p:cNvCxnSpPr>
            <a:stCxn id="9222" idx="3"/>
            <a:endCxn id="9223" idx="1"/>
          </p:cNvCxnSpPr>
          <p:nvPr/>
        </p:nvCxnSpPr>
        <p:spPr>
          <a:xfrm>
            <a:off x="6870701" y="3540125"/>
            <a:ext cx="3683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5" name="104 Conector recto de flecha"/>
          <p:cNvCxnSpPr>
            <a:stCxn id="9223" idx="3"/>
            <a:endCxn id="9224" idx="1"/>
          </p:cNvCxnSpPr>
          <p:nvPr/>
        </p:nvCxnSpPr>
        <p:spPr>
          <a:xfrm>
            <a:off x="8678334" y="3540125"/>
            <a:ext cx="275167"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7" name="106 Conector recto de flecha"/>
          <p:cNvCxnSpPr>
            <a:stCxn id="9219" idx="3"/>
            <a:endCxn id="9238" idx="1"/>
          </p:cNvCxnSpPr>
          <p:nvPr/>
        </p:nvCxnSpPr>
        <p:spPr>
          <a:xfrm>
            <a:off x="7810501" y="2181225"/>
            <a:ext cx="5715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3" name="112 Conector recto"/>
          <p:cNvCxnSpPr/>
          <p:nvPr/>
        </p:nvCxnSpPr>
        <p:spPr>
          <a:xfrm rot="5400000" flipH="1" flipV="1">
            <a:off x="7882997" y="2785005"/>
            <a:ext cx="428625" cy="21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119 Conector recto de flecha"/>
          <p:cNvCxnSpPr/>
          <p:nvPr/>
        </p:nvCxnSpPr>
        <p:spPr>
          <a:xfrm>
            <a:off x="8096251" y="2571750"/>
            <a:ext cx="285749"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2" name="121 Conector recto de flecha"/>
          <p:cNvCxnSpPr/>
          <p:nvPr/>
        </p:nvCxnSpPr>
        <p:spPr>
          <a:xfrm rot="5400000">
            <a:off x="9287934" y="2856442"/>
            <a:ext cx="285750" cy="21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6" name="125 Conector recto de flecha"/>
          <p:cNvCxnSpPr>
            <a:stCxn id="9224" idx="3"/>
            <a:endCxn id="9225" idx="1"/>
          </p:cNvCxnSpPr>
          <p:nvPr/>
        </p:nvCxnSpPr>
        <p:spPr>
          <a:xfrm>
            <a:off x="10297585" y="3540125"/>
            <a:ext cx="275167"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5" name="144 Conector recto de flecha"/>
          <p:cNvCxnSpPr>
            <a:endCxn id="9231" idx="2"/>
          </p:cNvCxnSpPr>
          <p:nvPr/>
        </p:nvCxnSpPr>
        <p:spPr>
          <a:xfrm rot="5400000" flipH="1" flipV="1">
            <a:off x="6051551" y="6434138"/>
            <a:ext cx="279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1" name="150 Conector recto"/>
          <p:cNvCxnSpPr>
            <a:endCxn id="201" idx="0"/>
          </p:cNvCxnSpPr>
          <p:nvPr/>
        </p:nvCxnSpPr>
        <p:spPr>
          <a:xfrm flipV="1">
            <a:off x="5048251" y="4929188"/>
            <a:ext cx="103716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168 Conector recto"/>
          <p:cNvCxnSpPr>
            <a:stCxn id="201" idx="2"/>
          </p:cNvCxnSpPr>
          <p:nvPr/>
        </p:nvCxnSpPr>
        <p:spPr>
          <a:xfrm>
            <a:off x="6297084" y="4929188"/>
            <a:ext cx="179916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1" name="200 Forma libre"/>
          <p:cNvSpPr/>
          <p:nvPr/>
        </p:nvSpPr>
        <p:spPr>
          <a:xfrm>
            <a:off x="6085417" y="4827588"/>
            <a:ext cx="211667" cy="101600"/>
          </a:xfrm>
          <a:custGeom>
            <a:avLst/>
            <a:gdLst>
              <a:gd name="connsiteX0" fmla="*/ 0 w 157163"/>
              <a:gd name="connsiteY0" fmla="*/ 102394 h 102394"/>
              <a:gd name="connsiteX1" fmla="*/ 78582 w 157163"/>
              <a:gd name="connsiteY1" fmla="*/ 0 h 102394"/>
              <a:gd name="connsiteX2" fmla="*/ 157163 w 157163"/>
              <a:gd name="connsiteY2" fmla="*/ 102394 h 102394"/>
            </a:gdLst>
            <a:ahLst/>
            <a:cxnLst>
              <a:cxn ang="0">
                <a:pos x="connsiteX0" y="connsiteY0"/>
              </a:cxn>
              <a:cxn ang="0">
                <a:pos x="connsiteX1" y="connsiteY1"/>
              </a:cxn>
              <a:cxn ang="0">
                <a:pos x="connsiteX2" y="connsiteY2"/>
              </a:cxn>
            </a:cxnLst>
            <a:rect l="l" t="t" r="r" b="b"/>
            <a:pathLst>
              <a:path w="157163" h="102394">
                <a:moveTo>
                  <a:pt x="0" y="102394"/>
                </a:moveTo>
                <a:cubicBezTo>
                  <a:pt x="26194" y="51197"/>
                  <a:pt x="52388" y="0"/>
                  <a:pt x="78582" y="0"/>
                </a:cubicBezTo>
                <a:cubicBezTo>
                  <a:pt x="104776" y="0"/>
                  <a:pt x="130969" y="51197"/>
                  <a:pt x="157163" y="102394"/>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s-CO" sz="2400" dirty="0"/>
          </a:p>
        </p:txBody>
      </p:sp>
      <p:cxnSp>
        <p:nvCxnSpPr>
          <p:cNvPr id="207" name="206 Conector recto"/>
          <p:cNvCxnSpPr/>
          <p:nvPr/>
        </p:nvCxnSpPr>
        <p:spPr>
          <a:xfrm rot="5400000" flipH="1" flipV="1">
            <a:off x="7918716" y="4751124"/>
            <a:ext cx="357187" cy="21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208 Conector recto"/>
          <p:cNvCxnSpPr/>
          <p:nvPr/>
        </p:nvCxnSpPr>
        <p:spPr>
          <a:xfrm>
            <a:off x="8096251" y="4572000"/>
            <a:ext cx="1428749"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211 Conector recto de flecha"/>
          <p:cNvCxnSpPr/>
          <p:nvPr/>
        </p:nvCxnSpPr>
        <p:spPr>
          <a:xfrm rot="5400000" flipH="1" flipV="1">
            <a:off x="9311746" y="4358218"/>
            <a:ext cx="428625" cy="211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4" name="213 Conector recto"/>
          <p:cNvCxnSpPr/>
          <p:nvPr/>
        </p:nvCxnSpPr>
        <p:spPr>
          <a:xfrm flipV="1">
            <a:off x="10281034" y="5216525"/>
            <a:ext cx="1035051"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215 Conector recto de flecha"/>
          <p:cNvCxnSpPr/>
          <p:nvPr/>
        </p:nvCxnSpPr>
        <p:spPr>
          <a:xfrm flipV="1">
            <a:off x="11334753" y="4144964"/>
            <a:ext cx="2115" cy="10763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0" name="Rectangle 16"/>
          <p:cNvSpPr>
            <a:spLocks noChangeArrowheads="1"/>
          </p:cNvSpPr>
          <p:nvPr/>
        </p:nvSpPr>
        <p:spPr bwMode="auto">
          <a:xfrm>
            <a:off x="10624993" y="5805488"/>
            <a:ext cx="1382183" cy="647700"/>
          </a:xfrm>
          <a:prstGeom prst="rect">
            <a:avLst/>
          </a:prstGeom>
          <a:solidFill>
            <a:schemeClr val="accent1"/>
          </a:solidFill>
          <a:ln w="9525">
            <a:solidFill>
              <a:schemeClr val="tx1"/>
            </a:solidFill>
            <a:miter lim="800000"/>
            <a:headEnd/>
            <a:tailEnd/>
          </a:ln>
        </p:spPr>
        <p:txBody>
          <a:bodyPr wrap="none" anchor="ctr"/>
          <a:lstStyle/>
          <a:p>
            <a:pPr algn="ctr"/>
            <a:r>
              <a:rPr lang="es-ES" sz="1600" dirty="0">
                <a:latin typeface="Times New Roman" pitchFamily="18" charset="0"/>
              </a:rPr>
              <a:t>Baja la</a:t>
            </a:r>
          </a:p>
          <a:p>
            <a:pPr algn="ctr"/>
            <a:r>
              <a:rPr lang="es-ES" sz="1600" dirty="0">
                <a:latin typeface="Times New Roman" pitchFamily="18" charset="0"/>
              </a:rPr>
              <a:t> delincuencia</a:t>
            </a:r>
          </a:p>
        </p:txBody>
      </p:sp>
      <p:cxnSp>
        <p:nvCxnSpPr>
          <p:cNvPr id="62" name="61 Conector recto"/>
          <p:cNvCxnSpPr/>
          <p:nvPr/>
        </p:nvCxnSpPr>
        <p:spPr>
          <a:xfrm flipV="1">
            <a:off x="10301817" y="5512812"/>
            <a:ext cx="1035051" cy="47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62 Conector recto de flecha"/>
          <p:cNvCxnSpPr/>
          <p:nvPr/>
        </p:nvCxnSpPr>
        <p:spPr>
          <a:xfrm>
            <a:off x="11330715" y="5517576"/>
            <a:ext cx="6153" cy="27940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9310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2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2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22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2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2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nimBg="1"/>
      <p:bldP spid="9227" grpId="0" animBg="1"/>
      <p:bldP spid="9228" grpId="0" animBg="1"/>
      <p:bldP spid="9229" grpId="0" animBg="1"/>
      <p:bldP spid="9232" grpId="0" animBg="1"/>
      <p:bldP spid="9233" grpId="0" animBg="1"/>
      <p:bldP spid="9235" grpId="0" animBg="1"/>
      <p:bldP spid="923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749571" y="476672"/>
            <a:ext cx="9217024" cy="1046440"/>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US" sz="1000" dirty="0">
              <a:latin typeface="Times New Roman" panose="02020603050405020304" pitchFamily="18" charset="0"/>
              <a:cs typeface="Times New Roman" pitchFamily="18" charset="0"/>
            </a:endParaRPr>
          </a:p>
          <a:p>
            <a:pPr algn="ctr"/>
            <a:r>
              <a:rPr lang="es-VE" sz="2400" b="1" dirty="0">
                <a:solidFill>
                  <a:srgbClr val="00B050"/>
                </a:solidFill>
                <a:latin typeface="Times New Roman" panose="02020603050405020304" pitchFamily="18" charset="0"/>
                <a:cs typeface="Times New Roman" panose="02020603050405020304" pitchFamily="18" charset="0"/>
              </a:rPr>
              <a:t>Restricciones o limitaciones para ser productivos en Venezuela</a:t>
            </a:r>
            <a:endParaRPr lang="es-VE" sz="2400" dirty="0">
              <a:solidFill>
                <a:srgbClr val="00B050"/>
              </a:solidFill>
              <a:latin typeface="Times New Roman" panose="02020603050405020304" pitchFamily="18" charset="0"/>
              <a:cs typeface="Times New Roman" panose="02020603050405020304" pitchFamily="18"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1415480" y="2163067"/>
            <a:ext cx="9885207" cy="3785652"/>
          </a:xfrm>
          <a:prstGeom prst="rect">
            <a:avLst/>
          </a:prstGeom>
          <a:noFill/>
        </p:spPr>
        <p:txBody>
          <a:bodyPr wrap="none" rtlCol="0">
            <a:spAutoFit/>
          </a:bodyPr>
          <a:lstStyle/>
          <a:p>
            <a:pPr marL="285750" indent="-285750">
              <a:buFont typeface="Arial" charset="0"/>
              <a:buChar char="•"/>
            </a:pPr>
            <a:r>
              <a:rPr lang="es-VE" sz="2000" dirty="0"/>
              <a:t>Carencia de insumos: materias primas, suministros e insumos intangibles.</a:t>
            </a:r>
          </a:p>
          <a:p>
            <a:endParaRPr lang="es-VE" sz="2000" dirty="0"/>
          </a:p>
          <a:p>
            <a:pPr marL="285750" indent="-285750">
              <a:buFont typeface="Arial" charset="0"/>
              <a:buChar char="•"/>
            </a:pPr>
            <a:r>
              <a:rPr lang="es-VE" sz="2000" dirty="0"/>
              <a:t>Personal o capital humano adecuadamente formado y capacitado.</a:t>
            </a:r>
          </a:p>
          <a:p>
            <a:endParaRPr lang="es-VE" sz="2000" dirty="0"/>
          </a:p>
          <a:p>
            <a:pPr marL="285750" indent="-285750">
              <a:buFont typeface="Arial" charset="0"/>
              <a:buChar char="•"/>
            </a:pPr>
            <a:r>
              <a:rPr lang="es-VE" sz="2000" dirty="0"/>
              <a:t>Políticas gubernamentales poco adecuadas para la competitividad organizacional.</a:t>
            </a:r>
          </a:p>
          <a:p>
            <a:pPr marL="285750" indent="-285750">
              <a:buFont typeface="Arial" charset="0"/>
              <a:buChar char="•"/>
            </a:pPr>
            <a:endParaRPr lang="es-VE" sz="2000" dirty="0"/>
          </a:p>
          <a:p>
            <a:pPr marL="285750" indent="-285750">
              <a:buFont typeface="Arial" charset="0"/>
              <a:buChar char="•"/>
            </a:pPr>
            <a:r>
              <a:rPr lang="es-VE" sz="2000" dirty="0"/>
              <a:t>Marco legal empresarial restrictivo o que garantice inventivos para la</a:t>
            </a:r>
          </a:p>
          <a:p>
            <a:r>
              <a:rPr lang="es-VE" sz="2000" dirty="0"/>
              <a:t>    inversión extranjera.</a:t>
            </a:r>
          </a:p>
          <a:p>
            <a:pPr marL="285750" indent="-285750">
              <a:buFont typeface="Arial" charset="0"/>
              <a:buChar char="•"/>
            </a:pPr>
            <a:endParaRPr lang="es-VE" sz="2000" dirty="0"/>
          </a:p>
          <a:p>
            <a:pPr marL="285750" indent="-285750">
              <a:buFont typeface="Arial" charset="0"/>
              <a:buChar char="•"/>
            </a:pPr>
            <a:r>
              <a:rPr lang="es-VE" sz="2000" dirty="0"/>
              <a:t>La idea poco realista de que el enemigo es el empresario.</a:t>
            </a:r>
          </a:p>
          <a:p>
            <a:endParaRPr lang="es-VE" sz="2000" dirty="0"/>
          </a:p>
          <a:p>
            <a:pPr marL="285750" indent="-285750">
              <a:buFont typeface="Arial" charset="0"/>
              <a:buChar char="•"/>
            </a:pPr>
            <a:r>
              <a:rPr lang="es-VE" sz="2000" dirty="0"/>
              <a:t>Tecnologías poco escalables u obsoleta.</a:t>
            </a:r>
          </a:p>
        </p:txBody>
      </p:sp>
    </p:spTree>
    <p:extLst>
      <p:ext uri="{BB962C8B-B14F-4D97-AF65-F5344CB8AC3E}">
        <p14:creationId xmlns:p14="http://schemas.microsoft.com/office/powerpoint/2010/main" val="3851947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476672"/>
            <a:ext cx="7920880" cy="1046440"/>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1000" dirty="0">
              <a:latin typeface="Times New Roman" panose="02020603050405020304" pitchFamily="18" charset="0"/>
              <a:cs typeface="Times New Roman" panose="02020603050405020304" pitchFamily="18" charset="0"/>
            </a:endParaRPr>
          </a:p>
          <a:p>
            <a:pPr algn="ctr"/>
            <a:r>
              <a:rPr lang="es-VE" sz="2400" b="1" dirty="0">
                <a:solidFill>
                  <a:srgbClr val="00B050"/>
                </a:solidFill>
                <a:latin typeface="Times New Roman" panose="02020603050405020304" pitchFamily="18" charset="0"/>
                <a:cs typeface="Times New Roman" panose="02020603050405020304" pitchFamily="18" charset="0"/>
              </a:rPr>
              <a:t>Importancia de la evaluación del PIB</a:t>
            </a: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1415480" y="2163067"/>
            <a:ext cx="9360255" cy="2862322"/>
          </a:xfrm>
          <a:prstGeom prst="rect">
            <a:avLst/>
          </a:prstGeom>
          <a:noFill/>
        </p:spPr>
        <p:txBody>
          <a:bodyPr wrap="none" rtlCol="0">
            <a:spAutoFit/>
          </a:bodyPr>
          <a:lstStyle/>
          <a:p>
            <a:r>
              <a:rPr lang="es-VE" sz="2000" b="1" dirty="0"/>
              <a:t>Producto interno bruto (PIB)</a:t>
            </a:r>
            <a:r>
              <a:rPr lang="es-VE" sz="2000" dirty="0"/>
              <a:t> es la suma de todos los bienes y servicios finales</a:t>
            </a:r>
          </a:p>
          <a:p>
            <a:r>
              <a:rPr lang="es-VE" sz="2000" dirty="0"/>
              <a:t>que produce un país o una economía, tanto si han sido elaborado por empresas </a:t>
            </a:r>
          </a:p>
          <a:p>
            <a:r>
              <a:rPr lang="es-VE" sz="2000" dirty="0"/>
              <a:t>nacionales o extranjeras dentro del territorio nacional, que se registran en un </a:t>
            </a:r>
          </a:p>
          <a:p>
            <a:r>
              <a:rPr lang="es-VE" sz="2000" dirty="0"/>
              <a:t>periodo determinado (generalmente un año).</a:t>
            </a:r>
          </a:p>
          <a:p>
            <a:endParaRPr lang="es-VE" sz="2000" dirty="0"/>
          </a:p>
          <a:p>
            <a:r>
              <a:rPr lang="es-VE" sz="2000" b="1" dirty="0"/>
              <a:t>El PIB per cápita</a:t>
            </a:r>
            <a:r>
              <a:rPr lang="es-VE" sz="2000" dirty="0"/>
              <a:t> (también llamado renta per cápita, ingreso per cápita o PIB</a:t>
            </a:r>
          </a:p>
          <a:p>
            <a:r>
              <a:rPr lang="es-VE" sz="2000" dirty="0"/>
              <a:t> por habitante ) es una magnitud que trata de medir la riqueza material </a:t>
            </a:r>
          </a:p>
          <a:p>
            <a:r>
              <a:rPr lang="es-VE" sz="2000" dirty="0"/>
              <a:t>disponible. Se calcula simplemente como el PIB total dividido entre el número </a:t>
            </a:r>
          </a:p>
          <a:p>
            <a:r>
              <a:rPr lang="es-VE" sz="2000" dirty="0"/>
              <a:t>de habitantes (N) de un determinado país.</a:t>
            </a:r>
          </a:p>
        </p:txBody>
      </p:sp>
      <p:sp>
        <p:nvSpPr>
          <p:cNvPr id="6" name="5 CuadroTexto"/>
          <p:cNvSpPr txBox="1"/>
          <p:nvPr/>
        </p:nvSpPr>
        <p:spPr>
          <a:xfrm>
            <a:off x="1429802" y="5597487"/>
            <a:ext cx="2880320" cy="738664"/>
          </a:xfrm>
          <a:prstGeom prst="rect">
            <a:avLst/>
          </a:prstGeom>
          <a:noFill/>
        </p:spPr>
        <p:txBody>
          <a:bodyPr wrap="square" rtlCol="0">
            <a:spAutoFit/>
          </a:bodyPr>
          <a:lstStyle/>
          <a:p>
            <a:r>
              <a:rPr lang="es-VE" sz="1400" dirty="0"/>
              <a:t>Fuente:</a:t>
            </a:r>
          </a:p>
          <a:p>
            <a:r>
              <a:rPr lang="es-VE" sz="1400" dirty="0"/>
              <a:t>www.wikipwdia.org</a:t>
            </a:r>
          </a:p>
          <a:p>
            <a:r>
              <a:rPr lang="es-VE" sz="1400" dirty="0"/>
              <a:t>www.econlink.com</a:t>
            </a:r>
          </a:p>
        </p:txBody>
      </p:sp>
    </p:spTree>
    <p:extLst>
      <p:ext uri="{BB962C8B-B14F-4D97-AF65-F5344CB8AC3E}">
        <p14:creationId xmlns:p14="http://schemas.microsoft.com/office/powerpoint/2010/main" val="3377280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476672"/>
            <a:ext cx="7920880" cy="1046440"/>
          </a:xfrm>
          <a:prstGeom prst="rect">
            <a:avLst/>
          </a:prstGeom>
          <a:noFill/>
        </p:spPr>
        <p:txBody>
          <a:bodyPr wrap="square" rtlCol="0">
            <a:spAutoFit/>
          </a:bodyPr>
          <a:lstStyle/>
          <a:p>
            <a:pPr algn="ctr"/>
            <a:r>
              <a:rPr lang="es-US" sz="2800" dirty="0">
                <a:latin typeface="Times New Roman" panose="02020603050405020304" pitchFamily="18" charset="0"/>
                <a:cs typeface="Times New Roman" pitchFamily="18" charset="0"/>
              </a:rPr>
              <a:t>Indicadores de Gestión para Empresas Agropecuarias</a:t>
            </a:r>
          </a:p>
          <a:p>
            <a:pPr algn="ctr"/>
            <a:endParaRPr lang="es-VE" sz="1000" b="1" dirty="0">
              <a:latin typeface="Times New Roman" panose="02020603050405020304" pitchFamily="18" charset="0"/>
              <a:cs typeface="Times New Roman" panose="02020603050405020304" pitchFamily="18" charset="0"/>
            </a:endParaRPr>
          </a:p>
          <a:p>
            <a:pPr algn="ctr"/>
            <a:r>
              <a:rPr lang="es-VE" sz="2400" b="1" dirty="0">
                <a:solidFill>
                  <a:srgbClr val="00B050"/>
                </a:solidFill>
                <a:latin typeface="Times New Roman" panose="02020603050405020304" pitchFamily="18" charset="0"/>
                <a:cs typeface="Times New Roman" panose="02020603050405020304" pitchFamily="18" charset="0"/>
              </a:rPr>
              <a:t>Top ten países mejores PIB 2.016 </a:t>
            </a: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graphicFrame>
        <p:nvGraphicFramePr>
          <p:cNvPr id="5" name="4 Tabla"/>
          <p:cNvGraphicFramePr>
            <a:graphicFrameLocks noGrp="1"/>
          </p:cNvGraphicFramePr>
          <p:nvPr>
            <p:extLst>
              <p:ext uri="{D42A27DB-BD31-4B8C-83A1-F6EECF244321}">
                <p14:modId xmlns:p14="http://schemas.microsoft.com/office/powerpoint/2010/main" val="1550934070"/>
              </p:ext>
            </p:extLst>
          </p:nvPr>
        </p:nvGraphicFramePr>
        <p:xfrm>
          <a:off x="1127448" y="2107969"/>
          <a:ext cx="5976664" cy="4133850"/>
        </p:xfrm>
        <a:graphic>
          <a:graphicData uri="http://schemas.openxmlformats.org/drawingml/2006/table">
            <a:tbl>
              <a:tblPr>
                <a:tableStyleId>{5C22544A-7EE6-4342-B048-85BDC9FD1C3A}</a:tableStyleId>
              </a:tblPr>
              <a:tblGrid>
                <a:gridCol w="2046758">
                  <a:extLst>
                    <a:ext uri="{9D8B030D-6E8A-4147-A177-3AD203B41FA5}">
                      <a16:colId xmlns:a16="http://schemas.microsoft.com/office/drawing/2014/main" val="20000"/>
                    </a:ext>
                  </a:extLst>
                </a:gridCol>
                <a:gridCol w="2716317">
                  <a:extLst>
                    <a:ext uri="{9D8B030D-6E8A-4147-A177-3AD203B41FA5}">
                      <a16:colId xmlns:a16="http://schemas.microsoft.com/office/drawing/2014/main" val="20001"/>
                    </a:ext>
                  </a:extLst>
                </a:gridCol>
                <a:gridCol w="1213589">
                  <a:extLst>
                    <a:ext uri="{9D8B030D-6E8A-4147-A177-3AD203B41FA5}">
                      <a16:colId xmlns:a16="http://schemas.microsoft.com/office/drawing/2014/main" val="20002"/>
                    </a:ext>
                  </a:extLst>
                </a:gridCol>
              </a:tblGrid>
              <a:tr h="295275">
                <a:tc>
                  <a:txBody>
                    <a:bodyPr/>
                    <a:lstStyle/>
                    <a:p>
                      <a:pPr algn="l" fontAlgn="b"/>
                      <a:r>
                        <a:rPr lang="es-VE" sz="1800" b="1" u="none" strike="noStrike" dirty="0">
                          <a:effectLst/>
                        </a:rPr>
                        <a:t>País</a:t>
                      </a:r>
                      <a:endParaRPr lang="es-VE" sz="1800" b="1" i="0" u="none" strike="noStrike" dirty="0">
                        <a:solidFill>
                          <a:srgbClr val="000000"/>
                        </a:solidFill>
                        <a:effectLst/>
                        <a:latin typeface="Calibri"/>
                      </a:endParaRPr>
                    </a:p>
                  </a:txBody>
                  <a:tcPr marL="9525" marR="9525" marT="9525" marB="0" anchor="b"/>
                </a:tc>
                <a:tc>
                  <a:txBody>
                    <a:bodyPr/>
                    <a:lstStyle/>
                    <a:p>
                      <a:pPr algn="ctr" fontAlgn="b"/>
                      <a:r>
                        <a:rPr lang="es-VE" sz="1800" b="1" u="none" strike="noStrike" dirty="0">
                          <a:effectLst/>
                        </a:rPr>
                        <a:t>Dólares internacionales</a:t>
                      </a:r>
                      <a:endParaRPr lang="es-VE" sz="1800" b="1" i="0" u="none" strike="noStrike" dirty="0">
                        <a:solidFill>
                          <a:srgbClr val="000000"/>
                        </a:solidFill>
                        <a:effectLst/>
                        <a:latin typeface="Calibri"/>
                      </a:endParaRPr>
                    </a:p>
                  </a:txBody>
                  <a:tcPr marL="9525" marR="9525" marT="9525" marB="0" anchor="b"/>
                </a:tc>
                <a:tc>
                  <a:txBody>
                    <a:bodyPr/>
                    <a:lstStyle/>
                    <a:p>
                      <a:pPr algn="ctr" fontAlgn="b"/>
                      <a:r>
                        <a:rPr lang="es-VE" sz="1800" b="1" i="0" u="none" strike="noStrike" dirty="0">
                          <a:solidFill>
                            <a:srgbClr val="000000"/>
                          </a:solidFill>
                          <a:effectLst/>
                          <a:latin typeface="Calibri"/>
                        </a:rPr>
                        <a:t>Crecimiento</a:t>
                      </a:r>
                    </a:p>
                  </a:txBody>
                  <a:tcPr marL="9525" marR="9525" marT="9525" marB="0" anchor="b"/>
                </a:tc>
                <a:extLst>
                  <a:ext uri="{0D108BD9-81ED-4DB2-BD59-A6C34878D82A}">
                    <a16:rowId xmlns:a16="http://schemas.microsoft.com/office/drawing/2014/main" val="10000"/>
                  </a:ext>
                </a:extLst>
              </a:tr>
              <a:tr h="295275">
                <a:tc>
                  <a:txBody>
                    <a:bodyPr/>
                    <a:lstStyle/>
                    <a:p>
                      <a:pPr algn="l" rtl="0" fontAlgn="ctr"/>
                      <a:r>
                        <a:rPr lang="es-VE" sz="1600" u="none" strike="noStrike" dirty="0">
                          <a:effectLst/>
                        </a:rPr>
                        <a:t>1. Estados Unidos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17.435,56 miles de millones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+2,4%</a:t>
                      </a:r>
                      <a:endParaRPr lang="es-VE" sz="1600" b="0" i="0" u="none" strike="noStrike" dirty="0">
                        <a:solidFill>
                          <a:srgbClr val="000000"/>
                        </a:solidFill>
                        <a:effectLst/>
                        <a:latin typeface="Trebuchet MS"/>
                      </a:endParaRPr>
                    </a:p>
                  </a:txBody>
                  <a:tcPr marL="9525" marR="9525" marT="9525" marB="0" anchor="ctr"/>
                </a:tc>
                <a:extLst>
                  <a:ext uri="{0D108BD9-81ED-4DB2-BD59-A6C34878D82A}">
                    <a16:rowId xmlns:a16="http://schemas.microsoft.com/office/drawing/2014/main" val="10001"/>
                  </a:ext>
                </a:extLst>
              </a:tr>
              <a:tr h="295275">
                <a:tc>
                  <a:txBody>
                    <a:bodyPr/>
                    <a:lstStyle/>
                    <a:p>
                      <a:pPr algn="l" rtl="0" fontAlgn="ctr"/>
                      <a:r>
                        <a:rPr lang="es-VE" sz="1600" u="none" strike="noStrike" dirty="0">
                          <a:effectLst/>
                        </a:rPr>
                        <a:t>2. China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12.032,11 miles de millones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  +6,9%</a:t>
                      </a:r>
                      <a:endParaRPr lang="es-VE" sz="1600" b="0" i="0" u="none" strike="noStrike" dirty="0">
                        <a:solidFill>
                          <a:srgbClr val="000000"/>
                        </a:solidFill>
                        <a:effectLst/>
                        <a:latin typeface="Trebuchet MS"/>
                      </a:endParaRPr>
                    </a:p>
                  </a:txBody>
                  <a:tcPr marL="9525" marR="9525" marT="9525" marB="0" anchor="ctr"/>
                </a:tc>
                <a:extLst>
                  <a:ext uri="{0D108BD9-81ED-4DB2-BD59-A6C34878D82A}">
                    <a16:rowId xmlns:a16="http://schemas.microsoft.com/office/drawing/2014/main" val="10002"/>
                  </a:ext>
                </a:extLst>
              </a:tr>
              <a:tr h="295275">
                <a:tc>
                  <a:txBody>
                    <a:bodyPr/>
                    <a:lstStyle/>
                    <a:p>
                      <a:pPr algn="l" rtl="0" fontAlgn="ctr"/>
                      <a:r>
                        <a:rPr lang="es-VE" sz="1600" u="none" strike="noStrike" dirty="0">
                          <a:effectLst/>
                        </a:rPr>
                        <a:t>3. Japón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6.295,36 miles de millones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  -0,1%</a:t>
                      </a:r>
                      <a:endParaRPr lang="es-VE" sz="1600" b="0" i="0" u="none" strike="noStrike" dirty="0">
                        <a:solidFill>
                          <a:srgbClr val="000000"/>
                        </a:solidFill>
                        <a:effectLst/>
                        <a:latin typeface="Trebuchet MS"/>
                      </a:endParaRPr>
                    </a:p>
                  </a:txBody>
                  <a:tcPr marL="9525" marR="9525" marT="9525" marB="0" anchor="ctr"/>
                </a:tc>
                <a:extLst>
                  <a:ext uri="{0D108BD9-81ED-4DB2-BD59-A6C34878D82A}">
                    <a16:rowId xmlns:a16="http://schemas.microsoft.com/office/drawing/2014/main" val="10003"/>
                  </a:ext>
                </a:extLst>
              </a:tr>
              <a:tr h="295275">
                <a:tc>
                  <a:txBody>
                    <a:bodyPr/>
                    <a:lstStyle/>
                    <a:p>
                      <a:pPr algn="l" rtl="0" fontAlgn="ctr"/>
                      <a:r>
                        <a:rPr lang="es-VE" sz="1600" u="none" strike="noStrike" dirty="0">
                          <a:effectLst/>
                        </a:rPr>
                        <a:t>4. Alemania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3.485,87 miles de millones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+1,6%</a:t>
                      </a:r>
                      <a:endParaRPr lang="es-VE" sz="1600" b="0" i="0" u="none" strike="noStrike" dirty="0">
                        <a:solidFill>
                          <a:srgbClr val="000000"/>
                        </a:solidFill>
                        <a:effectLst/>
                        <a:latin typeface="Trebuchet MS"/>
                      </a:endParaRPr>
                    </a:p>
                  </a:txBody>
                  <a:tcPr marL="9525" marR="9525" marT="9525" marB="0" anchor="ctr"/>
                </a:tc>
                <a:extLst>
                  <a:ext uri="{0D108BD9-81ED-4DB2-BD59-A6C34878D82A}">
                    <a16:rowId xmlns:a16="http://schemas.microsoft.com/office/drawing/2014/main" val="10004"/>
                  </a:ext>
                </a:extLst>
              </a:tr>
              <a:tr h="295275">
                <a:tc>
                  <a:txBody>
                    <a:bodyPr/>
                    <a:lstStyle/>
                    <a:p>
                      <a:pPr algn="l" rtl="0" fontAlgn="ctr"/>
                      <a:r>
                        <a:rPr lang="es-VE" sz="1600" u="none" strike="noStrike" dirty="0">
                          <a:effectLst/>
                        </a:rPr>
                        <a:t>5. Brasil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2.798,85 miles de millones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+0,1%</a:t>
                      </a:r>
                      <a:endParaRPr lang="es-VE" sz="1600" b="0" i="0" u="none" strike="noStrike" dirty="0">
                        <a:solidFill>
                          <a:srgbClr val="000000"/>
                        </a:solidFill>
                        <a:effectLst/>
                        <a:latin typeface="Trebuchet MS"/>
                      </a:endParaRPr>
                    </a:p>
                  </a:txBody>
                  <a:tcPr marL="9525" marR="9525" marT="9525" marB="0" anchor="ctr"/>
                </a:tc>
                <a:extLst>
                  <a:ext uri="{0D108BD9-81ED-4DB2-BD59-A6C34878D82A}">
                    <a16:rowId xmlns:a16="http://schemas.microsoft.com/office/drawing/2014/main" val="10005"/>
                  </a:ext>
                </a:extLst>
              </a:tr>
              <a:tr h="295275">
                <a:tc>
                  <a:txBody>
                    <a:bodyPr/>
                    <a:lstStyle/>
                    <a:p>
                      <a:pPr algn="l" rtl="0" fontAlgn="ctr"/>
                      <a:r>
                        <a:rPr lang="es-VE" sz="1600" u="none" strike="noStrike" dirty="0">
                          <a:effectLst/>
                        </a:rPr>
                        <a:t>6. Reino Unido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2.631,91 miles de millones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+2,9%</a:t>
                      </a:r>
                      <a:endParaRPr lang="es-VE" sz="1600" b="0" i="0" u="none" strike="noStrike" dirty="0">
                        <a:solidFill>
                          <a:srgbClr val="000000"/>
                        </a:solidFill>
                        <a:effectLst/>
                        <a:latin typeface="Trebuchet MS"/>
                      </a:endParaRPr>
                    </a:p>
                  </a:txBody>
                  <a:tcPr marL="9525" marR="9525" marT="9525" marB="0" anchor="ctr"/>
                </a:tc>
                <a:extLst>
                  <a:ext uri="{0D108BD9-81ED-4DB2-BD59-A6C34878D82A}">
                    <a16:rowId xmlns:a16="http://schemas.microsoft.com/office/drawing/2014/main" val="10006"/>
                  </a:ext>
                </a:extLst>
              </a:tr>
              <a:tr h="295275">
                <a:tc>
                  <a:txBody>
                    <a:bodyPr/>
                    <a:lstStyle/>
                    <a:p>
                      <a:pPr algn="l" rtl="0" fontAlgn="ctr"/>
                      <a:r>
                        <a:rPr lang="es-VE" sz="1600" u="none" strike="noStrike" dirty="0">
                          <a:effectLst/>
                        </a:rPr>
                        <a:t>7. Francia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2.624,59 miles de millones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+0.2%</a:t>
                      </a:r>
                      <a:endParaRPr lang="es-VE" sz="1600" b="0" i="0" u="none" strike="noStrike" dirty="0">
                        <a:solidFill>
                          <a:srgbClr val="000000"/>
                        </a:solidFill>
                        <a:effectLst/>
                        <a:latin typeface="Trebuchet MS"/>
                      </a:endParaRPr>
                    </a:p>
                  </a:txBody>
                  <a:tcPr marL="9525" marR="9525" marT="9525" marB="0" anchor="ctr"/>
                </a:tc>
                <a:extLst>
                  <a:ext uri="{0D108BD9-81ED-4DB2-BD59-A6C34878D82A}">
                    <a16:rowId xmlns:a16="http://schemas.microsoft.com/office/drawing/2014/main" val="10007"/>
                  </a:ext>
                </a:extLst>
              </a:tr>
              <a:tr h="295275">
                <a:tc>
                  <a:txBody>
                    <a:bodyPr/>
                    <a:lstStyle/>
                    <a:p>
                      <a:pPr algn="l" rtl="0" fontAlgn="ctr"/>
                      <a:r>
                        <a:rPr lang="es-VE" sz="1600" u="none" strike="noStrike" dirty="0">
                          <a:effectLst/>
                        </a:rPr>
                        <a:t>8. India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2.612,28 miles de millones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+7,3%</a:t>
                      </a:r>
                      <a:endParaRPr lang="es-VE" sz="1600" b="0" i="0" u="none" strike="noStrike" dirty="0">
                        <a:solidFill>
                          <a:srgbClr val="000000"/>
                        </a:solidFill>
                        <a:effectLst/>
                        <a:latin typeface="Trebuchet MS"/>
                      </a:endParaRPr>
                    </a:p>
                  </a:txBody>
                  <a:tcPr marL="9525" marR="9525" marT="9525" marB="0" anchor="ctr"/>
                </a:tc>
                <a:extLst>
                  <a:ext uri="{0D108BD9-81ED-4DB2-BD59-A6C34878D82A}">
                    <a16:rowId xmlns:a16="http://schemas.microsoft.com/office/drawing/2014/main" val="10008"/>
                  </a:ext>
                </a:extLst>
              </a:tr>
              <a:tr h="295275">
                <a:tc>
                  <a:txBody>
                    <a:bodyPr/>
                    <a:lstStyle/>
                    <a:p>
                      <a:pPr algn="l" rtl="0" fontAlgn="ctr"/>
                      <a:r>
                        <a:rPr lang="es-VE" sz="1600" u="none" strike="noStrike" dirty="0">
                          <a:effectLst/>
                        </a:rPr>
                        <a:t>9. Rusia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2.317,89 miles de millones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u="none" strike="noStrike" dirty="0">
                          <a:effectLst/>
                        </a:rPr>
                        <a:t>+3,0%</a:t>
                      </a:r>
                      <a:endParaRPr lang="es-VE" sz="1600" b="0" i="0" u="none" strike="noStrike" dirty="0">
                        <a:solidFill>
                          <a:srgbClr val="000000"/>
                        </a:solidFill>
                        <a:effectLst/>
                        <a:latin typeface="Trebuchet MS"/>
                      </a:endParaRPr>
                    </a:p>
                  </a:txBody>
                  <a:tcPr marL="9525" marR="9525" marT="9525" marB="0" anchor="ctr"/>
                </a:tc>
                <a:extLst>
                  <a:ext uri="{0D108BD9-81ED-4DB2-BD59-A6C34878D82A}">
                    <a16:rowId xmlns:a16="http://schemas.microsoft.com/office/drawing/2014/main" val="10009"/>
                  </a:ext>
                </a:extLst>
              </a:tr>
              <a:tr h="295275">
                <a:tc>
                  <a:txBody>
                    <a:bodyPr/>
                    <a:lstStyle/>
                    <a:p>
                      <a:pPr algn="l" rtl="0" fontAlgn="ctr"/>
                      <a:r>
                        <a:rPr lang="es-VE" sz="1600" b="0" u="none" strike="noStrike" dirty="0">
                          <a:effectLst/>
                        </a:rPr>
                        <a:t>10. México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b="0" u="none" strike="noStrike" dirty="0">
                          <a:effectLst/>
                        </a:rPr>
                        <a:t>2.054,57 </a:t>
                      </a:r>
                      <a:r>
                        <a:rPr lang="es-VE" sz="1600" u="none" strike="noStrike" dirty="0">
                          <a:effectLst/>
                        </a:rPr>
                        <a:t>miles de millones </a:t>
                      </a:r>
                      <a:endParaRPr lang="es-VE" sz="1600" b="0" i="0" u="none" strike="noStrike" dirty="0">
                        <a:solidFill>
                          <a:srgbClr val="000000"/>
                        </a:solidFill>
                        <a:effectLst/>
                        <a:latin typeface="Trebuchet MS"/>
                      </a:endParaRPr>
                    </a:p>
                  </a:txBody>
                  <a:tcPr marL="9525" marR="9525" marT="9525" marB="0" anchor="ctr"/>
                </a:tc>
                <a:tc>
                  <a:txBody>
                    <a:bodyPr/>
                    <a:lstStyle/>
                    <a:p>
                      <a:pPr algn="r" rtl="0" fontAlgn="ctr"/>
                      <a:r>
                        <a:rPr lang="es-VE" sz="1600" b="0" u="none" strike="noStrike" dirty="0">
                          <a:effectLst/>
                        </a:rPr>
                        <a:t>+2,2%</a:t>
                      </a:r>
                      <a:endParaRPr lang="es-VE" sz="1600" b="0" i="0" u="none" strike="noStrike" dirty="0">
                        <a:solidFill>
                          <a:srgbClr val="000000"/>
                        </a:solidFill>
                        <a:effectLst/>
                        <a:latin typeface="Trebuchet MS"/>
                      </a:endParaRPr>
                    </a:p>
                  </a:txBody>
                  <a:tcPr marL="9525" marR="9525" marT="9525" marB="0" anchor="ctr"/>
                </a:tc>
                <a:extLst>
                  <a:ext uri="{0D108BD9-81ED-4DB2-BD59-A6C34878D82A}">
                    <a16:rowId xmlns:a16="http://schemas.microsoft.com/office/drawing/2014/main" val="10010"/>
                  </a:ext>
                </a:extLst>
              </a:tr>
              <a:tr h="295275">
                <a:tc>
                  <a:txBody>
                    <a:bodyPr/>
                    <a:lstStyle/>
                    <a:p>
                      <a:pPr algn="l" rtl="0" fontAlgn="ctr"/>
                      <a:r>
                        <a:rPr lang="es-VE" sz="1600" b="0" i="0" u="none" strike="noStrike" dirty="0">
                          <a:solidFill>
                            <a:srgbClr val="000000"/>
                          </a:solidFill>
                          <a:effectLst/>
                          <a:latin typeface="Trebuchet MS"/>
                        </a:rPr>
                        <a:t>.</a:t>
                      </a:r>
                    </a:p>
                  </a:txBody>
                  <a:tcPr marL="9525" marR="9525" marT="9525" marB="0" anchor="ctr"/>
                </a:tc>
                <a:tc>
                  <a:txBody>
                    <a:bodyPr/>
                    <a:lstStyle/>
                    <a:p>
                      <a:pPr algn="r" rtl="0" fontAlgn="ctr"/>
                      <a:r>
                        <a:rPr lang="es-VE" sz="1600" b="0" i="0" u="none" strike="noStrike" dirty="0">
                          <a:solidFill>
                            <a:srgbClr val="000000"/>
                          </a:solidFill>
                          <a:effectLst/>
                          <a:latin typeface="Trebuchet MS"/>
                        </a:rPr>
                        <a:t>.</a:t>
                      </a:r>
                    </a:p>
                  </a:txBody>
                  <a:tcPr marL="9525" marR="9525" marT="9525" marB="0" anchor="ctr"/>
                </a:tc>
                <a:tc>
                  <a:txBody>
                    <a:bodyPr/>
                    <a:lstStyle/>
                    <a:p>
                      <a:pPr algn="r" rtl="0" fontAlgn="ctr"/>
                      <a:r>
                        <a:rPr lang="es-VE" sz="1600" b="0" i="0" u="none" strike="noStrike" dirty="0">
                          <a:solidFill>
                            <a:srgbClr val="000000"/>
                          </a:solidFill>
                          <a:effectLst/>
                          <a:latin typeface="Trebuchet MS"/>
                        </a:rPr>
                        <a:t>.</a:t>
                      </a:r>
                    </a:p>
                  </a:txBody>
                  <a:tcPr marL="9525" marR="9525" marT="9525" marB="0" anchor="ctr"/>
                </a:tc>
                <a:extLst>
                  <a:ext uri="{0D108BD9-81ED-4DB2-BD59-A6C34878D82A}">
                    <a16:rowId xmlns:a16="http://schemas.microsoft.com/office/drawing/2014/main" val="10011"/>
                  </a:ext>
                </a:extLst>
              </a:tr>
              <a:tr h="295275">
                <a:tc>
                  <a:txBody>
                    <a:bodyPr/>
                    <a:lstStyle/>
                    <a:p>
                      <a:pPr algn="l" rtl="0" fontAlgn="ctr"/>
                      <a:r>
                        <a:rPr lang="es-VE" sz="1600" b="0" i="0" u="none" strike="noStrike" dirty="0">
                          <a:solidFill>
                            <a:srgbClr val="000000"/>
                          </a:solidFill>
                          <a:effectLst/>
                          <a:latin typeface="Trebuchet MS"/>
                        </a:rPr>
                        <a:t>.</a:t>
                      </a:r>
                    </a:p>
                  </a:txBody>
                  <a:tcPr marL="9525" marR="9525" marT="9525" marB="0" anchor="ctr"/>
                </a:tc>
                <a:tc>
                  <a:txBody>
                    <a:bodyPr/>
                    <a:lstStyle/>
                    <a:p>
                      <a:pPr algn="r" rtl="0" fontAlgn="ctr"/>
                      <a:r>
                        <a:rPr lang="es-VE" sz="1600" b="0" i="0" u="none" strike="noStrike" dirty="0">
                          <a:solidFill>
                            <a:srgbClr val="000000"/>
                          </a:solidFill>
                          <a:effectLst/>
                          <a:latin typeface="Trebuchet MS"/>
                        </a:rPr>
                        <a:t>.</a:t>
                      </a:r>
                    </a:p>
                  </a:txBody>
                  <a:tcPr marL="9525" marR="9525" marT="9525" marB="0" anchor="ctr"/>
                </a:tc>
                <a:tc>
                  <a:txBody>
                    <a:bodyPr/>
                    <a:lstStyle/>
                    <a:p>
                      <a:pPr algn="r" rtl="0" fontAlgn="ctr"/>
                      <a:r>
                        <a:rPr lang="es-VE" sz="1600" b="0" i="0" u="none" strike="noStrike" dirty="0">
                          <a:solidFill>
                            <a:srgbClr val="000000"/>
                          </a:solidFill>
                          <a:effectLst/>
                          <a:latin typeface="Trebuchet MS"/>
                        </a:rPr>
                        <a:t>.</a:t>
                      </a:r>
                    </a:p>
                  </a:txBody>
                  <a:tcPr marL="9525" marR="9525" marT="9525" marB="0" anchor="ctr"/>
                </a:tc>
                <a:extLst>
                  <a:ext uri="{0D108BD9-81ED-4DB2-BD59-A6C34878D82A}">
                    <a16:rowId xmlns:a16="http://schemas.microsoft.com/office/drawing/2014/main" val="10012"/>
                  </a:ext>
                </a:extLst>
              </a:tr>
              <a:tr h="295275">
                <a:tc>
                  <a:txBody>
                    <a:bodyPr/>
                    <a:lstStyle/>
                    <a:p>
                      <a:pPr marL="0" marR="0" indent="0" algn="l" defTabSz="457200" rtl="0" eaLnBrk="1" fontAlgn="ctr" latinLnBrk="0" hangingPunct="1">
                        <a:lnSpc>
                          <a:spcPct val="100000"/>
                        </a:lnSpc>
                        <a:spcBef>
                          <a:spcPts val="0"/>
                        </a:spcBef>
                        <a:spcAft>
                          <a:spcPts val="0"/>
                        </a:spcAft>
                        <a:buClrTx/>
                        <a:buSzTx/>
                        <a:buFontTx/>
                        <a:buNone/>
                        <a:tabLst/>
                        <a:defRPr/>
                      </a:pPr>
                      <a:r>
                        <a:rPr lang="es-VE" sz="1600" b="0" dirty="0"/>
                        <a:t>73. Venezuela</a:t>
                      </a:r>
                      <a:endParaRPr lang="es-VE" sz="1600" b="0" i="0" u="none" strike="noStrike" dirty="0">
                        <a:solidFill>
                          <a:srgbClr val="000000"/>
                        </a:solidFill>
                        <a:effectLst/>
                        <a:latin typeface="Trebuchet MS"/>
                      </a:endParaRPr>
                    </a:p>
                  </a:txBody>
                  <a:tcPr marL="9525" marR="9525" marT="9525" marB="0" anchor="ctr"/>
                </a:tc>
                <a:tc>
                  <a:txBody>
                    <a:bodyPr/>
                    <a:lstStyle/>
                    <a:p>
                      <a:pPr marL="0" marR="0" indent="0" algn="r" defTabSz="457200" rtl="0" eaLnBrk="1" fontAlgn="ctr" latinLnBrk="0" hangingPunct="1">
                        <a:lnSpc>
                          <a:spcPct val="100000"/>
                        </a:lnSpc>
                        <a:spcBef>
                          <a:spcPts val="0"/>
                        </a:spcBef>
                        <a:spcAft>
                          <a:spcPts val="0"/>
                        </a:spcAft>
                        <a:buClrTx/>
                        <a:buSzTx/>
                        <a:buFontTx/>
                        <a:buNone/>
                        <a:tabLst/>
                        <a:defRPr/>
                      </a:pPr>
                      <a:r>
                        <a:rPr lang="es-VE" sz="1600" b="0" dirty="0"/>
                        <a:t>16,35 </a:t>
                      </a:r>
                      <a:r>
                        <a:rPr lang="es-VE" sz="1600" u="none" strike="noStrike" dirty="0">
                          <a:effectLst/>
                        </a:rPr>
                        <a:t>miles de millones </a:t>
                      </a:r>
                      <a:endParaRPr lang="es-VE" sz="1600" b="0" i="0" u="none" strike="noStrike" dirty="0">
                        <a:solidFill>
                          <a:srgbClr val="000000"/>
                        </a:solidFill>
                        <a:effectLst/>
                        <a:latin typeface="Trebuchet MS"/>
                      </a:endParaRPr>
                    </a:p>
                  </a:txBody>
                  <a:tcPr marL="9525" marR="9525" marT="9525" marB="0" anchor="ctr"/>
                </a:tc>
                <a:tc>
                  <a:txBody>
                    <a:bodyPr/>
                    <a:lstStyle/>
                    <a:p>
                      <a:pPr marL="0" marR="0" indent="0" algn="r" defTabSz="457200" rtl="0" eaLnBrk="1" fontAlgn="ctr" latinLnBrk="0" hangingPunct="1">
                        <a:lnSpc>
                          <a:spcPct val="100000"/>
                        </a:lnSpc>
                        <a:spcBef>
                          <a:spcPts val="0"/>
                        </a:spcBef>
                        <a:spcAft>
                          <a:spcPts val="0"/>
                        </a:spcAft>
                        <a:buClrTx/>
                        <a:buSzTx/>
                        <a:buFontTx/>
                        <a:buNone/>
                        <a:tabLst/>
                        <a:defRPr/>
                      </a:pPr>
                      <a:r>
                        <a:rPr lang="es-VE" sz="1600" b="0" dirty="0"/>
                        <a:t>-5,7%</a:t>
                      </a:r>
                      <a:endParaRPr lang="es-VE" sz="1600" b="0" i="0" u="none" strike="noStrike" dirty="0">
                        <a:solidFill>
                          <a:srgbClr val="000000"/>
                        </a:solidFill>
                        <a:effectLst/>
                        <a:latin typeface="Trebuchet MS"/>
                      </a:endParaRPr>
                    </a:p>
                  </a:txBody>
                  <a:tcPr marL="9525" marR="9525" marT="9525" marB="0" anchor="ctr"/>
                </a:tc>
                <a:extLst>
                  <a:ext uri="{0D108BD9-81ED-4DB2-BD59-A6C34878D82A}">
                    <a16:rowId xmlns:a16="http://schemas.microsoft.com/office/drawing/2014/main" val="10013"/>
                  </a:ext>
                </a:extLst>
              </a:tr>
            </a:tbl>
          </a:graphicData>
        </a:graphic>
      </p:graphicFrame>
      <p:graphicFrame>
        <p:nvGraphicFramePr>
          <p:cNvPr id="19" name="Gráfico 18"/>
          <p:cNvGraphicFramePr>
            <a:graphicFrameLocks/>
          </p:cNvGraphicFramePr>
          <p:nvPr>
            <p:extLst>
              <p:ext uri="{D42A27DB-BD31-4B8C-83A1-F6EECF244321}">
                <p14:modId xmlns:p14="http://schemas.microsoft.com/office/powerpoint/2010/main" val="1940316656"/>
              </p:ext>
            </p:extLst>
          </p:nvPr>
        </p:nvGraphicFramePr>
        <p:xfrm>
          <a:off x="7248128" y="2146216"/>
          <a:ext cx="4752528" cy="4235112"/>
        </p:xfrm>
        <a:graphic>
          <a:graphicData uri="http://schemas.openxmlformats.org/drawingml/2006/chart">
            <c:chart xmlns:c="http://schemas.openxmlformats.org/drawingml/2006/chart" xmlns:r="http://schemas.openxmlformats.org/officeDocument/2006/relationships" r:id="rId2"/>
          </a:graphicData>
        </a:graphic>
      </p:graphicFrame>
      <p:sp>
        <p:nvSpPr>
          <p:cNvPr id="6" name="5 CuadroTexto">
            <a:extLst>
              <a:ext uri="{FF2B5EF4-FFF2-40B4-BE49-F238E27FC236}">
                <a16:creationId xmlns:a16="http://schemas.microsoft.com/office/drawing/2014/main" id="{5F5A0524-A6CE-4294-AC53-81CC9BD99396}"/>
              </a:ext>
            </a:extLst>
          </p:cNvPr>
          <p:cNvSpPr txBox="1"/>
          <p:nvPr/>
        </p:nvSpPr>
        <p:spPr>
          <a:xfrm>
            <a:off x="1127448" y="6381328"/>
            <a:ext cx="3456384" cy="307777"/>
          </a:xfrm>
          <a:prstGeom prst="rect">
            <a:avLst/>
          </a:prstGeom>
          <a:noFill/>
        </p:spPr>
        <p:txBody>
          <a:bodyPr wrap="square" rtlCol="0">
            <a:spAutoFit/>
          </a:bodyPr>
          <a:lstStyle/>
          <a:p>
            <a:r>
              <a:rPr lang="es-VE" sz="1400" dirty="0"/>
              <a:t>Fuente: FMI. 2017. $ PPA</a:t>
            </a:r>
          </a:p>
        </p:txBody>
      </p:sp>
    </p:spTree>
    <p:extLst>
      <p:ext uri="{BB962C8B-B14F-4D97-AF65-F5344CB8AC3E}">
        <p14:creationId xmlns:p14="http://schemas.microsoft.com/office/powerpoint/2010/main" val="3816740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9" grpId="0">
        <p:bldAsOne/>
      </p:bldGraphic>
    </p:bldLst>
  </p:timing>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2084</TotalTime>
  <Words>3693</Words>
  <Application>Microsoft Office PowerPoint</Application>
  <PresentationFormat>Panorámica</PresentationFormat>
  <Paragraphs>584</Paragraphs>
  <Slides>29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29</vt:i4>
      </vt:variant>
    </vt:vector>
  </HeadingPairs>
  <TitlesOfParts>
    <vt:vector size="35" baseType="lpstr">
      <vt:lpstr>Arial</vt:lpstr>
      <vt:lpstr>Calibri</vt:lpstr>
      <vt:lpstr>Times New Roman</vt:lpstr>
      <vt:lpstr>Trebuchet MS</vt:lpstr>
      <vt:lpstr>Wingdings 3</vt:lpstr>
      <vt:lpstr>Faceta</vt:lpstr>
      <vt:lpstr>Presentación de PowerPoint</vt:lpstr>
      <vt:lpstr>Presentación de PowerPoint</vt:lpstr>
      <vt:lpstr>Presentación de PowerPoint</vt:lpstr>
      <vt:lpstr>Presentación de PowerPoint</vt:lpstr>
      <vt:lpstr>        Cadena de Productividad           (C.A., SRL, S.A., etc.)</vt:lpstr>
      <vt:lpstr>                         Cadena de Productividad        (Cooperativas y Empresas de Producción Social)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Fran</dc:creator>
  <cp:lastModifiedBy>Francisco</cp:lastModifiedBy>
  <cp:revision>133</cp:revision>
  <dcterms:modified xsi:type="dcterms:W3CDTF">2017-07-20T19:37:08Z</dcterms:modified>
</cp:coreProperties>
</file>