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05" r:id="rId3"/>
    <p:sldId id="306" r:id="rId4"/>
    <p:sldId id="307" r:id="rId5"/>
    <p:sldId id="308" r:id="rId6"/>
    <p:sldId id="309" r:id="rId7"/>
    <p:sldId id="310" r:id="rId8"/>
    <p:sldId id="311" r:id="rId9"/>
    <p:sldId id="312" r:id="rId10"/>
    <p:sldId id="313" r:id="rId11"/>
    <p:sldId id="314" r:id="rId12"/>
    <p:sldId id="315" r:id="rId13"/>
    <p:sldId id="316" r:id="rId14"/>
    <p:sldId id="317" r:id="rId15"/>
    <p:sldId id="318" r:id="rId16"/>
    <p:sldId id="319" r:id="rId17"/>
    <p:sldId id="320" r:id="rId18"/>
    <p:sldId id="321" r:id="rId19"/>
    <p:sldId id="322" r:id="rId20"/>
    <p:sldId id="324" r:id="rId21"/>
    <p:sldId id="327" r:id="rId22"/>
    <p:sldId id="325" r:id="rId23"/>
    <p:sldId id="326" r:id="rId24"/>
    <p:sldId id="330" r:id="rId25"/>
    <p:sldId id="331" r:id="rId26"/>
    <p:sldId id="332" r:id="rId27"/>
    <p:sldId id="328" r:id="rId28"/>
    <p:sldId id="329" r:id="rId29"/>
    <p:sldId id="340" r:id="rId30"/>
    <p:sldId id="333" r:id="rId31"/>
    <p:sldId id="334" r:id="rId32"/>
    <p:sldId id="336" r:id="rId33"/>
    <p:sldId id="337" r:id="rId34"/>
    <p:sldId id="338" r:id="rId35"/>
  </p:sldIdLst>
  <p:sldSz cx="12192000" cy="6858000"/>
  <p:notesSz cx="6858000" cy="9101138"/>
  <p:defaultTextStyle>
    <a:defPPr>
      <a:defRPr lang="en-US"/>
    </a:defPPr>
    <a:lvl1pPr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Trebuchet MS" panose="020B0603020202020204" pitchFamily="34" charset="0"/>
        <a:ea typeface="+mn-ea"/>
        <a:cs typeface="+mn-cs"/>
      </a:defRPr>
    </a:lvl5pPr>
    <a:lvl6pPr marL="2286000" algn="l" defTabSz="914400" rtl="0" eaLnBrk="1" latinLnBrk="0" hangingPunct="1">
      <a:defRPr kern="1200">
        <a:solidFill>
          <a:schemeClr val="tx1"/>
        </a:solidFill>
        <a:latin typeface="Trebuchet MS" panose="020B0603020202020204" pitchFamily="34" charset="0"/>
        <a:ea typeface="+mn-ea"/>
        <a:cs typeface="+mn-cs"/>
      </a:defRPr>
    </a:lvl6pPr>
    <a:lvl7pPr marL="2743200" algn="l" defTabSz="914400" rtl="0" eaLnBrk="1" latinLnBrk="0" hangingPunct="1">
      <a:defRPr kern="1200">
        <a:solidFill>
          <a:schemeClr val="tx1"/>
        </a:solidFill>
        <a:latin typeface="Trebuchet MS" panose="020B0603020202020204" pitchFamily="34" charset="0"/>
        <a:ea typeface="+mn-ea"/>
        <a:cs typeface="+mn-cs"/>
      </a:defRPr>
    </a:lvl7pPr>
    <a:lvl8pPr marL="3200400" algn="l" defTabSz="914400" rtl="0" eaLnBrk="1" latinLnBrk="0" hangingPunct="1">
      <a:defRPr kern="1200">
        <a:solidFill>
          <a:schemeClr val="tx1"/>
        </a:solidFill>
        <a:latin typeface="Trebuchet MS" panose="020B0603020202020204" pitchFamily="34" charset="0"/>
        <a:ea typeface="+mn-ea"/>
        <a:cs typeface="+mn-cs"/>
      </a:defRPr>
    </a:lvl8pPr>
    <a:lvl9pPr marL="3657600" algn="l" defTabSz="914400" rtl="0" eaLnBrk="1" latinLnBrk="0" hangingPunct="1">
      <a:defRPr kern="1200">
        <a:solidFill>
          <a:schemeClr val="tx1"/>
        </a:solidFill>
        <a:latin typeface="Trebuchet MS" panose="020B0603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792" y="72"/>
      </p:cViewPr>
      <p:guideLst>
        <p:guide orient="horz" pos="2160"/>
        <p:guide pos="3840"/>
      </p:guideLst>
    </p:cSldViewPr>
  </p:slideViewPr>
  <p:notesTextViewPr>
    <p:cViewPr>
      <p:scale>
        <a:sx n="1" d="1"/>
        <a:sy n="1" d="1"/>
      </p:scale>
      <p:origin x="0" y="0"/>
    </p:cViewPr>
  </p:notesTextViewPr>
  <p:sorterViewPr>
    <p:cViewPr>
      <p:scale>
        <a:sx n="60" d="100"/>
        <a:sy n="6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 name="Group 6"/>
          <p:cNvGrpSpPr>
            <a:grpSpLocks/>
          </p:cNvGrpSpPr>
          <p:nvPr/>
        </p:nvGrpSpPr>
        <p:grpSpPr bwMode="auto">
          <a:xfrm>
            <a:off x="0" y="-7938"/>
            <a:ext cx="12192000" cy="6865938"/>
            <a:chOff x="0" y="-8467"/>
            <a:chExt cx="12192000" cy="6866467"/>
          </a:xfrm>
        </p:grpSpPr>
        <p:cxnSp>
          <p:nvCxnSpPr>
            <p:cNvPr id="5" name="Straight Connector 31"/>
            <p:cNvCxnSpPr/>
            <p:nvPr/>
          </p:nvCxnSpPr>
          <p:spPr>
            <a:xfrm>
              <a:off x="9371013"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20"/>
            <p:cNvCxnSpPr/>
            <p:nvPr/>
          </p:nvCxnSpPr>
          <p:spPr>
            <a:xfrm flipH="1">
              <a:off x="7424738" y="3681168"/>
              <a:ext cx="476408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7" name="Rectangle 23"/>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Rectangle 25"/>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Isosceles Triangle 26"/>
            <p:cNvSpPr/>
            <p:nvPr/>
          </p:nvSpPr>
          <p:spPr>
            <a:xfrm>
              <a:off x="8932863" y="3047706"/>
              <a:ext cx="325913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27"/>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28"/>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29"/>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Isosceles Triangle 30"/>
            <p:cNvSpPr/>
            <p:nvPr/>
          </p:nvSpPr>
          <p:spPr>
            <a:xfrm>
              <a:off x="10371138" y="3589086"/>
              <a:ext cx="181768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8"/>
            <p:cNvSpPr/>
            <p:nvPr/>
          </p:nvSpPr>
          <p:spPr>
            <a:xfrm rot="10800000">
              <a:off x="0" y="-528"/>
              <a:ext cx="842963" cy="5666225"/>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15" name="Date Placeholder 3"/>
          <p:cNvSpPr>
            <a:spLocks noGrp="1"/>
          </p:cNvSpPr>
          <p:nvPr>
            <p:ph type="dt" sz="half" idx="10"/>
          </p:nvPr>
        </p:nvSpPr>
        <p:spPr/>
        <p:txBody>
          <a:bodyPr/>
          <a:lstStyle>
            <a:lvl1pPr>
              <a:defRPr/>
            </a:lvl1pPr>
          </a:lstStyle>
          <a:p>
            <a:pPr>
              <a:defRPr/>
            </a:pPr>
            <a:fld id="{A30A13B9-FE8B-410A-9F07-9BC8B6AC9062}" type="datetimeFigureOut">
              <a:rPr lang="en-US"/>
              <a:pPr>
                <a:defRPr/>
              </a:pPr>
              <a:t>5/26/2017</a:t>
            </a:fld>
            <a:endParaRPr lang="en-US"/>
          </a:p>
        </p:txBody>
      </p:sp>
      <p:sp>
        <p:nvSpPr>
          <p:cNvPr id="16" name="Footer Placeholder 4"/>
          <p:cNvSpPr>
            <a:spLocks noGrp="1"/>
          </p:cNvSpPr>
          <p:nvPr>
            <p:ph type="ftr" sz="quarter" idx="11"/>
          </p:nvPr>
        </p:nvSpPr>
        <p:spPr/>
        <p:txBody>
          <a:bodyPr/>
          <a:lstStyle>
            <a:lvl1pPr>
              <a:defRPr/>
            </a:lvl1pPr>
          </a:lstStyle>
          <a:p>
            <a:pPr>
              <a:defRPr/>
            </a:pPr>
            <a:endParaRPr lang="en-US"/>
          </a:p>
        </p:txBody>
      </p:sp>
      <p:sp>
        <p:nvSpPr>
          <p:cNvPr id="17" name="Slide Number Placeholder 5"/>
          <p:cNvSpPr>
            <a:spLocks noGrp="1"/>
          </p:cNvSpPr>
          <p:nvPr>
            <p:ph type="sldNum" sz="quarter" idx="12"/>
          </p:nvPr>
        </p:nvSpPr>
        <p:spPr/>
        <p:txBody>
          <a:bodyPr/>
          <a:lstStyle>
            <a:lvl1pPr>
              <a:defRPr/>
            </a:lvl1pPr>
          </a:lstStyle>
          <a:p>
            <a:pPr>
              <a:defRPr/>
            </a:pPr>
            <a:fld id="{798D8523-1D60-4A2B-AD31-99956590EF98}" type="slidenum">
              <a:rPr lang="en-US" altLang="es-VE"/>
              <a:pPr>
                <a:defRPr/>
              </a:pPr>
              <a:t>‹Nº›</a:t>
            </a:fld>
            <a:endParaRPr lang="en-US" altLang="es-VE"/>
          </a:p>
        </p:txBody>
      </p:sp>
    </p:spTree>
    <p:extLst>
      <p:ext uri="{BB962C8B-B14F-4D97-AF65-F5344CB8AC3E}">
        <p14:creationId xmlns:p14="http://schemas.microsoft.com/office/powerpoint/2010/main" val="4018182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lvl1pPr>
              <a:defRPr/>
            </a:lvl1pPr>
          </a:lstStyle>
          <a:p>
            <a:pPr>
              <a:defRPr/>
            </a:pPr>
            <a:fld id="{3680809B-14CF-4475-9D7F-2EE38181BDC4}" type="datetimeFigureOut">
              <a:rPr lang="en-US"/>
              <a:pPr>
                <a:defRPr/>
              </a:pPr>
              <a:t>5/26/2017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3EF7A2F-4AC1-4C76-A25D-723394774503}" type="slidenum">
              <a:rPr lang="en-US" altLang="es-VE"/>
              <a:pPr>
                <a:defRPr/>
              </a:pPr>
              <a:t>‹Nº›</a:t>
            </a:fld>
            <a:endParaRPr lang="en-US" altLang="es-VE"/>
          </a:p>
        </p:txBody>
      </p:sp>
    </p:spTree>
    <p:extLst>
      <p:ext uri="{BB962C8B-B14F-4D97-AF65-F5344CB8AC3E}">
        <p14:creationId xmlns:p14="http://schemas.microsoft.com/office/powerpoint/2010/main" val="631414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5" name="TextBox 19"/>
          <p:cNvSpPr txBox="1">
            <a:spLocks noChangeArrowheads="1"/>
          </p:cNvSpPr>
          <p:nvPr/>
        </p:nvSpPr>
        <p:spPr bwMode="auto">
          <a:xfrm>
            <a:off x="541338" y="790575"/>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defRPr/>
            </a:pPr>
            <a:r>
              <a:rPr lang="en-US" altLang="es-VE" sz="8000">
                <a:solidFill>
                  <a:srgbClr val="C0E474"/>
                </a:solidFill>
                <a:latin typeface="Arial" panose="020B0604020202020204" pitchFamily="34" charset="0"/>
              </a:rPr>
              <a:t>“</a:t>
            </a:r>
          </a:p>
        </p:txBody>
      </p:sp>
      <p:sp>
        <p:nvSpPr>
          <p:cNvPr id="6" name="TextBox 21"/>
          <p:cNvSpPr txBox="1">
            <a:spLocks noChangeArrowheads="1"/>
          </p:cNvSpPr>
          <p:nvPr/>
        </p:nvSpPr>
        <p:spPr bwMode="auto">
          <a:xfrm>
            <a:off x="8893175" y="2886075"/>
            <a:ext cx="609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defRPr/>
            </a:pPr>
            <a:r>
              <a:rPr lang="en-US" altLang="es-VE" sz="8000">
                <a:solidFill>
                  <a:srgbClr val="C0E474"/>
                </a:solidFill>
                <a:latin typeface="Arial" panose="020B0604020202020204" pitchFamily="34" charset="0"/>
              </a:rPr>
              <a:t>”</a:t>
            </a:r>
            <a:endParaRPr lang="en-US" altLang="es-VE">
              <a:solidFill>
                <a:srgbClr val="C0E474"/>
              </a:solidFill>
              <a:latin typeface="Arial" panose="020B0604020202020204" pitchFamily="34" charset="0"/>
            </a:endParaRP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7" name="Date Placeholder 3"/>
          <p:cNvSpPr>
            <a:spLocks noGrp="1"/>
          </p:cNvSpPr>
          <p:nvPr>
            <p:ph type="dt" sz="half" idx="14"/>
          </p:nvPr>
        </p:nvSpPr>
        <p:spPr/>
        <p:txBody>
          <a:bodyPr/>
          <a:lstStyle>
            <a:lvl1pPr>
              <a:defRPr/>
            </a:lvl1pPr>
          </a:lstStyle>
          <a:p>
            <a:pPr>
              <a:defRPr/>
            </a:pPr>
            <a:fld id="{A8076A3E-3E63-45BF-B7A4-B99C5157C918}" type="datetimeFigureOut">
              <a:rPr lang="en-US"/>
              <a:pPr>
                <a:defRPr/>
              </a:pPr>
              <a:t>5/26/2017</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0A65D68C-8FF0-4AB9-BA3D-2A5CE10FEDF0}" type="slidenum">
              <a:rPr lang="en-US" altLang="es-VE"/>
              <a:pPr>
                <a:defRPr/>
              </a:pPr>
              <a:t>‹Nº›</a:t>
            </a:fld>
            <a:endParaRPr lang="en-US" altLang="es-VE"/>
          </a:p>
        </p:txBody>
      </p:sp>
    </p:spTree>
    <p:extLst>
      <p:ext uri="{BB962C8B-B14F-4D97-AF65-F5344CB8AC3E}">
        <p14:creationId xmlns:p14="http://schemas.microsoft.com/office/powerpoint/2010/main" val="23744756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lvl1pPr>
              <a:defRPr/>
            </a:lvl1pPr>
          </a:lstStyle>
          <a:p>
            <a:pPr>
              <a:defRPr/>
            </a:pPr>
            <a:fld id="{89AB09B9-3E0D-4BEB-9D11-7757F44741C6}" type="datetimeFigureOut">
              <a:rPr lang="en-US"/>
              <a:pPr>
                <a:defRPr/>
              </a:pPr>
              <a:t>5/26/2017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AB62188-966F-4050-8674-70139D29C649}" type="slidenum">
              <a:rPr lang="en-US" altLang="es-VE"/>
              <a:pPr>
                <a:defRPr/>
              </a:pPr>
              <a:t>‹Nº›</a:t>
            </a:fld>
            <a:endParaRPr lang="en-US" altLang="es-VE"/>
          </a:p>
        </p:txBody>
      </p:sp>
    </p:spTree>
    <p:extLst>
      <p:ext uri="{BB962C8B-B14F-4D97-AF65-F5344CB8AC3E}">
        <p14:creationId xmlns:p14="http://schemas.microsoft.com/office/powerpoint/2010/main" val="15100027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5" name="TextBox 23"/>
          <p:cNvSpPr txBox="1">
            <a:spLocks noChangeArrowheads="1"/>
          </p:cNvSpPr>
          <p:nvPr/>
        </p:nvSpPr>
        <p:spPr bwMode="auto">
          <a:xfrm>
            <a:off x="541338" y="790575"/>
            <a:ext cx="6096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defRPr/>
            </a:pPr>
            <a:r>
              <a:rPr lang="en-US" altLang="es-VE" sz="8000">
                <a:solidFill>
                  <a:srgbClr val="C0E474"/>
                </a:solidFill>
                <a:latin typeface="Arial" panose="020B0604020202020204" pitchFamily="34" charset="0"/>
              </a:rPr>
              <a:t>“</a:t>
            </a:r>
          </a:p>
        </p:txBody>
      </p:sp>
      <p:sp>
        <p:nvSpPr>
          <p:cNvPr id="6" name="TextBox 24"/>
          <p:cNvSpPr txBox="1">
            <a:spLocks noChangeArrowheads="1"/>
          </p:cNvSpPr>
          <p:nvPr/>
        </p:nvSpPr>
        <p:spPr bwMode="auto">
          <a:xfrm>
            <a:off x="8893175" y="2886075"/>
            <a:ext cx="6096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Trebuchet MS" panose="020B0603020202020204" pitchFamily="34" charset="0"/>
              </a:defRPr>
            </a:lvl1pPr>
            <a:lvl2pPr marL="742950" indent="-285750">
              <a:defRPr>
                <a:solidFill>
                  <a:schemeClr val="tx1"/>
                </a:solidFill>
                <a:latin typeface="Trebuchet MS" panose="020B0603020202020204" pitchFamily="34" charset="0"/>
              </a:defRPr>
            </a:lvl2pPr>
            <a:lvl3pPr marL="1143000" indent="-228600">
              <a:defRPr>
                <a:solidFill>
                  <a:schemeClr val="tx1"/>
                </a:solidFill>
                <a:latin typeface="Trebuchet MS" panose="020B0603020202020204" pitchFamily="34" charset="0"/>
              </a:defRPr>
            </a:lvl3pPr>
            <a:lvl4pPr marL="1600200" indent="-228600">
              <a:defRPr>
                <a:solidFill>
                  <a:schemeClr val="tx1"/>
                </a:solidFill>
                <a:latin typeface="Trebuchet MS" panose="020B0603020202020204" pitchFamily="34" charset="0"/>
              </a:defRPr>
            </a:lvl4pPr>
            <a:lvl5pPr marL="2057400" indent="-228600">
              <a:defRPr>
                <a:solidFill>
                  <a:schemeClr val="tx1"/>
                </a:solidFill>
                <a:latin typeface="Trebuchet MS" panose="020B0603020202020204" pitchFamily="34" charset="0"/>
              </a:defRPr>
            </a:lvl5pPr>
            <a:lvl6pPr marL="2514600" indent="-228600" defTabSz="457200" fontAlgn="base">
              <a:spcBef>
                <a:spcPct val="0"/>
              </a:spcBef>
              <a:spcAft>
                <a:spcPct val="0"/>
              </a:spcAft>
              <a:defRPr>
                <a:solidFill>
                  <a:schemeClr val="tx1"/>
                </a:solidFill>
                <a:latin typeface="Trebuchet MS" panose="020B0603020202020204" pitchFamily="34" charset="0"/>
              </a:defRPr>
            </a:lvl6pPr>
            <a:lvl7pPr marL="2971800" indent="-228600" defTabSz="457200" fontAlgn="base">
              <a:spcBef>
                <a:spcPct val="0"/>
              </a:spcBef>
              <a:spcAft>
                <a:spcPct val="0"/>
              </a:spcAft>
              <a:defRPr>
                <a:solidFill>
                  <a:schemeClr val="tx1"/>
                </a:solidFill>
                <a:latin typeface="Trebuchet MS" panose="020B0603020202020204" pitchFamily="34" charset="0"/>
              </a:defRPr>
            </a:lvl7pPr>
            <a:lvl8pPr marL="3429000" indent="-228600" defTabSz="457200" fontAlgn="base">
              <a:spcBef>
                <a:spcPct val="0"/>
              </a:spcBef>
              <a:spcAft>
                <a:spcPct val="0"/>
              </a:spcAft>
              <a:defRPr>
                <a:solidFill>
                  <a:schemeClr val="tx1"/>
                </a:solidFill>
                <a:latin typeface="Trebuchet MS" panose="020B0603020202020204" pitchFamily="34" charset="0"/>
              </a:defRPr>
            </a:lvl8pPr>
            <a:lvl9pPr marL="3886200" indent="-228600" defTabSz="457200" fontAlgn="base">
              <a:spcBef>
                <a:spcPct val="0"/>
              </a:spcBef>
              <a:spcAft>
                <a:spcPct val="0"/>
              </a:spcAft>
              <a:defRPr>
                <a:solidFill>
                  <a:schemeClr val="tx1"/>
                </a:solidFill>
                <a:latin typeface="Trebuchet MS" panose="020B0603020202020204" pitchFamily="34" charset="0"/>
              </a:defRPr>
            </a:lvl9pPr>
          </a:lstStyle>
          <a:p>
            <a:pPr eaLnBrk="1" hangingPunct="1">
              <a:defRPr/>
            </a:pPr>
            <a:r>
              <a:rPr lang="en-US" altLang="es-VE" sz="8000">
                <a:solidFill>
                  <a:srgbClr val="C0E474"/>
                </a:solidFill>
                <a:latin typeface="Arial" panose="020B0604020202020204" pitchFamily="34" charset="0"/>
              </a:rPr>
              <a:t>”</a:t>
            </a:r>
          </a:p>
        </p:txBody>
      </p:sp>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7" name="Date Placeholder 3"/>
          <p:cNvSpPr>
            <a:spLocks noGrp="1"/>
          </p:cNvSpPr>
          <p:nvPr>
            <p:ph type="dt" sz="half" idx="14"/>
          </p:nvPr>
        </p:nvSpPr>
        <p:spPr/>
        <p:txBody>
          <a:bodyPr/>
          <a:lstStyle>
            <a:lvl1pPr>
              <a:defRPr/>
            </a:lvl1pPr>
          </a:lstStyle>
          <a:p>
            <a:pPr>
              <a:defRPr/>
            </a:pPr>
            <a:fld id="{7392575C-CBDA-4753-BF4B-4004821AAA6D}" type="datetimeFigureOut">
              <a:rPr lang="en-US"/>
              <a:pPr>
                <a:defRPr/>
              </a:pPr>
              <a:t>5/26/2017</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8EAD4B5E-8D99-4244-8CF4-DA39A327BC17}" type="slidenum">
              <a:rPr lang="en-US" altLang="es-VE"/>
              <a:pPr>
                <a:defRPr/>
              </a:pPr>
              <a:t>‹Nº›</a:t>
            </a:fld>
            <a:endParaRPr lang="en-US" altLang="es-VE"/>
          </a:p>
        </p:txBody>
      </p:sp>
    </p:spTree>
    <p:extLst>
      <p:ext uri="{BB962C8B-B14F-4D97-AF65-F5344CB8AC3E}">
        <p14:creationId xmlns:p14="http://schemas.microsoft.com/office/powerpoint/2010/main" val="5539190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5" name="Date Placeholder 3"/>
          <p:cNvSpPr>
            <a:spLocks noGrp="1"/>
          </p:cNvSpPr>
          <p:nvPr>
            <p:ph type="dt" sz="half" idx="14"/>
          </p:nvPr>
        </p:nvSpPr>
        <p:spPr/>
        <p:txBody>
          <a:bodyPr/>
          <a:lstStyle>
            <a:lvl1pPr>
              <a:defRPr/>
            </a:lvl1pPr>
          </a:lstStyle>
          <a:p>
            <a:pPr>
              <a:defRPr/>
            </a:pPr>
            <a:fld id="{F9FFB65F-9BFE-454B-B1BB-FED132462303}" type="datetimeFigureOut">
              <a:rPr lang="en-US"/>
              <a:pPr>
                <a:defRPr/>
              </a:pPr>
              <a:t>5/26/2017</a:t>
            </a:fld>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9D576883-947A-4715-8A46-7985434C7BF5}" type="slidenum">
              <a:rPr lang="en-US" altLang="es-VE"/>
              <a:pPr>
                <a:defRPr/>
              </a:pPr>
              <a:t>‹Nº›</a:t>
            </a:fld>
            <a:endParaRPr lang="en-US" altLang="es-VE"/>
          </a:p>
        </p:txBody>
      </p:sp>
    </p:spTree>
    <p:extLst>
      <p:ext uri="{BB962C8B-B14F-4D97-AF65-F5344CB8AC3E}">
        <p14:creationId xmlns:p14="http://schemas.microsoft.com/office/powerpoint/2010/main" val="38949101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lvl1pPr>
              <a:defRPr/>
            </a:lvl1pPr>
          </a:lstStyle>
          <a:p>
            <a:pPr>
              <a:defRPr/>
            </a:pPr>
            <a:fld id="{596B36A6-5436-4F8E-9D58-4C6589D926C2}" type="datetimeFigureOut">
              <a:rPr lang="en-US"/>
              <a:pPr>
                <a:defRPr/>
              </a:pPr>
              <a:t>5/26/2017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D0E7E4A-0458-4BE2-B170-FE9B02FC5C02}" type="slidenum">
              <a:rPr lang="en-US" altLang="es-VE"/>
              <a:pPr>
                <a:defRPr/>
              </a:pPr>
              <a:t>‹Nº›</a:t>
            </a:fld>
            <a:endParaRPr lang="en-US" altLang="es-VE"/>
          </a:p>
        </p:txBody>
      </p:sp>
    </p:spTree>
    <p:extLst>
      <p:ext uri="{BB962C8B-B14F-4D97-AF65-F5344CB8AC3E}">
        <p14:creationId xmlns:p14="http://schemas.microsoft.com/office/powerpoint/2010/main" val="20032026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lvl1pPr>
              <a:defRPr/>
            </a:lvl1pPr>
          </a:lstStyle>
          <a:p>
            <a:pPr>
              <a:defRPr/>
            </a:pPr>
            <a:fld id="{8B6D9D7C-6A2F-4047-8D7F-C9EB3D01609A}" type="datetimeFigureOut">
              <a:rPr lang="en-US"/>
              <a:pPr>
                <a:defRPr/>
              </a:pPr>
              <a:t>5/26/2017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EECD7F5-DAF1-4AA7-AD60-6B87FEB4308F}" type="slidenum">
              <a:rPr lang="en-US" altLang="es-VE"/>
              <a:pPr>
                <a:defRPr/>
              </a:pPr>
              <a:t>‹Nº›</a:t>
            </a:fld>
            <a:endParaRPr lang="en-US" altLang="es-VE"/>
          </a:p>
        </p:txBody>
      </p:sp>
    </p:spTree>
    <p:extLst>
      <p:ext uri="{BB962C8B-B14F-4D97-AF65-F5344CB8AC3E}">
        <p14:creationId xmlns:p14="http://schemas.microsoft.com/office/powerpoint/2010/main" val="2312460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lvl1pPr>
              <a:defRPr/>
            </a:lvl1pPr>
          </a:lstStyle>
          <a:p>
            <a:pPr>
              <a:defRPr/>
            </a:pPr>
            <a:fld id="{72B7913C-7AF6-4E70-BEB6-B84D7B4035E9}" type="datetimeFigureOut">
              <a:rPr lang="en-US"/>
              <a:pPr>
                <a:defRPr/>
              </a:pPr>
              <a:t>5/26/2017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3C37808-11F0-4576-9843-9583F654C12E}" type="slidenum">
              <a:rPr lang="en-US" altLang="es-VE"/>
              <a:pPr>
                <a:defRPr/>
              </a:pPr>
              <a:t>‹Nº›</a:t>
            </a:fld>
            <a:endParaRPr lang="en-US" altLang="es-VE"/>
          </a:p>
        </p:txBody>
      </p:sp>
    </p:spTree>
    <p:extLst>
      <p:ext uri="{BB962C8B-B14F-4D97-AF65-F5344CB8AC3E}">
        <p14:creationId xmlns:p14="http://schemas.microsoft.com/office/powerpoint/2010/main" val="4206700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lvl1pPr>
              <a:defRPr/>
            </a:lvl1pPr>
          </a:lstStyle>
          <a:p>
            <a:pPr>
              <a:defRPr/>
            </a:pPr>
            <a:fld id="{562A6907-C499-42A9-9165-468BB0FBFF3B}" type="datetimeFigureOut">
              <a:rPr lang="en-US"/>
              <a:pPr>
                <a:defRPr/>
              </a:pPr>
              <a:t>5/26/2017</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021A49C-6518-4BA3-AEA1-7FAB3B922A99}" type="slidenum">
              <a:rPr lang="en-US" altLang="es-VE"/>
              <a:pPr>
                <a:defRPr/>
              </a:pPr>
              <a:t>‹Nº›</a:t>
            </a:fld>
            <a:endParaRPr lang="en-US" altLang="es-VE"/>
          </a:p>
        </p:txBody>
      </p:sp>
    </p:spTree>
    <p:extLst>
      <p:ext uri="{BB962C8B-B14F-4D97-AF65-F5344CB8AC3E}">
        <p14:creationId xmlns:p14="http://schemas.microsoft.com/office/powerpoint/2010/main" val="459371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3"/>
          <p:cNvSpPr>
            <a:spLocks noGrp="1"/>
          </p:cNvSpPr>
          <p:nvPr>
            <p:ph type="dt" sz="half" idx="10"/>
          </p:nvPr>
        </p:nvSpPr>
        <p:spPr/>
        <p:txBody>
          <a:bodyPr/>
          <a:lstStyle>
            <a:lvl1pPr>
              <a:defRPr/>
            </a:lvl1pPr>
          </a:lstStyle>
          <a:p>
            <a:pPr>
              <a:defRPr/>
            </a:pPr>
            <a:fld id="{B80779ED-7083-474B-90F9-EF9C5732EA25}" type="datetimeFigureOut">
              <a:rPr lang="en-US"/>
              <a:pPr>
                <a:defRPr/>
              </a:pPr>
              <a:t>5/26/2017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56A93D3-775F-41BA-815B-16F87F471C2C}" type="slidenum">
              <a:rPr lang="en-US" altLang="es-VE"/>
              <a:pPr>
                <a:defRPr/>
              </a:pPr>
              <a:t>‹Nº›</a:t>
            </a:fld>
            <a:endParaRPr lang="en-US" altLang="es-VE"/>
          </a:p>
        </p:txBody>
      </p:sp>
    </p:spTree>
    <p:extLst>
      <p:ext uri="{BB962C8B-B14F-4D97-AF65-F5344CB8AC3E}">
        <p14:creationId xmlns:p14="http://schemas.microsoft.com/office/powerpoint/2010/main" val="1190124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3"/>
          <p:cNvSpPr>
            <a:spLocks noGrp="1"/>
          </p:cNvSpPr>
          <p:nvPr>
            <p:ph type="dt" sz="half" idx="10"/>
          </p:nvPr>
        </p:nvSpPr>
        <p:spPr/>
        <p:txBody>
          <a:bodyPr/>
          <a:lstStyle>
            <a:lvl1pPr>
              <a:defRPr/>
            </a:lvl1pPr>
          </a:lstStyle>
          <a:p>
            <a:pPr>
              <a:defRPr/>
            </a:pPr>
            <a:fld id="{E98FBF40-62D0-442A-BAEB-704F05270D1E}" type="datetimeFigureOut">
              <a:rPr lang="en-US"/>
              <a:pPr>
                <a:defRPr/>
              </a:pPr>
              <a:t>5/26/2017</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BC1D0F0-5171-463B-AF97-BB6EA9F77BEE}" type="slidenum">
              <a:rPr lang="en-US" altLang="es-VE"/>
              <a:pPr>
                <a:defRPr/>
              </a:pPr>
              <a:t>‹Nº›</a:t>
            </a:fld>
            <a:endParaRPr lang="en-US" altLang="es-VE"/>
          </a:p>
        </p:txBody>
      </p:sp>
    </p:spTree>
    <p:extLst>
      <p:ext uri="{BB962C8B-B14F-4D97-AF65-F5344CB8AC3E}">
        <p14:creationId xmlns:p14="http://schemas.microsoft.com/office/powerpoint/2010/main" val="3218669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3"/>
          <p:cNvSpPr>
            <a:spLocks noGrp="1"/>
          </p:cNvSpPr>
          <p:nvPr>
            <p:ph type="dt" sz="half" idx="10"/>
          </p:nvPr>
        </p:nvSpPr>
        <p:spPr/>
        <p:txBody>
          <a:bodyPr/>
          <a:lstStyle>
            <a:lvl1pPr>
              <a:defRPr/>
            </a:lvl1pPr>
          </a:lstStyle>
          <a:p>
            <a:pPr>
              <a:defRPr/>
            </a:pPr>
            <a:fld id="{5F619000-412C-4C66-BD3B-480D49636634}" type="datetimeFigureOut">
              <a:rPr lang="en-US"/>
              <a:pPr>
                <a:defRPr/>
              </a:pPr>
              <a:t>5/26/2017</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6BC618B3-AF47-4096-B8FC-6DCE9F594C25}" type="slidenum">
              <a:rPr lang="en-US" altLang="es-VE"/>
              <a:pPr>
                <a:defRPr/>
              </a:pPr>
              <a:t>‹Nº›</a:t>
            </a:fld>
            <a:endParaRPr lang="en-US" altLang="es-VE"/>
          </a:p>
        </p:txBody>
      </p:sp>
    </p:spTree>
    <p:extLst>
      <p:ext uri="{BB962C8B-B14F-4D97-AF65-F5344CB8AC3E}">
        <p14:creationId xmlns:p14="http://schemas.microsoft.com/office/powerpoint/2010/main" val="2525927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B2F25DD-94D4-4D24-8E62-CDFC4AB82CB6}" type="datetimeFigureOut">
              <a:rPr lang="en-US"/>
              <a:pPr>
                <a:defRPr/>
              </a:pPr>
              <a:t>5/26/2017</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81F47AB-24D6-40E1-9400-A600509A620E}" type="slidenum">
              <a:rPr lang="en-US" altLang="es-VE"/>
              <a:pPr>
                <a:defRPr/>
              </a:pPr>
              <a:t>‹Nº›</a:t>
            </a:fld>
            <a:endParaRPr lang="en-US" altLang="es-VE"/>
          </a:p>
        </p:txBody>
      </p:sp>
    </p:spTree>
    <p:extLst>
      <p:ext uri="{BB962C8B-B14F-4D97-AF65-F5344CB8AC3E}">
        <p14:creationId xmlns:p14="http://schemas.microsoft.com/office/powerpoint/2010/main" val="538937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Haga clic para modificar el estilo de texto del patrón</a:t>
            </a:r>
          </a:p>
        </p:txBody>
      </p:sp>
      <p:sp>
        <p:nvSpPr>
          <p:cNvPr id="5" name="Date Placeholder 3"/>
          <p:cNvSpPr>
            <a:spLocks noGrp="1"/>
          </p:cNvSpPr>
          <p:nvPr>
            <p:ph type="dt" sz="half" idx="10"/>
          </p:nvPr>
        </p:nvSpPr>
        <p:spPr/>
        <p:txBody>
          <a:bodyPr/>
          <a:lstStyle>
            <a:lvl1pPr>
              <a:defRPr/>
            </a:lvl1pPr>
          </a:lstStyle>
          <a:p>
            <a:pPr>
              <a:defRPr/>
            </a:pPr>
            <a:fld id="{4F6BE027-E58F-4F23-8395-C09993D5A396}" type="datetimeFigureOut">
              <a:rPr lang="en-US"/>
              <a:pPr>
                <a:defRPr/>
              </a:pPr>
              <a:t>5/26/2017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F46288B-0278-4074-99E5-E629367E8076}" type="slidenum">
              <a:rPr lang="en-US" altLang="es-VE"/>
              <a:pPr>
                <a:defRPr/>
              </a:pPr>
              <a:t>‹Nº›</a:t>
            </a:fld>
            <a:endParaRPr lang="en-US" altLang="es-VE"/>
          </a:p>
        </p:txBody>
      </p:sp>
    </p:spTree>
    <p:extLst>
      <p:ext uri="{BB962C8B-B14F-4D97-AF65-F5344CB8AC3E}">
        <p14:creationId xmlns:p14="http://schemas.microsoft.com/office/powerpoint/2010/main" val="4053863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s-ES" noProof="0"/>
              <a:t>Haga clic en el icono para agregar una imagen</a:t>
            </a:r>
            <a:endParaRPr lang="en-US" noProof="0"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3"/>
          <p:cNvSpPr>
            <a:spLocks noGrp="1"/>
          </p:cNvSpPr>
          <p:nvPr>
            <p:ph type="dt" sz="half" idx="10"/>
          </p:nvPr>
        </p:nvSpPr>
        <p:spPr/>
        <p:txBody>
          <a:bodyPr/>
          <a:lstStyle>
            <a:lvl1pPr>
              <a:defRPr/>
            </a:lvl1pPr>
          </a:lstStyle>
          <a:p>
            <a:pPr>
              <a:defRPr/>
            </a:pPr>
            <a:fld id="{3F4BA5CD-6D63-4E39-B21F-1108092D0A6E}" type="datetimeFigureOut">
              <a:rPr lang="en-US"/>
              <a:pPr>
                <a:defRPr/>
              </a:pPr>
              <a:t>5/26/2017</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714B87D-BB2D-4D7F-8008-321906AE77B1}" type="slidenum">
              <a:rPr lang="en-US" altLang="es-VE"/>
              <a:pPr>
                <a:defRPr/>
              </a:pPr>
              <a:t>‹Nº›</a:t>
            </a:fld>
            <a:endParaRPr lang="en-US" altLang="es-VE"/>
          </a:p>
        </p:txBody>
      </p:sp>
    </p:spTree>
    <p:extLst>
      <p:ext uri="{BB962C8B-B14F-4D97-AF65-F5344CB8AC3E}">
        <p14:creationId xmlns:p14="http://schemas.microsoft.com/office/powerpoint/2010/main" val="2903201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6"/>
          <p:cNvGrpSpPr>
            <a:grpSpLocks/>
          </p:cNvGrpSpPr>
          <p:nvPr/>
        </p:nvGrpSpPr>
        <p:grpSpPr bwMode="auto">
          <a:xfrm>
            <a:off x="0" y="-7938"/>
            <a:ext cx="12192000" cy="6865938"/>
            <a:chOff x="0" y="-8467"/>
            <a:chExt cx="12192000" cy="6866467"/>
          </a:xfrm>
        </p:grpSpPr>
        <p:cxnSp>
          <p:nvCxnSpPr>
            <p:cNvPr id="20" name="Straight Connector 19"/>
            <p:cNvCxnSpPr/>
            <p:nvPr/>
          </p:nvCxnSpPr>
          <p:spPr>
            <a:xfrm>
              <a:off x="9371013" y="-528"/>
              <a:ext cx="1219200" cy="6858528"/>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4738" y="3681168"/>
              <a:ext cx="4764087" cy="3176832"/>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2100" y="-8467"/>
              <a:ext cx="3006725"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2788" y="-8467"/>
              <a:ext cx="2589212"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863" y="3047706"/>
              <a:ext cx="3259137" cy="3810294"/>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5"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188" y="-8467"/>
              <a:ext cx="1290637"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9463" y="-8467"/>
              <a:ext cx="1249362"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138" y="3589086"/>
              <a:ext cx="1817687" cy="3268914"/>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2981"/>
              <a:ext cx="449263" cy="2845019"/>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p:cNvSpPr>
            <a:spLocks noGrp="1"/>
          </p:cNvSpPr>
          <p:nvPr>
            <p:ph type="title"/>
          </p:nvPr>
        </p:nvSpPr>
        <p:spPr bwMode="auto">
          <a:xfrm>
            <a:off x="677863" y="609600"/>
            <a:ext cx="8596312"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VE"/>
              <a:t>Haga clic para modificar el estilo de título del patrón</a:t>
            </a:r>
            <a:endParaRPr lang="en-US" altLang="es-VE"/>
          </a:p>
        </p:txBody>
      </p:sp>
      <p:sp>
        <p:nvSpPr>
          <p:cNvPr id="1028" name="Text Placeholder 2"/>
          <p:cNvSpPr>
            <a:spLocks noGrp="1"/>
          </p:cNvSpPr>
          <p:nvPr>
            <p:ph type="body" idx="1"/>
          </p:nvPr>
        </p:nvSpPr>
        <p:spPr bwMode="auto">
          <a:xfrm>
            <a:off x="677863" y="2160588"/>
            <a:ext cx="8596312"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altLang="es-VE"/>
              <a:t>Haga clic para modificar el estilo de texto del patrón</a:t>
            </a:r>
          </a:p>
          <a:p>
            <a:pPr lvl="1"/>
            <a:r>
              <a:rPr lang="es-ES" altLang="es-VE"/>
              <a:t>Segundo nivel</a:t>
            </a:r>
          </a:p>
          <a:p>
            <a:pPr lvl="2"/>
            <a:r>
              <a:rPr lang="es-ES" altLang="es-VE"/>
              <a:t>Tercer nivel</a:t>
            </a:r>
          </a:p>
          <a:p>
            <a:pPr lvl="3"/>
            <a:r>
              <a:rPr lang="es-ES" altLang="es-VE"/>
              <a:t>Cuarto nivel</a:t>
            </a:r>
          </a:p>
          <a:p>
            <a:pPr lvl="4"/>
            <a:r>
              <a:rPr lang="es-ES" altLang="es-VE"/>
              <a:t>Quinto nivel</a:t>
            </a:r>
            <a:endParaRPr lang="en-US" altLang="es-VE"/>
          </a:p>
        </p:txBody>
      </p:sp>
      <p:sp>
        <p:nvSpPr>
          <p:cNvPr id="4" name="Date Placeholder 3"/>
          <p:cNvSpPr>
            <a:spLocks noGrp="1"/>
          </p:cNvSpPr>
          <p:nvPr>
            <p:ph type="dt" sz="half" idx="2"/>
          </p:nvPr>
        </p:nvSpPr>
        <p:spPr>
          <a:xfrm>
            <a:off x="7205663" y="6042025"/>
            <a:ext cx="911225"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9F971D79-4E0F-454F-9D90-8E97D98E7DC0}" type="datetimeFigureOut">
              <a:rPr lang="en-US"/>
              <a:pPr>
                <a:defRPr/>
              </a:pPr>
              <a:t>5/26/2017</a:t>
            </a:fld>
            <a:endParaRPr lang="en-US"/>
          </a:p>
        </p:txBody>
      </p:sp>
      <p:sp>
        <p:nvSpPr>
          <p:cNvPr id="5" name="Footer Placeholder 4"/>
          <p:cNvSpPr>
            <a:spLocks noGrp="1"/>
          </p:cNvSpPr>
          <p:nvPr>
            <p:ph type="ftr" sz="quarter" idx="3"/>
          </p:nvPr>
        </p:nvSpPr>
        <p:spPr>
          <a:xfrm>
            <a:off x="677863" y="6042025"/>
            <a:ext cx="6297612"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8589963" y="6042025"/>
            <a:ext cx="684212"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chemeClr val="accent1"/>
                </a:solidFill>
              </a:defRPr>
            </a:lvl1pPr>
          </a:lstStyle>
          <a:p>
            <a:pPr>
              <a:defRPr/>
            </a:pPr>
            <a:fld id="{FCBF4493-9064-41A5-887E-8DE5C255246D}" type="slidenum">
              <a:rPr lang="en-US" altLang="es-VE"/>
              <a:pPr>
                <a:defRPr/>
              </a:pPr>
              <a:t>‹Nº›</a:t>
            </a:fld>
            <a:endParaRPr lang="en-US" altLang="es-VE"/>
          </a:p>
        </p:txBody>
      </p:sp>
    </p:spTree>
  </p:cSld>
  <p:clrMap bg1="lt1" tx1="dk1" bg2="lt2" tx2="dk2" accent1="accent1" accent2="accent2" accent3="accent3" accent4="accent4" accent5="accent5" accent6="accent6" hlink="hlink" folHlink="folHlink"/>
  <p:sldLayoutIdLst>
    <p:sldLayoutId id="2147483779"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80" r:id="rId11"/>
    <p:sldLayoutId id="2147483775" r:id="rId12"/>
    <p:sldLayoutId id="2147483781" r:id="rId13"/>
    <p:sldLayoutId id="2147483776" r:id="rId14"/>
    <p:sldLayoutId id="2147483777" r:id="rId15"/>
    <p:sldLayoutId id="2147483778" r:id="rId16"/>
  </p:sldLayoutIdLst>
  <p:txStyles>
    <p:titleStyle>
      <a:lvl1pPr algn="l" defTabSz="457200" rtl="0" eaLnBrk="0" fontAlgn="base" hangingPunct="0">
        <a:spcBef>
          <a:spcPct val="0"/>
        </a:spcBef>
        <a:spcAft>
          <a:spcPct val="0"/>
        </a:spcAft>
        <a:defRPr sz="3600" kern="1200">
          <a:solidFill>
            <a:schemeClr val="accent1"/>
          </a:solidFill>
          <a:latin typeface="+mj-lt"/>
          <a:ea typeface="+mj-ea"/>
          <a:cs typeface="+mj-cs"/>
        </a:defRPr>
      </a:lvl1pPr>
      <a:lvl2pPr algn="l" defTabSz="457200" rtl="0" eaLnBrk="0" fontAlgn="base" hangingPunct="0">
        <a:spcBef>
          <a:spcPct val="0"/>
        </a:spcBef>
        <a:spcAft>
          <a:spcPct val="0"/>
        </a:spcAft>
        <a:defRPr sz="3600">
          <a:solidFill>
            <a:schemeClr val="accent1"/>
          </a:solidFill>
          <a:latin typeface="Trebuchet MS" panose="020B0603020202020204" pitchFamily="34" charset="0"/>
        </a:defRPr>
      </a:lvl2pPr>
      <a:lvl3pPr algn="l" defTabSz="457200" rtl="0" eaLnBrk="0" fontAlgn="base" hangingPunct="0">
        <a:spcBef>
          <a:spcPct val="0"/>
        </a:spcBef>
        <a:spcAft>
          <a:spcPct val="0"/>
        </a:spcAft>
        <a:defRPr sz="3600">
          <a:solidFill>
            <a:schemeClr val="accent1"/>
          </a:solidFill>
          <a:latin typeface="Trebuchet MS" panose="020B0603020202020204" pitchFamily="34" charset="0"/>
        </a:defRPr>
      </a:lvl3pPr>
      <a:lvl4pPr algn="l" defTabSz="457200" rtl="0" eaLnBrk="0" fontAlgn="base" hangingPunct="0">
        <a:spcBef>
          <a:spcPct val="0"/>
        </a:spcBef>
        <a:spcAft>
          <a:spcPct val="0"/>
        </a:spcAft>
        <a:defRPr sz="3600">
          <a:solidFill>
            <a:schemeClr val="accent1"/>
          </a:solidFill>
          <a:latin typeface="Trebuchet MS" panose="020B0603020202020204" pitchFamily="34" charset="0"/>
        </a:defRPr>
      </a:lvl4pPr>
      <a:lvl5pPr algn="l" defTabSz="457200" rtl="0" eaLnBrk="0" fontAlgn="base" hangingPunct="0">
        <a:spcBef>
          <a:spcPct val="0"/>
        </a:spcBef>
        <a:spcAft>
          <a:spcPct val="0"/>
        </a:spcAft>
        <a:defRPr sz="3600">
          <a:solidFill>
            <a:schemeClr val="accent1"/>
          </a:solidFill>
          <a:latin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hyperlink" Target="https://es.wikipedia.org/wiki/Payback_(econom%C3%ADa)" TargetMode="External"/><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ítulo 1"/>
          <p:cNvSpPr txBox="1">
            <a:spLocks/>
          </p:cNvSpPr>
          <p:nvPr/>
        </p:nvSpPr>
        <p:spPr bwMode="auto">
          <a:xfrm>
            <a:off x="2225382" y="1336527"/>
            <a:ext cx="7286625" cy="872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1600" b="1" dirty="0">
                <a:solidFill>
                  <a:schemeClr val="tx1"/>
                </a:solidFill>
                <a:latin typeface="Arial" panose="020B0604020202020204" pitchFamily="34" charset="0"/>
                <a:cs typeface="Arial" panose="020B0604020202020204" pitchFamily="34" charset="0"/>
              </a:rPr>
              <a:t>UNIVERSIDAD DE LOS ANDES</a:t>
            </a:r>
          </a:p>
          <a:p>
            <a:pPr algn="ctr" defTabSz="914400" eaLnBrk="1" hangingPunct="1">
              <a:lnSpc>
                <a:spcPct val="90000"/>
              </a:lnSpc>
              <a:spcBef>
                <a:spcPct val="0"/>
              </a:spcBef>
              <a:buClrTx/>
              <a:buSzTx/>
              <a:buFontTx/>
              <a:buNone/>
            </a:pPr>
            <a:r>
              <a:rPr lang="es-VE" altLang="es-VE" sz="1600" b="1" dirty="0">
                <a:solidFill>
                  <a:schemeClr val="tx1"/>
                </a:solidFill>
                <a:latin typeface="Arial" panose="020B0604020202020204" pitchFamily="34" charset="0"/>
                <a:cs typeface="Arial" panose="020B0604020202020204" pitchFamily="34" charset="0"/>
              </a:rPr>
              <a:t>FACULTAD DE CIENCIAS ECONÓMICAS Y SOCIALES</a:t>
            </a:r>
          </a:p>
          <a:p>
            <a:pPr algn="ctr" defTabSz="914400" eaLnBrk="1" hangingPunct="1">
              <a:lnSpc>
                <a:spcPct val="90000"/>
              </a:lnSpc>
              <a:spcBef>
                <a:spcPct val="0"/>
              </a:spcBef>
              <a:buClrTx/>
              <a:buSzTx/>
              <a:buFontTx/>
              <a:buNone/>
            </a:pPr>
            <a:r>
              <a:rPr lang="es-VE" altLang="es-VE" sz="1600" b="1" dirty="0">
                <a:solidFill>
                  <a:schemeClr val="tx1"/>
                </a:solidFill>
                <a:latin typeface="Arial" panose="020B0604020202020204" pitchFamily="34" charset="0"/>
                <a:cs typeface="Arial" panose="020B0604020202020204" pitchFamily="34" charset="0"/>
              </a:rPr>
              <a:t>INSTITUTO DE INVESTIGACIONES ECONÓMICAS Y SOCIALES</a:t>
            </a:r>
          </a:p>
          <a:p>
            <a:pPr algn="ctr" defTabSz="914400" eaLnBrk="1" hangingPunct="1">
              <a:lnSpc>
                <a:spcPct val="90000"/>
              </a:lnSpc>
              <a:spcBef>
                <a:spcPct val="0"/>
              </a:spcBef>
              <a:buClrTx/>
              <a:buSzTx/>
              <a:buFontTx/>
              <a:buNone/>
            </a:pPr>
            <a:r>
              <a:rPr lang="es-VE" sz="1600" b="1" dirty="0">
                <a:solidFill>
                  <a:schemeClr val="tx1"/>
                </a:solidFill>
                <a:latin typeface="Arial" panose="020B0604020202020204" pitchFamily="34" charset="0"/>
                <a:cs typeface="Arial" panose="020B0604020202020204" pitchFamily="34" charset="0"/>
              </a:rPr>
              <a:t>Sección de Estudios de Posgrado en Economía </a:t>
            </a:r>
            <a:endParaRPr lang="es-VE" altLang="es-VE" sz="1600" b="1" dirty="0">
              <a:solidFill>
                <a:schemeClr val="tx1"/>
              </a:solidFill>
              <a:latin typeface="Arial" panose="020B0604020202020204" pitchFamily="34" charset="0"/>
              <a:cs typeface="Arial" panose="020B0604020202020204" pitchFamily="34" charset="0"/>
            </a:endParaRPr>
          </a:p>
        </p:txBody>
      </p:sp>
      <p:sp>
        <p:nvSpPr>
          <p:cNvPr id="5125" name="Título 1"/>
          <p:cNvSpPr txBox="1">
            <a:spLocks/>
          </p:cNvSpPr>
          <p:nvPr/>
        </p:nvSpPr>
        <p:spPr bwMode="auto">
          <a:xfrm>
            <a:off x="4223792" y="6102177"/>
            <a:ext cx="317023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1400" b="1" dirty="0">
                <a:solidFill>
                  <a:schemeClr val="tx1"/>
                </a:solidFill>
                <a:latin typeface="Arial" panose="020B0604020202020204" pitchFamily="34" charset="0"/>
                <a:cs typeface="Arial" panose="020B0604020202020204" pitchFamily="34" charset="0"/>
              </a:rPr>
              <a:t>Mérida, mayo de 2017</a:t>
            </a:r>
          </a:p>
        </p:txBody>
      </p:sp>
      <p:sp>
        <p:nvSpPr>
          <p:cNvPr id="5126" name="Título 1"/>
          <p:cNvSpPr txBox="1">
            <a:spLocks/>
          </p:cNvSpPr>
          <p:nvPr/>
        </p:nvSpPr>
        <p:spPr bwMode="auto">
          <a:xfrm>
            <a:off x="8789988" y="5575052"/>
            <a:ext cx="3402012"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spcBef>
                <a:spcPct val="0"/>
              </a:spcBef>
              <a:buClrTx/>
              <a:buSzTx/>
              <a:buFontTx/>
              <a:buNone/>
            </a:pPr>
            <a:r>
              <a:rPr lang="es-VE" altLang="es-VE" sz="1400" b="1" dirty="0">
                <a:solidFill>
                  <a:schemeClr val="tx1"/>
                </a:solidFill>
                <a:latin typeface="Arial" panose="020B0604020202020204" pitchFamily="34" charset="0"/>
                <a:cs typeface="Arial" panose="020B0604020202020204" pitchFamily="34" charset="0"/>
              </a:rPr>
              <a:t>Prof. Dr. Francisco Antonio García</a:t>
            </a:r>
          </a:p>
        </p:txBody>
      </p:sp>
      <p:sp>
        <p:nvSpPr>
          <p:cNvPr id="5127" name="Título 1"/>
          <p:cNvSpPr txBox="1">
            <a:spLocks/>
          </p:cNvSpPr>
          <p:nvPr/>
        </p:nvSpPr>
        <p:spPr bwMode="auto">
          <a:xfrm>
            <a:off x="2225382" y="2996952"/>
            <a:ext cx="7759050" cy="1872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sz="2400" dirty="0">
                <a:solidFill>
                  <a:schemeClr val="tx1"/>
                </a:solidFill>
              </a:rPr>
              <a:t>DIPLOMADO EN: PROYECTOS DE INVERSIÓN EMPRESARIAL </a:t>
            </a:r>
          </a:p>
          <a:p>
            <a:pPr algn="ctr" defTabSz="914400" eaLnBrk="1" hangingPunct="1">
              <a:lnSpc>
                <a:spcPct val="90000"/>
              </a:lnSpc>
              <a:spcBef>
                <a:spcPct val="0"/>
              </a:spcBef>
              <a:buClrTx/>
              <a:buSzTx/>
              <a:buNone/>
            </a:pPr>
            <a:r>
              <a:rPr lang="es-VE" sz="2000" dirty="0">
                <a:solidFill>
                  <a:schemeClr val="tx1"/>
                </a:solidFill>
              </a:rPr>
              <a:t>(EVALUACIÓN DE RIESGO, GESTIÓN DE NEGOCIO E IMPACTO AMBIENTAL)</a:t>
            </a:r>
            <a:r>
              <a:rPr lang="es-VE" sz="2000" dirty="0"/>
              <a:t> </a:t>
            </a:r>
          </a:p>
          <a:p>
            <a:pPr algn="ctr" defTabSz="914400" eaLnBrk="1" hangingPunct="1">
              <a:lnSpc>
                <a:spcPct val="90000"/>
              </a:lnSpc>
              <a:spcBef>
                <a:spcPct val="0"/>
              </a:spcBef>
              <a:buClrTx/>
              <a:buSzTx/>
              <a:buNone/>
            </a:pPr>
            <a:endParaRPr lang="es-VE" sz="2000" dirty="0"/>
          </a:p>
          <a:p>
            <a:pPr algn="ctr" defTabSz="914400" eaLnBrk="1" hangingPunct="1">
              <a:lnSpc>
                <a:spcPct val="90000"/>
              </a:lnSpc>
              <a:spcBef>
                <a:spcPct val="0"/>
              </a:spcBef>
              <a:buClrTx/>
              <a:buSzTx/>
              <a:buNone/>
            </a:pPr>
            <a:r>
              <a:rPr lang="es-VE" sz="2000" dirty="0">
                <a:solidFill>
                  <a:srgbClr val="00B050"/>
                </a:solidFill>
              </a:rPr>
              <a:t>MODULO VI: ANÁLISIS DE DECISIONES Y PLANEACION DE ACTIVIDADES DEL PROYECTO</a:t>
            </a:r>
            <a:endParaRPr lang="es-VE" altLang="es-VE" sz="2000" dirty="0">
              <a:solidFill>
                <a:srgbClr val="00B050"/>
              </a:solidFill>
              <a:latin typeface="Arial" panose="020B0604020202020204" pitchFamily="34" charset="0"/>
              <a:cs typeface="Arial" panose="020B0604020202020204" pitchFamily="34" charset="0"/>
            </a:endParaRPr>
          </a:p>
          <a:p>
            <a:pPr algn="ctr" defTabSz="914400" eaLnBrk="1" hangingPunct="1">
              <a:lnSpc>
                <a:spcPct val="90000"/>
              </a:lnSpc>
              <a:spcBef>
                <a:spcPct val="0"/>
              </a:spcBef>
              <a:buClrTx/>
              <a:buSzTx/>
              <a:buFontTx/>
              <a:buNone/>
            </a:pPr>
            <a:endParaRPr lang="es-VE" altLang="es-VE" sz="2000" dirty="0">
              <a:solidFill>
                <a:schemeClr val="tx1"/>
              </a:solidFill>
              <a:latin typeface="Arial" panose="020B0604020202020204" pitchFamily="34" charset="0"/>
              <a:cs typeface="Arial" panose="020B0604020202020204" pitchFamily="34" charset="0"/>
            </a:endParaRPr>
          </a:p>
        </p:txBody>
      </p:sp>
      <p:pic>
        <p:nvPicPr>
          <p:cNvPr id="6" name="Picture 8" descr="Sin título.png"/>
          <p:cNvPicPr>
            <a:picLocks noChangeAspect="1"/>
          </p:cNvPicPr>
          <p:nvPr/>
        </p:nvPicPr>
        <p:blipFill>
          <a:blip r:embed="rId2" cstate="print"/>
          <a:stretch>
            <a:fillRect/>
          </a:stretch>
        </p:blipFill>
        <p:spPr>
          <a:xfrm>
            <a:off x="9506165" y="268889"/>
            <a:ext cx="1295400" cy="624551"/>
          </a:xfrm>
          <a:prstGeom prst="rect">
            <a:avLst/>
          </a:prstGeom>
        </p:spPr>
      </p:pic>
      <p:pic>
        <p:nvPicPr>
          <p:cNvPr id="2" name="Imagen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31504" y="219580"/>
            <a:ext cx="2155865" cy="630894"/>
          </a:xfrm>
          <a:prstGeom prst="rect">
            <a:avLst/>
          </a:prstGeom>
        </p:spPr>
      </p:pic>
      <p:pic>
        <p:nvPicPr>
          <p:cNvPr id="3" name="Imagen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3749" y="268608"/>
            <a:ext cx="2520280" cy="63730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335855"/>
            <a:ext cx="6681788"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altLang="es-VE" sz="2000" dirty="0">
                <a:solidFill>
                  <a:srgbClr val="00B050"/>
                </a:solidFill>
                <a:latin typeface="Arial" panose="020B0604020202020204" pitchFamily="34" charset="0"/>
                <a:cs typeface="Arial" panose="020B0604020202020204" pitchFamily="34" charset="0"/>
              </a:rPr>
              <a:t>Etapas de la Fase I</a:t>
            </a:r>
          </a:p>
        </p:txBody>
      </p:sp>
      <p:sp>
        <p:nvSpPr>
          <p:cNvPr id="7" name="Rectangle 3"/>
          <p:cNvSpPr>
            <a:spLocks noGrp="1" noChangeArrowheads="1"/>
          </p:cNvSpPr>
          <p:nvPr>
            <p:ph type="subTitle" idx="1"/>
          </p:nvPr>
        </p:nvSpPr>
        <p:spPr>
          <a:xfrm>
            <a:off x="1703512" y="2276872"/>
            <a:ext cx="8713788" cy="3600400"/>
          </a:xfrm>
          <a:noFill/>
          <a:ln w="12700" cap="flat">
            <a:solidFill>
              <a:srgbClr val="000000"/>
            </a:solidFill>
            <a:miter lim="800000"/>
            <a:headEnd/>
            <a:tailEnd/>
          </a:ln>
        </p:spPr>
        <p:txBody>
          <a:bodyPr lIns="90488" tIns="44450" rIns="90488" bIns="44450"/>
          <a:lstStyle/>
          <a:p>
            <a:pPr algn="just">
              <a:spcBef>
                <a:spcPts val="0"/>
              </a:spcBef>
            </a:pPr>
            <a:r>
              <a:rPr lang="es-ES" altLang="es-VE" sz="2000" dirty="0">
                <a:solidFill>
                  <a:srgbClr val="00B050"/>
                </a:solidFill>
              </a:rPr>
              <a:t>ETAPA III: </a:t>
            </a:r>
            <a:r>
              <a:rPr lang="es-ES" altLang="es-VE" sz="2000" dirty="0">
                <a:solidFill>
                  <a:srgbClr val="000000"/>
                </a:solidFill>
              </a:rPr>
              <a:t>Estudios de Factibilidad, su objetivo es ordenar y sistematizar la</a:t>
            </a:r>
          </a:p>
          <a:p>
            <a:pPr algn="just">
              <a:spcBef>
                <a:spcPts val="0"/>
              </a:spcBef>
            </a:pPr>
            <a:r>
              <a:rPr lang="es-ES" altLang="es-VE" sz="2000" dirty="0">
                <a:solidFill>
                  <a:srgbClr val="000000"/>
                </a:solidFill>
              </a:rPr>
              <a:t>información de carácter monetario que proporcionan las etapas anteriores, que sirven de base para elaborar cuadros analíticos.  Así mismo proporciona información sobre aspectos no incluidos en los estudios anteriores, como los relativos a impuestos, al financiamiento, etc. Dicha información servirá de base para la evaluación financiera. Estudios a realizar:</a:t>
            </a:r>
          </a:p>
          <a:p>
            <a:pPr algn="just">
              <a:spcBef>
                <a:spcPts val="0"/>
              </a:spcBef>
            </a:pPr>
            <a:endParaRPr lang="es-ES" altLang="es-VE" sz="2000" dirty="0">
              <a:solidFill>
                <a:srgbClr val="000000"/>
              </a:solidFill>
            </a:endParaRPr>
          </a:p>
          <a:p>
            <a:pPr algn="just">
              <a:spcBef>
                <a:spcPts val="0"/>
              </a:spcBef>
            </a:pPr>
            <a:r>
              <a:rPr lang="es-ES" altLang="es-VE" sz="1800" dirty="0">
                <a:solidFill>
                  <a:srgbClr val="000000"/>
                </a:solidFill>
              </a:rPr>
              <a:t>1.- ESTUDIO FINANCIERO	      	              2.- PRESUPUESTOS</a:t>
            </a:r>
          </a:p>
          <a:p>
            <a:pPr algn="just">
              <a:spcBef>
                <a:spcPts val="0"/>
              </a:spcBef>
            </a:pPr>
            <a:r>
              <a:rPr lang="es-ES" altLang="es-VE" sz="1800" dirty="0">
                <a:solidFill>
                  <a:srgbClr val="000000"/>
                </a:solidFill>
              </a:rPr>
              <a:t>* Monto de la inversión requerida           </a:t>
            </a:r>
            <a:r>
              <a:rPr lang="es-ES" altLang="es-VE" dirty="0">
                <a:solidFill>
                  <a:srgbClr val="000000"/>
                </a:solidFill>
              </a:rPr>
              <a:t>* Fuentes de financiamiento </a:t>
            </a:r>
            <a:endParaRPr lang="es-ES" altLang="es-VE" sz="1800" dirty="0">
              <a:solidFill>
                <a:srgbClr val="000000"/>
              </a:solidFill>
            </a:endParaRPr>
          </a:p>
          <a:p>
            <a:pPr algn="just">
              <a:spcBef>
                <a:spcPts val="0"/>
              </a:spcBef>
            </a:pPr>
            <a:r>
              <a:rPr lang="es-ES" altLang="es-VE" sz="1800" dirty="0">
                <a:solidFill>
                  <a:srgbClr val="000000"/>
                </a:solidFill>
              </a:rPr>
              <a:t>* Pronósticos de operaciones</a:t>
            </a:r>
            <a:r>
              <a:rPr lang="es-ES" altLang="es-VE" dirty="0">
                <a:solidFill>
                  <a:srgbClr val="000000"/>
                </a:solidFill>
              </a:rPr>
              <a:t>                  * Estados financieros proyectados </a:t>
            </a:r>
            <a:endParaRPr lang="es-ES" altLang="es-VE" sz="1800" dirty="0">
              <a:solidFill>
                <a:srgbClr val="000000"/>
              </a:solidFill>
            </a:endParaRPr>
          </a:p>
          <a:p>
            <a:pPr algn="just">
              <a:spcBef>
                <a:spcPts val="0"/>
              </a:spcBef>
            </a:pPr>
            <a:r>
              <a:rPr lang="es-ES" altLang="es-VE" sz="1800" dirty="0">
                <a:solidFill>
                  <a:srgbClr val="000000"/>
                </a:solidFill>
              </a:rPr>
              <a:t>* Costos asociados 		                    * Evaluación y dictamen</a:t>
            </a:r>
          </a:p>
          <a:p>
            <a:pPr marL="342900" indent="-342900" algn="l"/>
            <a:endParaRPr lang="es-ES" altLang="es-VE" sz="2000" dirty="0">
              <a:solidFill>
                <a:srgbClr val="000000"/>
              </a:solidFill>
            </a:endParaRPr>
          </a:p>
        </p:txBody>
      </p:sp>
    </p:spTree>
    <p:extLst>
      <p:ext uri="{BB962C8B-B14F-4D97-AF65-F5344CB8AC3E}">
        <p14:creationId xmlns:p14="http://schemas.microsoft.com/office/powerpoint/2010/main" val="666752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335855"/>
            <a:ext cx="6681788"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altLang="es-VE" sz="2000" dirty="0">
                <a:solidFill>
                  <a:srgbClr val="00B050"/>
                </a:solidFill>
                <a:latin typeface="Arial" panose="020B0604020202020204" pitchFamily="34" charset="0"/>
                <a:cs typeface="Arial" panose="020B0604020202020204" pitchFamily="34" charset="0"/>
              </a:rPr>
              <a:t>Vida útil de un proyecto</a:t>
            </a:r>
          </a:p>
        </p:txBody>
      </p:sp>
      <p:sp>
        <p:nvSpPr>
          <p:cNvPr id="6" name="Rectangle 3"/>
          <p:cNvSpPr txBox="1">
            <a:spLocks noChangeArrowheads="1"/>
          </p:cNvSpPr>
          <p:nvPr/>
        </p:nvSpPr>
        <p:spPr bwMode="auto">
          <a:xfrm>
            <a:off x="3071664" y="2348880"/>
            <a:ext cx="6119813" cy="3584575"/>
          </a:xfrm>
          <a:prstGeom prst="rect">
            <a:avLst/>
          </a:prstGeom>
          <a:noFill/>
          <a:ln w="12700"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0488" tIns="44450" rIns="90488" bIns="44450" numCol="1" anchor="t" anchorCtr="0" compatLnSpc="1">
            <a:prstTxWarp prst="textNoShape">
              <a:avLst/>
            </a:prstTxWarp>
          </a:bodyPr>
          <a:lstStyle>
            <a:lvl1pPr marL="0" indent="0" algn="r" defTabSz="457200" rtl="0" eaLnBrk="0" fontAlgn="base" hangingPunct="0">
              <a:spcBef>
                <a:spcPts val="1000"/>
              </a:spcBef>
              <a:spcAft>
                <a:spcPct val="0"/>
              </a:spcAft>
              <a:buClr>
                <a:schemeClr val="accent1"/>
              </a:buClr>
              <a:buSzPct val="80000"/>
              <a:buFont typeface="Wingdings 3" panose="05040102010807070707" pitchFamily="18" charset="2"/>
              <a:buNone/>
              <a:defRPr kern="1200">
                <a:solidFill>
                  <a:schemeClr val="tx1">
                    <a:lumMod val="50000"/>
                    <a:lumOff val="50000"/>
                  </a:schemeClr>
                </a:solidFill>
                <a:latin typeface="+mn-lt"/>
                <a:ea typeface="+mn-ea"/>
                <a:cs typeface="+mn-cs"/>
              </a:defRPr>
            </a:lvl1pPr>
            <a:lvl2pPr marL="457200" indent="0" algn="ctr" defTabSz="457200" rtl="0" eaLnBrk="0" fontAlgn="base" hangingPunct="0">
              <a:spcBef>
                <a:spcPts val="1000"/>
              </a:spcBef>
              <a:spcAft>
                <a:spcPct val="0"/>
              </a:spcAft>
              <a:buClr>
                <a:schemeClr val="accent1"/>
              </a:buClr>
              <a:buSzPct val="80000"/>
              <a:buFont typeface="Wingdings 3" panose="05040102010807070707" pitchFamily="18" charset="2"/>
              <a:buNone/>
              <a:defRPr sz="1600" kern="1200">
                <a:solidFill>
                  <a:schemeClr val="tx1">
                    <a:tint val="75000"/>
                  </a:schemeClr>
                </a:solidFill>
                <a:latin typeface="+mn-lt"/>
                <a:ea typeface="+mn-ea"/>
                <a:cs typeface="+mn-cs"/>
              </a:defRPr>
            </a:lvl2pPr>
            <a:lvl3pPr marL="914400" indent="0" algn="ctr" defTabSz="457200" rtl="0" eaLnBrk="0" fontAlgn="base" hangingPunct="0">
              <a:spcBef>
                <a:spcPts val="1000"/>
              </a:spcBef>
              <a:spcAft>
                <a:spcPct val="0"/>
              </a:spcAft>
              <a:buClr>
                <a:schemeClr val="accent1"/>
              </a:buClr>
              <a:buSzPct val="80000"/>
              <a:buFont typeface="Wingdings 3" panose="05040102010807070707" pitchFamily="18" charset="2"/>
              <a:buNone/>
              <a:defRPr sz="1400" kern="1200">
                <a:solidFill>
                  <a:schemeClr val="tx1">
                    <a:tint val="75000"/>
                  </a:schemeClr>
                </a:solidFill>
                <a:latin typeface="+mn-lt"/>
                <a:ea typeface="+mn-ea"/>
                <a:cs typeface="+mn-cs"/>
              </a:defRPr>
            </a:lvl3pPr>
            <a:lvl4pPr marL="1371600" indent="0" algn="ctr" defTabSz="457200" rtl="0" eaLnBrk="0" fontAlgn="base" hangingPunct="0">
              <a:spcBef>
                <a:spcPts val="1000"/>
              </a:spcBef>
              <a:spcAft>
                <a:spcPct val="0"/>
              </a:spcAft>
              <a:buClr>
                <a:schemeClr val="accent1"/>
              </a:buClr>
              <a:buSzPct val="80000"/>
              <a:buFont typeface="Wingdings 3" panose="05040102010807070707" pitchFamily="18" charset="2"/>
              <a:buNone/>
              <a:defRPr sz="1200" kern="1200">
                <a:solidFill>
                  <a:schemeClr val="tx1">
                    <a:tint val="75000"/>
                  </a:schemeClr>
                </a:solidFill>
                <a:latin typeface="+mn-lt"/>
                <a:ea typeface="+mn-ea"/>
                <a:cs typeface="+mn-cs"/>
              </a:defRPr>
            </a:lvl4pPr>
            <a:lvl5pPr marL="1828800" indent="0" algn="ctr" defTabSz="457200" rtl="0" eaLnBrk="0" fontAlgn="base" hangingPunct="0">
              <a:spcBef>
                <a:spcPts val="1000"/>
              </a:spcBef>
              <a:spcAft>
                <a:spcPct val="0"/>
              </a:spcAft>
              <a:buClr>
                <a:schemeClr val="accent1"/>
              </a:buClr>
              <a:buSzPct val="80000"/>
              <a:buFont typeface="Wingdings 3" panose="05040102010807070707" pitchFamily="18"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just">
              <a:buFontTx/>
              <a:buNone/>
            </a:pPr>
            <a:r>
              <a:rPr lang="es-ES" altLang="es-VE" sz="2000" dirty="0">
                <a:solidFill>
                  <a:schemeClr val="tx1"/>
                </a:solidFill>
              </a:rPr>
              <a:t>El horizonte de evaluación depende de las características de cada proyecto. Si el proyecto tiene una vida útil esperada posible de prever y si no es de larga duración, lo más conveniente es construir el flujo de caja en ese número de años. Si la empresa que se creará con el proyecto, tiene objetivos de permanencia en el tiempo, se puede aplicar la convención generalmente aceptada de proyectar lo flujos a diez años, donde el valor de desecho refleja el valor remanente de la inversión (o el valor del proyecto) después del tiempo.</a:t>
            </a:r>
          </a:p>
        </p:txBody>
      </p:sp>
    </p:spTree>
    <p:extLst>
      <p:ext uri="{BB962C8B-B14F-4D97-AF65-F5344CB8AC3E}">
        <p14:creationId xmlns:p14="http://schemas.microsoft.com/office/powerpoint/2010/main" val="25959587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335855"/>
            <a:ext cx="6681788"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altLang="es-VE" sz="2000" dirty="0">
                <a:solidFill>
                  <a:srgbClr val="00B050"/>
                </a:solidFill>
                <a:latin typeface="Arial" panose="020B0604020202020204" pitchFamily="34" charset="0"/>
                <a:cs typeface="Arial" panose="020B0604020202020204" pitchFamily="34" charset="0"/>
              </a:rPr>
              <a:t>Principales métodos de evaluación de un proyecto: VAN</a:t>
            </a:r>
          </a:p>
        </p:txBody>
      </p:sp>
      <p:sp>
        <p:nvSpPr>
          <p:cNvPr id="7" name="Rectangle 3"/>
          <p:cNvSpPr>
            <a:spLocks noGrp="1" noChangeArrowheads="1"/>
          </p:cNvSpPr>
          <p:nvPr>
            <p:ph type="subTitle" idx="1"/>
          </p:nvPr>
        </p:nvSpPr>
        <p:spPr>
          <a:xfrm>
            <a:off x="2927648" y="2204864"/>
            <a:ext cx="6159500" cy="3888432"/>
          </a:xfrm>
          <a:noFill/>
          <a:ln w="12700" cap="flat">
            <a:solidFill>
              <a:srgbClr val="000000"/>
            </a:solidFill>
            <a:miter lim="800000"/>
            <a:headEnd/>
            <a:tailEnd/>
          </a:ln>
        </p:spPr>
        <p:txBody>
          <a:bodyPr lIns="90488" tIns="44450" rIns="90488" bIns="44450"/>
          <a:lstStyle/>
          <a:p>
            <a:pPr algn="just">
              <a:spcBef>
                <a:spcPts val="0"/>
              </a:spcBef>
            </a:pPr>
            <a:r>
              <a:rPr lang="es-ES" altLang="es-VE" sz="1800" dirty="0">
                <a:solidFill>
                  <a:schemeClr val="tx1"/>
                </a:solidFill>
              </a:rPr>
              <a:t>SE LE PUEDE DEFINIR COMO LA SUMA DE LOS FLUJOS DE CAJA DE UN PROYECTO, ACTUALIZADOS A UNA TASA DETERMINADA CONOCIDA COMO TASA DE RENDIMIENTO MÍNIMA ATRACTIVA</a:t>
            </a:r>
          </a:p>
          <a:p>
            <a:pPr algn="just">
              <a:spcBef>
                <a:spcPts val="0"/>
              </a:spcBef>
            </a:pPr>
            <a:endParaRPr lang="es-ES" altLang="es-VE" sz="1800" dirty="0">
              <a:solidFill>
                <a:schemeClr val="tx1"/>
              </a:solidFill>
            </a:endParaRPr>
          </a:p>
          <a:p>
            <a:pPr algn="just">
              <a:spcBef>
                <a:spcPts val="0"/>
              </a:spcBef>
            </a:pPr>
            <a:endParaRPr lang="es-ES" altLang="es-VE" sz="1600" dirty="0">
              <a:solidFill>
                <a:schemeClr val="tx1"/>
              </a:solidFill>
            </a:endParaRPr>
          </a:p>
          <a:p>
            <a:pPr algn="just">
              <a:spcBef>
                <a:spcPts val="0"/>
              </a:spcBef>
            </a:pPr>
            <a:endParaRPr lang="es-ES" altLang="es-VE" sz="1600" dirty="0">
              <a:solidFill>
                <a:schemeClr val="tx1"/>
              </a:solidFill>
            </a:endParaRPr>
          </a:p>
          <a:p>
            <a:pPr algn="just">
              <a:spcBef>
                <a:spcPts val="0"/>
              </a:spcBef>
            </a:pPr>
            <a:endParaRPr lang="es-ES" altLang="es-VE" sz="1600" dirty="0">
              <a:solidFill>
                <a:schemeClr val="tx1"/>
              </a:solidFill>
            </a:endParaRPr>
          </a:p>
          <a:p>
            <a:pPr algn="just">
              <a:spcBef>
                <a:spcPts val="0"/>
              </a:spcBef>
            </a:pPr>
            <a:endParaRPr lang="es-ES" altLang="es-VE" sz="1600" dirty="0">
              <a:solidFill>
                <a:schemeClr val="tx1"/>
              </a:solidFill>
            </a:endParaRPr>
          </a:p>
          <a:p>
            <a:pPr algn="just">
              <a:spcBef>
                <a:spcPts val="0"/>
              </a:spcBef>
            </a:pPr>
            <a:endParaRPr lang="es-ES" altLang="es-VE" sz="1800" dirty="0">
              <a:solidFill>
                <a:schemeClr val="tx1"/>
              </a:solidFill>
            </a:endParaRPr>
          </a:p>
          <a:p>
            <a:pPr algn="just">
              <a:spcBef>
                <a:spcPts val="0"/>
              </a:spcBef>
            </a:pPr>
            <a:r>
              <a:rPr lang="es-ES" altLang="es-VE" sz="1800" dirty="0">
                <a:solidFill>
                  <a:schemeClr val="tx1"/>
                </a:solidFill>
              </a:rPr>
              <a:t>Donde </a:t>
            </a:r>
            <a:r>
              <a:rPr lang="es-ES" altLang="es-VE" sz="1800" dirty="0" err="1">
                <a:solidFill>
                  <a:schemeClr val="tx1"/>
                </a:solidFill>
              </a:rPr>
              <a:t>BN</a:t>
            </a:r>
            <a:r>
              <a:rPr lang="es-ES" altLang="es-VE" sz="1800" baseline="-25000" dirty="0" err="1">
                <a:solidFill>
                  <a:schemeClr val="tx1"/>
                </a:solidFill>
              </a:rPr>
              <a:t>t</a:t>
            </a:r>
            <a:r>
              <a:rPr lang="es-ES" altLang="es-VE" sz="1800" dirty="0">
                <a:solidFill>
                  <a:schemeClr val="tx1"/>
                </a:solidFill>
              </a:rPr>
              <a:t> representa el beneficio neto del flujo en el periodo t. Obviamente puede tomar valor positivo o negativo. I</a:t>
            </a:r>
            <a:r>
              <a:rPr lang="es-ES" altLang="es-VE" sz="1800" baseline="-25000" dirty="0">
                <a:solidFill>
                  <a:schemeClr val="tx1"/>
                </a:solidFill>
              </a:rPr>
              <a:t>O</a:t>
            </a:r>
            <a:r>
              <a:rPr lang="es-ES" altLang="es-VE" sz="1800" dirty="0">
                <a:solidFill>
                  <a:schemeClr val="tx1"/>
                </a:solidFill>
              </a:rPr>
              <a:t>, la inversión inicial, en el momento cero de la evaluación. La tasa de descuento se representa como i.</a:t>
            </a:r>
          </a:p>
        </p:txBody>
      </p:sp>
      <p:pic>
        <p:nvPicPr>
          <p:cNvPr id="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35760" y="3429942"/>
            <a:ext cx="3924300" cy="143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Tree>
    <p:extLst>
      <p:ext uri="{BB962C8B-B14F-4D97-AF65-F5344CB8AC3E}">
        <p14:creationId xmlns:p14="http://schemas.microsoft.com/office/powerpoint/2010/main" val="13651370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335855"/>
            <a:ext cx="6681788"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altLang="es-VE" sz="2000" dirty="0">
                <a:solidFill>
                  <a:srgbClr val="00B050"/>
                </a:solidFill>
                <a:latin typeface="Arial" panose="020B0604020202020204" pitchFamily="34" charset="0"/>
                <a:cs typeface="Arial" panose="020B0604020202020204" pitchFamily="34" charset="0"/>
              </a:rPr>
              <a:t>Principales métodos de evaluación de un proyecto: TIR</a:t>
            </a:r>
          </a:p>
        </p:txBody>
      </p:sp>
      <p:sp>
        <p:nvSpPr>
          <p:cNvPr id="10" name="Rectangle 3"/>
          <p:cNvSpPr>
            <a:spLocks noGrp="1" noChangeArrowheads="1"/>
          </p:cNvSpPr>
          <p:nvPr>
            <p:ph type="subTitle" idx="1"/>
          </p:nvPr>
        </p:nvSpPr>
        <p:spPr>
          <a:xfrm>
            <a:off x="2783632" y="2276872"/>
            <a:ext cx="6235700" cy="3744416"/>
          </a:xfrm>
          <a:noFill/>
          <a:ln w="12700" cap="flat">
            <a:solidFill>
              <a:srgbClr val="000000"/>
            </a:solidFill>
            <a:miter lim="800000"/>
            <a:headEnd/>
            <a:tailEnd/>
          </a:ln>
        </p:spPr>
        <p:txBody>
          <a:bodyPr lIns="90488" tIns="44450" rIns="90488" bIns="44450"/>
          <a:lstStyle/>
          <a:p>
            <a:pPr algn="just">
              <a:spcBef>
                <a:spcPts val="0"/>
              </a:spcBef>
            </a:pPr>
            <a:r>
              <a:rPr lang="es-ES" altLang="es-VE" sz="1800" dirty="0">
                <a:solidFill>
                  <a:schemeClr val="tx1"/>
                </a:solidFill>
              </a:rPr>
              <a:t>SE LE DENOMINA ASI A LA TASA QUE UTILIZADA PARA ACTUALIZAR LOS FLUJOS DE CAJA DE UN PROYECTO DE INVERSION, HACE IGUAL A CERO SU SUMA. EN OTRAS PALABRAS, ES LA TASA QUE HACE IGUAL A CERO EL VAN</a:t>
            </a:r>
          </a:p>
          <a:p>
            <a:pPr algn="just">
              <a:spcBef>
                <a:spcPts val="0"/>
              </a:spcBef>
            </a:pPr>
            <a:endParaRPr lang="es-ES" altLang="es-VE" sz="1800" dirty="0">
              <a:solidFill>
                <a:schemeClr val="tx1"/>
              </a:solidFill>
            </a:endParaRPr>
          </a:p>
          <a:p>
            <a:pPr algn="just">
              <a:spcBef>
                <a:spcPts val="0"/>
              </a:spcBef>
            </a:pPr>
            <a:endParaRPr lang="es-ES" altLang="es-VE" sz="1800" dirty="0">
              <a:solidFill>
                <a:schemeClr val="tx1"/>
              </a:solidFill>
            </a:endParaRPr>
          </a:p>
          <a:p>
            <a:pPr algn="just">
              <a:spcBef>
                <a:spcPts val="0"/>
              </a:spcBef>
            </a:pPr>
            <a:endParaRPr lang="es-ES" altLang="es-VE" sz="1800" dirty="0">
              <a:solidFill>
                <a:schemeClr val="tx1"/>
              </a:solidFill>
            </a:endParaRPr>
          </a:p>
          <a:p>
            <a:pPr algn="just">
              <a:spcBef>
                <a:spcPts val="0"/>
              </a:spcBef>
            </a:pPr>
            <a:endParaRPr lang="es-ES" altLang="es-VE" sz="1800" dirty="0">
              <a:solidFill>
                <a:schemeClr val="tx1"/>
              </a:solidFill>
            </a:endParaRPr>
          </a:p>
          <a:p>
            <a:pPr algn="just">
              <a:spcBef>
                <a:spcPts val="0"/>
              </a:spcBef>
            </a:pPr>
            <a:endParaRPr lang="es-ES" altLang="es-VE" sz="1800" dirty="0">
              <a:solidFill>
                <a:schemeClr val="tx1"/>
              </a:solidFill>
            </a:endParaRPr>
          </a:p>
          <a:p>
            <a:pPr algn="just">
              <a:spcBef>
                <a:spcPts val="0"/>
              </a:spcBef>
            </a:pPr>
            <a:endParaRPr lang="es-ES" altLang="es-VE" sz="1800" dirty="0">
              <a:solidFill>
                <a:schemeClr val="tx1"/>
              </a:solidFill>
            </a:endParaRPr>
          </a:p>
          <a:p>
            <a:pPr algn="just">
              <a:spcBef>
                <a:spcPts val="0"/>
              </a:spcBef>
            </a:pPr>
            <a:endParaRPr lang="es-ES" altLang="es-VE" sz="1800" dirty="0">
              <a:solidFill>
                <a:schemeClr val="tx1"/>
              </a:solidFill>
            </a:endParaRPr>
          </a:p>
          <a:p>
            <a:pPr algn="just">
              <a:spcBef>
                <a:spcPts val="0"/>
              </a:spcBef>
            </a:pPr>
            <a:r>
              <a:rPr lang="es-ES" altLang="es-VE" sz="1800" dirty="0">
                <a:solidFill>
                  <a:schemeClr val="tx1"/>
                </a:solidFill>
              </a:rPr>
              <a:t>Con la misma nomenclatura de las variables del VAN, r</a:t>
            </a:r>
          </a:p>
          <a:p>
            <a:pPr algn="just">
              <a:spcBef>
                <a:spcPts val="0"/>
              </a:spcBef>
            </a:pPr>
            <a:r>
              <a:rPr lang="es-ES" altLang="es-VE" sz="1800" dirty="0">
                <a:solidFill>
                  <a:schemeClr val="tx1"/>
                </a:solidFill>
              </a:rPr>
              <a:t>representa la tasa interna de retorno.</a:t>
            </a:r>
            <a:endParaRPr lang="es-ES" altLang="es-VE" sz="1800" dirty="0"/>
          </a:p>
        </p:txBody>
      </p:sp>
      <p:pic>
        <p:nvPicPr>
          <p:cNvPr id="11"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11824" y="3573016"/>
            <a:ext cx="3324225" cy="163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Tree>
    <p:extLst>
      <p:ext uri="{BB962C8B-B14F-4D97-AF65-F5344CB8AC3E}">
        <p14:creationId xmlns:p14="http://schemas.microsoft.com/office/powerpoint/2010/main" val="29154961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335855"/>
            <a:ext cx="6681788"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sz="2000" dirty="0">
                <a:solidFill>
                  <a:srgbClr val="00B050"/>
                </a:solidFill>
              </a:rPr>
              <a:t>Técnicas cuantitativas idóneas para la selección de proyectos de inversión</a:t>
            </a:r>
            <a:endParaRPr lang="es-VE" altLang="es-VE" sz="2000" dirty="0">
              <a:solidFill>
                <a:srgbClr val="00B050"/>
              </a:solidFill>
              <a:latin typeface="Arial" panose="020B0604020202020204" pitchFamily="34" charset="0"/>
              <a:cs typeface="Arial" panose="020B0604020202020204" pitchFamily="34" charset="0"/>
            </a:endParaRPr>
          </a:p>
        </p:txBody>
      </p:sp>
      <p:sp>
        <p:nvSpPr>
          <p:cNvPr id="10" name="Rectangle 3"/>
          <p:cNvSpPr>
            <a:spLocks noGrp="1" noChangeArrowheads="1"/>
          </p:cNvSpPr>
          <p:nvPr>
            <p:ph type="subTitle" idx="1"/>
          </p:nvPr>
        </p:nvSpPr>
        <p:spPr>
          <a:xfrm>
            <a:off x="983432" y="1988840"/>
            <a:ext cx="10225136" cy="4536504"/>
          </a:xfrm>
          <a:noFill/>
          <a:ln w="12700" cap="flat">
            <a:solidFill>
              <a:srgbClr val="000000"/>
            </a:solidFill>
            <a:miter lim="800000"/>
            <a:headEnd/>
            <a:tailEnd/>
          </a:ln>
        </p:spPr>
        <p:txBody>
          <a:bodyPr lIns="90488" tIns="44450" rIns="90488" bIns="44450"/>
          <a:lstStyle/>
          <a:p>
            <a:pPr algn="just">
              <a:spcBef>
                <a:spcPts val="0"/>
              </a:spcBef>
            </a:pPr>
            <a:r>
              <a:rPr lang="es-VE" dirty="0">
                <a:solidFill>
                  <a:schemeClr val="tx1"/>
                </a:solidFill>
              </a:rPr>
              <a:t>Entre cualquier conjunto de proyectos puede existir una de las siguientes relaciones.</a:t>
            </a:r>
          </a:p>
          <a:p>
            <a:pPr algn="just">
              <a:spcBef>
                <a:spcPts val="0"/>
              </a:spcBef>
            </a:pPr>
            <a:endParaRPr lang="es-VE" dirty="0">
              <a:solidFill>
                <a:schemeClr val="tx1"/>
              </a:solidFill>
            </a:endParaRPr>
          </a:p>
          <a:p>
            <a:pPr marL="342900" indent="-342900" algn="just">
              <a:spcBef>
                <a:spcPts val="0"/>
              </a:spcBef>
              <a:buAutoNum type="alphaLcParenR"/>
            </a:pPr>
            <a:r>
              <a:rPr lang="es-VE" dirty="0">
                <a:solidFill>
                  <a:schemeClr val="tx1"/>
                </a:solidFill>
              </a:rPr>
              <a:t>Proyectos Independientes: Si los proyectos se pueden ejecutar simultáneamente, sin que la ejecución de alguno de ellos afecte la ejecución del otro. Sólo se presenta la la limitante de disponibilidad global de recursos financieros para la realización de todos los emprendimientos.</a:t>
            </a:r>
          </a:p>
          <a:p>
            <a:pPr marL="342900" indent="-342900" algn="just">
              <a:spcBef>
                <a:spcPts val="0"/>
              </a:spcBef>
              <a:buAutoNum type="alphaLcParenR"/>
            </a:pPr>
            <a:endParaRPr lang="es-VE" dirty="0">
              <a:solidFill>
                <a:schemeClr val="tx1"/>
              </a:solidFill>
            </a:endParaRPr>
          </a:p>
          <a:p>
            <a:pPr marL="342900" indent="-342900" algn="just">
              <a:spcBef>
                <a:spcPts val="0"/>
              </a:spcBef>
              <a:buAutoNum type="alphaLcParenR"/>
            </a:pPr>
            <a:r>
              <a:rPr lang="es-VE" dirty="0">
                <a:solidFill>
                  <a:schemeClr val="tx1"/>
                </a:solidFill>
              </a:rPr>
              <a:t>Proyectos Mutuamente Excluyentes: Este caso se presenta cuando la realización de un determinado proyecto, compite con la realización de otro u otros proyectos o viceversa, pues son emprendimientos sustitutivos.</a:t>
            </a:r>
          </a:p>
          <a:p>
            <a:pPr marL="342900" indent="-342900" algn="just">
              <a:spcBef>
                <a:spcPts val="0"/>
              </a:spcBef>
              <a:buAutoNum type="alphaLcParenR"/>
            </a:pPr>
            <a:endParaRPr lang="es-VE" dirty="0">
              <a:solidFill>
                <a:schemeClr val="tx1"/>
              </a:solidFill>
            </a:endParaRPr>
          </a:p>
          <a:p>
            <a:pPr marL="342900" indent="-342900" algn="just">
              <a:spcBef>
                <a:spcPts val="0"/>
              </a:spcBef>
              <a:buAutoNum type="alphaLcParenR"/>
            </a:pPr>
            <a:r>
              <a:rPr lang="es-VE" dirty="0">
                <a:solidFill>
                  <a:schemeClr val="tx1"/>
                </a:solidFill>
              </a:rPr>
              <a:t>Proyectos Complementarios: Dos o más proyectos son complementarios, si la ejecución de uno mejora la rentabilidad del otro. Comparten sin agotar un activo, o una inversión (un cultivo de manzanas al lado de un cultivo de apicultura) o porque los proyectos en conjunto generan mayor demanda (un conjunto habitacional que se le dote de un gimnasio, por ejemplo).</a:t>
            </a:r>
          </a:p>
          <a:p>
            <a:pPr algn="just">
              <a:spcBef>
                <a:spcPts val="0"/>
              </a:spcBef>
            </a:pPr>
            <a:endParaRPr lang="es-ES" altLang="es-VE" sz="1800" dirty="0">
              <a:solidFill>
                <a:schemeClr val="tx1"/>
              </a:solidFill>
            </a:endParaRPr>
          </a:p>
        </p:txBody>
      </p:sp>
    </p:spTree>
    <p:extLst>
      <p:ext uri="{BB962C8B-B14F-4D97-AF65-F5344CB8AC3E}">
        <p14:creationId xmlns:p14="http://schemas.microsoft.com/office/powerpoint/2010/main" val="16573975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335855"/>
            <a:ext cx="6681788" cy="1364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sz="2000" dirty="0">
                <a:solidFill>
                  <a:srgbClr val="00B050"/>
                </a:solidFill>
              </a:rPr>
              <a:t>Selección de Proyectos Independientes mediante la Programación Lineal Entera Binaria (PLEB) </a:t>
            </a:r>
            <a:endParaRPr lang="es-VE" altLang="es-VE" sz="2000" dirty="0">
              <a:solidFill>
                <a:srgbClr val="00B050"/>
              </a:solidFill>
              <a:latin typeface="Arial" panose="020B0604020202020204" pitchFamily="34" charset="0"/>
              <a:cs typeface="Arial" panose="020B0604020202020204" pitchFamily="34" charset="0"/>
            </a:endParaRPr>
          </a:p>
        </p:txBody>
      </p:sp>
      <p:sp>
        <p:nvSpPr>
          <p:cNvPr id="10" name="Rectangle 3"/>
          <p:cNvSpPr>
            <a:spLocks noGrp="1" noChangeArrowheads="1"/>
          </p:cNvSpPr>
          <p:nvPr>
            <p:ph type="subTitle" idx="1"/>
          </p:nvPr>
        </p:nvSpPr>
        <p:spPr>
          <a:xfrm>
            <a:off x="2135560" y="2492896"/>
            <a:ext cx="7776864" cy="3456384"/>
          </a:xfrm>
          <a:noFill/>
          <a:ln w="12700" cap="flat">
            <a:solidFill>
              <a:srgbClr val="000000"/>
            </a:solidFill>
            <a:miter lim="800000"/>
            <a:headEnd/>
            <a:tailEnd/>
          </a:ln>
        </p:spPr>
        <p:txBody>
          <a:bodyPr lIns="90488" tIns="44450" rIns="90488" bIns="44450"/>
          <a:lstStyle/>
          <a:p>
            <a:pPr algn="just"/>
            <a:r>
              <a:rPr lang="es-VE" dirty="0">
                <a:solidFill>
                  <a:srgbClr val="00B050"/>
                </a:solidFill>
              </a:rPr>
              <a:t>Ejemplo:</a:t>
            </a:r>
            <a:r>
              <a:rPr lang="es-VE" dirty="0">
                <a:solidFill>
                  <a:schemeClr val="tx1"/>
                </a:solidFill>
              </a:rPr>
              <a:t> Cierta empresa considera cuatro inversiones. La inversión 1 proporcionará un valor actual neto (VAN) de 16000 dólares; la inversión 2 un VAN de 22000 dólares; la inversión 3 un VAN de 12000 dólares; y la inversión 4 un VAN de 8000 dólares. </a:t>
            </a:r>
          </a:p>
          <a:p>
            <a:pPr algn="just"/>
            <a:endParaRPr lang="es-VE" dirty="0">
              <a:solidFill>
                <a:schemeClr val="tx1"/>
              </a:solidFill>
            </a:endParaRPr>
          </a:p>
          <a:p>
            <a:pPr algn="just"/>
            <a:r>
              <a:rPr lang="es-VE" dirty="0">
                <a:solidFill>
                  <a:schemeClr val="tx1"/>
                </a:solidFill>
              </a:rPr>
              <a:t>Cada inversión requiere cierto flujo de caja en el momento actual: la inversión 1, 5000 dólares; la inversión 2, 7000 dólares; la inversión 3, 4000 dólares; y la inversión 4, 3000 dólares respectivamente. Se dispone de 14000 dólares para la inversión. Formule un PE cuya solución dirá a esta empresa como maximizar el VAN global obtenido de las inversiones 1-4.</a:t>
            </a:r>
            <a:endParaRPr lang="es-VE" dirty="0">
              <a:solidFill>
                <a:schemeClr val="tx1"/>
              </a:solidFill>
              <a:latin typeface="Arial" panose="020B0604020202020204" pitchFamily="34" charset="0"/>
            </a:endParaRPr>
          </a:p>
          <a:p>
            <a:pPr algn="just">
              <a:spcBef>
                <a:spcPts val="0"/>
              </a:spcBef>
            </a:pPr>
            <a:endParaRPr lang="es-ES" altLang="es-VE" sz="1800" dirty="0">
              <a:solidFill>
                <a:schemeClr val="tx1"/>
              </a:solidFill>
            </a:endParaRPr>
          </a:p>
        </p:txBody>
      </p:sp>
    </p:spTree>
    <p:extLst>
      <p:ext uri="{BB962C8B-B14F-4D97-AF65-F5344CB8AC3E}">
        <p14:creationId xmlns:p14="http://schemas.microsoft.com/office/powerpoint/2010/main" val="22295051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335855"/>
            <a:ext cx="6681788" cy="1364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sz="2000" dirty="0">
                <a:solidFill>
                  <a:srgbClr val="00B050"/>
                </a:solidFill>
              </a:rPr>
              <a:t>Modelado del problema anterior por Programación Lineal Entera Binaria (PLEB) </a:t>
            </a:r>
            <a:endParaRPr lang="es-VE" altLang="es-VE" sz="2000" dirty="0">
              <a:solidFill>
                <a:srgbClr val="00B050"/>
              </a:solidFill>
              <a:latin typeface="Arial" panose="020B0604020202020204" pitchFamily="34" charset="0"/>
              <a:cs typeface="Arial" panose="020B0604020202020204" pitchFamily="34" charset="0"/>
            </a:endParaRPr>
          </a:p>
        </p:txBody>
      </p:sp>
      <p:sp>
        <p:nvSpPr>
          <p:cNvPr id="10" name="Rectangle 3"/>
          <p:cNvSpPr>
            <a:spLocks noGrp="1" noChangeArrowheads="1"/>
          </p:cNvSpPr>
          <p:nvPr>
            <p:ph type="subTitle" idx="1"/>
          </p:nvPr>
        </p:nvSpPr>
        <p:spPr>
          <a:xfrm>
            <a:off x="2135560" y="1916832"/>
            <a:ext cx="7776864" cy="4824536"/>
          </a:xfrm>
          <a:noFill/>
          <a:ln w="12700" cap="flat">
            <a:solidFill>
              <a:srgbClr val="000000"/>
            </a:solidFill>
            <a:miter lim="800000"/>
            <a:headEnd/>
            <a:tailEnd/>
          </a:ln>
        </p:spPr>
        <p:txBody>
          <a:bodyPr lIns="90488" tIns="44450" rIns="90488" bIns="44450"/>
          <a:lstStyle/>
          <a:p>
            <a:pPr algn="just">
              <a:spcBef>
                <a:spcPts val="0"/>
              </a:spcBef>
            </a:pPr>
            <a:r>
              <a:rPr lang="es-VE" dirty="0">
                <a:solidFill>
                  <a:schemeClr val="tx1"/>
                </a:solidFill>
              </a:rPr>
              <a:t>Como en las formulaciones de los PL, empezamos con la definición de una variable para cada decisión que esta empresa debe tomar. </a:t>
            </a:r>
          </a:p>
          <a:p>
            <a:pPr algn="just">
              <a:spcBef>
                <a:spcPts val="0"/>
              </a:spcBef>
            </a:pPr>
            <a:endParaRPr lang="es-VE" dirty="0">
              <a:solidFill>
                <a:schemeClr val="tx1"/>
              </a:solidFill>
            </a:endParaRPr>
          </a:p>
          <a:p>
            <a:pPr algn="just">
              <a:spcBef>
                <a:spcPts val="0"/>
              </a:spcBef>
            </a:pPr>
            <a:r>
              <a:rPr lang="es-VE" dirty="0">
                <a:solidFill>
                  <a:schemeClr val="tx1"/>
                </a:solidFill>
              </a:rPr>
              <a:t>Esto conduce a definir una variable 0-1:</a:t>
            </a:r>
          </a:p>
          <a:p>
            <a:pPr algn="just">
              <a:spcBef>
                <a:spcPts val="0"/>
              </a:spcBef>
            </a:pPr>
            <a:endParaRPr lang="es-VE" dirty="0">
              <a:solidFill>
                <a:schemeClr val="tx1"/>
              </a:solidFill>
            </a:endParaRPr>
          </a:p>
          <a:p>
            <a:pPr algn="just">
              <a:spcBef>
                <a:spcPts val="0"/>
              </a:spcBef>
            </a:pPr>
            <a:r>
              <a:rPr lang="es-VE" dirty="0">
                <a:solidFill>
                  <a:schemeClr val="tx1"/>
                </a:solidFill>
              </a:rPr>
              <a:t>                                           1 si se realiza la inversión </a:t>
            </a:r>
          </a:p>
          <a:p>
            <a:pPr algn="just">
              <a:spcBef>
                <a:spcPts val="0"/>
              </a:spcBef>
            </a:pPr>
            <a:r>
              <a:rPr lang="es-VE" dirty="0" err="1">
                <a:solidFill>
                  <a:schemeClr val="tx1"/>
                </a:solidFill>
              </a:rPr>
              <a:t>x</a:t>
            </a:r>
            <a:r>
              <a:rPr lang="es-VE" baseline="-25000" dirty="0" err="1">
                <a:solidFill>
                  <a:schemeClr val="tx1"/>
                </a:solidFill>
              </a:rPr>
              <a:t>j</a:t>
            </a:r>
            <a:r>
              <a:rPr lang="es-VE" dirty="0">
                <a:solidFill>
                  <a:schemeClr val="tx1"/>
                </a:solidFill>
              </a:rPr>
              <a:t> ( j = 1, 2, 3, 4 ) = </a:t>
            </a:r>
          </a:p>
          <a:p>
            <a:pPr algn="just">
              <a:spcBef>
                <a:spcPts val="0"/>
              </a:spcBef>
            </a:pPr>
            <a:endParaRPr lang="es-VE" dirty="0">
              <a:solidFill>
                <a:schemeClr val="tx1"/>
              </a:solidFill>
            </a:endParaRPr>
          </a:p>
          <a:p>
            <a:pPr algn="just">
              <a:spcBef>
                <a:spcPts val="0"/>
              </a:spcBef>
            </a:pPr>
            <a:r>
              <a:rPr lang="es-VE" dirty="0">
                <a:solidFill>
                  <a:schemeClr val="tx1"/>
                </a:solidFill>
              </a:rPr>
              <a:t>                                           0 de otra manera</a:t>
            </a:r>
          </a:p>
          <a:p>
            <a:pPr algn="just">
              <a:spcBef>
                <a:spcPts val="0"/>
              </a:spcBef>
            </a:pPr>
            <a:endParaRPr lang="es-VE" dirty="0">
              <a:solidFill>
                <a:schemeClr val="tx1"/>
              </a:solidFill>
            </a:endParaRPr>
          </a:p>
          <a:p>
            <a:pPr algn="just">
              <a:spcBef>
                <a:spcPts val="0"/>
              </a:spcBef>
            </a:pPr>
            <a:r>
              <a:rPr lang="es-VE" dirty="0">
                <a:solidFill>
                  <a:schemeClr val="tx1"/>
                </a:solidFill>
              </a:rPr>
              <a:t>Por ejemplo, x</a:t>
            </a:r>
            <a:r>
              <a:rPr lang="es-VE" baseline="-25000" dirty="0">
                <a:solidFill>
                  <a:schemeClr val="tx1"/>
                </a:solidFill>
              </a:rPr>
              <a:t>2</a:t>
            </a:r>
            <a:r>
              <a:rPr lang="es-VE" dirty="0">
                <a:solidFill>
                  <a:schemeClr val="tx1"/>
                </a:solidFill>
              </a:rPr>
              <a:t> = 1 si se realiza la inversión 2, y x</a:t>
            </a:r>
            <a:r>
              <a:rPr lang="es-VE" baseline="-25000" dirty="0">
                <a:solidFill>
                  <a:schemeClr val="tx1"/>
                </a:solidFill>
              </a:rPr>
              <a:t>2</a:t>
            </a:r>
            <a:r>
              <a:rPr lang="es-VE" dirty="0">
                <a:solidFill>
                  <a:schemeClr val="tx1"/>
                </a:solidFill>
              </a:rPr>
              <a:t>= 0 si no se realiza.</a:t>
            </a:r>
          </a:p>
          <a:p>
            <a:pPr algn="just">
              <a:spcBef>
                <a:spcPts val="0"/>
              </a:spcBef>
            </a:pPr>
            <a:endParaRPr lang="es-VE" dirty="0">
              <a:solidFill>
                <a:schemeClr val="tx1"/>
              </a:solidFill>
            </a:endParaRPr>
          </a:p>
          <a:p>
            <a:pPr algn="just">
              <a:spcBef>
                <a:spcPts val="0"/>
              </a:spcBef>
            </a:pPr>
            <a:r>
              <a:rPr lang="es-VE" dirty="0">
                <a:solidFill>
                  <a:schemeClr val="tx1"/>
                </a:solidFill>
              </a:rPr>
              <a:t>Planteamiento formal:</a:t>
            </a:r>
          </a:p>
          <a:p>
            <a:pPr algn="just">
              <a:spcBef>
                <a:spcPts val="0"/>
              </a:spcBef>
            </a:pPr>
            <a:endParaRPr lang="es-VE" dirty="0">
              <a:solidFill>
                <a:schemeClr val="tx1"/>
              </a:solidFill>
            </a:endParaRPr>
          </a:p>
          <a:p>
            <a:pPr algn="just">
              <a:spcBef>
                <a:spcPts val="0"/>
              </a:spcBef>
            </a:pPr>
            <a:r>
              <a:rPr lang="es-VE" dirty="0">
                <a:solidFill>
                  <a:schemeClr val="tx1"/>
                </a:solidFill>
              </a:rPr>
              <a:t>			Max = 16x</a:t>
            </a:r>
            <a:r>
              <a:rPr lang="es-VE" baseline="-25000" dirty="0">
                <a:solidFill>
                  <a:schemeClr val="tx1"/>
                </a:solidFill>
              </a:rPr>
              <a:t>1</a:t>
            </a:r>
            <a:r>
              <a:rPr lang="es-VE" dirty="0">
                <a:solidFill>
                  <a:schemeClr val="tx1"/>
                </a:solidFill>
              </a:rPr>
              <a:t> + 22x</a:t>
            </a:r>
            <a:r>
              <a:rPr lang="es-VE" baseline="-25000" dirty="0">
                <a:solidFill>
                  <a:schemeClr val="tx1"/>
                </a:solidFill>
              </a:rPr>
              <a:t>2   </a:t>
            </a:r>
            <a:r>
              <a:rPr lang="es-VE" dirty="0">
                <a:solidFill>
                  <a:schemeClr val="tx1"/>
                </a:solidFill>
              </a:rPr>
              <a:t>+ 12x</a:t>
            </a:r>
            <a:r>
              <a:rPr lang="es-VE" baseline="-25000" dirty="0">
                <a:solidFill>
                  <a:schemeClr val="tx1"/>
                </a:solidFill>
              </a:rPr>
              <a:t>3</a:t>
            </a:r>
            <a:r>
              <a:rPr lang="es-VE" dirty="0">
                <a:solidFill>
                  <a:schemeClr val="tx1"/>
                </a:solidFill>
              </a:rPr>
              <a:t>+ 8x</a:t>
            </a:r>
            <a:r>
              <a:rPr lang="es-VE" baseline="-25000" dirty="0">
                <a:solidFill>
                  <a:schemeClr val="tx1"/>
                </a:solidFill>
              </a:rPr>
              <a:t>4</a:t>
            </a:r>
          </a:p>
          <a:p>
            <a:pPr algn="just">
              <a:spcBef>
                <a:spcPts val="0"/>
              </a:spcBef>
            </a:pPr>
            <a:r>
              <a:rPr lang="es-VE" dirty="0">
                <a:solidFill>
                  <a:schemeClr val="tx1"/>
                </a:solidFill>
              </a:rPr>
              <a:t>			</a:t>
            </a:r>
            <a:r>
              <a:rPr lang="es-VE" dirty="0" err="1">
                <a:solidFill>
                  <a:schemeClr val="tx1"/>
                </a:solidFill>
              </a:rPr>
              <a:t>s.s.r</a:t>
            </a:r>
            <a:r>
              <a:rPr lang="es-VE" dirty="0">
                <a:solidFill>
                  <a:schemeClr val="tx1"/>
                </a:solidFill>
              </a:rPr>
              <a:t>.    5x</a:t>
            </a:r>
            <a:r>
              <a:rPr lang="es-VE" baseline="-25000" dirty="0">
                <a:solidFill>
                  <a:schemeClr val="tx1"/>
                </a:solidFill>
              </a:rPr>
              <a:t>1  </a:t>
            </a:r>
            <a:r>
              <a:rPr lang="es-VE" dirty="0">
                <a:solidFill>
                  <a:schemeClr val="tx1"/>
                </a:solidFill>
              </a:rPr>
              <a:t>+   7x</a:t>
            </a:r>
            <a:r>
              <a:rPr lang="es-VE" baseline="-25000" dirty="0">
                <a:solidFill>
                  <a:schemeClr val="tx1"/>
                </a:solidFill>
              </a:rPr>
              <a:t>2</a:t>
            </a:r>
            <a:r>
              <a:rPr lang="es-VE" dirty="0">
                <a:solidFill>
                  <a:schemeClr val="tx1"/>
                </a:solidFill>
              </a:rPr>
              <a:t>  +  4x</a:t>
            </a:r>
            <a:r>
              <a:rPr lang="es-VE" baseline="-25000" dirty="0">
                <a:solidFill>
                  <a:schemeClr val="tx1"/>
                </a:solidFill>
              </a:rPr>
              <a:t>3 </a:t>
            </a:r>
            <a:r>
              <a:rPr lang="es-VE" dirty="0">
                <a:solidFill>
                  <a:schemeClr val="tx1"/>
                </a:solidFill>
              </a:rPr>
              <a:t>+ 3x</a:t>
            </a:r>
            <a:r>
              <a:rPr lang="es-VE" baseline="-25000" dirty="0">
                <a:solidFill>
                  <a:schemeClr val="tx1"/>
                </a:solidFill>
              </a:rPr>
              <a:t>4</a:t>
            </a:r>
            <a:r>
              <a:rPr lang="es-VE" dirty="0">
                <a:solidFill>
                  <a:schemeClr val="tx1"/>
                </a:solidFill>
              </a:rPr>
              <a:t> ≤14</a:t>
            </a:r>
          </a:p>
          <a:p>
            <a:pPr algn="just">
              <a:spcBef>
                <a:spcPts val="0"/>
              </a:spcBef>
            </a:pPr>
            <a:r>
              <a:rPr lang="es-VE" dirty="0">
                <a:solidFill>
                  <a:schemeClr val="tx1"/>
                </a:solidFill>
              </a:rPr>
              <a:t>			</a:t>
            </a:r>
            <a:r>
              <a:rPr lang="es-VE" dirty="0" err="1">
                <a:solidFill>
                  <a:schemeClr val="tx1"/>
                </a:solidFill>
              </a:rPr>
              <a:t>x</a:t>
            </a:r>
            <a:r>
              <a:rPr lang="es-VE" baseline="-25000" dirty="0" err="1">
                <a:solidFill>
                  <a:schemeClr val="tx1"/>
                </a:solidFill>
              </a:rPr>
              <a:t>j</a:t>
            </a:r>
            <a:r>
              <a:rPr lang="es-VE" dirty="0">
                <a:solidFill>
                  <a:schemeClr val="tx1"/>
                </a:solidFill>
              </a:rPr>
              <a:t> = 0 o 1 (j = 1, 2, 3, 4)</a:t>
            </a:r>
            <a:endParaRPr lang="es-ES" altLang="es-VE" sz="1800" dirty="0">
              <a:solidFill>
                <a:schemeClr val="tx1"/>
              </a:solidFill>
            </a:endParaRPr>
          </a:p>
        </p:txBody>
      </p:sp>
      <p:sp>
        <p:nvSpPr>
          <p:cNvPr id="6" name="Abrir llave 5"/>
          <p:cNvSpPr/>
          <p:nvPr/>
        </p:nvSpPr>
        <p:spPr>
          <a:xfrm>
            <a:off x="4871864" y="3429000"/>
            <a:ext cx="189735" cy="100811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VE"/>
          </a:p>
        </p:txBody>
      </p:sp>
    </p:spTree>
    <p:extLst>
      <p:ext uri="{BB962C8B-B14F-4D97-AF65-F5344CB8AC3E}">
        <p14:creationId xmlns:p14="http://schemas.microsoft.com/office/powerpoint/2010/main" val="4822372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335855"/>
            <a:ext cx="6681788" cy="1364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sz="2000" dirty="0">
                <a:solidFill>
                  <a:srgbClr val="00B050"/>
                </a:solidFill>
              </a:rPr>
              <a:t>Modelado del problema anterior por Programación Lineal Entera Binaria (PLEB) </a:t>
            </a:r>
            <a:endParaRPr lang="es-VE" altLang="es-VE" sz="2000" dirty="0">
              <a:solidFill>
                <a:srgbClr val="00B050"/>
              </a:solidFill>
              <a:latin typeface="Arial" panose="020B0604020202020204" pitchFamily="34" charset="0"/>
              <a:cs typeface="Arial" panose="020B0604020202020204" pitchFamily="34" charset="0"/>
            </a:endParaRPr>
          </a:p>
        </p:txBody>
      </p:sp>
      <p:sp>
        <p:nvSpPr>
          <p:cNvPr id="10" name="Rectangle 3"/>
          <p:cNvSpPr>
            <a:spLocks noGrp="1" noChangeArrowheads="1"/>
          </p:cNvSpPr>
          <p:nvPr>
            <p:ph type="subTitle" idx="1"/>
          </p:nvPr>
        </p:nvSpPr>
        <p:spPr>
          <a:xfrm>
            <a:off x="1127448" y="1916832"/>
            <a:ext cx="10009112" cy="4536504"/>
          </a:xfrm>
          <a:noFill/>
          <a:ln w="12700" cap="flat">
            <a:solidFill>
              <a:srgbClr val="000000"/>
            </a:solidFill>
            <a:miter lim="800000"/>
            <a:headEnd/>
            <a:tailEnd/>
          </a:ln>
        </p:spPr>
        <p:txBody>
          <a:bodyPr lIns="90488" tIns="44450" rIns="90488" bIns="44450"/>
          <a:lstStyle/>
          <a:p>
            <a:pPr algn="just"/>
            <a:r>
              <a:rPr lang="es-VE" dirty="0">
                <a:solidFill>
                  <a:schemeClr val="tx1"/>
                </a:solidFill>
                <a:latin typeface="Arial" panose="020B0604020202020204" pitchFamily="34" charset="0"/>
                <a:cs typeface="Arial" panose="020B0604020202020204" pitchFamily="34" charset="0"/>
              </a:rPr>
              <a:t>Cualquier PE, tal como el ejemplo anterior, que tiene solamente una restricción, se llama </a:t>
            </a:r>
            <a:r>
              <a:rPr lang="es-VE" b="1" i="1" dirty="0">
                <a:solidFill>
                  <a:schemeClr val="tx1"/>
                </a:solidFill>
                <a:latin typeface="Arial" panose="020B0604020202020204" pitchFamily="34" charset="0"/>
                <a:cs typeface="Arial" panose="020B0604020202020204" pitchFamily="34" charset="0"/>
              </a:rPr>
              <a:t>problema de la mochila</a:t>
            </a:r>
            <a:r>
              <a:rPr lang="es-VE" dirty="0">
                <a:solidFill>
                  <a:schemeClr val="tx1"/>
                </a:solidFill>
                <a:latin typeface="Arial" panose="020B0604020202020204" pitchFamily="34" charset="0"/>
                <a:cs typeface="Arial" panose="020B0604020202020204" pitchFamily="34" charset="0"/>
              </a:rPr>
              <a:t>.</a:t>
            </a:r>
          </a:p>
          <a:p>
            <a:pPr algn="just"/>
            <a:r>
              <a:rPr lang="es-VE" dirty="0">
                <a:solidFill>
                  <a:schemeClr val="tx1"/>
                </a:solidFill>
                <a:latin typeface="Arial" panose="020B0604020202020204" pitchFamily="34" charset="0"/>
                <a:cs typeface="Arial" panose="020B0604020202020204" pitchFamily="34" charset="0"/>
              </a:rPr>
              <a:t>						</a:t>
            </a:r>
            <a:r>
              <a:rPr lang="pl-PL" dirty="0">
                <a:solidFill>
                  <a:schemeClr val="tx1"/>
                </a:solidFill>
                <a:latin typeface="Arial" panose="020B0604020202020204" pitchFamily="34" charset="0"/>
                <a:cs typeface="Arial" panose="020B0604020202020204" pitchFamily="34" charset="0"/>
              </a:rPr>
              <a:t>Max z = c</a:t>
            </a:r>
            <a:r>
              <a:rPr lang="pl-PL" baseline="-25000" dirty="0">
                <a:solidFill>
                  <a:schemeClr val="tx1"/>
                </a:solidFill>
                <a:latin typeface="Arial" panose="020B0604020202020204" pitchFamily="34" charset="0"/>
                <a:cs typeface="Arial" panose="020B0604020202020204" pitchFamily="34" charset="0"/>
              </a:rPr>
              <a:t>1</a:t>
            </a:r>
            <a:r>
              <a:rPr lang="pl-PL" dirty="0">
                <a:solidFill>
                  <a:schemeClr val="tx1"/>
                </a:solidFill>
                <a:latin typeface="Arial" panose="020B0604020202020204" pitchFamily="34" charset="0"/>
                <a:cs typeface="Arial" panose="020B0604020202020204" pitchFamily="34" charset="0"/>
              </a:rPr>
              <a:t>x</a:t>
            </a:r>
            <a:r>
              <a:rPr lang="pl-PL" baseline="-25000" dirty="0">
                <a:solidFill>
                  <a:schemeClr val="tx1"/>
                </a:solidFill>
                <a:latin typeface="Arial" panose="020B0604020202020204" pitchFamily="34" charset="0"/>
                <a:cs typeface="Arial" panose="020B0604020202020204" pitchFamily="34" charset="0"/>
              </a:rPr>
              <a:t>1</a:t>
            </a:r>
            <a:r>
              <a:rPr lang="pl-PL" dirty="0">
                <a:solidFill>
                  <a:schemeClr val="tx1"/>
                </a:solidFill>
                <a:latin typeface="Arial" panose="020B0604020202020204" pitchFamily="34" charset="0"/>
                <a:cs typeface="Arial" panose="020B0604020202020204" pitchFamily="34" charset="0"/>
              </a:rPr>
              <a:t>+ c</a:t>
            </a:r>
            <a:r>
              <a:rPr lang="pl-PL" baseline="-25000" dirty="0">
                <a:solidFill>
                  <a:schemeClr val="tx1"/>
                </a:solidFill>
                <a:latin typeface="Arial" panose="020B0604020202020204" pitchFamily="34" charset="0"/>
                <a:cs typeface="Arial" panose="020B0604020202020204" pitchFamily="34" charset="0"/>
              </a:rPr>
              <a:t>2</a:t>
            </a:r>
            <a:r>
              <a:rPr lang="pl-PL" dirty="0">
                <a:solidFill>
                  <a:schemeClr val="tx1"/>
                </a:solidFill>
                <a:latin typeface="Arial" panose="020B0604020202020204" pitchFamily="34" charset="0"/>
                <a:cs typeface="Arial" panose="020B0604020202020204" pitchFamily="34" charset="0"/>
              </a:rPr>
              <a:t>x</a:t>
            </a:r>
            <a:r>
              <a:rPr lang="pl-PL" baseline="-25000" dirty="0">
                <a:solidFill>
                  <a:schemeClr val="tx1"/>
                </a:solidFill>
                <a:latin typeface="Arial" panose="020B0604020202020204" pitchFamily="34" charset="0"/>
                <a:cs typeface="Arial" panose="020B0604020202020204" pitchFamily="34" charset="0"/>
              </a:rPr>
              <a:t>2</a:t>
            </a:r>
            <a:r>
              <a:rPr lang="pl-PL" dirty="0">
                <a:solidFill>
                  <a:schemeClr val="tx1"/>
                </a:solidFill>
                <a:latin typeface="Arial" panose="020B0604020202020204" pitchFamily="34" charset="0"/>
                <a:cs typeface="Arial" panose="020B0604020202020204" pitchFamily="34" charset="0"/>
              </a:rPr>
              <a:t>+ …+ c</a:t>
            </a:r>
            <a:r>
              <a:rPr lang="pl-PL" baseline="-25000" dirty="0">
                <a:solidFill>
                  <a:schemeClr val="tx1"/>
                </a:solidFill>
                <a:latin typeface="Arial" panose="020B0604020202020204" pitchFamily="34" charset="0"/>
                <a:cs typeface="Arial" panose="020B0604020202020204" pitchFamily="34" charset="0"/>
              </a:rPr>
              <a:t>n</a:t>
            </a:r>
            <a:r>
              <a:rPr lang="pl-PL" dirty="0">
                <a:solidFill>
                  <a:schemeClr val="tx1"/>
                </a:solidFill>
                <a:latin typeface="Arial" panose="020B0604020202020204" pitchFamily="34" charset="0"/>
                <a:cs typeface="Arial" panose="020B0604020202020204" pitchFamily="34" charset="0"/>
              </a:rPr>
              <a:t>x</a:t>
            </a:r>
            <a:r>
              <a:rPr lang="pl-PL" baseline="-25000" dirty="0">
                <a:solidFill>
                  <a:schemeClr val="tx1"/>
                </a:solidFill>
                <a:latin typeface="Arial" panose="020B0604020202020204" pitchFamily="34" charset="0"/>
                <a:cs typeface="Arial" panose="020B0604020202020204" pitchFamily="34" charset="0"/>
              </a:rPr>
              <a:t>n</a:t>
            </a:r>
          </a:p>
          <a:p>
            <a:pPr algn="just"/>
            <a:r>
              <a:rPr lang="pt-BR" dirty="0">
                <a:solidFill>
                  <a:schemeClr val="tx1"/>
                </a:solidFill>
                <a:latin typeface="Arial" panose="020B0604020202020204" pitchFamily="34" charset="0"/>
                <a:cs typeface="Arial" panose="020B0604020202020204" pitchFamily="34" charset="0"/>
              </a:rPr>
              <a:t>						S.S.R.   a</a:t>
            </a:r>
            <a:r>
              <a:rPr lang="pt-BR" baseline="-25000" dirty="0">
                <a:solidFill>
                  <a:schemeClr val="tx1"/>
                </a:solidFill>
                <a:latin typeface="Arial" panose="020B0604020202020204" pitchFamily="34" charset="0"/>
                <a:cs typeface="Arial" panose="020B0604020202020204" pitchFamily="34" charset="0"/>
              </a:rPr>
              <a:t>1</a:t>
            </a:r>
            <a:r>
              <a:rPr lang="pt-BR" dirty="0">
                <a:solidFill>
                  <a:schemeClr val="tx1"/>
                </a:solidFill>
                <a:latin typeface="Arial" panose="020B0604020202020204" pitchFamily="34" charset="0"/>
                <a:cs typeface="Arial" panose="020B0604020202020204" pitchFamily="34" charset="0"/>
              </a:rPr>
              <a:t>x</a:t>
            </a:r>
            <a:r>
              <a:rPr lang="pt-BR" baseline="-25000" dirty="0">
                <a:solidFill>
                  <a:schemeClr val="tx1"/>
                </a:solidFill>
                <a:latin typeface="Arial" panose="020B0604020202020204" pitchFamily="34" charset="0"/>
                <a:cs typeface="Arial" panose="020B0604020202020204" pitchFamily="34" charset="0"/>
              </a:rPr>
              <a:t>1</a:t>
            </a:r>
            <a:r>
              <a:rPr lang="pt-BR" dirty="0">
                <a:solidFill>
                  <a:schemeClr val="tx1"/>
                </a:solidFill>
                <a:latin typeface="Arial" panose="020B0604020202020204" pitchFamily="34" charset="0"/>
                <a:cs typeface="Arial" panose="020B0604020202020204" pitchFamily="34" charset="0"/>
              </a:rPr>
              <a:t>+ a</a:t>
            </a:r>
            <a:r>
              <a:rPr lang="pt-BR" baseline="-25000" dirty="0">
                <a:solidFill>
                  <a:schemeClr val="tx1"/>
                </a:solidFill>
                <a:latin typeface="Arial" panose="020B0604020202020204" pitchFamily="34" charset="0"/>
                <a:cs typeface="Arial" panose="020B0604020202020204" pitchFamily="34" charset="0"/>
              </a:rPr>
              <a:t>2</a:t>
            </a:r>
            <a:r>
              <a:rPr lang="pt-BR" dirty="0">
                <a:solidFill>
                  <a:schemeClr val="tx1"/>
                </a:solidFill>
                <a:latin typeface="Arial" panose="020B0604020202020204" pitchFamily="34" charset="0"/>
                <a:cs typeface="Arial" panose="020B0604020202020204" pitchFamily="34" charset="0"/>
              </a:rPr>
              <a:t>x</a:t>
            </a:r>
            <a:r>
              <a:rPr lang="pt-BR" baseline="-25000" dirty="0">
                <a:solidFill>
                  <a:schemeClr val="tx1"/>
                </a:solidFill>
                <a:latin typeface="Arial" panose="020B0604020202020204" pitchFamily="34" charset="0"/>
                <a:cs typeface="Arial" panose="020B0604020202020204" pitchFamily="34" charset="0"/>
              </a:rPr>
              <a:t>2</a:t>
            </a:r>
            <a:r>
              <a:rPr lang="pt-BR" dirty="0">
                <a:solidFill>
                  <a:schemeClr val="tx1"/>
                </a:solidFill>
                <a:latin typeface="Arial" panose="020B0604020202020204" pitchFamily="34" charset="0"/>
                <a:cs typeface="Arial" panose="020B0604020202020204" pitchFamily="34" charset="0"/>
              </a:rPr>
              <a:t>+ …+ </a:t>
            </a:r>
            <a:r>
              <a:rPr lang="pt-BR" dirty="0" err="1">
                <a:solidFill>
                  <a:schemeClr val="tx1"/>
                </a:solidFill>
                <a:latin typeface="Arial" panose="020B0604020202020204" pitchFamily="34" charset="0"/>
                <a:cs typeface="Arial" panose="020B0604020202020204" pitchFamily="34" charset="0"/>
              </a:rPr>
              <a:t>a</a:t>
            </a:r>
            <a:r>
              <a:rPr lang="pt-BR" baseline="-25000" dirty="0" err="1">
                <a:solidFill>
                  <a:schemeClr val="tx1"/>
                </a:solidFill>
                <a:latin typeface="Arial" panose="020B0604020202020204" pitchFamily="34" charset="0"/>
                <a:cs typeface="Arial" panose="020B0604020202020204" pitchFamily="34" charset="0"/>
              </a:rPr>
              <a:t>n</a:t>
            </a:r>
            <a:r>
              <a:rPr lang="pt-BR" dirty="0" err="1">
                <a:solidFill>
                  <a:schemeClr val="tx1"/>
                </a:solidFill>
                <a:latin typeface="Arial" panose="020B0604020202020204" pitchFamily="34" charset="0"/>
                <a:cs typeface="Arial" panose="020B0604020202020204" pitchFamily="34" charset="0"/>
              </a:rPr>
              <a:t>x</a:t>
            </a:r>
            <a:r>
              <a:rPr lang="pt-BR" baseline="-25000" dirty="0" err="1">
                <a:solidFill>
                  <a:schemeClr val="tx1"/>
                </a:solidFill>
                <a:latin typeface="Arial" panose="020B0604020202020204" pitchFamily="34" charset="0"/>
                <a:cs typeface="Arial" panose="020B0604020202020204" pitchFamily="34" charset="0"/>
              </a:rPr>
              <a:t>n</a:t>
            </a:r>
            <a:r>
              <a:rPr lang="pt-BR" dirty="0">
                <a:solidFill>
                  <a:schemeClr val="tx1"/>
                </a:solidFill>
                <a:latin typeface="Arial" panose="020B0604020202020204" pitchFamily="34" charset="0"/>
                <a:cs typeface="Arial" panose="020B0604020202020204" pitchFamily="34" charset="0"/>
              </a:rPr>
              <a:t> ≤ b</a:t>
            </a:r>
          </a:p>
          <a:p>
            <a:pPr algn="just"/>
            <a:r>
              <a:rPr lang="pt-BR" i="1" dirty="0">
                <a:solidFill>
                  <a:schemeClr val="tx1"/>
                </a:solidFill>
                <a:latin typeface="Arial" panose="020B0604020202020204" pitchFamily="34" charset="0"/>
                <a:cs typeface="Arial" panose="020B0604020202020204" pitchFamily="34" charset="0"/>
              </a:rPr>
              <a:t>						X</a:t>
            </a:r>
            <a:r>
              <a:rPr lang="pt-BR" i="1" baseline="-25000" dirty="0">
                <a:solidFill>
                  <a:schemeClr val="tx1"/>
                </a:solidFill>
                <a:latin typeface="Arial" panose="020B0604020202020204" pitchFamily="34" charset="0"/>
                <a:cs typeface="Arial" panose="020B0604020202020204" pitchFamily="34" charset="0"/>
              </a:rPr>
              <a:t>i</a:t>
            </a:r>
            <a:r>
              <a:rPr lang="pt-BR" dirty="0">
                <a:solidFill>
                  <a:schemeClr val="tx1"/>
                </a:solidFill>
                <a:latin typeface="Arial" panose="020B0604020202020204" pitchFamily="34" charset="0"/>
                <a:cs typeface="Arial" panose="020B0604020202020204" pitchFamily="34" charset="0"/>
              </a:rPr>
              <a:t>= 0 o 1 (</a:t>
            </a:r>
            <a:r>
              <a:rPr lang="pt-BR" i="1" dirty="0">
                <a:solidFill>
                  <a:schemeClr val="tx1"/>
                </a:solidFill>
                <a:latin typeface="Arial" panose="020B0604020202020204" pitchFamily="34" charset="0"/>
                <a:cs typeface="Arial" panose="020B0604020202020204" pitchFamily="34" charset="0"/>
              </a:rPr>
              <a:t>i</a:t>
            </a:r>
            <a:r>
              <a:rPr lang="pt-BR" dirty="0">
                <a:solidFill>
                  <a:schemeClr val="tx1"/>
                </a:solidFill>
                <a:latin typeface="Arial" panose="020B0604020202020204" pitchFamily="34" charset="0"/>
                <a:cs typeface="Arial" panose="020B0604020202020204" pitchFamily="34" charset="0"/>
              </a:rPr>
              <a:t>= 1, 2, …, n)</a:t>
            </a:r>
          </a:p>
          <a:p>
            <a:pPr algn="just"/>
            <a:r>
              <a:rPr lang="es-VE" dirty="0">
                <a:solidFill>
                  <a:schemeClr val="tx1"/>
                </a:solidFill>
                <a:latin typeface="Arial" panose="020B0604020202020204" pitchFamily="34" charset="0"/>
                <a:cs typeface="Arial" panose="020B0604020202020204" pitchFamily="34" charset="0"/>
              </a:rPr>
              <a:t>Cuando se resuelven problemas de mochila mediante el método de ramificar y acotar, se simplifican enormemente dos aspectos del enfoque de ramificar y acotar. Ya que cada variable debe ser igual a 0 y 1, la ramificación con respecto </a:t>
            </a:r>
            <a:r>
              <a:rPr lang="es-VE" i="1" dirty="0">
                <a:solidFill>
                  <a:schemeClr val="tx1"/>
                </a:solidFill>
                <a:latin typeface="Arial" panose="020B0604020202020204" pitchFamily="34" charset="0"/>
                <a:cs typeface="Arial" panose="020B0604020202020204" pitchFamily="34" charset="0"/>
              </a:rPr>
              <a:t>x</a:t>
            </a:r>
            <a:r>
              <a:rPr lang="es-VE" i="1" baseline="-25000" dirty="0">
                <a:solidFill>
                  <a:schemeClr val="tx1"/>
                </a:solidFill>
                <a:latin typeface="Arial" panose="020B0604020202020204" pitchFamily="34" charset="0"/>
                <a:cs typeface="Arial" panose="020B0604020202020204" pitchFamily="34" charset="0"/>
              </a:rPr>
              <a:t>i</a:t>
            </a:r>
            <a:r>
              <a:rPr lang="es-VE" dirty="0">
                <a:solidFill>
                  <a:schemeClr val="tx1"/>
                </a:solidFill>
                <a:latin typeface="Arial" panose="020B0604020202020204" pitchFamily="34" charset="0"/>
                <a:cs typeface="Arial" panose="020B0604020202020204" pitchFamily="34" charset="0"/>
              </a:rPr>
              <a:t>, proporcionará una rama </a:t>
            </a:r>
            <a:r>
              <a:rPr lang="es-VE" i="1" dirty="0">
                <a:solidFill>
                  <a:schemeClr val="tx1"/>
                </a:solidFill>
                <a:latin typeface="Arial" panose="020B0604020202020204" pitchFamily="34" charset="0"/>
                <a:cs typeface="Arial" panose="020B0604020202020204" pitchFamily="34" charset="0"/>
              </a:rPr>
              <a:t>x</a:t>
            </a:r>
            <a:r>
              <a:rPr lang="es-VE" i="1" baseline="-25000" dirty="0">
                <a:solidFill>
                  <a:schemeClr val="tx1"/>
                </a:solidFill>
                <a:latin typeface="Arial" panose="020B0604020202020204" pitchFamily="34" charset="0"/>
                <a:cs typeface="Arial" panose="020B0604020202020204" pitchFamily="34" charset="0"/>
              </a:rPr>
              <a:t>i</a:t>
            </a:r>
            <a:r>
              <a:rPr lang="es-VE" dirty="0">
                <a:solidFill>
                  <a:schemeClr val="tx1"/>
                </a:solidFill>
                <a:latin typeface="Arial" panose="020B0604020202020204" pitchFamily="34" charset="0"/>
                <a:cs typeface="Arial" panose="020B0604020202020204" pitchFamily="34" charset="0"/>
              </a:rPr>
              <a:t>= 0, y otra rama con </a:t>
            </a:r>
            <a:r>
              <a:rPr lang="es-VE" i="1" dirty="0">
                <a:solidFill>
                  <a:schemeClr val="tx1"/>
                </a:solidFill>
                <a:latin typeface="Arial" panose="020B0604020202020204" pitchFamily="34" charset="0"/>
                <a:cs typeface="Arial" panose="020B0604020202020204" pitchFamily="34" charset="0"/>
              </a:rPr>
              <a:t>x</a:t>
            </a:r>
            <a:r>
              <a:rPr lang="es-VE" i="1" baseline="-25000" dirty="0">
                <a:solidFill>
                  <a:schemeClr val="tx1"/>
                </a:solidFill>
                <a:latin typeface="Arial" panose="020B0604020202020204" pitchFamily="34" charset="0"/>
                <a:cs typeface="Arial" panose="020B0604020202020204" pitchFamily="34" charset="0"/>
              </a:rPr>
              <a:t>i</a:t>
            </a:r>
            <a:r>
              <a:rPr lang="es-VE" dirty="0">
                <a:solidFill>
                  <a:schemeClr val="tx1"/>
                </a:solidFill>
                <a:latin typeface="Arial" panose="020B0604020202020204" pitchFamily="34" charset="0"/>
                <a:cs typeface="Arial" panose="020B0604020202020204" pitchFamily="34" charset="0"/>
              </a:rPr>
              <a:t>= 1. También se puede resolver la relajación PL (y otros </a:t>
            </a:r>
            <a:r>
              <a:rPr lang="es-VE" dirty="0" err="1">
                <a:solidFill>
                  <a:schemeClr val="tx1"/>
                </a:solidFill>
                <a:latin typeface="Arial" panose="020B0604020202020204" pitchFamily="34" charset="0"/>
                <a:cs typeface="Arial" panose="020B0604020202020204" pitchFamily="34" charset="0"/>
              </a:rPr>
              <a:t>subproblemas</a:t>
            </a:r>
            <a:r>
              <a:rPr lang="es-VE" dirty="0">
                <a:solidFill>
                  <a:schemeClr val="tx1"/>
                </a:solidFill>
                <a:latin typeface="Arial" panose="020B0604020202020204" pitchFamily="34" charset="0"/>
                <a:cs typeface="Arial" panose="020B0604020202020204" pitchFamily="34" charset="0"/>
              </a:rPr>
              <a:t>) mediante inspección. Para darse cuenta de ello, observe que se puede interpretar </a:t>
            </a:r>
            <a:r>
              <a:rPr lang="es-VE" i="1" dirty="0">
                <a:solidFill>
                  <a:schemeClr val="tx1"/>
                </a:solidFill>
                <a:latin typeface="Arial" panose="020B0604020202020204" pitchFamily="34" charset="0"/>
                <a:cs typeface="Arial" panose="020B0604020202020204" pitchFamily="34" charset="0"/>
              </a:rPr>
              <a:t>c</a:t>
            </a:r>
            <a:r>
              <a:rPr lang="es-VE" i="1" baseline="-25000" dirty="0">
                <a:solidFill>
                  <a:schemeClr val="tx1"/>
                </a:solidFill>
                <a:latin typeface="Arial" panose="020B0604020202020204" pitchFamily="34" charset="0"/>
                <a:cs typeface="Arial" panose="020B0604020202020204" pitchFamily="34" charset="0"/>
              </a:rPr>
              <a:t>i </a:t>
            </a:r>
            <a:r>
              <a:rPr lang="es-VE" i="1" dirty="0">
                <a:solidFill>
                  <a:schemeClr val="tx1"/>
                </a:solidFill>
                <a:latin typeface="Arial" panose="020B0604020202020204" pitchFamily="34" charset="0"/>
                <a:cs typeface="Arial" panose="020B0604020202020204" pitchFamily="34" charset="0"/>
              </a:rPr>
              <a:t>/ </a:t>
            </a:r>
            <a:r>
              <a:rPr lang="es-VE" i="1" dirty="0" err="1">
                <a:solidFill>
                  <a:schemeClr val="tx1"/>
                </a:solidFill>
                <a:latin typeface="Arial" panose="020B0604020202020204" pitchFamily="34" charset="0"/>
                <a:cs typeface="Arial" panose="020B0604020202020204" pitchFamily="34" charset="0"/>
              </a:rPr>
              <a:t>a</a:t>
            </a:r>
            <a:r>
              <a:rPr lang="es-VE" i="1" baseline="-25000" dirty="0" err="1">
                <a:solidFill>
                  <a:schemeClr val="tx1"/>
                </a:solidFill>
                <a:latin typeface="Arial" panose="020B0604020202020204" pitchFamily="34" charset="0"/>
                <a:cs typeface="Arial" panose="020B0604020202020204" pitchFamily="34" charset="0"/>
              </a:rPr>
              <a:t>i</a:t>
            </a:r>
            <a:r>
              <a:rPr lang="es-VE" i="1" dirty="0">
                <a:solidFill>
                  <a:schemeClr val="tx1"/>
                </a:solidFill>
                <a:latin typeface="Arial" panose="020B0604020202020204" pitchFamily="34" charset="0"/>
                <a:cs typeface="Arial" panose="020B0604020202020204" pitchFamily="34" charset="0"/>
              </a:rPr>
              <a:t> </a:t>
            </a:r>
            <a:r>
              <a:rPr lang="es-VE" dirty="0">
                <a:solidFill>
                  <a:schemeClr val="tx1"/>
                </a:solidFill>
                <a:latin typeface="Arial" panose="020B0604020202020204" pitchFamily="34" charset="0"/>
                <a:cs typeface="Arial" panose="020B0604020202020204" pitchFamily="34" charset="0"/>
              </a:rPr>
              <a:t>como el beneficio que obtiene el artículo </a:t>
            </a:r>
            <a:r>
              <a:rPr lang="es-VE" i="1" dirty="0">
                <a:solidFill>
                  <a:schemeClr val="tx1"/>
                </a:solidFill>
                <a:latin typeface="Arial" panose="020B0604020202020204" pitchFamily="34" charset="0"/>
                <a:cs typeface="Arial" panose="020B0604020202020204" pitchFamily="34" charset="0"/>
              </a:rPr>
              <a:t>i </a:t>
            </a:r>
            <a:r>
              <a:rPr lang="es-VE" dirty="0">
                <a:solidFill>
                  <a:schemeClr val="tx1"/>
                </a:solidFill>
                <a:latin typeface="Arial" panose="020B0604020202020204" pitchFamily="34" charset="0"/>
                <a:cs typeface="Arial" panose="020B0604020202020204" pitchFamily="34" charset="0"/>
              </a:rPr>
              <a:t>por cada unidad del recurso que usa el artículo </a:t>
            </a:r>
            <a:r>
              <a:rPr lang="es-VE" i="1" dirty="0">
                <a:solidFill>
                  <a:schemeClr val="tx1"/>
                </a:solidFill>
                <a:latin typeface="Arial" panose="020B0604020202020204" pitchFamily="34" charset="0"/>
                <a:cs typeface="Arial" panose="020B0604020202020204" pitchFamily="34" charset="0"/>
              </a:rPr>
              <a:t>i</a:t>
            </a:r>
            <a:r>
              <a:rPr lang="es-VE" dirty="0">
                <a:solidFill>
                  <a:schemeClr val="tx1"/>
                </a:solidFill>
                <a:latin typeface="Arial" panose="020B0604020202020204" pitchFamily="34" charset="0"/>
                <a:cs typeface="Arial" panose="020B0604020202020204" pitchFamily="34" charset="0"/>
              </a:rPr>
              <a:t>. Así, los mejores artículos tienen mayores valores </a:t>
            </a:r>
            <a:r>
              <a:rPr lang="es-VE" i="1" dirty="0">
                <a:solidFill>
                  <a:schemeClr val="tx1"/>
                </a:solidFill>
                <a:latin typeface="Arial" panose="020B0604020202020204" pitchFamily="34" charset="0"/>
                <a:cs typeface="Arial" panose="020B0604020202020204" pitchFamily="34" charset="0"/>
              </a:rPr>
              <a:t>c</a:t>
            </a:r>
            <a:r>
              <a:rPr lang="es-VE" i="1" baseline="-25000" dirty="0">
                <a:solidFill>
                  <a:schemeClr val="tx1"/>
                </a:solidFill>
                <a:latin typeface="Arial" panose="020B0604020202020204" pitchFamily="34" charset="0"/>
                <a:cs typeface="Arial" panose="020B0604020202020204" pitchFamily="34" charset="0"/>
              </a:rPr>
              <a:t>i </a:t>
            </a:r>
            <a:r>
              <a:rPr lang="es-VE" i="1" dirty="0">
                <a:solidFill>
                  <a:schemeClr val="tx1"/>
                </a:solidFill>
                <a:latin typeface="Arial" panose="020B0604020202020204" pitchFamily="34" charset="0"/>
                <a:cs typeface="Arial" panose="020B0604020202020204" pitchFamily="34" charset="0"/>
              </a:rPr>
              <a:t>/ </a:t>
            </a:r>
            <a:r>
              <a:rPr lang="es-VE" i="1" dirty="0" err="1">
                <a:solidFill>
                  <a:schemeClr val="tx1"/>
                </a:solidFill>
                <a:latin typeface="Arial" panose="020B0604020202020204" pitchFamily="34" charset="0"/>
                <a:cs typeface="Arial" panose="020B0604020202020204" pitchFamily="34" charset="0"/>
              </a:rPr>
              <a:t>a</a:t>
            </a:r>
            <a:r>
              <a:rPr lang="es-VE" i="1" baseline="-25000" dirty="0" err="1">
                <a:solidFill>
                  <a:schemeClr val="tx1"/>
                </a:solidFill>
                <a:latin typeface="Arial" panose="020B0604020202020204" pitchFamily="34" charset="0"/>
                <a:cs typeface="Arial" panose="020B0604020202020204" pitchFamily="34" charset="0"/>
              </a:rPr>
              <a:t>i</a:t>
            </a:r>
            <a:r>
              <a:rPr lang="es-VE" i="1" dirty="0">
                <a:solidFill>
                  <a:schemeClr val="tx1"/>
                </a:solidFill>
                <a:latin typeface="Arial" panose="020B0604020202020204" pitchFamily="34" charset="0"/>
                <a:cs typeface="Arial" panose="020B0604020202020204" pitchFamily="34" charset="0"/>
              </a:rPr>
              <a:t> </a:t>
            </a:r>
            <a:r>
              <a:rPr lang="es-VE" dirty="0">
                <a:solidFill>
                  <a:schemeClr val="tx1"/>
                </a:solidFill>
                <a:latin typeface="Arial" panose="020B0604020202020204" pitchFamily="34" charset="0"/>
                <a:cs typeface="Arial" panose="020B0604020202020204" pitchFamily="34" charset="0"/>
              </a:rPr>
              <a:t>y los peores artículos tienen valores mas pequeños de </a:t>
            </a:r>
            <a:r>
              <a:rPr lang="es-VE" i="1" dirty="0">
                <a:solidFill>
                  <a:schemeClr val="tx1"/>
                </a:solidFill>
                <a:latin typeface="Arial" panose="020B0604020202020204" pitchFamily="34" charset="0"/>
                <a:cs typeface="Arial" panose="020B0604020202020204" pitchFamily="34" charset="0"/>
              </a:rPr>
              <a:t>c</a:t>
            </a:r>
            <a:r>
              <a:rPr lang="es-VE" i="1" baseline="-25000" dirty="0">
                <a:solidFill>
                  <a:schemeClr val="tx1"/>
                </a:solidFill>
                <a:latin typeface="Arial" panose="020B0604020202020204" pitchFamily="34" charset="0"/>
                <a:cs typeface="Arial" panose="020B0604020202020204" pitchFamily="34" charset="0"/>
              </a:rPr>
              <a:t>i</a:t>
            </a:r>
            <a:r>
              <a:rPr lang="es-VE" i="1" dirty="0">
                <a:solidFill>
                  <a:schemeClr val="tx1"/>
                </a:solidFill>
                <a:latin typeface="Arial" panose="020B0604020202020204" pitchFamily="34" charset="0"/>
                <a:cs typeface="Arial" panose="020B0604020202020204" pitchFamily="34" charset="0"/>
              </a:rPr>
              <a:t> / </a:t>
            </a:r>
            <a:r>
              <a:rPr lang="es-VE" i="1" dirty="0" err="1">
                <a:solidFill>
                  <a:schemeClr val="tx1"/>
                </a:solidFill>
                <a:latin typeface="Arial" panose="020B0604020202020204" pitchFamily="34" charset="0"/>
                <a:cs typeface="Arial" panose="020B0604020202020204" pitchFamily="34" charset="0"/>
              </a:rPr>
              <a:t>a</a:t>
            </a:r>
            <a:r>
              <a:rPr lang="es-VE" i="1" baseline="-25000" dirty="0" err="1">
                <a:solidFill>
                  <a:schemeClr val="tx1"/>
                </a:solidFill>
                <a:latin typeface="Arial" panose="020B0604020202020204" pitchFamily="34" charset="0"/>
                <a:cs typeface="Arial" panose="020B0604020202020204" pitchFamily="34" charset="0"/>
              </a:rPr>
              <a:t>i</a:t>
            </a:r>
            <a:r>
              <a:rPr lang="es-VE" dirty="0">
                <a:solidFill>
                  <a:schemeClr val="tx1"/>
                </a:solidFill>
                <a:latin typeface="Arial" panose="020B0604020202020204" pitchFamily="34" charset="0"/>
                <a:cs typeface="Arial" panose="020B0604020202020204" pitchFamily="34" charset="0"/>
              </a:rPr>
              <a:t>. Para resolver cualquier </a:t>
            </a:r>
            <a:r>
              <a:rPr lang="es-VE" dirty="0" err="1">
                <a:solidFill>
                  <a:schemeClr val="tx1"/>
                </a:solidFill>
                <a:latin typeface="Arial" panose="020B0604020202020204" pitchFamily="34" charset="0"/>
                <a:cs typeface="Arial" panose="020B0604020202020204" pitchFamily="34" charset="0"/>
              </a:rPr>
              <a:t>subproblema</a:t>
            </a:r>
            <a:r>
              <a:rPr lang="es-VE" dirty="0">
                <a:solidFill>
                  <a:schemeClr val="tx1"/>
                </a:solidFill>
                <a:latin typeface="Arial" panose="020B0604020202020204" pitchFamily="34" charset="0"/>
                <a:cs typeface="Arial" panose="020B0604020202020204" pitchFamily="34" charset="0"/>
              </a:rPr>
              <a:t> que se presenta  en  un  problema  de  mochila,  calcule  todas  las  razones </a:t>
            </a:r>
            <a:r>
              <a:rPr lang="es-VE" i="1" dirty="0">
                <a:solidFill>
                  <a:schemeClr val="tx1"/>
                </a:solidFill>
                <a:latin typeface="Arial" panose="020B0604020202020204" pitchFamily="34" charset="0"/>
                <a:cs typeface="Arial" panose="020B0604020202020204" pitchFamily="34" charset="0"/>
              </a:rPr>
              <a:t>c</a:t>
            </a:r>
            <a:r>
              <a:rPr lang="es-VE" i="1" baseline="-25000" dirty="0">
                <a:solidFill>
                  <a:schemeClr val="tx1"/>
                </a:solidFill>
                <a:latin typeface="Arial" panose="020B0604020202020204" pitchFamily="34" charset="0"/>
                <a:cs typeface="Arial" panose="020B0604020202020204" pitchFamily="34" charset="0"/>
              </a:rPr>
              <a:t>i</a:t>
            </a:r>
            <a:r>
              <a:rPr lang="es-VE" i="1" dirty="0">
                <a:solidFill>
                  <a:schemeClr val="tx1"/>
                </a:solidFill>
                <a:latin typeface="Arial" panose="020B0604020202020204" pitchFamily="34" charset="0"/>
                <a:cs typeface="Arial" panose="020B0604020202020204" pitchFamily="34" charset="0"/>
              </a:rPr>
              <a:t> /</a:t>
            </a:r>
            <a:r>
              <a:rPr lang="es-VE" i="1" dirty="0" err="1">
                <a:solidFill>
                  <a:schemeClr val="tx1"/>
                </a:solidFill>
                <a:latin typeface="Arial" panose="020B0604020202020204" pitchFamily="34" charset="0"/>
                <a:cs typeface="Arial" panose="020B0604020202020204" pitchFamily="34" charset="0"/>
              </a:rPr>
              <a:t>a</a:t>
            </a:r>
            <a:r>
              <a:rPr lang="es-VE" i="1" baseline="-25000" dirty="0" err="1">
                <a:solidFill>
                  <a:schemeClr val="tx1"/>
                </a:solidFill>
                <a:latin typeface="Arial" panose="020B0604020202020204" pitchFamily="34" charset="0"/>
                <a:cs typeface="Arial" panose="020B0604020202020204" pitchFamily="34" charset="0"/>
              </a:rPr>
              <a:t>i</a:t>
            </a:r>
            <a:r>
              <a:rPr lang="es-VE" dirty="0">
                <a:solidFill>
                  <a:schemeClr val="tx1"/>
                </a:solidFill>
                <a:latin typeface="Arial" panose="020B0604020202020204" pitchFamily="34" charset="0"/>
                <a:cs typeface="Arial" panose="020B0604020202020204" pitchFamily="34" charset="0"/>
              </a:rPr>
              <a:t>. </a:t>
            </a:r>
          </a:p>
          <a:p>
            <a:pPr algn="just">
              <a:spcBef>
                <a:spcPts val="0"/>
              </a:spcBef>
            </a:pPr>
            <a:endParaRPr lang="es-ES" altLang="es-VE" sz="1800" dirty="0">
              <a:solidFill>
                <a:schemeClr val="tx1"/>
              </a:solidFill>
            </a:endParaRPr>
          </a:p>
        </p:txBody>
      </p:sp>
    </p:spTree>
    <p:extLst>
      <p:ext uri="{BB962C8B-B14F-4D97-AF65-F5344CB8AC3E}">
        <p14:creationId xmlns:p14="http://schemas.microsoft.com/office/powerpoint/2010/main" val="14551777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335855"/>
            <a:ext cx="6681788" cy="1364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sz="2000" dirty="0">
                <a:solidFill>
                  <a:srgbClr val="00B050"/>
                </a:solidFill>
              </a:rPr>
              <a:t>Modelado del problema anterior por Programación Lineal Entera Binaria (PLEB) </a:t>
            </a:r>
            <a:endParaRPr lang="es-VE" altLang="es-VE" sz="2000" dirty="0">
              <a:solidFill>
                <a:srgbClr val="00B050"/>
              </a:solidFill>
              <a:latin typeface="Arial" panose="020B0604020202020204" pitchFamily="34" charset="0"/>
              <a:cs typeface="Arial" panose="020B0604020202020204" pitchFamily="34" charset="0"/>
            </a:endParaRPr>
          </a:p>
        </p:txBody>
      </p:sp>
      <p:sp>
        <p:nvSpPr>
          <p:cNvPr id="10" name="Rectangle 3"/>
          <p:cNvSpPr>
            <a:spLocks noGrp="1" noChangeArrowheads="1"/>
          </p:cNvSpPr>
          <p:nvPr>
            <p:ph type="subTitle" idx="1"/>
          </p:nvPr>
        </p:nvSpPr>
        <p:spPr>
          <a:xfrm>
            <a:off x="1919536" y="2492896"/>
            <a:ext cx="7560840" cy="3744416"/>
          </a:xfrm>
          <a:noFill/>
          <a:ln w="12700" cap="flat">
            <a:solidFill>
              <a:srgbClr val="000000"/>
            </a:solidFill>
            <a:miter lim="800000"/>
            <a:headEnd/>
            <a:tailEnd/>
          </a:ln>
        </p:spPr>
        <p:txBody>
          <a:bodyPr lIns="90488" tIns="44450" rIns="90488" bIns="44450"/>
          <a:lstStyle/>
          <a:p>
            <a:pPr algn="just"/>
            <a:r>
              <a:rPr lang="es-VE" dirty="0">
                <a:solidFill>
                  <a:schemeClr val="tx1"/>
                </a:solidFill>
                <a:latin typeface="Arial" panose="020B0604020202020204" pitchFamily="34" charset="0"/>
                <a:cs typeface="Arial" panose="020B0604020202020204" pitchFamily="34" charset="0"/>
              </a:rPr>
              <a:t>Luego se coloca el mejor artículo en la mochila. Después coloque el artículo que quedo en el segundo lugar en la mochila. Siga así de esta manera hasta que el mejor artículo que quede rebose la mochila. Entonces llene la mochila con la mayor cantidad posible de este artículo.</a:t>
            </a:r>
          </a:p>
          <a:p>
            <a:pPr algn="just"/>
            <a:endParaRPr lang="es-VE" dirty="0">
              <a:solidFill>
                <a:schemeClr val="tx1"/>
              </a:solidFill>
              <a:latin typeface="Arial" panose="020B0604020202020204" pitchFamily="34" charset="0"/>
              <a:cs typeface="Arial" panose="020B0604020202020204" pitchFamily="34" charset="0"/>
            </a:endParaRPr>
          </a:p>
          <a:p>
            <a:pPr algn="just"/>
            <a:r>
              <a:rPr lang="es-VE" dirty="0">
                <a:solidFill>
                  <a:schemeClr val="tx1"/>
                </a:solidFill>
                <a:latin typeface="Arial" panose="020B0604020202020204" pitchFamily="34" charset="0"/>
                <a:cs typeface="Arial" panose="020B0604020202020204" pitchFamily="34" charset="0"/>
              </a:rPr>
              <a:t>Ramifique y acote de acuerdo a los artículos más rentables hasta obtener la solución candidato aceptable.</a:t>
            </a:r>
          </a:p>
          <a:p>
            <a:pPr algn="just"/>
            <a:endParaRPr lang="es-VE" altLang="es-VE" sz="1800" dirty="0">
              <a:solidFill>
                <a:schemeClr val="tx1"/>
              </a:solidFill>
              <a:latin typeface="Arial" panose="020B0604020202020204" pitchFamily="34" charset="0"/>
              <a:cs typeface="Arial" panose="020B0604020202020204" pitchFamily="34" charset="0"/>
            </a:endParaRPr>
          </a:p>
          <a:p>
            <a:pPr algn="just"/>
            <a:r>
              <a:rPr lang="es-VE" altLang="es-VE" dirty="0">
                <a:solidFill>
                  <a:schemeClr val="tx1"/>
                </a:solidFill>
                <a:latin typeface="Arial" panose="020B0604020202020204" pitchFamily="34" charset="0"/>
                <a:cs typeface="Arial" panose="020B0604020202020204" pitchFamily="34" charset="0"/>
              </a:rPr>
              <a:t>Solución:  x2=x3=x4=1    x1=0   U =42 </a:t>
            </a:r>
            <a:endParaRPr lang="es-ES" altLang="es-VE" sz="1800" dirty="0">
              <a:solidFill>
                <a:schemeClr val="tx1"/>
              </a:solidFill>
            </a:endParaRPr>
          </a:p>
        </p:txBody>
      </p:sp>
    </p:spTree>
    <p:extLst>
      <p:ext uri="{BB962C8B-B14F-4D97-AF65-F5344CB8AC3E}">
        <p14:creationId xmlns:p14="http://schemas.microsoft.com/office/powerpoint/2010/main" val="9963728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335855"/>
            <a:ext cx="6681788" cy="1364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sz="2000" b="1" dirty="0">
                <a:solidFill>
                  <a:srgbClr val="00B050"/>
                </a:solidFill>
              </a:rPr>
              <a:t>Proyectos Mutuamente Excluyentes </a:t>
            </a:r>
            <a:endParaRPr lang="es-VE" altLang="es-VE" sz="2000" b="1" dirty="0">
              <a:solidFill>
                <a:srgbClr val="00B050"/>
              </a:solidFill>
              <a:latin typeface="Arial" panose="020B0604020202020204" pitchFamily="34" charset="0"/>
              <a:cs typeface="Arial" panose="020B0604020202020204" pitchFamily="34" charset="0"/>
            </a:endParaRPr>
          </a:p>
        </p:txBody>
      </p:sp>
      <p:sp>
        <p:nvSpPr>
          <p:cNvPr id="10" name="Rectangle 3"/>
          <p:cNvSpPr>
            <a:spLocks noGrp="1" noChangeArrowheads="1"/>
          </p:cNvSpPr>
          <p:nvPr>
            <p:ph type="subTitle" idx="1"/>
          </p:nvPr>
        </p:nvSpPr>
        <p:spPr>
          <a:xfrm>
            <a:off x="1876054" y="2492896"/>
            <a:ext cx="8208912" cy="4032448"/>
          </a:xfrm>
          <a:noFill/>
          <a:ln w="12700" cap="flat">
            <a:solidFill>
              <a:srgbClr val="000000"/>
            </a:solidFill>
            <a:miter lim="800000"/>
            <a:headEnd/>
            <a:tailEnd/>
          </a:ln>
        </p:spPr>
        <p:txBody>
          <a:bodyPr lIns="90488" tIns="44450" rIns="90488" bIns="44450"/>
          <a:lstStyle/>
          <a:p>
            <a:pPr algn="just"/>
            <a:r>
              <a:rPr lang="es-ES" altLang="es-VE" sz="1800" dirty="0">
                <a:solidFill>
                  <a:schemeClr val="tx1"/>
                </a:solidFill>
              </a:rPr>
              <a:t>*Para ilustrar mejor este tipo de casos, analicemos el siguiente ejemplo:</a:t>
            </a:r>
          </a:p>
          <a:p>
            <a:pPr algn="just"/>
            <a:endParaRPr lang="es-ES" altLang="es-VE" sz="1800" dirty="0">
              <a:solidFill>
                <a:schemeClr val="tx1"/>
              </a:solidFill>
            </a:endParaRPr>
          </a:p>
          <a:p>
            <a:pPr algn="just"/>
            <a:r>
              <a:rPr lang="es-ES" altLang="es-VE" dirty="0">
                <a:solidFill>
                  <a:schemeClr val="tx1"/>
                </a:solidFill>
              </a:rPr>
              <a:t>Evalúese por VAN y la TIR, los siguientes proyectos, suponiendo TREMAS de 5%, 10%, 11.72%, y 15%. Analice los resultados.</a:t>
            </a:r>
          </a:p>
          <a:p>
            <a:pPr algn="just"/>
            <a:endParaRPr lang="es-ES" altLang="es-VE" dirty="0">
              <a:solidFill>
                <a:schemeClr val="tx1"/>
              </a:solidFill>
            </a:endParaRPr>
          </a:p>
          <a:p>
            <a:pPr algn="just"/>
            <a:endParaRPr lang="es-ES" altLang="es-VE" dirty="0">
              <a:solidFill>
                <a:schemeClr val="tx1"/>
              </a:solidFill>
            </a:endParaRPr>
          </a:p>
          <a:p>
            <a:pPr algn="just"/>
            <a:endParaRPr lang="es-ES" altLang="es-VE" dirty="0">
              <a:solidFill>
                <a:schemeClr val="tx1"/>
              </a:solidFill>
            </a:endParaRPr>
          </a:p>
          <a:p>
            <a:pPr algn="just"/>
            <a:endParaRPr lang="es-ES" altLang="es-VE" sz="1800" dirty="0">
              <a:solidFill>
                <a:schemeClr val="tx1"/>
              </a:solidFill>
            </a:endParaRPr>
          </a:p>
        </p:txBody>
      </p:sp>
      <p:graphicFrame>
        <p:nvGraphicFramePr>
          <p:cNvPr id="2" name="Tabla 1"/>
          <p:cNvGraphicFramePr>
            <a:graphicFrameLocks noGrp="1"/>
          </p:cNvGraphicFramePr>
          <p:nvPr>
            <p:extLst>
              <p:ext uri="{D42A27DB-BD31-4B8C-83A1-F6EECF244321}">
                <p14:modId xmlns:p14="http://schemas.microsoft.com/office/powerpoint/2010/main" val="3652474630"/>
              </p:ext>
            </p:extLst>
          </p:nvPr>
        </p:nvGraphicFramePr>
        <p:xfrm>
          <a:off x="1930583" y="4149080"/>
          <a:ext cx="8128000" cy="148336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800544325"/>
                    </a:ext>
                  </a:extLst>
                </a:gridCol>
                <a:gridCol w="1625600">
                  <a:extLst>
                    <a:ext uri="{9D8B030D-6E8A-4147-A177-3AD203B41FA5}">
                      <a16:colId xmlns:a16="http://schemas.microsoft.com/office/drawing/2014/main" val="4110907615"/>
                    </a:ext>
                  </a:extLst>
                </a:gridCol>
                <a:gridCol w="1625600">
                  <a:extLst>
                    <a:ext uri="{9D8B030D-6E8A-4147-A177-3AD203B41FA5}">
                      <a16:colId xmlns:a16="http://schemas.microsoft.com/office/drawing/2014/main" val="614689789"/>
                    </a:ext>
                  </a:extLst>
                </a:gridCol>
                <a:gridCol w="1625600">
                  <a:extLst>
                    <a:ext uri="{9D8B030D-6E8A-4147-A177-3AD203B41FA5}">
                      <a16:colId xmlns:a16="http://schemas.microsoft.com/office/drawing/2014/main" val="1015999150"/>
                    </a:ext>
                  </a:extLst>
                </a:gridCol>
                <a:gridCol w="1625600">
                  <a:extLst>
                    <a:ext uri="{9D8B030D-6E8A-4147-A177-3AD203B41FA5}">
                      <a16:colId xmlns:a16="http://schemas.microsoft.com/office/drawing/2014/main" val="702700679"/>
                    </a:ext>
                  </a:extLst>
                </a:gridCol>
              </a:tblGrid>
              <a:tr h="370840">
                <a:tc rowSpan="2">
                  <a:txBody>
                    <a:bodyPr/>
                    <a:lstStyle/>
                    <a:p>
                      <a:endParaRPr lang="es-VE" dirty="0"/>
                    </a:p>
                    <a:p>
                      <a:pPr algn="ctr"/>
                      <a:r>
                        <a:rPr lang="es-VE" dirty="0"/>
                        <a:t>Proyecto</a:t>
                      </a:r>
                    </a:p>
                  </a:txBody>
                  <a:tcPr/>
                </a:tc>
                <a:tc gridSpan="4">
                  <a:txBody>
                    <a:bodyPr/>
                    <a:lstStyle/>
                    <a:p>
                      <a:pPr algn="ctr"/>
                      <a:r>
                        <a:rPr lang="es-VE" dirty="0"/>
                        <a:t>Periodo</a:t>
                      </a:r>
                    </a:p>
                  </a:txBody>
                  <a:tcPr/>
                </a:tc>
                <a:tc hMerge="1">
                  <a:txBody>
                    <a:bodyPr/>
                    <a:lstStyle/>
                    <a:p>
                      <a:endParaRPr lang="es-VE"/>
                    </a:p>
                  </a:txBody>
                  <a:tcPr/>
                </a:tc>
                <a:tc hMerge="1">
                  <a:txBody>
                    <a:bodyPr/>
                    <a:lstStyle/>
                    <a:p>
                      <a:endParaRPr lang="es-VE"/>
                    </a:p>
                  </a:txBody>
                  <a:tcPr/>
                </a:tc>
                <a:tc hMerge="1">
                  <a:txBody>
                    <a:bodyPr/>
                    <a:lstStyle/>
                    <a:p>
                      <a:pPr algn="ctr"/>
                      <a:endParaRPr lang="es-VE" dirty="0"/>
                    </a:p>
                  </a:txBody>
                  <a:tcPr/>
                </a:tc>
                <a:extLst>
                  <a:ext uri="{0D108BD9-81ED-4DB2-BD59-A6C34878D82A}">
                    <a16:rowId xmlns:a16="http://schemas.microsoft.com/office/drawing/2014/main" val="43130895"/>
                  </a:ext>
                </a:extLst>
              </a:tr>
              <a:tr h="370840">
                <a:tc vMerge="1">
                  <a:txBody>
                    <a:bodyPr/>
                    <a:lstStyle/>
                    <a:p>
                      <a:endParaRPr lang="es-VE"/>
                    </a:p>
                  </a:txBody>
                  <a:tcPr/>
                </a:tc>
                <a:tc>
                  <a:txBody>
                    <a:bodyPr/>
                    <a:lstStyle/>
                    <a:p>
                      <a:pPr algn="ctr"/>
                      <a:r>
                        <a:rPr lang="es-VE" dirty="0"/>
                        <a:t>0</a:t>
                      </a:r>
                    </a:p>
                  </a:txBody>
                  <a:tcPr/>
                </a:tc>
                <a:tc>
                  <a:txBody>
                    <a:bodyPr/>
                    <a:lstStyle/>
                    <a:p>
                      <a:pPr algn="ctr"/>
                      <a:r>
                        <a:rPr lang="es-VE" dirty="0"/>
                        <a:t>1</a:t>
                      </a:r>
                    </a:p>
                  </a:txBody>
                  <a:tcPr/>
                </a:tc>
                <a:tc>
                  <a:txBody>
                    <a:bodyPr/>
                    <a:lstStyle/>
                    <a:p>
                      <a:pPr algn="ctr"/>
                      <a:r>
                        <a:rPr lang="es-VE" dirty="0"/>
                        <a:t>2</a:t>
                      </a:r>
                    </a:p>
                  </a:txBody>
                  <a:tcPr/>
                </a:tc>
                <a:tc>
                  <a:txBody>
                    <a:bodyPr/>
                    <a:lstStyle/>
                    <a:p>
                      <a:pPr algn="ctr"/>
                      <a:r>
                        <a:rPr lang="es-VE" dirty="0"/>
                        <a:t>3</a:t>
                      </a:r>
                    </a:p>
                  </a:txBody>
                  <a:tcPr/>
                </a:tc>
                <a:extLst>
                  <a:ext uri="{0D108BD9-81ED-4DB2-BD59-A6C34878D82A}">
                    <a16:rowId xmlns:a16="http://schemas.microsoft.com/office/drawing/2014/main" val="1895243975"/>
                  </a:ext>
                </a:extLst>
              </a:tr>
              <a:tr h="370840">
                <a:tc>
                  <a:txBody>
                    <a:bodyPr/>
                    <a:lstStyle/>
                    <a:p>
                      <a:pPr algn="ctr"/>
                      <a:r>
                        <a:rPr lang="es-VE" dirty="0"/>
                        <a:t>A</a:t>
                      </a:r>
                    </a:p>
                  </a:txBody>
                  <a:tcPr/>
                </a:tc>
                <a:tc>
                  <a:txBody>
                    <a:bodyPr/>
                    <a:lstStyle/>
                    <a:p>
                      <a:pPr algn="r"/>
                      <a:r>
                        <a:rPr lang="es-VE" dirty="0"/>
                        <a:t>-12.000</a:t>
                      </a:r>
                    </a:p>
                  </a:txBody>
                  <a:tcPr/>
                </a:tc>
                <a:tc>
                  <a:txBody>
                    <a:bodyPr/>
                    <a:lstStyle/>
                    <a:p>
                      <a:pPr algn="r"/>
                      <a:r>
                        <a:rPr lang="es-VE" dirty="0"/>
                        <a:t>1.000</a:t>
                      </a:r>
                    </a:p>
                  </a:txBody>
                  <a:tcPr/>
                </a:tc>
                <a:tc>
                  <a:txBody>
                    <a:bodyPr/>
                    <a:lstStyle/>
                    <a:p>
                      <a:pPr algn="r"/>
                      <a:r>
                        <a:rPr lang="es-VE" dirty="0"/>
                        <a:t>6.500</a:t>
                      </a:r>
                    </a:p>
                  </a:txBody>
                  <a:tcPr/>
                </a:tc>
                <a:tc>
                  <a:txBody>
                    <a:bodyPr/>
                    <a:lstStyle/>
                    <a:p>
                      <a:pPr algn="r"/>
                      <a:r>
                        <a:rPr lang="es-VE" dirty="0"/>
                        <a:t>10.000</a:t>
                      </a:r>
                    </a:p>
                  </a:txBody>
                  <a:tcPr/>
                </a:tc>
                <a:extLst>
                  <a:ext uri="{0D108BD9-81ED-4DB2-BD59-A6C34878D82A}">
                    <a16:rowId xmlns:a16="http://schemas.microsoft.com/office/drawing/2014/main" val="3063786105"/>
                  </a:ext>
                </a:extLst>
              </a:tr>
              <a:tr h="370840">
                <a:tc>
                  <a:txBody>
                    <a:bodyPr/>
                    <a:lstStyle/>
                    <a:p>
                      <a:pPr algn="ctr"/>
                      <a:r>
                        <a:rPr lang="es-VE" dirty="0"/>
                        <a:t>B</a:t>
                      </a:r>
                    </a:p>
                  </a:txBody>
                  <a:tcPr/>
                </a:tc>
                <a:tc>
                  <a:txBody>
                    <a:bodyPr/>
                    <a:lstStyle/>
                    <a:p>
                      <a:pPr algn="r"/>
                      <a:r>
                        <a:rPr lang="es-VE" dirty="0"/>
                        <a:t>-12.000</a:t>
                      </a:r>
                    </a:p>
                  </a:txBody>
                  <a:tcPr/>
                </a:tc>
                <a:tc>
                  <a:txBody>
                    <a:bodyPr/>
                    <a:lstStyle/>
                    <a:p>
                      <a:pPr algn="r"/>
                      <a:r>
                        <a:rPr lang="es-VE" dirty="0"/>
                        <a:t>10.000</a:t>
                      </a:r>
                    </a:p>
                  </a:txBody>
                  <a:tcPr/>
                </a:tc>
                <a:tc>
                  <a:txBody>
                    <a:bodyPr/>
                    <a:lstStyle/>
                    <a:p>
                      <a:pPr algn="r"/>
                      <a:r>
                        <a:rPr lang="es-VE" dirty="0"/>
                        <a:t>4.500</a:t>
                      </a:r>
                    </a:p>
                  </a:txBody>
                  <a:tcPr/>
                </a:tc>
                <a:tc>
                  <a:txBody>
                    <a:bodyPr/>
                    <a:lstStyle/>
                    <a:p>
                      <a:pPr algn="r"/>
                      <a:r>
                        <a:rPr lang="es-VE" dirty="0"/>
                        <a:t>1.000</a:t>
                      </a:r>
                    </a:p>
                  </a:txBody>
                  <a:tcPr/>
                </a:tc>
                <a:extLst>
                  <a:ext uri="{0D108BD9-81ED-4DB2-BD59-A6C34878D82A}">
                    <a16:rowId xmlns:a16="http://schemas.microsoft.com/office/drawing/2014/main" val="3198738816"/>
                  </a:ext>
                </a:extLst>
              </a:tr>
            </a:tbl>
          </a:graphicData>
        </a:graphic>
      </p:graphicFrame>
    </p:spTree>
    <p:extLst>
      <p:ext uri="{BB962C8B-B14F-4D97-AF65-F5344CB8AC3E}">
        <p14:creationId xmlns:p14="http://schemas.microsoft.com/office/powerpoint/2010/main" val="161337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p:cNvSpPr txBox="1"/>
          <p:nvPr/>
        </p:nvSpPr>
        <p:spPr>
          <a:xfrm>
            <a:off x="1415480" y="1916832"/>
            <a:ext cx="9505056" cy="4801314"/>
          </a:xfrm>
          <a:prstGeom prst="rect">
            <a:avLst/>
          </a:prstGeom>
          <a:noFill/>
        </p:spPr>
        <p:txBody>
          <a:bodyPr wrap="square" rtlCol="0">
            <a:spAutoFit/>
          </a:bodyPr>
          <a:lstStyle/>
          <a:p>
            <a:pPr marL="285750" indent="-285750" algn="just">
              <a:buFont typeface="Arial" panose="020B0604020202020204" pitchFamily="34" charset="0"/>
              <a:buChar char="•"/>
            </a:pPr>
            <a:r>
              <a:rPr lang="es-VE" dirty="0"/>
              <a:t>Breve repaso de los principales elementos de comprensión vistos en los módulos anteriores.</a:t>
            </a:r>
          </a:p>
          <a:p>
            <a:pPr marL="285750" indent="-285750" algn="just">
              <a:buFont typeface="Arial" panose="020B0604020202020204" pitchFamily="34" charset="0"/>
              <a:buChar char="•"/>
            </a:pPr>
            <a:r>
              <a:rPr lang="es-VE" dirty="0"/>
              <a:t>Técnicas cuantitativas idóneas para la selección de proyectos de inversión. Diferentes casos de estudio: Independientes, Mutuamente Excluyentes, y Complementarios.</a:t>
            </a:r>
          </a:p>
          <a:p>
            <a:pPr marL="285750" indent="-285750" algn="just">
              <a:buFont typeface="Arial" panose="020B0604020202020204" pitchFamily="34" charset="0"/>
              <a:buChar char="•"/>
            </a:pPr>
            <a:r>
              <a:rPr lang="es-VE" dirty="0"/>
              <a:t>La Programación Lineal Entera (PLE), como herramienta ideal para seleccionar proyectos con disponibilidad escasa de recursos.</a:t>
            </a:r>
          </a:p>
          <a:p>
            <a:pPr marL="285750" indent="-285750" algn="just">
              <a:buFont typeface="Arial" panose="020B0604020202020204" pitchFamily="34" charset="0"/>
              <a:buChar char="•"/>
            </a:pPr>
            <a:r>
              <a:rPr lang="es-VE" dirty="0"/>
              <a:t>Conflicto entre el VAN y la TIR al analizar alternativas de selección de proyectos.                                                                                                                                                                                                                                                                                                                                                                                                                                                                                                                                                                                                                                                                                                                                                                                                                                                                                                                                                                                                                                                                                                                                                                                                                                                                                                                                                                                                                                                                                                                                                                                                                                                                                                                                                                                                                                                                                                                                                                                                                                                                                                                                                                                                                                                                                                                                                                                                                                                                                                                                                                                                                                                                                                                                                                                                                                                                                                                                                                                                                                                                                                                                                                                                                                                                                                                                                                                                                                                                                                                                                                                                                                                                                                                                                                                                                                                                                                                                                                                                                                                                                                                                                                                                                                                                                                                                                                                                                                                                                                                                                                                                                                                                                                                                                                                                                                                                                                                                                                                                                                                                                                                                                                                                                                                                                                                                                                                                                                                                                                                                                                                                                                                                                                                                                                                                                                                                                                                                                                                                                                                                                                                                                                                                                                                                                                                                                                                                                                                                                                                                                                                                                                                                                                                                                                                                                                                                                                                                                                                                                                                                                                                                                                                                                                                                                                                                                                                                                                                                                                                                                                                                                                                                                                                                                                                                                                                                                                                                                                                                                                                                                                                                                                                                                                                                                                                                                                                                                                                                                                                                                                                                                                                                                                                                                                                                                                                                                                                                                                                                                                                                                                                                                                                                                                                                                                                                                                                                                                                                                                                                                                                                                                                                                                                                                                                                                                                                                                                                                                                                                                                                                                                                                                                                                                                                                                                                                                                                                                                                                                                                                                                                                                                                                                                                                                                                                                                                                                                                                                                                                                                                                                                                                                                                                                                                                                                                                                                                                                                                                                                                                                                                                                                                                                                                                                                                                                                                                                                                                                                                                                                                                                                                                                                                                                                                                                                                                                                                                                                                                                                                                                                                                                                                                                                                                                                                                                                                                                                                                                                                                                                                                                                                                                                                                                                                                                                                                                                                                                                                                                                                                                                                                                                                                                                                                                                                                                                                                                                                                                                                                                                                                                                                                                                                                                                                                                                                                                                                                                                                                                                                                                                                                                                                                                                                                                                                                                                                                                                                                                                                                                                                                                                                                                                                                                                                                                                                                                                                                                                                                                                                                                                                                                                                                                                                                                                                                                                                                                                                                                                                                                                                                                                                                                                                                                                                                                                                                                                                                                                                                                                                                                                                                                                                                                                                                                                                                                                                                                                                                                                                                                                                                                                                                                                                                                                                                                                                                                                                                                                                                                                                                                                                                                                                                                                                                                                                                                                                                                                                                                                                                                                                                                                                                                                                                                                                                                                                                                                                                                                                                                                                                                                                                                                                                                                                                                                                                                                                                                                                                                                                                                                                                                                                                                                                                                                                                                                                                                                                                                                                                                                                                                                                                                                                                                                                                                                                                                                                                                                                                                                                                                                                                                                                                                                                                                                                                                                                                                                                                                                                                                                                                                                                                                                                                                                                                                                                                                                                                                                                                                                                                                                                                                                                                                                                                                                                                                                                                                                                                                                                                                                                                                                                                                                                                                                                                                                                                                                                                                                                                                                                                                                                                                                                                                                                                                                                                                                                                                                                                                                                                                                                                                                                                                                                                                                                                                                                                                                                                                                                                                                                                                                          </a:t>
            </a:r>
          </a:p>
          <a:p>
            <a:pPr marL="285750" indent="-285750" algn="just">
              <a:buFont typeface="Arial" panose="020B0604020202020204" pitchFamily="34" charset="0"/>
              <a:buChar char="•"/>
            </a:pPr>
            <a:r>
              <a:rPr lang="es-VE" dirty="0"/>
              <a:t>La planificación, sincronización, y gestión de las diferentes etapas de un proyecto</a:t>
            </a:r>
          </a:p>
          <a:p>
            <a:pPr marL="285750" indent="-285750" algn="just">
              <a:buFont typeface="Arial" panose="020B0604020202020204" pitchFamily="34" charset="0"/>
              <a:buChar char="•"/>
            </a:pPr>
            <a:r>
              <a:rPr lang="es-VE" dirty="0"/>
              <a:t>Herramientas generalizadas para la planificación de proyectos: PERT-CPM y Gráficas de Gantt.</a:t>
            </a:r>
          </a:p>
          <a:p>
            <a:pPr marL="285750" indent="-285750" algn="just">
              <a:buFont typeface="Arial" panose="020B0604020202020204" pitchFamily="34" charset="0"/>
              <a:buChar char="•"/>
            </a:pPr>
            <a:r>
              <a:rPr lang="es-VE" dirty="0"/>
              <a:t>Planificación de actividades mediante la Técnica de Revisión y Evaluación de Proyecto (Project </a:t>
            </a:r>
            <a:r>
              <a:rPr lang="es-VE" dirty="0" err="1"/>
              <a:t>Evaluation</a:t>
            </a:r>
            <a:r>
              <a:rPr lang="es-VE" dirty="0"/>
              <a:t> and </a:t>
            </a:r>
            <a:r>
              <a:rPr lang="es-VE" dirty="0" err="1"/>
              <a:t>Review</a:t>
            </a:r>
            <a:r>
              <a:rPr lang="es-VE" dirty="0"/>
              <a:t> </a:t>
            </a:r>
            <a:r>
              <a:rPr lang="es-VE" dirty="0" err="1"/>
              <a:t>Technique</a:t>
            </a:r>
            <a:r>
              <a:rPr lang="es-VE" dirty="0"/>
              <a:t>, PERT) en combinación con el Método del Camino Crítico (</a:t>
            </a:r>
            <a:r>
              <a:rPr lang="es-VE" dirty="0" err="1"/>
              <a:t>Critical</a:t>
            </a:r>
            <a:r>
              <a:rPr lang="es-VE" dirty="0"/>
              <a:t> </a:t>
            </a:r>
            <a:r>
              <a:rPr lang="es-VE" dirty="0" err="1"/>
              <a:t>Path</a:t>
            </a:r>
            <a:r>
              <a:rPr lang="es-VE" dirty="0"/>
              <a:t> </a:t>
            </a:r>
            <a:r>
              <a:rPr lang="es-VE" dirty="0" err="1"/>
              <a:t>Method</a:t>
            </a:r>
            <a:r>
              <a:rPr lang="es-VE" dirty="0"/>
              <a:t>, CPM).</a:t>
            </a:r>
          </a:p>
          <a:p>
            <a:pPr marL="285750" indent="-285750" algn="just">
              <a:buFont typeface="Arial" panose="020B0604020202020204" pitchFamily="34" charset="0"/>
              <a:buChar char="•"/>
            </a:pPr>
            <a:r>
              <a:rPr lang="es-VE" dirty="0"/>
              <a:t>Planificación de actividades mediante cronogramas de planificación y verificación de actividades con Gráficas de Gantt.</a:t>
            </a:r>
          </a:p>
          <a:p>
            <a:pPr marL="285750" indent="-285750" algn="just">
              <a:buFont typeface="Arial" panose="020B0604020202020204" pitchFamily="34" charset="0"/>
              <a:buChar char="•"/>
            </a:pPr>
            <a:r>
              <a:rPr lang="es-VE" dirty="0"/>
              <a:t>La utilización de Árboles de Decisión para la selección de proyectos de inversión.</a:t>
            </a:r>
          </a:p>
          <a:p>
            <a:pPr marL="285750" indent="-285750" algn="just">
              <a:buFont typeface="Arial" panose="020B0604020202020204" pitchFamily="34" charset="0"/>
              <a:buChar char="•"/>
            </a:pPr>
            <a:r>
              <a:rPr lang="fr-FR" dirty="0" err="1"/>
              <a:t>Normas</a:t>
            </a:r>
            <a:r>
              <a:rPr lang="fr-FR" dirty="0"/>
              <a:t> y </a:t>
            </a:r>
            <a:r>
              <a:rPr lang="fr-FR" dirty="0" err="1"/>
              <a:t>guías</a:t>
            </a:r>
            <a:r>
              <a:rPr lang="fr-FR" dirty="0"/>
              <a:t> de Project Management Institute, Inc. (PMI), y PMBOK. </a:t>
            </a:r>
            <a:r>
              <a:rPr lang="es-VE" dirty="0"/>
              <a:t>  </a:t>
            </a:r>
          </a:p>
        </p:txBody>
      </p:sp>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335855"/>
            <a:ext cx="6681788"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endParaRPr lang="es-VE" altLang="es-VE" sz="2000" dirty="0">
              <a:solidFill>
                <a:schemeClr val="tx1"/>
              </a:solidFill>
              <a:latin typeface="Arial" panose="020B0604020202020204" pitchFamily="34" charset="0"/>
              <a:cs typeface="Arial" panose="020B0604020202020204" pitchFamily="34" charset="0"/>
            </a:endParaRPr>
          </a:p>
          <a:p>
            <a:pPr algn="ctr" defTabSz="914400" eaLnBrk="1" hangingPunct="1">
              <a:lnSpc>
                <a:spcPct val="90000"/>
              </a:lnSpc>
              <a:spcBef>
                <a:spcPct val="0"/>
              </a:spcBef>
              <a:buClrTx/>
              <a:buSzTx/>
              <a:buFontTx/>
              <a:buNone/>
            </a:pPr>
            <a:r>
              <a:rPr lang="es-VE" altLang="es-VE" sz="2000" dirty="0">
                <a:solidFill>
                  <a:srgbClr val="00B050"/>
                </a:solidFill>
                <a:latin typeface="Arial" panose="020B0604020202020204" pitchFamily="34" charset="0"/>
                <a:cs typeface="Arial" panose="020B0604020202020204" pitchFamily="34" charset="0"/>
              </a:rPr>
              <a:t>Programa del Módulo</a:t>
            </a:r>
          </a:p>
        </p:txBody>
      </p:sp>
    </p:spTree>
    <p:extLst>
      <p:ext uri="{BB962C8B-B14F-4D97-AF65-F5344CB8AC3E}">
        <p14:creationId xmlns:p14="http://schemas.microsoft.com/office/powerpoint/2010/main" val="11839549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335855"/>
            <a:ext cx="6681788" cy="1364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sz="2000" b="1" dirty="0">
                <a:solidFill>
                  <a:srgbClr val="00B050"/>
                </a:solidFill>
              </a:rPr>
              <a:t>Proyectos Mutuamente Excluyentes </a:t>
            </a:r>
            <a:endParaRPr lang="es-VE" altLang="es-VE" sz="2000" b="1" dirty="0">
              <a:solidFill>
                <a:srgbClr val="00B050"/>
              </a:solidFill>
              <a:latin typeface="Arial" panose="020B0604020202020204" pitchFamily="34" charset="0"/>
              <a:cs typeface="Arial" panose="020B0604020202020204" pitchFamily="34" charset="0"/>
            </a:endParaRPr>
          </a:p>
        </p:txBody>
      </p:sp>
      <p:sp>
        <p:nvSpPr>
          <p:cNvPr id="10" name="Rectangle 3"/>
          <p:cNvSpPr>
            <a:spLocks noGrp="1" noChangeArrowheads="1"/>
          </p:cNvSpPr>
          <p:nvPr>
            <p:ph type="subTitle" idx="1"/>
          </p:nvPr>
        </p:nvSpPr>
        <p:spPr>
          <a:xfrm>
            <a:off x="1876054" y="2492896"/>
            <a:ext cx="8208912" cy="4032448"/>
          </a:xfrm>
          <a:noFill/>
          <a:ln w="12700" cap="flat">
            <a:solidFill>
              <a:srgbClr val="000000"/>
            </a:solidFill>
            <a:miter lim="800000"/>
            <a:headEnd/>
            <a:tailEnd/>
          </a:ln>
        </p:spPr>
        <p:txBody>
          <a:bodyPr lIns="90488" tIns="44450" rIns="90488" bIns="44450"/>
          <a:lstStyle/>
          <a:p>
            <a:pPr algn="just"/>
            <a:r>
              <a:rPr lang="es-ES" altLang="es-VE" sz="1800" dirty="0">
                <a:solidFill>
                  <a:schemeClr val="tx1"/>
                </a:solidFill>
              </a:rPr>
              <a:t>Como se mencionó anteriormente, los Proyectos Mutuamente Excluyentes son aquellos que compiten entre si. Por lo general es aceptado jerarquizar los proyectos más significativos desde el punto de vista financiero aplicando las técnicas de VAN y la TIR. Sin embargo, en la práctica si se valúa un solo proyecto la decisión por ambos métodos será la mismo, no pasando lo mismo cuando se evalúan varios proyectos a fin de seleccionar los más rentables.</a:t>
            </a:r>
          </a:p>
          <a:p>
            <a:pPr algn="just"/>
            <a:endParaRPr lang="es-ES" altLang="es-VE" dirty="0">
              <a:solidFill>
                <a:schemeClr val="tx1"/>
              </a:solidFill>
            </a:endParaRPr>
          </a:p>
          <a:p>
            <a:pPr algn="just"/>
            <a:r>
              <a:rPr lang="es-ES" altLang="es-VE" sz="1800" dirty="0">
                <a:solidFill>
                  <a:schemeClr val="tx1"/>
                </a:solidFill>
              </a:rPr>
              <a:t>Esta situación se conoce como conflicto entre el VAN y La TIR, y ello se debe, a que una de las razones se centra en que ambas técnicas consideran ciertos supuestos, que en la práctica son pocos realistas. Mientras que la TIR supone que los fondos generados por el proyecto serán reinvertidos a la tasa de rentabilidad del proyecto, el VAN supone una reinversión a la tasa de descuento (TREMA) de la empresa.</a:t>
            </a:r>
          </a:p>
        </p:txBody>
      </p:sp>
    </p:spTree>
    <p:extLst>
      <p:ext uri="{BB962C8B-B14F-4D97-AF65-F5344CB8AC3E}">
        <p14:creationId xmlns:p14="http://schemas.microsoft.com/office/powerpoint/2010/main" val="29038310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335855"/>
            <a:ext cx="6681788" cy="1364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sz="2000" b="1" dirty="0">
                <a:solidFill>
                  <a:srgbClr val="00B050"/>
                </a:solidFill>
              </a:rPr>
              <a:t>Proyectos Mutuamente Excluyentes </a:t>
            </a:r>
            <a:endParaRPr lang="es-VE" altLang="es-VE" sz="2000" b="1" dirty="0">
              <a:solidFill>
                <a:srgbClr val="00B050"/>
              </a:solidFill>
              <a:latin typeface="Arial" panose="020B0604020202020204" pitchFamily="34" charset="0"/>
              <a:cs typeface="Arial" panose="020B0604020202020204" pitchFamily="34" charset="0"/>
            </a:endParaRPr>
          </a:p>
        </p:txBody>
      </p:sp>
      <p:sp>
        <p:nvSpPr>
          <p:cNvPr id="10" name="Rectangle 3"/>
          <p:cNvSpPr>
            <a:spLocks noGrp="1" noChangeArrowheads="1"/>
          </p:cNvSpPr>
          <p:nvPr>
            <p:ph type="subTitle" idx="1"/>
          </p:nvPr>
        </p:nvSpPr>
        <p:spPr>
          <a:xfrm>
            <a:off x="2135560" y="2132856"/>
            <a:ext cx="7848872" cy="4104456"/>
          </a:xfrm>
          <a:noFill/>
          <a:ln w="12700" cap="flat">
            <a:solidFill>
              <a:srgbClr val="000000"/>
            </a:solidFill>
            <a:miter lim="800000"/>
            <a:headEnd/>
            <a:tailEnd/>
          </a:ln>
        </p:spPr>
        <p:txBody>
          <a:bodyPr lIns="90488" tIns="44450" rIns="90488" bIns="44450"/>
          <a:lstStyle/>
          <a:p>
            <a:pPr algn="just"/>
            <a:r>
              <a:rPr lang="es-ES" altLang="es-VE" sz="1800" dirty="0">
                <a:solidFill>
                  <a:schemeClr val="tx1"/>
                </a:solidFill>
              </a:rPr>
              <a:t>Es importante destacar, según el supuesto de  eficiencia económica, que la empresa o emprendedor reinvertirá los excedentes a su tasa de descuento, ya que si tuviera posibilidades de retornos a tasas mayores, ya habría invertido en ellas. Hay que señalar que algunos autores cuestionan el supuesto de que la TIR convierte los flujos del proyecto a la misma tasa.</a:t>
            </a:r>
          </a:p>
          <a:p>
            <a:pPr algn="just"/>
            <a:r>
              <a:rPr lang="es-ES" altLang="es-VE" dirty="0">
                <a:solidFill>
                  <a:schemeClr val="tx1"/>
                </a:solidFill>
              </a:rPr>
              <a:t>Debemos afirmar que cuando se comparen varios proyectos excluyentes con vidas útiles diferentes, se recomienda extraer el mínimo común múltiplo de las vidas involucradas a fin de calcular el VAN y la TIR con horizontes de tiempo similares. De lo contrario, la TIR estaría favoreciendo a los proyectos de corta duración y con el VAN los de larga duración pues tienen mayores flujos que descontar. Esta situación no ocurre con el CAUE, ya que este método estandariza todos los costos a su equivalencia anual.</a:t>
            </a:r>
            <a:endParaRPr lang="es-ES" altLang="es-VE" sz="1800" dirty="0">
              <a:solidFill>
                <a:schemeClr val="tx1"/>
              </a:solidFill>
            </a:endParaRPr>
          </a:p>
        </p:txBody>
      </p:sp>
    </p:spTree>
    <p:extLst>
      <p:ext uri="{BB962C8B-B14F-4D97-AF65-F5344CB8AC3E}">
        <p14:creationId xmlns:p14="http://schemas.microsoft.com/office/powerpoint/2010/main" val="37560080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335855"/>
            <a:ext cx="6681788" cy="1364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sz="2000" b="1" dirty="0">
                <a:solidFill>
                  <a:srgbClr val="00B050"/>
                </a:solidFill>
              </a:rPr>
              <a:t>Proyectos Mutuamente Excluyentes: El CAUE </a:t>
            </a:r>
            <a:endParaRPr lang="es-VE" altLang="es-VE" sz="2000" b="1" dirty="0">
              <a:solidFill>
                <a:srgbClr val="00B050"/>
              </a:solidFill>
              <a:latin typeface="Arial" panose="020B0604020202020204" pitchFamily="34" charset="0"/>
              <a:cs typeface="Arial" panose="020B0604020202020204" pitchFamily="34" charset="0"/>
            </a:endParaRPr>
          </a:p>
        </p:txBody>
      </p:sp>
      <p:sp>
        <p:nvSpPr>
          <p:cNvPr id="10" name="Rectangle 3"/>
          <p:cNvSpPr>
            <a:spLocks noGrp="1" noChangeArrowheads="1"/>
          </p:cNvSpPr>
          <p:nvPr>
            <p:ph type="subTitle" idx="1"/>
          </p:nvPr>
        </p:nvSpPr>
        <p:spPr>
          <a:xfrm>
            <a:off x="1127448" y="1844824"/>
            <a:ext cx="10153128" cy="4680520"/>
          </a:xfrm>
          <a:noFill/>
          <a:ln w="12700" cap="flat">
            <a:solidFill>
              <a:srgbClr val="000000"/>
            </a:solidFill>
            <a:miter lim="800000"/>
            <a:headEnd/>
            <a:tailEnd/>
          </a:ln>
        </p:spPr>
        <p:txBody>
          <a:bodyPr lIns="90488" tIns="44450" rIns="90488" bIns="44450"/>
          <a:lstStyle/>
          <a:p>
            <a:pPr algn="just"/>
            <a:r>
              <a:rPr lang="es-ES" altLang="es-VE" dirty="0">
                <a:solidFill>
                  <a:schemeClr val="tx1"/>
                </a:solidFill>
              </a:rPr>
              <a:t>Un criterio adicional, el Costo Anual Uniforme Equivalente (CAUE), es particularmente útil en la comparación de alternativas que no crean ingresos. En dicho caso, sólo interesa llevar a cabo una comparación de los costos llevándolos a su equivalencia anual.</a:t>
            </a:r>
          </a:p>
          <a:p>
            <a:pPr algn="just"/>
            <a:endParaRPr lang="es-ES" altLang="es-VE" sz="800" dirty="0">
              <a:solidFill>
                <a:schemeClr val="tx1"/>
              </a:solidFill>
            </a:endParaRPr>
          </a:p>
          <a:p>
            <a:pPr algn="just"/>
            <a:r>
              <a:rPr lang="es-ES" altLang="es-VE" dirty="0">
                <a:solidFill>
                  <a:schemeClr val="tx1"/>
                </a:solidFill>
              </a:rPr>
              <a:t>*Asimismo, podría ser útil en la comparación de diferentes proyectos que generan el mismo beneficio o satisfacen la misma necesidad, sin producir ingresos diferentes. En este caso de nuevo sería relevante llevar a cabo únicamente un análisis comparativo de costos. También es útil en alternativas de decisión en proyectos de vidas útiles diferentes.</a:t>
            </a:r>
          </a:p>
          <a:p>
            <a:pPr algn="just"/>
            <a:r>
              <a:rPr lang="es-ES" altLang="es-VE" dirty="0">
                <a:solidFill>
                  <a:schemeClr val="tx1"/>
                </a:solidFill>
              </a:rPr>
              <a:t>                                                                        </a:t>
            </a:r>
            <a:r>
              <a:rPr lang="es-ES" altLang="es-VE" sz="800" dirty="0">
                <a:solidFill>
                  <a:schemeClr val="tx1"/>
                </a:solidFill>
              </a:rPr>
              <a:t>-1</a:t>
            </a:r>
            <a:r>
              <a:rPr lang="es-ES" altLang="es-VE" dirty="0">
                <a:solidFill>
                  <a:schemeClr val="tx1"/>
                </a:solidFill>
              </a:rPr>
              <a:t>                           </a:t>
            </a:r>
            <a:r>
              <a:rPr lang="es-ES" altLang="es-VE" sz="800" dirty="0">
                <a:solidFill>
                  <a:schemeClr val="tx1"/>
                </a:solidFill>
              </a:rPr>
              <a:t>-1</a:t>
            </a:r>
          </a:p>
          <a:p>
            <a:pPr algn="ctr">
              <a:spcBef>
                <a:spcPts val="0"/>
              </a:spcBef>
            </a:pPr>
            <a:r>
              <a:rPr lang="es-ES" altLang="es-VE" dirty="0">
                <a:solidFill>
                  <a:schemeClr val="tx1"/>
                </a:solidFill>
              </a:rPr>
              <a:t> CAUE = Inv. Inicial*a n  i + C.O.M - VS* s n  i</a:t>
            </a:r>
          </a:p>
          <a:p>
            <a:pPr algn="ctr">
              <a:spcBef>
                <a:spcPts val="0"/>
              </a:spcBef>
            </a:pPr>
            <a:endParaRPr lang="es-ES" altLang="es-VE" sz="800" dirty="0">
              <a:solidFill>
                <a:schemeClr val="tx1"/>
              </a:solidFill>
            </a:endParaRPr>
          </a:p>
          <a:p>
            <a:pPr algn="just">
              <a:spcBef>
                <a:spcPts val="0"/>
              </a:spcBef>
            </a:pPr>
            <a:r>
              <a:rPr lang="es-ES" altLang="es-VE" dirty="0">
                <a:solidFill>
                  <a:schemeClr val="tx1"/>
                </a:solidFill>
              </a:rPr>
              <a:t>Donde:</a:t>
            </a:r>
          </a:p>
          <a:p>
            <a:pPr algn="just">
              <a:spcBef>
                <a:spcPts val="0"/>
              </a:spcBef>
            </a:pPr>
            <a:r>
              <a:rPr lang="es-ES" altLang="es-VE" sz="800" dirty="0">
                <a:solidFill>
                  <a:schemeClr val="tx1"/>
                </a:solidFill>
              </a:rPr>
              <a:t>       -1</a:t>
            </a:r>
          </a:p>
          <a:p>
            <a:pPr algn="just">
              <a:spcBef>
                <a:spcPts val="0"/>
              </a:spcBef>
            </a:pPr>
            <a:r>
              <a:rPr lang="es-ES" altLang="es-VE" dirty="0">
                <a:solidFill>
                  <a:schemeClr val="tx1"/>
                </a:solidFill>
              </a:rPr>
              <a:t>a n  i =  i/(1-(1+i)</a:t>
            </a:r>
            <a:r>
              <a:rPr lang="es-ES" altLang="es-VE" baseline="30000" dirty="0">
                <a:solidFill>
                  <a:schemeClr val="tx1"/>
                </a:solidFill>
              </a:rPr>
              <a:t>-n</a:t>
            </a:r>
            <a:r>
              <a:rPr lang="es-ES" altLang="es-VE" dirty="0">
                <a:solidFill>
                  <a:schemeClr val="tx1"/>
                </a:solidFill>
              </a:rPr>
              <a:t>) 					n = vida útil del proyecto                         </a:t>
            </a:r>
          </a:p>
          <a:p>
            <a:pPr algn="just">
              <a:spcBef>
                <a:spcPts val="0"/>
              </a:spcBef>
            </a:pPr>
            <a:r>
              <a:rPr lang="es-ES" altLang="es-VE" sz="800" dirty="0">
                <a:solidFill>
                  <a:schemeClr val="tx1"/>
                </a:solidFill>
              </a:rPr>
              <a:t>      -1</a:t>
            </a:r>
          </a:p>
          <a:p>
            <a:pPr algn="just">
              <a:spcBef>
                <a:spcPts val="0"/>
              </a:spcBef>
            </a:pPr>
            <a:r>
              <a:rPr lang="es-ES" altLang="es-VE" dirty="0">
                <a:solidFill>
                  <a:schemeClr val="tx1"/>
                </a:solidFill>
              </a:rPr>
              <a:t>s n  i = i/((1+i)</a:t>
            </a:r>
            <a:r>
              <a:rPr lang="es-ES" altLang="es-VE" baseline="30000" dirty="0">
                <a:solidFill>
                  <a:schemeClr val="tx1"/>
                </a:solidFill>
              </a:rPr>
              <a:t>n</a:t>
            </a:r>
            <a:r>
              <a:rPr lang="es-ES" altLang="es-VE" dirty="0">
                <a:solidFill>
                  <a:schemeClr val="tx1"/>
                </a:solidFill>
              </a:rPr>
              <a:t>-1)					VS = valor de salvamento</a:t>
            </a:r>
          </a:p>
          <a:p>
            <a:pPr algn="just"/>
            <a:r>
              <a:rPr lang="es-VE" dirty="0">
                <a:solidFill>
                  <a:schemeClr val="tx1"/>
                </a:solidFill>
              </a:rPr>
              <a:t>i = tasa de descuento del proyecto		C.O.M = Costo de operación y mantenimiento anual</a:t>
            </a:r>
          </a:p>
          <a:p>
            <a:pPr algn="just"/>
            <a:endParaRPr lang="es-ES" altLang="es-VE" sz="1800" dirty="0">
              <a:solidFill>
                <a:schemeClr val="tx1"/>
              </a:solidFill>
            </a:endParaRPr>
          </a:p>
        </p:txBody>
      </p:sp>
      <p:cxnSp>
        <p:nvCxnSpPr>
          <p:cNvPr id="3" name="Conector recto 2"/>
          <p:cNvCxnSpPr/>
          <p:nvPr/>
        </p:nvCxnSpPr>
        <p:spPr>
          <a:xfrm>
            <a:off x="8076159" y="4653136"/>
            <a:ext cx="216024" cy="0"/>
          </a:xfrm>
          <a:prstGeom prst="line">
            <a:avLst/>
          </a:prstGeom>
          <a:ln w="15875"/>
        </p:spPr>
        <p:style>
          <a:lnRef idx="1">
            <a:schemeClr val="dk1"/>
          </a:lnRef>
          <a:fillRef idx="0">
            <a:schemeClr val="dk1"/>
          </a:fillRef>
          <a:effectRef idx="0">
            <a:schemeClr val="dk1"/>
          </a:effectRef>
          <a:fontRef idx="minor">
            <a:schemeClr val="tx1"/>
          </a:fontRef>
        </p:style>
      </p:cxnSp>
      <p:cxnSp>
        <p:nvCxnSpPr>
          <p:cNvPr id="6" name="Conector recto 5"/>
          <p:cNvCxnSpPr/>
          <p:nvPr/>
        </p:nvCxnSpPr>
        <p:spPr>
          <a:xfrm>
            <a:off x="8287829" y="4653136"/>
            <a:ext cx="0" cy="21602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Conector recto 8"/>
          <p:cNvCxnSpPr/>
          <p:nvPr/>
        </p:nvCxnSpPr>
        <p:spPr>
          <a:xfrm>
            <a:off x="6073187" y="4653136"/>
            <a:ext cx="216024" cy="0"/>
          </a:xfrm>
          <a:prstGeom prst="line">
            <a:avLst/>
          </a:prstGeom>
          <a:ln w="15875"/>
        </p:spPr>
        <p:style>
          <a:lnRef idx="1">
            <a:schemeClr val="dk1"/>
          </a:lnRef>
          <a:fillRef idx="0">
            <a:schemeClr val="dk1"/>
          </a:fillRef>
          <a:effectRef idx="0">
            <a:schemeClr val="dk1"/>
          </a:effectRef>
          <a:fontRef idx="minor">
            <a:schemeClr val="tx1"/>
          </a:fontRef>
        </p:style>
      </p:cxnSp>
      <p:cxnSp>
        <p:nvCxnSpPr>
          <p:cNvPr id="11" name="Conector recto 10"/>
          <p:cNvCxnSpPr/>
          <p:nvPr/>
        </p:nvCxnSpPr>
        <p:spPr>
          <a:xfrm>
            <a:off x="6294214" y="4653136"/>
            <a:ext cx="0" cy="21602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Conector recto 11"/>
          <p:cNvCxnSpPr>
            <a:cxnSpLocks/>
          </p:cNvCxnSpPr>
          <p:nvPr/>
        </p:nvCxnSpPr>
        <p:spPr>
          <a:xfrm>
            <a:off x="1559496" y="5461992"/>
            <a:ext cx="0" cy="21602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Conector recto 12"/>
          <p:cNvCxnSpPr/>
          <p:nvPr/>
        </p:nvCxnSpPr>
        <p:spPr>
          <a:xfrm>
            <a:off x="1343472" y="5805264"/>
            <a:ext cx="216024" cy="0"/>
          </a:xfrm>
          <a:prstGeom prst="line">
            <a:avLst/>
          </a:prstGeom>
          <a:ln w="15875"/>
        </p:spPr>
        <p:style>
          <a:lnRef idx="1">
            <a:schemeClr val="dk1"/>
          </a:lnRef>
          <a:fillRef idx="0">
            <a:schemeClr val="dk1"/>
          </a:fillRef>
          <a:effectRef idx="0">
            <a:schemeClr val="dk1"/>
          </a:effectRef>
          <a:fontRef idx="minor">
            <a:schemeClr val="tx1"/>
          </a:fontRef>
        </p:style>
      </p:cxnSp>
      <p:cxnSp>
        <p:nvCxnSpPr>
          <p:cNvPr id="14" name="Conector recto 13"/>
          <p:cNvCxnSpPr/>
          <p:nvPr/>
        </p:nvCxnSpPr>
        <p:spPr>
          <a:xfrm>
            <a:off x="1343472" y="5459355"/>
            <a:ext cx="216024" cy="0"/>
          </a:xfrm>
          <a:prstGeom prst="line">
            <a:avLst/>
          </a:prstGeom>
          <a:ln w="15875"/>
        </p:spPr>
        <p:style>
          <a:lnRef idx="1">
            <a:schemeClr val="dk1"/>
          </a:lnRef>
          <a:fillRef idx="0">
            <a:schemeClr val="dk1"/>
          </a:fillRef>
          <a:effectRef idx="0">
            <a:schemeClr val="dk1"/>
          </a:effectRef>
          <a:fontRef idx="minor">
            <a:schemeClr val="tx1"/>
          </a:fontRef>
        </p:style>
      </p:cxnSp>
      <p:cxnSp>
        <p:nvCxnSpPr>
          <p:cNvPr id="15" name="Conector recto 14"/>
          <p:cNvCxnSpPr/>
          <p:nvPr/>
        </p:nvCxnSpPr>
        <p:spPr>
          <a:xfrm>
            <a:off x="1559496" y="5805264"/>
            <a:ext cx="0" cy="21602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09087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335855"/>
            <a:ext cx="6681788" cy="1364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sz="2000" b="1" dirty="0">
                <a:solidFill>
                  <a:srgbClr val="00B050"/>
                </a:solidFill>
              </a:rPr>
              <a:t>Proyectos Mutuamente Excluyentes: El CAUE </a:t>
            </a:r>
            <a:endParaRPr lang="es-VE" altLang="es-VE" sz="2000" b="1" dirty="0">
              <a:solidFill>
                <a:srgbClr val="00B050"/>
              </a:solidFill>
              <a:latin typeface="Arial" panose="020B0604020202020204" pitchFamily="34" charset="0"/>
              <a:cs typeface="Arial" panose="020B0604020202020204" pitchFamily="34" charset="0"/>
            </a:endParaRPr>
          </a:p>
        </p:txBody>
      </p:sp>
      <p:sp>
        <p:nvSpPr>
          <p:cNvPr id="10" name="Rectangle 3"/>
          <p:cNvSpPr>
            <a:spLocks noGrp="1" noChangeArrowheads="1"/>
          </p:cNvSpPr>
          <p:nvPr>
            <p:ph type="subTitle" idx="1"/>
          </p:nvPr>
        </p:nvSpPr>
        <p:spPr>
          <a:xfrm>
            <a:off x="1127448" y="1844824"/>
            <a:ext cx="10153128" cy="4824536"/>
          </a:xfrm>
          <a:noFill/>
          <a:ln w="12700" cap="flat">
            <a:solidFill>
              <a:srgbClr val="000000"/>
            </a:solidFill>
            <a:miter lim="800000"/>
            <a:headEnd/>
            <a:tailEnd/>
          </a:ln>
        </p:spPr>
        <p:txBody>
          <a:bodyPr lIns="90488" tIns="44450" rIns="90488" bIns="44450"/>
          <a:lstStyle/>
          <a:p>
            <a:pPr algn="just"/>
            <a:r>
              <a:rPr lang="es-ES" altLang="es-VE" sz="1800" dirty="0">
                <a:solidFill>
                  <a:schemeClr val="tx1"/>
                </a:solidFill>
              </a:rPr>
              <a:t>Ejemplo:</a:t>
            </a:r>
          </a:p>
          <a:p>
            <a:pPr algn="just"/>
            <a:endParaRPr lang="es-ES" altLang="es-VE" dirty="0">
              <a:solidFill>
                <a:schemeClr val="tx1"/>
              </a:solidFill>
            </a:endParaRPr>
          </a:p>
          <a:p>
            <a:pPr algn="just"/>
            <a:r>
              <a:rPr lang="es-ES" altLang="es-VE" sz="1800" dirty="0">
                <a:solidFill>
                  <a:schemeClr val="tx1"/>
                </a:solidFill>
              </a:rPr>
              <a:t>Una fábrica desea cambiar el compresor que en la actualidad posee porque constantemente está fallando. Tiene dos alternativas:</a:t>
            </a:r>
          </a:p>
          <a:p>
            <a:pPr algn="just"/>
            <a:endParaRPr lang="es-ES" altLang="es-VE" dirty="0">
              <a:solidFill>
                <a:schemeClr val="tx1"/>
              </a:solidFill>
            </a:endParaRPr>
          </a:p>
          <a:p>
            <a:pPr marL="342900" indent="-342900" algn="just">
              <a:buAutoNum type="alphaLcParenR"/>
            </a:pPr>
            <a:r>
              <a:rPr lang="es-ES" altLang="es-VE" sz="1800" dirty="0">
                <a:solidFill>
                  <a:schemeClr val="tx1"/>
                </a:solidFill>
              </a:rPr>
              <a:t>Invertir US$5.000 en uno que tiene vida útil de 5 años, costos de operación y mantenimientos anuales de US$1.000 anuales y un valor de salvamento de US$4.500.</a:t>
            </a:r>
          </a:p>
          <a:p>
            <a:pPr marL="342900" indent="-342900" algn="just">
              <a:buAutoNum type="alphaLcParenR"/>
            </a:pPr>
            <a:r>
              <a:rPr lang="es-ES" altLang="es-VE" dirty="0">
                <a:solidFill>
                  <a:schemeClr val="tx1"/>
                </a:solidFill>
              </a:rPr>
              <a:t>Invertir US$10.000 en uno que tiene vida útil de 8 años, costos de operación y mantenimientos anuales de US$600 anuales y un valor de salvamento de US$6.000.</a:t>
            </a:r>
          </a:p>
          <a:p>
            <a:pPr algn="just"/>
            <a:endParaRPr lang="es-ES" altLang="es-VE" dirty="0">
              <a:solidFill>
                <a:schemeClr val="tx1"/>
              </a:solidFill>
            </a:endParaRPr>
          </a:p>
          <a:p>
            <a:pPr algn="just"/>
            <a:r>
              <a:rPr lang="es-ES" altLang="es-VE" dirty="0">
                <a:solidFill>
                  <a:schemeClr val="tx1"/>
                </a:solidFill>
              </a:rPr>
              <a:t>Solución: </a:t>
            </a:r>
            <a:r>
              <a:rPr lang="es-ES" altLang="es-VE" dirty="0" err="1">
                <a:solidFill>
                  <a:schemeClr val="tx1"/>
                </a:solidFill>
              </a:rPr>
              <a:t>CAUE</a:t>
            </a:r>
            <a:r>
              <a:rPr lang="es-ES" altLang="es-VE" baseline="-25000" dirty="0" err="1">
                <a:solidFill>
                  <a:schemeClr val="tx1"/>
                </a:solidFill>
              </a:rPr>
              <a:t>a</a:t>
            </a:r>
            <a:r>
              <a:rPr lang="es-VE" altLang="es-VE" dirty="0">
                <a:solidFill>
                  <a:schemeClr val="tx1"/>
                </a:solidFill>
              </a:rPr>
              <a:t>= 2.067,20 y </a:t>
            </a:r>
            <a:r>
              <a:rPr lang="es-VE" altLang="es-VE" dirty="0" err="1">
                <a:solidFill>
                  <a:schemeClr val="tx1"/>
                </a:solidFill>
              </a:rPr>
              <a:t>CAUE</a:t>
            </a:r>
            <a:r>
              <a:rPr lang="es-VE" altLang="es-VE" baseline="-25000" dirty="0" err="1">
                <a:solidFill>
                  <a:schemeClr val="tx1"/>
                </a:solidFill>
              </a:rPr>
              <a:t>b</a:t>
            </a:r>
            <a:r>
              <a:rPr lang="es-VE" altLang="es-VE" dirty="0">
                <a:solidFill>
                  <a:schemeClr val="tx1"/>
                </a:solidFill>
              </a:rPr>
              <a:t>= 2,842,50.</a:t>
            </a:r>
          </a:p>
          <a:p>
            <a:pPr algn="just"/>
            <a:endParaRPr lang="es-VE" altLang="es-VE" dirty="0">
              <a:solidFill>
                <a:schemeClr val="tx1"/>
              </a:solidFill>
            </a:endParaRPr>
          </a:p>
          <a:p>
            <a:pPr algn="just">
              <a:spcBef>
                <a:spcPts val="0"/>
              </a:spcBef>
            </a:pPr>
            <a:r>
              <a:rPr lang="es-VE" altLang="es-VE" sz="1000" dirty="0">
                <a:solidFill>
                  <a:schemeClr val="tx1"/>
                </a:solidFill>
              </a:rPr>
              <a:t>* Fuente: teoría y práctica adaptado de</a:t>
            </a:r>
          </a:p>
          <a:p>
            <a:pPr algn="l">
              <a:spcBef>
                <a:spcPts val="0"/>
              </a:spcBef>
            </a:pPr>
            <a:r>
              <a:rPr lang="es-VE" altLang="es-VE" sz="1000" dirty="0" err="1">
                <a:solidFill>
                  <a:schemeClr val="tx1"/>
                </a:solidFill>
              </a:rPr>
              <a:t>Mokate</a:t>
            </a:r>
            <a:r>
              <a:rPr lang="es-VE" altLang="es-VE" sz="1000" dirty="0">
                <a:solidFill>
                  <a:schemeClr val="tx1"/>
                </a:solidFill>
              </a:rPr>
              <a:t>, Karen (1,998). Evaluación Financiera de proyectos de inversión. 2da. Edición. Bogotá. Universidad de lo Andes.</a:t>
            </a:r>
          </a:p>
          <a:p>
            <a:pPr algn="l">
              <a:spcBef>
                <a:spcPts val="0"/>
              </a:spcBef>
            </a:pPr>
            <a:r>
              <a:rPr lang="es-VE" altLang="es-VE" sz="1000" dirty="0">
                <a:solidFill>
                  <a:schemeClr val="tx1"/>
                </a:solidFill>
              </a:rPr>
              <a:t>	Facultad de Economía. Ediciones </a:t>
            </a:r>
            <a:r>
              <a:rPr lang="es-VE" altLang="es-VE" sz="1000" dirty="0" err="1">
                <a:solidFill>
                  <a:schemeClr val="tx1"/>
                </a:solidFill>
              </a:rPr>
              <a:t>Uniandes</a:t>
            </a:r>
            <a:r>
              <a:rPr lang="es-VE" altLang="es-VE" sz="1000" dirty="0">
                <a:solidFill>
                  <a:schemeClr val="tx1"/>
                </a:solidFill>
              </a:rPr>
              <a:t>. </a:t>
            </a:r>
            <a:r>
              <a:rPr lang="es-VE" altLang="es-VE" sz="1000" dirty="0" err="1">
                <a:solidFill>
                  <a:schemeClr val="tx1"/>
                </a:solidFill>
              </a:rPr>
              <a:t>Alfaomega</a:t>
            </a:r>
            <a:r>
              <a:rPr lang="es-VE" altLang="es-VE" sz="1000" dirty="0">
                <a:solidFill>
                  <a:schemeClr val="tx1"/>
                </a:solidFill>
              </a:rPr>
              <a:t> Ediciones. 2004,</a:t>
            </a:r>
          </a:p>
          <a:p>
            <a:pPr algn="l">
              <a:spcBef>
                <a:spcPts val="0"/>
              </a:spcBef>
            </a:pPr>
            <a:endParaRPr lang="es-ES" altLang="es-VE" sz="1000" dirty="0">
              <a:solidFill>
                <a:schemeClr val="tx1"/>
              </a:solidFill>
            </a:endParaRPr>
          </a:p>
          <a:p>
            <a:pPr marL="342900" indent="-342900" algn="just">
              <a:buAutoNum type="alphaLcParenR"/>
            </a:pPr>
            <a:endParaRPr lang="es-ES" altLang="es-VE" dirty="0">
              <a:solidFill>
                <a:schemeClr val="tx1"/>
              </a:solidFill>
            </a:endParaRPr>
          </a:p>
          <a:p>
            <a:pPr marL="342900" indent="-342900" algn="just">
              <a:buAutoNum type="alphaLcParenR"/>
            </a:pPr>
            <a:endParaRPr lang="es-ES" altLang="es-VE" sz="1800" dirty="0">
              <a:solidFill>
                <a:schemeClr val="tx1"/>
              </a:solidFill>
            </a:endParaRPr>
          </a:p>
          <a:p>
            <a:pPr algn="just"/>
            <a:endParaRPr lang="es-ES" altLang="es-VE" dirty="0">
              <a:solidFill>
                <a:schemeClr val="tx1"/>
              </a:solidFill>
            </a:endParaRPr>
          </a:p>
          <a:p>
            <a:pPr algn="just"/>
            <a:endParaRPr lang="es-ES" altLang="es-VE" sz="1800" dirty="0">
              <a:solidFill>
                <a:schemeClr val="tx1"/>
              </a:solidFill>
            </a:endParaRPr>
          </a:p>
        </p:txBody>
      </p:sp>
    </p:spTree>
    <p:extLst>
      <p:ext uri="{BB962C8B-B14F-4D97-AF65-F5344CB8AC3E}">
        <p14:creationId xmlns:p14="http://schemas.microsoft.com/office/powerpoint/2010/main" val="14314414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335855"/>
            <a:ext cx="6681788" cy="1364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sz="2000" b="1" dirty="0">
                <a:solidFill>
                  <a:srgbClr val="00B050"/>
                </a:solidFill>
              </a:rPr>
              <a:t>Proyectos Mutuamente Excluyentes </a:t>
            </a:r>
            <a:endParaRPr lang="es-VE" altLang="es-VE" sz="2000" b="1" dirty="0">
              <a:solidFill>
                <a:srgbClr val="00B050"/>
              </a:solidFill>
              <a:latin typeface="Arial" panose="020B0604020202020204" pitchFamily="34" charset="0"/>
              <a:cs typeface="Arial" panose="020B0604020202020204" pitchFamily="34" charset="0"/>
            </a:endParaRPr>
          </a:p>
        </p:txBody>
      </p:sp>
      <p:sp>
        <p:nvSpPr>
          <p:cNvPr id="10" name="Rectangle 3"/>
          <p:cNvSpPr>
            <a:spLocks noGrp="1" noChangeArrowheads="1"/>
          </p:cNvSpPr>
          <p:nvPr>
            <p:ph type="subTitle" idx="1"/>
          </p:nvPr>
        </p:nvSpPr>
        <p:spPr>
          <a:xfrm>
            <a:off x="1271464" y="2060848"/>
            <a:ext cx="9505056" cy="4032448"/>
          </a:xfrm>
          <a:noFill/>
          <a:ln w="12700" cap="flat">
            <a:solidFill>
              <a:srgbClr val="000000"/>
            </a:solidFill>
            <a:miter lim="800000"/>
            <a:headEnd/>
            <a:tailEnd/>
          </a:ln>
        </p:spPr>
        <p:txBody>
          <a:bodyPr lIns="90488" tIns="44450" rIns="90488" bIns="44450"/>
          <a:lstStyle/>
          <a:p>
            <a:pPr algn="just"/>
            <a:r>
              <a:rPr lang="es-ES" altLang="es-VE" sz="1800" dirty="0">
                <a:solidFill>
                  <a:schemeClr val="tx1"/>
                </a:solidFill>
              </a:rPr>
              <a:t>Los métodos de evaluación de proyectos vistos anteriormente como el VAN, la TIR, y el CAUE, consideran el valor del dinero a través del tiem</a:t>
            </a:r>
            <a:r>
              <a:rPr lang="es-ES" altLang="es-VE" dirty="0">
                <a:solidFill>
                  <a:schemeClr val="tx1"/>
                </a:solidFill>
              </a:rPr>
              <a:t>po.</a:t>
            </a:r>
            <a:endParaRPr lang="es-ES" altLang="es-VE" sz="1800" dirty="0">
              <a:solidFill>
                <a:schemeClr val="tx1"/>
              </a:solidFill>
            </a:endParaRPr>
          </a:p>
          <a:p>
            <a:pPr algn="just"/>
            <a:r>
              <a:rPr lang="es-ES" altLang="es-VE" sz="1800" dirty="0">
                <a:solidFill>
                  <a:schemeClr val="tx1"/>
                </a:solidFill>
              </a:rPr>
              <a:t>Existen otros criterios de evaluación de proyectos que ayudan a reforzar la decisión en la selección de proyectos Mutuamente Excluyentes, pero sin considerar el valor del dinero a través del tiempo. Algunos ejemplos</a:t>
            </a:r>
            <a:r>
              <a:rPr lang="es-ES" altLang="es-VE" dirty="0">
                <a:solidFill>
                  <a:schemeClr val="tx1"/>
                </a:solidFill>
              </a:rPr>
              <a:t>:</a:t>
            </a:r>
          </a:p>
          <a:p>
            <a:pPr marL="285750" indent="-285750" algn="just">
              <a:buFont typeface="Arial" panose="020B0604020202020204" pitchFamily="34" charset="0"/>
              <a:buChar char="•"/>
            </a:pPr>
            <a:r>
              <a:rPr lang="es-ES" altLang="es-VE" sz="1800" dirty="0">
                <a:solidFill>
                  <a:schemeClr val="tx1"/>
                </a:solidFill>
              </a:rPr>
              <a:t>Periodo de Recuperación (PR): </a:t>
            </a:r>
            <a:r>
              <a:rPr lang="es-VE" dirty="0">
                <a:solidFill>
                  <a:schemeClr val="tx1"/>
                </a:solidFill>
              </a:rPr>
              <a:t>Relaciona la inversión inicial con los flujos de fondos netos anuales promedio (PR = </a:t>
            </a:r>
            <a:r>
              <a:rPr lang="es-VE" dirty="0" err="1">
                <a:solidFill>
                  <a:schemeClr val="tx1"/>
                </a:solidFill>
              </a:rPr>
              <a:t>Io</a:t>
            </a:r>
            <a:r>
              <a:rPr lang="es-VE" dirty="0">
                <a:solidFill>
                  <a:schemeClr val="tx1"/>
                </a:solidFill>
              </a:rPr>
              <a:t> /</a:t>
            </a:r>
            <a:r>
              <a:rPr lang="el-GR" dirty="0">
                <a:solidFill>
                  <a:schemeClr val="tx1"/>
                </a:solidFill>
              </a:rPr>
              <a:t>Σ</a:t>
            </a:r>
            <a:r>
              <a:rPr lang="es-VE" dirty="0">
                <a:solidFill>
                  <a:schemeClr val="tx1"/>
                </a:solidFill>
              </a:rPr>
              <a:t>FFN). Se define como el número esperado de años que se requieren para que se recupere una inversión inicial.  </a:t>
            </a:r>
          </a:p>
          <a:p>
            <a:pPr marL="285750" indent="-285750" algn="just">
              <a:buFont typeface="Arial" panose="020B0604020202020204" pitchFamily="34" charset="0"/>
              <a:buChar char="•"/>
            </a:pPr>
            <a:r>
              <a:rPr lang="es-VE" dirty="0">
                <a:solidFill>
                  <a:schemeClr val="tx1"/>
                </a:solidFill>
              </a:rPr>
              <a:t>Tasa de Rendimiento Contable </a:t>
            </a:r>
            <a:r>
              <a:rPr lang="es-VE" b="1" dirty="0">
                <a:solidFill>
                  <a:schemeClr val="tx1"/>
                </a:solidFill>
              </a:rPr>
              <a:t>(TRC)</a:t>
            </a:r>
            <a:r>
              <a:rPr lang="es-VE" dirty="0">
                <a:solidFill>
                  <a:schemeClr val="tx1"/>
                </a:solidFill>
              </a:rPr>
              <a:t>: Relaciona la utilidad neta promedio anual con la inversión promedio. La TRC es igual a la utilidad neta contable anual promedio /inversión media, donde, inversión media = (costo inicial de los activos depreciables/2 + valor residual de los activos depreciables + costo terreno + capital de trabajo).</a:t>
            </a:r>
            <a:endParaRPr lang="es-ES" altLang="es-VE" sz="1800" dirty="0">
              <a:solidFill>
                <a:schemeClr val="tx1"/>
              </a:solidFill>
            </a:endParaRPr>
          </a:p>
        </p:txBody>
      </p:sp>
    </p:spTree>
    <p:extLst>
      <p:ext uri="{BB962C8B-B14F-4D97-AF65-F5344CB8AC3E}">
        <p14:creationId xmlns:p14="http://schemas.microsoft.com/office/powerpoint/2010/main" val="25036331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335855"/>
            <a:ext cx="6681788" cy="1364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sz="2000" b="1" dirty="0">
                <a:solidFill>
                  <a:srgbClr val="00B050"/>
                </a:solidFill>
              </a:rPr>
              <a:t>Proyectos Mutuamente Excluyentes </a:t>
            </a:r>
            <a:endParaRPr lang="es-VE" altLang="es-VE" sz="2000" b="1" dirty="0">
              <a:solidFill>
                <a:srgbClr val="00B050"/>
              </a:solidFill>
              <a:latin typeface="Arial" panose="020B0604020202020204" pitchFamily="34" charset="0"/>
              <a:cs typeface="Arial" panose="020B0604020202020204" pitchFamily="34" charset="0"/>
            </a:endParaRPr>
          </a:p>
        </p:txBody>
      </p:sp>
      <p:sp>
        <p:nvSpPr>
          <p:cNvPr id="10" name="Rectangle 3"/>
          <p:cNvSpPr>
            <a:spLocks noGrp="1" noChangeArrowheads="1"/>
          </p:cNvSpPr>
          <p:nvPr>
            <p:ph type="subTitle" idx="1"/>
          </p:nvPr>
        </p:nvSpPr>
        <p:spPr>
          <a:xfrm>
            <a:off x="1271464" y="2060848"/>
            <a:ext cx="9505056" cy="4032448"/>
          </a:xfrm>
          <a:noFill/>
          <a:ln w="12700" cap="flat">
            <a:solidFill>
              <a:srgbClr val="000000"/>
            </a:solidFill>
            <a:miter lim="800000"/>
            <a:headEnd/>
            <a:tailEnd/>
          </a:ln>
        </p:spPr>
        <p:txBody>
          <a:bodyPr lIns="90488" tIns="44450" rIns="90488" bIns="44450"/>
          <a:lstStyle/>
          <a:p>
            <a:pPr algn="just"/>
            <a:r>
              <a:rPr lang="es-ES" altLang="es-VE" sz="1800" dirty="0">
                <a:solidFill>
                  <a:schemeClr val="tx1"/>
                </a:solidFill>
              </a:rPr>
              <a:t>Ejemplo de Periodo de Recuperación de la inversión inicial en proyectos:</a:t>
            </a:r>
          </a:p>
          <a:p>
            <a:pPr algn="just"/>
            <a:endParaRPr lang="es-ES" altLang="es-VE" dirty="0">
              <a:solidFill>
                <a:schemeClr val="tx1"/>
              </a:solidFill>
            </a:endParaRPr>
          </a:p>
          <a:p>
            <a:pPr algn="just"/>
            <a:endParaRPr lang="es-ES" altLang="es-VE" sz="1800" dirty="0">
              <a:solidFill>
                <a:schemeClr val="tx1"/>
              </a:solidFill>
            </a:endParaRPr>
          </a:p>
          <a:p>
            <a:pPr algn="just"/>
            <a:endParaRPr lang="es-ES" altLang="es-VE" dirty="0">
              <a:solidFill>
                <a:schemeClr val="tx1"/>
              </a:solidFill>
            </a:endParaRPr>
          </a:p>
          <a:p>
            <a:pPr algn="just"/>
            <a:endParaRPr lang="es-ES" altLang="es-VE" sz="1800" dirty="0">
              <a:solidFill>
                <a:schemeClr val="tx1"/>
              </a:solidFill>
            </a:endParaRPr>
          </a:p>
          <a:p>
            <a:pPr algn="just"/>
            <a:endParaRPr lang="es-ES" altLang="es-VE" dirty="0">
              <a:solidFill>
                <a:schemeClr val="tx1"/>
              </a:solidFill>
            </a:endParaRPr>
          </a:p>
          <a:p>
            <a:pPr algn="just"/>
            <a:endParaRPr lang="es-ES" altLang="es-VE" sz="1800" dirty="0">
              <a:solidFill>
                <a:schemeClr val="tx1"/>
              </a:solidFill>
            </a:endParaRPr>
          </a:p>
          <a:p>
            <a:pPr algn="just"/>
            <a:endParaRPr lang="es-ES" altLang="es-VE" sz="1800" dirty="0">
              <a:solidFill>
                <a:schemeClr val="tx1"/>
              </a:solidFill>
            </a:endParaRPr>
          </a:p>
          <a:p>
            <a:pPr algn="just"/>
            <a:endParaRPr lang="es-ES" altLang="es-VE" dirty="0">
              <a:solidFill>
                <a:schemeClr val="tx1"/>
              </a:solidFill>
            </a:endParaRPr>
          </a:p>
          <a:p>
            <a:pPr algn="just">
              <a:spcBef>
                <a:spcPts val="0"/>
              </a:spcBef>
            </a:pPr>
            <a:r>
              <a:rPr lang="es-ES" altLang="es-VE" sz="1000" dirty="0">
                <a:solidFill>
                  <a:schemeClr val="tx1"/>
                </a:solidFill>
              </a:rPr>
              <a:t>Fuente: Wikipedia, disponible en </a:t>
            </a:r>
            <a:r>
              <a:rPr lang="es-ES" altLang="es-VE" sz="1000" b="1" dirty="0">
                <a:solidFill>
                  <a:schemeClr val="tx1"/>
                </a:solidFill>
                <a:hlinkClick r:id="rId3"/>
              </a:rPr>
              <a:t>https://es.wikipedia.org/wiki/Payback_(econom%C3%ADa)</a:t>
            </a:r>
            <a:endParaRPr lang="es-ES" altLang="es-VE" sz="1000" b="1" dirty="0">
              <a:solidFill>
                <a:schemeClr val="tx1"/>
              </a:solidFill>
            </a:endParaRPr>
          </a:p>
          <a:p>
            <a:pPr algn="just">
              <a:spcBef>
                <a:spcPts val="0"/>
              </a:spcBef>
            </a:pPr>
            <a:r>
              <a:rPr lang="es-ES" altLang="es-VE" sz="1000" dirty="0">
                <a:solidFill>
                  <a:schemeClr val="tx1"/>
                </a:solidFill>
              </a:rPr>
              <a:t>Fecha consulta. 17-05-2017 </a:t>
            </a:r>
          </a:p>
          <a:p>
            <a:pPr algn="just"/>
            <a:endParaRPr lang="es-ES" altLang="es-VE" dirty="0">
              <a:solidFill>
                <a:schemeClr val="tx1"/>
              </a:solidFill>
            </a:endParaRPr>
          </a:p>
          <a:p>
            <a:pPr algn="just"/>
            <a:endParaRPr lang="es-ES" altLang="es-VE" sz="1800" dirty="0">
              <a:solidFill>
                <a:schemeClr val="tx1"/>
              </a:solidFill>
            </a:endParaRPr>
          </a:p>
          <a:p>
            <a:pPr algn="just"/>
            <a:endParaRPr lang="es-ES" altLang="es-VE" dirty="0">
              <a:solidFill>
                <a:schemeClr val="tx1"/>
              </a:solidFill>
            </a:endParaRPr>
          </a:p>
          <a:p>
            <a:pPr algn="just"/>
            <a:endParaRPr lang="es-ES" altLang="es-VE" sz="1800" dirty="0">
              <a:solidFill>
                <a:schemeClr val="tx1"/>
              </a:solidFill>
            </a:endParaRPr>
          </a:p>
        </p:txBody>
      </p:sp>
      <p:graphicFrame>
        <p:nvGraphicFramePr>
          <p:cNvPr id="4" name="Tabla 3"/>
          <p:cNvGraphicFramePr>
            <a:graphicFrameLocks noGrp="1"/>
          </p:cNvGraphicFramePr>
          <p:nvPr>
            <p:extLst>
              <p:ext uri="{D42A27DB-BD31-4B8C-83A1-F6EECF244321}">
                <p14:modId xmlns:p14="http://schemas.microsoft.com/office/powerpoint/2010/main" val="2843986457"/>
              </p:ext>
            </p:extLst>
          </p:nvPr>
        </p:nvGraphicFramePr>
        <p:xfrm>
          <a:off x="1487488" y="3231252"/>
          <a:ext cx="8784976" cy="1691640"/>
        </p:xfrm>
        <a:graphic>
          <a:graphicData uri="http://schemas.openxmlformats.org/drawingml/2006/table">
            <a:tbl>
              <a:tblPr firstRow="1" bandRow="1">
                <a:tableStyleId>{5C22544A-7EE6-4342-B048-85BDC9FD1C3A}</a:tableStyleId>
              </a:tblPr>
              <a:tblGrid>
                <a:gridCol w="1098122">
                  <a:extLst>
                    <a:ext uri="{9D8B030D-6E8A-4147-A177-3AD203B41FA5}">
                      <a16:colId xmlns:a16="http://schemas.microsoft.com/office/drawing/2014/main" val="900046589"/>
                    </a:ext>
                  </a:extLst>
                </a:gridCol>
                <a:gridCol w="1098122">
                  <a:extLst>
                    <a:ext uri="{9D8B030D-6E8A-4147-A177-3AD203B41FA5}">
                      <a16:colId xmlns:a16="http://schemas.microsoft.com/office/drawing/2014/main" val="3982652767"/>
                    </a:ext>
                  </a:extLst>
                </a:gridCol>
                <a:gridCol w="1098122">
                  <a:extLst>
                    <a:ext uri="{9D8B030D-6E8A-4147-A177-3AD203B41FA5}">
                      <a16:colId xmlns:a16="http://schemas.microsoft.com/office/drawing/2014/main" val="2103161159"/>
                    </a:ext>
                  </a:extLst>
                </a:gridCol>
                <a:gridCol w="1098122">
                  <a:extLst>
                    <a:ext uri="{9D8B030D-6E8A-4147-A177-3AD203B41FA5}">
                      <a16:colId xmlns:a16="http://schemas.microsoft.com/office/drawing/2014/main" val="619438683"/>
                    </a:ext>
                  </a:extLst>
                </a:gridCol>
                <a:gridCol w="1098122">
                  <a:extLst>
                    <a:ext uri="{9D8B030D-6E8A-4147-A177-3AD203B41FA5}">
                      <a16:colId xmlns:a16="http://schemas.microsoft.com/office/drawing/2014/main" val="3740354965"/>
                    </a:ext>
                  </a:extLst>
                </a:gridCol>
                <a:gridCol w="1098122">
                  <a:extLst>
                    <a:ext uri="{9D8B030D-6E8A-4147-A177-3AD203B41FA5}">
                      <a16:colId xmlns:a16="http://schemas.microsoft.com/office/drawing/2014/main" val="1533351429"/>
                    </a:ext>
                  </a:extLst>
                </a:gridCol>
                <a:gridCol w="1098122">
                  <a:extLst>
                    <a:ext uri="{9D8B030D-6E8A-4147-A177-3AD203B41FA5}">
                      <a16:colId xmlns:a16="http://schemas.microsoft.com/office/drawing/2014/main" val="1136546621"/>
                    </a:ext>
                  </a:extLst>
                </a:gridCol>
                <a:gridCol w="1098122">
                  <a:extLst>
                    <a:ext uri="{9D8B030D-6E8A-4147-A177-3AD203B41FA5}">
                      <a16:colId xmlns:a16="http://schemas.microsoft.com/office/drawing/2014/main" val="2928222359"/>
                    </a:ext>
                  </a:extLst>
                </a:gridCol>
              </a:tblGrid>
              <a:tr h="370840">
                <a:tc>
                  <a:txBody>
                    <a:bodyPr/>
                    <a:lstStyle/>
                    <a:p>
                      <a:endParaRPr lang="es-VE" dirty="0"/>
                    </a:p>
                  </a:txBody>
                  <a:tcPr/>
                </a:tc>
                <a:tc>
                  <a:txBody>
                    <a:bodyPr/>
                    <a:lstStyle/>
                    <a:p>
                      <a:pPr algn="ctr"/>
                      <a:endParaRPr lang="es-VE" sz="1600" dirty="0">
                        <a:solidFill>
                          <a:schemeClr val="tx1"/>
                        </a:solidFill>
                      </a:endParaRPr>
                    </a:p>
                    <a:p>
                      <a:pPr algn="ctr"/>
                      <a:r>
                        <a:rPr lang="es-VE" sz="1600" dirty="0">
                          <a:solidFill>
                            <a:schemeClr val="tx1"/>
                          </a:solidFill>
                        </a:rPr>
                        <a:t>FFN</a:t>
                      </a:r>
                      <a:r>
                        <a:rPr lang="es-VE" sz="1600" baseline="-25000" dirty="0">
                          <a:solidFill>
                            <a:schemeClr val="tx1"/>
                          </a:solidFill>
                        </a:rPr>
                        <a:t>0</a:t>
                      </a:r>
                    </a:p>
                  </a:txBody>
                  <a:tcPr/>
                </a:tc>
                <a:tc>
                  <a:txBody>
                    <a:bodyPr/>
                    <a:lstStyle/>
                    <a:p>
                      <a:pPr algn="ctr"/>
                      <a:endParaRPr lang="es-VE" sz="1600" dirty="0">
                        <a:solidFill>
                          <a:schemeClr val="tx1"/>
                        </a:solidFill>
                      </a:endParaRPr>
                    </a:p>
                    <a:p>
                      <a:pPr algn="ctr"/>
                      <a:r>
                        <a:rPr lang="es-VE" sz="1600" dirty="0">
                          <a:solidFill>
                            <a:schemeClr val="tx1"/>
                          </a:solidFill>
                        </a:rPr>
                        <a:t>FFN</a:t>
                      </a:r>
                      <a:r>
                        <a:rPr lang="es-VE" sz="1600" baseline="-25000" dirty="0">
                          <a:solidFill>
                            <a:schemeClr val="tx1"/>
                          </a:solidFill>
                        </a:rPr>
                        <a:t>1</a:t>
                      </a:r>
                    </a:p>
                  </a:txBody>
                  <a:tcPr/>
                </a:tc>
                <a:tc>
                  <a:txBody>
                    <a:bodyPr/>
                    <a:lstStyle/>
                    <a:p>
                      <a:pPr algn="ctr"/>
                      <a:endParaRPr lang="es-VE" sz="1600" dirty="0">
                        <a:solidFill>
                          <a:schemeClr val="tx1"/>
                        </a:solidFill>
                      </a:endParaRPr>
                    </a:p>
                    <a:p>
                      <a:pPr algn="ctr"/>
                      <a:r>
                        <a:rPr lang="es-VE" sz="1600" dirty="0">
                          <a:solidFill>
                            <a:schemeClr val="tx1"/>
                          </a:solidFill>
                        </a:rPr>
                        <a:t>FFN</a:t>
                      </a:r>
                      <a:r>
                        <a:rPr lang="es-VE" sz="1600" baseline="-25000" dirty="0">
                          <a:solidFill>
                            <a:schemeClr val="tx1"/>
                          </a:solidFill>
                        </a:rPr>
                        <a:t>2</a:t>
                      </a:r>
                    </a:p>
                  </a:txBody>
                  <a:tcPr/>
                </a:tc>
                <a:tc>
                  <a:txBody>
                    <a:bodyPr/>
                    <a:lstStyle/>
                    <a:p>
                      <a:pPr algn="ctr"/>
                      <a:endParaRPr lang="es-VE" sz="1600" dirty="0">
                        <a:solidFill>
                          <a:schemeClr val="tx1"/>
                        </a:solidFill>
                      </a:endParaRPr>
                    </a:p>
                    <a:p>
                      <a:pPr algn="ctr"/>
                      <a:r>
                        <a:rPr lang="es-VE" sz="1600" dirty="0">
                          <a:solidFill>
                            <a:schemeClr val="tx1"/>
                          </a:solidFill>
                        </a:rPr>
                        <a:t>FFN</a:t>
                      </a:r>
                      <a:r>
                        <a:rPr lang="es-VE" sz="1600" baseline="-25000" dirty="0">
                          <a:solidFill>
                            <a:schemeClr val="tx1"/>
                          </a:solidFill>
                        </a:rPr>
                        <a:t>3</a:t>
                      </a:r>
                    </a:p>
                  </a:txBody>
                  <a:tcPr/>
                </a:tc>
                <a:tc>
                  <a:txBody>
                    <a:bodyPr/>
                    <a:lstStyle/>
                    <a:p>
                      <a:pPr algn="ctr"/>
                      <a:endParaRPr lang="es-VE" sz="1600" dirty="0">
                        <a:solidFill>
                          <a:schemeClr val="tx1"/>
                        </a:solidFill>
                      </a:endParaRPr>
                    </a:p>
                    <a:p>
                      <a:pPr algn="ctr"/>
                      <a:r>
                        <a:rPr lang="es-VE" sz="1600" dirty="0">
                          <a:solidFill>
                            <a:schemeClr val="tx1"/>
                          </a:solidFill>
                        </a:rPr>
                        <a:t>FFN</a:t>
                      </a:r>
                      <a:r>
                        <a:rPr lang="es-VE" sz="1600" baseline="-25000" dirty="0">
                          <a:solidFill>
                            <a:schemeClr val="tx1"/>
                          </a:solidFill>
                        </a:rPr>
                        <a:t>4</a:t>
                      </a:r>
                    </a:p>
                  </a:txBody>
                  <a:tcPr/>
                </a:tc>
                <a:tc>
                  <a:txBody>
                    <a:bodyPr/>
                    <a:lstStyle/>
                    <a:p>
                      <a:pPr algn="ctr"/>
                      <a:r>
                        <a:rPr lang="es-VE" sz="1000" dirty="0">
                          <a:solidFill>
                            <a:schemeClr val="tx1"/>
                          </a:solidFill>
                        </a:rPr>
                        <a:t>Periodo de recuperación (años)</a:t>
                      </a:r>
                    </a:p>
                  </a:txBody>
                  <a:tcPr/>
                </a:tc>
                <a:tc>
                  <a:txBody>
                    <a:bodyPr/>
                    <a:lstStyle/>
                    <a:p>
                      <a:pPr algn="ctr"/>
                      <a:r>
                        <a:rPr lang="es-VE" sz="1600" dirty="0">
                          <a:solidFill>
                            <a:schemeClr val="tx1"/>
                          </a:solidFill>
                        </a:rPr>
                        <a:t>VAN </a:t>
                      </a:r>
                    </a:p>
                    <a:p>
                      <a:pPr algn="ctr"/>
                      <a:r>
                        <a:rPr lang="es-VE" sz="1600" dirty="0">
                          <a:solidFill>
                            <a:schemeClr val="tx1"/>
                          </a:solidFill>
                        </a:rPr>
                        <a:t>al 10%</a:t>
                      </a:r>
                    </a:p>
                  </a:txBody>
                  <a:tcPr/>
                </a:tc>
                <a:extLst>
                  <a:ext uri="{0D108BD9-81ED-4DB2-BD59-A6C34878D82A}">
                    <a16:rowId xmlns:a16="http://schemas.microsoft.com/office/drawing/2014/main" val="2648872575"/>
                  </a:ext>
                </a:extLst>
              </a:tr>
              <a:tr h="370840">
                <a:tc>
                  <a:txBody>
                    <a:bodyPr/>
                    <a:lstStyle/>
                    <a:p>
                      <a:r>
                        <a:rPr lang="es-VE" sz="1400" dirty="0"/>
                        <a:t>Proyecto A</a:t>
                      </a:r>
                    </a:p>
                  </a:txBody>
                  <a:tcPr/>
                </a:tc>
                <a:tc>
                  <a:txBody>
                    <a:bodyPr/>
                    <a:lstStyle/>
                    <a:p>
                      <a:pPr algn="r"/>
                      <a:r>
                        <a:rPr lang="es-VE" dirty="0"/>
                        <a:t>-1.000</a:t>
                      </a:r>
                    </a:p>
                  </a:txBody>
                  <a:tcPr/>
                </a:tc>
                <a:tc>
                  <a:txBody>
                    <a:bodyPr/>
                    <a:lstStyle/>
                    <a:p>
                      <a:pPr algn="r"/>
                      <a:r>
                        <a:rPr lang="es-VE" dirty="0"/>
                        <a:t>500</a:t>
                      </a:r>
                    </a:p>
                  </a:txBody>
                  <a:tcPr/>
                </a:tc>
                <a:tc>
                  <a:txBody>
                    <a:bodyPr/>
                    <a:lstStyle/>
                    <a:p>
                      <a:pPr algn="r"/>
                      <a:r>
                        <a:rPr lang="es-VE" dirty="0"/>
                        <a:t>500</a:t>
                      </a:r>
                    </a:p>
                  </a:txBody>
                  <a:tcPr/>
                </a:tc>
                <a:tc>
                  <a:txBody>
                    <a:bodyPr/>
                    <a:lstStyle/>
                    <a:p>
                      <a:pPr algn="r"/>
                      <a:r>
                        <a:rPr lang="es-VE" dirty="0"/>
                        <a:t>0</a:t>
                      </a:r>
                    </a:p>
                  </a:txBody>
                  <a:tcPr/>
                </a:tc>
                <a:tc>
                  <a:txBody>
                    <a:bodyPr/>
                    <a:lstStyle/>
                    <a:p>
                      <a:pPr algn="r"/>
                      <a:r>
                        <a:rPr lang="es-VE" dirty="0"/>
                        <a:t>0</a:t>
                      </a:r>
                    </a:p>
                  </a:txBody>
                  <a:tcPr/>
                </a:tc>
                <a:tc>
                  <a:txBody>
                    <a:bodyPr/>
                    <a:lstStyle/>
                    <a:p>
                      <a:pPr algn="r"/>
                      <a:r>
                        <a:rPr lang="es-VE" dirty="0"/>
                        <a:t>2</a:t>
                      </a:r>
                    </a:p>
                  </a:txBody>
                  <a:tcPr/>
                </a:tc>
                <a:tc>
                  <a:txBody>
                    <a:bodyPr/>
                    <a:lstStyle/>
                    <a:p>
                      <a:pPr algn="r"/>
                      <a:r>
                        <a:rPr lang="es-VE" dirty="0"/>
                        <a:t>-120,21</a:t>
                      </a:r>
                    </a:p>
                  </a:txBody>
                  <a:tcPr/>
                </a:tc>
                <a:extLst>
                  <a:ext uri="{0D108BD9-81ED-4DB2-BD59-A6C34878D82A}">
                    <a16:rowId xmlns:a16="http://schemas.microsoft.com/office/drawing/2014/main" val="1675564341"/>
                  </a:ext>
                </a:extLst>
              </a:tr>
              <a:tr h="370840">
                <a:tc>
                  <a:txBody>
                    <a:bodyPr/>
                    <a:lstStyle/>
                    <a:p>
                      <a:r>
                        <a:rPr lang="es-VE" sz="1400" dirty="0"/>
                        <a:t>Proyecto B</a:t>
                      </a:r>
                    </a:p>
                  </a:txBody>
                  <a:tcPr/>
                </a:tc>
                <a:tc>
                  <a:txBody>
                    <a:bodyPr/>
                    <a:lstStyle/>
                    <a:p>
                      <a:pPr algn="r"/>
                      <a:r>
                        <a:rPr lang="es-VE" dirty="0"/>
                        <a:t>-1.000</a:t>
                      </a:r>
                    </a:p>
                  </a:txBody>
                  <a:tcPr/>
                </a:tc>
                <a:tc>
                  <a:txBody>
                    <a:bodyPr/>
                    <a:lstStyle/>
                    <a:p>
                      <a:pPr algn="r"/>
                      <a:r>
                        <a:rPr lang="es-VE" dirty="0"/>
                        <a:t>0</a:t>
                      </a:r>
                    </a:p>
                  </a:txBody>
                  <a:tcPr/>
                </a:tc>
                <a:tc>
                  <a:txBody>
                    <a:bodyPr/>
                    <a:lstStyle/>
                    <a:p>
                      <a:pPr algn="r"/>
                      <a:r>
                        <a:rPr lang="es-VE" dirty="0"/>
                        <a:t>500</a:t>
                      </a:r>
                    </a:p>
                  </a:txBody>
                  <a:tcPr/>
                </a:tc>
                <a:tc>
                  <a:txBody>
                    <a:bodyPr/>
                    <a:lstStyle/>
                    <a:p>
                      <a:pPr algn="r"/>
                      <a:r>
                        <a:rPr lang="es-VE" dirty="0"/>
                        <a:t>1.000</a:t>
                      </a:r>
                    </a:p>
                  </a:txBody>
                  <a:tcPr/>
                </a:tc>
                <a:tc>
                  <a:txBody>
                    <a:bodyPr/>
                    <a:lstStyle/>
                    <a:p>
                      <a:pPr algn="r"/>
                      <a:r>
                        <a:rPr lang="es-VE" dirty="0"/>
                        <a:t>0</a:t>
                      </a:r>
                    </a:p>
                  </a:txBody>
                  <a:tcPr/>
                </a:tc>
                <a:tc>
                  <a:txBody>
                    <a:bodyPr/>
                    <a:lstStyle/>
                    <a:p>
                      <a:pPr algn="r"/>
                      <a:r>
                        <a:rPr lang="es-VE" dirty="0"/>
                        <a:t>2,5</a:t>
                      </a:r>
                    </a:p>
                  </a:txBody>
                  <a:tcPr/>
                </a:tc>
                <a:tc>
                  <a:txBody>
                    <a:bodyPr/>
                    <a:lstStyle/>
                    <a:p>
                      <a:pPr algn="r"/>
                      <a:r>
                        <a:rPr lang="es-VE" dirty="0"/>
                        <a:t>149,58</a:t>
                      </a:r>
                    </a:p>
                  </a:txBody>
                  <a:tcPr/>
                </a:tc>
                <a:extLst>
                  <a:ext uri="{0D108BD9-81ED-4DB2-BD59-A6C34878D82A}">
                    <a16:rowId xmlns:a16="http://schemas.microsoft.com/office/drawing/2014/main" val="2545771319"/>
                  </a:ext>
                </a:extLst>
              </a:tr>
              <a:tr h="370840">
                <a:tc>
                  <a:txBody>
                    <a:bodyPr/>
                    <a:lstStyle/>
                    <a:p>
                      <a:r>
                        <a:rPr lang="es-VE" sz="1400" dirty="0"/>
                        <a:t>Proyecto C</a:t>
                      </a:r>
                    </a:p>
                  </a:txBody>
                  <a:tcPr/>
                </a:tc>
                <a:tc>
                  <a:txBody>
                    <a:bodyPr/>
                    <a:lstStyle/>
                    <a:p>
                      <a:pPr algn="r"/>
                      <a:r>
                        <a:rPr lang="es-VE" dirty="0"/>
                        <a:t>-1.000</a:t>
                      </a:r>
                    </a:p>
                  </a:txBody>
                  <a:tcPr/>
                </a:tc>
                <a:tc>
                  <a:txBody>
                    <a:bodyPr/>
                    <a:lstStyle/>
                    <a:p>
                      <a:pPr algn="r"/>
                      <a:r>
                        <a:rPr lang="es-VE" dirty="0"/>
                        <a:t>0</a:t>
                      </a:r>
                    </a:p>
                  </a:txBody>
                  <a:tcPr/>
                </a:tc>
                <a:tc>
                  <a:txBody>
                    <a:bodyPr/>
                    <a:lstStyle/>
                    <a:p>
                      <a:pPr algn="r"/>
                      <a:r>
                        <a:rPr lang="es-VE" dirty="0"/>
                        <a:t>0</a:t>
                      </a:r>
                    </a:p>
                  </a:txBody>
                  <a:tcPr/>
                </a:tc>
                <a:tc>
                  <a:txBody>
                    <a:bodyPr/>
                    <a:lstStyle/>
                    <a:p>
                      <a:pPr algn="r"/>
                      <a:r>
                        <a:rPr lang="es-VE" dirty="0"/>
                        <a:t>0</a:t>
                      </a:r>
                    </a:p>
                  </a:txBody>
                  <a:tcPr/>
                </a:tc>
                <a:tc>
                  <a:txBody>
                    <a:bodyPr/>
                    <a:lstStyle/>
                    <a:p>
                      <a:pPr algn="r"/>
                      <a:r>
                        <a:rPr lang="es-VE" dirty="0"/>
                        <a:t>4.000</a:t>
                      </a:r>
                    </a:p>
                  </a:txBody>
                  <a:tcPr/>
                </a:tc>
                <a:tc>
                  <a:txBody>
                    <a:bodyPr/>
                    <a:lstStyle/>
                    <a:p>
                      <a:pPr algn="r"/>
                      <a:r>
                        <a:rPr lang="es-VE" dirty="0"/>
                        <a:t>3,25</a:t>
                      </a:r>
                    </a:p>
                  </a:txBody>
                  <a:tcPr/>
                </a:tc>
                <a:tc>
                  <a:txBody>
                    <a:bodyPr/>
                    <a:lstStyle/>
                    <a:p>
                      <a:pPr algn="r"/>
                      <a:r>
                        <a:rPr lang="es-VE" dirty="0"/>
                        <a:t>1.574,49</a:t>
                      </a:r>
                    </a:p>
                  </a:txBody>
                  <a:tcPr/>
                </a:tc>
                <a:extLst>
                  <a:ext uri="{0D108BD9-81ED-4DB2-BD59-A6C34878D82A}">
                    <a16:rowId xmlns:a16="http://schemas.microsoft.com/office/drawing/2014/main" val="1954796021"/>
                  </a:ext>
                </a:extLst>
              </a:tr>
            </a:tbl>
          </a:graphicData>
        </a:graphic>
      </p:graphicFrame>
    </p:spTree>
    <p:extLst>
      <p:ext uri="{BB962C8B-B14F-4D97-AF65-F5344CB8AC3E}">
        <p14:creationId xmlns:p14="http://schemas.microsoft.com/office/powerpoint/2010/main" val="19453287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335855"/>
            <a:ext cx="6681788" cy="1364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sz="2000" b="1" dirty="0">
                <a:solidFill>
                  <a:srgbClr val="00B050"/>
                </a:solidFill>
              </a:rPr>
              <a:t>Proyectos Mutuamente Excluyentes </a:t>
            </a:r>
            <a:endParaRPr lang="es-VE" altLang="es-VE" sz="2000" b="1" dirty="0">
              <a:solidFill>
                <a:srgbClr val="00B050"/>
              </a:solidFill>
              <a:latin typeface="Arial" panose="020B0604020202020204" pitchFamily="34" charset="0"/>
              <a:cs typeface="Arial" panose="020B0604020202020204" pitchFamily="34" charset="0"/>
            </a:endParaRPr>
          </a:p>
        </p:txBody>
      </p:sp>
      <p:sp>
        <p:nvSpPr>
          <p:cNvPr id="10" name="Rectangle 3"/>
          <p:cNvSpPr>
            <a:spLocks noGrp="1" noChangeArrowheads="1"/>
          </p:cNvSpPr>
          <p:nvPr>
            <p:ph type="subTitle" idx="1"/>
          </p:nvPr>
        </p:nvSpPr>
        <p:spPr>
          <a:xfrm>
            <a:off x="1271464" y="2060848"/>
            <a:ext cx="9505056" cy="4176464"/>
          </a:xfrm>
          <a:noFill/>
          <a:ln w="12700" cap="flat">
            <a:solidFill>
              <a:srgbClr val="000000"/>
            </a:solidFill>
            <a:miter lim="800000"/>
            <a:headEnd/>
            <a:tailEnd/>
          </a:ln>
        </p:spPr>
        <p:txBody>
          <a:bodyPr lIns="90488" tIns="44450" rIns="90488" bIns="44450"/>
          <a:lstStyle/>
          <a:p>
            <a:pPr algn="just"/>
            <a:r>
              <a:rPr lang="es-ES" altLang="es-VE" sz="1800" dirty="0">
                <a:solidFill>
                  <a:schemeClr val="tx1"/>
                </a:solidFill>
              </a:rPr>
              <a:t>Ejemplo de Tasa de Recuperación Contable de la </a:t>
            </a:r>
            <a:r>
              <a:rPr lang="es-ES" altLang="es-VE" dirty="0">
                <a:solidFill>
                  <a:schemeClr val="tx1"/>
                </a:solidFill>
              </a:rPr>
              <a:t>inversión i</a:t>
            </a:r>
            <a:r>
              <a:rPr lang="es-ES" altLang="es-VE" sz="1800" dirty="0">
                <a:solidFill>
                  <a:schemeClr val="tx1"/>
                </a:solidFill>
              </a:rPr>
              <a:t>nicial en proyectos:</a:t>
            </a:r>
          </a:p>
          <a:p>
            <a:pPr algn="just"/>
            <a:endParaRPr lang="es-ES" altLang="es-VE" dirty="0">
              <a:solidFill>
                <a:schemeClr val="tx1"/>
              </a:solidFill>
            </a:endParaRPr>
          </a:p>
          <a:p>
            <a:pPr algn="just"/>
            <a:endParaRPr lang="es-ES" altLang="es-VE" sz="1800" dirty="0">
              <a:solidFill>
                <a:schemeClr val="tx1"/>
              </a:solidFill>
            </a:endParaRPr>
          </a:p>
          <a:p>
            <a:pPr algn="just"/>
            <a:endParaRPr lang="es-ES" altLang="es-VE" dirty="0">
              <a:solidFill>
                <a:schemeClr val="tx1"/>
              </a:solidFill>
            </a:endParaRPr>
          </a:p>
          <a:p>
            <a:pPr algn="just"/>
            <a:endParaRPr lang="es-ES" altLang="es-VE" sz="1800" dirty="0">
              <a:solidFill>
                <a:schemeClr val="tx1"/>
              </a:solidFill>
            </a:endParaRPr>
          </a:p>
          <a:p>
            <a:pPr algn="just"/>
            <a:endParaRPr lang="es-ES" altLang="es-VE" dirty="0">
              <a:solidFill>
                <a:schemeClr val="tx1"/>
              </a:solidFill>
            </a:endParaRPr>
          </a:p>
          <a:p>
            <a:pPr marL="342900" indent="-342900" algn="just">
              <a:buFont typeface="+mj-lt"/>
              <a:buAutoNum type="alphaLcParenR"/>
            </a:pPr>
            <a:r>
              <a:rPr lang="es-ES" altLang="es-VE" dirty="0">
                <a:solidFill>
                  <a:schemeClr val="tx1"/>
                </a:solidFill>
              </a:rPr>
              <a:t>La inversión inicial del Proyecto A incluye un capital de trabajo por 100, un terreno por 500, y un valor de salvamento de activo fijos depreciables de 40. </a:t>
            </a:r>
          </a:p>
          <a:p>
            <a:pPr marL="342900" indent="-342900" algn="just">
              <a:buFont typeface="+mj-lt"/>
              <a:buAutoNum type="alphaLcParenR"/>
            </a:pPr>
            <a:r>
              <a:rPr lang="es-ES" altLang="es-VE" dirty="0">
                <a:solidFill>
                  <a:schemeClr val="tx1"/>
                </a:solidFill>
              </a:rPr>
              <a:t>La inversión inicial del Proyecto B incluye un capital de trabajo por 100, un terreno por 400, y un valor de salvamento de activo fijos depreciables de 60.</a:t>
            </a:r>
          </a:p>
          <a:p>
            <a:pPr algn="just"/>
            <a:r>
              <a:rPr lang="es-ES" altLang="es-VE" sz="1000" dirty="0">
                <a:solidFill>
                  <a:schemeClr val="tx1"/>
                </a:solidFill>
              </a:rPr>
              <a:t>Fuente: Cálculos propios.</a:t>
            </a:r>
          </a:p>
          <a:p>
            <a:pPr marL="342900" indent="-342900" algn="just">
              <a:buFont typeface="+mj-lt"/>
              <a:buAutoNum type="alphaLcParenR"/>
            </a:pPr>
            <a:endParaRPr lang="es-ES" altLang="es-VE" dirty="0">
              <a:solidFill>
                <a:schemeClr val="tx1"/>
              </a:solidFill>
            </a:endParaRPr>
          </a:p>
          <a:p>
            <a:pPr algn="just"/>
            <a:endParaRPr lang="es-ES" altLang="es-VE" dirty="0">
              <a:solidFill>
                <a:schemeClr val="tx1"/>
              </a:solidFill>
            </a:endParaRPr>
          </a:p>
          <a:p>
            <a:pPr algn="just"/>
            <a:endParaRPr lang="es-ES" altLang="es-VE" sz="1800" dirty="0">
              <a:solidFill>
                <a:schemeClr val="tx1"/>
              </a:solidFill>
            </a:endParaRPr>
          </a:p>
          <a:p>
            <a:pPr algn="just"/>
            <a:endParaRPr lang="es-ES" altLang="es-VE" sz="1800" dirty="0">
              <a:solidFill>
                <a:schemeClr val="tx1"/>
              </a:solidFill>
            </a:endParaRPr>
          </a:p>
          <a:p>
            <a:pPr algn="just"/>
            <a:endParaRPr lang="es-ES" altLang="es-VE" dirty="0">
              <a:solidFill>
                <a:schemeClr val="tx1"/>
              </a:solidFill>
            </a:endParaRPr>
          </a:p>
          <a:p>
            <a:pPr algn="just"/>
            <a:endParaRPr lang="es-ES" altLang="es-VE" sz="1800" dirty="0">
              <a:solidFill>
                <a:schemeClr val="tx1"/>
              </a:solidFill>
            </a:endParaRPr>
          </a:p>
          <a:p>
            <a:pPr algn="just"/>
            <a:endParaRPr lang="es-ES" altLang="es-VE" dirty="0">
              <a:solidFill>
                <a:schemeClr val="tx1"/>
              </a:solidFill>
            </a:endParaRPr>
          </a:p>
          <a:p>
            <a:pPr algn="just"/>
            <a:endParaRPr lang="es-ES" altLang="es-VE" sz="1800" dirty="0">
              <a:solidFill>
                <a:schemeClr val="tx1"/>
              </a:solidFill>
            </a:endParaRPr>
          </a:p>
          <a:p>
            <a:pPr algn="just"/>
            <a:endParaRPr lang="es-ES" altLang="es-VE" dirty="0">
              <a:solidFill>
                <a:schemeClr val="tx1"/>
              </a:solidFill>
            </a:endParaRPr>
          </a:p>
          <a:p>
            <a:pPr algn="just"/>
            <a:endParaRPr lang="es-ES" altLang="es-VE" sz="1800" dirty="0">
              <a:solidFill>
                <a:schemeClr val="tx1"/>
              </a:solidFill>
            </a:endParaRPr>
          </a:p>
        </p:txBody>
      </p:sp>
      <p:graphicFrame>
        <p:nvGraphicFramePr>
          <p:cNvPr id="4" name="Tabla 3"/>
          <p:cNvGraphicFramePr>
            <a:graphicFrameLocks noGrp="1"/>
          </p:cNvGraphicFramePr>
          <p:nvPr>
            <p:extLst>
              <p:ext uri="{D42A27DB-BD31-4B8C-83A1-F6EECF244321}">
                <p14:modId xmlns:p14="http://schemas.microsoft.com/office/powerpoint/2010/main" val="1467993261"/>
              </p:ext>
            </p:extLst>
          </p:nvPr>
        </p:nvGraphicFramePr>
        <p:xfrm>
          <a:off x="1847528" y="2564904"/>
          <a:ext cx="7686854" cy="1686560"/>
        </p:xfrm>
        <a:graphic>
          <a:graphicData uri="http://schemas.openxmlformats.org/drawingml/2006/table">
            <a:tbl>
              <a:tblPr firstRow="1" bandRow="1">
                <a:tableStyleId>{5C22544A-7EE6-4342-B048-85BDC9FD1C3A}</a:tableStyleId>
              </a:tblPr>
              <a:tblGrid>
                <a:gridCol w="1098122">
                  <a:extLst>
                    <a:ext uri="{9D8B030D-6E8A-4147-A177-3AD203B41FA5}">
                      <a16:colId xmlns:a16="http://schemas.microsoft.com/office/drawing/2014/main" val="900046589"/>
                    </a:ext>
                  </a:extLst>
                </a:gridCol>
                <a:gridCol w="1098122">
                  <a:extLst>
                    <a:ext uri="{9D8B030D-6E8A-4147-A177-3AD203B41FA5}">
                      <a16:colId xmlns:a16="http://schemas.microsoft.com/office/drawing/2014/main" val="3982652767"/>
                    </a:ext>
                  </a:extLst>
                </a:gridCol>
                <a:gridCol w="1098122">
                  <a:extLst>
                    <a:ext uri="{9D8B030D-6E8A-4147-A177-3AD203B41FA5}">
                      <a16:colId xmlns:a16="http://schemas.microsoft.com/office/drawing/2014/main" val="2103161159"/>
                    </a:ext>
                  </a:extLst>
                </a:gridCol>
                <a:gridCol w="1098122">
                  <a:extLst>
                    <a:ext uri="{9D8B030D-6E8A-4147-A177-3AD203B41FA5}">
                      <a16:colId xmlns:a16="http://schemas.microsoft.com/office/drawing/2014/main" val="619438683"/>
                    </a:ext>
                  </a:extLst>
                </a:gridCol>
                <a:gridCol w="1098122">
                  <a:extLst>
                    <a:ext uri="{9D8B030D-6E8A-4147-A177-3AD203B41FA5}">
                      <a16:colId xmlns:a16="http://schemas.microsoft.com/office/drawing/2014/main" val="3740354965"/>
                    </a:ext>
                  </a:extLst>
                </a:gridCol>
                <a:gridCol w="1098122">
                  <a:extLst>
                    <a:ext uri="{9D8B030D-6E8A-4147-A177-3AD203B41FA5}">
                      <a16:colId xmlns:a16="http://schemas.microsoft.com/office/drawing/2014/main" val="1533351429"/>
                    </a:ext>
                  </a:extLst>
                </a:gridCol>
                <a:gridCol w="1098122">
                  <a:extLst>
                    <a:ext uri="{9D8B030D-6E8A-4147-A177-3AD203B41FA5}">
                      <a16:colId xmlns:a16="http://schemas.microsoft.com/office/drawing/2014/main" val="1136546621"/>
                    </a:ext>
                  </a:extLst>
                </a:gridCol>
              </a:tblGrid>
              <a:tr h="370840">
                <a:tc>
                  <a:txBody>
                    <a:bodyPr/>
                    <a:lstStyle/>
                    <a:p>
                      <a:endParaRPr lang="es-VE" dirty="0"/>
                    </a:p>
                  </a:txBody>
                  <a:tcPr/>
                </a:tc>
                <a:tc>
                  <a:txBody>
                    <a:bodyPr/>
                    <a:lstStyle/>
                    <a:p>
                      <a:pPr algn="ctr"/>
                      <a:r>
                        <a:rPr lang="es-VE" sz="1400" dirty="0">
                          <a:solidFill>
                            <a:schemeClr val="tx1"/>
                          </a:solidFill>
                        </a:rPr>
                        <a:t>Inversión Inicial </a:t>
                      </a:r>
                      <a:endParaRPr lang="es-VE" sz="1400" baseline="-25000" dirty="0">
                        <a:solidFill>
                          <a:schemeClr val="tx1"/>
                        </a:solidFill>
                      </a:endParaRPr>
                    </a:p>
                  </a:txBody>
                  <a:tcPr/>
                </a:tc>
                <a:tc>
                  <a:txBody>
                    <a:bodyPr/>
                    <a:lstStyle/>
                    <a:p>
                      <a:pPr algn="ctr"/>
                      <a:r>
                        <a:rPr lang="es-VE" sz="1400" dirty="0">
                          <a:solidFill>
                            <a:schemeClr val="tx1"/>
                          </a:solidFill>
                        </a:rPr>
                        <a:t>Utilidad del ejercicio 1</a:t>
                      </a:r>
                      <a:endParaRPr lang="es-VE" sz="1400" baseline="-25000" dirty="0">
                        <a:solidFill>
                          <a:schemeClr val="tx1"/>
                        </a:solidFill>
                      </a:endParaRP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VE" sz="1400" dirty="0">
                          <a:solidFill>
                            <a:schemeClr val="tx1"/>
                          </a:solidFill>
                        </a:rPr>
                        <a:t>Utilidad del ejercicio 2</a:t>
                      </a:r>
                      <a:endParaRPr lang="es-VE" sz="1400" baseline="-25000" dirty="0">
                        <a:solidFill>
                          <a:schemeClr val="tx1"/>
                        </a:solidFill>
                      </a:endParaRPr>
                    </a:p>
                    <a:p>
                      <a:pPr algn="ctr"/>
                      <a:endParaRPr lang="es-VE" sz="1400" dirty="0">
                        <a:solidFill>
                          <a:schemeClr val="tx1"/>
                        </a:solidFill>
                      </a:endParaRP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VE" sz="1400" dirty="0">
                          <a:solidFill>
                            <a:schemeClr val="tx1"/>
                          </a:solidFill>
                        </a:rPr>
                        <a:t>Utilidad del ejercicio 3</a:t>
                      </a:r>
                      <a:endParaRPr lang="es-VE" sz="1400" baseline="-25000" dirty="0">
                        <a:solidFill>
                          <a:schemeClr val="tx1"/>
                        </a:solidFill>
                      </a:endParaRPr>
                    </a:p>
                    <a:p>
                      <a:pPr algn="ctr"/>
                      <a:endParaRPr lang="es-VE" sz="1400" dirty="0">
                        <a:solidFill>
                          <a:schemeClr val="tx1"/>
                        </a:solidFill>
                      </a:endParaRP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VE" sz="1400" dirty="0">
                          <a:solidFill>
                            <a:schemeClr val="tx1"/>
                          </a:solidFill>
                        </a:rPr>
                        <a:t>Utilidad del ejercicio 4</a:t>
                      </a:r>
                      <a:endParaRPr lang="es-VE" sz="1400" baseline="-25000" dirty="0">
                        <a:solidFill>
                          <a:schemeClr val="tx1"/>
                        </a:solidFill>
                      </a:endParaRPr>
                    </a:p>
                    <a:p>
                      <a:pPr algn="ctr"/>
                      <a:endParaRPr lang="es-VE" sz="1400" dirty="0">
                        <a:solidFill>
                          <a:schemeClr val="tx1"/>
                        </a:solidFill>
                      </a:endParaRPr>
                    </a:p>
                  </a:txBody>
                  <a:tcPr/>
                </a:tc>
                <a:tc>
                  <a:txBody>
                    <a:bodyPr/>
                    <a:lstStyle/>
                    <a:p>
                      <a:pPr algn="ctr"/>
                      <a:endParaRPr lang="es-VE" sz="2000" dirty="0">
                        <a:solidFill>
                          <a:schemeClr val="tx1"/>
                        </a:solidFill>
                      </a:endParaRPr>
                    </a:p>
                    <a:p>
                      <a:pPr algn="ctr"/>
                      <a:r>
                        <a:rPr lang="es-VE" sz="2000" dirty="0">
                          <a:solidFill>
                            <a:schemeClr val="tx1"/>
                          </a:solidFill>
                        </a:rPr>
                        <a:t>TRC</a:t>
                      </a:r>
                    </a:p>
                  </a:txBody>
                  <a:tcPr/>
                </a:tc>
                <a:extLst>
                  <a:ext uri="{0D108BD9-81ED-4DB2-BD59-A6C34878D82A}">
                    <a16:rowId xmlns:a16="http://schemas.microsoft.com/office/drawing/2014/main" val="2648872575"/>
                  </a:ext>
                </a:extLst>
              </a:tr>
              <a:tr h="370840">
                <a:tc>
                  <a:txBody>
                    <a:bodyPr/>
                    <a:lstStyle/>
                    <a:p>
                      <a:r>
                        <a:rPr lang="es-VE" sz="1400" dirty="0"/>
                        <a:t>Proyecto A</a:t>
                      </a:r>
                    </a:p>
                  </a:txBody>
                  <a:tcPr/>
                </a:tc>
                <a:tc>
                  <a:txBody>
                    <a:bodyPr/>
                    <a:lstStyle/>
                    <a:p>
                      <a:pPr algn="r"/>
                      <a:r>
                        <a:rPr lang="es-VE" dirty="0"/>
                        <a:t>-1.000</a:t>
                      </a:r>
                    </a:p>
                  </a:txBody>
                  <a:tcPr/>
                </a:tc>
                <a:tc>
                  <a:txBody>
                    <a:bodyPr/>
                    <a:lstStyle/>
                    <a:p>
                      <a:pPr algn="r"/>
                      <a:r>
                        <a:rPr lang="es-VE" dirty="0"/>
                        <a:t>400</a:t>
                      </a:r>
                    </a:p>
                  </a:txBody>
                  <a:tcPr/>
                </a:tc>
                <a:tc>
                  <a:txBody>
                    <a:bodyPr/>
                    <a:lstStyle/>
                    <a:p>
                      <a:pPr algn="r"/>
                      <a:r>
                        <a:rPr lang="es-VE" dirty="0"/>
                        <a:t>500</a:t>
                      </a:r>
                    </a:p>
                  </a:txBody>
                  <a:tcPr/>
                </a:tc>
                <a:tc>
                  <a:txBody>
                    <a:bodyPr/>
                    <a:lstStyle/>
                    <a:p>
                      <a:pPr algn="r"/>
                      <a:r>
                        <a:rPr lang="es-VE" dirty="0"/>
                        <a:t>600</a:t>
                      </a:r>
                    </a:p>
                  </a:txBody>
                  <a:tcPr/>
                </a:tc>
                <a:tc>
                  <a:txBody>
                    <a:bodyPr/>
                    <a:lstStyle/>
                    <a:p>
                      <a:pPr algn="r"/>
                      <a:r>
                        <a:rPr lang="es-VE" dirty="0"/>
                        <a:t>800</a:t>
                      </a:r>
                    </a:p>
                  </a:txBody>
                  <a:tcPr/>
                </a:tc>
                <a:tc>
                  <a:txBody>
                    <a:bodyPr/>
                    <a:lstStyle/>
                    <a:p>
                      <a:pPr algn="ctr"/>
                      <a:r>
                        <a:rPr lang="es-VE" dirty="0"/>
                        <a:t>70,13%</a:t>
                      </a:r>
                    </a:p>
                  </a:txBody>
                  <a:tcPr/>
                </a:tc>
                <a:extLst>
                  <a:ext uri="{0D108BD9-81ED-4DB2-BD59-A6C34878D82A}">
                    <a16:rowId xmlns:a16="http://schemas.microsoft.com/office/drawing/2014/main" val="1675564341"/>
                  </a:ext>
                </a:extLst>
              </a:tr>
              <a:tr h="370840">
                <a:tc>
                  <a:txBody>
                    <a:bodyPr/>
                    <a:lstStyle/>
                    <a:p>
                      <a:r>
                        <a:rPr lang="es-VE" sz="1400" dirty="0"/>
                        <a:t>Proyecto B</a:t>
                      </a:r>
                    </a:p>
                  </a:txBody>
                  <a:tcPr/>
                </a:tc>
                <a:tc>
                  <a:txBody>
                    <a:bodyPr/>
                    <a:lstStyle/>
                    <a:p>
                      <a:pPr algn="r"/>
                      <a:r>
                        <a:rPr lang="es-VE" dirty="0"/>
                        <a:t>-1.200</a:t>
                      </a:r>
                    </a:p>
                  </a:txBody>
                  <a:tcPr/>
                </a:tc>
                <a:tc>
                  <a:txBody>
                    <a:bodyPr/>
                    <a:lstStyle/>
                    <a:p>
                      <a:pPr algn="r"/>
                      <a:r>
                        <a:rPr lang="es-VE" dirty="0"/>
                        <a:t>300</a:t>
                      </a:r>
                    </a:p>
                  </a:txBody>
                  <a:tcPr/>
                </a:tc>
                <a:tc>
                  <a:txBody>
                    <a:bodyPr/>
                    <a:lstStyle/>
                    <a:p>
                      <a:pPr algn="r"/>
                      <a:r>
                        <a:rPr lang="es-VE" dirty="0"/>
                        <a:t>500</a:t>
                      </a:r>
                    </a:p>
                  </a:txBody>
                  <a:tcPr/>
                </a:tc>
                <a:tc>
                  <a:txBody>
                    <a:bodyPr/>
                    <a:lstStyle/>
                    <a:p>
                      <a:pPr algn="r"/>
                      <a:r>
                        <a:rPr lang="es-VE" dirty="0"/>
                        <a:t>1.000</a:t>
                      </a:r>
                    </a:p>
                  </a:txBody>
                  <a:tcPr/>
                </a:tc>
                <a:tc>
                  <a:txBody>
                    <a:bodyPr/>
                    <a:lstStyle/>
                    <a:p>
                      <a:pPr algn="r"/>
                      <a:r>
                        <a:rPr lang="es-VE" dirty="0"/>
                        <a:t>700</a:t>
                      </a:r>
                    </a:p>
                  </a:txBody>
                  <a:tcPr/>
                </a:tc>
                <a:tc>
                  <a:txBody>
                    <a:bodyPr/>
                    <a:lstStyle/>
                    <a:p>
                      <a:pPr algn="ctr"/>
                      <a:r>
                        <a:rPr lang="es-VE" dirty="0"/>
                        <a:t>73,33%</a:t>
                      </a:r>
                    </a:p>
                  </a:txBody>
                  <a:tcPr/>
                </a:tc>
                <a:extLst>
                  <a:ext uri="{0D108BD9-81ED-4DB2-BD59-A6C34878D82A}">
                    <a16:rowId xmlns:a16="http://schemas.microsoft.com/office/drawing/2014/main" val="2545771319"/>
                  </a:ext>
                </a:extLst>
              </a:tr>
            </a:tbl>
          </a:graphicData>
        </a:graphic>
      </p:graphicFrame>
    </p:spTree>
    <p:extLst>
      <p:ext uri="{BB962C8B-B14F-4D97-AF65-F5344CB8AC3E}">
        <p14:creationId xmlns:p14="http://schemas.microsoft.com/office/powerpoint/2010/main" val="3700801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335855"/>
            <a:ext cx="6681788" cy="1364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sz="2000" b="1" dirty="0">
                <a:solidFill>
                  <a:srgbClr val="00B050"/>
                </a:solidFill>
              </a:rPr>
              <a:t>Flujos de fondos y sus implicaciones para la TIR </a:t>
            </a:r>
            <a:endParaRPr lang="es-VE" altLang="es-VE" sz="2000" b="1" dirty="0">
              <a:solidFill>
                <a:srgbClr val="00B050"/>
              </a:solidFill>
              <a:latin typeface="Arial" panose="020B0604020202020204" pitchFamily="34" charset="0"/>
              <a:cs typeface="Arial" panose="020B0604020202020204" pitchFamily="34" charset="0"/>
            </a:endParaRPr>
          </a:p>
        </p:txBody>
      </p:sp>
      <p:sp>
        <p:nvSpPr>
          <p:cNvPr id="10" name="Rectangle 3"/>
          <p:cNvSpPr>
            <a:spLocks noGrp="1" noChangeArrowheads="1"/>
          </p:cNvSpPr>
          <p:nvPr>
            <p:ph type="subTitle" idx="1"/>
          </p:nvPr>
        </p:nvSpPr>
        <p:spPr>
          <a:xfrm>
            <a:off x="2063552" y="1844824"/>
            <a:ext cx="8208912" cy="4680520"/>
          </a:xfrm>
          <a:noFill/>
          <a:ln w="12700" cap="flat">
            <a:solidFill>
              <a:srgbClr val="000000"/>
            </a:solidFill>
            <a:miter lim="800000"/>
            <a:headEnd/>
            <a:tailEnd/>
          </a:ln>
        </p:spPr>
        <p:txBody>
          <a:bodyPr lIns="90488" tIns="44450" rIns="90488" bIns="44450"/>
          <a:lstStyle/>
          <a:p>
            <a:pPr algn="just">
              <a:spcBef>
                <a:spcPts val="0"/>
              </a:spcBef>
            </a:pPr>
            <a:r>
              <a:rPr lang="es-ES" altLang="es-VE" dirty="0">
                <a:solidFill>
                  <a:schemeClr val="tx1"/>
                </a:solidFill>
              </a:rPr>
              <a:t>Una gran desventaja o limitación de la TIR es que el comportamiento de la relación entre la TREMA, y VAN, y por ende de la TIR, depende de los flujos de fondos del proyecto. Existen flujos para los cuales no hay solución para la TIR, otros tienen una sola TIR, y otros proyectos tienen múltiples </a:t>
            </a:r>
            <a:r>
              <a:rPr lang="es-ES" altLang="es-VE" dirty="0" err="1">
                <a:solidFill>
                  <a:schemeClr val="tx1"/>
                </a:solidFill>
              </a:rPr>
              <a:t>TIRs</a:t>
            </a:r>
            <a:r>
              <a:rPr lang="es-ES" altLang="es-VE" dirty="0">
                <a:solidFill>
                  <a:schemeClr val="tx1"/>
                </a:solidFill>
              </a:rPr>
              <a:t>.</a:t>
            </a:r>
          </a:p>
          <a:p>
            <a:pPr algn="just">
              <a:spcBef>
                <a:spcPts val="0"/>
              </a:spcBef>
            </a:pPr>
            <a:endParaRPr lang="es-ES" altLang="es-VE" sz="800" dirty="0">
              <a:solidFill>
                <a:schemeClr val="tx1"/>
              </a:solidFill>
            </a:endParaRPr>
          </a:p>
          <a:p>
            <a:pPr algn="just">
              <a:spcBef>
                <a:spcPts val="0"/>
              </a:spcBef>
            </a:pPr>
            <a:r>
              <a:rPr lang="es-ES" altLang="es-VE" dirty="0">
                <a:solidFill>
                  <a:schemeClr val="tx1"/>
                </a:solidFill>
              </a:rPr>
              <a:t>Ejemplos:</a:t>
            </a:r>
          </a:p>
          <a:p>
            <a:pPr algn="just"/>
            <a:endParaRPr lang="es-ES" altLang="es-VE" dirty="0">
              <a:solidFill>
                <a:schemeClr val="tx1"/>
              </a:solidFill>
            </a:endParaRPr>
          </a:p>
          <a:p>
            <a:pPr algn="just"/>
            <a:endParaRPr lang="es-ES" altLang="es-VE" dirty="0">
              <a:solidFill>
                <a:schemeClr val="tx1"/>
              </a:solidFill>
            </a:endParaRPr>
          </a:p>
          <a:p>
            <a:pPr algn="just"/>
            <a:endParaRPr lang="es-ES" altLang="es-VE" dirty="0">
              <a:solidFill>
                <a:schemeClr val="tx1"/>
              </a:solidFill>
            </a:endParaRPr>
          </a:p>
          <a:p>
            <a:pPr algn="just"/>
            <a:endParaRPr lang="es-ES" altLang="es-VE" dirty="0">
              <a:solidFill>
                <a:schemeClr val="tx1"/>
              </a:solidFill>
            </a:endParaRPr>
          </a:p>
          <a:p>
            <a:pPr algn="just"/>
            <a:endParaRPr lang="es-ES" altLang="es-VE" dirty="0">
              <a:solidFill>
                <a:schemeClr val="tx1"/>
              </a:solidFill>
            </a:endParaRPr>
          </a:p>
          <a:p>
            <a:pPr algn="just"/>
            <a:endParaRPr lang="es-ES" altLang="es-VE" sz="800" dirty="0">
              <a:solidFill>
                <a:schemeClr val="tx1"/>
              </a:solidFill>
            </a:endParaRPr>
          </a:p>
          <a:p>
            <a:pPr algn="just"/>
            <a:r>
              <a:rPr lang="es-ES" altLang="es-VE" dirty="0">
                <a:solidFill>
                  <a:schemeClr val="tx1"/>
                </a:solidFill>
              </a:rPr>
              <a:t>TIR</a:t>
            </a:r>
            <a:r>
              <a:rPr lang="es-ES" altLang="es-VE" baseline="-25000" dirty="0">
                <a:solidFill>
                  <a:schemeClr val="tx1"/>
                </a:solidFill>
              </a:rPr>
              <a:t>A</a:t>
            </a:r>
            <a:r>
              <a:rPr lang="es-ES" altLang="es-VE" dirty="0">
                <a:solidFill>
                  <a:schemeClr val="tx1"/>
                </a:solidFill>
              </a:rPr>
              <a:t>: la TIR no existe.</a:t>
            </a:r>
          </a:p>
          <a:p>
            <a:pPr algn="just"/>
            <a:r>
              <a:rPr lang="es-ES" altLang="es-VE" dirty="0">
                <a:solidFill>
                  <a:schemeClr val="tx1"/>
                </a:solidFill>
              </a:rPr>
              <a:t>TIR</a:t>
            </a:r>
            <a:r>
              <a:rPr lang="es-ES" altLang="es-VE" baseline="-25000" dirty="0">
                <a:solidFill>
                  <a:schemeClr val="tx1"/>
                </a:solidFill>
              </a:rPr>
              <a:t>B</a:t>
            </a:r>
            <a:r>
              <a:rPr lang="es-ES" altLang="es-VE" dirty="0">
                <a:solidFill>
                  <a:schemeClr val="tx1"/>
                </a:solidFill>
              </a:rPr>
              <a:t>: 7,95 y 27,57.</a:t>
            </a:r>
          </a:p>
        </p:txBody>
      </p:sp>
      <p:graphicFrame>
        <p:nvGraphicFramePr>
          <p:cNvPr id="2" name="Tabla 1"/>
          <p:cNvGraphicFramePr>
            <a:graphicFrameLocks noGrp="1"/>
          </p:cNvGraphicFramePr>
          <p:nvPr>
            <p:extLst>
              <p:ext uri="{D42A27DB-BD31-4B8C-83A1-F6EECF244321}">
                <p14:modId xmlns:p14="http://schemas.microsoft.com/office/powerpoint/2010/main" val="2971701508"/>
              </p:ext>
            </p:extLst>
          </p:nvPr>
        </p:nvGraphicFramePr>
        <p:xfrm>
          <a:off x="2916808" y="3645024"/>
          <a:ext cx="6502400" cy="1854200"/>
        </p:xfrm>
        <a:graphic>
          <a:graphicData uri="http://schemas.openxmlformats.org/drawingml/2006/table">
            <a:tbl>
              <a:tblPr firstRow="1" bandRow="1">
                <a:tableStyleId>{5C22544A-7EE6-4342-B048-85BDC9FD1C3A}</a:tableStyleId>
              </a:tblPr>
              <a:tblGrid>
                <a:gridCol w="1625600">
                  <a:extLst>
                    <a:ext uri="{9D8B030D-6E8A-4147-A177-3AD203B41FA5}">
                      <a16:colId xmlns:a16="http://schemas.microsoft.com/office/drawing/2014/main" val="1287547794"/>
                    </a:ext>
                  </a:extLst>
                </a:gridCol>
                <a:gridCol w="1625600">
                  <a:extLst>
                    <a:ext uri="{9D8B030D-6E8A-4147-A177-3AD203B41FA5}">
                      <a16:colId xmlns:a16="http://schemas.microsoft.com/office/drawing/2014/main" val="5346961"/>
                    </a:ext>
                  </a:extLst>
                </a:gridCol>
                <a:gridCol w="1625600">
                  <a:extLst>
                    <a:ext uri="{9D8B030D-6E8A-4147-A177-3AD203B41FA5}">
                      <a16:colId xmlns:a16="http://schemas.microsoft.com/office/drawing/2014/main" val="2742894145"/>
                    </a:ext>
                  </a:extLst>
                </a:gridCol>
                <a:gridCol w="1625600">
                  <a:extLst>
                    <a:ext uri="{9D8B030D-6E8A-4147-A177-3AD203B41FA5}">
                      <a16:colId xmlns:a16="http://schemas.microsoft.com/office/drawing/2014/main" val="1417745496"/>
                    </a:ext>
                  </a:extLst>
                </a:gridCol>
              </a:tblGrid>
              <a:tr h="370840">
                <a:tc rowSpan="2">
                  <a:txBody>
                    <a:bodyPr/>
                    <a:lstStyle/>
                    <a:p>
                      <a:endParaRPr lang="es-VE" dirty="0"/>
                    </a:p>
                    <a:p>
                      <a:pPr algn="ctr"/>
                      <a:r>
                        <a:rPr lang="es-VE" dirty="0"/>
                        <a:t>Proyecto</a:t>
                      </a:r>
                    </a:p>
                  </a:txBody>
                  <a:tcPr/>
                </a:tc>
                <a:tc gridSpan="3">
                  <a:txBody>
                    <a:bodyPr/>
                    <a:lstStyle/>
                    <a:p>
                      <a:pPr algn="ctr"/>
                      <a:r>
                        <a:rPr lang="es-VE" dirty="0"/>
                        <a:t>Periodo</a:t>
                      </a:r>
                    </a:p>
                  </a:txBody>
                  <a:tcPr/>
                </a:tc>
                <a:tc hMerge="1">
                  <a:txBody>
                    <a:bodyPr/>
                    <a:lstStyle/>
                    <a:p>
                      <a:endParaRPr lang="es-VE"/>
                    </a:p>
                  </a:txBody>
                  <a:tcPr/>
                </a:tc>
                <a:tc hMerge="1">
                  <a:txBody>
                    <a:bodyPr/>
                    <a:lstStyle/>
                    <a:p>
                      <a:endParaRPr lang="es-VE"/>
                    </a:p>
                  </a:txBody>
                  <a:tcPr/>
                </a:tc>
                <a:extLst>
                  <a:ext uri="{0D108BD9-81ED-4DB2-BD59-A6C34878D82A}">
                    <a16:rowId xmlns:a16="http://schemas.microsoft.com/office/drawing/2014/main" val="1105283928"/>
                  </a:ext>
                </a:extLst>
              </a:tr>
              <a:tr h="370840">
                <a:tc vMerge="1">
                  <a:txBody>
                    <a:bodyPr/>
                    <a:lstStyle/>
                    <a:p>
                      <a:endParaRPr lang="es-VE"/>
                    </a:p>
                  </a:txBody>
                  <a:tcPr/>
                </a:tc>
                <a:tc>
                  <a:txBody>
                    <a:bodyPr/>
                    <a:lstStyle/>
                    <a:p>
                      <a:pPr algn="ctr"/>
                      <a:r>
                        <a:rPr lang="es-VE" dirty="0"/>
                        <a:t>0</a:t>
                      </a:r>
                    </a:p>
                  </a:txBody>
                  <a:tcPr/>
                </a:tc>
                <a:tc>
                  <a:txBody>
                    <a:bodyPr/>
                    <a:lstStyle/>
                    <a:p>
                      <a:pPr algn="ctr"/>
                      <a:r>
                        <a:rPr lang="es-VE" dirty="0"/>
                        <a:t>1</a:t>
                      </a:r>
                    </a:p>
                  </a:txBody>
                  <a:tcPr/>
                </a:tc>
                <a:tc>
                  <a:txBody>
                    <a:bodyPr/>
                    <a:lstStyle/>
                    <a:p>
                      <a:pPr algn="ctr"/>
                      <a:r>
                        <a:rPr lang="es-VE" dirty="0"/>
                        <a:t>2</a:t>
                      </a:r>
                    </a:p>
                  </a:txBody>
                  <a:tcPr/>
                </a:tc>
                <a:extLst>
                  <a:ext uri="{0D108BD9-81ED-4DB2-BD59-A6C34878D82A}">
                    <a16:rowId xmlns:a16="http://schemas.microsoft.com/office/drawing/2014/main" val="1386308287"/>
                  </a:ext>
                </a:extLst>
              </a:tr>
              <a:tr h="370840">
                <a:tc>
                  <a:txBody>
                    <a:bodyPr/>
                    <a:lstStyle/>
                    <a:p>
                      <a:pPr algn="ctr"/>
                      <a:r>
                        <a:rPr lang="es-VE" dirty="0"/>
                        <a:t>A</a:t>
                      </a:r>
                    </a:p>
                  </a:txBody>
                  <a:tcPr/>
                </a:tc>
                <a:tc>
                  <a:txBody>
                    <a:bodyPr/>
                    <a:lstStyle/>
                    <a:p>
                      <a:pPr algn="r"/>
                      <a:r>
                        <a:rPr lang="es-VE" dirty="0"/>
                        <a:t>100</a:t>
                      </a:r>
                    </a:p>
                  </a:txBody>
                  <a:tcPr/>
                </a:tc>
                <a:tc>
                  <a:txBody>
                    <a:bodyPr/>
                    <a:lstStyle/>
                    <a:p>
                      <a:pPr algn="r"/>
                      <a:r>
                        <a:rPr lang="es-VE" dirty="0"/>
                        <a:t>-200</a:t>
                      </a:r>
                    </a:p>
                  </a:txBody>
                  <a:tcPr/>
                </a:tc>
                <a:tc>
                  <a:txBody>
                    <a:bodyPr/>
                    <a:lstStyle/>
                    <a:p>
                      <a:pPr algn="r"/>
                      <a:r>
                        <a:rPr lang="es-VE" dirty="0"/>
                        <a:t>150</a:t>
                      </a:r>
                    </a:p>
                  </a:txBody>
                  <a:tcPr/>
                </a:tc>
                <a:extLst>
                  <a:ext uri="{0D108BD9-81ED-4DB2-BD59-A6C34878D82A}">
                    <a16:rowId xmlns:a16="http://schemas.microsoft.com/office/drawing/2014/main" val="12642832"/>
                  </a:ext>
                </a:extLst>
              </a:tr>
              <a:tr h="370840">
                <a:tc>
                  <a:txBody>
                    <a:bodyPr/>
                    <a:lstStyle/>
                    <a:p>
                      <a:pPr algn="ctr"/>
                      <a:r>
                        <a:rPr lang="es-VE" dirty="0"/>
                        <a:t>B</a:t>
                      </a:r>
                    </a:p>
                  </a:txBody>
                  <a:tcPr/>
                </a:tc>
                <a:tc>
                  <a:txBody>
                    <a:bodyPr/>
                    <a:lstStyle/>
                    <a:p>
                      <a:pPr algn="r"/>
                      <a:r>
                        <a:rPr lang="es-VE" dirty="0"/>
                        <a:t>-228</a:t>
                      </a:r>
                    </a:p>
                  </a:txBody>
                  <a:tcPr/>
                </a:tc>
                <a:tc>
                  <a:txBody>
                    <a:bodyPr/>
                    <a:lstStyle/>
                    <a:p>
                      <a:pPr algn="r"/>
                      <a:r>
                        <a:rPr lang="es-VE" dirty="0"/>
                        <a:t>537</a:t>
                      </a:r>
                    </a:p>
                  </a:txBody>
                  <a:tcPr/>
                </a:tc>
                <a:tc>
                  <a:txBody>
                    <a:bodyPr/>
                    <a:lstStyle/>
                    <a:p>
                      <a:pPr algn="r"/>
                      <a:r>
                        <a:rPr lang="es-VE" dirty="0"/>
                        <a:t>-314</a:t>
                      </a:r>
                    </a:p>
                  </a:txBody>
                  <a:tcPr/>
                </a:tc>
                <a:extLst>
                  <a:ext uri="{0D108BD9-81ED-4DB2-BD59-A6C34878D82A}">
                    <a16:rowId xmlns:a16="http://schemas.microsoft.com/office/drawing/2014/main" val="1181077873"/>
                  </a:ext>
                </a:extLst>
              </a:tr>
              <a:tr h="370840">
                <a:tc>
                  <a:txBody>
                    <a:bodyPr/>
                    <a:lstStyle/>
                    <a:p>
                      <a:pPr algn="ctr"/>
                      <a:r>
                        <a:rPr lang="es-VE" dirty="0"/>
                        <a:t>TREMA = 10%</a:t>
                      </a:r>
                    </a:p>
                  </a:txBody>
                  <a:tcPr/>
                </a:tc>
                <a:tc>
                  <a:txBody>
                    <a:bodyPr/>
                    <a:lstStyle/>
                    <a:p>
                      <a:pPr algn="r"/>
                      <a:endParaRPr lang="es-VE" dirty="0"/>
                    </a:p>
                  </a:txBody>
                  <a:tcPr/>
                </a:tc>
                <a:tc>
                  <a:txBody>
                    <a:bodyPr/>
                    <a:lstStyle/>
                    <a:p>
                      <a:pPr algn="r"/>
                      <a:endParaRPr lang="es-VE" dirty="0"/>
                    </a:p>
                  </a:txBody>
                  <a:tcPr/>
                </a:tc>
                <a:tc>
                  <a:txBody>
                    <a:bodyPr/>
                    <a:lstStyle/>
                    <a:p>
                      <a:pPr algn="r"/>
                      <a:endParaRPr lang="es-VE" dirty="0"/>
                    </a:p>
                  </a:txBody>
                  <a:tcPr/>
                </a:tc>
                <a:extLst>
                  <a:ext uri="{0D108BD9-81ED-4DB2-BD59-A6C34878D82A}">
                    <a16:rowId xmlns:a16="http://schemas.microsoft.com/office/drawing/2014/main" val="2000768204"/>
                  </a:ext>
                </a:extLst>
              </a:tr>
            </a:tbl>
          </a:graphicData>
        </a:graphic>
      </p:graphicFrame>
    </p:spTree>
    <p:extLst>
      <p:ext uri="{BB962C8B-B14F-4D97-AF65-F5344CB8AC3E}">
        <p14:creationId xmlns:p14="http://schemas.microsoft.com/office/powerpoint/2010/main" val="14920148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335855"/>
            <a:ext cx="6681788" cy="1364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sz="2000" b="1" dirty="0">
                <a:solidFill>
                  <a:srgbClr val="00B050"/>
                </a:solidFill>
              </a:rPr>
              <a:t>La TIR Modificada </a:t>
            </a:r>
            <a:endParaRPr lang="es-VE" altLang="es-VE" sz="2000" b="1" dirty="0">
              <a:solidFill>
                <a:srgbClr val="00B050"/>
              </a:solidFill>
              <a:latin typeface="Arial" panose="020B0604020202020204" pitchFamily="34" charset="0"/>
              <a:cs typeface="Arial" panose="020B0604020202020204" pitchFamily="34" charset="0"/>
            </a:endParaRPr>
          </a:p>
        </p:txBody>
      </p:sp>
      <p:sp>
        <p:nvSpPr>
          <p:cNvPr id="10" name="Rectangle 3"/>
          <p:cNvSpPr>
            <a:spLocks noGrp="1" noChangeArrowheads="1"/>
          </p:cNvSpPr>
          <p:nvPr>
            <p:ph type="subTitle" idx="1"/>
          </p:nvPr>
        </p:nvSpPr>
        <p:spPr>
          <a:xfrm>
            <a:off x="623392" y="1700808"/>
            <a:ext cx="10945216" cy="4941168"/>
          </a:xfrm>
          <a:noFill/>
          <a:ln w="12700" cap="flat">
            <a:solidFill>
              <a:srgbClr val="000000"/>
            </a:solidFill>
            <a:miter lim="800000"/>
            <a:headEnd/>
            <a:tailEnd/>
          </a:ln>
        </p:spPr>
        <p:txBody>
          <a:bodyPr lIns="90488" tIns="44450" rIns="90488" bIns="44450"/>
          <a:lstStyle/>
          <a:p>
            <a:pPr algn="just"/>
            <a:r>
              <a:rPr lang="es-VE" dirty="0">
                <a:solidFill>
                  <a:schemeClr val="tx1"/>
                </a:solidFill>
              </a:rPr>
              <a:t>Con el fin de resolver los problemas inherentes a la TIR, en la selección de proyectos, se ha definido la TIR Modificada. Concretamente esta tasa busca resolver el problema de no existencia o existencia de múltiples TIR y la reinversión de los flujos excedentes a la tasa interna de interés del proyecto y no a la tasa de interés de descuento o TREMA.</a:t>
            </a:r>
          </a:p>
          <a:p>
            <a:pPr algn="just"/>
            <a:endParaRPr lang="es-VE" sz="800" dirty="0">
              <a:solidFill>
                <a:schemeClr val="tx1"/>
              </a:solidFill>
            </a:endParaRPr>
          </a:p>
          <a:p>
            <a:pPr algn="just"/>
            <a:r>
              <a:rPr lang="es-VE" dirty="0">
                <a:solidFill>
                  <a:schemeClr val="tx1"/>
                </a:solidFill>
              </a:rPr>
              <a:t>Con la TIR Modificada se garantiza la existencia de una sola TIR, independientemente de la conformación de los flujos de fondos. Además, se elimina el supuesto de que todos los recursos excedentes se reinvierten a la misma TIR y se introduce la reinversión a la tasa de interés de oportunidad o TREMA.</a:t>
            </a:r>
          </a:p>
          <a:p>
            <a:pPr algn="just"/>
            <a:endParaRPr lang="es-VE" sz="800" dirty="0">
              <a:solidFill>
                <a:schemeClr val="tx1"/>
              </a:solidFill>
            </a:endParaRPr>
          </a:p>
          <a:p>
            <a:pPr algn="just"/>
            <a:r>
              <a:rPr lang="es-VE" dirty="0">
                <a:solidFill>
                  <a:schemeClr val="tx1"/>
                </a:solidFill>
              </a:rPr>
              <a:t>Ejemplo: En el caso anterior, proyecto A y B, se actualizan los flujos negativos al valor presente y los positivos se capitalizan al final de la vida útil del proyecto a la tasa de descuento o TREMA. Esos dos capitales, a su vez actuaran como capital inicial y final respectivamente, en donde se despejará la tasa. Esa tasa será la TIR Modificada. </a:t>
            </a:r>
          </a:p>
          <a:p>
            <a:pPr algn="just"/>
            <a:r>
              <a:rPr lang="es-ES" altLang="es-VE" dirty="0">
                <a:solidFill>
                  <a:schemeClr val="tx1"/>
                </a:solidFill>
              </a:rPr>
              <a:t>TIR </a:t>
            </a:r>
            <a:r>
              <a:rPr lang="es-ES" altLang="es-VE" dirty="0" err="1">
                <a:solidFill>
                  <a:schemeClr val="tx1"/>
                </a:solidFill>
              </a:rPr>
              <a:t>Modificada</a:t>
            </a:r>
            <a:r>
              <a:rPr lang="es-ES" altLang="es-VE" baseline="-25000" dirty="0" err="1">
                <a:solidFill>
                  <a:schemeClr val="tx1"/>
                </a:solidFill>
              </a:rPr>
              <a:t>A</a:t>
            </a:r>
            <a:r>
              <a:rPr lang="es-ES" altLang="es-VE" dirty="0">
                <a:solidFill>
                  <a:schemeClr val="tx1"/>
                </a:solidFill>
              </a:rPr>
              <a:t>: 22,09%</a:t>
            </a:r>
          </a:p>
          <a:p>
            <a:pPr algn="just"/>
            <a:r>
              <a:rPr lang="es-ES" altLang="es-VE" dirty="0">
                <a:solidFill>
                  <a:schemeClr val="tx1"/>
                </a:solidFill>
              </a:rPr>
              <a:t>TIR </a:t>
            </a:r>
            <a:r>
              <a:rPr lang="es-ES" altLang="es-VE" dirty="0" err="1">
                <a:solidFill>
                  <a:schemeClr val="tx1"/>
                </a:solidFill>
              </a:rPr>
              <a:t>Modificada</a:t>
            </a:r>
            <a:r>
              <a:rPr lang="es-ES" altLang="es-VE" baseline="-25000" dirty="0" err="1">
                <a:solidFill>
                  <a:schemeClr val="tx1"/>
                </a:solidFill>
              </a:rPr>
              <a:t>B</a:t>
            </a:r>
            <a:r>
              <a:rPr lang="es-ES" altLang="es-VE" dirty="0">
                <a:solidFill>
                  <a:schemeClr val="tx1"/>
                </a:solidFill>
              </a:rPr>
              <a:t>: 10,08%.</a:t>
            </a:r>
          </a:p>
          <a:p>
            <a:pPr algn="just"/>
            <a:endParaRPr lang="es-VE" dirty="0">
              <a:solidFill>
                <a:schemeClr val="tx1"/>
              </a:solidFill>
            </a:endParaRPr>
          </a:p>
          <a:p>
            <a:pPr algn="just"/>
            <a:endParaRPr lang="es-ES" altLang="es-VE" sz="1800" dirty="0">
              <a:solidFill>
                <a:schemeClr val="tx1"/>
              </a:solidFill>
            </a:endParaRPr>
          </a:p>
        </p:txBody>
      </p:sp>
    </p:spTree>
    <p:extLst>
      <p:ext uri="{BB962C8B-B14F-4D97-AF65-F5344CB8AC3E}">
        <p14:creationId xmlns:p14="http://schemas.microsoft.com/office/powerpoint/2010/main" val="35651734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154235"/>
            <a:ext cx="6681788" cy="1364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a:t>
            </a:r>
          </a:p>
          <a:p>
            <a:pPr algn="ctr" defTabSz="914400" eaLnBrk="1" hangingPunct="1">
              <a:lnSpc>
                <a:spcPct val="90000"/>
              </a:lnSpc>
              <a:spcBef>
                <a:spcPct val="0"/>
              </a:spcBef>
              <a:buClrTx/>
              <a:buSzTx/>
              <a:buNone/>
            </a:pPr>
            <a:r>
              <a:rPr lang="es-VE" sz="2000" b="1" dirty="0">
                <a:solidFill>
                  <a:srgbClr val="00B050"/>
                </a:solidFill>
              </a:rPr>
              <a:t>Problema de Evaluación de Proyectos con Inflación </a:t>
            </a:r>
            <a:endParaRPr lang="es-VE" altLang="es-VE" sz="2000" b="1" dirty="0">
              <a:solidFill>
                <a:srgbClr val="00B050"/>
              </a:solidFill>
              <a:latin typeface="Arial" panose="020B0604020202020204" pitchFamily="34" charset="0"/>
              <a:cs typeface="Arial" panose="020B0604020202020204" pitchFamily="34" charset="0"/>
            </a:endParaRPr>
          </a:p>
        </p:txBody>
      </p:sp>
      <p:sp>
        <p:nvSpPr>
          <p:cNvPr id="10" name="Rectangle 3"/>
          <p:cNvSpPr>
            <a:spLocks noGrp="1" noChangeArrowheads="1"/>
          </p:cNvSpPr>
          <p:nvPr>
            <p:ph type="subTitle" idx="1"/>
          </p:nvPr>
        </p:nvSpPr>
        <p:spPr>
          <a:xfrm>
            <a:off x="1199456" y="1519188"/>
            <a:ext cx="10009112" cy="5112568"/>
          </a:xfrm>
          <a:noFill/>
          <a:ln w="12700" cap="flat">
            <a:solidFill>
              <a:srgbClr val="000000"/>
            </a:solidFill>
            <a:miter lim="800000"/>
            <a:headEnd/>
            <a:tailEnd/>
          </a:ln>
        </p:spPr>
        <p:txBody>
          <a:bodyPr lIns="90488" tIns="44450" rIns="90488" bIns="44450"/>
          <a:lstStyle/>
          <a:p>
            <a:pPr algn="just">
              <a:spcBef>
                <a:spcPts val="0"/>
              </a:spcBef>
            </a:pPr>
            <a:r>
              <a:rPr lang="es-VE" dirty="0">
                <a:solidFill>
                  <a:schemeClr val="tx1"/>
                </a:solidFill>
              </a:rPr>
              <a:t>Suponga un el cual presenta los siguientes flujos de fondos:</a:t>
            </a:r>
          </a:p>
          <a:p>
            <a:pPr algn="just">
              <a:spcBef>
                <a:spcPts val="0"/>
              </a:spcBef>
            </a:pPr>
            <a:endParaRPr lang="es-VE" sz="800" dirty="0">
              <a:solidFill>
                <a:schemeClr val="tx1"/>
              </a:solidFill>
            </a:endParaRPr>
          </a:p>
          <a:p>
            <a:pPr algn="just">
              <a:spcBef>
                <a:spcPts val="0"/>
              </a:spcBef>
            </a:pPr>
            <a:r>
              <a:rPr lang="es-VE" dirty="0">
                <a:solidFill>
                  <a:schemeClr val="tx1"/>
                </a:solidFill>
              </a:rPr>
              <a:t>FFN</a:t>
            </a:r>
            <a:r>
              <a:rPr lang="es-VE" baseline="-25000" dirty="0">
                <a:solidFill>
                  <a:schemeClr val="tx1"/>
                </a:solidFill>
              </a:rPr>
              <a:t>0</a:t>
            </a:r>
            <a:r>
              <a:rPr lang="es-VE" dirty="0">
                <a:solidFill>
                  <a:schemeClr val="tx1"/>
                </a:solidFill>
              </a:rPr>
              <a:t> = -100</a:t>
            </a:r>
          </a:p>
          <a:p>
            <a:pPr algn="just">
              <a:spcBef>
                <a:spcPts val="0"/>
              </a:spcBef>
            </a:pPr>
            <a:r>
              <a:rPr lang="es-VE" dirty="0">
                <a:solidFill>
                  <a:schemeClr val="tx1"/>
                </a:solidFill>
              </a:rPr>
              <a:t>FFN</a:t>
            </a:r>
            <a:r>
              <a:rPr lang="es-VE" baseline="-25000" dirty="0">
                <a:solidFill>
                  <a:schemeClr val="tx1"/>
                </a:solidFill>
              </a:rPr>
              <a:t>1</a:t>
            </a:r>
            <a:r>
              <a:rPr lang="es-VE" dirty="0">
                <a:solidFill>
                  <a:schemeClr val="tx1"/>
                </a:solidFill>
              </a:rPr>
              <a:t> =    30</a:t>
            </a:r>
          </a:p>
          <a:p>
            <a:pPr algn="just">
              <a:spcBef>
                <a:spcPts val="0"/>
              </a:spcBef>
            </a:pPr>
            <a:r>
              <a:rPr lang="es-VE" dirty="0">
                <a:solidFill>
                  <a:schemeClr val="tx1"/>
                </a:solidFill>
              </a:rPr>
              <a:t>FFN</a:t>
            </a:r>
            <a:r>
              <a:rPr lang="es-VE" baseline="-25000" dirty="0">
                <a:solidFill>
                  <a:schemeClr val="tx1"/>
                </a:solidFill>
              </a:rPr>
              <a:t>2</a:t>
            </a:r>
            <a:r>
              <a:rPr lang="es-VE" dirty="0">
                <a:solidFill>
                  <a:schemeClr val="tx1"/>
                </a:solidFill>
              </a:rPr>
              <a:t> =    50</a:t>
            </a:r>
          </a:p>
          <a:p>
            <a:pPr algn="just">
              <a:spcBef>
                <a:spcPts val="0"/>
              </a:spcBef>
            </a:pPr>
            <a:r>
              <a:rPr lang="es-VE" dirty="0">
                <a:solidFill>
                  <a:schemeClr val="tx1"/>
                </a:solidFill>
              </a:rPr>
              <a:t>FFN</a:t>
            </a:r>
            <a:r>
              <a:rPr lang="es-VE" baseline="-25000" dirty="0">
                <a:solidFill>
                  <a:schemeClr val="tx1"/>
                </a:solidFill>
              </a:rPr>
              <a:t>3</a:t>
            </a:r>
            <a:r>
              <a:rPr lang="es-VE" dirty="0">
                <a:solidFill>
                  <a:schemeClr val="tx1"/>
                </a:solidFill>
              </a:rPr>
              <a:t> =    80</a:t>
            </a:r>
          </a:p>
          <a:p>
            <a:pPr algn="just">
              <a:spcBef>
                <a:spcPts val="0"/>
              </a:spcBef>
            </a:pPr>
            <a:r>
              <a:rPr lang="es-VE" dirty="0">
                <a:solidFill>
                  <a:schemeClr val="tx1"/>
                </a:solidFill>
              </a:rPr>
              <a:t>FFN</a:t>
            </a:r>
            <a:r>
              <a:rPr lang="es-VE" baseline="-25000" dirty="0">
                <a:solidFill>
                  <a:schemeClr val="tx1"/>
                </a:solidFill>
              </a:rPr>
              <a:t>4</a:t>
            </a:r>
            <a:r>
              <a:rPr lang="es-VE" dirty="0">
                <a:solidFill>
                  <a:schemeClr val="tx1"/>
                </a:solidFill>
              </a:rPr>
              <a:t> =  120</a:t>
            </a:r>
          </a:p>
          <a:p>
            <a:pPr algn="just">
              <a:spcBef>
                <a:spcPts val="0"/>
              </a:spcBef>
            </a:pPr>
            <a:r>
              <a:rPr lang="es-VE" dirty="0">
                <a:solidFill>
                  <a:schemeClr val="tx1"/>
                </a:solidFill>
              </a:rPr>
              <a:t>FFN</a:t>
            </a:r>
            <a:r>
              <a:rPr lang="es-VE" baseline="-25000" dirty="0">
                <a:solidFill>
                  <a:schemeClr val="tx1"/>
                </a:solidFill>
              </a:rPr>
              <a:t>5</a:t>
            </a:r>
            <a:r>
              <a:rPr lang="es-VE" dirty="0">
                <a:solidFill>
                  <a:schemeClr val="tx1"/>
                </a:solidFill>
              </a:rPr>
              <a:t> =  200</a:t>
            </a:r>
          </a:p>
          <a:p>
            <a:pPr algn="just">
              <a:spcBef>
                <a:spcPts val="0"/>
              </a:spcBef>
            </a:pPr>
            <a:endParaRPr lang="es-VE" sz="800" dirty="0">
              <a:solidFill>
                <a:schemeClr val="tx1"/>
              </a:solidFill>
            </a:endParaRPr>
          </a:p>
          <a:p>
            <a:pPr marL="342900" indent="-342900" algn="just">
              <a:spcBef>
                <a:spcPts val="0"/>
              </a:spcBef>
              <a:buAutoNum type="alphaLcParenR"/>
            </a:pPr>
            <a:r>
              <a:rPr lang="es-VE" dirty="0">
                <a:solidFill>
                  <a:schemeClr val="tx1"/>
                </a:solidFill>
              </a:rPr>
              <a:t>Con una TREMA del 30%, evalúese el proyecto calculando VAN y la TIR.</a:t>
            </a:r>
          </a:p>
          <a:p>
            <a:pPr marL="342900" indent="-342900" algn="just">
              <a:spcBef>
                <a:spcPts val="0"/>
              </a:spcBef>
              <a:buFont typeface="Wingdings 3" panose="05040102010807070707" pitchFamily="18" charset="2"/>
              <a:buAutoNum type="alphaLcParenR"/>
            </a:pPr>
            <a:r>
              <a:rPr lang="es-VE" dirty="0">
                <a:solidFill>
                  <a:schemeClr val="tx1"/>
                </a:solidFill>
              </a:rPr>
              <a:t>Ahora con una inflación (suponga que constante durante toda la vida útil del proyecto) del 800%, evalúese el proyecto calculando VAN y la TIR.</a:t>
            </a:r>
          </a:p>
          <a:p>
            <a:pPr marL="342900" indent="-342900" algn="just">
              <a:spcBef>
                <a:spcPts val="0"/>
              </a:spcBef>
              <a:buFont typeface="Wingdings 3" panose="05040102010807070707" pitchFamily="18" charset="2"/>
              <a:buAutoNum type="alphaLcParenR"/>
            </a:pPr>
            <a:r>
              <a:rPr lang="es-VE" dirty="0">
                <a:solidFill>
                  <a:schemeClr val="tx1"/>
                </a:solidFill>
              </a:rPr>
              <a:t>Compare resultados.</a:t>
            </a:r>
          </a:p>
          <a:p>
            <a:pPr marL="342900" indent="-342900" algn="just">
              <a:spcBef>
                <a:spcPts val="0"/>
              </a:spcBef>
              <a:buFont typeface="Wingdings 3" panose="05040102010807070707" pitchFamily="18" charset="2"/>
              <a:buAutoNum type="alphaLcParenR"/>
            </a:pPr>
            <a:endParaRPr lang="es-VE" dirty="0">
              <a:solidFill>
                <a:schemeClr val="tx1"/>
              </a:solidFill>
            </a:endParaRPr>
          </a:p>
          <a:p>
            <a:pPr algn="just">
              <a:spcBef>
                <a:spcPts val="0"/>
              </a:spcBef>
            </a:pPr>
            <a:r>
              <a:rPr lang="es-VE" dirty="0">
                <a:solidFill>
                  <a:schemeClr val="tx1"/>
                </a:solidFill>
              </a:rPr>
              <a:t>Fórmula de Fisher          </a:t>
            </a:r>
            <a:r>
              <a:rPr lang="es-VE" b="1" dirty="0">
                <a:solidFill>
                  <a:schemeClr val="tx1"/>
                </a:solidFill>
              </a:rPr>
              <a:t>TREMA Ajustada = [(1 + TREMA) x (1 + Tasa Inflación)] -1</a:t>
            </a:r>
          </a:p>
          <a:p>
            <a:pPr algn="just">
              <a:spcBef>
                <a:spcPts val="0"/>
              </a:spcBef>
            </a:pPr>
            <a:endParaRPr lang="es-VE" b="1" dirty="0">
              <a:solidFill>
                <a:schemeClr val="tx1"/>
              </a:solidFill>
            </a:endParaRPr>
          </a:p>
          <a:p>
            <a:pPr marL="342900" indent="-342900" algn="just">
              <a:spcBef>
                <a:spcPts val="0"/>
              </a:spcBef>
              <a:buAutoNum type="alphaLcParenR"/>
            </a:pPr>
            <a:endParaRPr lang="es-VE" dirty="0">
              <a:solidFill>
                <a:schemeClr val="tx1"/>
              </a:solidFill>
            </a:endParaRPr>
          </a:p>
          <a:p>
            <a:pPr marL="342900" indent="-342900" algn="just">
              <a:spcBef>
                <a:spcPts val="0"/>
              </a:spcBef>
              <a:buAutoNum type="alphaLcParenR"/>
            </a:pPr>
            <a:endParaRPr lang="es-VE" dirty="0">
              <a:solidFill>
                <a:schemeClr val="tx1"/>
              </a:solidFill>
            </a:endParaRPr>
          </a:p>
        </p:txBody>
      </p:sp>
      <p:graphicFrame>
        <p:nvGraphicFramePr>
          <p:cNvPr id="2" name="Tabla 1"/>
          <p:cNvGraphicFramePr>
            <a:graphicFrameLocks noGrp="1"/>
          </p:cNvGraphicFramePr>
          <p:nvPr/>
        </p:nvGraphicFramePr>
        <p:xfrm>
          <a:off x="1565594" y="5589240"/>
          <a:ext cx="3048000" cy="891540"/>
        </p:xfrm>
        <a:graphic>
          <a:graphicData uri="http://schemas.openxmlformats.org/drawingml/2006/table">
            <a:tbl>
              <a:tblPr>
                <a:tableStyleId>{5C22544A-7EE6-4342-B048-85BDC9FD1C3A}</a:tableStyleId>
              </a:tblPr>
              <a:tblGrid>
                <a:gridCol w="762000">
                  <a:extLst>
                    <a:ext uri="{9D8B030D-6E8A-4147-A177-3AD203B41FA5}">
                      <a16:colId xmlns:a16="http://schemas.microsoft.com/office/drawing/2014/main" val="424833623"/>
                    </a:ext>
                  </a:extLst>
                </a:gridCol>
                <a:gridCol w="762000">
                  <a:extLst>
                    <a:ext uri="{9D8B030D-6E8A-4147-A177-3AD203B41FA5}">
                      <a16:colId xmlns:a16="http://schemas.microsoft.com/office/drawing/2014/main" val="599518462"/>
                    </a:ext>
                  </a:extLst>
                </a:gridCol>
                <a:gridCol w="762000">
                  <a:extLst>
                    <a:ext uri="{9D8B030D-6E8A-4147-A177-3AD203B41FA5}">
                      <a16:colId xmlns:a16="http://schemas.microsoft.com/office/drawing/2014/main" val="1939993485"/>
                    </a:ext>
                  </a:extLst>
                </a:gridCol>
                <a:gridCol w="762000">
                  <a:extLst>
                    <a:ext uri="{9D8B030D-6E8A-4147-A177-3AD203B41FA5}">
                      <a16:colId xmlns:a16="http://schemas.microsoft.com/office/drawing/2014/main" val="381372488"/>
                    </a:ext>
                  </a:extLst>
                </a:gridCol>
              </a:tblGrid>
              <a:tr h="190500">
                <a:tc>
                  <a:txBody>
                    <a:bodyPr/>
                    <a:lstStyle/>
                    <a:p>
                      <a:pPr algn="l" fontAlgn="b"/>
                      <a:endParaRPr lang="es-VE" sz="1100" b="0" i="0" u="none" strike="noStrike">
                        <a:solidFill>
                          <a:srgbClr val="000000"/>
                        </a:solidFill>
                        <a:effectLst/>
                        <a:latin typeface="Calibri" panose="020F0502020204030204" pitchFamily="34" charset="0"/>
                      </a:endParaRPr>
                    </a:p>
                  </a:txBody>
                  <a:tcPr marL="9525" marR="9525" marT="9525" anchor="b"/>
                </a:tc>
                <a:tc gridSpan="3">
                  <a:txBody>
                    <a:bodyPr/>
                    <a:lstStyle/>
                    <a:p>
                      <a:pPr algn="l" fontAlgn="b"/>
                      <a:r>
                        <a:rPr lang="es-VE" sz="1100" u="none" strike="noStrike" dirty="0">
                          <a:effectLst/>
                        </a:rPr>
                        <a:t>EVALUACIÓN SIN INFLACIÓN</a:t>
                      </a:r>
                      <a:endParaRPr lang="es-VE" sz="1100" b="1" i="0" u="none" strike="noStrike" dirty="0">
                        <a:solidFill>
                          <a:srgbClr val="000000"/>
                        </a:solidFill>
                        <a:effectLst/>
                        <a:latin typeface="Calibri" panose="020F0502020204030204" pitchFamily="34" charset="0"/>
                      </a:endParaRPr>
                    </a:p>
                  </a:txBody>
                  <a:tcPr marL="9525" marR="9525" marT="9525" anchor="b"/>
                </a:tc>
                <a:tc hMerge="1">
                  <a:txBody>
                    <a:bodyPr/>
                    <a:lstStyle/>
                    <a:p>
                      <a:endParaRPr lang="es-VE"/>
                    </a:p>
                  </a:txBody>
                  <a:tcPr/>
                </a:tc>
                <a:tc hMerge="1">
                  <a:txBody>
                    <a:bodyPr/>
                    <a:lstStyle/>
                    <a:p>
                      <a:endParaRPr lang="es-VE"/>
                    </a:p>
                  </a:txBody>
                  <a:tcPr/>
                </a:tc>
                <a:extLst>
                  <a:ext uri="{0D108BD9-81ED-4DB2-BD59-A6C34878D82A}">
                    <a16:rowId xmlns:a16="http://schemas.microsoft.com/office/drawing/2014/main" val="3675635027"/>
                  </a:ext>
                </a:extLst>
              </a:tr>
              <a:tr h="190500">
                <a:tc>
                  <a:txBody>
                    <a:bodyPr/>
                    <a:lstStyle/>
                    <a:p>
                      <a:pPr algn="l" fontAlgn="b"/>
                      <a:endParaRPr lang="es-VE" sz="1100" b="0" i="0" u="none" strike="noStrike">
                        <a:solidFill>
                          <a:srgbClr val="000000"/>
                        </a:solidFill>
                        <a:effectLst/>
                        <a:latin typeface="Calibri" panose="020F0502020204030204" pitchFamily="34" charset="0"/>
                      </a:endParaRPr>
                    </a:p>
                  </a:txBody>
                  <a:tcPr marL="9525" marR="9525" marT="9525" anchor="b"/>
                </a:tc>
                <a:tc>
                  <a:txBody>
                    <a:bodyPr/>
                    <a:lstStyle/>
                    <a:p>
                      <a:pPr algn="l" fontAlgn="b"/>
                      <a:endParaRPr lang="es-VE" sz="1100" b="0" i="0" u="none" strike="noStrike">
                        <a:solidFill>
                          <a:srgbClr val="000000"/>
                        </a:solidFill>
                        <a:effectLst/>
                        <a:latin typeface="Calibri" panose="020F0502020204030204" pitchFamily="34" charset="0"/>
                      </a:endParaRPr>
                    </a:p>
                  </a:txBody>
                  <a:tcPr marL="9525" marR="9525" marT="9525" anchor="b"/>
                </a:tc>
                <a:tc>
                  <a:txBody>
                    <a:bodyPr/>
                    <a:lstStyle/>
                    <a:p>
                      <a:pPr algn="l" fontAlgn="b"/>
                      <a:endParaRPr lang="es-VE" sz="1100" b="0" i="0" u="none" strike="noStrike">
                        <a:solidFill>
                          <a:srgbClr val="000000"/>
                        </a:solidFill>
                        <a:effectLst/>
                        <a:latin typeface="Calibri" panose="020F0502020204030204" pitchFamily="34" charset="0"/>
                      </a:endParaRPr>
                    </a:p>
                  </a:txBody>
                  <a:tcPr marL="9525" marR="9525" marT="9525" anchor="b"/>
                </a:tc>
                <a:tc>
                  <a:txBody>
                    <a:bodyPr/>
                    <a:lstStyle/>
                    <a:p>
                      <a:pPr algn="l" fontAlgn="b"/>
                      <a:endParaRPr lang="es-VE" sz="1100" b="0" i="0" u="none" strike="noStrike">
                        <a:solidFill>
                          <a:srgbClr val="000000"/>
                        </a:solidFill>
                        <a:effectLst/>
                        <a:latin typeface="Calibri" panose="020F0502020204030204" pitchFamily="34" charset="0"/>
                      </a:endParaRPr>
                    </a:p>
                  </a:txBody>
                  <a:tcPr marL="9525" marR="9525" marT="9525" anchor="b"/>
                </a:tc>
                <a:extLst>
                  <a:ext uri="{0D108BD9-81ED-4DB2-BD59-A6C34878D82A}">
                    <a16:rowId xmlns:a16="http://schemas.microsoft.com/office/drawing/2014/main" val="4109045155"/>
                  </a:ext>
                </a:extLst>
              </a:tr>
              <a:tr h="190500">
                <a:tc>
                  <a:txBody>
                    <a:bodyPr/>
                    <a:lstStyle/>
                    <a:p>
                      <a:pPr algn="r" fontAlgn="b"/>
                      <a:r>
                        <a:rPr lang="es-VE" sz="1100" u="none" strike="noStrike">
                          <a:effectLst/>
                        </a:rPr>
                        <a:t>VAN =</a:t>
                      </a:r>
                      <a:endParaRPr lang="es-VE" sz="1100" b="0" i="0" u="none" strike="noStrike">
                        <a:solidFill>
                          <a:srgbClr val="000000"/>
                        </a:solidFill>
                        <a:effectLst/>
                        <a:latin typeface="Calibri" panose="020F0502020204030204" pitchFamily="34" charset="0"/>
                      </a:endParaRPr>
                    </a:p>
                  </a:txBody>
                  <a:tcPr marL="9525" marR="9525" marT="9525" anchor="b"/>
                </a:tc>
                <a:tc>
                  <a:txBody>
                    <a:bodyPr/>
                    <a:lstStyle/>
                    <a:p>
                      <a:pPr algn="r" fontAlgn="b"/>
                      <a:r>
                        <a:rPr lang="es-VE" sz="1100" u="none" strike="noStrike">
                          <a:effectLst/>
                        </a:rPr>
                        <a:t>84,96</a:t>
                      </a:r>
                      <a:endParaRPr lang="es-VE" sz="1100" b="0" i="0" u="none" strike="noStrike">
                        <a:solidFill>
                          <a:srgbClr val="000000"/>
                        </a:solidFill>
                        <a:effectLst/>
                        <a:latin typeface="Calibri" panose="020F0502020204030204" pitchFamily="34" charset="0"/>
                      </a:endParaRPr>
                    </a:p>
                  </a:txBody>
                  <a:tcPr marL="9525" marR="9525" marT="9525" anchor="b"/>
                </a:tc>
                <a:tc>
                  <a:txBody>
                    <a:bodyPr/>
                    <a:lstStyle/>
                    <a:p>
                      <a:pPr algn="l" fontAlgn="b"/>
                      <a:endParaRPr lang="es-VE" sz="1100" b="0" i="0" u="none" strike="noStrike">
                        <a:solidFill>
                          <a:srgbClr val="000000"/>
                        </a:solidFill>
                        <a:effectLst/>
                        <a:latin typeface="Calibri" panose="020F0502020204030204" pitchFamily="34" charset="0"/>
                      </a:endParaRPr>
                    </a:p>
                  </a:txBody>
                  <a:tcPr marL="9525" marR="9525" marT="9525" anchor="b"/>
                </a:tc>
                <a:tc>
                  <a:txBody>
                    <a:bodyPr/>
                    <a:lstStyle/>
                    <a:p>
                      <a:pPr algn="l" fontAlgn="b"/>
                      <a:endParaRPr lang="es-VE" sz="1100" b="0" i="0" u="none" strike="noStrike">
                        <a:solidFill>
                          <a:srgbClr val="000000"/>
                        </a:solidFill>
                        <a:effectLst/>
                        <a:latin typeface="Calibri" panose="020F0502020204030204" pitchFamily="34" charset="0"/>
                      </a:endParaRPr>
                    </a:p>
                  </a:txBody>
                  <a:tcPr marL="9525" marR="9525" marT="9525" anchor="b"/>
                </a:tc>
                <a:extLst>
                  <a:ext uri="{0D108BD9-81ED-4DB2-BD59-A6C34878D82A}">
                    <a16:rowId xmlns:a16="http://schemas.microsoft.com/office/drawing/2014/main" val="2727734713"/>
                  </a:ext>
                </a:extLst>
              </a:tr>
              <a:tr h="190500">
                <a:tc>
                  <a:txBody>
                    <a:bodyPr/>
                    <a:lstStyle/>
                    <a:p>
                      <a:pPr algn="r" fontAlgn="b"/>
                      <a:r>
                        <a:rPr lang="es-VE" sz="1100" u="none" strike="noStrike">
                          <a:effectLst/>
                        </a:rPr>
                        <a:t>TIR =</a:t>
                      </a:r>
                      <a:endParaRPr lang="es-VE" sz="1100" b="0" i="0" u="none" strike="noStrike">
                        <a:solidFill>
                          <a:srgbClr val="000000"/>
                        </a:solidFill>
                        <a:effectLst/>
                        <a:latin typeface="Calibri" panose="020F0502020204030204" pitchFamily="34" charset="0"/>
                      </a:endParaRPr>
                    </a:p>
                  </a:txBody>
                  <a:tcPr marL="9525" marR="9525" marT="9525" anchor="b"/>
                </a:tc>
                <a:tc>
                  <a:txBody>
                    <a:bodyPr/>
                    <a:lstStyle/>
                    <a:p>
                      <a:pPr algn="r" fontAlgn="b"/>
                      <a:r>
                        <a:rPr lang="es-VE" sz="1100" u="none" strike="noStrike">
                          <a:effectLst/>
                        </a:rPr>
                        <a:t>57%</a:t>
                      </a:r>
                      <a:endParaRPr lang="es-VE" sz="1100" b="0" i="0" u="none" strike="noStrike">
                        <a:solidFill>
                          <a:srgbClr val="000000"/>
                        </a:solidFill>
                        <a:effectLst/>
                        <a:latin typeface="Calibri" panose="020F0502020204030204" pitchFamily="34" charset="0"/>
                      </a:endParaRPr>
                    </a:p>
                  </a:txBody>
                  <a:tcPr marL="9525" marR="9525" marT="9525" anchor="b"/>
                </a:tc>
                <a:tc>
                  <a:txBody>
                    <a:bodyPr/>
                    <a:lstStyle/>
                    <a:p>
                      <a:pPr algn="l" fontAlgn="b"/>
                      <a:endParaRPr lang="es-VE" sz="1100" b="0" i="0" u="none" strike="noStrike">
                        <a:solidFill>
                          <a:srgbClr val="000000"/>
                        </a:solidFill>
                        <a:effectLst/>
                        <a:latin typeface="Calibri" panose="020F0502020204030204" pitchFamily="34" charset="0"/>
                      </a:endParaRPr>
                    </a:p>
                  </a:txBody>
                  <a:tcPr marL="9525" marR="9525" marT="9525" anchor="b"/>
                </a:tc>
                <a:tc>
                  <a:txBody>
                    <a:bodyPr/>
                    <a:lstStyle/>
                    <a:p>
                      <a:pPr algn="l" fontAlgn="b"/>
                      <a:endParaRPr lang="es-VE" sz="1100" b="0" i="0" u="none" strike="noStrike" dirty="0">
                        <a:solidFill>
                          <a:srgbClr val="000000"/>
                        </a:solidFill>
                        <a:effectLst/>
                        <a:latin typeface="Calibri" panose="020F0502020204030204" pitchFamily="34" charset="0"/>
                      </a:endParaRPr>
                    </a:p>
                  </a:txBody>
                  <a:tcPr marL="9525" marR="9525" marT="9525" anchor="b"/>
                </a:tc>
                <a:extLst>
                  <a:ext uri="{0D108BD9-81ED-4DB2-BD59-A6C34878D82A}">
                    <a16:rowId xmlns:a16="http://schemas.microsoft.com/office/drawing/2014/main" val="110792853"/>
                  </a:ext>
                </a:extLst>
              </a:tr>
            </a:tbl>
          </a:graphicData>
        </a:graphic>
      </p:graphicFrame>
      <p:graphicFrame>
        <p:nvGraphicFramePr>
          <p:cNvPr id="4" name="Tabla 3"/>
          <p:cNvGraphicFramePr>
            <a:graphicFrameLocks noGrp="1"/>
          </p:cNvGraphicFramePr>
          <p:nvPr/>
        </p:nvGraphicFramePr>
        <p:xfrm>
          <a:off x="7797404" y="5589240"/>
          <a:ext cx="3048000" cy="891540"/>
        </p:xfrm>
        <a:graphic>
          <a:graphicData uri="http://schemas.openxmlformats.org/drawingml/2006/table">
            <a:tbl>
              <a:tblPr>
                <a:tableStyleId>{5C22544A-7EE6-4342-B048-85BDC9FD1C3A}</a:tableStyleId>
              </a:tblPr>
              <a:tblGrid>
                <a:gridCol w="762000">
                  <a:extLst>
                    <a:ext uri="{9D8B030D-6E8A-4147-A177-3AD203B41FA5}">
                      <a16:colId xmlns:a16="http://schemas.microsoft.com/office/drawing/2014/main" val="19878155"/>
                    </a:ext>
                  </a:extLst>
                </a:gridCol>
                <a:gridCol w="762000">
                  <a:extLst>
                    <a:ext uri="{9D8B030D-6E8A-4147-A177-3AD203B41FA5}">
                      <a16:colId xmlns:a16="http://schemas.microsoft.com/office/drawing/2014/main" val="2532804493"/>
                    </a:ext>
                  </a:extLst>
                </a:gridCol>
                <a:gridCol w="762000">
                  <a:extLst>
                    <a:ext uri="{9D8B030D-6E8A-4147-A177-3AD203B41FA5}">
                      <a16:colId xmlns:a16="http://schemas.microsoft.com/office/drawing/2014/main" val="341159786"/>
                    </a:ext>
                  </a:extLst>
                </a:gridCol>
                <a:gridCol w="762000">
                  <a:extLst>
                    <a:ext uri="{9D8B030D-6E8A-4147-A177-3AD203B41FA5}">
                      <a16:colId xmlns:a16="http://schemas.microsoft.com/office/drawing/2014/main" val="3193235279"/>
                    </a:ext>
                  </a:extLst>
                </a:gridCol>
              </a:tblGrid>
              <a:tr h="190500">
                <a:tc>
                  <a:txBody>
                    <a:bodyPr/>
                    <a:lstStyle/>
                    <a:p>
                      <a:pPr algn="l" fontAlgn="b"/>
                      <a:endParaRPr lang="es-VE" sz="1100" b="0" i="0" u="none" strike="noStrike">
                        <a:solidFill>
                          <a:srgbClr val="000000"/>
                        </a:solidFill>
                        <a:effectLst/>
                        <a:latin typeface="Calibri" panose="020F0502020204030204" pitchFamily="34" charset="0"/>
                      </a:endParaRPr>
                    </a:p>
                  </a:txBody>
                  <a:tcPr marL="9525" marR="9525" marT="9525" anchor="b"/>
                </a:tc>
                <a:tc gridSpan="3">
                  <a:txBody>
                    <a:bodyPr/>
                    <a:lstStyle/>
                    <a:p>
                      <a:pPr algn="l" fontAlgn="b"/>
                      <a:r>
                        <a:rPr lang="es-VE" sz="1100" u="none" strike="noStrike" dirty="0">
                          <a:effectLst/>
                        </a:rPr>
                        <a:t>EVALUACIÓN CON INFLACIÓN</a:t>
                      </a:r>
                      <a:endParaRPr lang="es-VE" sz="1100" b="1" i="0" u="none" strike="noStrike" dirty="0">
                        <a:solidFill>
                          <a:srgbClr val="000000"/>
                        </a:solidFill>
                        <a:effectLst/>
                        <a:latin typeface="Calibri" panose="020F0502020204030204" pitchFamily="34" charset="0"/>
                      </a:endParaRPr>
                    </a:p>
                  </a:txBody>
                  <a:tcPr marL="9525" marR="9525" marT="9525" anchor="b"/>
                </a:tc>
                <a:tc hMerge="1">
                  <a:txBody>
                    <a:bodyPr/>
                    <a:lstStyle/>
                    <a:p>
                      <a:endParaRPr lang="es-VE"/>
                    </a:p>
                  </a:txBody>
                  <a:tcPr/>
                </a:tc>
                <a:tc hMerge="1">
                  <a:txBody>
                    <a:bodyPr/>
                    <a:lstStyle/>
                    <a:p>
                      <a:endParaRPr lang="es-VE"/>
                    </a:p>
                  </a:txBody>
                  <a:tcPr/>
                </a:tc>
                <a:extLst>
                  <a:ext uri="{0D108BD9-81ED-4DB2-BD59-A6C34878D82A}">
                    <a16:rowId xmlns:a16="http://schemas.microsoft.com/office/drawing/2014/main" val="2806854480"/>
                  </a:ext>
                </a:extLst>
              </a:tr>
              <a:tr h="190500">
                <a:tc>
                  <a:txBody>
                    <a:bodyPr/>
                    <a:lstStyle/>
                    <a:p>
                      <a:pPr algn="l" fontAlgn="b"/>
                      <a:endParaRPr lang="es-VE" sz="1100" b="0" i="0" u="none" strike="noStrike">
                        <a:solidFill>
                          <a:srgbClr val="000000"/>
                        </a:solidFill>
                        <a:effectLst/>
                        <a:latin typeface="Calibri" panose="020F0502020204030204" pitchFamily="34" charset="0"/>
                      </a:endParaRPr>
                    </a:p>
                  </a:txBody>
                  <a:tcPr marL="9525" marR="9525" marT="9525" anchor="b"/>
                </a:tc>
                <a:tc>
                  <a:txBody>
                    <a:bodyPr/>
                    <a:lstStyle/>
                    <a:p>
                      <a:pPr algn="l" fontAlgn="b"/>
                      <a:endParaRPr lang="es-VE" sz="1100" b="0" i="0" u="none" strike="noStrike">
                        <a:solidFill>
                          <a:srgbClr val="000000"/>
                        </a:solidFill>
                        <a:effectLst/>
                        <a:latin typeface="Calibri" panose="020F0502020204030204" pitchFamily="34" charset="0"/>
                      </a:endParaRPr>
                    </a:p>
                  </a:txBody>
                  <a:tcPr marL="9525" marR="9525" marT="9525" anchor="b"/>
                </a:tc>
                <a:tc>
                  <a:txBody>
                    <a:bodyPr/>
                    <a:lstStyle/>
                    <a:p>
                      <a:pPr algn="l" fontAlgn="b"/>
                      <a:endParaRPr lang="es-VE" sz="1100" b="0" i="0" u="none" strike="noStrike">
                        <a:solidFill>
                          <a:srgbClr val="000000"/>
                        </a:solidFill>
                        <a:effectLst/>
                        <a:latin typeface="Calibri" panose="020F0502020204030204" pitchFamily="34" charset="0"/>
                      </a:endParaRPr>
                    </a:p>
                  </a:txBody>
                  <a:tcPr marL="9525" marR="9525" marT="9525" anchor="b"/>
                </a:tc>
                <a:tc>
                  <a:txBody>
                    <a:bodyPr/>
                    <a:lstStyle/>
                    <a:p>
                      <a:pPr algn="l" fontAlgn="b"/>
                      <a:endParaRPr lang="es-VE" sz="1100" b="0" i="0" u="none" strike="noStrike">
                        <a:solidFill>
                          <a:srgbClr val="000000"/>
                        </a:solidFill>
                        <a:effectLst/>
                        <a:latin typeface="Calibri" panose="020F0502020204030204" pitchFamily="34" charset="0"/>
                      </a:endParaRPr>
                    </a:p>
                  </a:txBody>
                  <a:tcPr marL="9525" marR="9525" marT="9525" anchor="b"/>
                </a:tc>
                <a:extLst>
                  <a:ext uri="{0D108BD9-81ED-4DB2-BD59-A6C34878D82A}">
                    <a16:rowId xmlns:a16="http://schemas.microsoft.com/office/drawing/2014/main" val="2060551490"/>
                  </a:ext>
                </a:extLst>
              </a:tr>
              <a:tr h="190500">
                <a:tc>
                  <a:txBody>
                    <a:bodyPr/>
                    <a:lstStyle/>
                    <a:p>
                      <a:pPr algn="r" fontAlgn="b"/>
                      <a:r>
                        <a:rPr lang="es-VE" sz="1100" u="none" strike="noStrike">
                          <a:effectLst/>
                        </a:rPr>
                        <a:t>VAN =</a:t>
                      </a:r>
                      <a:endParaRPr lang="es-VE" sz="1100" b="0" i="0" u="none" strike="noStrike">
                        <a:solidFill>
                          <a:srgbClr val="000000"/>
                        </a:solidFill>
                        <a:effectLst/>
                        <a:latin typeface="Calibri" panose="020F0502020204030204" pitchFamily="34" charset="0"/>
                      </a:endParaRPr>
                    </a:p>
                  </a:txBody>
                  <a:tcPr marL="9525" marR="9525" marT="9525" anchor="b"/>
                </a:tc>
                <a:tc>
                  <a:txBody>
                    <a:bodyPr/>
                    <a:lstStyle/>
                    <a:p>
                      <a:pPr algn="r" fontAlgn="b"/>
                      <a:r>
                        <a:rPr lang="es-VE" sz="1100" u="none" strike="noStrike">
                          <a:effectLst/>
                        </a:rPr>
                        <a:t>84,96</a:t>
                      </a:r>
                      <a:endParaRPr lang="es-VE" sz="1100" b="0" i="0" u="none" strike="noStrike">
                        <a:solidFill>
                          <a:srgbClr val="000000"/>
                        </a:solidFill>
                        <a:effectLst/>
                        <a:latin typeface="Calibri" panose="020F0502020204030204" pitchFamily="34" charset="0"/>
                      </a:endParaRPr>
                    </a:p>
                  </a:txBody>
                  <a:tcPr marL="9525" marR="9525" marT="9525" anchor="b"/>
                </a:tc>
                <a:tc>
                  <a:txBody>
                    <a:bodyPr/>
                    <a:lstStyle/>
                    <a:p>
                      <a:pPr algn="l" fontAlgn="b"/>
                      <a:endParaRPr lang="es-VE" sz="1100" b="0" i="0" u="none" strike="noStrike">
                        <a:solidFill>
                          <a:srgbClr val="000000"/>
                        </a:solidFill>
                        <a:effectLst/>
                        <a:latin typeface="Calibri" panose="020F0502020204030204" pitchFamily="34" charset="0"/>
                      </a:endParaRPr>
                    </a:p>
                  </a:txBody>
                  <a:tcPr marL="9525" marR="9525" marT="9525" anchor="b"/>
                </a:tc>
                <a:tc>
                  <a:txBody>
                    <a:bodyPr/>
                    <a:lstStyle/>
                    <a:p>
                      <a:pPr algn="l" fontAlgn="b"/>
                      <a:endParaRPr lang="es-VE" sz="1100" b="0" i="0" u="none" strike="noStrike">
                        <a:solidFill>
                          <a:srgbClr val="000000"/>
                        </a:solidFill>
                        <a:effectLst/>
                        <a:latin typeface="Calibri" panose="020F0502020204030204" pitchFamily="34" charset="0"/>
                      </a:endParaRPr>
                    </a:p>
                  </a:txBody>
                  <a:tcPr marL="9525" marR="9525" marT="9525" anchor="b"/>
                </a:tc>
                <a:extLst>
                  <a:ext uri="{0D108BD9-81ED-4DB2-BD59-A6C34878D82A}">
                    <a16:rowId xmlns:a16="http://schemas.microsoft.com/office/drawing/2014/main" val="2922612704"/>
                  </a:ext>
                </a:extLst>
              </a:tr>
              <a:tr h="190500">
                <a:tc>
                  <a:txBody>
                    <a:bodyPr/>
                    <a:lstStyle/>
                    <a:p>
                      <a:pPr algn="r" fontAlgn="b"/>
                      <a:r>
                        <a:rPr lang="es-VE" sz="1100" u="none" strike="noStrike">
                          <a:effectLst/>
                        </a:rPr>
                        <a:t>TIR =</a:t>
                      </a:r>
                      <a:endParaRPr lang="es-VE" sz="1100" b="0" i="0" u="none" strike="noStrike">
                        <a:solidFill>
                          <a:srgbClr val="000000"/>
                        </a:solidFill>
                        <a:effectLst/>
                        <a:latin typeface="Calibri" panose="020F0502020204030204" pitchFamily="34" charset="0"/>
                      </a:endParaRPr>
                    </a:p>
                  </a:txBody>
                  <a:tcPr marL="9525" marR="9525" marT="9525" anchor="b"/>
                </a:tc>
                <a:tc>
                  <a:txBody>
                    <a:bodyPr/>
                    <a:lstStyle/>
                    <a:p>
                      <a:pPr algn="r" fontAlgn="b"/>
                      <a:r>
                        <a:rPr lang="es-VE" sz="1100" u="none" strike="noStrike">
                          <a:effectLst/>
                        </a:rPr>
                        <a:t>1317%</a:t>
                      </a:r>
                      <a:endParaRPr lang="es-VE" sz="1100" b="0" i="0" u="none" strike="noStrike">
                        <a:solidFill>
                          <a:srgbClr val="000000"/>
                        </a:solidFill>
                        <a:effectLst/>
                        <a:latin typeface="Calibri" panose="020F0502020204030204" pitchFamily="34" charset="0"/>
                      </a:endParaRPr>
                    </a:p>
                  </a:txBody>
                  <a:tcPr marL="9525" marR="9525" marT="9525" anchor="b"/>
                </a:tc>
                <a:tc>
                  <a:txBody>
                    <a:bodyPr/>
                    <a:lstStyle/>
                    <a:p>
                      <a:pPr algn="l" fontAlgn="b"/>
                      <a:endParaRPr lang="es-VE" sz="1100" b="0" i="0" u="none" strike="noStrike">
                        <a:solidFill>
                          <a:srgbClr val="000000"/>
                        </a:solidFill>
                        <a:effectLst/>
                        <a:latin typeface="Calibri" panose="020F0502020204030204" pitchFamily="34" charset="0"/>
                      </a:endParaRPr>
                    </a:p>
                  </a:txBody>
                  <a:tcPr marL="9525" marR="9525" marT="9525" anchor="b"/>
                </a:tc>
                <a:tc>
                  <a:txBody>
                    <a:bodyPr/>
                    <a:lstStyle/>
                    <a:p>
                      <a:pPr algn="l" fontAlgn="b"/>
                      <a:endParaRPr lang="es-VE" sz="1100" b="0" i="0" u="none" strike="noStrike" dirty="0">
                        <a:solidFill>
                          <a:srgbClr val="000000"/>
                        </a:solidFill>
                        <a:effectLst/>
                        <a:latin typeface="Calibri" panose="020F0502020204030204" pitchFamily="34" charset="0"/>
                      </a:endParaRPr>
                    </a:p>
                  </a:txBody>
                  <a:tcPr marL="9525" marR="9525" marT="9525" anchor="b"/>
                </a:tc>
                <a:extLst>
                  <a:ext uri="{0D108BD9-81ED-4DB2-BD59-A6C34878D82A}">
                    <a16:rowId xmlns:a16="http://schemas.microsoft.com/office/drawing/2014/main" val="1386695027"/>
                  </a:ext>
                </a:extLst>
              </a:tr>
            </a:tbl>
          </a:graphicData>
        </a:graphic>
      </p:graphicFrame>
    </p:spTree>
    <p:extLst>
      <p:ext uri="{BB962C8B-B14F-4D97-AF65-F5344CB8AC3E}">
        <p14:creationId xmlns:p14="http://schemas.microsoft.com/office/powerpoint/2010/main" val="4273403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335855"/>
            <a:ext cx="6681788"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altLang="es-VE" sz="2000" dirty="0">
                <a:solidFill>
                  <a:srgbClr val="00B050"/>
                </a:solidFill>
                <a:latin typeface="Arial" panose="020B0604020202020204" pitchFamily="34" charset="0"/>
                <a:cs typeface="Arial" panose="020B0604020202020204" pitchFamily="34" charset="0"/>
              </a:rPr>
              <a:t>¿Qué es un proyecto?</a:t>
            </a:r>
          </a:p>
        </p:txBody>
      </p:sp>
      <p:sp>
        <p:nvSpPr>
          <p:cNvPr id="9" name="Rectangle 3"/>
          <p:cNvSpPr>
            <a:spLocks noGrp="1" noChangeArrowheads="1"/>
          </p:cNvSpPr>
          <p:nvPr>
            <p:ph type="subTitle" idx="1"/>
          </p:nvPr>
        </p:nvSpPr>
        <p:spPr>
          <a:xfrm>
            <a:off x="2824560" y="2348880"/>
            <a:ext cx="6311900" cy="3263900"/>
          </a:xfrm>
          <a:noFill/>
          <a:ln w="12700" cap="flat">
            <a:solidFill>
              <a:srgbClr val="000000"/>
            </a:solidFill>
            <a:miter lim="800000"/>
            <a:headEnd/>
            <a:tailEnd/>
          </a:ln>
        </p:spPr>
        <p:txBody>
          <a:bodyPr lIns="90488" tIns="44450" rIns="90488" bIns="44450"/>
          <a:lstStyle/>
          <a:p>
            <a:pPr marL="342900" indent="-342900" algn="ctr"/>
            <a:endParaRPr lang="es-ES" altLang="es-VE" dirty="0"/>
          </a:p>
          <a:p>
            <a:pPr marL="342900" indent="-342900" algn="ctr"/>
            <a:r>
              <a:rPr lang="es-ES" altLang="es-VE" sz="3200" dirty="0">
                <a:solidFill>
                  <a:srgbClr val="000000"/>
                </a:solidFill>
              </a:rPr>
              <a:t>Un proyecto es un conjunto de tareas elementales bien definidas que se ejecutan de acuerdo a un orden determinado</a:t>
            </a:r>
          </a:p>
        </p:txBody>
      </p:sp>
    </p:spTree>
    <p:extLst>
      <p:ext uri="{BB962C8B-B14F-4D97-AF65-F5344CB8AC3E}">
        <p14:creationId xmlns:p14="http://schemas.microsoft.com/office/powerpoint/2010/main" val="16173119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154235"/>
            <a:ext cx="6681788" cy="1364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sz="2000" b="1" dirty="0">
                <a:solidFill>
                  <a:srgbClr val="00B050"/>
                </a:solidFill>
              </a:rPr>
              <a:t>Herramientas de Planificación: Gráficas PERT-CPM </a:t>
            </a:r>
            <a:endParaRPr lang="es-VE" altLang="es-VE" sz="2000" b="1" dirty="0">
              <a:solidFill>
                <a:srgbClr val="00B050"/>
              </a:solidFill>
              <a:latin typeface="Arial" panose="020B0604020202020204" pitchFamily="34" charset="0"/>
              <a:cs typeface="Arial" panose="020B0604020202020204" pitchFamily="34" charset="0"/>
            </a:endParaRPr>
          </a:p>
        </p:txBody>
      </p:sp>
      <p:sp>
        <p:nvSpPr>
          <p:cNvPr id="10" name="Rectangle 3"/>
          <p:cNvSpPr>
            <a:spLocks noGrp="1" noChangeArrowheads="1"/>
          </p:cNvSpPr>
          <p:nvPr>
            <p:ph type="subTitle" idx="1"/>
          </p:nvPr>
        </p:nvSpPr>
        <p:spPr>
          <a:xfrm>
            <a:off x="623392" y="1519188"/>
            <a:ext cx="10945216" cy="5122788"/>
          </a:xfrm>
          <a:noFill/>
          <a:ln w="12700" cap="flat">
            <a:solidFill>
              <a:srgbClr val="000000"/>
            </a:solidFill>
            <a:miter lim="800000"/>
            <a:headEnd/>
            <a:tailEnd/>
          </a:ln>
        </p:spPr>
        <p:txBody>
          <a:bodyPr lIns="90488" tIns="44450" rIns="90488" bIns="44450"/>
          <a:lstStyle/>
          <a:p>
            <a:pPr>
              <a:spcBef>
                <a:spcPts val="0"/>
              </a:spcBef>
            </a:pPr>
            <a:endParaRPr lang="es-VE" dirty="0"/>
          </a:p>
          <a:p>
            <a:pPr algn="just">
              <a:spcBef>
                <a:spcPts val="0"/>
              </a:spcBef>
            </a:pPr>
            <a:r>
              <a:rPr lang="es-VE" dirty="0">
                <a:solidFill>
                  <a:srgbClr val="00B050"/>
                </a:solidFill>
              </a:rPr>
              <a:t>PERT-CPM:</a:t>
            </a:r>
            <a:r>
              <a:rPr lang="es-VE" dirty="0">
                <a:solidFill>
                  <a:schemeClr val="tx1"/>
                </a:solidFill>
              </a:rPr>
              <a:t> Es una técnica gráfica que se utiliza para planificar y controlar proyectos. Su utilización es en proyectos no repetitivos donde el objetivo final está bien definido.</a:t>
            </a:r>
          </a:p>
          <a:p>
            <a:pPr algn="just">
              <a:spcBef>
                <a:spcPts val="0"/>
              </a:spcBef>
            </a:pPr>
            <a:endParaRPr lang="es-VE" dirty="0">
              <a:solidFill>
                <a:schemeClr val="tx1"/>
              </a:solidFill>
            </a:endParaRPr>
          </a:p>
          <a:p>
            <a:pPr algn="just">
              <a:spcBef>
                <a:spcPts val="0"/>
              </a:spcBef>
            </a:pPr>
            <a:r>
              <a:rPr lang="es-VE" dirty="0">
                <a:solidFill>
                  <a:srgbClr val="00B050"/>
                </a:solidFill>
              </a:rPr>
              <a:t>Ventajas:</a:t>
            </a:r>
          </a:p>
          <a:p>
            <a:pPr algn="just">
              <a:spcBef>
                <a:spcPts val="0"/>
              </a:spcBef>
            </a:pPr>
            <a:endParaRPr lang="es-VE" sz="800" dirty="0">
              <a:solidFill>
                <a:schemeClr val="tx1"/>
              </a:solidFill>
            </a:endParaRPr>
          </a:p>
          <a:p>
            <a:pPr algn="just">
              <a:spcBef>
                <a:spcPts val="0"/>
              </a:spcBef>
            </a:pPr>
            <a:r>
              <a:rPr lang="es-VE" dirty="0">
                <a:solidFill>
                  <a:schemeClr val="tx1"/>
                </a:solidFill>
              </a:rPr>
              <a:t>1. Permite estudiar varias alternativas de acción teniendo en cuenta la oportunidad de escoger el camino más adecuado y a menor costo.</a:t>
            </a:r>
          </a:p>
          <a:p>
            <a:pPr algn="just">
              <a:spcBef>
                <a:spcPts val="0"/>
              </a:spcBef>
            </a:pPr>
            <a:r>
              <a:rPr lang="es-VE" dirty="0">
                <a:solidFill>
                  <a:schemeClr val="tx1"/>
                </a:solidFill>
              </a:rPr>
              <a:t>2. Se pueden visualizar los problemas en el papel antes de que se presente la ejecución del proyecto.</a:t>
            </a:r>
          </a:p>
          <a:p>
            <a:pPr algn="just">
              <a:spcBef>
                <a:spcPts val="0"/>
              </a:spcBef>
            </a:pPr>
            <a:r>
              <a:rPr lang="es-VE" dirty="0">
                <a:solidFill>
                  <a:schemeClr val="tx1"/>
                </a:solidFill>
              </a:rPr>
              <a:t>3. Se reduce la posibilidad de omitir algún trabajo o tarea del proyecto.</a:t>
            </a:r>
          </a:p>
          <a:p>
            <a:pPr algn="just">
              <a:spcBef>
                <a:spcPts val="0"/>
              </a:spcBef>
            </a:pPr>
            <a:r>
              <a:rPr lang="es-VE" dirty="0">
                <a:solidFill>
                  <a:schemeClr val="tx1"/>
                </a:solidFill>
              </a:rPr>
              <a:t>4. Permite coordinar los distintos recursos utilizados en un trabajo.</a:t>
            </a:r>
          </a:p>
          <a:p>
            <a:pPr algn="just">
              <a:spcBef>
                <a:spcPts val="0"/>
              </a:spcBef>
            </a:pPr>
            <a:r>
              <a:rPr lang="es-VE" dirty="0">
                <a:solidFill>
                  <a:schemeClr val="tx1"/>
                </a:solidFill>
              </a:rPr>
              <a:t>5. Señala las actividades que se hacen críticas en el proyecto.</a:t>
            </a:r>
          </a:p>
          <a:p>
            <a:pPr algn="just">
              <a:spcBef>
                <a:spcPts val="0"/>
              </a:spcBef>
            </a:pPr>
            <a:r>
              <a:rPr lang="es-VE" dirty="0">
                <a:solidFill>
                  <a:schemeClr val="tx1"/>
                </a:solidFill>
              </a:rPr>
              <a:t>6. Indica las fechas óptimas para comenzar y terminar una actividad después de haber comenzado la ejecución del proyecto.</a:t>
            </a:r>
          </a:p>
          <a:p>
            <a:pPr algn="just">
              <a:spcBef>
                <a:spcPts val="0"/>
              </a:spcBef>
            </a:pPr>
            <a:endParaRPr lang="es-VE" dirty="0">
              <a:solidFill>
                <a:schemeClr val="tx1"/>
              </a:solidFill>
            </a:endParaRPr>
          </a:p>
          <a:p>
            <a:pPr algn="just">
              <a:spcBef>
                <a:spcPts val="0"/>
              </a:spcBef>
            </a:pPr>
            <a:r>
              <a:rPr lang="es-VE" dirty="0">
                <a:solidFill>
                  <a:srgbClr val="00B050"/>
                </a:solidFill>
              </a:rPr>
              <a:t>Características de una red PERT-CPM:</a:t>
            </a:r>
          </a:p>
          <a:p>
            <a:pPr algn="just">
              <a:spcBef>
                <a:spcPts val="0"/>
              </a:spcBef>
            </a:pPr>
            <a:endParaRPr lang="es-VE" sz="800" dirty="0">
              <a:solidFill>
                <a:schemeClr val="tx1"/>
              </a:solidFill>
            </a:endParaRPr>
          </a:p>
          <a:p>
            <a:pPr algn="just">
              <a:spcBef>
                <a:spcPts val="0"/>
              </a:spcBef>
            </a:pPr>
            <a:r>
              <a:rPr lang="es-VE" dirty="0">
                <a:solidFill>
                  <a:schemeClr val="tx1"/>
                </a:solidFill>
              </a:rPr>
              <a:t>1. Exige una secuencia lógica en la programación de actividades.</a:t>
            </a:r>
          </a:p>
          <a:p>
            <a:pPr algn="just">
              <a:spcBef>
                <a:spcPts val="0"/>
              </a:spcBef>
            </a:pPr>
            <a:r>
              <a:rPr lang="es-VE" dirty="0">
                <a:solidFill>
                  <a:schemeClr val="tx1"/>
                </a:solidFill>
              </a:rPr>
              <a:t>2. Su elaboración está basada en un grafo o flujograma que permite graficar las distintas actividades.</a:t>
            </a:r>
          </a:p>
          <a:p>
            <a:pPr algn="just">
              <a:spcBef>
                <a:spcPts val="0"/>
              </a:spcBef>
            </a:pPr>
            <a:endParaRPr lang="es-VE" dirty="0">
              <a:solidFill>
                <a:schemeClr val="tx1"/>
              </a:solidFill>
            </a:endParaRPr>
          </a:p>
          <a:p>
            <a:pPr algn="just"/>
            <a:endParaRPr lang="es-ES" altLang="es-VE" sz="1800" dirty="0">
              <a:solidFill>
                <a:schemeClr val="tx1"/>
              </a:solidFill>
            </a:endParaRPr>
          </a:p>
        </p:txBody>
      </p:sp>
    </p:spTree>
    <p:extLst>
      <p:ext uri="{BB962C8B-B14F-4D97-AF65-F5344CB8AC3E}">
        <p14:creationId xmlns:p14="http://schemas.microsoft.com/office/powerpoint/2010/main" val="250066946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154235"/>
            <a:ext cx="6681788" cy="1364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sz="2000" b="1" dirty="0">
                <a:solidFill>
                  <a:srgbClr val="00B050"/>
                </a:solidFill>
              </a:rPr>
              <a:t>Herramientas de Planificación: Gráficas PERT-CPM </a:t>
            </a:r>
            <a:endParaRPr lang="es-VE" altLang="es-VE" sz="2000" b="1" dirty="0">
              <a:solidFill>
                <a:srgbClr val="00B050"/>
              </a:solidFill>
              <a:latin typeface="Arial" panose="020B0604020202020204" pitchFamily="34" charset="0"/>
              <a:cs typeface="Arial" panose="020B0604020202020204" pitchFamily="34" charset="0"/>
            </a:endParaRPr>
          </a:p>
        </p:txBody>
      </p:sp>
      <p:sp>
        <p:nvSpPr>
          <p:cNvPr id="10" name="Rectangle 3"/>
          <p:cNvSpPr>
            <a:spLocks noGrp="1" noChangeArrowheads="1"/>
          </p:cNvSpPr>
          <p:nvPr>
            <p:ph type="subTitle" idx="1"/>
          </p:nvPr>
        </p:nvSpPr>
        <p:spPr>
          <a:xfrm>
            <a:off x="623392" y="1519188"/>
            <a:ext cx="10945216" cy="5122788"/>
          </a:xfrm>
          <a:noFill/>
          <a:ln w="12700" cap="flat">
            <a:solidFill>
              <a:srgbClr val="000000"/>
            </a:solidFill>
            <a:miter lim="800000"/>
            <a:headEnd/>
            <a:tailEnd/>
          </a:ln>
        </p:spPr>
        <p:txBody>
          <a:bodyPr lIns="90488" tIns="44450" rIns="90488" bIns="44450"/>
          <a:lstStyle/>
          <a:p>
            <a:pPr algn="just">
              <a:spcBef>
                <a:spcPts val="0"/>
              </a:spcBef>
            </a:pPr>
            <a:r>
              <a:rPr lang="es-VE" b="1" dirty="0">
                <a:solidFill>
                  <a:srgbClr val="0070C0"/>
                </a:solidFill>
              </a:rPr>
              <a:t>Elementos de un grafo:</a:t>
            </a:r>
          </a:p>
          <a:p>
            <a:pPr algn="just">
              <a:spcBef>
                <a:spcPts val="0"/>
              </a:spcBef>
            </a:pPr>
            <a:endParaRPr lang="es-VE" sz="1400" b="1" dirty="0">
              <a:solidFill>
                <a:srgbClr val="0070C0"/>
              </a:solidFill>
            </a:endParaRPr>
          </a:p>
          <a:p>
            <a:pPr algn="just">
              <a:spcBef>
                <a:spcPts val="0"/>
              </a:spcBef>
            </a:pPr>
            <a:r>
              <a:rPr lang="es-VE" b="1" dirty="0">
                <a:solidFill>
                  <a:schemeClr val="accent4">
                    <a:lumMod val="75000"/>
                  </a:schemeClr>
                </a:solidFill>
              </a:rPr>
              <a:t>Actividad Real:</a:t>
            </a:r>
            <a:r>
              <a:rPr lang="es-VE" b="1" dirty="0">
                <a:solidFill>
                  <a:schemeClr val="tx1"/>
                </a:solidFill>
              </a:rPr>
              <a:t> </a:t>
            </a:r>
            <a:r>
              <a:rPr lang="es-VE" dirty="0">
                <a:solidFill>
                  <a:schemeClr val="tx1"/>
                </a:solidFill>
              </a:rPr>
              <a:t>Es la realización de un trabajo o tarea elemental que requiere esfuerzo y consumo de tiempo y recursos.</a:t>
            </a:r>
          </a:p>
          <a:p>
            <a:pPr algn="just">
              <a:spcBef>
                <a:spcPts val="0"/>
              </a:spcBef>
            </a:pPr>
            <a:r>
              <a:rPr lang="es-VE" b="1" dirty="0">
                <a:solidFill>
                  <a:schemeClr val="accent4">
                    <a:lumMod val="75000"/>
                  </a:schemeClr>
                </a:solidFill>
              </a:rPr>
              <a:t>Representación de una Actividad Real: </a:t>
            </a:r>
            <a:r>
              <a:rPr lang="es-VE" dirty="0">
                <a:solidFill>
                  <a:schemeClr val="tx1"/>
                </a:solidFill>
              </a:rPr>
              <a:t>Se hace mediante una flecha de línea sólida, esta línea puede ser quebrada, en zigzag, perpendicular, etc.</a:t>
            </a:r>
          </a:p>
          <a:p>
            <a:pPr algn="just">
              <a:spcBef>
                <a:spcPts val="0"/>
              </a:spcBef>
            </a:pPr>
            <a:r>
              <a:rPr lang="es-VE" b="1" dirty="0">
                <a:solidFill>
                  <a:schemeClr val="accent4">
                    <a:lumMod val="75000"/>
                  </a:schemeClr>
                </a:solidFill>
              </a:rPr>
              <a:t>Denominación:</a:t>
            </a:r>
            <a:r>
              <a:rPr lang="es-VE" dirty="0">
                <a:solidFill>
                  <a:schemeClr val="accent4">
                    <a:lumMod val="75000"/>
                  </a:schemeClr>
                </a:solidFill>
              </a:rPr>
              <a:t> </a:t>
            </a:r>
            <a:r>
              <a:rPr lang="es-VE" dirty="0">
                <a:solidFill>
                  <a:schemeClr val="tx1"/>
                </a:solidFill>
              </a:rPr>
              <a:t>La Actividad Real se puede nombrar mediante una letra colocada encima o debajo de la flecha mediante o simplemente por números. </a:t>
            </a:r>
          </a:p>
          <a:p>
            <a:pPr algn="just">
              <a:spcBef>
                <a:spcPts val="0"/>
              </a:spcBef>
            </a:pPr>
            <a:endParaRPr lang="es-VE" sz="1400" dirty="0">
              <a:solidFill>
                <a:schemeClr val="tx1"/>
              </a:solidFill>
            </a:endParaRPr>
          </a:p>
          <a:p>
            <a:pPr algn="just">
              <a:spcBef>
                <a:spcPts val="0"/>
              </a:spcBef>
            </a:pPr>
            <a:r>
              <a:rPr lang="es-VE" b="1" dirty="0">
                <a:solidFill>
                  <a:srgbClr val="7030A0"/>
                </a:solidFill>
              </a:rPr>
              <a:t>Evento:</a:t>
            </a:r>
            <a:r>
              <a:rPr lang="es-VE" dirty="0">
                <a:solidFill>
                  <a:schemeClr val="tx1"/>
                </a:solidFill>
              </a:rPr>
              <a:t> Representación gráfica de los momentos de inicio y terminación de cada actividad, no consume tiempo ni recursos.</a:t>
            </a:r>
          </a:p>
          <a:p>
            <a:pPr algn="just">
              <a:spcBef>
                <a:spcPts val="0"/>
              </a:spcBef>
            </a:pPr>
            <a:r>
              <a:rPr lang="es-VE" b="1" dirty="0">
                <a:solidFill>
                  <a:srgbClr val="7030A0"/>
                </a:solidFill>
              </a:rPr>
              <a:t>Representación de un Evento:</a:t>
            </a:r>
            <a:r>
              <a:rPr lang="es-VE" dirty="0">
                <a:solidFill>
                  <a:srgbClr val="7030A0"/>
                </a:solidFill>
              </a:rPr>
              <a:t> </a:t>
            </a:r>
            <a:r>
              <a:rPr lang="es-VE" dirty="0">
                <a:solidFill>
                  <a:schemeClr val="tx1"/>
                </a:solidFill>
              </a:rPr>
              <a:t>Se puede hacer mediante un triángulo, un círculo, etc. </a:t>
            </a:r>
          </a:p>
          <a:p>
            <a:pPr algn="just">
              <a:spcBef>
                <a:spcPts val="0"/>
              </a:spcBef>
            </a:pPr>
            <a:r>
              <a:rPr lang="es-VE" b="1" dirty="0">
                <a:solidFill>
                  <a:srgbClr val="7030A0"/>
                </a:solidFill>
              </a:rPr>
              <a:t>Denominación: </a:t>
            </a:r>
            <a:r>
              <a:rPr lang="es-VE" dirty="0">
                <a:solidFill>
                  <a:schemeClr val="tx1"/>
                </a:solidFill>
              </a:rPr>
              <a:t>Cada Evento se puede identificar con un número que es colocado en la mitad izquierda de la figura. Nunca deben existir más de dos eventos con la misma denominación.</a:t>
            </a:r>
          </a:p>
          <a:p>
            <a:pPr algn="just">
              <a:spcBef>
                <a:spcPts val="0"/>
              </a:spcBef>
            </a:pPr>
            <a:endParaRPr lang="es-VE" sz="1400" dirty="0">
              <a:solidFill>
                <a:schemeClr val="tx1"/>
              </a:solidFill>
            </a:endParaRPr>
          </a:p>
          <a:p>
            <a:pPr algn="just">
              <a:spcBef>
                <a:spcPts val="0"/>
              </a:spcBef>
            </a:pPr>
            <a:r>
              <a:rPr lang="es-VE" b="1" dirty="0">
                <a:solidFill>
                  <a:srgbClr val="FF0000"/>
                </a:solidFill>
              </a:rPr>
              <a:t>Actividad Ficticia: </a:t>
            </a:r>
            <a:r>
              <a:rPr lang="es-VE" dirty="0">
                <a:solidFill>
                  <a:schemeClr val="tx1"/>
                </a:solidFill>
              </a:rPr>
              <a:t>Son aquellas actividades que a pesar de ser diagramadas en un Gráfico no representan esfuerzo de trabajo o consumo de tiempo. Su origen está determinado por la necesidad de mejorar la indicación, la interrelación, el orden, la confusión o ambigüedad en la identificación de las distintas actividades. Su representación se hace mediante líneas punteadas.</a:t>
            </a:r>
          </a:p>
          <a:p>
            <a:pPr algn="just"/>
            <a:endParaRPr lang="es-ES" altLang="es-VE" sz="1800" dirty="0">
              <a:solidFill>
                <a:schemeClr val="tx1"/>
              </a:solidFill>
            </a:endParaRPr>
          </a:p>
        </p:txBody>
      </p:sp>
    </p:spTree>
    <p:extLst>
      <p:ext uri="{BB962C8B-B14F-4D97-AF65-F5344CB8AC3E}">
        <p14:creationId xmlns:p14="http://schemas.microsoft.com/office/powerpoint/2010/main" val="19799659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154235"/>
            <a:ext cx="6681788" cy="1364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a:t>
            </a:r>
          </a:p>
          <a:p>
            <a:pPr algn="ctr" defTabSz="914400" eaLnBrk="1" hangingPunct="1">
              <a:lnSpc>
                <a:spcPct val="90000"/>
              </a:lnSpc>
              <a:spcBef>
                <a:spcPct val="0"/>
              </a:spcBef>
              <a:buClrTx/>
              <a:buSzTx/>
              <a:buNone/>
            </a:pPr>
            <a:r>
              <a:rPr lang="es-VE" sz="2000" b="1" dirty="0">
                <a:solidFill>
                  <a:srgbClr val="00B050"/>
                </a:solidFill>
              </a:rPr>
              <a:t>Herramientas de Planificación: Gráficas PERT-CPM </a:t>
            </a:r>
            <a:endParaRPr lang="es-VE" altLang="es-VE" sz="2000" b="1" dirty="0">
              <a:solidFill>
                <a:srgbClr val="00B050"/>
              </a:solidFill>
              <a:latin typeface="Arial" panose="020B0604020202020204" pitchFamily="34" charset="0"/>
              <a:cs typeface="Arial" panose="020B0604020202020204" pitchFamily="34" charset="0"/>
            </a:endParaRPr>
          </a:p>
        </p:txBody>
      </p:sp>
      <p:sp>
        <p:nvSpPr>
          <p:cNvPr id="10" name="Rectangle 3"/>
          <p:cNvSpPr>
            <a:spLocks noGrp="1" noChangeArrowheads="1"/>
          </p:cNvSpPr>
          <p:nvPr>
            <p:ph type="subTitle" idx="1"/>
          </p:nvPr>
        </p:nvSpPr>
        <p:spPr>
          <a:xfrm>
            <a:off x="2560130" y="1519188"/>
            <a:ext cx="6840760" cy="5222180"/>
          </a:xfrm>
          <a:noFill/>
          <a:ln w="12700" cap="flat">
            <a:solidFill>
              <a:srgbClr val="000000"/>
            </a:solidFill>
            <a:miter lim="800000"/>
            <a:headEnd/>
            <a:tailEnd/>
          </a:ln>
        </p:spPr>
        <p:txBody>
          <a:bodyPr lIns="90488" tIns="44450" rIns="90488" bIns="44450"/>
          <a:lstStyle/>
          <a:p>
            <a:pPr algn="just">
              <a:spcBef>
                <a:spcPts val="0"/>
              </a:spcBef>
            </a:pPr>
            <a:r>
              <a:rPr lang="es-VE" b="1" dirty="0">
                <a:solidFill>
                  <a:schemeClr val="accent2">
                    <a:lumMod val="75000"/>
                  </a:schemeClr>
                </a:solidFill>
              </a:rPr>
              <a:t>Problemas de PERT-CPM:</a:t>
            </a:r>
          </a:p>
          <a:p>
            <a:pPr algn="just">
              <a:spcBef>
                <a:spcPts val="0"/>
              </a:spcBef>
            </a:pPr>
            <a:endParaRPr lang="es-VE" sz="1000" b="1" dirty="0"/>
          </a:p>
          <a:p>
            <a:pPr algn="just">
              <a:spcBef>
                <a:spcPts val="0"/>
              </a:spcBef>
            </a:pPr>
            <a:r>
              <a:rPr lang="es-VE" dirty="0">
                <a:solidFill>
                  <a:schemeClr val="tx1"/>
                </a:solidFill>
              </a:rPr>
              <a:t>1) Actividad 			Actividad precedente       Tiempo</a:t>
            </a:r>
          </a:p>
          <a:p>
            <a:pPr algn="just">
              <a:spcBef>
                <a:spcPts val="0"/>
              </a:spcBef>
            </a:pPr>
            <a:r>
              <a:rPr lang="es-VE" dirty="0">
                <a:solidFill>
                  <a:schemeClr val="tx1"/>
                </a:solidFill>
              </a:rPr>
              <a:t>          A						-------                      2</a:t>
            </a:r>
          </a:p>
          <a:p>
            <a:pPr algn="just">
              <a:spcBef>
                <a:spcPts val="0"/>
              </a:spcBef>
            </a:pPr>
            <a:r>
              <a:rPr lang="es-VE" dirty="0">
                <a:solidFill>
                  <a:schemeClr val="tx1"/>
                </a:solidFill>
              </a:rPr>
              <a:t>          B                                      A                          8</a:t>
            </a:r>
          </a:p>
          <a:p>
            <a:pPr algn="just">
              <a:spcBef>
                <a:spcPts val="0"/>
              </a:spcBef>
            </a:pPr>
            <a:r>
              <a:rPr lang="es-VE" dirty="0">
                <a:solidFill>
                  <a:schemeClr val="tx1"/>
                </a:solidFill>
              </a:rPr>
              <a:t>Con B, termina el proyecto.</a:t>
            </a:r>
          </a:p>
          <a:p>
            <a:pPr algn="just">
              <a:spcBef>
                <a:spcPts val="0"/>
              </a:spcBef>
            </a:pPr>
            <a:endParaRPr lang="es-VE" dirty="0">
              <a:solidFill>
                <a:schemeClr val="tx1"/>
              </a:solidFill>
            </a:endParaRPr>
          </a:p>
          <a:p>
            <a:pPr algn="just">
              <a:spcBef>
                <a:spcPts val="0"/>
              </a:spcBef>
            </a:pPr>
            <a:r>
              <a:rPr lang="es-VE" dirty="0">
                <a:solidFill>
                  <a:schemeClr val="tx1"/>
                </a:solidFill>
              </a:rPr>
              <a:t>2) Actividad 			Actividad precedente       Tiempo</a:t>
            </a:r>
          </a:p>
          <a:p>
            <a:pPr algn="just">
              <a:spcBef>
                <a:spcPts val="0"/>
              </a:spcBef>
            </a:pPr>
            <a:r>
              <a:rPr lang="es-VE" dirty="0">
                <a:solidFill>
                  <a:schemeClr val="tx1"/>
                </a:solidFill>
              </a:rPr>
              <a:t>          A						-------                      3</a:t>
            </a:r>
          </a:p>
          <a:p>
            <a:pPr algn="just">
              <a:spcBef>
                <a:spcPts val="0"/>
              </a:spcBef>
            </a:pPr>
            <a:r>
              <a:rPr lang="es-VE" dirty="0">
                <a:solidFill>
                  <a:schemeClr val="tx1"/>
                </a:solidFill>
              </a:rPr>
              <a:t>	   B						    A				    2</a:t>
            </a:r>
          </a:p>
          <a:p>
            <a:pPr algn="just">
              <a:spcBef>
                <a:spcPts val="0"/>
              </a:spcBef>
            </a:pPr>
            <a:r>
              <a:rPr lang="es-VE" dirty="0">
                <a:solidFill>
                  <a:schemeClr val="tx1"/>
                </a:solidFill>
              </a:rPr>
              <a:t>	   C						    A                         4</a:t>
            </a:r>
          </a:p>
          <a:p>
            <a:pPr algn="just">
              <a:spcBef>
                <a:spcPts val="0"/>
              </a:spcBef>
            </a:pPr>
            <a:r>
              <a:rPr lang="es-VE" dirty="0">
                <a:solidFill>
                  <a:schemeClr val="tx1"/>
                </a:solidFill>
              </a:rPr>
              <a:t>	   D						    B                         2</a:t>
            </a:r>
          </a:p>
          <a:p>
            <a:pPr algn="just">
              <a:spcBef>
                <a:spcPts val="0"/>
              </a:spcBef>
            </a:pPr>
            <a:r>
              <a:rPr lang="es-VE" dirty="0">
                <a:solidFill>
                  <a:schemeClr val="tx1"/>
                </a:solidFill>
              </a:rPr>
              <a:t>Con C y D, termina el proyecto.</a:t>
            </a:r>
          </a:p>
          <a:p>
            <a:pPr algn="just">
              <a:spcBef>
                <a:spcPts val="0"/>
              </a:spcBef>
            </a:pPr>
            <a:endParaRPr lang="es-VE" dirty="0">
              <a:solidFill>
                <a:schemeClr val="tx1"/>
              </a:solidFill>
            </a:endParaRPr>
          </a:p>
          <a:p>
            <a:pPr algn="just">
              <a:spcBef>
                <a:spcPts val="0"/>
              </a:spcBef>
            </a:pPr>
            <a:r>
              <a:rPr lang="es-VE" dirty="0">
                <a:solidFill>
                  <a:schemeClr val="tx1"/>
                </a:solidFill>
              </a:rPr>
              <a:t>3) Actividad 			Actividad precedente       Tiempo</a:t>
            </a:r>
          </a:p>
          <a:p>
            <a:pPr algn="just">
              <a:spcBef>
                <a:spcPts val="0"/>
              </a:spcBef>
            </a:pPr>
            <a:r>
              <a:rPr lang="es-VE" dirty="0">
                <a:solidFill>
                  <a:schemeClr val="tx1"/>
                </a:solidFill>
              </a:rPr>
              <a:t>	   A						-------                      8</a:t>
            </a:r>
          </a:p>
          <a:p>
            <a:pPr algn="just">
              <a:spcBef>
                <a:spcPts val="0"/>
              </a:spcBef>
            </a:pPr>
            <a:r>
              <a:rPr lang="es-VE" dirty="0">
                <a:solidFill>
                  <a:schemeClr val="tx1"/>
                </a:solidFill>
              </a:rPr>
              <a:t>	   B						-------                      2</a:t>
            </a:r>
          </a:p>
          <a:p>
            <a:pPr algn="just">
              <a:spcBef>
                <a:spcPts val="0"/>
              </a:spcBef>
            </a:pPr>
            <a:r>
              <a:rPr lang="es-VE" dirty="0">
                <a:solidFill>
                  <a:schemeClr val="tx1"/>
                </a:solidFill>
              </a:rPr>
              <a:t>          C                                     A, B                      1</a:t>
            </a:r>
          </a:p>
          <a:p>
            <a:pPr algn="just">
              <a:spcBef>
                <a:spcPts val="0"/>
              </a:spcBef>
            </a:pPr>
            <a:r>
              <a:rPr lang="es-VE" dirty="0">
                <a:solidFill>
                  <a:schemeClr val="tx1"/>
                </a:solidFill>
              </a:rPr>
              <a:t>Con C, termina el proyecto.</a:t>
            </a:r>
            <a:endParaRPr lang="es-ES" altLang="es-VE" sz="1800" dirty="0">
              <a:solidFill>
                <a:schemeClr val="tx1"/>
              </a:solidFill>
            </a:endParaRPr>
          </a:p>
        </p:txBody>
      </p:sp>
    </p:spTree>
    <p:extLst>
      <p:ext uri="{BB962C8B-B14F-4D97-AF65-F5344CB8AC3E}">
        <p14:creationId xmlns:p14="http://schemas.microsoft.com/office/powerpoint/2010/main" val="24256393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154235"/>
            <a:ext cx="6681788" cy="1364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a:t>
            </a:r>
          </a:p>
          <a:p>
            <a:pPr algn="ctr" defTabSz="914400" eaLnBrk="1" hangingPunct="1">
              <a:lnSpc>
                <a:spcPct val="90000"/>
              </a:lnSpc>
              <a:spcBef>
                <a:spcPct val="0"/>
              </a:spcBef>
              <a:buClrTx/>
              <a:buSzTx/>
              <a:buNone/>
            </a:pPr>
            <a:r>
              <a:rPr lang="es-VE" sz="2000" b="1" dirty="0">
                <a:solidFill>
                  <a:srgbClr val="00B050"/>
                </a:solidFill>
              </a:rPr>
              <a:t>Herramientas de Planificación: Gráficas PERT-CPM </a:t>
            </a:r>
            <a:endParaRPr lang="es-VE" altLang="es-VE" sz="2000" b="1" dirty="0">
              <a:solidFill>
                <a:srgbClr val="00B050"/>
              </a:solidFill>
              <a:latin typeface="Arial" panose="020B0604020202020204" pitchFamily="34" charset="0"/>
              <a:cs typeface="Arial" panose="020B0604020202020204" pitchFamily="34" charset="0"/>
            </a:endParaRPr>
          </a:p>
        </p:txBody>
      </p:sp>
      <p:sp>
        <p:nvSpPr>
          <p:cNvPr id="10" name="Rectangle 3"/>
          <p:cNvSpPr>
            <a:spLocks noGrp="1" noChangeArrowheads="1"/>
          </p:cNvSpPr>
          <p:nvPr>
            <p:ph type="subTitle" idx="1"/>
          </p:nvPr>
        </p:nvSpPr>
        <p:spPr>
          <a:xfrm>
            <a:off x="2614809" y="1412776"/>
            <a:ext cx="6840760" cy="5328592"/>
          </a:xfrm>
          <a:noFill/>
          <a:ln w="12700" cap="flat">
            <a:solidFill>
              <a:srgbClr val="000000"/>
            </a:solidFill>
            <a:miter lim="800000"/>
            <a:headEnd/>
            <a:tailEnd/>
          </a:ln>
        </p:spPr>
        <p:txBody>
          <a:bodyPr lIns="90488" tIns="44450" rIns="90488" bIns="44450"/>
          <a:lstStyle/>
          <a:p>
            <a:pPr algn="just">
              <a:spcBef>
                <a:spcPts val="0"/>
              </a:spcBef>
            </a:pPr>
            <a:r>
              <a:rPr lang="es-VE" dirty="0">
                <a:solidFill>
                  <a:schemeClr val="tx1"/>
                </a:solidFill>
              </a:rPr>
              <a:t>4) Actividad 			Actividad precedente       Tiempo</a:t>
            </a:r>
          </a:p>
          <a:p>
            <a:pPr algn="just">
              <a:spcBef>
                <a:spcPts val="0"/>
              </a:spcBef>
            </a:pPr>
            <a:r>
              <a:rPr lang="es-VE" dirty="0">
                <a:solidFill>
                  <a:schemeClr val="tx1"/>
                </a:solidFill>
              </a:rPr>
              <a:t>          A						-------                      3</a:t>
            </a:r>
          </a:p>
          <a:p>
            <a:pPr algn="just">
              <a:spcBef>
                <a:spcPts val="0"/>
              </a:spcBef>
            </a:pPr>
            <a:r>
              <a:rPr lang="es-VE" dirty="0">
                <a:solidFill>
                  <a:schemeClr val="tx1"/>
                </a:solidFill>
              </a:rPr>
              <a:t>	   B						    A				    2</a:t>
            </a:r>
          </a:p>
          <a:p>
            <a:pPr algn="just">
              <a:spcBef>
                <a:spcPts val="0"/>
              </a:spcBef>
            </a:pPr>
            <a:r>
              <a:rPr lang="es-VE" dirty="0">
                <a:solidFill>
                  <a:schemeClr val="tx1"/>
                </a:solidFill>
              </a:rPr>
              <a:t>	   C						    A                         4</a:t>
            </a:r>
          </a:p>
          <a:p>
            <a:pPr algn="just">
              <a:spcBef>
                <a:spcPts val="0"/>
              </a:spcBef>
            </a:pPr>
            <a:r>
              <a:rPr lang="es-VE" dirty="0">
                <a:solidFill>
                  <a:schemeClr val="tx1"/>
                </a:solidFill>
              </a:rPr>
              <a:t>	   D						    B				    3</a:t>
            </a:r>
          </a:p>
          <a:p>
            <a:pPr algn="just">
              <a:spcBef>
                <a:spcPts val="0"/>
              </a:spcBef>
            </a:pPr>
            <a:r>
              <a:rPr lang="es-VE" dirty="0">
                <a:solidFill>
                  <a:schemeClr val="tx1"/>
                </a:solidFill>
              </a:rPr>
              <a:t>   	   E						  B, C			    2</a:t>
            </a:r>
          </a:p>
          <a:p>
            <a:pPr algn="just">
              <a:spcBef>
                <a:spcPts val="0"/>
              </a:spcBef>
            </a:pPr>
            <a:r>
              <a:rPr lang="es-VE" dirty="0">
                <a:solidFill>
                  <a:schemeClr val="tx1"/>
                </a:solidFill>
              </a:rPr>
              <a:t>	   F						  D, E  			    2</a:t>
            </a:r>
          </a:p>
          <a:p>
            <a:pPr algn="just">
              <a:spcBef>
                <a:spcPts val="0"/>
              </a:spcBef>
            </a:pPr>
            <a:r>
              <a:rPr lang="es-VE" dirty="0">
                <a:solidFill>
                  <a:schemeClr val="tx1"/>
                </a:solidFill>
              </a:rPr>
              <a:t>Con F, termina el proyecto.</a:t>
            </a:r>
          </a:p>
          <a:p>
            <a:pPr algn="just">
              <a:spcBef>
                <a:spcPts val="0"/>
              </a:spcBef>
            </a:pPr>
            <a:endParaRPr lang="es-VE" dirty="0">
              <a:solidFill>
                <a:schemeClr val="tx1"/>
              </a:solidFill>
            </a:endParaRPr>
          </a:p>
          <a:p>
            <a:pPr algn="just">
              <a:spcBef>
                <a:spcPts val="0"/>
              </a:spcBef>
            </a:pPr>
            <a:r>
              <a:rPr lang="es-VE" dirty="0">
                <a:solidFill>
                  <a:schemeClr val="tx1"/>
                </a:solidFill>
              </a:rPr>
              <a:t>5) Actividad 			Actividad precedente       Tiempo</a:t>
            </a:r>
          </a:p>
          <a:p>
            <a:pPr algn="just">
              <a:spcBef>
                <a:spcPts val="0"/>
              </a:spcBef>
            </a:pPr>
            <a:r>
              <a:rPr lang="es-VE" dirty="0">
                <a:solidFill>
                  <a:schemeClr val="tx1"/>
                </a:solidFill>
              </a:rPr>
              <a:t>          A						-------                      4</a:t>
            </a:r>
          </a:p>
          <a:p>
            <a:pPr algn="just">
              <a:spcBef>
                <a:spcPts val="0"/>
              </a:spcBef>
            </a:pPr>
            <a:r>
              <a:rPr lang="es-VE" dirty="0">
                <a:solidFill>
                  <a:schemeClr val="tx1"/>
                </a:solidFill>
              </a:rPr>
              <a:t>	   B						    A				    2</a:t>
            </a:r>
          </a:p>
          <a:p>
            <a:pPr algn="just">
              <a:spcBef>
                <a:spcPts val="0"/>
              </a:spcBef>
            </a:pPr>
            <a:r>
              <a:rPr lang="es-VE" dirty="0">
                <a:solidFill>
                  <a:schemeClr val="tx1"/>
                </a:solidFill>
              </a:rPr>
              <a:t>	   C						    A                         2</a:t>
            </a:r>
          </a:p>
          <a:p>
            <a:pPr algn="just">
              <a:spcBef>
                <a:spcPts val="0"/>
              </a:spcBef>
            </a:pPr>
            <a:r>
              <a:rPr lang="es-VE" dirty="0">
                <a:solidFill>
                  <a:schemeClr val="tx1"/>
                </a:solidFill>
              </a:rPr>
              <a:t>	   D						    A				    3</a:t>
            </a:r>
          </a:p>
          <a:p>
            <a:pPr algn="just">
              <a:spcBef>
                <a:spcPts val="0"/>
              </a:spcBef>
            </a:pPr>
            <a:r>
              <a:rPr lang="es-VE" dirty="0">
                <a:solidFill>
                  <a:schemeClr val="tx1"/>
                </a:solidFill>
              </a:rPr>
              <a:t>   	   E						  B, C			    2</a:t>
            </a:r>
          </a:p>
          <a:p>
            <a:pPr algn="just">
              <a:spcBef>
                <a:spcPts val="0"/>
              </a:spcBef>
            </a:pPr>
            <a:r>
              <a:rPr lang="es-VE" dirty="0">
                <a:solidFill>
                  <a:schemeClr val="tx1"/>
                </a:solidFill>
              </a:rPr>
              <a:t>	   F						    C 			    3</a:t>
            </a:r>
          </a:p>
          <a:p>
            <a:pPr algn="just">
              <a:spcBef>
                <a:spcPts val="0"/>
              </a:spcBef>
            </a:pPr>
            <a:r>
              <a:rPr lang="es-VE" dirty="0">
                <a:solidFill>
                  <a:schemeClr val="tx1"/>
                </a:solidFill>
              </a:rPr>
              <a:t>	   G						  E, F			    6</a:t>
            </a:r>
          </a:p>
          <a:p>
            <a:pPr algn="just">
              <a:spcBef>
                <a:spcPts val="0"/>
              </a:spcBef>
            </a:pPr>
            <a:r>
              <a:rPr lang="es-VE" dirty="0">
                <a:solidFill>
                  <a:schemeClr val="tx1"/>
                </a:solidFill>
              </a:rPr>
              <a:t>	   H				  		  D, G  			    2</a:t>
            </a:r>
          </a:p>
          <a:p>
            <a:pPr algn="just">
              <a:spcBef>
                <a:spcPts val="0"/>
              </a:spcBef>
            </a:pPr>
            <a:r>
              <a:rPr lang="es-VE" dirty="0">
                <a:solidFill>
                  <a:schemeClr val="tx1"/>
                </a:solidFill>
              </a:rPr>
              <a:t>Con H, termina el proyecto.</a:t>
            </a:r>
          </a:p>
          <a:p>
            <a:pPr algn="just">
              <a:spcBef>
                <a:spcPts val="0"/>
              </a:spcBef>
            </a:pPr>
            <a:endParaRPr lang="es-VE" dirty="0">
              <a:solidFill>
                <a:schemeClr val="tx1"/>
              </a:solidFill>
            </a:endParaRPr>
          </a:p>
          <a:p>
            <a:pPr algn="just">
              <a:spcBef>
                <a:spcPts val="0"/>
              </a:spcBef>
            </a:pPr>
            <a:endParaRPr lang="es-VE" b="1" dirty="0">
              <a:solidFill>
                <a:schemeClr val="tx1"/>
              </a:solidFill>
            </a:endParaRPr>
          </a:p>
        </p:txBody>
      </p:sp>
    </p:spTree>
    <p:extLst>
      <p:ext uri="{BB962C8B-B14F-4D97-AF65-F5344CB8AC3E}">
        <p14:creationId xmlns:p14="http://schemas.microsoft.com/office/powerpoint/2010/main" val="37288947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154235"/>
            <a:ext cx="6681788" cy="1364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a:t>
            </a:r>
          </a:p>
          <a:p>
            <a:pPr algn="ctr" defTabSz="914400" eaLnBrk="1" hangingPunct="1">
              <a:lnSpc>
                <a:spcPct val="90000"/>
              </a:lnSpc>
              <a:spcBef>
                <a:spcPct val="0"/>
              </a:spcBef>
              <a:buClrTx/>
              <a:buSzTx/>
              <a:buNone/>
            </a:pPr>
            <a:r>
              <a:rPr lang="es-VE" sz="2000" b="1" dirty="0">
                <a:solidFill>
                  <a:srgbClr val="00B050"/>
                </a:solidFill>
              </a:rPr>
              <a:t>Herramientas de Planificación: Gráficas de Gantt </a:t>
            </a:r>
            <a:endParaRPr lang="es-VE" altLang="es-VE" sz="2000" b="1" dirty="0">
              <a:solidFill>
                <a:srgbClr val="00B050"/>
              </a:solidFill>
              <a:latin typeface="Arial" panose="020B0604020202020204" pitchFamily="34" charset="0"/>
              <a:cs typeface="Arial" panose="020B0604020202020204" pitchFamily="34" charset="0"/>
            </a:endParaRPr>
          </a:p>
        </p:txBody>
      </p:sp>
      <p:sp>
        <p:nvSpPr>
          <p:cNvPr id="10" name="Rectangle 3"/>
          <p:cNvSpPr>
            <a:spLocks noGrp="1" noChangeArrowheads="1"/>
          </p:cNvSpPr>
          <p:nvPr>
            <p:ph type="subTitle" idx="1"/>
          </p:nvPr>
        </p:nvSpPr>
        <p:spPr>
          <a:xfrm>
            <a:off x="1775520" y="1573871"/>
            <a:ext cx="8712968" cy="5112568"/>
          </a:xfrm>
          <a:noFill/>
          <a:ln w="12700" cap="flat">
            <a:solidFill>
              <a:srgbClr val="000000"/>
            </a:solidFill>
            <a:miter lim="800000"/>
            <a:headEnd/>
            <a:tailEnd/>
          </a:ln>
        </p:spPr>
        <p:txBody>
          <a:bodyPr lIns="90488" tIns="44450" rIns="90488" bIns="44450"/>
          <a:lstStyle/>
          <a:p>
            <a:pPr algn="just">
              <a:spcBef>
                <a:spcPts val="0"/>
              </a:spcBef>
            </a:pPr>
            <a:r>
              <a:rPr lang="es-VE" dirty="0">
                <a:solidFill>
                  <a:schemeClr val="tx1"/>
                </a:solidFill>
              </a:rPr>
              <a:t>Los Diagramas o Gráficas de Gantt son ayudas visuales que derivan el nombre de su creador, Henry Gantt, quien desarrolló el concepto en Estados Unidos a principios del siglo XX. </a:t>
            </a:r>
          </a:p>
          <a:p>
            <a:pPr algn="just">
              <a:spcBef>
                <a:spcPts val="0"/>
              </a:spcBef>
            </a:pPr>
            <a:endParaRPr lang="es-VE" dirty="0">
              <a:solidFill>
                <a:schemeClr val="tx1"/>
              </a:solidFill>
            </a:endParaRPr>
          </a:p>
          <a:p>
            <a:pPr algn="just">
              <a:spcBef>
                <a:spcPts val="0"/>
              </a:spcBef>
            </a:pPr>
            <a:r>
              <a:rPr lang="es-VE" dirty="0">
                <a:solidFill>
                  <a:schemeClr val="tx1"/>
                </a:solidFill>
              </a:rPr>
              <a:t>Concretamente es un diagrama de barras horizontales en el cual la lista de actividades va debajo del eje vertical y las fechas se colocan a lo largo del eje horizontal.</a:t>
            </a:r>
          </a:p>
          <a:p>
            <a:pPr algn="just">
              <a:spcBef>
                <a:spcPts val="0"/>
              </a:spcBef>
            </a:pPr>
            <a:endParaRPr lang="es-VE" dirty="0">
              <a:solidFill>
                <a:schemeClr val="tx1"/>
              </a:solidFill>
            </a:endParaRPr>
          </a:p>
          <a:p>
            <a:pPr algn="just">
              <a:spcBef>
                <a:spcPts val="0"/>
              </a:spcBef>
            </a:pPr>
            <a:r>
              <a:rPr lang="es-VE" dirty="0">
                <a:solidFill>
                  <a:schemeClr val="tx1"/>
                </a:solidFill>
              </a:rPr>
              <a:t>En su confección se presentan dos dimensiones muy importantes: la de planificación y la de ejecución o revisión.</a:t>
            </a:r>
          </a:p>
          <a:p>
            <a:pPr algn="just">
              <a:spcBef>
                <a:spcPts val="0"/>
              </a:spcBef>
            </a:pPr>
            <a:endParaRPr lang="es-VE" dirty="0">
              <a:solidFill>
                <a:schemeClr val="tx1"/>
              </a:solidFill>
            </a:endParaRPr>
          </a:p>
          <a:p>
            <a:pPr algn="just">
              <a:spcBef>
                <a:spcPts val="0"/>
              </a:spcBef>
            </a:pPr>
            <a:r>
              <a:rPr lang="es-VE" dirty="0">
                <a:solidFill>
                  <a:schemeClr val="tx1"/>
                </a:solidFill>
              </a:rPr>
              <a:t>Simbología:</a:t>
            </a:r>
          </a:p>
          <a:p>
            <a:pPr algn="just">
              <a:spcBef>
                <a:spcPts val="0"/>
              </a:spcBef>
            </a:pPr>
            <a:endParaRPr lang="es-VE" dirty="0">
              <a:solidFill>
                <a:schemeClr val="tx1"/>
              </a:solidFill>
            </a:endParaRPr>
          </a:p>
          <a:p>
            <a:pPr algn="just">
              <a:spcBef>
                <a:spcPts val="0"/>
              </a:spcBef>
            </a:pPr>
            <a:r>
              <a:rPr lang="es-VE" dirty="0">
                <a:solidFill>
                  <a:schemeClr val="tx1"/>
                </a:solidFill>
              </a:rPr>
              <a:t>                         Inicio de una actividad real planificada</a:t>
            </a:r>
          </a:p>
          <a:p>
            <a:pPr algn="just">
              <a:spcBef>
                <a:spcPts val="0"/>
              </a:spcBef>
            </a:pPr>
            <a:r>
              <a:rPr lang="es-VE" dirty="0">
                <a:solidFill>
                  <a:schemeClr val="tx1"/>
                </a:solidFill>
              </a:rPr>
              <a:t> …         …          Duración de una actividad real planificada</a:t>
            </a:r>
          </a:p>
          <a:p>
            <a:pPr algn="just">
              <a:spcBef>
                <a:spcPts val="0"/>
              </a:spcBef>
            </a:pPr>
            <a:r>
              <a:rPr lang="es-VE" dirty="0">
                <a:solidFill>
                  <a:schemeClr val="tx1"/>
                </a:solidFill>
              </a:rPr>
              <a:t>                         Culminación de una actividad real planificada</a:t>
            </a:r>
          </a:p>
          <a:p>
            <a:pPr algn="just">
              <a:spcBef>
                <a:spcPts val="0"/>
              </a:spcBef>
            </a:pPr>
            <a:r>
              <a:rPr lang="es-VE" dirty="0">
                <a:solidFill>
                  <a:schemeClr val="tx1"/>
                </a:solidFill>
              </a:rPr>
              <a:t>                         Grado de ejecución de una actividad planificada</a:t>
            </a:r>
          </a:p>
          <a:p>
            <a:pPr algn="just">
              <a:spcBef>
                <a:spcPts val="0"/>
              </a:spcBef>
            </a:pPr>
            <a:r>
              <a:rPr lang="es-VE" dirty="0">
                <a:solidFill>
                  <a:schemeClr val="tx1"/>
                </a:solidFill>
              </a:rPr>
              <a:t>                         Tiempo muerto o perdido de una actividad               </a:t>
            </a:r>
          </a:p>
          <a:p>
            <a:pPr algn="just">
              <a:spcBef>
                <a:spcPts val="0"/>
              </a:spcBef>
            </a:pPr>
            <a:r>
              <a:rPr lang="es-VE" dirty="0">
                <a:solidFill>
                  <a:schemeClr val="tx1"/>
                </a:solidFill>
              </a:rPr>
              <a:t> </a:t>
            </a:r>
          </a:p>
          <a:p>
            <a:pPr algn="just">
              <a:spcBef>
                <a:spcPts val="0"/>
              </a:spcBef>
            </a:pPr>
            <a:endParaRPr lang="es-VE" b="1" dirty="0">
              <a:solidFill>
                <a:schemeClr val="tx1"/>
              </a:solidFill>
            </a:endParaRPr>
          </a:p>
        </p:txBody>
      </p:sp>
      <p:cxnSp>
        <p:nvCxnSpPr>
          <p:cNvPr id="3" name="Conector recto 2"/>
          <p:cNvCxnSpPr/>
          <p:nvPr/>
        </p:nvCxnSpPr>
        <p:spPr>
          <a:xfrm>
            <a:off x="1969519" y="5373216"/>
            <a:ext cx="792088" cy="0"/>
          </a:xfrm>
          <a:prstGeom prst="line">
            <a:avLst/>
          </a:prstGeom>
        </p:spPr>
        <p:style>
          <a:lnRef idx="1">
            <a:schemeClr val="dk1"/>
          </a:lnRef>
          <a:fillRef idx="0">
            <a:schemeClr val="dk1"/>
          </a:fillRef>
          <a:effectRef idx="0">
            <a:schemeClr val="dk1"/>
          </a:effectRef>
          <a:fontRef idx="minor">
            <a:schemeClr val="tx1"/>
          </a:fontRef>
        </p:style>
      </p:cxnSp>
      <p:cxnSp>
        <p:nvCxnSpPr>
          <p:cNvPr id="6" name="Conector recto 5"/>
          <p:cNvCxnSpPr/>
          <p:nvPr/>
        </p:nvCxnSpPr>
        <p:spPr>
          <a:xfrm>
            <a:off x="1955540" y="5373216"/>
            <a:ext cx="0" cy="144016"/>
          </a:xfrm>
          <a:prstGeom prst="line">
            <a:avLst/>
          </a:prstGeom>
        </p:spPr>
        <p:style>
          <a:lnRef idx="1">
            <a:schemeClr val="dk1"/>
          </a:lnRef>
          <a:fillRef idx="0">
            <a:schemeClr val="dk1"/>
          </a:fillRef>
          <a:effectRef idx="0">
            <a:schemeClr val="dk1"/>
          </a:effectRef>
          <a:fontRef idx="minor">
            <a:schemeClr val="tx1"/>
          </a:fontRef>
        </p:style>
      </p:cxnSp>
      <p:cxnSp>
        <p:nvCxnSpPr>
          <p:cNvPr id="11" name="Conector recto 10"/>
          <p:cNvCxnSpPr/>
          <p:nvPr/>
        </p:nvCxnSpPr>
        <p:spPr>
          <a:xfrm>
            <a:off x="2207568" y="5733256"/>
            <a:ext cx="432048" cy="0"/>
          </a:xfrm>
          <a:prstGeom prst="line">
            <a:avLst/>
          </a:prstGeom>
        </p:spPr>
        <p:style>
          <a:lnRef idx="1">
            <a:schemeClr val="dk1"/>
          </a:lnRef>
          <a:fillRef idx="0">
            <a:schemeClr val="dk1"/>
          </a:fillRef>
          <a:effectRef idx="0">
            <a:schemeClr val="dk1"/>
          </a:effectRef>
          <a:fontRef idx="minor">
            <a:schemeClr val="tx1"/>
          </a:fontRef>
        </p:style>
      </p:cxnSp>
      <p:cxnSp>
        <p:nvCxnSpPr>
          <p:cNvPr id="12" name="Conector recto 11"/>
          <p:cNvCxnSpPr/>
          <p:nvPr/>
        </p:nvCxnSpPr>
        <p:spPr>
          <a:xfrm>
            <a:off x="1955540" y="5877272"/>
            <a:ext cx="792088" cy="0"/>
          </a:xfrm>
          <a:prstGeom prst="line">
            <a:avLst/>
          </a:prstGeom>
        </p:spPr>
        <p:style>
          <a:lnRef idx="1">
            <a:schemeClr val="dk1"/>
          </a:lnRef>
          <a:fillRef idx="0">
            <a:schemeClr val="dk1"/>
          </a:fillRef>
          <a:effectRef idx="0">
            <a:schemeClr val="dk1"/>
          </a:effectRef>
          <a:fontRef idx="minor">
            <a:schemeClr val="tx1"/>
          </a:fontRef>
        </p:style>
      </p:cxnSp>
      <p:cxnSp>
        <p:nvCxnSpPr>
          <p:cNvPr id="13" name="Conector recto 12"/>
          <p:cNvCxnSpPr/>
          <p:nvPr/>
        </p:nvCxnSpPr>
        <p:spPr>
          <a:xfrm>
            <a:off x="2747628" y="5877272"/>
            <a:ext cx="0" cy="144016"/>
          </a:xfrm>
          <a:prstGeom prst="line">
            <a:avLst/>
          </a:prstGeom>
        </p:spPr>
        <p:style>
          <a:lnRef idx="1">
            <a:schemeClr val="dk1"/>
          </a:lnRef>
          <a:fillRef idx="0">
            <a:schemeClr val="dk1"/>
          </a:fillRef>
          <a:effectRef idx="0">
            <a:schemeClr val="dk1"/>
          </a:effectRef>
          <a:fontRef idx="minor">
            <a:schemeClr val="tx1"/>
          </a:fontRef>
        </p:style>
      </p:cxnSp>
      <p:sp>
        <p:nvSpPr>
          <p:cNvPr id="14" name="Rectángulo 13"/>
          <p:cNvSpPr/>
          <p:nvPr/>
        </p:nvSpPr>
        <p:spPr>
          <a:xfrm>
            <a:off x="1955540" y="6093297"/>
            <a:ext cx="792088" cy="144016"/>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15" name="Rectángulo 14"/>
          <p:cNvSpPr/>
          <p:nvPr/>
        </p:nvSpPr>
        <p:spPr>
          <a:xfrm>
            <a:off x="1972347" y="6381328"/>
            <a:ext cx="792088" cy="14401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cxnSp>
        <p:nvCxnSpPr>
          <p:cNvPr id="17" name="Conector recto 16"/>
          <p:cNvCxnSpPr/>
          <p:nvPr/>
        </p:nvCxnSpPr>
        <p:spPr>
          <a:xfrm>
            <a:off x="1972347" y="6417332"/>
            <a:ext cx="789260" cy="10801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Conector recto 21"/>
          <p:cNvCxnSpPr/>
          <p:nvPr/>
        </p:nvCxnSpPr>
        <p:spPr>
          <a:xfrm flipV="1">
            <a:off x="1969519" y="6381328"/>
            <a:ext cx="792088" cy="14401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0940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335855"/>
            <a:ext cx="6681788"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altLang="es-VE" sz="2000" dirty="0">
                <a:solidFill>
                  <a:srgbClr val="00B050"/>
                </a:solidFill>
                <a:latin typeface="Arial" panose="020B0604020202020204" pitchFamily="34" charset="0"/>
                <a:cs typeface="Arial" panose="020B0604020202020204" pitchFamily="34" charset="0"/>
              </a:rPr>
              <a:t>Tipos básicos de proyectos</a:t>
            </a:r>
          </a:p>
        </p:txBody>
      </p:sp>
      <p:sp>
        <p:nvSpPr>
          <p:cNvPr id="9" name="Rectangle 3"/>
          <p:cNvSpPr>
            <a:spLocks noGrp="1" noChangeArrowheads="1"/>
          </p:cNvSpPr>
          <p:nvPr>
            <p:ph type="subTitle" idx="1"/>
          </p:nvPr>
        </p:nvSpPr>
        <p:spPr>
          <a:xfrm>
            <a:off x="2824560" y="2348880"/>
            <a:ext cx="6311900" cy="3263900"/>
          </a:xfrm>
          <a:noFill/>
          <a:ln w="12700" cap="flat">
            <a:solidFill>
              <a:srgbClr val="000000"/>
            </a:solidFill>
            <a:miter lim="800000"/>
            <a:headEnd/>
            <a:tailEnd/>
          </a:ln>
        </p:spPr>
        <p:txBody>
          <a:bodyPr lIns="90488" tIns="44450" rIns="90488" bIns="44450"/>
          <a:lstStyle/>
          <a:p>
            <a:pPr algn="just"/>
            <a:endParaRPr lang="es-ES" altLang="es-VE" dirty="0">
              <a:solidFill>
                <a:srgbClr val="000000"/>
              </a:solidFill>
            </a:endParaRPr>
          </a:p>
          <a:p>
            <a:pPr algn="just"/>
            <a:r>
              <a:rPr lang="es-ES" altLang="es-VE" sz="3200" dirty="0">
                <a:solidFill>
                  <a:srgbClr val="000000"/>
                </a:solidFill>
              </a:rPr>
              <a:t>* Proyectos totalmente nuevos</a:t>
            </a:r>
          </a:p>
          <a:p>
            <a:pPr algn="just"/>
            <a:r>
              <a:rPr lang="es-ES" altLang="es-VE" sz="3200" dirty="0">
                <a:solidFill>
                  <a:srgbClr val="000000"/>
                </a:solidFill>
              </a:rPr>
              <a:t>* Proyectos de expansión</a:t>
            </a:r>
          </a:p>
          <a:p>
            <a:pPr algn="l"/>
            <a:r>
              <a:rPr lang="es-ES" altLang="es-VE" sz="3200" dirty="0">
                <a:solidFill>
                  <a:srgbClr val="000000"/>
                </a:solidFill>
              </a:rPr>
              <a:t>* Proyectos de selección y</a:t>
            </a:r>
          </a:p>
          <a:p>
            <a:pPr algn="l"/>
            <a:r>
              <a:rPr lang="es-ES" altLang="es-VE" sz="3200" dirty="0">
                <a:solidFill>
                  <a:srgbClr val="000000"/>
                </a:solidFill>
              </a:rPr>
              <a:t>  reemplazo de tecnología</a:t>
            </a:r>
            <a:endParaRPr lang="es-ES" altLang="es-VE" sz="3200" dirty="0"/>
          </a:p>
        </p:txBody>
      </p:sp>
    </p:spTree>
    <p:extLst>
      <p:ext uri="{BB962C8B-B14F-4D97-AF65-F5344CB8AC3E}">
        <p14:creationId xmlns:p14="http://schemas.microsoft.com/office/powerpoint/2010/main" val="522801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335855"/>
            <a:ext cx="6681788"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altLang="es-VE" sz="2000" dirty="0">
                <a:solidFill>
                  <a:srgbClr val="00B050"/>
                </a:solidFill>
                <a:latin typeface="Arial" panose="020B0604020202020204" pitchFamily="34" charset="0"/>
                <a:cs typeface="Arial" panose="020B0604020202020204" pitchFamily="34" charset="0"/>
              </a:rPr>
              <a:t>Fases de un proyecto</a:t>
            </a:r>
          </a:p>
        </p:txBody>
      </p:sp>
      <p:sp>
        <p:nvSpPr>
          <p:cNvPr id="6" name="Rectangle 3"/>
          <p:cNvSpPr>
            <a:spLocks noGrp="1" noChangeArrowheads="1"/>
          </p:cNvSpPr>
          <p:nvPr>
            <p:ph type="subTitle" idx="1"/>
          </p:nvPr>
        </p:nvSpPr>
        <p:spPr>
          <a:xfrm>
            <a:off x="2331368" y="2276872"/>
            <a:ext cx="7272338" cy="3240360"/>
          </a:xfrm>
          <a:noFill/>
          <a:ln w="12700" cap="flat">
            <a:solidFill>
              <a:srgbClr val="000000"/>
            </a:solidFill>
            <a:miter lim="800000"/>
            <a:headEnd/>
            <a:tailEnd/>
          </a:ln>
        </p:spPr>
        <p:txBody>
          <a:bodyPr lIns="90488" tIns="44450" rIns="90488" bIns="44450"/>
          <a:lstStyle/>
          <a:p>
            <a:pPr algn="just">
              <a:spcBef>
                <a:spcPts val="0"/>
              </a:spcBef>
            </a:pPr>
            <a:r>
              <a:rPr lang="es-ES" altLang="es-VE" sz="2200" dirty="0">
                <a:solidFill>
                  <a:srgbClr val="000000"/>
                </a:solidFill>
              </a:rPr>
              <a:t>En un estudio de proyectos cualquiera que sea la profundidad con que se realice, se distingue tres grandes fases. La primera fase consiste en conocer la situación actual, identificar conceptos claves actuales, Identificar como estamos al inicio del proceso; se estudian desde lo máximo de puntos de vista, todas las partes esenciales de la empresa y de su entorno, tratando de relacionarlas entre sí; la segunda y tercera fase es el resultado de la anterior.</a:t>
            </a:r>
          </a:p>
        </p:txBody>
      </p:sp>
    </p:spTree>
    <p:extLst>
      <p:ext uri="{BB962C8B-B14F-4D97-AF65-F5344CB8AC3E}">
        <p14:creationId xmlns:p14="http://schemas.microsoft.com/office/powerpoint/2010/main" val="9213010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335855"/>
            <a:ext cx="6681788"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altLang="es-VE" sz="2000" dirty="0">
                <a:solidFill>
                  <a:srgbClr val="00B050"/>
                </a:solidFill>
                <a:latin typeface="Arial" panose="020B0604020202020204" pitchFamily="34" charset="0"/>
                <a:cs typeface="Arial" panose="020B0604020202020204" pitchFamily="34" charset="0"/>
              </a:rPr>
              <a:t>Fase I</a:t>
            </a:r>
          </a:p>
        </p:txBody>
      </p:sp>
      <p:sp>
        <p:nvSpPr>
          <p:cNvPr id="7" name="Rectangle 3"/>
          <p:cNvSpPr txBox="1">
            <a:spLocks noChangeArrowheads="1"/>
          </p:cNvSpPr>
          <p:nvPr/>
        </p:nvSpPr>
        <p:spPr bwMode="auto">
          <a:xfrm>
            <a:off x="1622387" y="1988841"/>
            <a:ext cx="8785225" cy="3888432"/>
          </a:xfrm>
          <a:prstGeom prst="rect">
            <a:avLst/>
          </a:prstGeom>
          <a:noFill/>
          <a:ln w="12700"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0488" tIns="44450" rIns="90488" bIns="44450" numCol="1" anchor="t" anchorCtr="0" compatLnSpc="1">
            <a:prstTxWarp prst="textNoShape">
              <a:avLst/>
            </a:prstTxWarp>
          </a:bodyPr>
          <a:lstStyle>
            <a:lvl1pPr marL="0" indent="0" algn="r" defTabSz="457200" rtl="0" eaLnBrk="0" fontAlgn="base" hangingPunct="0">
              <a:spcBef>
                <a:spcPts val="1000"/>
              </a:spcBef>
              <a:spcAft>
                <a:spcPct val="0"/>
              </a:spcAft>
              <a:buClr>
                <a:schemeClr val="accent1"/>
              </a:buClr>
              <a:buSzPct val="80000"/>
              <a:buFont typeface="Wingdings 3" panose="05040102010807070707" pitchFamily="18" charset="2"/>
              <a:buNone/>
              <a:defRPr kern="1200">
                <a:solidFill>
                  <a:schemeClr val="tx1">
                    <a:lumMod val="50000"/>
                    <a:lumOff val="50000"/>
                  </a:schemeClr>
                </a:solidFill>
                <a:latin typeface="+mn-lt"/>
                <a:ea typeface="+mn-ea"/>
                <a:cs typeface="+mn-cs"/>
              </a:defRPr>
            </a:lvl1pPr>
            <a:lvl2pPr marL="457200" indent="0" algn="ctr" defTabSz="457200" rtl="0" eaLnBrk="0" fontAlgn="base" hangingPunct="0">
              <a:spcBef>
                <a:spcPts val="1000"/>
              </a:spcBef>
              <a:spcAft>
                <a:spcPct val="0"/>
              </a:spcAft>
              <a:buClr>
                <a:schemeClr val="accent1"/>
              </a:buClr>
              <a:buSzPct val="80000"/>
              <a:buFont typeface="Wingdings 3" panose="05040102010807070707" pitchFamily="18" charset="2"/>
              <a:buNone/>
              <a:defRPr sz="1600" kern="1200">
                <a:solidFill>
                  <a:schemeClr val="tx1">
                    <a:tint val="75000"/>
                  </a:schemeClr>
                </a:solidFill>
                <a:latin typeface="+mn-lt"/>
                <a:ea typeface="+mn-ea"/>
                <a:cs typeface="+mn-cs"/>
              </a:defRPr>
            </a:lvl2pPr>
            <a:lvl3pPr marL="914400" indent="0" algn="ctr" defTabSz="457200" rtl="0" eaLnBrk="0" fontAlgn="base" hangingPunct="0">
              <a:spcBef>
                <a:spcPts val="1000"/>
              </a:spcBef>
              <a:spcAft>
                <a:spcPct val="0"/>
              </a:spcAft>
              <a:buClr>
                <a:schemeClr val="accent1"/>
              </a:buClr>
              <a:buSzPct val="80000"/>
              <a:buFont typeface="Wingdings 3" panose="05040102010807070707" pitchFamily="18" charset="2"/>
              <a:buNone/>
              <a:defRPr sz="1400" kern="1200">
                <a:solidFill>
                  <a:schemeClr val="tx1">
                    <a:tint val="75000"/>
                  </a:schemeClr>
                </a:solidFill>
                <a:latin typeface="+mn-lt"/>
                <a:ea typeface="+mn-ea"/>
                <a:cs typeface="+mn-cs"/>
              </a:defRPr>
            </a:lvl3pPr>
            <a:lvl4pPr marL="1371600" indent="0" algn="ctr" defTabSz="457200" rtl="0" eaLnBrk="0" fontAlgn="base" hangingPunct="0">
              <a:spcBef>
                <a:spcPts val="1000"/>
              </a:spcBef>
              <a:spcAft>
                <a:spcPct val="0"/>
              </a:spcAft>
              <a:buClr>
                <a:schemeClr val="accent1"/>
              </a:buClr>
              <a:buSzPct val="80000"/>
              <a:buFont typeface="Wingdings 3" panose="05040102010807070707" pitchFamily="18" charset="2"/>
              <a:buNone/>
              <a:defRPr sz="1200" kern="1200">
                <a:solidFill>
                  <a:schemeClr val="tx1">
                    <a:tint val="75000"/>
                  </a:schemeClr>
                </a:solidFill>
                <a:latin typeface="+mn-lt"/>
                <a:ea typeface="+mn-ea"/>
                <a:cs typeface="+mn-cs"/>
              </a:defRPr>
            </a:lvl4pPr>
            <a:lvl5pPr marL="1828800" indent="0" algn="ctr" defTabSz="457200" rtl="0" eaLnBrk="0" fontAlgn="base" hangingPunct="0">
              <a:spcBef>
                <a:spcPts val="1000"/>
              </a:spcBef>
              <a:spcAft>
                <a:spcPct val="0"/>
              </a:spcAft>
              <a:buClr>
                <a:schemeClr val="accent1"/>
              </a:buClr>
              <a:buSzPct val="80000"/>
              <a:buFont typeface="Wingdings 3" panose="05040102010807070707" pitchFamily="18"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just">
              <a:spcBef>
                <a:spcPts val="0"/>
              </a:spcBef>
            </a:pPr>
            <a:r>
              <a:rPr lang="es-ES" altLang="es-VE" sz="2000" b="1" dirty="0">
                <a:solidFill>
                  <a:srgbClr val="00B050"/>
                </a:solidFill>
              </a:rPr>
              <a:t>FASE DE ANÁLISIS O PREINVERSIÓN:</a:t>
            </a:r>
            <a:r>
              <a:rPr lang="es-ES" altLang="es-VE" sz="2000" dirty="0">
                <a:solidFill>
                  <a:srgbClr val="00B050"/>
                </a:solidFill>
              </a:rPr>
              <a:t> </a:t>
            </a:r>
            <a:r>
              <a:rPr lang="es-ES" altLang="es-VE" sz="2000" dirty="0">
                <a:solidFill>
                  <a:srgbClr val="000000"/>
                </a:solidFill>
              </a:rPr>
              <a:t>Esta fase se refiere al periodo durante el cual se elabora o formula el proyecto, se realizan los estudios que permiten tomar la decisión sobre la conveniencia o no de llevarlo a cabo. Parten  de la viabilidad de la idea hasta culminar los estudios de factibilidad del proyecto.</a:t>
            </a:r>
          </a:p>
          <a:p>
            <a:pPr algn="just">
              <a:spcBef>
                <a:spcPts val="0"/>
              </a:spcBef>
            </a:pPr>
            <a:endParaRPr lang="es-ES" altLang="es-VE" sz="2000" dirty="0">
              <a:solidFill>
                <a:srgbClr val="000000"/>
              </a:solidFill>
            </a:endParaRPr>
          </a:p>
          <a:p>
            <a:pPr algn="just">
              <a:spcBef>
                <a:spcPts val="0"/>
              </a:spcBef>
            </a:pPr>
            <a:r>
              <a:rPr lang="es-ES" altLang="es-VE" sz="2000" dirty="0">
                <a:solidFill>
                  <a:srgbClr val="000000"/>
                </a:solidFill>
              </a:rPr>
              <a:t>Como producto material de esta fase se obtiene el documento del proyecto, que contiene todos los análisis realizados y la programación general para las dos fases restantes. Elaborar un proyecto significa simular su ejecución y operación de modo que puedan determinarse magnitudes físicas y su correspondiente programación en el tiempo; en cuanto a inversiones, costos, insumos, personal, ingresos, etc. </a:t>
            </a:r>
          </a:p>
        </p:txBody>
      </p:sp>
    </p:spTree>
    <p:extLst>
      <p:ext uri="{BB962C8B-B14F-4D97-AF65-F5344CB8AC3E}">
        <p14:creationId xmlns:p14="http://schemas.microsoft.com/office/powerpoint/2010/main" val="2124037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335855"/>
            <a:ext cx="6681788"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altLang="es-VE" sz="2000" dirty="0">
                <a:solidFill>
                  <a:srgbClr val="00B050"/>
                </a:solidFill>
                <a:latin typeface="Arial" panose="020B0604020202020204" pitchFamily="34" charset="0"/>
                <a:cs typeface="Arial" panose="020B0604020202020204" pitchFamily="34" charset="0"/>
              </a:rPr>
              <a:t>Fase II y III</a:t>
            </a:r>
          </a:p>
        </p:txBody>
      </p:sp>
      <p:sp>
        <p:nvSpPr>
          <p:cNvPr id="6" name="Rectangle 3"/>
          <p:cNvSpPr>
            <a:spLocks noGrp="1" noChangeArrowheads="1"/>
          </p:cNvSpPr>
          <p:nvPr>
            <p:ph type="subTitle" idx="1"/>
          </p:nvPr>
        </p:nvSpPr>
        <p:spPr>
          <a:xfrm>
            <a:off x="1847528" y="2348880"/>
            <a:ext cx="8424863" cy="3528392"/>
          </a:xfrm>
          <a:noFill/>
          <a:ln w="12700" cap="flat">
            <a:solidFill>
              <a:srgbClr val="000000"/>
            </a:solidFill>
            <a:miter lim="800000"/>
            <a:headEnd/>
            <a:tailEnd/>
          </a:ln>
        </p:spPr>
        <p:txBody>
          <a:bodyPr lIns="90488" tIns="44450" rIns="90488" bIns="44450"/>
          <a:lstStyle/>
          <a:p>
            <a:pPr algn="just">
              <a:spcBef>
                <a:spcPts val="0"/>
              </a:spcBef>
            </a:pPr>
            <a:r>
              <a:rPr lang="es-ES" altLang="es-VE" sz="2000" b="1" dirty="0">
                <a:solidFill>
                  <a:srgbClr val="00B050"/>
                </a:solidFill>
              </a:rPr>
              <a:t>FASE DE EJECUCIÓN: </a:t>
            </a:r>
            <a:r>
              <a:rPr lang="es-ES" altLang="es-VE" sz="2000" dirty="0">
                <a:solidFill>
                  <a:srgbClr val="000000"/>
                </a:solidFill>
              </a:rPr>
              <a:t>También llamada fase de inversión, porque comprende todas las gestiones previas a la ejecución del proyecto que garantizan su carácter legal. Su duración depende de la magnitud y complejidad del proyecto, su producto material es la construcción de todas las obras físicas que el proyecto requiera, así como la adquisición y montaje de la maquinaria, instalaciones y equipos necesarios, personal necesario para el proyecto.</a:t>
            </a:r>
          </a:p>
          <a:p>
            <a:pPr algn="just">
              <a:spcBef>
                <a:spcPts val="0"/>
              </a:spcBef>
            </a:pPr>
            <a:endParaRPr lang="es-ES" altLang="es-VE" sz="2000" b="1" dirty="0">
              <a:solidFill>
                <a:srgbClr val="000000"/>
              </a:solidFill>
            </a:endParaRPr>
          </a:p>
          <a:p>
            <a:pPr algn="just">
              <a:spcBef>
                <a:spcPts val="0"/>
              </a:spcBef>
            </a:pPr>
            <a:r>
              <a:rPr lang="es-ES" altLang="es-VE" sz="2000" b="1" dirty="0">
                <a:solidFill>
                  <a:srgbClr val="00B050"/>
                </a:solidFill>
              </a:rPr>
              <a:t>FASE DE OPERACIÓN</a:t>
            </a:r>
            <a:r>
              <a:rPr lang="es-ES" altLang="es-VE" sz="2000" b="1" dirty="0">
                <a:solidFill>
                  <a:srgbClr val="00FFCC"/>
                </a:solidFill>
              </a:rPr>
              <a:t>:</a:t>
            </a:r>
            <a:r>
              <a:rPr lang="es-ES" altLang="es-VE" sz="2000" b="1" dirty="0">
                <a:solidFill>
                  <a:srgbClr val="FFFFFF"/>
                </a:solidFill>
              </a:rPr>
              <a:t> </a:t>
            </a:r>
            <a:r>
              <a:rPr lang="es-ES" altLang="es-VE" sz="2000" dirty="0">
                <a:solidFill>
                  <a:srgbClr val="000000"/>
                </a:solidFill>
              </a:rPr>
              <a:t>Es la fase final, definitiva, cuya duración depende del tipo de proyecto. La duración es esta fase se conoce con el nombre de vida útil del proyecto.</a:t>
            </a:r>
          </a:p>
        </p:txBody>
      </p:sp>
    </p:spTree>
    <p:extLst>
      <p:ext uri="{BB962C8B-B14F-4D97-AF65-F5344CB8AC3E}">
        <p14:creationId xmlns:p14="http://schemas.microsoft.com/office/powerpoint/2010/main" val="2428600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335855"/>
            <a:ext cx="6681788"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altLang="es-VE" sz="2000" dirty="0">
                <a:solidFill>
                  <a:srgbClr val="00B050"/>
                </a:solidFill>
                <a:latin typeface="Arial" panose="020B0604020202020204" pitchFamily="34" charset="0"/>
                <a:cs typeface="Arial" panose="020B0604020202020204" pitchFamily="34" charset="0"/>
              </a:rPr>
              <a:t>Etapas de la Fase I</a:t>
            </a:r>
          </a:p>
        </p:txBody>
      </p:sp>
      <p:sp>
        <p:nvSpPr>
          <p:cNvPr id="7" name="Rectangle 3"/>
          <p:cNvSpPr txBox="1">
            <a:spLocks noChangeArrowheads="1"/>
          </p:cNvSpPr>
          <p:nvPr/>
        </p:nvSpPr>
        <p:spPr bwMode="auto">
          <a:xfrm>
            <a:off x="2669951" y="2276872"/>
            <a:ext cx="6481762" cy="3528094"/>
          </a:xfrm>
          <a:prstGeom prst="rect">
            <a:avLst/>
          </a:prstGeom>
          <a:noFill/>
          <a:ln w="12700" cap="flat">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0488" tIns="44450" rIns="90488" bIns="44450" numCol="1" anchor="t" anchorCtr="0" compatLnSpc="1">
            <a:prstTxWarp prst="textNoShape">
              <a:avLst/>
            </a:prstTxWarp>
          </a:bodyPr>
          <a:lstStyle>
            <a:lvl1pPr marL="0" indent="0" algn="r" defTabSz="457200" rtl="0" eaLnBrk="0" fontAlgn="base" hangingPunct="0">
              <a:spcBef>
                <a:spcPts val="1000"/>
              </a:spcBef>
              <a:spcAft>
                <a:spcPct val="0"/>
              </a:spcAft>
              <a:buClr>
                <a:schemeClr val="accent1"/>
              </a:buClr>
              <a:buSzPct val="80000"/>
              <a:buFont typeface="Wingdings 3" panose="05040102010807070707" pitchFamily="18" charset="2"/>
              <a:buNone/>
              <a:defRPr kern="1200">
                <a:solidFill>
                  <a:schemeClr val="tx1">
                    <a:lumMod val="50000"/>
                    <a:lumOff val="50000"/>
                  </a:schemeClr>
                </a:solidFill>
                <a:latin typeface="+mn-lt"/>
                <a:ea typeface="+mn-ea"/>
                <a:cs typeface="+mn-cs"/>
              </a:defRPr>
            </a:lvl1pPr>
            <a:lvl2pPr marL="457200" indent="0" algn="ctr" defTabSz="457200" rtl="0" eaLnBrk="0" fontAlgn="base" hangingPunct="0">
              <a:spcBef>
                <a:spcPts val="1000"/>
              </a:spcBef>
              <a:spcAft>
                <a:spcPct val="0"/>
              </a:spcAft>
              <a:buClr>
                <a:schemeClr val="accent1"/>
              </a:buClr>
              <a:buSzPct val="80000"/>
              <a:buFont typeface="Wingdings 3" panose="05040102010807070707" pitchFamily="18" charset="2"/>
              <a:buNone/>
              <a:defRPr sz="1600" kern="1200">
                <a:solidFill>
                  <a:schemeClr val="tx1">
                    <a:tint val="75000"/>
                  </a:schemeClr>
                </a:solidFill>
                <a:latin typeface="+mn-lt"/>
                <a:ea typeface="+mn-ea"/>
                <a:cs typeface="+mn-cs"/>
              </a:defRPr>
            </a:lvl2pPr>
            <a:lvl3pPr marL="914400" indent="0" algn="ctr" defTabSz="457200" rtl="0" eaLnBrk="0" fontAlgn="base" hangingPunct="0">
              <a:spcBef>
                <a:spcPts val="1000"/>
              </a:spcBef>
              <a:spcAft>
                <a:spcPct val="0"/>
              </a:spcAft>
              <a:buClr>
                <a:schemeClr val="accent1"/>
              </a:buClr>
              <a:buSzPct val="80000"/>
              <a:buFont typeface="Wingdings 3" panose="05040102010807070707" pitchFamily="18" charset="2"/>
              <a:buNone/>
              <a:defRPr sz="1400" kern="1200">
                <a:solidFill>
                  <a:schemeClr val="tx1">
                    <a:tint val="75000"/>
                  </a:schemeClr>
                </a:solidFill>
                <a:latin typeface="+mn-lt"/>
                <a:ea typeface="+mn-ea"/>
                <a:cs typeface="+mn-cs"/>
              </a:defRPr>
            </a:lvl3pPr>
            <a:lvl4pPr marL="1371600" indent="0" algn="ctr" defTabSz="457200" rtl="0" eaLnBrk="0" fontAlgn="base" hangingPunct="0">
              <a:spcBef>
                <a:spcPts val="1000"/>
              </a:spcBef>
              <a:spcAft>
                <a:spcPct val="0"/>
              </a:spcAft>
              <a:buClr>
                <a:schemeClr val="accent1"/>
              </a:buClr>
              <a:buSzPct val="80000"/>
              <a:buFont typeface="Wingdings 3" panose="05040102010807070707" pitchFamily="18" charset="2"/>
              <a:buNone/>
              <a:defRPr sz="1200" kern="1200">
                <a:solidFill>
                  <a:schemeClr val="tx1">
                    <a:tint val="75000"/>
                  </a:schemeClr>
                </a:solidFill>
                <a:latin typeface="+mn-lt"/>
                <a:ea typeface="+mn-ea"/>
                <a:cs typeface="+mn-cs"/>
              </a:defRPr>
            </a:lvl4pPr>
            <a:lvl5pPr marL="1828800" indent="0" algn="ctr" defTabSz="457200" rtl="0" eaLnBrk="0" fontAlgn="base" hangingPunct="0">
              <a:spcBef>
                <a:spcPts val="1000"/>
              </a:spcBef>
              <a:spcAft>
                <a:spcPct val="0"/>
              </a:spcAft>
              <a:buClr>
                <a:schemeClr val="accent1"/>
              </a:buClr>
              <a:buSzPct val="80000"/>
              <a:buFont typeface="Wingdings 3" panose="05040102010807070707" pitchFamily="18"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just">
              <a:spcBef>
                <a:spcPts val="0"/>
              </a:spcBef>
            </a:pPr>
            <a:r>
              <a:rPr lang="es-ES" altLang="es-VE" sz="2000" dirty="0">
                <a:solidFill>
                  <a:srgbClr val="000000"/>
                </a:solidFill>
              </a:rPr>
              <a:t>En la primera fase, FASE DE ANÁLISIS o de PREINVERSIÓN del proyecto encontramos tres etapas:</a:t>
            </a:r>
          </a:p>
          <a:p>
            <a:pPr algn="just">
              <a:spcBef>
                <a:spcPts val="0"/>
              </a:spcBef>
            </a:pPr>
            <a:endParaRPr lang="es-ES" altLang="es-VE" sz="2000" dirty="0">
              <a:solidFill>
                <a:srgbClr val="000000"/>
              </a:solidFill>
            </a:endParaRPr>
          </a:p>
          <a:p>
            <a:pPr algn="just">
              <a:spcBef>
                <a:spcPts val="0"/>
              </a:spcBef>
            </a:pPr>
            <a:r>
              <a:rPr lang="es-ES" altLang="es-VE" sz="2000" dirty="0">
                <a:solidFill>
                  <a:srgbClr val="00B050"/>
                </a:solidFill>
              </a:rPr>
              <a:t>ETAPA I:</a:t>
            </a:r>
            <a:r>
              <a:rPr lang="es-ES" altLang="es-VE" sz="2000" dirty="0">
                <a:solidFill>
                  <a:srgbClr val="FFFFFF"/>
                </a:solidFill>
              </a:rPr>
              <a:t> </a:t>
            </a:r>
            <a:r>
              <a:rPr lang="es-ES" altLang="es-VE" sz="2000" dirty="0">
                <a:solidFill>
                  <a:srgbClr val="000000"/>
                </a:solidFill>
              </a:rPr>
              <a:t>Una primera etapa, que para efectos de este curso denominaremos Estudios Preliminares conocida también como Identificación de la Idea, Perfil, Gran Visión; se elabora a partir de información existente, el juicio común y la opinión que da la experiencia. En términos monetarios sólo presenta estimaciones muy globales de las inversiones, ingresos y costos, sin entrar en investigaciones del terreno.</a:t>
            </a:r>
          </a:p>
        </p:txBody>
      </p:sp>
    </p:spTree>
    <p:extLst>
      <p:ext uri="{BB962C8B-B14F-4D97-AF65-F5344CB8AC3E}">
        <p14:creationId xmlns:p14="http://schemas.microsoft.com/office/powerpoint/2010/main" val="772773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9416" y="476672"/>
            <a:ext cx="1512168" cy="360040"/>
          </a:xfrm>
          <a:prstGeom prst="rect">
            <a:avLst/>
          </a:prstGeom>
        </p:spPr>
      </p:pic>
      <p:sp>
        <p:nvSpPr>
          <p:cNvPr id="8" name="Título 1"/>
          <p:cNvSpPr txBox="1">
            <a:spLocks/>
          </p:cNvSpPr>
          <p:nvPr/>
        </p:nvSpPr>
        <p:spPr bwMode="auto">
          <a:xfrm>
            <a:off x="2639616" y="335855"/>
            <a:ext cx="6681788" cy="1001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defTabSz="914400" eaLnBrk="1" hangingPunct="1">
              <a:lnSpc>
                <a:spcPct val="90000"/>
              </a:lnSpc>
              <a:spcBef>
                <a:spcPct val="0"/>
              </a:spcBef>
              <a:buClrTx/>
              <a:buSzTx/>
              <a:buFontTx/>
              <a:buNone/>
            </a:pPr>
            <a:r>
              <a:rPr lang="es-VE" altLang="es-VE" sz="2400" dirty="0">
                <a:solidFill>
                  <a:schemeClr val="tx1"/>
                </a:solidFill>
                <a:latin typeface="Arial" panose="020B0604020202020204" pitchFamily="34" charset="0"/>
                <a:cs typeface="Arial" panose="020B0604020202020204" pitchFamily="34" charset="0"/>
              </a:rPr>
              <a:t>Diplomado en Proyectos</a:t>
            </a:r>
          </a:p>
          <a:p>
            <a:pPr algn="ctr" defTabSz="914400" eaLnBrk="1" hangingPunct="1">
              <a:lnSpc>
                <a:spcPct val="90000"/>
              </a:lnSpc>
              <a:spcBef>
                <a:spcPct val="0"/>
              </a:spcBef>
              <a:buClrTx/>
              <a:buSzTx/>
              <a:buNone/>
            </a:pPr>
            <a:r>
              <a:rPr lang="es-VE" sz="2000" dirty="0">
                <a:solidFill>
                  <a:schemeClr val="tx1"/>
                </a:solidFill>
              </a:rPr>
              <a:t>MODULO VI: ANÁLISIS DE DECISIONES Y PLANEACION DE ACTIVIDADES DEL PROYECTO</a:t>
            </a:r>
          </a:p>
          <a:p>
            <a:pPr algn="ctr" defTabSz="914400" eaLnBrk="1" hangingPunct="1">
              <a:lnSpc>
                <a:spcPct val="90000"/>
              </a:lnSpc>
              <a:spcBef>
                <a:spcPct val="0"/>
              </a:spcBef>
              <a:buClrTx/>
              <a:buSzTx/>
              <a:buNone/>
            </a:pPr>
            <a:r>
              <a:rPr lang="es-VE" altLang="es-VE" sz="2000" dirty="0">
                <a:solidFill>
                  <a:srgbClr val="00B050"/>
                </a:solidFill>
                <a:latin typeface="Arial" panose="020B0604020202020204" pitchFamily="34" charset="0"/>
                <a:cs typeface="Arial" panose="020B0604020202020204" pitchFamily="34" charset="0"/>
              </a:rPr>
              <a:t>Etapas de la Fase I</a:t>
            </a:r>
          </a:p>
        </p:txBody>
      </p:sp>
      <p:sp>
        <p:nvSpPr>
          <p:cNvPr id="6" name="Rectangle 3"/>
          <p:cNvSpPr>
            <a:spLocks noGrp="1" noChangeArrowheads="1"/>
          </p:cNvSpPr>
          <p:nvPr>
            <p:ph type="subTitle" idx="1"/>
          </p:nvPr>
        </p:nvSpPr>
        <p:spPr>
          <a:xfrm>
            <a:off x="1343472" y="1916832"/>
            <a:ext cx="8856984" cy="4176464"/>
          </a:xfrm>
          <a:noFill/>
          <a:ln w="12700" cap="flat">
            <a:solidFill>
              <a:srgbClr val="000000"/>
            </a:solidFill>
            <a:miter lim="800000"/>
            <a:headEnd/>
            <a:tailEnd/>
          </a:ln>
        </p:spPr>
        <p:txBody>
          <a:bodyPr lIns="90488" tIns="44450" rIns="90488" bIns="44450"/>
          <a:lstStyle/>
          <a:p>
            <a:pPr algn="just">
              <a:spcBef>
                <a:spcPts val="0"/>
              </a:spcBef>
            </a:pPr>
            <a:r>
              <a:rPr lang="es-ES" altLang="es-VE" sz="2000" dirty="0">
                <a:solidFill>
                  <a:srgbClr val="00B050"/>
                </a:solidFill>
              </a:rPr>
              <a:t>ETAPA II: </a:t>
            </a:r>
            <a:r>
              <a:rPr lang="es-ES" altLang="es-VE" sz="2000" dirty="0">
                <a:solidFill>
                  <a:srgbClr val="000000"/>
                </a:solidFill>
              </a:rPr>
              <a:t>Estudios de Pre-factibilidad, se caracteriza por recopilar información a través de estudios específicos, este estudio profundiza la investigación, en fuentes secundarias y primarias para definir con cierta aproximación las variables principales referidas del mercado, a las alternativas técnicas de producción, a la capacidad financiera de los</a:t>
            </a:r>
          </a:p>
          <a:p>
            <a:pPr algn="just">
              <a:spcBef>
                <a:spcPts val="0"/>
              </a:spcBef>
            </a:pPr>
            <a:r>
              <a:rPr lang="es-ES" altLang="es-VE" sz="2000" dirty="0">
                <a:solidFill>
                  <a:srgbClr val="000000"/>
                </a:solidFill>
              </a:rPr>
              <a:t>inversionistas. Estudios a realizar:</a:t>
            </a:r>
          </a:p>
          <a:p>
            <a:pPr algn="just">
              <a:spcBef>
                <a:spcPts val="0"/>
              </a:spcBef>
            </a:pPr>
            <a:endParaRPr lang="es-ES" altLang="es-VE" sz="2000" dirty="0">
              <a:solidFill>
                <a:srgbClr val="000000"/>
              </a:solidFill>
            </a:endParaRPr>
          </a:p>
          <a:p>
            <a:pPr algn="just">
              <a:spcBef>
                <a:spcPts val="0"/>
              </a:spcBef>
            </a:pPr>
            <a:r>
              <a:rPr lang="es-ES" altLang="es-VE" sz="1800" dirty="0">
                <a:solidFill>
                  <a:srgbClr val="000000"/>
                </a:solidFill>
              </a:rPr>
              <a:t>1.- ESTUDIO DE MERCADO	                              2.- ESTUDIO TÉCNICO-ECONÓMICO</a:t>
            </a:r>
          </a:p>
          <a:p>
            <a:pPr algn="just">
              <a:spcBef>
                <a:spcPts val="0"/>
              </a:spcBef>
            </a:pPr>
            <a:r>
              <a:rPr lang="es-ES" altLang="es-VE" sz="1800" dirty="0">
                <a:solidFill>
                  <a:srgbClr val="000000"/>
                </a:solidFill>
              </a:rPr>
              <a:t>* Análisis de la demanda	                              * Ingeniería de detalles</a:t>
            </a:r>
          </a:p>
          <a:p>
            <a:pPr algn="just">
              <a:spcBef>
                <a:spcPts val="0"/>
              </a:spcBef>
            </a:pPr>
            <a:r>
              <a:rPr lang="es-ES" altLang="es-VE" sz="1800" dirty="0">
                <a:solidFill>
                  <a:srgbClr val="000000"/>
                </a:solidFill>
              </a:rPr>
              <a:t>* Análisis de la oferta                                      * Determinación del tamaño óptimo</a:t>
            </a:r>
          </a:p>
          <a:p>
            <a:pPr algn="just">
              <a:spcBef>
                <a:spcPts val="0"/>
              </a:spcBef>
            </a:pPr>
            <a:r>
              <a:rPr lang="es-ES" altLang="es-VE" sz="1800" dirty="0">
                <a:solidFill>
                  <a:srgbClr val="000000"/>
                </a:solidFill>
              </a:rPr>
              <a:t>* Análisis de los sistemas de infor</a:t>
            </a:r>
            <a:r>
              <a:rPr lang="es-ES" altLang="es-VE" dirty="0">
                <a:solidFill>
                  <a:srgbClr val="000000"/>
                </a:solidFill>
              </a:rPr>
              <a:t>mación</a:t>
            </a:r>
            <a:r>
              <a:rPr lang="es-ES" altLang="es-VE" sz="1800" dirty="0">
                <a:solidFill>
                  <a:srgbClr val="000000"/>
                </a:solidFill>
              </a:rPr>
              <a:t>  </a:t>
            </a:r>
            <a:r>
              <a:rPr lang="es-ES" altLang="es-VE" sz="2000" dirty="0">
                <a:solidFill>
                  <a:srgbClr val="000000"/>
                </a:solidFill>
              </a:rPr>
              <a:t>  </a:t>
            </a:r>
            <a:r>
              <a:rPr lang="es-ES" altLang="es-VE" sz="1800" dirty="0">
                <a:solidFill>
                  <a:srgbClr val="000000"/>
                </a:solidFill>
              </a:rPr>
              <a:t>      * Localización, proceso productivo,</a:t>
            </a:r>
          </a:p>
          <a:p>
            <a:pPr algn="just">
              <a:spcBef>
                <a:spcPts val="0"/>
              </a:spcBef>
            </a:pPr>
            <a:r>
              <a:rPr lang="es-ES" altLang="es-VE" sz="1800" dirty="0">
                <a:solidFill>
                  <a:srgbClr val="000000"/>
                </a:solidFill>
              </a:rPr>
              <a:t>* Análisis de precios                                           obras físicas, organización.</a:t>
            </a:r>
          </a:p>
          <a:p>
            <a:pPr algn="just">
              <a:spcBef>
                <a:spcPts val="0"/>
              </a:spcBef>
            </a:pPr>
            <a:r>
              <a:rPr lang="es-ES" altLang="es-VE" sz="1800" dirty="0">
                <a:solidFill>
                  <a:srgbClr val="000000"/>
                </a:solidFill>
              </a:rPr>
              <a:t>                                                                      * Calendario</a:t>
            </a:r>
          </a:p>
          <a:p>
            <a:pPr algn="just">
              <a:spcBef>
                <a:spcPts val="0"/>
              </a:spcBef>
            </a:pPr>
            <a:r>
              <a:rPr lang="es-ES" altLang="es-VE" dirty="0">
                <a:solidFill>
                  <a:srgbClr val="000000"/>
                </a:solidFill>
              </a:rPr>
              <a:t>                                                                      *</a:t>
            </a:r>
            <a:r>
              <a:rPr lang="es-ES" altLang="es-VE" sz="2000" dirty="0">
                <a:solidFill>
                  <a:srgbClr val="000000"/>
                </a:solidFill>
              </a:rPr>
              <a:t> Impacto ambiental y social                                                       </a:t>
            </a:r>
          </a:p>
        </p:txBody>
      </p:sp>
    </p:spTree>
    <p:extLst>
      <p:ext uri="{BB962C8B-B14F-4D97-AF65-F5344CB8AC3E}">
        <p14:creationId xmlns:p14="http://schemas.microsoft.com/office/powerpoint/2010/main" val="2003558849"/>
      </p:ext>
    </p:extLst>
  </p:cSld>
  <p:clrMapOvr>
    <a:masterClrMapping/>
  </p:clrMapOvr>
</p:sld>
</file>

<file path=ppt/theme/theme1.xml><?xml version="1.0" encoding="utf-8"?>
<a:theme xmlns:a="http://schemas.openxmlformats.org/drawingml/2006/main" name="Face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1499</TotalTime>
  <Words>4097</Words>
  <Application>Microsoft Office PowerPoint</Application>
  <PresentationFormat>Panorámica</PresentationFormat>
  <Paragraphs>491</Paragraphs>
  <Slides>34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34</vt:i4>
      </vt:variant>
    </vt:vector>
  </HeadingPairs>
  <TitlesOfParts>
    <vt:vector size="39" baseType="lpstr">
      <vt:lpstr>Arial</vt:lpstr>
      <vt:lpstr>Calibri</vt:lpstr>
      <vt:lpstr>Trebuchet MS</vt:lpstr>
      <vt:lpstr>Wingdings 3</vt:lpstr>
      <vt:lpstr>Faceta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Fran</dc:creator>
  <cp:lastModifiedBy>Francisco</cp:lastModifiedBy>
  <cp:revision>83</cp:revision>
  <dcterms:modified xsi:type="dcterms:W3CDTF">2017-05-26T18:46:18Z</dcterms:modified>
</cp:coreProperties>
</file>