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05" r:id="rId3"/>
    <p:sldId id="306" r:id="rId4"/>
    <p:sldId id="353" r:id="rId5"/>
    <p:sldId id="307" r:id="rId6"/>
    <p:sldId id="308" r:id="rId7"/>
    <p:sldId id="309" r:id="rId8"/>
    <p:sldId id="310" r:id="rId9"/>
    <p:sldId id="354" r:id="rId10"/>
    <p:sldId id="356" r:id="rId11"/>
    <p:sldId id="355" r:id="rId12"/>
    <p:sldId id="311" r:id="rId13"/>
    <p:sldId id="312" r:id="rId14"/>
    <p:sldId id="358" r:id="rId15"/>
    <p:sldId id="357" r:id="rId16"/>
    <p:sldId id="359" r:id="rId17"/>
    <p:sldId id="360" r:id="rId18"/>
    <p:sldId id="361" r:id="rId19"/>
    <p:sldId id="362" r:id="rId20"/>
    <p:sldId id="363" r:id="rId21"/>
    <p:sldId id="364" r:id="rId22"/>
    <p:sldId id="365" r:id="rId23"/>
    <p:sldId id="366" r:id="rId24"/>
    <p:sldId id="367" r:id="rId25"/>
    <p:sldId id="368" r:id="rId26"/>
    <p:sldId id="369" r:id="rId27"/>
    <p:sldId id="370" r:id="rId28"/>
    <p:sldId id="371" r:id="rId29"/>
    <p:sldId id="372" r:id="rId30"/>
    <p:sldId id="376" r:id="rId31"/>
    <p:sldId id="374" r:id="rId32"/>
    <p:sldId id="375" r:id="rId33"/>
    <p:sldId id="377" r:id="rId34"/>
    <p:sldId id="378" r:id="rId35"/>
    <p:sldId id="379" r:id="rId36"/>
    <p:sldId id="380" r:id="rId37"/>
    <p:sldId id="381" r:id="rId38"/>
    <p:sldId id="382" r:id="rId39"/>
    <p:sldId id="383" r:id="rId40"/>
    <p:sldId id="384" r:id="rId41"/>
    <p:sldId id="385" r:id="rId42"/>
    <p:sldId id="386" r:id="rId43"/>
    <p:sldId id="387" r:id="rId44"/>
    <p:sldId id="391" r:id="rId45"/>
    <p:sldId id="388" r:id="rId46"/>
    <p:sldId id="389" r:id="rId47"/>
    <p:sldId id="390" r:id="rId48"/>
    <p:sldId id="392" r:id="rId49"/>
    <p:sldId id="393" r:id="rId50"/>
    <p:sldId id="394" r:id="rId51"/>
    <p:sldId id="395" r:id="rId52"/>
    <p:sldId id="396" r:id="rId53"/>
  </p:sldIdLst>
  <p:sldSz cx="12192000" cy="6858000"/>
  <p:notesSz cx="6858000" cy="9101138"/>
  <p:defaultTextStyle>
    <a:defPPr>
      <a:defRPr lang="en-US"/>
    </a:defPPr>
    <a:lvl1pPr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5pPr>
    <a:lvl6pPr marL="2286000" algn="l" defTabSz="914400" rtl="0" eaLnBrk="1" latinLnBrk="0" hangingPunct="1">
      <a:defRPr kern="1200">
        <a:solidFill>
          <a:schemeClr val="tx1"/>
        </a:solidFill>
        <a:latin typeface="Trebuchet MS" panose="020B0603020202020204" pitchFamily="34" charset="0"/>
        <a:ea typeface="+mn-ea"/>
        <a:cs typeface="+mn-cs"/>
      </a:defRPr>
    </a:lvl6pPr>
    <a:lvl7pPr marL="2743200" algn="l" defTabSz="914400" rtl="0" eaLnBrk="1" latinLnBrk="0" hangingPunct="1">
      <a:defRPr kern="1200">
        <a:solidFill>
          <a:schemeClr val="tx1"/>
        </a:solidFill>
        <a:latin typeface="Trebuchet MS" panose="020B0603020202020204" pitchFamily="34" charset="0"/>
        <a:ea typeface="+mn-ea"/>
        <a:cs typeface="+mn-cs"/>
      </a:defRPr>
    </a:lvl7pPr>
    <a:lvl8pPr marL="3200400" algn="l" defTabSz="914400" rtl="0" eaLnBrk="1" latinLnBrk="0" hangingPunct="1">
      <a:defRPr kern="1200">
        <a:solidFill>
          <a:schemeClr val="tx1"/>
        </a:solidFill>
        <a:latin typeface="Trebuchet MS" panose="020B0603020202020204" pitchFamily="34" charset="0"/>
        <a:ea typeface="+mn-ea"/>
        <a:cs typeface="+mn-cs"/>
      </a:defRPr>
    </a:lvl8pPr>
    <a:lvl9pPr marL="3657600" algn="l" defTabSz="914400" rtl="0" eaLnBrk="1" latinLnBrk="0" hangingPunct="1">
      <a:defRPr kern="1200">
        <a:solidFill>
          <a:schemeClr val="tx1"/>
        </a:solidFill>
        <a:latin typeface="Trebuchet MS" panose="020B060302020202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ancisco" initials="F" lastIdx="0" clrIdx="0">
    <p:extLst>
      <p:ext uri="{19B8F6BF-5375-455C-9EA6-DF929625EA0E}">
        <p15:presenceInfo xmlns:p15="http://schemas.microsoft.com/office/powerpoint/2012/main" xmlns="" userId="Francisc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637" autoAdjust="0"/>
    <p:restoredTop sz="94660"/>
  </p:normalViewPr>
  <p:slideViewPr>
    <p:cSldViewPr>
      <p:cViewPr varScale="1">
        <p:scale>
          <a:sx n="49" d="100"/>
          <a:sy n="49" d="100"/>
        </p:scale>
        <p:origin x="-108" y="-144"/>
      </p:cViewPr>
      <p:guideLst>
        <p:guide orient="horz" pos="2160"/>
        <p:guide pos="3840"/>
      </p:guideLst>
    </p:cSldViewPr>
  </p:slideViewPr>
  <p:notesTextViewPr>
    <p:cViewPr>
      <p:scale>
        <a:sx n="1" d="1"/>
        <a:sy n="1" d="1"/>
      </p:scale>
      <p:origin x="0" y="0"/>
    </p:cViewPr>
  </p:notesTextViewPr>
  <p:sorterViewPr>
    <p:cViewPr varScale="1">
      <p:scale>
        <a:sx n="1" d="1"/>
        <a:sy n="1" d="1"/>
      </p:scale>
      <p:origin x="0" y="-2988"/>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grpSp>
        <p:nvGrpSpPr>
          <p:cNvPr id="4" name="Group 6"/>
          <p:cNvGrpSpPr>
            <a:grpSpLocks/>
          </p:cNvGrpSpPr>
          <p:nvPr/>
        </p:nvGrpSpPr>
        <p:grpSpPr bwMode="auto">
          <a:xfrm>
            <a:off x="0" y="-7938"/>
            <a:ext cx="12192000" cy="6865938"/>
            <a:chOff x="0" y="-8467"/>
            <a:chExt cx="12192000" cy="6866467"/>
          </a:xfrm>
        </p:grpSpPr>
        <p:cxnSp>
          <p:nvCxnSpPr>
            <p:cNvPr id="5" name="Straight Connector 31"/>
            <p:cNvCxnSpPr/>
            <p:nvPr/>
          </p:nvCxnSpPr>
          <p:spPr>
            <a:xfrm>
              <a:off x="9371013"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20"/>
            <p:cNvCxnSpPr/>
            <p:nvPr/>
          </p:nvCxnSpPr>
          <p:spPr>
            <a:xfrm flipH="1">
              <a:off x="7424738" y="3681168"/>
              <a:ext cx="476408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7" name="Rectangle 23"/>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Rectangle 25"/>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Isosceles Triangle 26"/>
            <p:cNvSpPr/>
            <p:nvPr/>
          </p:nvSpPr>
          <p:spPr>
            <a:xfrm>
              <a:off x="8932863" y="3047706"/>
              <a:ext cx="325913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27"/>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28"/>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9"/>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30"/>
            <p:cNvSpPr/>
            <p:nvPr/>
          </p:nvSpPr>
          <p:spPr>
            <a:xfrm>
              <a:off x="10371138" y="3589086"/>
              <a:ext cx="181768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8"/>
            <p:cNvSpPr/>
            <p:nvPr/>
          </p:nvSpPr>
          <p:spPr>
            <a:xfrm rot="10800000">
              <a:off x="0" y="-528"/>
              <a:ext cx="842963" cy="5666225"/>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15" name="Date Placeholder 3"/>
          <p:cNvSpPr>
            <a:spLocks noGrp="1"/>
          </p:cNvSpPr>
          <p:nvPr>
            <p:ph type="dt" sz="half" idx="10"/>
          </p:nvPr>
        </p:nvSpPr>
        <p:spPr/>
        <p:txBody>
          <a:bodyPr/>
          <a:lstStyle>
            <a:lvl1pPr>
              <a:defRPr/>
            </a:lvl1pPr>
          </a:lstStyle>
          <a:p>
            <a:pPr>
              <a:defRPr/>
            </a:pPr>
            <a:fld id="{A30A13B9-FE8B-410A-9F07-9BC8B6AC9062}" type="datetimeFigureOut">
              <a:rPr lang="en-US"/>
              <a:pPr>
                <a:defRPr/>
              </a:pPr>
              <a:t>3/5/2018</a:t>
            </a:fld>
            <a:endParaRPr lang="en-US" dirty="0"/>
          </a:p>
        </p:txBody>
      </p:sp>
      <p:sp>
        <p:nvSpPr>
          <p:cNvPr id="16" name="Footer Placeholder 4"/>
          <p:cNvSpPr>
            <a:spLocks noGrp="1"/>
          </p:cNvSpPr>
          <p:nvPr>
            <p:ph type="ftr" sz="quarter" idx="11"/>
          </p:nvPr>
        </p:nvSpPr>
        <p:spPr/>
        <p:txBody>
          <a:bodyPr/>
          <a:lstStyle>
            <a:lvl1pPr>
              <a:defRPr/>
            </a:lvl1pPr>
          </a:lstStyle>
          <a:p>
            <a:pPr>
              <a:defRPr/>
            </a:pPr>
            <a:endParaRPr lang="en-US" dirty="0"/>
          </a:p>
        </p:txBody>
      </p:sp>
      <p:sp>
        <p:nvSpPr>
          <p:cNvPr id="17" name="Slide Number Placeholder 5"/>
          <p:cNvSpPr>
            <a:spLocks noGrp="1"/>
          </p:cNvSpPr>
          <p:nvPr>
            <p:ph type="sldNum" sz="quarter" idx="12"/>
          </p:nvPr>
        </p:nvSpPr>
        <p:spPr/>
        <p:txBody>
          <a:bodyPr/>
          <a:lstStyle>
            <a:lvl1pPr>
              <a:defRPr/>
            </a:lvl1pPr>
          </a:lstStyle>
          <a:p>
            <a:pPr>
              <a:defRPr/>
            </a:pPr>
            <a:fld id="{798D8523-1D60-4A2B-AD31-99956590EF98}" type="slidenum">
              <a:rPr lang="en-US" altLang="es-VE"/>
              <a:pPr>
                <a:defRPr/>
              </a:pPr>
              <a:t>‹Nº›</a:t>
            </a:fld>
            <a:endParaRPr lang="en-US" altLang="es-VE" dirty="0"/>
          </a:p>
        </p:txBody>
      </p:sp>
    </p:spTree>
    <p:extLst>
      <p:ext uri="{BB962C8B-B14F-4D97-AF65-F5344CB8AC3E}">
        <p14:creationId xmlns:p14="http://schemas.microsoft.com/office/powerpoint/2010/main" xmlns="" val="4018182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lvl1pPr>
              <a:defRPr/>
            </a:lvl1pPr>
          </a:lstStyle>
          <a:p>
            <a:pPr>
              <a:defRPr/>
            </a:pPr>
            <a:fld id="{3680809B-14CF-4475-9D7F-2EE38181BDC4}" type="datetimeFigureOut">
              <a:rPr lang="en-US"/>
              <a:pPr>
                <a:defRPr/>
              </a:pPr>
              <a:t>3/5/2018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3EF7A2F-4AC1-4C76-A25D-723394774503}" type="slidenum">
              <a:rPr lang="en-US" altLang="es-VE"/>
              <a:pPr>
                <a:defRPr/>
              </a:pPr>
              <a:t>‹Nº›</a:t>
            </a:fld>
            <a:endParaRPr lang="en-US" altLang="es-VE" dirty="0"/>
          </a:p>
        </p:txBody>
      </p:sp>
    </p:spTree>
    <p:extLst>
      <p:ext uri="{BB962C8B-B14F-4D97-AF65-F5344CB8AC3E}">
        <p14:creationId xmlns:p14="http://schemas.microsoft.com/office/powerpoint/2010/main" xmlns="" val="631414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5" name="TextBox 19"/>
          <p:cNvSpPr txBox="1">
            <a:spLocks noChangeArrowheads="1"/>
          </p:cNvSpPr>
          <p:nvPr/>
        </p:nvSpPr>
        <p:spPr bwMode="auto">
          <a:xfrm>
            <a:off x="541338" y="790575"/>
            <a:ext cx="609600" cy="584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defRPr/>
            </a:pPr>
            <a:r>
              <a:rPr lang="en-US" altLang="es-VE" sz="8000" dirty="0">
                <a:solidFill>
                  <a:srgbClr val="C0E474"/>
                </a:solidFill>
                <a:latin typeface="Arial" panose="020B0604020202020204" pitchFamily="34" charset="0"/>
              </a:rPr>
              <a:t>“</a:t>
            </a:r>
          </a:p>
        </p:txBody>
      </p:sp>
      <p:sp>
        <p:nvSpPr>
          <p:cNvPr id="6" name="TextBox 21"/>
          <p:cNvSpPr txBox="1">
            <a:spLocks noChangeArrowheads="1"/>
          </p:cNvSpPr>
          <p:nvPr/>
        </p:nvSpPr>
        <p:spPr bwMode="auto">
          <a:xfrm>
            <a:off x="8893175" y="2886075"/>
            <a:ext cx="609600" cy="5857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defRPr/>
            </a:pPr>
            <a:r>
              <a:rPr lang="en-US" altLang="es-VE" sz="8000" dirty="0">
                <a:solidFill>
                  <a:srgbClr val="C0E474"/>
                </a:solidFill>
                <a:latin typeface="Arial" panose="020B0604020202020204" pitchFamily="34" charset="0"/>
              </a:rPr>
              <a:t>”</a:t>
            </a:r>
            <a:endParaRPr lang="en-US" altLang="es-VE" dirty="0">
              <a:solidFill>
                <a:srgbClr val="C0E474"/>
              </a:solidFill>
              <a:latin typeface="Arial" panose="020B0604020202020204" pitchFamily="34" charset="0"/>
            </a:endParaRP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7" name="Date Placeholder 3"/>
          <p:cNvSpPr>
            <a:spLocks noGrp="1"/>
          </p:cNvSpPr>
          <p:nvPr>
            <p:ph type="dt" sz="half" idx="14"/>
          </p:nvPr>
        </p:nvSpPr>
        <p:spPr/>
        <p:txBody>
          <a:bodyPr/>
          <a:lstStyle>
            <a:lvl1pPr>
              <a:defRPr/>
            </a:lvl1pPr>
          </a:lstStyle>
          <a:p>
            <a:pPr>
              <a:defRPr/>
            </a:pPr>
            <a:fld id="{A8076A3E-3E63-45BF-B7A4-B99C5157C918}" type="datetimeFigureOut">
              <a:rPr lang="en-US"/>
              <a:pPr>
                <a:defRPr/>
              </a:pPr>
              <a:t>3/5/2018</a:t>
            </a:fld>
            <a:endParaRPr lang="en-US" dirty="0"/>
          </a:p>
        </p:txBody>
      </p:sp>
      <p:sp>
        <p:nvSpPr>
          <p:cNvPr id="8" name="Footer Placeholder 4"/>
          <p:cNvSpPr>
            <a:spLocks noGrp="1"/>
          </p:cNvSpPr>
          <p:nvPr>
            <p:ph type="ftr" sz="quarter" idx="15"/>
          </p:nvPr>
        </p:nvSpPr>
        <p:spPr/>
        <p:txBody>
          <a:bodyPr/>
          <a:lstStyle>
            <a:lvl1pPr>
              <a:defRPr/>
            </a:lvl1pPr>
          </a:lstStyle>
          <a:p>
            <a:pPr>
              <a:defRPr/>
            </a:pPr>
            <a:endParaRPr lang="en-US" dirty="0"/>
          </a:p>
        </p:txBody>
      </p:sp>
      <p:sp>
        <p:nvSpPr>
          <p:cNvPr id="9" name="Slide Number Placeholder 5"/>
          <p:cNvSpPr>
            <a:spLocks noGrp="1"/>
          </p:cNvSpPr>
          <p:nvPr>
            <p:ph type="sldNum" sz="quarter" idx="16"/>
          </p:nvPr>
        </p:nvSpPr>
        <p:spPr/>
        <p:txBody>
          <a:bodyPr/>
          <a:lstStyle>
            <a:lvl1pPr>
              <a:defRPr/>
            </a:lvl1pPr>
          </a:lstStyle>
          <a:p>
            <a:pPr>
              <a:defRPr/>
            </a:pPr>
            <a:fld id="{0A65D68C-8FF0-4AB9-BA3D-2A5CE10FEDF0}" type="slidenum">
              <a:rPr lang="en-US" altLang="es-VE"/>
              <a:pPr>
                <a:defRPr/>
              </a:pPr>
              <a:t>‹Nº›</a:t>
            </a:fld>
            <a:endParaRPr lang="en-US" altLang="es-VE" dirty="0"/>
          </a:p>
        </p:txBody>
      </p:sp>
    </p:spTree>
    <p:extLst>
      <p:ext uri="{BB962C8B-B14F-4D97-AF65-F5344CB8AC3E}">
        <p14:creationId xmlns:p14="http://schemas.microsoft.com/office/powerpoint/2010/main" xmlns="" val="23744756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lvl1pPr>
              <a:defRPr/>
            </a:lvl1pPr>
          </a:lstStyle>
          <a:p>
            <a:pPr>
              <a:defRPr/>
            </a:pPr>
            <a:fld id="{89AB09B9-3E0D-4BEB-9D11-7757F44741C6}" type="datetimeFigureOut">
              <a:rPr lang="en-US"/>
              <a:pPr>
                <a:defRPr/>
              </a:pPr>
              <a:t>3/5/2018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9AB62188-966F-4050-8674-70139D29C649}" type="slidenum">
              <a:rPr lang="en-US" altLang="es-VE"/>
              <a:pPr>
                <a:defRPr/>
              </a:pPr>
              <a:t>‹Nº›</a:t>
            </a:fld>
            <a:endParaRPr lang="en-US" altLang="es-VE" dirty="0"/>
          </a:p>
        </p:txBody>
      </p:sp>
    </p:spTree>
    <p:extLst>
      <p:ext uri="{BB962C8B-B14F-4D97-AF65-F5344CB8AC3E}">
        <p14:creationId xmlns:p14="http://schemas.microsoft.com/office/powerpoint/2010/main" xmlns="" val="15100027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5" name="TextBox 23"/>
          <p:cNvSpPr txBox="1">
            <a:spLocks noChangeArrowheads="1"/>
          </p:cNvSpPr>
          <p:nvPr/>
        </p:nvSpPr>
        <p:spPr bwMode="auto">
          <a:xfrm>
            <a:off x="541338" y="790575"/>
            <a:ext cx="609600" cy="584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defRPr/>
            </a:pPr>
            <a:r>
              <a:rPr lang="en-US" altLang="es-VE" sz="8000" dirty="0">
                <a:solidFill>
                  <a:srgbClr val="C0E474"/>
                </a:solidFill>
                <a:latin typeface="Arial" panose="020B0604020202020204" pitchFamily="34" charset="0"/>
              </a:rPr>
              <a:t>“</a:t>
            </a:r>
          </a:p>
        </p:txBody>
      </p:sp>
      <p:sp>
        <p:nvSpPr>
          <p:cNvPr id="6" name="TextBox 24"/>
          <p:cNvSpPr txBox="1">
            <a:spLocks noChangeArrowheads="1"/>
          </p:cNvSpPr>
          <p:nvPr/>
        </p:nvSpPr>
        <p:spPr bwMode="auto">
          <a:xfrm>
            <a:off x="8893175" y="2886075"/>
            <a:ext cx="609600" cy="5857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defRPr/>
            </a:pPr>
            <a:r>
              <a:rPr lang="en-US" altLang="es-VE" sz="8000" dirty="0">
                <a:solidFill>
                  <a:srgbClr val="C0E474"/>
                </a:solidFill>
                <a:latin typeface="Arial" panose="020B0604020202020204" pitchFamily="34" charset="0"/>
              </a:rPr>
              <a:t>”</a:t>
            </a: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7" name="Date Placeholder 3"/>
          <p:cNvSpPr>
            <a:spLocks noGrp="1"/>
          </p:cNvSpPr>
          <p:nvPr>
            <p:ph type="dt" sz="half" idx="14"/>
          </p:nvPr>
        </p:nvSpPr>
        <p:spPr/>
        <p:txBody>
          <a:bodyPr/>
          <a:lstStyle>
            <a:lvl1pPr>
              <a:defRPr/>
            </a:lvl1pPr>
          </a:lstStyle>
          <a:p>
            <a:pPr>
              <a:defRPr/>
            </a:pPr>
            <a:fld id="{7392575C-CBDA-4753-BF4B-4004821AAA6D}" type="datetimeFigureOut">
              <a:rPr lang="en-US"/>
              <a:pPr>
                <a:defRPr/>
              </a:pPr>
              <a:t>3/5/2018</a:t>
            </a:fld>
            <a:endParaRPr lang="en-US" dirty="0"/>
          </a:p>
        </p:txBody>
      </p:sp>
      <p:sp>
        <p:nvSpPr>
          <p:cNvPr id="8" name="Footer Placeholder 4"/>
          <p:cNvSpPr>
            <a:spLocks noGrp="1"/>
          </p:cNvSpPr>
          <p:nvPr>
            <p:ph type="ftr" sz="quarter" idx="15"/>
          </p:nvPr>
        </p:nvSpPr>
        <p:spPr/>
        <p:txBody>
          <a:bodyPr/>
          <a:lstStyle>
            <a:lvl1pPr>
              <a:defRPr/>
            </a:lvl1pPr>
          </a:lstStyle>
          <a:p>
            <a:pPr>
              <a:defRPr/>
            </a:pPr>
            <a:endParaRPr lang="en-US" dirty="0"/>
          </a:p>
        </p:txBody>
      </p:sp>
      <p:sp>
        <p:nvSpPr>
          <p:cNvPr id="9" name="Slide Number Placeholder 5"/>
          <p:cNvSpPr>
            <a:spLocks noGrp="1"/>
          </p:cNvSpPr>
          <p:nvPr>
            <p:ph type="sldNum" sz="quarter" idx="16"/>
          </p:nvPr>
        </p:nvSpPr>
        <p:spPr/>
        <p:txBody>
          <a:bodyPr/>
          <a:lstStyle>
            <a:lvl1pPr>
              <a:defRPr/>
            </a:lvl1pPr>
          </a:lstStyle>
          <a:p>
            <a:pPr>
              <a:defRPr/>
            </a:pPr>
            <a:fld id="{8EAD4B5E-8D99-4244-8CF4-DA39A327BC17}" type="slidenum">
              <a:rPr lang="en-US" altLang="es-VE"/>
              <a:pPr>
                <a:defRPr/>
              </a:pPr>
              <a:t>‹Nº›</a:t>
            </a:fld>
            <a:endParaRPr lang="en-US" altLang="es-VE" dirty="0"/>
          </a:p>
        </p:txBody>
      </p:sp>
    </p:spTree>
    <p:extLst>
      <p:ext uri="{BB962C8B-B14F-4D97-AF65-F5344CB8AC3E}">
        <p14:creationId xmlns:p14="http://schemas.microsoft.com/office/powerpoint/2010/main" xmlns="" val="5539190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5" name="Date Placeholder 3"/>
          <p:cNvSpPr>
            <a:spLocks noGrp="1"/>
          </p:cNvSpPr>
          <p:nvPr>
            <p:ph type="dt" sz="half" idx="14"/>
          </p:nvPr>
        </p:nvSpPr>
        <p:spPr/>
        <p:txBody>
          <a:bodyPr/>
          <a:lstStyle>
            <a:lvl1pPr>
              <a:defRPr/>
            </a:lvl1pPr>
          </a:lstStyle>
          <a:p>
            <a:pPr>
              <a:defRPr/>
            </a:pPr>
            <a:fld id="{F9FFB65F-9BFE-454B-B1BB-FED132462303}" type="datetimeFigureOut">
              <a:rPr lang="en-US"/>
              <a:pPr>
                <a:defRPr/>
              </a:pPr>
              <a:t>3/5/2018</a:t>
            </a:fld>
            <a:endParaRPr lang="en-US" dirty="0"/>
          </a:p>
        </p:txBody>
      </p:sp>
      <p:sp>
        <p:nvSpPr>
          <p:cNvPr id="6" name="Footer Placeholder 4"/>
          <p:cNvSpPr>
            <a:spLocks noGrp="1"/>
          </p:cNvSpPr>
          <p:nvPr>
            <p:ph type="ftr" sz="quarter" idx="15"/>
          </p:nvPr>
        </p:nvSpPr>
        <p:spPr/>
        <p:txBody>
          <a:bodyPr/>
          <a:lstStyle>
            <a:lvl1pPr>
              <a:defRPr/>
            </a:lvl1pPr>
          </a:lstStyle>
          <a:p>
            <a:pPr>
              <a:defRPr/>
            </a:pPr>
            <a:endParaRPr lang="en-US" dirty="0"/>
          </a:p>
        </p:txBody>
      </p:sp>
      <p:sp>
        <p:nvSpPr>
          <p:cNvPr id="7" name="Slide Number Placeholder 5"/>
          <p:cNvSpPr>
            <a:spLocks noGrp="1"/>
          </p:cNvSpPr>
          <p:nvPr>
            <p:ph type="sldNum" sz="quarter" idx="16"/>
          </p:nvPr>
        </p:nvSpPr>
        <p:spPr/>
        <p:txBody>
          <a:bodyPr/>
          <a:lstStyle>
            <a:lvl1pPr>
              <a:defRPr/>
            </a:lvl1pPr>
          </a:lstStyle>
          <a:p>
            <a:pPr>
              <a:defRPr/>
            </a:pPr>
            <a:fld id="{9D576883-947A-4715-8A46-7985434C7BF5}" type="slidenum">
              <a:rPr lang="en-US" altLang="es-VE"/>
              <a:pPr>
                <a:defRPr/>
              </a:pPr>
              <a:t>‹Nº›</a:t>
            </a:fld>
            <a:endParaRPr lang="en-US" altLang="es-VE" dirty="0"/>
          </a:p>
        </p:txBody>
      </p:sp>
    </p:spTree>
    <p:extLst>
      <p:ext uri="{BB962C8B-B14F-4D97-AF65-F5344CB8AC3E}">
        <p14:creationId xmlns:p14="http://schemas.microsoft.com/office/powerpoint/2010/main" xmlns="" val="38949101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lvl1pPr>
              <a:defRPr/>
            </a:lvl1pPr>
          </a:lstStyle>
          <a:p>
            <a:pPr>
              <a:defRPr/>
            </a:pPr>
            <a:fld id="{596B36A6-5436-4F8E-9D58-4C6589D926C2}" type="datetimeFigureOut">
              <a:rPr lang="en-US"/>
              <a:pPr>
                <a:defRPr/>
              </a:pPr>
              <a:t>3/5/2018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D0E7E4A-0458-4BE2-B170-FE9B02FC5C02}" type="slidenum">
              <a:rPr lang="en-US" altLang="es-VE"/>
              <a:pPr>
                <a:defRPr/>
              </a:pPr>
              <a:t>‹Nº›</a:t>
            </a:fld>
            <a:endParaRPr lang="en-US" altLang="es-VE" dirty="0"/>
          </a:p>
        </p:txBody>
      </p:sp>
    </p:spTree>
    <p:extLst>
      <p:ext uri="{BB962C8B-B14F-4D97-AF65-F5344CB8AC3E}">
        <p14:creationId xmlns:p14="http://schemas.microsoft.com/office/powerpoint/2010/main" xmlns="" val="20032026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lvl1pPr>
              <a:defRPr/>
            </a:lvl1pPr>
          </a:lstStyle>
          <a:p>
            <a:pPr>
              <a:defRPr/>
            </a:pPr>
            <a:fld id="{8B6D9D7C-6A2F-4047-8D7F-C9EB3D01609A}" type="datetimeFigureOut">
              <a:rPr lang="en-US"/>
              <a:pPr>
                <a:defRPr/>
              </a:pPr>
              <a:t>3/5/2018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EECD7F5-DAF1-4AA7-AD60-6B87FEB4308F}" type="slidenum">
              <a:rPr lang="en-US" altLang="es-VE"/>
              <a:pPr>
                <a:defRPr/>
              </a:pPr>
              <a:t>‹Nº›</a:t>
            </a:fld>
            <a:endParaRPr lang="en-US" altLang="es-VE" dirty="0"/>
          </a:p>
        </p:txBody>
      </p:sp>
    </p:spTree>
    <p:extLst>
      <p:ext uri="{BB962C8B-B14F-4D97-AF65-F5344CB8AC3E}">
        <p14:creationId xmlns:p14="http://schemas.microsoft.com/office/powerpoint/2010/main" xmlns="" val="2312460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lvl1pPr>
              <a:defRPr/>
            </a:lvl1pPr>
          </a:lstStyle>
          <a:p>
            <a:pPr>
              <a:defRPr/>
            </a:pPr>
            <a:fld id="{72B7913C-7AF6-4E70-BEB6-B84D7B4035E9}" type="datetimeFigureOut">
              <a:rPr lang="en-US"/>
              <a:pPr>
                <a:defRPr/>
              </a:pPr>
              <a:t>3/5/2018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3C37808-11F0-4576-9843-9583F654C12E}" type="slidenum">
              <a:rPr lang="en-US" altLang="es-VE"/>
              <a:pPr>
                <a:defRPr/>
              </a:pPr>
              <a:t>‹Nº›</a:t>
            </a:fld>
            <a:endParaRPr lang="en-US" altLang="es-VE" dirty="0"/>
          </a:p>
        </p:txBody>
      </p:sp>
    </p:spTree>
    <p:extLst>
      <p:ext uri="{BB962C8B-B14F-4D97-AF65-F5344CB8AC3E}">
        <p14:creationId xmlns:p14="http://schemas.microsoft.com/office/powerpoint/2010/main" xmlns="" val="4206700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lvl1pPr>
              <a:defRPr/>
            </a:lvl1pPr>
          </a:lstStyle>
          <a:p>
            <a:pPr>
              <a:defRPr/>
            </a:pPr>
            <a:fld id="{562A6907-C499-42A9-9165-468BB0FBFF3B}" type="datetimeFigureOut">
              <a:rPr lang="en-US"/>
              <a:pPr>
                <a:defRPr/>
              </a:pPr>
              <a:t>3/5/2018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021A49C-6518-4BA3-AEA1-7FAB3B922A99}" type="slidenum">
              <a:rPr lang="en-US" altLang="es-VE"/>
              <a:pPr>
                <a:defRPr/>
              </a:pPr>
              <a:t>‹Nº›</a:t>
            </a:fld>
            <a:endParaRPr lang="en-US" altLang="es-VE" dirty="0"/>
          </a:p>
        </p:txBody>
      </p:sp>
    </p:spTree>
    <p:extLst>
      <p:ext uri="{BB962C8B-B14F-4D97-AF65-F5344CB8AC3E}">
        <p14:creationId xmlns:p14="http://schemas.microsoft.com/office/powerpoint/2010/main" xmlns="" val="459371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3"/>
          <p:cNvSpPr>
            <a:spLocks noGrp="1"/>
          </p:cNvSpPr>
          <p:nvPr>
            <p:ph type="dt" sz="half" idx="10"/>
          </p:nvPr>
        </p:nvSpPr>
        <p:spPr/>
        <p:txBody>
          <a:bodyPr/>
          <a:lstStyle>
            <a:lvl1pPr>
              <a:defRPr/>
            </a:lvl1pPr>
          </a:lstStyle>
          <a:p>
            <a:pPr>
              <a:defRPr/>
            </a:pPr>
            <a:fld id="{B80779ED-7083-474B-90F9-EF9C5732EA25}" type="datetimeFigureOut">
              <a:rPr lang="en-US"/>
              <a:pPr>
                <a:defRPr/>
              </a:pPr>
              <a:t>3/5/2018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56A93D3-775F-41BA-815B-16F87F471C2C}" type="slidenum">
              <a:rPr lang="en-US" altLang="es-VE"/>
              <a:pPr>
                <a:defRPr/>
              </a:pPr>
              <a:t>‹Nº›</a:t>
            </a:fld>
            <a:endParaRPr lang="en-US" altLang="es-VE" dirty="0"/>
          </a:p>
        </p:txBody>
      </p:sp>
    </p:spTree>
    <p:extLst>
      <p:ext uri="{BB962C8B-B14F-4D97-AF65-F5344CB8AC3E}">
        <p14:creationId xmlns:p14="http://schemas.microsoft.com/office/powerpoint/2010/main" xmlns="" val="1190124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3"/>
          <p:cNvSpPr>
            <a:spLocks noGrp="1"/>
          </p:cNvSpPr>
          <p:nvPr>
            <p:ph type="dt" sz="half" idx="10"/>
          </p:nvPr>
        </p:nvSpPr>
        <p:spPr/>
        <p:txBody>
          <a:bodyPr/>
          <a:lstStyle>
            <a:lvl1pPr>
              <a:defRPr/>
            </a:lvl1pPr>
          </a:lstStyle>
          <a:p>
            <a:pPr>
              <a:defRPr/>
            </a:pPr>
            <a:fld id="{E98FBF40-62D0-442A-BAEB-704F05270D1E}" type="datetimeFigureOut">
              <a:rPr lang="en-US"/>
              <a:pPr>
                <a:defRPr/>
              </a:pPr>
              <a:t>3/5/2018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6BC1D0F0-5171-463B-AF97-BB6EA9F77BEE}" type="slidenum">
              <a:rPr lang="en-US" altLang="es-VE"/>
              <a:pPr>
                <a:defRPr/>
              </a:pPr>
              <a:t>‹Nº›</a:t>
            </a:fld>
            <a:endParaRPr lang="en-US" altLang="es-VE" dirty="0"/>
          </a:p>
        </p:txBody>
      </p:sp>
    </p:spTree>
    <p:extLst>
      <p:ext uri="{BB962C8B-B14F-4D97-AF65-F5344CB8AC3E}">
        <p14:creationId xmlns:p14="http://schemas.microsoft.com/office/powerpoint/2010/main" xmlns="" val="3218669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3"/>
          <p:cNvSpPr>
            <a:spLocks noGrp="1"/>
          </p:cNvSpPr>
          <p:nvPr>
            <p:ph type="dt" sz="half" idx="10"/>
          </p:nvPr>
        </p:nvSpPr>
        <p:spPr/>
        <p:txBody>
          <a:bodyPr/>
          <a:lstStyle>
            <a:lvl1pPr>
              <a:defRPr/>
            </a:lvl1pPr>
          </a:lstStyle>
          <a:p>
            <a:pPr>
              <a:defRPr/>
            </a:pPr>
            <a:fld id="{5F619000-412C-4C66-BD3B-480D49636634}" type="datetimeFigureOut">
              <a:rPr lang="en-US"/>
              <a:pPr>
                <a:defRPr/>
              </a:pPr>
              <a:t>3/5/2018</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6BC618B3-AF47-4096-B8FC-6DCE9F594C25}" type="slidenum">
              <a:rPr lang="en-US" altLang="es-VE"/>
              <a:pPr>
                <a:defRPr/>
              </a:pPr>
              <a:t>‹Nº›</a:t>
            </a:fld>
            <a:endParaRPr lang="en-US" altLang="es-VE" dirty="0"/>
          </a:p>
        </p:txBody>
      </p:sp>
    </p:spTree>
    <p:extLst>
      <p:ext uri="{BB962C8B-B14F-4D97-AF65-F5344CB8AC3E}">
        <p14:creationId xmlns:p14="http://schemas.microsoft.com/office/powerpoint/2010/main" xmlns="" val="2525927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B2F25DD-94D4-4D24-8E62-CDFC4AB82CB6}" type="datetimeFigureOut">
              <a:rPr lang="en-US"/>
              <a:pPr>
                <a:defRPr/>
              </a:pPr>
              <a:t>3/5/2018</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B81F47AB-24D6-40E1-9400-A600509A620E}" type="slidenum">
              <a:rPr lang="en-US" altLang="es-VE"/>
              <a:pPr>
                <a:defRPr/>
              </a:pPr>
              <a:t>‹Nº›</a:t>
            </a:fld>
            <a:endParaRPr lang="en-US" altLang="es-VE" dirty="0"/>
          </a:p>
        </p:txBody>
      </p:sp>
    </p:spTree>
    <p:extLst>
      <p:ext uri="{BB962C8B-B14F-4D97-AF65-F5344CB8AC3E}">
        <p14:creationId xmlns:p14="http://schemas.microsoft.com/office/powerpoint/2010/main" xmlns="" val="538937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el estilo de texto del patrón</a:t>
            </a:r>
          </a:p>
        </p:txBody>
      </p:sp>
      <p:sp>
        <p:nvSpPr>
          <p:cNvPr id="5" name="Date Placeholder 3"/>
          <p:cNvSpPr>
            <a:spLocks noGrp="1"/>
          </p:cNvSpPr>
          <p:nvPr>
            <p:ph type="dt" sz="half" idx="10"/>
          </p:nvPr>
        </p:nvSpPr>
        <p:spPr/>
        <p:txBody>
          <a:bodyPr/>
          <a:lstStyle>
            <a:lvl1pPr>
              <a:defRPr/>
            </a:lvl1pPr>
          </a:lstStyle>
          <a:p>
            <a:pPr>
              <a:defRPr/>
            </a:pPr>
            <a:fld id="{4F6BE027-E58F-4F23-8395-C09993D5A396}" type="datetimeFigureOut">
              <a:rPr lang="en-US"/>
              <a:pPr>
                <a:defRPr/>
              </a:pPr>
              <a:t>3/5/2018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2F46288B-0278-4074-99E5-E629367E8076}" type="slidenum">
              <a:rPr lang="en-US" altLang="es-VE"/>
              <a:pPr>
                <a:defRPr/>
              </a:pPr>
              <a:t>‹Nº›</a:t>
            </a:fld>
            <a:endParaRPr lang="en-US" altLang="es-VE" dirty="0"/>
          </a:p>
        </p:txBody>
      </p:sp>
    </p:spTree>
    <p:extLst>
      <p:ext uri="{BB962C8B-B14F-4D97-AF65-F5344CB8AC3E}">
        <p14:creationId xmlns:p14="http://schemas.microsoft.com/office/powerpoint/2010/main" xmlns="" val="4053863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noProof="0" dirty="0"/>
              <a:t>Haga clic en el icono para agregar una imagen</a:t>
            </a:r>
            <a:endParaRPr lang="en-US" noProof="0"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3"/>
          <p:cNvSpPr>
            <a:spLocks noGrp="1"/>
          </p:cNvSpPr>
          <p:nvPr>
            <p:ph type="dt" sz="half" idx="10"/>
          </p:nvPr>
        </p:nvSpPr>
        <p:spPr/>
        <p:txBody>
          <a:bodyPr/>
          <a:lstStyle>
            <a:lvl1pPr>
              <a:defRPr/>
            </a:lvl1pPr>
          </a:lstStyle>
          <a:p>
            <a:pPr>
              <a:defRPr/>
            </a:pPr>
            <a:fld id="{3F4BA5CD-6D63-4E39-B21F-1108092D0A6E}" type="datetimeFigureOut">
              <a:rPr lang="en-US"/>
              <a:pPr>
                <a:defRPr/>
              </a:pPr>
              <a:t>3/5/2018</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D714B87D-BB2D-4D7F-8008-321906AE77B1}" type="slidenum">
              <a:rPr lang="en-US" altLang="es-VE"/>
              <a:pPr>
                <a:defRPr/>
              </a:pPr>
              <a:t>‹Nº›</a:t>
            </a:fld>
            <a:endParaRPr lang="en-US" altLang="es-VE" dirty="0"/>
          </a:p>
        </p:txBody>
      </p:sp>
    </p:spTree>
    <p:extLst>
      <p:ext uri="{BB962C8B-B14F-4D97-AF65-F5344CB8AC3E}">
        <p14:creationId xmlns:p14="http://schemas.microsoft.com/office/powerpoint/2010/main" xmlns="" val="2903201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0" y="-7938"/>
            <a:ext cx="12192000" cy="6865938"/>
            <a:chOff x="0" y="-8467"/>
            <a:chExt cx="12192000" cy="6866467"/>
          </a:xfrm>
        </p:grpSpPr>
        <p:cxnSp>
          <p:nvCxnSpPr>
            <p:cNvPr id="20" name="Straight Connector 19"/>
            <p:cNvCxnSpPr/>
            <p:nvPr/>
          </p:nvCxnSpPr>
          <p:spPr>
            <a:xfrm>
              <a:off x="9371013"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4738" y="3681168"/>
              <a:ext cx="476408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863" y="3047706"/>
              <a:ext cx="325913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138" y="3589086"/>
              <a:ext cx="181768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2981"/>
              <a:ext cx="449263" cy="2845019"/>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p:cNvSpPr>
            <a:spLocks noGrp="1"/>
          </p:cNvSpPr>
          <p:nvPr>
            <p:ph type="title"/>
          </p:nvPr>
        </p:nvSpPr>
        <p:spPr bwMode="auto">
          <a:xfrm>
            <a:off x="677863" y="609600"/>
            <a:ext cx="8596312" cy="1320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VE"/>
              <a:t>Haga clic para modificar el estilo de título del patrón</a:t>
            </a:r>
            <a:endParaRPr lang="en-US" altLang="es-VE"/>
          </a:p>
        </p:txBody>
      </p:sp>
      <p:sp>
        <p:nvSpPr>
          <p:cNvPr id="1028" name="Text Placeholder 2"/>
          <p:cNvSpPr>
            <a:spLocks noGrp="1"/>
          </p:cNvSpPr>
          <p:nvPr>
            <p:ph type="body" idx="1"/>
          </p:nvPr>
        </p:nvSpPr>
        <p:spPr bwMode="auto">
          <a:xfrm>
            <a:off x="677863" y="2160588"/>
            <a:ext cx="8596312" cy="3881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VE"/>
              <a:t>Haga clic para modificar el estilo de texto del patrón</a:t>
            </a:r>
          </a:p>
          <a:p>
            <a:pPr lvl="1"/>
            <a:r>
              <a:rPr lang="es-ES" altLang="es-VE"/>
              <a:t>Segundo nivel</a:t>
            </a:r>
          </a:p>
          <a:p>
            <a:pPr lvl="2"/>
            <a:r>
              <a:rPr lang="es-ES" altLang="es-VE"/>
              <a:t>Tercer nivel</a:t>
            </a:r>
          </a:p>
          <a:p>
            <a:pPr lvl="3"/>
            <a:r>
              <a:rPr lang="es-ES" altLang="es-VE"/>
              <a:t>Cuarto nivel</a:t>
            </a:r>
          </a:p>
          <a:p>
            <a:pPr lvl="4"/>
            <a:r>
              <a:rPr lang="es-ES" altLang="es-VE"/>
              <a:t>Quinto nivel</a:t>
            </a:r>
            <a:endParaRPr lang="en-US" altLang="es-VE"/>
          </a:p>
        </p:txBody>
      </p:sp>
      <p:sp>
        <p:nvSpPr>
          <p:cNvPr id="4" name="Date Placeholder 3"/>
          <p:cNvSpPr>
            <a:spLocks noGrp="1"/>
          </p:cNvSpPr>
          <p:nvPr>
            <p:ph type="dt" sz="half" idx="2"/>
          </p:nvPr>
        </p:nvSpPr>
        <p:spPr>
          <a:xfrm>
            <a:off x="7205663" y="6042025"/>
            <a:ext cx="911225"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9F971D79-4E0F-454F-9D90-8E97D98E7DC0}" type="datetimeFigureOut">
              <a:rPr lang="en-US"/>
              <a:pPr>
                <a:defRPr/>
              </a:pPr>
              <a:t>3/5/2018</a:t>
            </a:fld>
            <a:endParaRPr lang="en-US" dirty="0"/>
          </a:p>
        </p:txBody>
      </p:sp>
      <p:sp>
        <p:nvSpPr>
          <p:cNvPr id="5" name="Footer Placeholder 4"/>
          <p:cNvSpPr>
            <a:spLocks noGrp="1"/>
          </p:cNvSpPr>
          <p:nvPr>
            <p:ph type="ftr" sz="quarter" idx="3"/>
          </p:nvPr>
        </p:nvSpPr>
        <p:spPr>
          <a:xfrm>
            <a:off x="677863" y="6042025"/>
            <a:ext cx="6297612"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8589963" y="6042025"/>
            <a:ext cx="684212"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chemeClr val="accent1"/>
                </a:solidFill>
              </a:defRPr>
            </a:lvl1pPr>
          </a:lstStyle>
          <a:p>
            <a:pPr>
              <a:defRPr/>
            </a:pPr>
            <a:fld id="{FCBF4493-9064-41A5-887E-8DE5C255246D}" type="slidenum">
              <a:rPr lang="en-US" altLang="es-VE"/>
              <a:pPr>
                <a:defRPr/>
              </a:pPr>
              <a:t>‹Nº›</a:t>
            </a:fld>
            <a:endParaRPr lang="en-US" altLang="es-VE" dirty="0"/>
          </a:p>
        </p:txBody>
      </p:sp>
    </p:spTree>
  </p:cSld>
  <p:clrMap bg1="lt1" tx1="dk1" bg2="lt2" tx2="dk2" accent1="accent1" accent2="accent2" accent3="accent3" accent4="accent4" accent5="accent5" accent6="accent6" hlink="hlink" folHlink="folHlink"/>
  <p:sldLayoutIdLst>
    <p:sldLayoutId id="2147483779"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80" r:id="rId11"/>
    <p:sldLayoutId id="2147483775" r:id="rId12"/>
    <p:sldLayoutId id="2147483781" r:id="rId13"/>
    <p:sldLayoutId id="2147483776" r:id="rId14"/>
    <p:sldLayoutId id="2147483777" r:id="rId15"/>
    <p:sldLayoutId id="2147483778" r:id="rId16"/>
  </p:sldLayoutIdLst>
  <p:txStyles>
    <p:titleStyle>
      <a:lvl1pPr algn="l" defTabSz="457200" rtl="0" eaLnBrk="0" fontAlgn="base" hangingPunct="0">
        <a:spcBef>
          <a:spcPct val="0"/>
        </a:spcBef>
        <a:spcAft>
          <a:spcPct val="0"/>
        </a:spcAft>
        <a:defRPr sz="3600" kern="1200">
          <a:solidFill>
            <a:schemeClr val="accent1"/>
          </a:solidFill>
          <a:latin typeface="+mj-lt"/>
          <a:ea typeface="+mj-ea"/>
          <a:cs typeface="+mj-cs"/>
        </a:defRPr>
      </a:lvl1pPr>
      <a:lvl2pPr algn="l" defTabSz="457200" rtl="0" eaLnBrk="0" fontAlgn="base" hangingPunct="0">
        <a:spcBef>
          <a:spcPct val="0"/>
        </a:spcBef>
        <a:spcAft>
          <a:spcPct val="0"/>
        </a:spcAft>
        <a:defRPr sz="3600">
          <a:solidFill>
            <a:schemeClr val="accent1"/>
          </a:solidFill>
          <a:latin typeface="Trebuchet MS" panose="020B0603020202020204" pitchFamily="34" charset="0"/>
        </a:defRPr>
      </a:lvl2pPr>
      <a:lvl3pPr algn="l" defTabSz="457200" rtl="0" eaLnBrk="0" fontAlgn="base" hangingPunct="0">
        <a:spcBef>
          <a:spcPct val="0"/>
        </a:spcBef>
        <a:spcAft>
          <a:spcPct val="0"/>
        </a:spcAft>
        <a:defRPr sz="3600">
          <a:solidFill>
            <a:schemeClr val="accent1"/>
          </a:solidFill>
          <a:latin typeface="Trebuchet MS" panose="020B0603020202020204" pitchFamily="34" charset="0"/>
        </a:defRPr>
      </a:lvl3pPr>
      <a:lvl4pPr algn="l" defTabSz="457200" rtl="0" eaLnBrk="0" fontAlgn="base" hangingPunct="0">
        <a:spcBef>
          <a:spcPct val="0"/>
        </a:spcBef>
        <a:spcAft>
          <a:spcPct val="0"/>
        </a:spcAft>
        <a:defRPr sz="3600">
          <a:solidFill>
            <a:schemeClr val="accent1"/>
          </a:solidFill>
          <a:latin typeface="Trebuchet MS" panose="020B0603020202020204" pitchFamily="34" charset="0"/>
        </a:defRPr>
      </a:lvl4pPr>
      <a:lvl5pPr algn="l" defTabSz="457200" rtl="0" eaLnBrk="0" fontAlgn="base" hangingPunct="0">
        <a:spcBef>
          <a:spcPct val="0"/>
        </a:spcBef>
        <a:spcAft>
          <a:spcPct val="0"/>
        </a:spcAft>
        <a:defRPr sz="3600">
          <a:solidFill>
            <a:schemeClr val="accent1"/>
          </a:solidFill>
          <a:latin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javascript:;" TargetMode="Externa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ítulo 1"/>
          <p:cNvSpPr txBox="1">
            <a:spLocks/>
          </p:cNvSpPr>
          <p:nvPr/>
        </p:nvSpPr>
        <p:spPr bwMode="auto">
          <a:xfrm>
            <a:off x="2250803" y="1190428"/>
            <a:ext cx="7286625" cy="8722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1600" b="1" dirty="0">
                <a:solidFill>
                  <a:schemeClr val="tx1"/>
                </a:solidFill>
                <a:latin typeface="Arial" panose="020B0604020202020204" pitchFamily="34" charset="0"/>
                <a:cs typeface="Arial" panose="020B0604020202020204" pitchFamily="34" charset="0"/>
              </a:rPr>
              <a:t>UNIVERSIDAD DE LOS ANDES</a:t>
            </a:r>
          </a:p>
          <a:p>
            <a:pPr algn="ctr" defTabSz="914400" eaLnBrk="1" hangingPunct="1">
              <a:lnSpc>
                <a:spcPct val="90000"/>
              </a:lnSpc>
              <a:spcBef>
                <a:spcPct val="0"/>
              </a:spcBef>
              <a:buClrTx/>
              <a:buSzTx/>
              <a:buFontTx/>
              <a:buNone/>
            </a:pPr>
            <a:r>
              <a:rPr lang="es-VE" altLang="es-VE" sz="1600" b="1" dirty="0">
                <a:solidFill>
                  <a:schemeClr val="tx1"/>
                </a:solidFill>
                <a:latin typeface="Arial" panose="020B0604020202020204" pitchFamily="34" charset="0"/>
                <a:cs typeface="Arial" panose="020B0604020202020204" pitchFamily="34" charset="0"/>
              </a:rPr>
              <a:t>FACULTAD DE CIENCIAS ECONÓMICAS Y SOCIALES</a:t>
            </a:r>
          </a:p>
          <a:p>
            <a:pPr algn="ctr" defTabSz="914400" eaLnBrk="1" hangingPunct="1">
              <a:lnSpc>
                <a:spcPct val="90000"/>
              </a:lnSpc>
              <a:spcBef>
                <a:spcPct val="0"/>
              </a:spcBef>
              <a:buClrTx/>
              <a:buSzTx/>
              <a:buFontTx/>
              <a:buNone/>
            </a:pPr>
            <a:r>
              <a:rPr lang="es-VE" altLang="es-VE" sz="1600" b="1" dirty="0">
                <a:solidFill>
                  <a:schemeClr val="tx1"/>
                </a:solidFill>
                <a:latin typeface="Arial" panose="020B0604020202020204" pitchFamily="34" charset="0"/>
                <a:cs typeface="Arial" panose="020B0604020202020204" pitchFamily="34" charset="0"/>
              </a:rPr>
              <a:t>ESCUELA DE ADMINISTRACIÓN Y CONTADURIA PÚBLICA</a:t>
            </a:r>
          </a:p>
          <a:p>
            <a:pPr algn="ctr" defTabSz="914400" eaLnBrk="1" hangingPunct="1">
              <a:lnSpc>
                <a:spcPct val="90000"/>
              </a:lnSpc>
              <a:spcBef>
                <a:spcPct val="0"/>
              </a:spcBef>
              <a:buClrTx/>
              <a:buSzTx/>
              <a:buFontTx/>
              <a:buNone/>
            </a:pPr>
            <a:r>
              <a:rPr lang="es-VE" altLang="es-VE" sz="1600" b="1" dirty="0">
                <a:solidFill>
                  <a:schemeClr val="tx1"/>
                </a:solidFill>
                <a:latin typeface="Arial" panose="020B0604020202020204" pitchFamily="34" charset="0"/>
                <a:cs typeface="Arial" panose="020B0604020202020204" pitchFamily="34" charset="0"/>
              </a:rPr>
              <a:t>DEPARTAMENTO DE CIENCIAS ADMINISTRATIVAS</a:t>
            </a:r>
          </a:p>
          <a:p>
            <a:pPr algn="ctr" defTabSz="914400" eaLnBrk="1" hangingPunct="1">
              <a:lnSpc>
                <a:spcPct val="90000"/>
              </a:lnSpc>
              <a:spcBef>
                <a:spcPct val="0"/>
              </a:spcBef>
              <a:buClrTx/>
              <a:buSzTx/>
              <a:buFontTx/>
              <a:buNone/>
            </a:pPr>
            <a:endParaRPr lang="es-VE" altLang="es-VE" sz="1600" dirty="0">
              <a:solidFill>
                <a:schemeClr val="tx1"/>
              </a:solidFill>
              <a:latin typeface="Arial" panose="020B0604020202020204" pitchFamily="34" charset="0"/>
              <a:cs typeface="Arial" panose="020B0604020202020204" pitchFamily="34" charset="0"/>
            </a:endParaRPr>
          </a:p>
        </p:txBody>
      </p:sp>
      <p:sp>
        <p:nvSpPr>
          <p:cNvPr id="5125" name="Título 1"/>
          <p:cNvSpPr txBox="1">
            <a:spLocks/>
          </p:cNvSpPr>
          <p:nvPr/>
        </p:nvSpPr>
        <p:spPr bwMode="auto">
          <a:xfrm>
            <a:off x="4223792" y="6102177"/>
            <a:ext cx="3170237" cy="368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endParaRPr lang="es-VE" altLang="es-VE" sz="1400" b="1" dirty="0">
              <a:solidFill>
                <a:schemeClr val="tx1"/>
              </a:solidFill>
              <a:latin typeface="Arial" panose="020B0604020202020204" pitchFamily="34" charset="0"/>
              <a:cs typeface="Arial" panose="020B0604020202020204" pitchFamily="34" charset="0"/>
            </a:endParaRPr>
          </a:p>
        </p:txBody>
      </p:sp>
      <p:sp>
        <p:nvSpPr>
          <p:cNvPr id="5126" name="Título 1"/>
          <p:cNvSpPr txBox="1">
            <a:spLocks/>
          </p:cNvSpPr>
          <p:nvPr/>
        </p:nvSpPr>
        <p:spPr bwMode="auto">
          <a:xfrm>
            <a:off x="7836422" y="6023771"/>
            <a:ext cx="3402012" cy="2873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spcBef>
                <a:spcPct val="0"/>
              </a:spcBef>
              <a:buClrTx/>
              <a:buSzTx/>
              <a:buFontTx/>
              <a:buNone/>
            </a:pPr>
            <a:r>
              <a:rPr lang="es-VE" altLang="es-VE" sz="1400" b="1" dirty="0">
                <a:solidFill>
                  <a:schemeClr val="tx1"/>
                </a:solidFill>
                <a:latin typeface="Arial" panose="020B0604020202020204" pitchFamily="34" charset="0"/>
                <a:cs typeface="Arial" panose="020B0604020202020204" pitchFamily="34" charset="0"/>
              </a:rPr>
              <a:t>Prof. Dr. Francisco Antonio García</a:t>
            </a:r>
          </a:p>
        </p:txBody>
      </p:sp>
      <p:sp>
        <p:nvSpPr>
          <p:cNvPr id="5127" name="Título 1"/>
          <p:cNvSpPr txBox="1">
            <a:spLocks/>
          </p:cNvSpPr>
          <p:nvPr/>
        </p:nvSpPr>
        <p:spPr bwMode="auto">
          <a:xfrm>
            <a:off x="2855640" y="2996952"/>
            <a:ext cx="6681788" cy="1001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Métodos Cuantitativos para la </a:t>
            </a:r>
            <a:r>
              <a:rPr lang="es-VE" altLang="es-VE" sz="2400" dirty="0" smtClean="0">
                <a:solidFill>
                  <a:schemeClr val="tx1"/>
                </a:solidFill>
                <a:latin typeface="Arial" panose="020B0604020202020204" pitchFamily="34" charset="0"/>
                <a:cs typeface="Arial" panose="020B0604020202020204" pitchFamily="34" charset="0"/>
              </a:rPr>
              <a:t>Gerencia</a:t>
            </a:r>
            <a:endParaRPr lang="es-VE" altLang="es-VE" sz="2400" dirty="0">
              <a:solidFill>
                <a:schemeClr val="tx1"/>
              </a:solidFill>
              <a:latin typeface="Arial" panose="020B0604020202020204" pitchFamily="34" charset="0"/>
              <a:cs typeface="Arial" panose="020B0604020202020204" pitchFamily="34" charset="0"/>
            </a:endParaRPr>
          </a:p>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(láminas ilustrativas de clases)</a:t>
            </a:r>
          </a:p>
        </p:txBody>
      </p:sp>
      <p:pic>
        <p:nvPicPr>
          <p:cNvPr id="2" name="Imagen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911424" y="411055"/>
            <a:ext cx="2155865" cy="630894"/>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476672"/>
            <a:ext cx="7920880" cy="1138773"/>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altLang="es-VE" sz="2000" b="1" dirty="0" smtClean="0">
                <a:solidFill>
                  <a:schemeClr val="accent2">
                    <a:lumMod val="75000"/>
                  </a:schemeClr>
                </a:solidFill>
                <a:latin typeface="Arial" panose="020B0604020202020204" pitchFamily="34" charset="0"/>
                <a:cs typeface="Arial" panose="020B0604020202020204" pitchFamily="34" charset="0"/>
              </a:rPr>
              <a:t>Clasificación de las decisiones</a:t>
            </a:r>
            <a:endParaRPr lang="es-VE" altLang="es-VE" sz="2000" b="1" dirty="0">
              <a:solidFill>
                <a:schemeClr val="accent2">
                  <a:lumMod val="75000"/>
                </a:schemeClr>
              </a:solidFill>
              <a:latin typeface="Arial" panose="020B0604020202020204" pitchFamily="34" charset="0"/>
              <a:cs typeface="Arial" panose="020B0604020202020204" pitchFamily="34" charset="0"/>
            </a:endParaRPr>
          </a:p>
          <a:p>
            <a:pPr algn="ctr"/>
            <a:endParaRPr lang="es-VE" altLang="es-VE" sz="2400" dirty="0">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602122" y="1598323"/>
            <a:ext cx="10657184" cy="4893647"/>
          </a:xfrm>
          <a:prstGeom prst="rect">
            <a:avLst/>
          </a:prstGeom>
          <a:noFill/>
        </p:spPr>
        <p:txBody>
          <a:bodyPr wrap="square" rtlCol="0">
            <a:spAutoFit/>
          </a:bodyPr>
          <a:lstStyle/>
          <a:p>
            <a:pPr algn="just"/>
            <a:r>
              <a:rPr lang="es-VE" sz="2400" dirty="0"/>
              <a:t>Los procesos de decisión se clasifican de acuerdo según el grado de conocimiento que se tenga sobre el conjunto de factores o variables no controladas por el decisor y que pueden tener influencia sobre el resultado final (esto es lo que se conoce como ambiente o contexto). </a:t>
            </a:r>
            <a:endParaRPr lang="es-VE" sz="2400" dirty="0" smtClean="0"/>
          </a:p>
          <a:p>
            <a:pPr algn="just"/>
            <a:endParaRPr lang="es-VE" sz="2400" dirty="0" smtClean="0"/>
          </a:p>
          <a:p>
            <a:pPr algn="just"/>
            <a:r>
              <a:rPr lang="es-VE" sz="2400" dirty="0" smtClean="0"/>
              <a:t>Así</a:t>
            </a:r>
            <a:r>
              <a:rPr lang="es-VE" sz="2400" dirty="0"/>
              <a:t>, se dirá que: • </a:t>
            </a:r>
            <a:endParaRPr lang="es-VE" sz="2400" dirty="0" smtClean="0"/>
          </a:p>
          <a:p>
            <a:pPr algn="just"/>
            <a:endParaRPr lang="es-VE" sz="2400" dirty="0" smtClean="0"/>
          </a:p>
          <a:p>
            <a:pPr marL="342900" indent="-342900" algn="just">
              <a:buFont typeface="Arial" panose="020B0604020202020204" pitchFamily="34" charset="0"/>
              <a:buChar char="•"/>
            </a:pPr>
            <a:r>
              <a:rPr lang="es-VE" sz="2400" dirty="0" smtClean="0"/>
              <a:t>El </a:t>
            </a:r>
            <a:r>
              <a:rPr lang="es-VE" sz="2400" dirty="0"/>
              <a:t>ambiente es de certidumbre cuando se conoce con certeza su estado, es decir, cada acción conduce invariablemente a un resultado bien definido. </a:t>
            </a:r>
          </a:p>
          <a:p>
            <a:pPr marL="342900" indent="-342900" algn="just">
              <a:buFont typeface="Arial" panose="020B0604020202020204" pitchFamily="34" charset="0"/>
              <a:buChar char="•"/>
            </a:pPr>
            <a:r>
              <a:rPr lang="es-VE" sz="2400" dirty="0" smtClean="0"/>
              <a:t>El </a:t>
            </a:r>
            <a:r>
              <a:rPr lang="es-VE" sz="2400" dirty="0"/>
              <a:t>ambiente de riesgo cuando cada decisión puede dar lugar a una serie de consecuencias a las que puede asignarse una distribución de probabilidad conocida</a:t>
            </a:r>
            <a:r>
              <a:rPr lang="es-VE" sz="2400" dirty="0" smtClean="0"/>
              <a:t>.</a:t>
            </a:r>
            <a:endParaRPr lang="es-VE" sz="2200" dirty="0"/>
          </a:p>
        </p:txBody>
      </p:sp>
    </p:spTree>
    <p:extLst>
      <p:ext uri="{BB962C8B-B14F-4D97-AF65-F5344CB8AC3E}">
        <p14:creationId xmlns:p14="http://schemas.microsoft.com/office/powerpoint/2010/main" xmlns="" val="5475881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476672"/>
            <a:ext cx="7920880" cy="1138773"/>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altLang="es-VE" sz="2000" b="1" dirty="0" smtClean="0">
                <a:solidFill>
                  <a:schemeClr val="accent2">
                    <a:lumMod val="75000"/>
                  </a:schemeClr>
                </a:solidFill>
                <a:latin typeface="Arial" panose="020B0604020202020204" pitchFamily="34" charset="0"/>
                <a:cs typeface="Arial" panose="020B0604020202020204" pitchFamily="34" charset="0"/>
              </a:rPr>
              <a:t>Clasificación de las decisiones</a:t>
            </a:r>
            <a:endParaRPr lang="es-VE" altLang="es-VE" sz="2000" b="1" dirty="0">
              <a:solidFill>
                <a:schemeClr val="accent2">
                  <a:lumMod val="75000"/>
                </a:schemeClr>
              </a:solidFill>
              <a:latin typeface="Arial" panose="020B0604020202020204" pitchFamily="34" charset="0"/>
              <a:cs typeface="Arial" panose="020B0604020202020204" pitchFamily="34" charset="0"/>
            </a:endParaRPr>
          </a:p>
          <a:p>
            <a:pPr algn="ctr"/>
            <a:endParaRPr lang="es-VE" altLang="es-VE" sz="2400" dirty="0">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602122" y="1598323"/>
            <a:ext cx="10657184" cy="3600986"/>
          </a:xfrm>
          <a:prstGeom prst="rect">
            <a:avLst/>
          </a:prstGeom>
          <a:noFill/>
        </p:spPr>
        <p:txBody>
          <a:bodyPr wrap="square" rtlCol="0">
            <a:spAutoFit/>
          </a:bodyPr>
          <a:lstStyle/>
          <a:p>
            <a:pPr marL="342900" indent="-342900" algn="just">
              <a:buFont typeface="Arial" panose="020B0604020202020204" pitchFamily="34" charset="0"/>
              <a:buChar char="•"/>
            </a:pPr>
            <a:r>
              <a:rPr lang="es-VE" sz="2400" dirty="0"/>
              <a:t>El ambiente es de incertidumbre cuando cada decisión puede dar lugar a una serie de consecuencias a las que no puede asignarse una distribución de probabilidad, bien porque sea desconocida o porque no tenga sentido hablar de ella</a:t>
            </a:r>
            <a:r>
              <a:rPr lang="es-VE" sz="2400" baseline="30000" dirty="0"/>
              <a:t>1</a:t>
            </a:r>
            <a:r>
              <a:rPr lang="es-VE" sz="2400" dirty="0" smtClean="0"/>
              <a:t>.</a:t>
            </a:r>
          </a:p>
          <a:p>
            <a:pPr algn="just"/>
            <a:endParaRPr lang="es-VE" sz="2400" dirty="0"/>
          </a:p>
          <a:p>
            <a:pPr algn="just"/>
            <a:r>
              <a:rPr lang="es-VE" sz="2400" dirty="0"/>
              <a:t>Concretamente las decisiones a ser tomadas según el mejor criterio se llevan a cabo bajo certidumbre, bajo riesgo o bajo incertidumbre</a:t>
            </a:r>
            <a:r>
              <a:rPr lang="es-VE" sz="2400" dirty="0" smtClean="0"/>
              <a:t>.</a:t>
            </a:r>
          </a:p>
          <a:p>
            <a:pPr algn="just"/>
            <a:endParaRPr lang="es-VE" sz="2400" dirty="0"/>
          </a:p>
          <a:p>
            <a:r>
              <a:rPr lang="es-VE" dirty="0"/>
              <a:t>1Introducciòn a la Teoría de la Decisión. Disponible en: http://thales.cica.es/rd/Recursos/rd99/ed99-0191-03/intro.htm. Fecha de consulta  22/11/15. </a:t>
            </a:r>
          </a:p>
        </p:txBody>
      </p:sp>
    </p:spTree>
    <p:extLst>
      <p:ext uri="{BB962C8B-B14F-4D97-AF65-F5344CB8AC3E}">
        <p14:creationId xmlns:p14="http://schemas.microsoft.com/office/powerpoint/2010/main" xmlns="" val="8126420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476672"/>
            <a:ext cx="7920880" cy="1138773"/>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altLang="es-VE" sz="2000" b="1" dirty="0">
                <a:solidFill>
                  <a:schemeClr val="accent2">
                    <a:lumMod val="75000"/>
                  </a:schemeClr>
                </a:solidFill>
                <a:latin typeface="Arial" panose="020B0604020202020204" pitchFamily="34" charset="0"/>
                <a:cs typeface="Arial" panose="020B0604020202020204" pitchFamily="34" charset="0"/>
              </a:rPr>
              <a:t>Métodos Cuantitativos más usados</a:t>
            </a:r>
          </a:p>
          <a:p>
            <a:pPr algn="ctr"/>
            <a:endParaRPr lang="es-VE" altLang="es-VE" sz="2400" b="1" dirty="0">
              <a:solidFill>
                <a:schemeClr val="accent2">
                  <a:lumMod val="75000"/>
                </a:schemeClr>
              </a:solidFill>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2639616" y="1598323"/>
            <a:ext cx="8619690" cy="4770537"/>
          </a:xfrm>
          <a:prstGeom prst="rect">
            <a:avLst/>
          </a:prstGeom>
          <a:noFill/>
        </p:spPr>
        <p:txBody>
          <a:bodyPr wrap="square" rtlCol="0">
            <a:spAutoFit/>
          </a:bodyPr>
          <a:lstStyle/>
          <a:p>
            <a:pPr algn="just"/>
            <a:r>
              <a:rPr lang="es-VE" sz="2200" dirty="0"/>
              <a:t>1.Programación Lineal</a:t>
            </a:r>
          </a:p>
          <a:p>
            <a:pPr algn="just"/>
            <a:endParaRPr lang="es-VE" sz="1200" dirty="0"/>
          </a:p>
          <a:p>
            <a:pPr algn="just"/>
            <a:r>
              <a:rPr lang="es-VE" sz="2200" dirty="0"/>
              <a:t>2.Programación Lineal Entera </a:t>
            </a:r>
          </a:p>
          <a:p>
            <a:pPr algn="just"/>
            <a:endParaRPr lang="es-VE" sz="1200" dirty="0"/>
          </a:p>
          <a:p>
            <a:pPr algn="just"/>
            <a:r>
              <a:rPr lang="es-VE" sz="2200" dirty="0"/>
              <a:t>3.Gerencia de Proyectos (PERT-CPM) </a:t>
            </a:r>
          </a:p>
          <a:p>
            <a:pPr algn="just"/>
            <a:endParaRPr lang="es-VE" sz="1200" dirty="0"/>
          </a:p>
          <a:p>
            <a:pPr algn="just"/>
            <a:r>
              <a:rPr lang="es-VE" sz="2200" dirty="0"/>
              <a:t>4.Modelos de Inventarios </a:t>
            </a:r>
          </a:p>
          <a:p>
            <a:pPr algn="just"/>
            <a:endParaRPr lang="es-VE" sz="1200" dirty="0"/>
          </a:p>
          <a:p>
            <a:pPr algn="just"/>
            <a:r>
              <a:rPr lang="es-VE" sz="2200" dirty="0"/>
              <a:t>5.Modelos de Líneas de Espera (colas) </a:t>
            </a:r>
          </a:p>
          <a:p>
            <a:pPr algn="just"/>
            <a:endParaRPr lang="es-VE" sz="1200" dirty="0"/>
          </a:p>
          <a:p>
            <a:pPr algn="just"/>
            <a:r>
              <a:rPr lang="es-VE" sz="2200" dirty="0"/>
              <a:t>6.Simulación por Computadora </a:t>
            </a:r>
          </a:p>
          <a:p>
            <a:pPr algn="just"/>
            <a:endParaRPr lang="es-VE" sz="1200" dirty="0"/>
          </a:p>
          <a:p>
            <a:pPr algn="just"/>
            <a:r>
              <a:rPr lang="es-VE" sz="2200" dirty="0"/>
              <a:t>7.Análisis de Decisiones</a:t>
            </a:r>
          </a:p>
          <a:p>
            <a:pPr algn="just"/>
            <a:endParaRPr lang="es-VE" sz="1200" dirty="0"/>
          </a:p>
          <a:p>
            <a:pPr algn="just"/>
            <a:r>
              <a:rPr lang="es-VE" sz="2200" dirty="0"/>
              <a:t>8.Pronósticos</a:t>
            </a:r>
          </a:p>
          <a:p>
            <a:pPr algn="just"/>
            <a:endParaRPr lang="es-VE" sz="1200" dirty="0"/>
          </a:p>
          <a:p>
            <a:pPr algn="just"/>
            <a:r>
              <a:rPr lang="es-VE" sz="2200" dirty="0"/>
              <a:t>9.Teoría de Juegos</a:t>
            </a:r>
          </a:p>
        </p:txBody>
      </p:sp>
    </p:spTree>
    <p:extLst>
      <p:ext uri="{BB962C8B-B14F-4D97-AF65-F5344CB8AC3E}">
        <p14:creationId xmlns:p14="http://schemas.microsoft.com/office/powerpoint/2010/main" xmlns="" val="8701057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970274" y="312795"/>
            <a:ext cx="7920880" cy="1569660"/>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sz="2400" dirty="0"/>
              <a:t>Tema </a:t>
            </a:r>
            <a:r>
              <a:rPr lang="es-VE" sz="2400" dirty="0" smtClean="0"/>
              <a:t>II</a:t>
            </a:r>
          </a:p>
          <a:p>
            <a:pPr algn="ctr"/>
            <a:r>
              <a:rPr lang="es-VE" sz="2400" b="1" dirty="0" smtClean="0">
                <a:solidFill>
                  <a:schemeClr val="accent2">
                    <a:lumMod val="75000"/>
                  </a:schemeClr>
                </a:solidFill>
              </a:rPr>
              <a:t>Programación Lineal y no Lineal</a:t>
            </a:r>
            <a:endParaRPr lang="es-VE" sz="2400" b="1" dirty="0">
              <a:solidFill>
                <a:schemeClr val="accent2">
                  <a:lumMod val="75000"/>
                </a:schemeClr>
              </a:solidFill>
            </a:endParaRPr>
          </a:p>
          <a:p>
            <a:pPr algn="ctr"/>
            <a:endParaRPr lang="es-VE" altLang="es-VE" sz="2400" dirty="0">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602122" y="1598323"/>
            <a:ext cx="10657184" cy="4862870"/>
          </a:xfrm>
          <a:prstGeom prst="rect">
            <a:avLst/>
          </a:prstGeom>
          <a:noFill/>
        </p:spPr>
        <p:txBody>
          <a:bodyPr wrap="square" rtlCol="0">
            <a:spAutoFit/>
          </a:bodyPr>
          <a:lstStyle/>
          <a:p>
            <a:pPr marL="285750" indent="-285750" algn="just">
              <a:buFont typeface="Arial" panose="020B0604020202020204" pitchFamily="34" charset="0"/>
              <a:buChar char="•"/>
            </a:pPr>
            <a:r>
              <a:rPr lang="es-VE" dirty="0"/>
              <a:t>Introducción y fundamentos de la programación lineal: Método gráfico para dos variables de decisión. </a:t>
            </a:r>
          </a:p>
          <a:p>
            <a:pPr marL="285750" indent="-285750" algn="just">
              <a:buFont typeface="Arial" panose="020B0604020202020204" pitchFamily="34" charset="0"/>
              <a:buChar char="•"/>
            </a:pPr>
            <a:r>
              <a:rPr lang="es-VE" dirty="0" smtClean="0"/>
              <a:t>Algoritmo </a:t>
            </a:r>
            <a:r>
              <a:rPr lang="es-VE" dirty="0"/>
              <a:t>simplex primal: Problema estándar de programación lineal (maximización), variables de holgura, degeneración, soluciones no acotadas, soluciones optimas múltiples. Variables artificiales, minimización. Método de penalización (M). El problema Dual. Aplicaciones en problemas de producción, transporte y dieta. </a:t>
            </a:r>
          </a:p>
          <a:p>
            <a:pPr marL="285750" indent="-285750" algn="just">
              <a:buFont typeface="Arial" panose="020B0604020202020204" pitchFamily="34" charset="0"/>
              <a:buChar char="•"/>
            </a:pPr>
            <a:r>
              <a:rPr lang="es-VE" dirty="0" smtClean="0"/>
              <a:t>Análisis </a:t>
            </a:r>
            <a:r>
              <a:rPr lang="es-VE" dirty="0"/>
              <a:t>de los resultados alcanzados con software de optimización. Resultados de las variables de decisión, beneficios o costos reducidos, limites superiores o inferiores. Recursos utilizados o requerimientos cumplidos, superávit o déficit, precios sombra. Análisis de sensibilidad (coeficientes de función objetivo, coeficientes tecnológicos y/o recursos).  </a:t>
            </a:r>
          </a:p>
          <a:p>
            <a:pPr marL="285750" indent="-285750" algn="just">
              <a:buFont typeface="Arial" panose="020B0604020202020204" pitchFamily="34" charset="0"/>
              <a:buChar char="•"/>
            </a:pPr>
            <a:r>
              <a:rPr lang="es-VE" dirty="0" smtClean="0"/>
              <a:t>Optimización </a:t>
            </a:r>
            <a:r>
              <a:rPr lang="es-VE" dirty="0"/>
              <a:t>de enteros: aplicaciones con variables de decisión todas enteras (TE), algunas enteras (AE), binarias (0-1) o mixtas.  </a:t>
            </a:r>
          </a:p>
          <a:p>
            <a:pPr marL="285750" indent="-285750" algn="just">
              <a:buFont typeface="Arial" panose="020B0604020202020204" pitchFamily="34" charset="0"/>
              <a:buChar char="•"/>
            </a:pPr>
            <a:r>
              <a:rPr lang="es-VE" dirty="0" smtClean="0"/>
              <a:t>Aplicación </a:t>
            </a:r>
            <a:r>
              <a:rPr lang="es-VE" dirty="0"/>
              <a:t>de programación lineal en problemas de asignación, de redes, de planificación de la producción, de inventarios, de planeación financiera, de inversión, de marketing, de talento humano, de viajeros y de equipaje o mochila.  </a:t>
            </a:r>
          </a:p>
          <a:p>
            <a:pPr marL="285750" indent="-285750" algn="just">
              <a:buFont typeface="Arial" panose="020B0604020202020204" pitchFamily="34" charset="0"/>
              <a:buChar char="•"/>
            </a:pPr>
            <a:r>
              <a:rPr lang="es-VE" dirty="0" smtClean="0"/>
              <a:t>Programación </a:t>
            </a:r>
            <a:r>
              <a:rPr lang="es-VE" dirty="0"/>
              <a:t>lineal con objetivos múltiples. </a:t>
            </a:r>
          </a:p>
          <a:p>
            <a:pPr marL="285750" indent="-285750" algn="just">
              <a:buFont typeface="Arial" panose="020B0604020202020204" pitchFamily="34" charset="0"/>
              <a:buChar char="•"/>
            </a:pPr>
            <a:r>
              <a:rPr lang="es-VE" dirty="0" smtClean="0"/>
              <a:t>Optimización </a:t>
            </a:r>
            <a:r>
              <a:rPr lang="es-VE" dirty="0"/>
              <a:t>no lineal: aplicaciones en selección de cartera y control de inventarios. </a:t>
            </a:r>
            <a:endParaRPr lang="es-VE" sz="2200" dirty="0"/>
          </a:p>
        </p:txBody>
      </p:sp>
      <p:sp>
        <p:nvSpPr>
          <p:cNvPr id="5" name="Abrir llave 4"/>
          <p:cNvSpPr/>
          <p:nvPr/>
        </p:nvSpPr>
        <p:spPr>
          <a:xfrm>
            <a:off x="4511824" y="5589240"/>
            <a:ext cx="144016" cy="79208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VE"/>
          </a:p>
        </p:txBody>
      </p:sp>
    </p:spTree>
    <p:extLst>
      <p:ext uri="{BB962C8B-B14F-4D97-AF65-F5344CB8AC3E}">
        <p14:creationId xmlns:p14="http://schemas.microsoft.com/office/powerpoint/2010/main" xmlns="" val="3633216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970274" y="312795"/>
            <a:ext cx="7920880" cy="1569660"/>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sz="2400" dirty="0"/>
              <a:t>Tema </a:t>
            </a:r>
            <a:r>
              <a:rPr lang="es-VE" sz="2400" dirty="0" smtClean="0"/>
              <a:t>II</a:t>
            </a:r>
          </a:p>
          <a:p>
            <a:pPr algn="ctr"/>
            <a:r>
              <a:rPr lang="es-VE" sz="2400" b="1" dirty="0" smtClean="0">
                <a:solidFill>
                  <a:schemeClr val="accent2">
                    <a:lumMod val="75000"/>
                  </a:schemeClr>
                </a:solidFill>
              </a:rPr>
              <a:t>Programación Lineal y no Lineal</a:t>
            </a:r>
            <a:endParaRPr lang="es-VE" sz="2400" b="1" dirty="0">
              <a:solidFill>
                <a:schemeClr val="accent2">
                  <a:lumMod val="75000"/>
                </a:schemeClr>
              </a:solidFill>
            </a:endParaRPr>
          </a:p>
          <a:p>
            <a:pPr algn="ctr"/>
            <a:endParaRPr lang="es-VE" altLang="es-VE" sz="2400" dirty="0">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602122" y="1598323"/>
            <a:ext cx="10657184" cy="5078313"/>
          </a:xfrm>
          <a:prstGeom prst="rect">
            <a:avLst/>
          </a:prstGeom>
          <a:noFill/>
        </p:spPr>
        <p:txBody>
          <a:bodyPr wrap="square" rtlCol="0">
            <a:spAutoFit/>
          </a:bodyPr>
          <a:lstStyle/>
          <a:p>
            <a:pPr algn="just"/>
            <a:endParaRPr lang="es-VE" b="1" dirty="0" smtClean="0">
              <a:solidFill>
                <a:schemeClr val="accent2">
                  <a:lumMod val="50000"/>
                </a:schemeClr>
              </a:solidFill>
            </a:endParaRPr>
          </a:p>
          <a:p>
            <a:pPr algn="just"/>
            <a:r>
              <a:rPr lang="es-VE" b="1" dirty="0" smtClean="0">
                <a:solidFill>
                  <a:schemeClr val="accent2">
                    <a:lumMod val="50000"/>
                  </a:schemeClr>
                </a:solidFill>
              </a:rPr>
              <a:t>Programación Lineal.</a:t>
            </a:r>
            <a:r>
              <a:rPr lang="es-VE" dirty="0" smtClean="0"/>
              <a:t> La PL puede definirse como una técnica matemática que determina la mejor asignación de los recursos limitados optimizando (maximizando o minimizando) un objetivo. El término lineal se refiere a que todas las ecuaciones  matemáticas, que representan tanto las restricciones en los recursos como en el objetivo a optimizar, deben ser lineales.</a:t>
            </a:r>
          </a:p>
          <a:p>
            <a:pPr algn="just"/>
            <a:endParaRPr lang="es-VE" dirty="0"/>
          </a:p>
          <a:p>
            <a:pPr algn="just"/>
            <a:r>
              <a:rPr lang="es-VE" dirty="0"/>
              <a:t>Planteamiento del </a:t>
            </a:r>
            <a:r>
              <a:rPr lang="es-VE" dirty="0" smtClean="0"/>
              <a:t>problema. Desde </a:t>
            </a:r>
            <a:r>
              <a:rPr lang="es-VE" dirty="0"/>
              <a:t>el punto de vista matemático, el enunciado completo de un problema de programación lineal considera</a:t>
            </a:r>
            <a:r>
              <a:rPr lang="es-VE" dirty="0" smtClean="0"/>
              <a:t>:</a:t>
            </a:r>
          </a:p>
          <a:p>
            <a:pPr algn="just"/>
            <a:r>
              <a:rPr lang="es-VE" dirty="0" smtClean="0"/>
              <a:t>  </a:t>
            </a:r>
            <a:endParaRPr lang="es-VE" dirty="0"/>
          </a:p>
          <a:p>
            <a:pPr algn="just"/>
            <a:r>
              <a:rPr lang="es-VE" dirty="0"/>
              <a:t>1. Un conjunto de inecuaciones lineales simultaneas que representan condiciones o restricciones del problema.  </a:t>
            </a:r>
          </a:p>
          <a:p>
            <a:pPr algn="just"/>
            <a:r>
              <a:rPr lang="es-VE" dirty="0"/>
              <a:t>2. una función objetivo lineal que justamente expresa o representa lo que va a ser optimizado.  </a:t>
            </a:r>
          </a:p>
          <a:p>
            <a:pPr algn="just"/>
            <a:r>
              <a:rPr lang="es-VE" dirty="0"/>
              <a:t>El problema podría consistir en:  </a:t>
            </a:r>
          </a:p>
          <a:p>
            <a:pPr algn="just"/>
            <a:endParaRPr lang="es-VE" dirty="0" smtClean="0"/>
          </a:p>
          <a:p>
            <a:pPr algn="just"/>
            <a:r>
              <a:rPr lang="es-VE" dirty="0" smtClean="0"/>
              <a:t>Se busca maximizar </a:t>
            </a:r>
            <a:r>
              <a:rPr lang="es-VE" dirty="0"/>
              <a:t>una función condicionada por desigualdades lineales cuando se trata de </a:t>
            </a:r>
            <a:r>
              <a:rPr lang="es-VE" dirty="0" smtClean="0"/>
              <a:t>utilidades,  productos o ingresos; </a:t>
            </a:r>
            <a:r>
              <a:rPr lang="es-VE" dirty="0"/>
              <a:t>o bien, en minimizar una función lineal condicionada por desigualdades lineales, cuando se trata de costos.  </a:t>
            </a:r>
          </a:p>
          <a:p>
            <a:pPr algn="just"/>
            <a:r>
              <a:rPr lang="es-VE" dirty="0"/>
              <a:t>  </a:t>
            </a:r>
          </a:p>
        </p:txBody>
      </p:sp>
      <p:sp>
        <p:nvSpPr>
          <p:cNvPr id="5" name="Abrir llave 4"/>
          <p:cNvSpPr/>
          <p:nvPr/>
        </p:nvSpPr>
        <p:spPr>
          <a:xfrm>
            <a:off x="4511824" y="5589240"/>
            <a:ext cx="144016" cy="79208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VE"/>
          </a:p>
        </p:txBody>
      </p:sp>
    </p:spTree>
    <p:extLst>
      <p:ext uri="{BB962C8B-B14F-4D97-AF65-F5344CB8AC3E}">
        <p14:creationId xmlns:p14="http://schemas.microsoft.com/office/powerpoint/2010/main" xmlns="" val="41408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970274" y="312795"/>
            <a:ext cx="7920880" cy="830997"/>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sz="2400" b="1" dirty="0" smtClean="0">
                <a:solidFill>
                  <a:schemeClr val="accent2">
                    <a:lumMod val="75000"/>
                  </a:schemeClr>
                </a:solidFill>
              </a:rPr>
              <a:t>Programación Lineal</a:t>
            </a:r>
            <a:endParaRPr lang="es-VE" altLang="es-VE" sz="2400" dirty="0">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602122" y="1143792"/>
            <a:ext cx="10657184" cy="5632311"/>
          </a:xfrm>
          <a:prstGeom prst="rect">
            <a:avLst/>
          </a:prstGeom>
          <a:noFill/>
        </p:spPr>
        <p:txBody>
          <a:bodyPr wrap="square" rtlCol="0">
            <a:spAutoFit/>
          </a:bodyPr>
          <a:lstStyle/>
          <a:p>
            <a:pPr algn="just"/>
            <a:r>
              <a:rPr lang="es-VE" dirty="0" smtClean="0"/>
              <a:t>Por ejemplo en el caso de minimización, el enunciado </a:t>
            </a:r>
            <a:r>
              <a:rPr lang="es-VE" dirty="0"/>
              <a:t>matemático, en sentido general, de un problema de programación lineal (P.L.) será: Hallar los valores de X</a:t>
            </a:r>
            <a:r>
              <a:rPr lang="es-VE" baseline="-25000" dirty="0"/>
              <a:t>1</a:t>
            </a:r>
            <a:r>
              <a:rPr lang="es-VE" dirty="0"/>
              <a:t>, X</a:t>
            </a:r>
            <a:r>
              <a:rPr lang="es-VE" baseline="-25000" dirty="0"/>
              <a:t>2</a:t>
            </a:r>
            <a:r>
              <a:rPr lang="es-VE" dirty="0"/>
              <a:t>,..., </a:t>
            </a:r>
            <a:r>
              <a:rPr lang="es-VE" dirty="0" err="1"/>
              <a:t>X</a:t>
            </a:r>
            <a:r>
              <a:rPr lang="es-VE" baseline="-25000" dirty="0" err="1"/>
              <a:t>n</a:t>
            </a:r>
            <a:r>
              <a:rPr lang="es-VE" dirty="0"/>
              <a:t> que minimizan la función objetivo Z</a:t>
            </a:r>
            <a:r>
              <a:rPr lang="es-VE" dirty="0" smtClean="0"/>
              <a:t>., y se plantearía de la siguiente manera,</a:t>
            </a:r>
          </a:p>
          <a:p>
            <a:pPr algn="just"/>
            <a:endParaRPr lang="es-VE" sz="1200" dirty="0"/>
          </a:p>
          <a:p>
            <a:pPr algn="just"/>
            <a:r>
              <a:rPr lang="es-VE" dirty="0" smtClean="0"/>
              <a:t>                                         Min Z </a:t>
            </a:r>
            <a:r>
              <a:rPr lang="es-VE" dirty="0"/>
              <a:t>= C</a:t>
            </a:r>
            <a:r>
              <a:rPr lang="es-VE" baseline="-25000" dirty="0"/>
              <a:t>1</a:t>
            </a:r>
            <a:r>
              <a:rPr lang="es-VE" dirty="0"/>
              <a:t> X</a:t>
            </a:r>
            <a:r>
              <a:rPr lang="es-VE" baseline="-25000" dirty="0"/>
              <a:t>1</a:t>
            </a:r>
            <a:r>
              <a:rPr lang="es-VE" dirty="0"/>
              <a:t> + C</a:t>
            </a:r>
            <a:r>
              <a:rPr lang="es-VE" baseline="-25000" dirty="0"/>
              <a:t>2</a:t>
            </a:r>
            <a:r>
              <a:rPr lang="es-VE" dirty="0"/>
              <a:t> X</a:t>
            </a:r>
            <a:r>
              <a:rPr lang="es-VE" baseline="-25000" dirty="0"/>
              <a:t>2</a:t>
            </a:r>
            <a:r>
              <a:rPr lang="es-VE" dirty="0"/>
              <a:t> ... + </a:t>
            </a:r>
            <a:r>
              <a:rPr lang="es-VE" dirty="0" err="1"/>
              <a:t>C</a:t>
            </a:r>
            <a:r>
              <a:rPr lang="es-VE" baseline="-25000" dirty="0" err="1"/>
              <a:t>n</a:t>
            </a:r>
            <a:r>
              <a:rPr lang="es-VE" dirty="0" err="1"/>
              <a:t>X</a:t>
            </a:r>
            <a:r>
              <a:rPr lang="es-VE" baseline="-25000" dirty="0" err="1"/>
              <a:t>n</a:t>
            </a:r>
            <a:r>
              <a:rPr lang="es-VE" dirty="0"/>
              <a:t>  </a:t>
            </a:r>
          </a:p>
          <a:p>
            <a:pPr algn="just"/>
            <a:r>
              <a:rPr lang="es-VE" dirty="0"/>
              <a:t>Sujeto a:  </a:t>
            </a:r>
            <a:endParaRPr lang="es-VE" dirty="0" smtClean="0"/>
          </a:p>
          <a:p>
            <a:pPr algn="just"/>
            <a:r>
              <a:rPr lang="es-VE" dirty="0"/>
              <a:t> </a:t>
            </a:r>
            <a:r>
              <a:rPr lang="es-VE" dirty="0" smtClean="0"/>
              <a:t>                   1</a:t>
            </a:r>
            <a:r>
              <a:rPr lang="es-VE" dirty="0"/>
              <a:t>.  </a:t>
            </a:r>
            <a:r>
              <a:rPr lang="es-VE" dirty="0" smtClean="0"/>
              <a:t>            </a:t>
            </a:r>
            <a:r>
              <a:rPr lang="es-VE" dirty="0"/>
              <a:t>a</a:t>
            </a:r>
            <a:r>
              <a:rPr lang="es-VE" baseline="-25000" dirty="0"/>
              <a:t>11</a:t>
            </a:r>
            <a:r>
              <a:rPr lang="es-VE" dirty="0"/>
              <a:t> X</a:t>
            </a:r>
            <a:r>
              <a:rPr lang="es-VE" baseline="-25000" dirty="0"/>
              <a:t>1</a:t>
            </a:r>
            <a:r>
              <a:rPr lang="es-VE" dirty="0"/>
              <a:t> + a</a:t>
            </a:r>
            <a:r>
              <a:rPr lang="es-VE" baseline="-25000" dirty="0"/>
              <a:t>12</a:t>
            </a:r>
            <a:r>
              <a:rPr lang="es-VE" dirty="0"/>
              <a:t> X</a:t>
            </a:r>
            <a:r>
              <a:rPr lang="es-VE" baseline="-25000" dirty="0"/>
              <a:t>2</a:t>
            </a:r>
            <a:r>
              <a:rPr lang="es-VE" dirty="0"/>
              <a:t> + ... + a</a:t>
            </a:r>
            <a:r>
              <a:rPr lang="es-VE" baseline="-25000" dirty="0"/>
              <a:t>1n</a:t>
            </a:r>
            <a:r>
              <a:rPr lang="es-VE" dirty="0"/>
              <a:t> </a:t>
            </a:r>
            <a:r>
              <a:rPr lang="es-VE" dirty="0" err="1"/>
              <a:t>X</a:t>
            </a:r>
            <a:r>
              <a:rPr lang="es-VE" baseline="-25000" dirty="0" err="1"/>
              <a:t>n</a:t>
            </a:r>
            <a:r>
              <a:rPr lang="es-VE" dirty="0"/>
              <a:t> ≤ b</a:t>
            </a:r>
            <a:r>
              <a:rPr lang="es-VE" baseline="-25000" dirty="0"/>
              <a:t>1</a:t>
            </a:r>
            <a:r>
              <a:rPr lang="es-VE" dirty="0"/>
              <a:t> </a:t>
            </a:r>
            <a:endParaRPr lang="es-VE" dirty="0" smtClean="0"/>
          </a:p>
          <a:p>
            <a:pPr algn="just"/>
            <a:r>
              <a:rPr lang="es-VE" dirty="0" smtClean="0"/>
              <a:t>                    2.              a</a:t>
            </a:r>
            <a:r>
              <a:rPr lang="es-VE" baseline="-25000" dirty="0" smtClean="0"/>
              <a:t>12</a:t>
            </a:r>
            <a:r>
              <a:rPr lang="es-VE" dirty="0" smtClean="0"/>
              <a:t> </a:t>
            </a:r>
            <a:r>
              <a:rPr lang="es-VE" dirty="0"/>
              <a:t>X</a:t>
            </a:r>
            <a:r>
              <a:rPr lang="es-VE" baseline="-25000" dirty="0"/>
              <a:t>1</a:t>
            </a:r>
            <a:r>
              <a:rPr lang="es-VE" dirty="0"/>
              <a:t> + a</a:t>
            </a:r>
            <a:r>
              <a:rPr lang="es-VE" baseline="-25000" dirty="0"/>
              <a:t>22</a:t>
            </a:r>
            <a:r>
              <a:rPr lang="es-VE" dirty="0"/>
              <a:t> X</a:t>
            </a:r>
            <a:r>
              <a:rPr lang="es-VE" baseline="-25000" dirty="0"/>
              <a:t>2</a:t>
            </a:r>
            <a:r>
              <a:rPr lang="es-VE" dirty="0"/>
              <a:t> + ... + a</a:t>
            </a:r>
            <a:r>
              <a:rPr lang="es-VE" baseline="-25000" dirty="0"/>
              <a:t>2n</a:t>
            </a:r>
            <a:r>
              <a:rPr lang="es-VE" dirty="0"/>
              <a:t> </a:t>
            </a:r>
            <a:r>
              <a:rPr lang="es-VE" dirty="0" err="1"/>
              <a:t>X</a:t>
            </a:r>
            <a:r>
              <a:rPr lang="es-VE" baseline="-25000" dirty="0" err="1"/>
              <a:t>n</a:t>
            </a:r>
            <a:r>
              <a:rPr lang="es-VE" dirty="0"/>
              <a:t> ≤ b</a:t>
            </a:r>
            <a:r>
              <a:rPr lang="es-VE" baseline="-25000" dirty="0"/>
              <a:t>2</a:t>
            </a:r>
            <a:r>
              <a:rPr lang="es-VE" dirty="0"/>
              <a:t> </a:t>
            </a:r>
            <a:endParaRPr lang="es-VE" dirty="0" smtClean="0"/>
          </a:p>
          <a:p>
            <a:pPr algn="just"/>
            <a:r>
              <a:rPr lang="es-VE" dirty="0"/>
              <a:t> </a:t>
            </a:r>
            <a:r>
              <a:rPr lang="es-VE" dirty="0" smtClean="0"/>
              <a:t>                    .                 .            .                 </a:t>
            </a:r>
            <a:r>
              <a:rPr lang="es-VE" dirty="0"/>
              <a:t>.         . </a:t>
            </a:r>
            <a:endParaRPr lang="es-VE" dirty="0" smtClean="0"/>
          </a:p>
          <a:p>
            <a:pPr algn="just"/>
            <a:r>
              <a:rPr lang="es-VE" dirty="0" smtClean="0"/>
              <a:t>                     .                 .            </a:t>
            </a:r>
            <a:r>
              <a:rPr lang="es-VE" dirty="0"/>
              <a:t>.        </a:t>
            </a:r>
            <a:r>
              <a:rPr lang="es-VE" dirty="0" smtClean="0"/>
              <a:t>         </a:t>
            </a:r>
            <a:r>
              <a:rPr lang="es-VE" dirty="0"/>
              <a:t>.         </a:t>
            </a:r>
            <a:r>
              <a:rPr lang="es-VE" dirty="0" smtClean="0"/>
              <a:t>.</a:t>
            </a:r>
          </a:p>
          <a:p>
            <a:pPr algn="just"/>
            <a:r>
              <a:rPr lang="es-VE" dirty="0" smtClean="0"/>
              <a:t>                     .                 .            </a:t>
            </a:r>
            <a:r>
              <a:rPr lang="es-VE" dirty="0"/>
              <a:t>.          </a:t>
            </a:r>
            <a:r>
              <a:rPr lang="es-VE" dirty="0" smtClean="0"/>
              <a:t>       </a:t>
            </a:r>
            <a:r>
              <a:rPr lang="es-VE" dirty="0"/>
              <a:t>.         . </a:t>
            </a:r>
            <a:endParaRPr lang="es-VE" dirty="0" smtClean="0"/>
          </a:p>
          <a:p>
            <a:pPr algn="just"/>
            <a:r>
              <a:rPr lang="es-VE" dirty="0" smtClean="0"/>
              <a:t>                    m-1.          a</a:t>
            </a:r>
            <a:r>
              <a:rPr lang="es-VE" baseline="-25000" dirty="0" smtClean="0"/>
              <a:t>m2</a:t>
            </a:r>
            <a:r>
              <a:rPr lang="es-VE" dirty="0" smtClean="0"/>
              <a:t> </a:t>
            </a:r>
            <a:r>
              <a:rPr lang="es-VE" dirty="0"/>
              <a:t>X</a:t>
            </a:r>
            <a:r>
              <a:rPr lang="es-VE" baseline="-25000" dirty="0"/>
              <a:t>1</a:t>
            </a:r>
            <a:r>
              <a:rPr lang="es-VE" dirty="0"/>
              <a:t> + a</a:t>
            </a:r>
            <a:r>
              <a:rPr lang="es-VE" baseline="-25000" dirty="0"/>
              <a:t>m2</a:t>
            </a:r>
            <a:r>
              <a:rPr lang="es-VE" dirty="0"/>
              <a:t> X</a:t>
            </a:r>
            <a:r>
              <a:rPr lang="es-VE" baseline="-25000" dirty="0"/>
              <a:t>2 </a:t>
            </a:r>
            <a:r>
              <a:rPr lang="es-VE" dirty="0"/>
              <a:t>+ ... + </a:t>
            </a:r>
            <a:r>
              <a:rPr lang="es-VE" dirty="0" err="1" smtClean="0"/>
              <a:t>a</a:t>
            </a:r>
            <a:r>
              <a:rPr lang="es-VE" baseline="-25000" dirty="0" err="1" smtClean="0"/>
              <a:t>mn</a:t>
            </a:r>
            <a:r>
              <a:rPr lang="es-VE" dirty="0" smtClean="0"/>
              <a:t> </a:t>
            </a:r>
            <a:r>
              <a:rPr lang="es-VE" dirty="0" err="1"/>
              <a:t>X</a:t>
            </a:r>
            <a:r>
              <a:rPr lang="es-VE" baseline="-25000" dirty="0" err="1"/>
              <a:t>n</a:t>
            </a:r>
            <a:r>
              <a:rPr lang="es-VE" dirty="0"/>
              <a:t> ≤ </a:t>
            </a:r>
            <a:r>
              <a:rPr lang="es-VE" dirty="0" err="1"/>
              <a:t>b</a:t>
            </a:r>
            <a:r>
              <a:rPr lang="es-VE" baseline="-25000" dirty="0" err="1"/>
              <a:t>m</a:t>
            </a:r>
            <a:r>
              <a:rPr lang="es-VE" dirty="0"/>
              <a:t>  </a:t>
            </a:r>
          </a:p>
          <a:p>
            <a:pPr algn="just"/>
            <a:r>
              <a:rPr lang="es-VE" dirty="0" smtClean="0"/>
              <a:t>                    m.             X</a:t>
            </a:r>
            <a:r>
              <a:rPr lang="es-VE" baseline="-25000" dirty="0" smtClean="0"/>
              <a:t>1</a:t>
            </a:r>
            <a:r>
              <a:rPr lang="es-VE" dirty="0" smtClean="0"/>
              <a:t> </a:t>
            </a:r>
            <a:r>
              <a:rPr lang="es-VE" dirty="0"/>
              <a:t>≥ 0; X</a:t>
            </a:r>
            <a:r>
              <a:rPr lang="es-VE" baseline="-25000" dirty="0"/>
              <a:t>2</a:t>
            </a:r>
            <a:r>
              <a:rPr lang="es-VE" dirty="0"/>
              <a:t> ≥ </a:t>
            </a:r>
            <a:r>
              <a:rPr lang="es-VE" dirty="0" smtClean="0"/>
              <a:t>0; </a:t>
            </a:r>
            <a:r>
              <a:rPr lang="es-VE" dirty="0"/>
              <a:t>. . . </a:t>
            </a:r>
            <a:r>
              <a:rPr lang="es-VE" dirty="0" smtClean="0"/>
              <a:t>;</a:t>
            </a:r>
            <a:r>
              <a:rPr lang="es-VE" dirty="0" err="1" smtClean="0"/>
              <a:t>X</a:t>
            </a:r>
            <a:r>
              <a:rPr lang="es-VE" baseline="-25000" dirty="0" err="1" smtClean="0"/>
              <a:t>n</a:t>
            </a:r>
            <a:r>
              <a:rPr lang="es-VE" dirty="0" smtClean="0"/>
              <a:t> </a:t>
            </a:r>
            <a:r>
              <a:rPr lang="es-VE" dirty="0"/>
              <a:t>≥ 0, esto es, las variables deben ser no negativas. </a:t>
            </a:r>
            <a:endParaRPr lang="es-VE" dirty="0" smtClean="0"/>
          </a:p>
          <a:p>
            <a:pPr algn="just"/>
            <a:endParaRPr lang="es-VE" sz="1200" dirty="0"/>
          </a:p>
          <a:p>
            <a:pPr algn="just"/>
            <a:r>
              <a:rPr lang="es-VE" dirty="0" smtClean="0"/>
              <a:t>Donde:       x</a:t>
            </a:r>
            <a:r>
              <a:rPr lang="es-VE" baseline="-25000" dirty="0" smtClean="0"/>
              <a:t>1</a:t>
            </a:r>
            <a:r>
              <a:rPr lang="es-VE" dirty="0" smtClean="0"/>
              <a:t>, x</a:t>
            </a:r>
            <a:r>
              <a:rPr lang="es-VE" baseline="-25000" dirty="0" smtClean="0"/>
              <a:t>2</a:t>
            </a:r>
            <a:r>
              <a:rPr lang="es-VE" dirty="0" smtClean="0"/>
              <a:t>,…,</a:t>
            </a:r>
            <a:r>
              <a:rPr lang="es-VE" dirty="0" err="1" smtClean="0"/>
              <a:t>x</a:t>
            </a:r>
            <a:r>
              <a:rPr lang="es-VE" baseline="-25000" dirty="0" err="1" smtClean="0"/>
              <a:t>n</a:t>
            </a:r>
            <a:r>
              <a:rPr lang="es-VE" dirty="0" smtClean="0"/>
              <a:t> son variables de decisión</a:t>
            </a:r>
          </a:p>
          <a:p>
            <a:pPr algn="just"/>
            <a:r>
              <a:rPr lang="es-VE" dirty="0"/>
              <a:t> </a:t>
            </a:r>
            <a:r>
              <a:rPr lang="es-VE" dirty="0" smtClean="0"/>
              <a:t>                </a:t>
            </a:r>
            <a:r>
              <a:rPr lang="es-VE" dirty="0" err="1" smtClean="0"/>
              <a:t>a</a:t>
            </a:r>
            <a:r>
              <a:rPr lang="es-VE" baseline="-25000" dirty="0" err="1" smtClean="0"/>
              <a:t>mn</a:t>
            </a:r>
            <a:r>
              <a:rPr lang="es-VE" dirty="0" smtClean="0"/>
              <a:t> son coeficientes unitarios de las variables de decisión</a:t>
            </a:r>
          </a:p>
          <a:p>
            <a:pPr algn="just"/>
            <a:r>
              <a:rPr lang="es-VE" dirty="0" smtClean="0"/>
              <a:t>                 b</a:t>
            </a:r>
            <a:r>
              <a:rPr lang="es-VE" baseline="-25000" dirty="0" smtClean="0"/>
              <a:t>1</a:t>
            </a:r>
            <a:r>
              <a:rPr lang="es-VE" dirty="0"/>
              <a:t>, </a:t>
            </a:r>
            <a:r>
              <a:rPr lang="es-VE" dirty="0" smtClean="0"/>
              <a:t>b</a:t>
            </a:r>
            <a:r>
              <a:rPr lang="es-VE" baseline="-25000" dirty="0" smtClean="0"/>
              <a:t>2</a:t>
            </a:r>
            <a:r>
              <a:rPr lang="es-VE" dirty="0" smtClean="0"/>
              <a:t>,…,</a:t>
            </a:r>
            <a:r>
              <a:rPr lang="es-VE" dirty="0" err="1" smtClean="0"/>
              <a:t>b</a:t>
            </a:r>
            <a:r>
              <a:rPr lang="es-VE" baseline="-25000" dirty="0" err="1" smtClean="0"/>
              <a:t>m</a:t>
            </a:r>
            <a:r>
              <a:rPr lang="es-VE" dirty="0" smtClean="0"/>
              <a:t> </a:t>
            </a:r>
            <a:r>
              <a:rPr lang="es-VE" dirty="0"/>
              <a:t>son </a:t>
            </a:r>
            <a:r>
              <a:rPr lang="es-VE" dirty="0" smtClean="0"/>
              <a:t>los diferentes recursos disponibles</a:t>
            </a:r>
          </a:p>
          <a:p>
            <a:r>
              <a:rPr lang="es-VE" dirty="0" smtClean="0"/>
              <a:t>		    m = 1, 2,…, m</a:t>
            </a:r>
          </a:p>
          <a:p>
            <a:pPr algn="just"/>
            <a:r>
              <a:rPr lang="es-VE" dirty="0" smtClean="0"/>
              <a:t>                 n </a:t>
            </a:r>
            <a:r>
              <a:rPr lang="es-VE" dirty="0"/>
              <a:t>= 1, 2,…, </a:t>
            </a:r>
            <a:r>
              <a:rPr lang="es-VE" dirty="0" smtClean="0"/>
              <a:t>n                                                                </a:t>
            </a:r>
          </a:p>
          <a:p>
            <a:pPr algn="just"/>
            <a:r>
              <a:rPr lang="es-VE" dirty="0"/>
              <a:t> </a:t>
            </a:r>
            <a:r>
              <a:rPr lang="es-VE" dirty="0" smtClean="0"/>
              <a:t>                “m” restricciones y “n” variables</a:t>
            </a:r>
            <a:endParaRPr lang="es-VE" dirty="0"/>
          </a:p>
        </p:txBody>
      </p:sp>
    </p:spTree>
    <p:extLst>
      <p:ext uri="{BB962C8B-B14F-4D97-AF65-F5344CB8AC3E}">
        <p14:creationId xmlns:p14="http://schemas.microsoft.com/office/powerpoint/2010/main" xmlns="" val="15752910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559496" y="302609"/>
            <a:ext cx="8475674" cy="1200329"/>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sz="2400" b="1" dirty="0" smtClean="0">
                <a:solidFill>
                  <a:schemeClr val="accent2">
                    <a:lumMod val="75000"/>
                  </a:schemeClr>
                </a:solidFill>
              </a:rPr>
              <a:t>Programación Lineal: Método Gráfico y Método Simplex</a:t>
            </a:r>
            <a:endParaRPr lang="es-VE" sz="2400" b="1" dirty="0">
              <a:solidFill>
                <a:schemeClr val="accent2">
                  <a:lumMod val="75000"/>
                </a:schemeClr>
              </a:solidFill>
            </a:endParaRPr>
          </a:p>
          <a:p>
            <a:pPr algn="ctr"/>
            <a:endParaRPr lang="es-VE" altLang="es-VE" sz="2400" dirty="0">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623392" y="1340768"/>
            <a:ext cx="10657184" cy="5355312"/>
          </a:xfrm>
          <a:prstGeom prst="rect">
            <a:avLst/>
          </a:prstGeom>
          <a:noFill/>
        </p:spPr>
        <p:txBody>
          <a:bodyPr wrap="square" rtlCol="0">
            <a:spAutoFit/>
          </a:bodyPr>
          <a:lstStyle/>
          <a:p>
            <a:pPr algn="just"/>
            <a:r>
              <a:rPr lang="es-VE" dirty="0" smtClean="0"/>
              <a:t>Existen una gran diversidad de métodos para la resolución de problemas de programación lineal ya sea optimizando mediante la maximización o la minimización, pero en este curso sólo se abordará el Método Gráfico para problemas con dos variables, y el Método Simplex para múltiples variables a través de artificio  matemático de la Gran M.</a:t>
            </a:r>
          </a:p>
          <a:p>
            <a:pPr algn="just"/>
            <a:endParaRPr lang="es-VE" dirty="0"/>
          </a:p>
          <a:p>
            <a:pPr algn="just"/>
            <a:r>
              <a:rPr lang="es-VE" b="1" dirty="0" smtClean="0">
                <a:solidFill>
                  <a:schemeClr val="accent2">
                    <a:lumMod val="50000"/>
                  </a:schemeClr>
                </a:solidFill>
              </a:rPr>
              <a:t>Método Gráfico. </a:t>
            </a:r>
            <a:r>
              <a:rPr lang="es-VE" dirty="0" smtClean="0"/>
              <a:t>Representa un metodología matemática que se vale de la representación gráfica en un plano de coordenadas en las cuales se dibujan tanto las diferentes restricciones como también se suele representar la función objetivo. La idea es encontrar un área de solución factible en la cual generalmente, se ubicará el punto de solución factible que optimizará el problema propuesto.</a:t>
            </a:r>
            <a:endParaRPr lang="es-VE" b="1" dirty="0" smtClean="0">
              <a:solidFill>
                <a:schemeClr val="accent2">
                  <a:lumMod val="50000"/>
                </a:schemeClr>
              </a:solidFill>
            </a:endParaRPr>
          </a:p>
          <a:p>
            <a:pPr algn="just"/>
            <a:endParaRPr lang="es-VE" b="1" dirty="0">
              <a:solidFill>
                <a:schemeClr val="accent2">
                  <a:lumMod val="50000"/>
                </a:schemeClr>
              </a:solidFill>
            </a:endParaRPr>
          </a:p>
          <a:p>
            <a:pPr algn="just"/>
            <a:r>
              <a:rPr lang="es-VE" b="1" dirty="0" smtClean="0">
                <a:solidFill>
                  <a:schemeClr val="accent2">
                    <a:lumMod val="50000"/>
                  </a:schemeClr>
                </a:solidFill>
              </a:rPr>
              <a:t>Método Simplex.</a:t>
            </a:r>
            <a:r>
              <a:rPr lang="es-VE" dirty="0" smtClean="0"/>
              <a:t> Es </a:t>
            </a:r>
            <a:r>
              <a:rPr lang="es-VE" dirty="0"/>
              <a:t>un método analítico de solución de problemas de </a:t>
            </a:r>
            <a:r>
              <a:rPr lang="es-VE" dirty="0" smtClean="0"/>
              <a:t>programación lineal</a:t>
            </a:r>
            <a:r>
              <a:rPr lang="es-VE" dirty="0"/>
              <a:t> capaz de resolver modelos más complejos que los resueltos mediante el </a:t>
            </a:r>
            <a:r>
              <a:rPr lang="es-VE" dirty="0" smtClean="0"/>
              <a:t>método gráfico sin </a:t>
            </a:r>
            <a:r>
              <a:rPr lang="es-VE" dirty="0"/>
              <a:t>restricción en el número de variables</a:t>
            </a:r>
            <a:r>
              <a:rPr lang="es-VE" dirty="0" smtClean="0"/>
              <a:t>.</a:t>
            </a:r>
          </a:p>
          <a:p>
            <a:pPr algn="just"/>
            <a:endParaRPr lang="es-VE" dirty="0"/>
          </a:p>
          <a:p>
            <a:pPr algn="just"/>
            <a:r>
              <a:rPr lang="es-VE" dirty="0"/>
              <a:t>El </a:t>
            </a:r>
            <a:r>
              <a:rPr lang="es-VE" b="1" dirty="0">
                <a:solidFill>
                  <a:schemeClr val="accent2">
                    <a:lumMod val="50000"/>
                  </a:schemeClr>
                </a:solidFill>
              </a:rPr>
              <a:t>Método Simplex</a:t>
            </a:r>
            <a:r>
              <a:rPr lang="es-VE" dirty="0"/>
              <a:t> es un método iterativo que permite ir mejorando la solución en cada paso. La razón matemática de esta mejora radica en que el método consiste en caminar del vértice de un poliedro a un vértice vecino de manera que aumente o disminuya (según el contexto de la función objetivo, sea maximizar o minimizar), dado que el número de vértices que presenta un poliedro solución es finito siempre se hallará solución</a:t>
            </a:r>
            <a:r>
              <a:rPr lang="es-VE" dirty="0" smtClean="0"/>
              <a:t>.</a:t>
            </a:r>
            <a:endParaRPr lang="es-VE" dirty="0"/>
          </a:p>
        </p:txBody>
      </p:sp>
    </p:spTree>
    <p:extLst>
      <p:ext uri="{BB962C8B-B14F-4D97-AF65-F5344CB8AC3E}">
        <p14:creationId xmlns:p14="http://schemas.microsoft.com/office/powerpoint/2010/main" xmlns="" val="37623016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559496" y="302609"/>
            <a:ext cx="8475674" cy="1200329"/>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sz="2400" b="1" dirty="0" smtClean="0">
                <a:solidFill>
                  <a:schemeClr val="accent2">
                    <a:lumMod val="75000"/>
                  </a:schemeClr>
                </a:solidFill>
              </a:rPr>
              <a:t>El Método Simplex y la Matriz Identidad</a:t>
            </a:r>
            <a:endParaRPr lang="es-VE" sz="2400" b="1" dirty="0">
              <a:solidFill>
                <a:schemeClr val="accent2">
                  <a:lumMod val="75000"/>
                </a:schemeClr>
              </a:solidFill>
            </a:endParaRPr>
          </a:p>
          <a:p>
            <a:pPr algn="ctr"/>
            <a:endParaRPr lang="es-VE" altLang="es-VE" sz="2400" dirty="0">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616825" y="1628800"/>
            <a:ext cx="10657184" cy="4247317"/>
          </a:xfrm>
          <a:prstGeom prst="rect">
            <a:avLst/>
          </a:prstGeom>
          <a:noFill/>
        </p:spPr>
        <p:txBody>
          <a:bodyPr wrap="square" rtlCol="0">
            <a:spAutoFit/>
          </a:bodyPr>
          <a:lstStyle/>
          <a:p>
            <a:pPr algn="just"/>
            <a:r>
              <a:rPr lang="es-VE" dirty="0" smtClean="0"/>
              <a:t>La matriz identidad en una matriz cuadrada (que posee el mismo número tanto de columnas como de filas) de orden </a:t>
            </a:r>
            <a:r>
              <a:rPr lang="es-VE" i="1" dirty="0" smtClean="0"/>
              <a:t>n</a:t>
            </a:r>
            <a:r>
              <a:rPr lang="es-VE" dirty="0" smtClean="0"/>
              <a:t> que tiene todos los elementos diagonales iguales a uno (1) y todos los demás componentes iguales a cero (0), se denomina matriz identidad de orden </a:t>
            </a:r>
            <a:r>
              <a:rPr lang="es-VE" i="1" dirty="0" smtClean="0"/>
              <a:t>n</a:t>
            </a:r>
            <a:r>
              <a:rPr lang="es-VE" dirty="0" smtClean="0"/>
              <a:t>, y se denota por:</a:t>
            </a:r>
          </a:p>
          <a:p>
            <a:pPr algn="just"/>
            <a:endParaRPr lang="es-VE" dirty="0"/>
          </a:p>
          <a:p>
            <a:pPr algn="just"/>
            <a:endParaRPr lang="es-VE" dirty="0" smtClean="0"/>
          </a:p>
          <a:p>
            <a:pPr algn="just"/>
            <a:endParaRPr lang="es-VE" dirty="0"/>
          </a:p>
          <a:p>
            <a:pPr algn="just"/>
            <a:endParaRPr lang="es-VE" dirty="0" smtClean="0"/>
          </a:p>
          <a:p>
            <a:pPr algn="just"/>
            <a:endParaRPr lang="es-VE" dirty="0"/>
          </a:p>
          <a:p>
            <a:pPr algn="just"/>
            <a:endParaRPr lang="es-VE" dirty="0" smtClean="0"/>
          </a:p>
          <a:p>
            <a:pPr algn="just"/>
            <a:endParaRPr lang="es-VE" dirty="0"/>
          </a:p>
          <a:p>
            <a:pPr algn="just"/>
            <a:endParaRPr lang="es-VE" dirty="0" smtClean="0"/>
          </a:p>
          <a:p>
            <a:pPr algn="just"/>
            <a:r>
              <a:rPr lang="es-VE" dirty="0" smtClean="0"/>
              <a:t>Para la resolución de problemas en programación lineal, y específicamente utilizando el método simplex, la teoría de matrices es fundamental, puesto que el algoritmo del simplex se basa en dicha teoría.</a:t>
            </a:r>
          </a:p>
          <a:p>
            <a:pPr algn="just"/>
            <a:endParaRPr lang="es-VE" dirty="0"/>
          </a:p>
        </p:txBody>
      </p:sp>
      <p:pic>
        <p:nvPicPr>
          <p:cNvPr id="12" name="Imagen 11" descr="Matriz identidad">
            <a:hlinkClick r:id="rId2"/>
          </p:cNvPr>
          <p:cNvPicPr/>
          <p:nvPr/>
        </p:nvPicPr>
        <p:blipFill>
          <a:blip r:embed="rId3">
            <a:extLst>
              <a:ext uri="{28A0092B-C50C-407E-A947-70E740481C1C}">
                <a14:useLocalDpi xmlns:a14="http://schemas.microsoft.com/office/drawing/2010/main" xmlns="" val="0"/>
              </a:ext>
            </a:extLst>
          </a:blip>
          <a:srcRect/>
          <a:stretch>
            <a:fillRect/>
          </a:stretch>
        </p:blipFill>
        <p:spPr bwMode="auto">
          <a:xfrm>
            <a:off x="3071665" y="2515547"/>
            <a:ext cx="5200798" cy="1617706"/>
          </a:xfrm>
          <a:prstGeom prst="rect">
            <a:avLst/>
          </a:prstGeom>
          <a:noFill/>
          <a:ln>
            <a:noFill/>
          </a:ln>
        </p:spPr>
      </p:pic>
    </p:spTree>
    <p:extLst>
      <p:ext uri="{BB962C8B-B14F-4D97-AF65-F5344CB8AC3E}">
        <p14:creationId xmlns:p14="http://schemas.microsoft.com/office/powerpoint/2010/main" xmlns="" val="31811873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559496" y="302609"/>
            <a:ext cx="8475674" cy="830997"/>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sz="2400" b="1" dirty="0" smtClean="0">
                <a:solidFill>
                  <a:schemeClr val="accent2">
                    <a:lumMod val="75000"/>
                  </a:schemeClr>
                </a:solidFill>
              </a:rPr>
              <a:t>El Método Simplex: consideraciones a tomar en cuenta</a:t>
            </a:r>
            <a:endParaRPr lang="es-VE" altLang="es-VE" sz="2400" dirty="0">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623392" y="1279491"/>
            <a:ext cx="10657184" cy="5447645"/>
          </a:xfrm>
          <a:prstGeom prst="rect">
            <a:avLst/>
          </a:prstGeom>
          <a:noFill/>
        </p:spPr>
        <p:txBody>
          <a:bodyPr wrap="square" rtlCol="0">
            <a:spAutoFit/>
          </a:bodyPr>
          <a:lstStyle/>
          <a:p>
            <a:pPr algn="just"/>
            <a:r>
              <a:rPr lang="es-VE" b="1" dirty="0" smtClean="0">
                <a:solidFill>
                  <a:schemeClr val="accent2">
                    <a:lumMod val="50000"/>
                  </a:schemeClr>
                </a:solidFill>
              </a:rPr>
              <a:t>Variables de Holgura y Exceso. </a:t>
            </a:r>
            <a:r>
              <a:rPr lang="es-VE" dirty="0" smtClean="0"/>
              <a:t>El Método Simplex trabaja basándose en “ecuaciones” y restricciones iniciales que por lo general no lo son, es decir casi siempre se plantean “inecuaciones” iniciales las cuales hay que transformar en “ecuaciones” a fin de que el método simplex pueda funcionar. Para llevar a cabo este cometido se utilizan variables de holgura y exceso relacionadas con el recurso al cual se hace referencia la restricción. Estas variables suelen estar representadas por la letra “S”, se suman si la restricción es de signo “≤”, y se restan si la restricción es de signo “≥”. Estos casos se explicarán en el desarrollo de la clase.</a:t>
            </a:r>
          </a:p>
          <a:p>
            <a:pPr algn="just"/>
            <a:endParaRPr lang="es-VE" sz="800" dirty="0" smtClean="0"/>
          </a:p>
          <a:p>
            <a:pPr algn="just"/>
            <a:r>
              <a:rPr lang="es-VE" dirty="0" smtClean="0"/>
              <a:t>Ejemplo de conversión de inecuaciones en igualdad:</a:t>
            </a:r>
          </a:p>
          <a:p>
            <a:pPr algn="just"/>
            <a:endParaRPr lang="es-VE" sz="800" dirty="0"/>
          </a:p>
          <a:p>
            <a:pPr algn="just"/>
            <a:r>
              <a:rPr lang="es-VE" dirty="0" smtClean="0"/>
              <a:t>5x</a:t>
            </a:r>
            <a:r>
              <a:rPr lang="es-VE" baseline="-25000" dirty="0" smtClean="0"/>
              <a:t>1</a:t>
            </a:r>
            <a:r>
              <a:rPr lang="es-VE" dirty="0" smtClean="0"/>
              <a:t> + 3x</a:t>
            </a:r>
            <a:r>
              <a:rPr lang="es-VE" baseline="-25000" dirty="0" smtClean="0"/>
              <a:t>2</a:t>
            </a:r>
            <a:r>
              <a:rPr lang="es-VE" dirty="0" smtClean="0"/>
              <a:t> + 7x</a:t>
            </a:r>
            <a:r>
              <a:rPr lang="es-VE" baseline="-25000" dirty="0" smtClean="0"/>
              <a:t>3</a:t>
            </a:r>
            <a:r>
              <a:rPr lang="es-VE" dirty="0" smtClean="0"/>
              <a:t> ≤ 200		</a:t>
            </a:r>
          </a:p>
          <a:p>
            <a:pPr algn="just"/>
            <a:r>
              <a:rPr lang="es-VE" dirty="0" smtClean="0"/>
              <a:t>3x</a:t>
            </a:r>
            <a:r>
              <a:rPr lang="es-VE" baseline="-25000" dirty="0" smtClean="0"/>
              <a:t>1</a:t>
            </a:r>
            <a:r>
              <a:rPr lang="es-VE" dirty="0" smtClean="0"/>
              <a:t> + 2x</a:t>
            </a:r>
            <a:r>
              <a:rPr lang="es-VE" baseline="-25000" dirty="0" smtClean="0"/>
              <a:t>2</a:t>
            </a:r>
            <a:r>
              <a:rPr lang="es-VE" dirty="0" smtClean="0"/>
              <a:t> + 2x</a:t>
            </a:r>
            <a:r>
              <a:rPr lang="es-VE" baseline="-25000" dirty="0" smtClean="0"/>
              <a:t>3</a:t>
            </a:r>
            <a:r>
              <a:rPr lang="es-VE" dirty="0" smtClean="0"/>
              <a:t> ≥ 235</a:t>
            </a:r>
          </a:p>
          <a:p>
            <a:pPr algn="just"/>
            <a:r>
              <a:rPr lang="es-VE" dirty="0" smtClean="0"/>
              <a:t>4x</a:t>
            </a:r>
            <a:r>
              <a:rPr lang="es-VE" baseline="-25000" dirty="0" smtClean="0"/>
              <a:t>1</a:t>
            </a:r>
            <a:r>
              <a:rPr lang="es-VE" dirty="0" smtClean="0"/>
              <a:t> + 8x</a:t>
            </a:r>
            <a:r>
              <a:rPr lang="es-VE" baseline="-25000" dirty="0" smtClean="0"/>
              <a:t>2</a:t>
            </a:r>
            <a:r>
              <a:rPr lang="es-VE" dirty="0" smtClean="0"/>
              <a:t> + 3x</a:t>
            </a:r>
            <a:r>
              <a:rPr lang="es-VE" baseline="-25000" dirty="0" smtClean="0"/>
              <a:t>3</a:t>
            </a:r>
            <a:r>
              <a:rPr lang="es-VE" dirty="0" smtClean="0"/>
              <a:t> ≥ 922</a:t>
            </a:r>
          </a:p>
          <a:p>
            <a:pPr algn="just"/>
            <a:r>
              <a:rPr lang="es-VE" dirty="0" smtClean="0"/>
              <a:t>4x</a:t>
            </a:r>
            <a:r>
              <a:rPr lang="es-VE" baseline="-25000" dirty="0" smtClean="0"/>
              <a:t>1</a:t>
            </a:r>
            <a:r>
              <a:rPr lang="es-VE" dirty="0" smtClean="0"/>
              <a:t> + 8x</a:t>
            </a:r>
            <a:r>
              <a:rPr lang="es-VE" baseline="-25000" dirty="0" smtClean="0"/>
              <a:t>2</a:t>
            </a:r>
            <a:r>
              <a:rPr lang="es-VE" dirty="0" smtClean="0"/>
              <a:t> + 3x</a:t>
            </a:r>
            <a:r>
              <a:rPr lang="es-VE" baseline="-25000" dirty="0" smtClean="0"/>
              <a:t>3</a:t>
            </a:r>
            <a:r>
              <a:rPr lang="es-VE" dirty="0" smtClean="0"/>
              <a:t> ≤ 502</a:t>
            </a:r>
          </a:p>
          <a:p>
            <a:pPr algn="just"/>
            <a:endParaRPr lang="es-VE" sz="800" dirty="0"/>
          </a:p>
          <a:p>
            <a:pPr algn="just"/>
            <a:r>
              <a:rPr lang="es-VE" dirty="0" smtClean="0"/>
              <a:t>Quedaría como igualdades de la siguiente manera:</a:t>
            </a:r>
          </a:p>
          <a:p>
            <a:pPr algn="just"/>
            <a:endParaRPr lang="es-VE" sz="800" dirty="0" smtClean="0"/>
          </a:p>
          <a:p>
            <a:pPr algn="just"/>
            <a:r>
              <a:rPr lang="es-VE" dirty="0" smtClean="0"/>
              <a:t>5x</a:t>
            </a:r>
            <a:r>
              <a:rPr lang="es-VE" baseline="-25000" dirty="0" smtClean="0"/>
              <a:t>1</a:t>
            </a:r>
            <a:r>
              <a:rPr lang="es-VE" dirty="0" smtClean="0"/>
              <a:t> </a:t>
            </a:r>
            <a:r>
              <a:rPr lang="es-VE" dirty="0"/>
              <a:t>+ </a:t>
            </a:r>
            <a:r>
              <a:rPr lang="es-VE" dirty="0" smtClean="0"/>
              <a:t>3x</a:t>
            </a:r>
            <a:r>
              <a:rPr lang="es-VE" baseline="-25000" dirty="0" smtClean="0"/>
              <a:t>2</a:t>
            </a:r>
            <a:r>
              <a:rPr lang="es-VE" dirty="0" smtClean="0"/>
              <a:t> </a:t>
            </a:r>
            <a:r>
              <a:rPr lang="es-VE" dirty="0"/>
              <a:t>+ </a:t>
            </a:r>
            <a:r>
              <a:rPr lang="es-VE" dirty="0" smtClean="0"/>
              <a:t>7x</a:t>
            </a:r>
            <a:r>
              <a:rPr lang="es-VE" baseline="-25000" dirty="0" smtClean="0"/>
              <a:t>3</a:t>
            </a:r>
            <a:r>
              <a:rPr lang="es-VE" dirty="0" smtClean="0"/>
              <a:t> + 1s</a:t>
            </a:r>
            <a:r>
              <a:rPr lang="es-VE" baseline="-25000" dirty="0" smtClean="0"/>
              <a:t>1</a:t>
            </a:r>
            <a:r>
              <a:rPr lang="es-VE" dirty="0" smtClean="0"/>
              <a:t> + 0s</a:t>
            </a:r>
            <a:r>
              <a:rPr lang="es-VE" baseline="-25000" dirty="0" smtClean="0"/>
              <a:t>2</a:t>
            </a:r>
            <a:r>
              <a:rPr lang="es-VE" dirty="0" smtClean="0"/>
              <a:t> + 0s</a:t>
            </a:r>
            <a:r>
              <a:rPr lang="es-VE" baseline="-25000" dirty="0" smtClean="0"/>
              <a:t>3</a:t>
            </a:r>
            <a:r>
              <a:rPr lang="es-VE" dirty="0" smtClean="0"/>
              <a:t> + 0s</a:t>
            </a:r>
            <a:r>
              <a:rPr lang="es-VE" baseline="-25000" dirty="0" smtClean="0"/>
              <a:t>4</a:t>
            </a:r>
            <a:r>
              <a:rPr lang="es-VE" dirty="0" smtClean="0"/>
              <a:t> = 200</a:t>
            </a:r>
            <a:r>
              <a:rPr lang="es-VE" dirty="0"/>
              <a:t>		</a:t>
            </a:r>
          </a:p>
          <a:p>
            <a:pPr algn="just"/>
            <a:r>
              <a:rPr lang="es-VE" dirty="0" smtClean="0"/>
              <a:t>3x</a:t>
            </a:r>
            <a:r>
              <a:rPr lang="es-VE" baseline="-25000" dirty="0" smtClean="0"/>
              <a:t>1</a:t>
            </a:r>
            <a:r>
              <a:rPr lang="es-VE" dirty="0" smtClean="0"/>
              <a:t> </a:t>
            </a:r>
            <a:r>
              <a:rPr lang="es-VE" dirty="0"/>
              <a:t>+ </a:t>
            </a:r>
            <a:r>
              <a:rPr lang="es-VE" dirty="0" smtClean="0"/>
              <a:t>2x</a:t>
            </a:r>
            <a:r>
              <a:rPr lang="es-VE" baseline="-25000" dirty="0" smtClean="0"/>
              <a:t>2</a:t>
            </a:r>
            <a:r>
              <a:rPr lang="es-VE" dirty="0" smtClean="0"/>
              <a:t> </a:t>
            </a:r>
            <a:r>
              <a:rPr lang="es-VE" dirty="0"/>
              <a:t>+ </a:t>
            </a:r>
            <a:r>
              <a:rPr lang="es-VE" dirty="0" smtClean="0"/>
              <a:t>2x</a:t>
            </a:r>
            <a:r>
              <a:rPr lang="es-VE" baseline="-25000" dirty="0" smtClean="0"/>
              <a:t>3</a:t>
            </a:r>
            <a:r>
              <a:rPr lang="es-VE" dirty="0" smtClean="0"/>
              <a:t> + 0s</a:t>
            </a:r>
            <a:r>
              <a:rPr lang="es-VE" baseline="-25000" dirty="0" smtClean="0"/>
              <a:t>1</a:t>
            </a:r>
            <a:r>
              <a:rPr lang="es-VE" dirty="0" smtClean="0"/>
              <a:t> – 1s</a:t>
            </a:r>
            <a:r>
              <a:rPr lang="es-VE" baseline="-25000" dirty="0" smtClean="0"/>
              <a:t>2</a:t>
            </a:r>
            <a:r>
              <a:rPr lang="es-VE" sz="800" dirty="0" smtClean="0"/>
              <a:t> </a:t>
            </a:r>
            <a:r>
              <a:rPr lang="es-VE" dirty="0" smtClean="0"/>
              <a:t> + 0s</a:t>
            </a:r>
            <a:r>
              <a:rPr lang="es-VE" baseline="-25000" dirty="0" smtClean="0"/>
              <a:t>3</a:t>
            </a:r>
            <a:r>
              <a:rPr lang="es-VE" dirty="0" smtClean="0"/>
              <a:t> + 0s</a:t>
            </a:r>
            <a:r>
              <a:rPr lang="es-VE" baseline="-25000" dirty="0" smtClean="0"/>
              <a:t>4</a:t>
            </a:r>
            <a:r>
              <a:rPr lang="es-VE" dirty="0" smtClean="0"/>
              <a:t> = 235</a:t>
            </a:r>
            <a:endParaRPr lang="es-VE" dirty="0"/>
          </a:p>
          <a:p>
            <a:pPr algn="just"/>
            <a:r>
              <a:rPr lang="es-VE" dirty="0" smtClean="0"/>
              <a:t>4x</a:t>
            </a:r>
            <a:r>
              <a:rPr lang="es-VE" baseline="-25000" dirty="0" smtClean="0"/>
              <a:t>1</a:t>
            </a:r>
            <a:r>
              <a:rPr lang="es-VE" dirty="0" smtClean="0"/>
              <a:t> </a:t>
            </a:r>
            <a:r>
              <a:rPr lang="es-VE" dirty="0"/>
              <a:t>+ </a:t>
            </a:r>
            <a:r>
              <a:rPr lang="es-VE" dirty="0" smtClean="0"/>
              <a:t>8x</a:t>
            </a:r>
            <a:r>
              <a:rPr lang="es-VE" baseline="-25000" dirty="0" smtClean="0"/>
              <a:t>2</a:t>
            </a:r>
            <a:r>
              <a:rPr lang="es-VE" dirty="0" smtClean="0"/>
              <a:t> </a:t>
            </a:r>
            <a:r>
              <a:rPr lang="es-VE" dirty="0"/>
              <a:t>+ </a:t>
            </a:r>
            <a:r>
              <a:rPr lang="es-VE" dirty="0" smtClean="0"/>
              <a:t>3x</a:t>
            </a:r>
            <a:r>
              <a:rPr lang="es-VE" baseline="-25000" dirty="0" smtClean="0"/>
              <a:t>3</a:t>
            </a:r>
            <a:r>
              <a:rPr lang="es-VE" dirty="0" smtClean="0"/>
              <a:t> + 0s</a:t>
            </a:r>
            <a:r>
              <a:rPr lang="es-VE" baseline="-25000" dirty="0" smtClean="0"/>
              <a:t>1</a:t>
            </a:r>
            <a:r>
              <a:rPr lang="es-VE" dirty="0" smtClean="0"/>
              <a:t> + 0s</a:t>
            </a:r>
            <a:r>
              <a:rPr lang="es-VE" baseline="-25000" dirty="0" smtClean="0"/>
              <a:t>2</a:t>
            </a:r>
            <a:r>
              <a:rPr lang="es-VE" dirty="0" smtClean="0"/>
              <a:t> –</a:t>
            </a:r>
            <a:r>
              <a:rPr lang="es-VE" sz="2000" dirty="0" smtClean="0"/>
              <a:t> </a:t>
            </a:r>
            <a:r>
              <a:rPr lang="es-VE" dirty="0" smtClean="0"/>
              <a:t>1s</a:t>
            </a:r>
            <a:r>
              <a:rPr lang="es-VE" baseline="-25000" dirty="0" smtClean="0"/>
              <a:t>3</a:t>
            </a:r>
            <a:r>
              <a:rPr lang="es-VE" dirty="0" smtClean="0"/>
              <a:t> + 0s</a:t>
            </a:r>
            <a:r>
              <a:rPr lang="es-VE" baseline="-25000" dirty="0" smtClean="0"/>
              <a:t>4</a:t>
            </a:r>
            <a:r>
              <a:rPr lang="es-VE" dirty="0" smtClean="0"/>
              <a:t> = 922</a:t>
            </a:r>
            <a:endParaRPr lang="es-VE" dirty="0"/>
          </a:p>
          <a:p>
            <a:pPr algn="just"/>
            <a:r>
              <a:rPr lang="es-VE" dirty="0" smtClean="0"/>
              <a:t>4x</a:t>
            </a:r>
            <a:r>
              <a:rPr lang="es-VE" baseline="-25000" dirty="0" smtClean="0"/>
              <a:t>1</a:t>
            </a:r>
            <a:r>
              <a:rPr lang="es-VE" dirty="0" smtClean="0"/>
              <a:t> </a:t>
            </a:r>
            <a:r>
              <a:rPr lang="es-VE" dirty="0"/>
              <a:t>+ </a:t>
            </a:r>
            <a:r>
              <a:rPr lang="es-VE" dirty="0" smtClean="0"/>
              <a:t>8x</a:t>
            </a:r>
            <a:r>
              <a:rPr lang="es-VE" baseline="-25000" dirty="0" smtClean="0"/>
              <a:t>2</a:t>
            </a:r>
            <a:r>
              <a:rPr lang="es-VE" dirty="0" smtClean="0"/>
              <a:t> </a:t>
            </a:r>
            <a:r>
              <a:rPr lang="es-VE" dirty="0"/>
              <a:t>+ </a:t>
            </a:r>
            <a:r>
              <a:rPr lang="es-VE" dirty="0" smtClean="0"/>
              <a:t>3x</a:t>
            </a:r>
            <a:r>
              <a:rPr lang="es-VE" baseline="-25000" dirty="0" smtClean="0"/>
              <a:t>3</a:t>
            </a:r>
            <a:r>
              <a:rPr lang="es-VE" dirty="0" smtClean="0"/>
              <a:t> + </a:t>
            </a:r>
            <a:r>
              <a:rPr lang="es-VE" dirty="0"/>
              <a:t>0s</a:t>
            </a:r>
            <a:r>
              <a:rPr lang="es-VE" baseline="-25000" dirty="0"/>
              <a:t>1</a:t>
            </a:r>
            <a:r>
              <a:rPr lang="es-VE" dirty="0"/>
              <a:t> + </a:t>
            </a:r>
            <a:r>
              <a:rPr lang="es-VE" dirty="0" smtClean="0"/>
              <a:t>0s</a:t>
            </a:r>
            <a:r>
              <a:rPr lang="es-VE" baseline="-25000" dirty="0" smtClean="0"/>
              <a:t>2</a:t>
            </a:r>
            <a:r>
              <a:rPr lang="es-VE" sz="1100" dirty="0" smtClean="0"/>
              <a:t> </a:t>
            </a:r>
            <a:r>
              <a:rPr lang="es-VE" dirty="0" smtClean="0"/>
              <a:t>+ 0s</a:t>
            </a:r>
            <a:r>
              <a:rPr lang="es-VE" baseline="-25000" dirty="0" smtClean="0"/>
              <a:t>3</a:t>
            </a:r>
            <a:r>
              <a:rPr lang="es-VE" dirty="0" smtClean="0"/>
              <a:t> + 0s</a:t>
            </a:r>
            <a:r>
              <a:rPr lang="es-VE" baseline="-25000" dirty="0" smtClean="0"/>
              <a:t>4</a:t>
            </a:r>
            <a:r>
              <a:rPr lang="es-VE" dirty="0" smtClean="0"/>
              <a:t> = 502</a:t>
            </a:r>
            <a:endParaRPr lang="es-VE" dirty="0"/>
          </a:p>
        </p:txBody>
      </p:sp>
    </p:spTree>
    <p:extLst>
      <p:ext uri="{BB962C8B-B14F-4D97-AF65-F5344CB8AC3E}">
        <p14:creationId xmlns:p14="http://schemas.microsoft.com/office/powerpoint/2010/main" xmlns="" val="3108009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723616" y="339621"/>
            <a:ext cx="8475674" cy="830997"/>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sz="2400" b="1" dirty="0" smtClean="0">
                <a:solidFill>
                  <a:schemeClr val="accent2">
                    <a:lumMod val="75000"/>
                  </a:schemeClr>
                </a:solidFill>
              </a:rPr>
              <a:t>El Método Simplex: consideraciones a tomar en cuenta</a:t>
            </a:r>
            <a:endParaRPr lang="es-VE" altLang="es-VE" sz="2400" dirty="0">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1893001" y="1772816"/>
            <a:ext cx="8136904" cy="4370427"/>
          </a:xfrm>
          <a:prstGeom prst="rect">
            <a:avLst/>
          </a:prstGeom>
          <a:noFill/>
        </p:spPr>
        <p:txBody>
          <a:bodyPr wrap="square" rtlCol="0">
            <a:spAutoFit/>
          </a:bodyPr>
          <a:lstStyle/>
          <a:p>
            <a:pPr algn="just"/>
            <a:r>
              <a:rPr lang="es-VE" b="1" dirty="0" smtClean="0">
                <a:solidFill>
                  <a:schemeClr val="accent2">
                    <a:lumMod val="50000"/>
                  </a:schemeClr>
                </a:solidFill>
              </a:rPr>
              <a:t>Variables Artificiales y el Método de la Gran M. </a:t>
            </a:r>
            <a:r>
              <a:rPr lang="es-VE" b="1" dirty="0" smtClean="0"/>
              <a:t>Una variable artificial es un truco para convertir inecuaciones mayor (&gt;), mayor igual (≥) en ecuaciones, o cuando aparecen igualdades en el problema original (=), la característica principal de estas variables es que no deben formar parte de la solución, dado que no representan recursos. El objetivo fundamental de esta variables es la formación de la matriz identidad. </a:t>
            </a:r>
          </a:p>
          <a:p>
            <a:pPr algn="just"/>
            <a:endParaRPr lang="es-VE" b="1" dirty="0" smtClean="0">
              <a:solidFill>
                <a:schemeClr val="accent2">
                  <a:lumMod val="50000"/>
                </a:schemeClr>
              </a:solidFill>
            </a:endParaRPr>
          </a:p>
          <a:p>
            <a:pPr algn="just"/>
            <a:r>
              <a:rPr lang="es-VE" b="1" dirty="0" smtClean="0"/>
              <a:t>Estas variables se representan con la letra “A”, siempre se suman a las restricciones, su coeficiente es M (por esto se denomina Método de la Gran M, donde M significa un número demasiado grande y muy poco atractivo para la función objetivo), y el signo en la función objetivo va en contrasentido de la misma, es decir, en problemas de Maximización su signo es menos (-) y en problemas de Minimización su signo es más (+), repetimos, con el objetivo de que su valor en la solución final sea cero (0).</a:t>
            </a:r>
            <a:endParaRPr lang="es-VE" dirty="0" smtClean="0"/>
          </a:p>
          <a:p>
            <a:pPr algn="just"/>
            <a:endParaRPr lang="es-VE" sz="800" dirty="0" smtClean="0"/>
          </a:p>
        </p:txBody>
      </p:sp>
    </p:spTree>
    <p:extLst>
      <p:ext uri="{BB962C8B-B14F-4D97-AF65-F5344CB8AC3E}">
        <p14:creationId xmlns:p14="http://schemas.microsoft.com/office/powerpoint/2010/main" xmlns="" val="14933635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423592" y="476672"/>
            <a:ext cx="7272808" cy="769441"/>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a:t>
            </a:r>
            <a:r>
              <a:rPr lang="es-VE" altLang="es-VE" sz="2400" dirty="0" smtClean="0">
                <a:latin typeface="Arial" panose="020B0604020202020204" pitchFamily="34" charset="0"/>
                <a:cs typeface="Arial" panose="020B0604020202020204" pitchFamily="34" charset="0"/>
              </a:rPr>
              <a:t>Gerencia</a:t>
            </a:r>
            <a:endParaRPr lang="es-VE" altLang="es-VE" sz="2400" dirty="0">
              <a:latin typeface="Arial" panose="020B0604020202020204" pitchFamily="34" charset="0"/>
              <a:cs typeface="Arial" panose="020B0604020202020204" pitchFamily="34" charset="0"/>
            </a:endParaRPr>
          </a:p>
          <a:p>
            <a:pPr algn="ctr"/>
            <a:r>
              <a:rPr lang="es-VE" sz="2000" dirty="0"/>
              <a:t>Bibliografía Básica</a:t>
            </a:r>
          </a:p>
        </p:txBody>
      </p:sp>
      <p:sp>
        <p:nvSpPr>
          <p:cNvPr id="5" name="CuadroTexto 5"/>
          <p:cNvSpPr txBox="1"/>
          <p:nvPr/>
        </p:nvSpPr>
        <p:spPr>
          <a:xfrm>
            <a:off x="1127448" y="2132856"/>
            <a:ext cx="10009112" cy="3785652"/>
          </a:xfrm>
          <a:prstGeom prst="rect">
            <a:avLst/>
          </a:prstGeom>
          <a:noFill/>
        </p:spPr>
        <p:txBody>
          <a:bodyPr wrap="square" rtlCol="0">
            <a:spAutoFit/>
          </a:bodyPr>
          <a:lstStyle/>
          <a:p>
            <a:pPr marL="285750" indent="-285750" algn="just">
              <a:buFont typeface="Arial" panose="020B0604020202020204" pitchFamily="34" charset="0"/>
              <a:buChar char="•"/>
            </a:pPr>
            <a:r>
              <a:rPr lang="es-VE" sz="2000" dirty="0"/>
              <a:t>Investigación de Operaciones </a:t>
            </a:r>
            <a:r>
              <a:rPr lang="es-VE" sz="2000" dirty="0" err="1"/>
              <a:t>Hillier</a:t>
            </a:r>
            <a:r>
              <a:rPr lang="es-VE" sz="2000" dirty="0"/>
              <a:t> y Lieberman.</a:t>
            </a:r>
          </a:p>
          <a:p>
            <a:pPr algn="just"/>
            <a:r>
              <a:rPr lang="es-VE" sz="2000" dirty="0"/>
              <a:t> </a:t>
            </a:r>
          </a:p>
          <a:p>
            <a:pPr marL="285750" indent="-285750" algn="just">
              <a:buFont typeface="Arial" panose="020B0604020202020204" pitchFamily="34" charset="0"/>
              <a:buChar char="•"/>
            </a:pPr>
            <a:r>
              <a:rPr lang="es-VE" sz="2000" dirty="0"/>
              <a:t>Investigación de Operaciones en la Ciencia Administrativa. F. J. </a:t>
            </a:r>
            <a:r>
              <a:rPr lang="es-VE" sz="2000" dirty="0" err="1"/>
              <a:t>Gould</a:t>
            </a:r>
            <a:r>
              <a:rPr lang="es-VE" sz="2000" dirty="0"/>
              <a:t> y otros.</a:t>
            </a:r>
          </a:p>
          <a:p>
            <a:pPr algn="just"/>
            <a:endParaRPr lang="es-VE" sz="2000" dirty="0"/>
          </a:p>
          <a:p>
            <a:pPr marL="285750" indent="-285750" algn="just">
              <a:buFont typeface="Arial" panose="020B0604020202020204" pitchFamily="34" charset="0"/>
              <a:buChar char="•"/>
            </a:pPr>
            <a:r>
              <a:rPr lang="es-VE" sz="2000" dirty="0"/>
              <a:t>Investigación de Operaciones. Wayne Winston.</a:t>
            </a:r>
          </a:p>
          <a:p>
            <a:pPr marL="285750" indent="-285750" algn="just">
              <a:buFont typeface="Arial" panose="020B0604020202020204" pitchFamily="34" charset="0"/>
              <a:buChar char="•"/>
            </a:pPr>
            <a:endParaRPr lang="es-VE" sz="2000" dirty="0"/>
          </a:p>
          <a:p>
            <a:pPr marL="285750" indent="-285750" algn="just">
              <a:buFont typeface="Arial" panose="020B0604020202020204" pitchFamily="34" charset="0"/>
              <a:buChar char="•"/>
            </a:pPr>
            <a:r>
              <a:rPr lang="es-VE" sz="2000" dirty="0"/>
              <a:t>Investigación de Operaciones. Handy Taha.</a:t>
            </a:r>
          </a:p>
          <a:p>
            <a:pPr algn="just"/>
            <a:endParaRPr lang="es-VE" sz="2000" dirty="0"/>
          </a:p>
          <a:p>
            <a:pPr marL="285750" indent="-285750" algn="just">
              <a:buFont typeface="Arial" panose="020B0604020202020204" pitchFamily="34" charset="0"/>
              <a:buChar char="•"/>
            </a:pPr>
            <a:r>
              <a:rPr lang="es-VE" sz="2000" dirty="0"/>
              <a:t>Métodos Cuantitativos para los Negocios. Barry </a:t>
            </a:r>
            <a:r>
              <a:rPr lang="es-VE" sz="2000" dirty="0" err="1"/>
              <a:t>Render</a:t>
            </a:r>
            <a:r>
              <a:rPr lang="es-VE" sz="2000" dirty="0"/>
              <a:t> y  otros (libro texto) </a:t>
            </a:r>
          </a:p>
          <a:p>
            <a:pPr algn="just"/>
            <a:endParaRPr lang="es-VE" sz="2000" dirty="0"/>
          </a:p>
          <a:p>
            <a:pPr marL="285750" indent="-285750" algn="just">
              <a:buFont typeface="Arial" panose="020B0604020202020204" pitchFamily="34" charset="0"/>
              <a:buChar char="•"/>
            </a:pPr>
            <a:r>
              <a:rPr lang="es-VE" sz="2000" dirty="0"/>
              <a:t>Métodos Cuantitativos para Administración. Frederick </a:t>
            </a:r>
            <a:r>
              <a:rPr lang="es-VE" sz="2000" dirty="0" err="1"/>
              <a:t>Hiller</a:t>
            </a:r>
            <a:r>
              <a:rPr lang="es-VE" sz="2000" dirty="0"/>
              <a:t> y otros. (libro texto) </a:t>
            </a:r>
          </a:p>
          <a:p>
            <a:pPr algn="just"/>
            <a:endParaRPr lang="es-VE" sz="2000" dirty="0"/>
          </a:p>
        </p:txBody>
      </p:sp>
    </p:spTree>
    <p:extLst>
      <p:ext uri="{BB962C8B-B14F-4D97-AF65-F5344CB8AC3E}">
        <p14:creationId xmlns:p14="http://schemas.microsoft.com/office/powerpoint/2010/main" xmlns="" val="11839549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559496" y="302609"/>
            <a:ext cx="8475674" cy="830997"/>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sz="2400" b="1" dirty="0" smtClean="0">
                <a:solidFill>
                  <a:schemeClr val="accent2">
                    <a:lumMod val="75000"/>
                  </a:schemeClr>
                </a:solidFill>
              </a:rPr>
              <a:t>El Método Simplex: consideraciones a tomar en cuenta</a:t>
            </a:r>
            <a:endParaRPr lang="es-VE" altLang="es-VE" sz="2400" dirty="0">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623392" y="1279491"/>
            <a:ext cx="10657184" cy="5262979"/>
          </a:xfrm>
          <a:prstGeom prst="rect">
            <a:avLst/>
          </a:prstGeom>
          <a:noFill/>
        </p:spPr>
        <p:txBody>
          <a:bodyPr wrap="square" rtlCol="0">
            <a:spAutoFit/>
          </a:bodyPr>
          <a:lstStyle/>
          <a:p>
            <a:pPr algn="just"/>
            <a:r>
              <a:rPr lang="es-VE" b="1" dirty="0" smtClean="0">
                <a:solidFill>
                  <a:schemeClr val="accent2">
                    <a:lumMod val="50000"/>
                  </a:schemeClr>
                </a:solidFill>
              </a:rPr>
              <a:t>Ejemplo de transformación de un problema de PL a una matriz de la Gran M.</a:t>
            </a:r>
            <a:endParaRPr lang="es-VE" sz="800" dirty="0"/>
          </a:p>
          <a:p>
            <a:pPr algn="just"/>
            <a:endParaRPr lang="es-VE" dirty="0" smtClean="0"/>
          </a:p>
          <a:p>
            <a:pPr algn="just"/>
            <a:r>
              <a:rPr lang="es-VE" dirty="0" smtClean="0"/>
              <a:t>Minimizar z = 4x</a:t>
            </a:r>
            <a:r>
              <a:rPr lang="es-VE" baseline="-25000" dirty="0" smtClean="0"/>
              <a:t>1</a:t>
            </a:r>
            <a:r>
              <a:rPr lang="es-VE" dirty="0" smtClean="0"/>
              <a:t> </a:t>
            </a:r>
            <a:r>
              <a:rPr lang="es-VE" dirty="0"/>
              <a:t>+ </a:t>
            </a:r>
            <a:r>
              <a:rPr lang="es-VE" dirty="0" smtClean="0"/>
              <a:t>x</a:t>
            </a:r>
            <a:r>
              <a:rPr lang="es-VE" baseline="-25000" dirty="0" smtClean="0"/>
              <a:t>2</a:t>
            </a:r>
            <a:r>
              <a:rPr lang="es-VE" dirty="0" smtClean="0"/>
              <a:t> </a:t>
            </a:r>
          </a:p>
          <a:p>
            <a:pPr algn="just"/>
            <a:endParaRPr lang="es-VE" sz="800" dirty="0" smtClean="0"/>
          </a:p>
          <a:p>
            <a:pPr algn="just"/>
            <a:r>
              <a:rPr lang="es-VE" dirty="0" err="1" smtClean="0"/>
              <a:t>S.S.Rs</a:t>
            </a:r>
            <a:r>
              <a:rPr lang="es-VE" dirty="0" smtClean="0"/>
              <a:t>.:         3x</a:t>
            </a:r>
            <a:r>
              <a:rPr lang="es-VE" baseline="-25000" dirty="0" smtClean="0"/>
              <a:t>1</a:t>
            </a:r>
            <a:r>
              <a:rPr lang="es-VE" dirty="0" smtClean="0"/>
              <a:t> +  x</a:t>
            </a:r>
            <a:r>
              <a:rPr lang="es-VE" baseline="-25000" dirty="0" smtClean="0"/>
              <a:t>2</a:t>
            </a:r>
            <a:r>
              <a:rPr lang="es-VE" dirty="0" smtClean="0"/>
              <a:t> = 3		</a:t>
            </a:r>
          </a:p>
          <a:p>
            <a:pPr algn="just"/>
            <a:r>
              <a:rPr lang="es-VE" dirty="0" smtClean="0"/>
              <a:t>                    4x</a:t>
            </a:r>
            <a:r>
              <a:rPr lang="es-VE" baseline="-25000" dirty="0" smtClean="0"/>
              <a:t>1</a:t>
            </a:r>
            <a:r>
              <a:rPr lang="es-VE" dirty="0" smtClean="0"/>
              <a:t> + 3x</a:t>
            </a:r>
            <a:r>
              <a:rPr lang="es-VE" baseline="-25000" dirty="0" smtClean="0"/>
              <a:t>2</a:t>
            </a:r>
            <a:r>
              <a:rPr lang="es-VE" dirty="0" smtClean="0"/>
              <a:t> ≥ 6</a:t>
            </a:r>
          </a:p>
          <a:p>
            <a:pPr algn="just"/>
            <a:r>
              <a:rPr lang="es-VE" dirty="0" smtClean="0"/>
              <a:t>                      x</a:t>
            </a:r>
            <a:r>
              <a:rPr lang="es-VE" baseline="-25000" dirty="0" smtClean="0"/>
              <a:t>1</a:t>
            </a:r>
            <a:r>
              <a:rPr lang="es-VE" dirty="0" smtClean="0"/>
              <a:t> + 2x</a:t>
            </a:r>
            <a:r>
              <a:rPr lang="es-VE" baseline="-25000" dirty="0" smtClean="0"/>
              <a:t>2</a:t>
            </a:r>
            <a:r>
              <a:rPr lang="es-VE" sz="1600" dirty="0" smtClean="0"/>
              <a:t> </a:t>
            </a:r>
            <a:r>
              <a:rPr lang="es-VE" dirty="0" smtClean="0"/>
              <a:t>≤ 4</a:t>
            </a:r>
          </a:p>
          <a:p>
            <a:pPr algn="just"/>
            <a:r>
              <a:rPr lang="es-VE" dirty="0"/>
              <a:t> </a:t>
            </a:r>
            <a:r>
              <a:rPr lang="es-VE" dirty="0" smtClean="0"/>
              <a:t>                     x</a:t>
            </a:r>
            <a:r>
              <a:rPr lang="es-VE" baseline="-25000" dirty="0" smtClean="0"/>
              <a:t>1</a:t>
            </a:r>
            <a:r>
              <a:rPr lang="es-VE" dirty="0" smtClean="0"/>
              <a:t>, x</a:t>
            </a:r>
            <a:r>
              <a:rPr lang="es-VE" baseline="-25000" dirty="0" smtClean="0"/>
              <a:t>2</a:t>
            </a:r>
            <a:r>
              <a:rPr lang="es-VE" dirty="0" smtClean="0"/>
              <a:t> ≥ 0</a:t>
            </a:r>
          </a:p>
          <a:p>
            <a:pPr algn="just"/>
            <a:endParaRPr lang="es-VE" sz="800" dirty="0"/>
          </a:p>
          <a:p>
            <a:pPr algn="just"/>
            <a:r>
              <a:rPr lang="es-VE" dirty="0" smtClean="0"/>
              <a:t>Con el Método de la Gran M las igualdades y desigualdades quedarían de la siguiente manera:</a:t>
            </a:r>
          </a:p>
          <a:p>
            <a:pPr algn="just"/>
            <a:endParaRPr lang="es-VE" sz="800" dirty="0" smtClean="0"/>
          </a:p>
          <a:p>
            <a:pPr algn="just"/>
            <a:r>
              <a:rPr lang="es-VE" dirty="0"/>
              <a:t>Minimizar z </a:t>
            </a:r>
            <a:r>
              <a:rPr lang="es-VE" dirty="0" smtClean="0"/>
              <a:t>- 4x</a:t>
            </a:r>
            <a:r>
              <a:rPr lang="es-VE" baseline="-25000" dirty="0" smtClean="0"/>
              <a:t>1</a:t>
            </a:r>
            <a:r>
              <a:rPr lang="es-VE" dirty="0" smtClean="0"/>
              <a:t> – x</a:t>
            </a:r>
            <a:r>
              <a:rPr lang="es-VE" baseline="-25000" dirty="0" smtClean="0"/>
              <a:t>2</a:t>
            </a:r>
            <a:r>
              <a:rPr lang="es-VE" dirty="0" smtClean="0"/>
              <a:t> - MA</a:t>
            </a:r>
            <a:r>
              <a:rPr lang="es-VE" baseline="-25000" dirty="0" smtClean="0"/>
              <a:t>1</a:t>
            </a:r>
            <a:r>
              <a:rPr lang="es-VE" dirty="0" smtClean="0"/>
              <a:t> - MA</a:t>
            </a:r>
            <a:r>
              <a:rPr lang="es-VE" baseline="-25000" dirty="0" smtClean="0"/>
              <a:t>2</a:t>
            </a:r>
          </a:p>
          <a:p>
            <a:pPr algn="just"/>
            <a:endParaRPr lang="es-VE" sz="800" dirty="0" smtClean="0"/>
          </a:p>
          <a:p>
            <a:pPr algn="just"/>
            <a:r>
              <a:rPr lang="es-VE" dirty="0" err="1" smtClean="0"/>
              <a:t>S.S.Rs</a:t>
            </a:r>
            <a:r>
              <a:rPr lang="es-VE" dirty="0"/>
              <a:t>.:         </a:t>
            </a:r>
            <a:r>
              <a:rPr lang="es-VE" dirty="0" smtClean="0"/>
              <a:t>3x</a:t>
            </a:r>
            <a:r>
              <a:rPr lang="es-VE" baseline="-25000" dirty="0" smtClean="0"/>
              <a:t>1</a:t>
            </a:r>
            <a:r>
              <a:rPr lang="es-VE" dirty="0" smtClean="0"/>
              <a:t> </a:t>
            </a:r>
            <a:r>
              <a:rPr lang="es-VE" dirty="0"/>
              <a:t>+  </a:t>
            </a:r>
            <a:r>
              <a:rPr lang="es-VE" dirty="0" smtClean="0"/>
              <a:t>x</a:t>
            </a:r>
            <a:r>
              <a:rPr lang="es-VE" baseline="-25000" dirty="0" smtClean="0"/>
              <a:t>2</a:t>
            </a:r>
            <a:r>
              <a:rPr lang="es-VE" dirty="0" smtClean="0"/>
              <a:t>           + A</a:t>
            </a:r>
            <a:r>
              <a:rPr lang="es-VE" baseline="-25000" dirty="0" smtClean="0"/>
              <a:t>1</a:t>
            </a:r>
            <a:r>
              <a:rPr lang="es-VE" dirty="0" smtClean="0"/>
              <a:t>       </a:t>
            </a:r>
            <a:r>
              <a:rPr lang="es-VE" sz="2400" dirty="0" smtClean="0"/>
              <a:t>  </a:t>
            </a:r>
            <a:r>
              <a:rPr lang="es-VE" dirty="0" smtClean="0"/>
              <a:t>    = </a:t>
            </a:r>
            <a:r>
              <a:rPr lang="es-VE" dirty="0"/>
              <a:t>3		</a:t>
            </a:r>
          </a:p>
          <a:p>
            <a:pPr algn="just"/>
            <a:r>
              <a:rPr lang="es-VE" dirty="0"/>
              <a:t>                    </a:t>
            </a:r>
            <a:r>
              <a:rPr lang="es-VE" dirty="0" smtClean="0"/>
              <a:t>4x</a:t>
            </a:r>
            <a:r>
              <a:rPr lang="es-VE" baseline="-25000" dirty="0" smtClean="0"/>
              <a:t>1</a:t>
            </a:r>
            <a:r>
              <a:rPr lang="es-VE" dirty="0" smtClean="0"/>
              <a:t> </a:t>
            </a:r>
            <a:r>
              <a:rPr lang="es-VE" dirty="0"/>
              <a:t>+ </a:t>
            </a:r>
            <a:r>
              <a:rPr lang="es-VE" dirty="0" smtClean="0"/>
              <a:t>3x</a:t>
            </a:r>
            <a:r>
              <a:rPr lang="es-VE" baseline="-25000" dirty="0" smtClean="0"/>
              <a:t>2</a:t>
            </a:r>
            <a:r>
              <a:rPr lang="es-VE" dirty="0" smtClean="0"/>
              <a:t>  – 1s</a:t>
            </a:r>
            <a:r>
              <a:rPr lang="es-VE" baseline="-25000" dirty="0" smtClean="0"/>
              <a:t>1</a:t>
            </a:r>
            <a:r>
              <a:rPr lang="es-VE" dirty="0" smtClean="0"/>
              <a:t>        + A</a:t>
            </a:r>
            <a:r>
              <a:rPr lang="es-VE" baseline="-25000" dirty="0" smtClean="0"/>
              <a:t>2</a:t>
            </a:r>
            <a:r>
              <a:rPr lang="es-VE" dirty="0" smtClean="0"/>
              <a:t>     </a:t>
            </a:r>
            <a:r>
              <a:rPr lang="es-VE" sz="2000" dirty="0" smtClean="0"/>
              <a:t> </a:t>
            </a:r>
            <a:r>
              <a:rPr lang="es-VE" dirty="0" smtClean="0"/>
              <a:t>  = 6</a:t>
            </a:r>
            <a:endParaRPr lang="es-VE" dirty="0"/>
          </a:p>
          <a:p>
            <a:pPr algn="just"/>
            <a:r>
              <a:rPr lang="es-VE" dirty="0"/>
              <a:t>                      </a:t>
            </a:r>
            <a:r>
              <a:rPr lang="es-VE" dirty="0" smtClean="0"/>
              <a:t>x</a:t>
            </a:r>
            <a:r>
              <a:rPr lang="es-VE" baseline="-25000" dirty="0" smtClean="0"/>
              <a:t>1</a:t>
            </a:r>
            <a:r>
              <a:rPr lang="es-VE" dirty="0" smtClean="0"/>
              <a:t> </a:t>
            </a:r>
            <a:r>
              <a:rPr lang="es-VE" dirty="0"/>
              <a:t>+ </a:t>
            </a:r>
            <a:r>
              <a:rPr lang="es-VE" dirty="0" smtClean="0"/>
              <a:t>2x</a:t>
            </a:r>
            <a:r>
              <a:rPr lang="es-VE" baseline="-25000" dirty="0" smtClean="0"/>
              <a:t>2</a:t>
            </a:r>
            <a:r>
              <a:rPr lang="es-VE" sz="1600" dirty="0" smtClean="0"/>
              <a:t>                        </a:t>
            </a:r>
            <a:r>
              <a:rPr lang="es-VE" dirty="0" smtClean="0"/>
              <a:t>+ 1s</a:t>
            </a:r>
            <a:r>
              <a:rPr lang="es-VE" baseline="-25000" dirty="0" smtClean="0"/>
              <a:t>2</a:t>
            </a:r>
            <a:r>
              <a:rPr lang="es-VE" dirty="0" smtClean="0"/>
              <a:t> = 4</a:t>
            </a:r>
            <a:endParaRPr lang="es-VE" dirty="0"/>
          </a:p>
          <a:p>
            <a:pPr algn="just"/>
            <a:r>
              <a:rPr lang="es-VE" dirty="0"/>
              <a:t>                      </a:t>
            </a:r>
            <a:r>
              <a:rPr lang="es-VE" dirty="0" smtClean="0"/>
              <a:t>x</a:t>
            </a:r>
            <a:r>
              <a:rPr lang="es-VE" baseline="-25000" dirty="0" smtClean="0"/>
              <a:t>1</a:t>
            </a:r>
            <a:r>
              <a:rPr lang="es-VE" dirty="0" smtClean="0"/>
              <a:t>, x</a:t>
            </a:r>
            <a:r>
              <a:rPr lang="es-VE" baseline="-25000" dirty="0" smtClean="0"/>
              <a:t>2</a:t>
            </a:r>
            <a:r>
              <a:rPr lang="es-VE" dirty="0" smtClean="0"/>
              <a:t>, s</a:t>
            </a:r>
            <a:r>
              <a:rPr lang="es-VE" baseline="-25000" dirty="0" smtClean="0"/>
              <a:t>1, </a:t>
            </a:r>
            <a:r>
              <a:rPr lang="es-VE" dirty="0" smtClean="0"/>
              <a:t>s</a:t>
            </a:r>
            <a:r>
              <a:rPr lang="es-VE" baseline="-25000" dirty="0" smtClean="0"/>
              <a:t>2, </a:t>
            </a:r>
            <a:r>
              <a:rPr lang="es-VE" dirty="0" smtClean="0"/>
              <a:t>A</a:t>
            </a:r>
            <a:r>
              <a:rPr lang="es-VE" baseline="-25000" dirty="0" smtClean="0"/>
              <a:t>1, </a:t>
            </a:r>
            <a:r>
              <a:rPr lang="es-VE" dirty="0"/>
              <a:t>A</a:t>
            </a:r>
            <a:r>
              <a:rPr lang="es-VE" baseline="-25000" dirty="0"/>
              <a:t>2</a:t>
            </a:r>
            <a:r>
              <a:rPr lang="es-VE" dirty="0" smtClean="0"/>
              <a:t> </a:t>
            </a:r>
            <a:r>
              <a:rPr lang="es-VE" dirty="0"/>
              <a:t>≥ </a:t>
            </a:r>
            <a:r>
              <a:rPr lang="es-VE" dirty="0" smtClean="0"/>
              <a:t>0</a:t>
            </a:r>
          </a:p>
          <a:p>
            <a:pPr algn="just"/>
            <a:endParaRPr lang="es-VE" sz="800" dirty="0"/>
          </a:p>
          <a:p>
            <a:pPr algn="just"/>
            <a:r>
              <a:rPr lang="es-VE" dirty="0" smtClean="0"/>
              <a:t>Posteriormente, ya la ecuaciones transformadas en igualdades, y considerando las directrices del Método de la Gran M, el modelo se incorpora a la siguiente tabla sujeta a interacciones a fin de lograr el valor optimo de las variables básicas y reales del problema planteado.</a:t>
            </a:r>
          </a:p>
        </p:txBody>
      </p:sp>
    </p:spTree>
    <p:extLst>
      <p:ext uri="{BB962C8B-B14F-4D97-AF65-F5344CB8AC3E}">
        <p14:creationId xmlns:p14="http://schemas.microsoft.com/office/powerpoint/2010/main" xmlns="" val="36279808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723616" y="339621"/>
            <a:ext cx="8475674" cy="830997"/>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sz="2400" b="1" dirty="0" smtClean="0">
                <a:solidFill>
                  <a:schemeClr val="accent2">
                    <a:lumMod val="75000"/>
                  </a:schemeClr>
                </a:solidFill>
              </a:rPr>
              <a:t>El Método Simplex: consideraciones a tomar en cuenta</a:t>
            </a:r>
            <a:endParaRPr lang="es-VE" altLang="es-VE" sz="2400" dirty="0">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767408" y="3573588"/>
            <a:ext cx="10441160" cy="3139321"/>
          </a:xfrm>
          <a:prstGeom prst="rect">
            <a:avLst/>
          </a:prstGeom>
          <a:noFill/>
        </p:spPr>
        <p:txBody>
          <a:bodyPr wrap="square" rtlCol="0">
            <a:spAutoFit/>
          </a:bodyPr>
          <a:lstStyle/>
          <a:p>
            <a:pPr algn="just"/>
            <a:r>
              <a:rPr lang="es-VE" b="1" dirty="0" smtClean="0"/>
              <a:t>Antes de proseguir con los cálculos del Método Simplex a través de la Gran M, se necesita hacer que el renglón z sea consistente con el resto de la tabla. En la tabla x1 = x2 = x3 = 0, lo cual produce la solución básica de inicio de A1 = 3, A2 = 6 y s2 = 4. Esta solución indica que el valor de z debe ser M x 3 + M x 6 = 9M, en lugar de 0 como se ve en el lado derecho del renglón de z. Esta inconsistencia se debe a que A1 y A2 tienen coeficientes distintos de cero (-M, -M) en el renglón de z. </a:t>
            </a:r>
          </a:p>
          <a:p>
            <a:pPr algn="just"/>
            <a:endParaRPr lang="es-VE" b="1" dirty="0"/>
          </a:p>
          <a:p>
            <a:pPr algn="just"/>
            <a:r>
              <a:rPr lang="es-VE" b="1" dirty="0" smtClean="0"/>
              <a:t>Estas inconsistencias se pueden eliminar sustituyendo a A1 y A2, en el renglón de z usando las ecuaciones adecuadas de restricción para eliminarlas. En particular, los elementos marcados (= 1) en el renglón A1 y en el de A2, si se les multiplica cada renglón A1 y A2 por m y se agrega la suma al renglón z, A1 y A2 saldrán del renglón objetivo. Esto es mediante lo siguiente:</a:t>
            </a:r>
            <a:endParaRPr lang="es-VE" sz="800" dirty="0" smtClean="0"/>
          </a:p>
        </p:txBody>
      </p:sp>
      <p:graphicFrame>
        <p:nvGraphicFramePr>
          <p:cNvPr id="5" name="Tabla 4"/>
          <p:cNvGraphicFramePr>
            <a:graphicFrameLocks noGrp="1"/>
          </p:cNvGraphicFramePr>
          <p:nvPr>
            <p:extLst>
              <p:ext uri="{D42A27DB-BD31-4B8C-83A1-F6EECF244321}">
                <p14:modId xmlns:p14="http://schemas.microsoft.com/office/powerpoint/2010/main" xmlns="" val="819907746"/>
              </p:ext>
            </p:extLst>
          </p:nvPr>
        </p:nvGraphicFramePr>
        <p:xfrm>
          <a:off x="1897453" y="1445003"/>
          <a:ext cx="8128000" cy="185420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xmlns="" val="857914987"/>
                    </a:ext>
                  </a:extLst>
                </a:gridCol>
                <a:gridCol w="1016000">
                  <a:extLst>
                    <a:ext uri="{9D8B030D-6E8A-4147-A177-3AD203B41FA5}">
                      <a16:colId xmlns:a16="http://schemas.microsoft.com/office/drawing/2014/main" xmlns="" val="3625177479"/>
                    </a:ext>
                  </a:extLst>
                </a:gridCol>
                <a:gridCol w="1016000">
                  <a:extLst>
                    <a:ext uri="{9D8B030D-6E8A-4147-A177-3AD203B41FA5}">
                      <a16:colId xmlns:a16="http://schemas.microsoft.com/office/drawing/2014/main" xmlns="" val="1173906346"/>
                    </a:ext>
                  </a:extLst>
                </a:gridCol>
                <a:gridCol w="1016000">
                  <a:extLst>
                    <a:ext uri="{9D8B030D-6E8A-4147-A177-3AD203B41FA5}">
                      <a16:colId xmlns:a16="http://schemas.microsoft.com/office/drawing/2014/main" xmlns="" val="3064726795"/>
                    </a:ext>
                  </a:extLst>
                </a:gridCol>
                <a:gridCol w="1016000">
                  <a:extLst>
                    <a:ext uri="{9D8B030D-6E8A-4147-A177-3AD203B41FA5}">
                      <a16:colId xmlns:a16="http://schemas.microsoft.com/office/drawing/2014/main" xmlns="" val="1482027574"/>
                    </a:ext>
                  </a:extLst>
                </a:gridCol>
                <a:gridCol w="1016000">
                  <a:extLst>
                    <a:ext uri="{9D8B030D-6E8A-4147-A177-3AD203B41FA5}">
                      <a16:colId xmlns:a16="http://schemas.microsoft.com/office/drawing/2014/main" xmlns="" val="3648877738"/>
                    </a:ext>
                  </a:extLst>
                </a:gridCol>
                <a:gridCol w="834399">
                  <a:extLst>
                    <a:ext uri="{9D8B030D-6E8A-4147-A177-3AD203B41FA5}">
                      <a16:colId xmlns:a16="http://schemas.microsoft.com/office/drawing/2014/main" xmlns="" val="1683536671"/>
                    </a:ext>
                  </a:extLst>
                </a:gridCol>
                <a:gridCol w="1197601">
                  <a:extLst>
                    <a:ext uri="{9D8B030D-6E8A-4147-A177-3AD203B41FA5}">
                      <a16:colId xmlns:a16="http://schemas.microsoft.com/office/drawing/2014/main" xmlns="" val="352513503"/>
                    </a:ext>
                  </a:extLst>
                </a:gridCol>
              </a:tblGrid>
              <a:tr h="370840">
                <a:tc>
                  <a:txBody>
                    <a:bodyPr/>
                    <a:lstStyle/>
                    <a:p>
                      <a:pPr algn="ctr"/>
                      <a:r>
                        <a:rPr lang="es-VE" dirty="0" smtClean="0">
                          <a:solidFill>
                            <a:schemeClr val="tx1"/>
                          </a:solidFill>
                        </a:rPr>
                        <a:t>Básica</a:t>
                      </a:r>
                      <a:endParaRPr lang="es-VE" dirty="0">
                        <a:solidFill>
                          <a:schemeClr val="tx1"/>
                        </a:solidFill>
                      </a:endParaRPr>
                    </a:p>
                  </a:txBody>
                  <a:tcPr/>
                </a:tc>
                <a:tc>
                  <a:txBody>
                    <a:bodyPr/>
                    <a:lstStyle/>
                    <a:p>
                      <a:pPr algn="ctr"/>
                      <a:r>
                        <a:rPr lang="es-VE" dirty="0" smtClean="0">
                          <a:solidFill>
                            <a:schemeClr val="tx1"/>
                          </a:solidFill>
                        </a:rPr>
                        <a:t>x</a:t>
                      </a:r>
                      <a:r>
                        <a:rPr lang="es-VE" baseline="-25000" dirty="0" smtClean="0">
                          <a:solidFill>
                            <a:schemeClr val="tx1"/>
                          </a:solidFill>
                        </a:rPr>
                        <a:t>1</a:t>
                      </a:r>
                      <a:endParaRPr lang="es-VE" baseline="-25000" dirty="0">
                        <a:solidFill>
                          <a:schemeClr val="tx1"/>
                        </a:solidFill>
                      </a:endParaRPr>
                    </a:p>
                  </a:txBody>
                  <a:tcPr/>
                </a:tc>
                <a:tc>
                  <a:txBody>
                    <a:bodyPr/>
                    <a:lstStyle/>
                    <a:p>
                      <a:pPr algn="ctr"/>
                      <a:r>
                        <a:rPr lang="es-VE" dirty="0" smtClean="0">
                          <a:solidFill>
                            <a:schemeClr val="tx1"/>
                          </a:solidFill>
                        </a:rPr>
                        <a:t>x</a:t>
                      </a:r>
                      <a:r>
                        <a:rPr lang="es-VE" baseline="-25000" dirty="0" smtClean="0">
                          <a:solidFill>
                            <a:schemeClr val="tx1"/>
                          </a:solidFill>
                        </a:rPr>
                        <a:t>2</a:t>
                      </a:r>
                      <a:endParaRPr lang="es-VE" baseline="-25000" dirty="0">
                        <a:solidFill>
                          <a:schemeClr val="tx1"/>
                        </a:solidFill>
                      </a:endParaRPr>
                    </a:p>
                  </a:txBody>
                  <a:tcPr/>
                </a:tc>
                <a:tc>
                  <a:txBody>
                    <a:bodyPr/>
                    <a:lstStyle/>
                    <a:p>
                      <a:pPr algn="ctr"/>
                      <a:r>
                        <a:rPr lang="es-VE" dirty="0" smtClean="0">
                          <a:solidFill>
                            <a:schemeClr val="tx1"/>
                          </a:solidFill>
                        </a:rPr>
                        <a:t>s</a:t>
                      </a:r>
                      <a:r>
                        <a:rPr lang="es-VE" baseline="-25000" dirty="0" smtClean="0">
                          <a:solidFill>
                            <a:schemeClr val="tx1"/>
                          </a:solidFill>
                        </a:rPr>
                        <a:t>1</a:t>
                      </a:r>
                      <a:endParaRPr lang="es-VE" baseline="-25000" dirty="0">
                        <a:solidFill>
                          <a:schemeClr val="tx1"/>
                        </a:solidFill>
                      </a:endParaRPr>
                    </a:p>
                  </a:txBody>
                  <a:tcPr/>
                </a:tc>
                <a:tc>
                  <a:txBody>
                    <a:bodyPr/>
                    <a:lstStyle/>
                    <a:p>
                      <a:pPr algn="ctr"/>
                      <a:r>
                        <a:rPr lang="es-VE" dirty="0" smtClean="0">
                          <a:solidFill>
                            <a:schemeClr val="tx1"/>
                          </a:solidFill>
                        </a:rPr>
                        <a:t>A</a:t>
                      </a:r>
                      <a:r>
                        <a:rPr lang="es-VE" baseline="-25000" dirty="0" smtClean="0">
                          <a:solidFill>
                            <a:schemeClr val="tx1"/>
                          </a:solidFill>
                        </a:rPr>
                        <a:t>1</a:t>
                      </a:r>
                      <a:endParaRPr lang="es-VE" baseline="-25000" dirty="0">
                        <a:solidFill>
                          <a:schemeClr val="tx1"/>
                        </a:solidFill>
                      </a:endParaRPr>
                    </a:p>
                  </a:txBody>
                  <a:tcPr/>
                </a:tc>
                <a:tc>
                  <a:txBody>
                    <a:bodyPr/>
                    <a:lstStyle/>
                    <a:p>
                      <a:pPr algn="ctr"/>
                      <a:r>
                        <a:rPr lang="es-VE" dirty="0" smtClean="0">
                          <a:solidFill>
                            <a:schemeClr val="tx1"/>
                          </a:solidFill>
                        </a:rPr>
                        <a:t>A</a:t>
                      </a:r>
                      <a:r>
                        <a:rPr lang="es-VE" baseline="-25000" dirty="0" smtClean="0">
                          <a:solidFill>
                            <a:schemeClr val="tx1"/>
                          </a:solidFill>
                        </a:rPr>
                        <a:t>2</a:t>
                      </a:r>
                      <a:endParaRPr lang="es-VE" baseline="-25000" dirty="0">
                        <a:solidFill>
                          <a:schemeClr val="tx1"/>
                        </a:solidFill>
                      </a:endParaRPr>
                    </a:p>
                  </a:txBody>
                  <a:tcPr/>
                </a:tc>
                <a:tc>
                  <a:txBody>
                    <a:bodyPr/>
                    <a:lstStyle/>
                    <a:p>
                      <a:pPr algn="ctr"/>
                      <a:r>
                        <a:rPr lang="es-VE" dirty="0" smtClean="0">
                          <a:solidFill>
                            <a:schemeClr val="tx1"/>
                          </a:solidFill>
                        </a:rPr>
                        <a:t>s</a:t>
                      </a:r>
                      <a:r>
                        <a:rPr lang="es-VE" baseline="-25000" dirty="0" smtClean="0">
                          <a:solidFill>
                            <a:schemeClr val="tx1"/>
                          </a:solidFill>
                        </a:rPr>
                        <a:t>2</a:t>
                      </a:r>
                      <a:endParaRPr lang="es-VE" baseline="-25000" dirty="0">
                        <a:solidFill>
                          <a:schemeClr val="tx1"/>
                        </a:solidFill>
                      </a:endParaRPr>
                    </a:p>
                  </a:txBody>
                  <a:tcPr/>
                </a:tc>
                <a:tc>
                  <a:txBody>
                    <a:bodyPr/>
                    <a:lstStyle/>
                    <a:p>
                      <a:pPr algn="ctr"/>
                      <a:r>
                        <a:rPr lang="es-VE" dirty="0" smtClean="0">
                          <a:solidFill>
                            <a:schemeClr val="tx1"/>
                          </a:solidFill>
                        </a:rPr>
                        <a:t>Solución</a:t>
                      </a:r>
                      <a:endParaRPr lang="es-VE" dirty="0">
                        <a:solidFill>
                          <a:schemeClr val="tx1"/>
                        </a:solidFill>
                      </a:endParaRPr>
                    </a:p>
                  </a:txBody>
                  <a:tcPr/>
                </a:tc>
                <a:extLst>
                  <a:ext uri="{0D108BD9-81ED-4DB2-BD59-A6C34878D82A}">
                    <a16:rowId xmlns:a16="http://schemas.microsoft.com/office/drawing/2014/main" xmlns="" val="1086210165"/>
                  </a:ext>
                </a:extLst>
              </a:tr>
              <a:tr h="370840">
                <a:tc>
                  <a:txBody>
                    <a:bodyPr/>
                    <a:lstStyle/>
                    <a:p>
                      <a:pPr algn="ctr"/>
                      <a:r>
                        <a:rPr lang="es-VE" dirty="0" smtClean="0"/>
                        <a:t>z</a:t>
                      </a:r>
                      <a:endParaRPr lang="es-VE" dirty="0"/>
                    </a:p>
                  </a:txBody>
                  <a:tcPr/>
                </a:tc>
                <a:tc>
                  <a:txBody>
                    <a:bodyPr/>
                    <a:lstStyle/>
                    <a:p>
                      <a:pPr algn="ctr"/>
                      <a:r>
                        <a:rPr lang="es-VE" dirty="0" smtClean="0"/>
                        <a:t>-4</a:t>
                      </a:r>
                      <a:endParaRPr lang="es-VE" dirty="0"/>
                    </a:p>
                  </a:txBody>
                  <a:tcPr/>
                </a:tc>
                <a:tc>
                  <a:txBody>
                    <a:bodyPr/>
                    <a:lstStyle/>
                    <a:p>
                      <a:pPr algn="ctr"/>
                      <a:r>
                        <a:rPr lang="es-VE" dirty="0" smtClean="0"/>
                        <a:t>-1</a:t>
                      </a:r>
                      <a:endParaRPr lang="es-VE" dirty="0"/>
                    </a:p>
                  </a:txBody>
                  <a:tcPr/>
                </a:tc>
                <a:tc>
                  <a:txBody>
                    <a:bodyPr/>
                    <a:lstStyle/>
                    <a:p>
                      <a:pPr algn="ctr"/>
                      <a:r>
                        <a:rPr lang="es-VE" dirty="0" smtClean="0"/>
                        <a:t>0</a:t>
                      </a:r>
                      <a:endParaRPr lang="es-VE" dirty="0"/>
                    </a:p>
                  </a:txBody>
                  <a:tcPr/>
                </a:tc>
                <a:tc>
                  <a:txBody>
                    <a:bodyPr/>
                    <a:lstStyle/>
                    <a:p>
                      <a:pPr algn="ctr"/>
                      <a:r>
                        <a:rPr lang="es-VE" dirty="0" smtClean="0"/>
                        <a:t>-M</a:t>
                      </a:r>
                      <a:endParaRPr lang="es-VE" dirty="0"/>
                    </a:p>
                  </a:txBody>
                  <a:tcPr/>
                </a:tc>
                <a:tc>
                  <a:txBody>
                    <a:bodyPr/>
                    <a:lstStyle/>
                    <a:p>
                      <a:pPr algn="ctr"/>
                      <a:r>
                        <a:rPr lang="es-VE" dirty="0" smtClean="0"/>
                        <a:t>-M</a:t>
                      </a:r>
                      <a:endParaRPr lang="es-VE" dirty="0"/>
                    </a:p>
                  </a:txBody>
                  <a:tcPr/>
                </a:tc>
                <a:tc>
                  <a:txBody>
                    <a:bodyPr/>
                    <a:lstStyle/>
                    <a:p>
                      <a:pPr algn="ctr"/>
                      <a:r>
                        <a:rPr lang="es-VE" dirty="0" smtClean="0"/>
                        <a:t>0</a:t>
                      </a:r>
                      <a:endParaRPr lang="es-VE" dirty="0"/>
                    </a:p>
                  </a:txBody>
                  <a:tcPr/>
                </a:tc>
                <a:tc>
                  <a:txBody>
                    <a:bodyPr/>
                    <a:lstStyle/>
                    <a:p>
                      <a:pPr algn="ctr"/>
                      <a:r>
                        <a:rPr lang="es-VE" dirty="0" smtClean="0"/>
                        <a:t>0</a:t>
                      </a:r>
                      <a:endParaRPr lang="es-VE" dirty="0"/>
                    </a:p>
                  </a:txBody>
                  <a:tcPr/>
                </a:tc>
                <a:extLst>
                  <a:ext uri="{0D108BD9-81ED-4DB2-BD59-A6C34878D82A}">
                    <a16:rowId xmlns:a16="http://schemas.microsoft.com/office/drawing/2014/main" xmlns="" val="3099818049"/>
                  </a:ext>
                </a:extLst>
              </a:tr>
              <a:tr h="370840">
                <a:tc>
                  <a:txBody>
                    <a:bodyPr/>
                    <a:lstStyle/>
                    <a:p>
                      <a:pPr algn="ctr"/>
                      <a:r>
                        <a:rPr lang="es-VE" dirty="0" smtClean="0"/>
                        <a:t>A</a:t>
                      </a:r>
                      <a:r>
                        <a:rPr lang="es-VE" baseline="-25000" dirty="0" smtClean="0"/>
                        <a:t>1</a:t>
                      </a:r>
                      <a:endParaRPr lang="es-VE" baseline="-25000" dirty="0"/>
                    </a:p>
                  </a:txBody>
                  <a:tcPr/>
                </a:tc>
                <a:tc>
                  <a:txBody>
                    <a:bodyPr/>
                    <a:lstStyle/>
                    <a:p>
                      <a:pPr algn="ctr"/>
                      <a:r>
                        <a:rPr lang="es-VE" dirty="0" smtClean="0"/>
                        <a:t>3</a:t>
                      </a:r>
                      <a:endParaRPr lang="es-VE" dirty="0"/>
                    </a:p>
                  </a:txBody>
                  <a:tcPr/>
                </a:tc>
                <a:tc>
                  <a:txBody>
                    <a:bodyPr/>
                    <a:lstStyle/>
                    <a:p>
                      <a:pPr algn="ctr"/>
                      <a:r>
                        <a:rPr lang="es-VE" dirty="0" smtClean="0"/>
                        <a:t>1</a:t>
                      </a:r>
                      <a:endParaRPr lang="es-VE" dirty="0"/>
                    </a:p>
                  </a:txBody>
                  <a:tcPr/>
                </a:tc>
                <a:tc>
                  <a:txBody>
                    <a:bodyPr/>
                    <a:lstStyle/>
                    <a:p>
                      <a:pPr algn="ctr"/>
                      <a:r>
                        <a:rPr lang="es-VE" dirty="0" smtClean="0"/>
                        <a:t>0</a:t>
                      </a:r>
                    </a:p>
                  </a:txBody>
                  <a:tcPr/>
                </a:tc>
                <a:tc>
                  <a:txBody>
                    <a:bodyPr/>
                    <a:lstStyle/>
                    <a:p>
                      <a:pPr algn="ctr"/>
                      <a:r>
                        <a:rPr lang="es-VE" dirty="0" smtClean="0"/>
                        <a:t>1</a:t>
                      </a:r>
                      <a:endParaRPr lang="es-VE" dirty="0"/>
                    </a:p>
                  </a:txBody>
                  <a:tcPr/>
                </a:tc>
                <a:tc>
                  <a:txBody>
                    <a:bodyPr/>
                    <a:lstStyle/>
                    <a:p>
                      <a:pPr algn="ctr"/>
                      <a:r>
                        <a:rPr lang="es-VE" dirty="0" smtClean="0"/>
                        <a:t>0</a:t>
                      </a:r>
                      <a:endParaRPr lang="es-VE" dirty="0"/>
                    </a:p>
                  </a:txBody>
                  <a:tcPr/>
                </a:tc>
                <a:tc>
                  <a:txBody>
                    <a:bodyPr/>
                    <a:lstStyle/>
                    <a:p>
                      <a:pPr algn="ctr"/>
                      <a:r>
                        <a:rPr lang="es-VE" dirty="0" smtClean="0"/>
                        <a:t>0</a:t>
                      </a:r>
                      <a:endParaRPr lang="es-VE" dirty="0"/>
                    </a:p>
                  </a:txBody>
                  <a:tcPr/>
                </a:tc>
                <a:tc>
                  <a:txBody>
                    <a:bodyPr/>
                    <a:lstStyle/>
                    <a:p>
                      <a:pPr algn="ctr"/>
                      <a:r>
                        <a:rPr lang="es-VE" dirty="0" smtClean="0"/>
                        <a:t>3</a:t>
                      </a:r>
                      <a:endParaRPr lang="es-VE" dirty="0"/>
                    </a:p>
                  </a:txBody>
                  <a:tcPr/>
                </a:tc>
                <a:extLst>
                  <a:ext uri="{0D108BD9-81ED-4DB2-BD59-A6C34878D82A}">
                    <a16:rowId xmlns:a16="http://schemas.microsoft.com/office/drawing/2014/main" xmlns="" val="2372365196"/>
                  </a:ext>
                </a:extLst>
              </a:tr>
              <a:tr h="370840">
                <a:tc>
                  <a:txBody>
                    <a:bodyPr/>
                    <a:lstStyle/>
                    <a:p>
                      <a:pPr algn="ctr"/>
                      <a:r>
                        <a:rPr lang="es-VE" dirty="0" smtClean="0"/>
                        <a:t>A</a:t>
                      </a:r>
                      <a:r>
                        <a:rPr lang="es-VE" baseline="-25000" dirty="0" smtClean="0"/>
                        <a:t>2</a:t>
                      </a:r>
                      <a:endParaRPr lang="es-VE" baseline="-25000" dirty="0"/>
                    </a:p>
                  </a:txBody>
                  <a:tcPr/>
                </a:tc>
                <a:tc>
                  <a:txBody>
                    <a:bodyPr/>
                    <a:lstStyle/>
                    <a:p>
                      <a:pPr algn="ctr"/>
                      <a:r>
                        <a:rPr lang="es-VE" dirty="0" smtClean="0"/>
                        <a:t>4</a:t>
                      </a:r>
                      <a:endParaRPr lang="es-VE" dirty="0"/>
                    </a:p>
                  </a:txBody>
                  <a:tcPr/>
                </a:tc>
                <a:tc>
                  <a:txBody>
                    <a:bodyPr/>
                    <a:lstStyle/>
                    <a:p>
                      <a:pPr algn="ctr"/>
                      <a:r>
                        <a:rPr lang="es-VE" dirty="0" smtClean="0"/>
                        <a:t>3</a:t>
                      </a:r>
                      <a:endParaRPr lang="es-VE" dirty="0"/>
                    </a:p>
                  </a:txBody>
                  <a:tcPr/>
                </a:tc>
                <a:tc>
                  <a:txBody>
                    <a:bodyPr/>
                    <a:lstStyle/>
                    <a:p>
                      <a:pPr algn="ctr"/>
                      <a:r>
                        <a:rPr lang="es-VE" dirty="0" smtClean="0"/>
                        <a:t>-1</a:t>
                      </a:r>
                      <a:endParaRPr lang="es-VE" dirty="0"/>
                    </a:p>
                  </a:txBody>
                  <a:tcPr/>
                </a:tc>
                <a:tc>
                  <a:txBody>
                    <a:bodyPr/>
                    <a:lstStyle/>
                    <a:p>
                      <a:pPr algn="ctr"/>
                      <a:r>
                        <a:rPr lang="es-VE" dirty="0" smtClean="0"/>
                        <a:t>0</a:t>
                      </a:r>
                      <a:endParaRPr lang="es-VE" dirty="0"/>
                    </a:p>
                  </a:txBody>
                  <a:tcPr/>
                </a:tc>
                <a:tc>
                  <a:txBody>
                    <a:bodyPr/>
                    <a:lstStyle/>
                    <a:p>
                      <a:pPr algn="ctr"/>
                      <a:r>
                        <a:rPr lang="es-VE" dirty="0" smtClean="0"/>
                        <a:t>1</a:t>
                      </a:r>
                      <a:endParaRPr lang="es-VE" dirty="0"/>
                    </a:p>
                  </a:txBody>
                  <a:tcPr/>
                </a:tc>
                <a:tc>
                  <a:txBody>
                    <a:bodyPr/>
                    <a:lstStyle/>
                    <a:p>
                      <a:pPr algn="ctr"/>
                      <a:r>
                        <a:rPr lang="es-VE" dirty="0" smtClean="0"/>
                        <a:t>0</a:t>
                      </a:r>
                      <a:endParaRPr lang="es-VE" dirty="0"/>
                    </a:p>
                  </a:txBody>
                  <a:tcPr/>
                </a:tc>
                <a:tc>
                  <a:txBody>
                    <a:bodyPr/>
                    <a:lstStyle/>
                    <a:p>
                      <a:pPr algn="ctr"/>
                      <a:r>
                        <a:rPr lang="es-VE" dirty="0" smtClean="0"/>
                        <a:t>6</a:t>
                      </a:r>
                      <a:endParaRPr lang="es-VE" dirty="0"/>
                    </a:p>
                  </a:txBody>
                  <a:tcPr/>
                </a:tc>
                <a:extLst>
                  <a:ext uri="{0D108BD9-81ED-4DB2-BD59-A6C34878D82A}">
                    <a16:rowId xmlns:a16="http://schemas.microsoft.com/office/drawing/2014/main" xmlns="" val="289005"/>
                  </a:ext>
                </a:extLst>
              </a:tr>
              <a:tr h="370840">
                <a:tc>
                  <a:txBody>
                    <a:bodyPr/>
                    <a:lstStyle/>
                    <a:p>
                      <a:pPr algn="ctr"/>
                      <a:r>
                        <a:rPr lang="es-VE" dirty="0" smtClean="0"/>
                        <a:t>S</a:t>
                      </a:r>
                      <a:r>
                        <a:rPr lang="es-VE" baseline="-25000" dirty="0" smtClean="0"/>
                        <a:t>2</a:t>
                      </a:r>
                      <a:endParaRPr lang="es-VE" baseline="-25000" dirty="0"/>
                    </a:p>
                  </a:txBody>
                  <a:tcPr/>
                </a:tc>
                <a:tc>
                  <a:txBody>
                    <a:bodyPr/>
                    <a:lstStyle/>
                    <a:p>
                      <a:pPr algn="ctr"/>
                      <a:r>
                        <a:rPr lang="es-VE" dirty="0" smtClean="0"/>
                        <a:t>1</a:t>
                      </a:r>
                      <a:endParaRPr lang="es-VE" dirty="0"/>
                    </a:p>
                  </a:txBody>
                  <a:tcPr/>
                </a:tc>
                <a:tc>
                  <a:txBody>
                    <a:bodyPr/>
                    <a:lstStyle/>
                    <a:p>
                      <a:pPr algn="ctr"/>
                      <a:r>
                        <a:rPr lang="es-VE" dirty="0" smtClean="0"/>
                        <a:t>2</a:t>
                      </a:r>
                      <a:endParaRPr lang="es-VE" dirty="0"/>
                    </a:p>
                  </a:txBody>
                  <a:tcPr/>
                </a:tc>
                <a:tc>
                  <a:txBody>
                    <a:bodyPr/>
                    <a:lstStyle/>
                    <a:p>
                      <a:pPr algn="ctr"/>
                      <a:r>
                        <a:rPr lang="es-VE" dirty="0" smtClean="0"/>
                        <a:t>0</a:t>
                      </a:r>
                      <a:endParaRPr lang="es-VE" dirty="0"/>
                    </a:p>
                  </a:txBody>
                  <a:tcPr/>
                </a:tc>
                <a:tc>
                  <a:txBody>
                    <a:bodyPr/>
                    <a:lstStyle/>
                    <a:p>
                      <a:pPr algn="ctr"/>
                      <a:r>
                        <a:rPr lang="es-VE" dirty="0" smtClean="0"/>
                        <a:t>0</a:t>
                      </a:r>
                      <a:endParaRPr lang="es-VE" dirty="0"/>
                    </a:p>
                  </a:txBody>
                  <a:tcPr/>
                </a:tc>
                <a:tc>
                  <a:txBody>
                    <a:bodyPr/>
                    <a:lstStyle/>
                    <a:p>
                      <a:pPr algn="ctr"/>
                      <a:r>
                        <a:rPr lang="es-VE" dirty="0" smtClean="0"/>
                        <a:t>0</a:t>
                      </a:r>
                      <a:endParaRPr lang="es-VE" dirty="0"/>
                    </a:p>
                  </a:txBody>
                  <a:tcPr/>
                </a:tc>
                <a:tc>
                  <a:txBody>
                    <a:bodyPr/>
                    <a:lstStyle/>
                    <a:p>
                      <a:pPr algn="ctr"/>
                      <a:r>
                        <a:rPr lang="es-VE" dirty="0" smtClean="0"/>
                        <a:t>1</a:t>
                      </a:r>
                      <a:endParaRPr lang="es-VE" dirty="0"/>
                    </a:p>
                  </a:txBody>
                  <a:tcPr/>
                </a:tc>
                <a:tc>
                  <a:txBody>
                    <a:bodyPr/>
                    <a:lstStyle/>
                    <a:p>
                      <a:pPr algn="ctr"/>
                      <a:r>
                        <a:rPr lang="es-VE" dirty="0" smtClean="0"/>
                        <a:t>4</a:t>
                      </a:r>
                      <a:endParaRPr lang="es-VE" dirty="0"/>
                    </a:p>
                  </a:txBody>
                  <a:tcPr/>
                </a:tc>
                <a:extLst>
                  <a:ext uri="{0D108BD9-81ED-4DB2-BD59-A6C34878D82A}">
                    <a16:rowId xmlns:a16="http://schemas.microsoft.com/office/drawing/2014/main" xmlns="" val="1927881605"/>
                  </a:ext>
                </a:extLst>
              </a:tr>
            </a:tbl>
          </a:graphicData>
        </a:graphic>
      </p:graphicFrame>
    </p:spTree>
    <p:extLst>
      <p:ext uri="{BB962C8B-B14F-4D97-AF65-F5344CB8AC3E}">
        <p14:creationId xmlns:p14="http://schemas.microsoft.com/office/powerpoint/2010/main" xmlns="" val="185171906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723616" y="339621"/>
            <a:ext cx="8475674" cy="830997"/>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sz="2400" b="1" dirty="0" smtClean="0">
                <a:solidFill>
                  <a:schemeClr val="accent2">
                    <a:lumMod val="75000"/>
                  </a:schemeClr>
                </a:solidFill>
              </a:rPr>
              <a:t>El Método Simplex: consideraciones a tomar en cuenta</a:t>
            </a:r>
            <a:endParaRPr lang="es-VE" altLang="es-VE" sz="2400" dirty="0">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983432" y="1445003"/>
            <a:ext cx="10441160" cy="3139321"/>
          </a:xfrm>
          <a:prstGeom prst="rect">
            <a:avLst/>
          </a:prstGeom>
          <a:noFill/>
        </p:spPr>
        <p:txBody>
          <a:bodyPr wrap="square" rtlCol="0">
            <a:spAutoFit/>
          </a:bodyPr>
          <a:lstStyle/>
          <a:p>
            <a:pPr algn="just"/>
            <a:r>
              <a:rPr lang="es-VE" b="1" dirty="0" smtClean="0"/>
              <a:t>Antes de proseguir con los cálculos del Método Simplex a través de la Gran M, se necesita hacer que el renglón z sea consistente con el resto de la tabla. En la tabla x1 = x2 = x3 = 0, lo cual produce la solución básica de inicio de A1 = 3, A2 = 6 y s2 = 4. Esta solución indica que el valor de z debe ser M x 3 + M x 6 = 9M, en lugar de 0 como se ve en el lado derecho del renglón de z. Esta inconsistencia se debe a que A1 y A2 tienen coeficientes distintos de cero (-M, -M) en el renglón de z. </a:t>
            </a:r>
          </a:p>
          <a:p>
            <a:pPr algn="just"/>
            <a:endParaRPr lang="es-VE" b="1" dirty="0"/>
          </a:p>
          <a:p>
            <a:pPr algn="just"/>
            <a:r>
              <a:rPr lang="es-VE" b="1" dirty="0" smtClean="0"/>
              <a:t>Estas inconsistencias se pueden eliminar sustituyendo a A1 y A2, en el renglón de z usando las ecuaciones adecuadas de restricción para eliminarlas. En particular, los elementos marcados (= 1) en el renglón A1 y en el de A2, si se les multiplica cada renglón A1 y A2 por m y se agrega la suma al renglón z, A1 y A2 saldrán del renglón objetivo. Esto es mediante lo siguiente:</a:t>
            </a:r>
            <a:endParaRPr lang="es-VE" sz="800" dirty="0" smtClean="0"/>
          </a:p>
        </p:txBody>
      </p:sp>
      <p:graphicFrame>
        <p:nvGraphicFramePr>
          <p:cNvPr id="5" name="Tabla 4"/>
          <p:cNvGraphicFramePr>
            <a:graphicFrameLocks noGrp="1"/>
          </p:cNvGraphicFramePr>
          <p:nvPr>
            <p:extLst>
              <p:ext uri="{D42A27DB-BD31-4B8C-83A1-F6EECF244321}">
                <p14:modId xmlns:p14="http://schemas.microsoft.com/office/powerpoint/2010/main" xmlns="" val="2841988008"/>
              </p:ext>
            </p:extLst>
          </p:nvPr>
        </p:nvGraphicFramePr>
        <p:xfrm>
          <a:off x="1343472" y="4691612"/>
          <a:ext cx="8128000" cy="185420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xmlns="" val="857914987"/>
                    </a:ext>
                  </a:extLst>
                </a:gridCol>
                <a:gridCol w="1016000">
                  <a:extLst>
                    <a:ext uri="{9D8B030D-6E8A-4147-A177-3AD203B41FA5}">
                      <a16:colId xmlns:a16="http://schemas.microsoft.com/office/drawing/2014/main" xmlns="" val="3625177479"/>
                    </a:ext>
                  </a:extLst>
                </a:gridCol>
                <a:gridCol w="1016000">
                  <a:extLst>
                    <a:ext uri="{9D8B030D-6E8A-4147-A177-3AD203B41FA5}">
                      <a16:colId xmlns:a16="http://schemas.microsoft.com/office/drawing/2014/main" xmlns="" val="1173906346"/>
                    </a:ext>
                  </a:extLst>
                </a:gridCol>
                <a:gridCol w="1016000">
                  <a:extLst>
                    <a:ext uri="{9D8B030D-6E8A-4147-A177-3AD203B41FA5}">
                      <a16:colId xmlns:a16="http://schemas.microsoft.com/office/drawing/2014/main" xmlns="" val="3064726795"/>
                    </a:ext>
                  </a:extLst>
                </a:gridCol>
                <a:gridCol w="1016000">
                  <a:extLst>
                    <a:ext uri="{9D8B030D-6E8A-4147-A177-3AD203B41FA5}">
                      <a16:colId xmlns:a16="http://schemas.microsoft.com/office/drawing/2014/main" xmlns="" val="1482027574"/>
                    </a:ext>
                  </a:extLst>
                </a:gridCol>
                <a:gridCol w="1016000">
                  <a:extLst>
                    <a:ext uri="{9D8B030D-6E8A-4147-A177-3AD203B41FA5}">
                      <a16:colId xmlns:a16="http://schemas.microsoft.com/office/drawing/2014/main" xmlns="" val="3648877738"/>
                    </a:ext>
                  </a:extLst>
                </a:gridCol>
                <a:gridCol w="834399">
                  <a:extLst>
                    <a:ext uri="{9D8B030D-6E8A-4147-A177-3AD203B41FA5}">
                      <a16:colId xmlns:a16="http://schemas.microsoft.com/office/drawing/2014/main" xmlns="" val="1683536671"/>
                    </a:ext>
                  </a:extLst>
                </a:gridCol>
                <a:gridCol w="1197601">
                  <a:extLst>
                    <a:ext uri="{9D8B030D-6E8A-4147-A177-3AD203B41FA5}">
                      <a16:colId xmlns:a16="http://schemas.microsoft.com/office/drawing/2014/main" xmlns="" val="352513503"/>
                    </a:ext>
                  </a:extLst>
                </a:gridCol>
              </a:tblGrid>
              <a:tr h="370840">
                <a:tc>
                  <a:txBody>
                    <a:bodyPr/>
                    <a:lstStyle/>
                    <a:p>
                      <a:pPr algn="ctr"/>
                      <a:r>
                        <a:rPr lang="es-VE" dirty="0" smtClean="0">
                          <a:solidFill>
                            <a:schemeClr val="tx1"/>
                          </a:solidFill>
                        </a:rPr>
                        <a:t>Básica</a:t>
                      </a:r>
                      <a:endParaRPr lang="es-VE" dirty="0">
                        <a:solidFill>
                          <a:schemeClr val="tx1"/>
                        </a:solidFill>
                      </a:endParaRPr>
                    </a:p>
                  </a:txBody>
                  <a:tcPr/>
                </a:tc>
                <a:tc>
                  <a:txBody>
                    <a:bodyPr/>
                    <a:lstStyle/>
                    <a:p>
                      <a:pPr algn="ctr"/>
                      <a:r>
                        <a:rPr lang="es-VE" dirty="0" smtClean="0">
                          <a:solidFill>
                            <a:schemeClr val="tx1"/>
                          </a:solidFill>
                        </a:rPr>
                        <a:t>x</a:t>
                      </a:r>
                      <a:r>
                        <a:rPr lang="es-VE" baseline="-25000" dirty="0" smtClean="0">
                          <a:solidFill>
                            <a:schemeClr val="tx1"/>
                          </a:solidFill>
                        </a:rPr>
                        <a:t>1</a:t>
                      </a:r>
                      <a:endParaRPr lang="es-VE" baseline="-25000" dirty="0">
                        <a:solidFill>
                          <a:schemeClr val="tx1"/>
                        </a:solidFill>
                      </a:endParaRPr>
                    </a:p>
                  </a:txBody>
                  <a:tcPr/>
                </a:tc>
                <a:tc>
                  <a:txBody>
                    <a:bodyPr/>
                    <a:lstStyle/>
                    <a:p>
                      <a:pPr algn="ctr"/>
                      <a:r>
                        <a:rPr lang="es-VE" dirty="0" smtClean="0">
                          <a:solidFill>
                            <a:schemeClr val="tx1"/>
                          </a:solidFill>
                        </a:rPr>
                        <a:t>x</a:t>
                      </a:r>
                      <a:r>
                        <a:rPr lang="es-VE" baseline="-25000" dirty="0" smtClean="0">
                          <a:solidFill>
                            <a:schemeClr val="tx1"/>
                          </a:solidFill>
                        </a:rPr>
                        <a:t>2</a:t>
                      </a:r>
                      <a:endParaRPr lang="es-VE" baseline="-25000" dirty="0">
                        <a:solidFill>
                          <a:schemeClr val="tx1"/>
                        </a:solidFill>
                      </a:endParaRPr>
                    </a:p>
                  </a:txBody>
                  <a:tcPr/>
                </a:tc>
                <a:tc>
                  <a:txBody>
                    <a:bodyPr/>
                    <a:lstStyle/>
                    <a:p>
                      <a:pPr algn="ctr"/>
                      <a:r>
                        <a:rPr lang="es-VE" dirty="0" smtClean="0">
                          <a:solidFill>
                            <a:schemeClr val="tx1"/>
                          </a:solidFill>
                        </a:rPr>
                        <a:t>s</a:t>
                      </a:r>
                      <a:r>
                        <a:rPr lang="es-VE" baseline="-25000" dirty="0" smtClean="0">
                          <a:solidFill>
                            <a:schemeClr val="tx1"/>
                          </a:solidFill>
                        </a:rPr>
                        <a:t>1</a:t>
                      </a:r>
                      <a:endParaRPr lang="es-VE" baseline="-25000" dirty="0">
                        <a:solidFill>
                          <a:schemeClr val="tx1"/>
                        </a:solidFill>
                      </a:endParaRPr>
                    </a:p>
                  </a:txBody>
                  <a:tcPr/>
                </a:tc>
                <a:tc>
                  <a:txBody>
                    <a:bodyPr/>
                    <a:lstStyle/>
                    <a:p>
                      <a:pPr algn="ctr"/>
                      <a:r>
                        <a:rPr lang="es-VE" dirty="0" smtClean="0">
                          <a:solidFill>
                            <a:schemeClr val="tx1"/>
                          </a:solidFill>
                        </a:rPr>
                        <a:t>A</a:t>
                      </a:r>
                      <a:r>
                        <a:rPr lang="es-VE" baseline="-25000" dirty="0" smtClean="0">
                          <a:solidFill>
                            <a:schemeClr val="tx1"/>
                          </a:solidFill>
                        </a:rPr>
                        <a:t>1</a:t>
                      </a:r>
                      <a:endParaRPr lang="es-VE" baseline="-25000" dirty="0">
                        <a:solidFill>
                          <a:schemeClr val="tx1"/>
                        </a:solidFill>
                      </a:endParaRPr>
                    </a:p>
                  </a:txBody>
                  <a:tcPr/>
                </a:tc>
                <a:tc>
                  <a:txBody>
                    <a:bodyPr/>
                    <a:lstStyle/>
                    <a:p>
                      <a:pPr algn="ctr"/>
                      <a:r>
                        <a:rPr lang="es-VE" dirty="0" smtClean="0">
                          <a:solidFill>
                            <a:schemeClr val="tx1"/>
                          </a:solidFill>
                        </a:rPr>
                        <a:t>A</a:t>
                      </a:r>
                      <a:r>
                        <a:rPr lang="es-VE" baseline="-25000" dirty="0" smtClean="0">
                          <a:solidFill>
                            <a:schemeClr val="tx1"/>
                          </a:solidFill>
                        </a:rPr>
                        <a:t>2</a:t>
                      </a:r>
                      <a:endParaRPr lang="es-VE" baseline="-25000" dirty="0">
                        <a:solidFill>
                          <a:schemeClr val="tx1"/>
                        </a:solidFill>
                      </a:endParaRPr>
                    </a:p>
                  </a:txBody>
                  <a:tcPr/>
                </a:tc>
                <a:tc>
                  <a:txBody>
                    <a:bodyPr/>
                    <a:lstStyle/>
                    <a:p>
                      <a:pPr algn="ctr"/>
                      <a:r>
                        <a:rPr lang="es-VE" dirty="0" smtClean="0">
                          <a:solidFill>
                            <a:schemeClr val="tx1"/>
                          </a:solidFill>
                        </a:rPr>
                        <a:t>s</a:t>
                      </a:r>
                      <a:r>
                        <a:rPr lang="es-VE" baseline="-25000" dirty="0" smtClean="0">
                          <a:solidFill>
                            <a:schemeClr val="tx1"/>
                          </a:solidFill>
                        </a:rPr>
                        <a:t>2</a:t>
                      </a:r>
                      <a:endParaRPr lang="es-VE" baseline="-25000" dirty="0">
                        <a:solidFill>
                          <a:schemeClr val="tx1"/>
                        </a:solidFill>
                      </a:endParaRPr>
                    </a:p>
                  </a:txBody>
                  <a:tcPr/>
                </a:tc>
                <a:tc>
                  <a:txBody>
                    <a:bodyPr/>
                    <a:lstStyle/>
                    <a:p>
                      <a:pPr algn="ctr"/>
                      <a:r>
                        <a:rPr lang="es-VE" dirty="0" smtClean="0">
                          <a:solidFill>
                            <a:schemeClr val="tx1"/>
                          </a:solidFill>
                        </a:rPr>
                        <a:t>Solución</a:t>
                      </a:r>
                      <a:endParaRPr lang="es-VE" dirty="0">
                        <a:solidFill>
                          <a:schemeClr val="tx1"/>
                        </a:solidFill>
                      </a:endParaRPr>
                    </a:p>
                  </a:txBody>
                  <a:tcPr/>
                </a:tc>
                <a:extLst>
                  <a:ext uri="{0D108BD9-81ED-4DB2-BD59-A6C34878D82A}">
                    <a16:rowId xmlns:a16="http://schemas.microsoft.com/office/drawing/2014/main" xmlns="" val="1086210165"/>
                  </a:ext>
                </a:extLst>
              </a:tr>
              <a:tr h="370840">
                <a:tc>
                  <a:txBody>
                    <a:bodyPr/>
                    <a:lstStyle/>
                    <a:p>
                      <a:pPr algn="ctr"/>
                      <a:r>
                        <a:rPr lang="es-VE" dirty="0" smtClean="0"/>
                        <a:t>z</a:t>
                      </a:r>
                      <a:endParaRPr lang="es-VE" dirty="0"/>
                    </a:p>
                  </a:txBody>
                  <a:tcPr/>
                </a:tc>
                <a:tc>
                  <a:txBody>
                    <a:bodyPr/>
                    <a:lstStyle/>
                    <a:p>
                      <a:pPr algn="ctr"/>
                      <a:r>
                        <a:rPr lang="es-VE" dirty="0" smtClean="0"/>
                        <a:t>-4</a:t>
                      </a:r>
                      <a:endParaRPr lang="es-VE" dirty="0"/>
                    </a:p>
                  </a:txBody>
                  <a:tcPr/>
                </a:tc>
                <a:tc>
                  <a:txBody>
                    <a:bodyPr/>
                    <a:lstStyle/>
                    <a:p>
                      <a:pPr algn="ctr"/>
                      <a:r>
                        <a:rPr lang="es-VE" dirty="0" smtClean="0"/>
                        <a:t>-1</a:t>
                      </a:r>
                      <a:endParaRPr lang="es-VE" dirty="0"/>
                    </a:p>
                  </a:txBody>
                  <a:tcPr/>
                </a:tc>
                <a:tc>
                  <a:txBody>
                    <a:bodyPr/>
                    <a:lstStyle/>
                    <a:p>
                      <a:pPr algn="ctr"/>
                      <a:r>
                        <a:rPr lang="es-VE" dirty="0" smtClean="0"/>
                        <a:t>0</a:t>
                      </a:r>
                      <a:endParaRPr lang="es-VE" dirty="0"/>
                    </a:p>
                  </a:txBody>
                  <a:tcPr/>
                </a:tc>
                <a:tc>
                  <a:txBody>
                    <a:bodyPr/>
                    <a:lstStyle/>
                    <a:p>
                      <a:pPr algn="ctr"/>
                      <a:r>
                        <a:rPr lang="es-VE" dirty="0" smtClean="0"/>
                        <a:t>-M</a:t>
                      </a:r>
                      <a:endParaRPr lang="es-VE" dirty="0"/>
                    </a:p>
                  </a:txBody>
                  <a:tcPr/>
                </a:tc>
                <a:tc>
                  <a:txBody>
                    <a:bodyPr/>
                    <a:lstStyle/>
                    <a:p>
                      <a:pPr algn="ctr"/>
                      <a:r>
                        <a:rPr lang="es-VE" dirty="0" smtClean="0"/>
                        <a:t>-M</a:t>
                      </a:r>
                      <a:endParaRPr lang="es-VE" dirty="0"/>
                    </a:p>
                  </a:txBody>
                  <a:tcPr/>
                </a:tc>
                <a:tc>
                  <a:txBody>
                    <a:bodyPr/>
                    <a:lstStyle/>
                    <a:p>
                      <a:pPr algn="ctr"/>
                      <a:r>
                        <a:rPr lang="es-VE" dirty="0" smtClean="0"/>
                        <a:t>0</a:t>
                      </a:r>
                      <a:endParaRPr lang="es-VE" dirty="0"/>
                    </a:p>
                  </a:txBody>
                  <a:tcPr/>
                </a:tc>
                <a:tc>
                  <a:txBody>
                    <a:bodyPr/>
                    <a:lstStyle/>
                    <a:p>
                      <a:pPr algn="ctr"/>
                      <a:r>
                        <a:rPr lang="es-VE" dirty="0" smtClean="0"/>
                        <a:t>0</a:t>
                      </a:r>
                      <a:endParaRPr lang="es-VE" dirty="0"/>
                    </a:p>
                  </a:txBody>
                  <a:tcPr/>
                </a:tc>
                <a:extLst>
                  <a:ext uri="{0D108BD9-81ED-4DB2-BD59-A6C34878D82A}">
                    <a16:rowId xmlns:a16="http://schemas.microsoft.com/office/drawing/2014/main" xmlns="" val="3099818049"/>
                  </a:ext>
                </a:extLst>
              </a:tr>
              <a:tr h="370840">
                <a:tc>
                  <a:txBody>
                    <a:bodyPr/>
                    <a:lstStyle/>
                    <a:p>
                      <a:pPr algn="ctr"/>
                      <a:r>
                        <a:rPr lang="es-VE" dirty="0" smtClean="0"/>
                        <a:t>A</a:t>
                      </a:r>
                      <a:r>
                        <a:rPr lang="es-VE" baseline="-25000" dirty="0" smtClean="0"/>
                        <a:t>1</a:t>
                      </a:r>
                      <a:endParaRPr lang="es-VE" baseline="-25000" dirty="0"/>
                    </a:p>
                  </a:txBody>
                  <a:tcPr/>
                </a:tc>
                <a:tc>
                  <a:txBody>
                    <a:bodyPr/>
                    <a:lstStyle/>
                    <a:p>
                      <a:pPr algn="ctr"/>
                      <a:r>
                        <a:rPr lang="es-VE" dirty="0" smtClean="0"/>
                        <a:t>3</a:t>
                      </a:r>
                      <a:endParaRPr lang="es-VE" dirty="0"/>
                    </a:p>
                  </a:txBody>
                  <a:tcPr/>
                </a:tc>
                <a:tc>
                  <a:txBody>
                    <a:bodyPr/>
                    <a:lstStyle/>
                    <a:p>
                      <a:pPr algn="ctr"/>
                      <a:r>
                        <a:rPr lang="es-VE" dirty="0" smtClean="0"/>
                        <a:t>1</a:t>
                      </a:r>
                      <a:endParaRPr lang="es-VE" dirty="0"/>
                    </a:p>
                  </a:txBody>
                  <a:tcPr/>
                </a:tc>
                <a:tc>
                  <a:txBody>
                    <a:bodyPr/>
                    <a:lstStyle/>
                    <a:p>
                      <a:pPr algn="ctr"/>
                      <a:r>
                        <a:rPr lang="es-VE" dirty="0" smtClean="0"/>
                        <a:t>0</a:t>
                      </a:r>
                    </a:p>
                  </a:txBody>
                  <a:tcPr/>
                </a:tc>
                <a:tc>
                  <a:txBody>
                    <a:bodyPr/>
                    <a:lstStyle/>
                    <a:p>
                      <a:pPr algn="ctr"/>
                      <a:r>
                        <a:rPr lang="es-VE" dirty="0" smtClean="0"/>
                        <a:t>1</a:t>
                      </a:r>
                      <a:endParaRPr lang="es-VE" dirty="0"/>
                    </a:p>
                  </a:txBody>
                  <a:tcPr/>
                </a:tc>
                <a:tc>
                  <a:txBody>
                    <a:bodyPr/>
                    <a:lstStyle/>
                    <a:p>
                      <a:pPr algn="ctr"/>
                      <a:r>
                        <a:rPr lang="es-VE" dirty="0" smtClean="0"/>
                        <a:t>0</a:t>
                      </a:r>
                      <a:endParaRPr lang="es-VE" dirty="0"/>
                    </a:p>
                  </a:txBody>
                  <a:tcPr/>
                </a:tc>
                <a:tc>
                  <a:txBody>
                    <a:bodyPr/>
                    <a:lstStyle/>
                    <a:p>
                      <a:pPr algn="ctr"/>
                      <a:r>
                        <a:rPr lang="es-VE" dirty="0" smtClean="0"/>
                        <a:t>0</a:t>
                      </a:r>
                      <a:endParaRPr lang="es-VE" dirty="0"/>
                    </a:p>
                  </a:txBody>
                  <a:tcPr/>
                </a:tc>
                <a:tc>
                  <a:txBody>
                    <a:bodyPr/>
                    <a:lstStyle/>
                    <a:p>
                      <a:pPr algn="ctr"/>
                      <a:r>
                        <a:rPr lang="es-VE" dirty="0" smtClean="0"/>
                        <a:t>3</a:t>
                      </a:r>
                      <a:endParaRPr lang="es-VE" dirty="0"/>
                    </a:p>
                  </a:txBody>
                  <a:tcPr/>
                </a:tc>
                <a:extLst>
                  <a:ext uri="{0D108BD9-81ED-4DB2-BD59-A6C34878D82A}">
                    <a16:rowId xmlns:a16="http://schemas.microsoft.com/office/drawing/2014/main" xmlns="" val="2372365196"/>
                  </a:ext>
                </a:extLst>
              </a:tr>
              <a:tr h="370840">
                <a:tc>
                  <a:txBody>
                    <a:bodyPr/>
                    <a:lstStyle/>
                    <a:p>
                      <a:pPr algn="ctr"/>
                      <a:r>
                        <a:rPr lang="es-VE" dirty="0" smtClean="0"/>
                        <a:t>A</a:t>
                      </a:r>
                      <a:r>
                        <a:rPr lang="es-VE" baseline="-25000" dirty="0" smtClean="0"/>
                        <a:t>2</a:t>
                      </a:r>
                      <a:endParaRPr lang="es-VE" baseline="-25000" dirty="0"/>
                    </a:p>
                  </a:txBody>
                  <a:tcPr/>
                </a:tc>
                <a:tc>
                  <a:txBody>
                    <a:bodyPr/>
                    <a:lstStyle/>
                    <a:p>
                      <a:pPr algn="ctr"/>
                      <a:r>
                        <a:rPr lang="es-VE" dirty="0" smtClean="0"/>
                        <a:t>4</a:t>
                      </a:r>
                      <a:endParaRPr lang="es-VE" dirty="0"/>
                    </a:p>
                  </a:txBody>
                  <a:tcPr/>
                </a:tc>
                <a:tc>
                  <a:txBody>
                    <a:bodyPr/>
                    <a:lstStyle/>
                    <a:p>
                      <a:pPr algn="ctr"/>
                      <a:r>
                        <a:rPr lang="es-VE" dirty="0" smtClean="0"/>
                        <a:t>3</a:t>
                      </a:r>
                      <a:endParaRPr lang="es-VE" dirty="0"/>
                    </a:p>
                  </a:txBody>
                  <a:tcPr/>
                </a:tc>
                <a:tc>
                  <a:txBody>
                    <a:bodyPr/>
                    <a:lstStyle/>
                    <a:p>
                      <a:pPr algn="ctr"/>
                      <a:r>
                        <a:rPr lang="es-VE" dirty="0" smtClean="0"/>
                        <a:t>-1</a:t>
                      </a:r>
                      <a:endParaRPr lang="es-VE" dirty="0"/>
                    </a:p>
                  </a:txBody>
                  <a:tcPr/>
                </a:tc>
                <a:tc>
                  <a:txBody>
                    <a:bodyPr/>
                    <a:lstStyle/>
                    <a:p>
                      <a:pPr algn="ctr"/>
                      <a:r>
                        <a:rPr lang="es-VE" dirty="0" smtClean="0"/>
                        <a:t>0</a:t>
                      </a:r>
                      <a:endParaRPr lang="es-VE" dirty="0"/>
                    </a:p>
                  </a:txBody>
                  <a:tcPr/>
                </a:tc>
                <a:tc>
                  <a:txBody>
                    <a:bodyPr/>
                    <a:lstStyle/>
                    <a:p>
                      <a:pPr algn="ctr"/>
                      <a:r>
                        <a:rPr lang="es-VE" dirty="0" smtClean="0"/>
                        <a:t>1</a:t>
                      </a:r>
                      <a:endParaRPr lang="es-VE" dirty="0"/>
                    </a:p>
                  </a:txBody>
                  <a:tcPr/>
                </a:tc>
                <a:tc>
                  <a:txBody>
                    <a:bodyPr/>
                    <a:lstStyle/>
                    <a:p>
                      <a:pPr algn="ctr"/>
                      <a:r>
                        <a:rPr lang="es-VE" dirty="0" smtClean="0"/>
                        <a:t>0</a:t>
                      </a:r>
                      <a:endParaRPr lang="es-VE" dirty="0"/>
                    </a:p>
                  </a:txBody>
                  <a:tcPr/>
                </a:tc>
                <a:tc>
                  <a:txBody>
                    <a:bodyPr/>
                    <a:lstStyle/>
                    <a:p>
                      <a:pPr algn="ctr"/>
                      <a:r>
                        <a:rPr lang="es-VE" dirty="0" smtClean="0"/>
                        <a:t>6</a:t>
                      </a:r>
                      <a:endParaRPr lang="es-VE" dirty="0"/>
                    </a:p>
                  </a:txBody>
                  <a:tcPr/>
                </a:tc>
                <a:extLst>
                  <a:ext uri="{0D108BD9-81ED-4DB2-BD59-A6C34878D82A}">
                    <a16:rowId xmlns:a16="http://schemas.microsoft.com/office/drawing/2014/main" xmlns="" val="289005"/>
                  </a:ext>
                </a:extLst>
              </a:tr>
              <a:tr h="370840">
                <a:tc>
                  <a:txBody>
                    <a:bodyPr/>
                    <a:lstStyle/>
                    <a:p>
                      <a:pPr algn="ctr"/>
                      <a:r>
                        <a:rPr lang="es-VE" dirty="0" smtClean="0"/>
                        <a:t>S</a:t>
                      </a:r>
                      <a:r>
                        <a:rPr lang="es-VE" baseline="-25000" dirty="0" smtClean="0"/>
                        <a:t>2</a:t>
                      </a:r>
                      <a:endParaRPr lang="es-VE" baseline="-25000" dirty="0"/>
                    </a:p>
                  </a:txBody>
                  <a:tcPr/>
                </a:tc>
                <a:tc>
                  <a:txBody>
                    <a:bodyPr/>
                    <a:lstStyle/>
                    <a:p>
                      <a:pPr algn="ctr"/>
                      <a:r>
                        <a:rPr lang="es-VE" dirty="0" smtClean="0"/>
                        <a:t>1</a:t>
                      </a:r>
                      <a:endParaRPr lang="es-VE" dirty="0"/>
                    </a:p>
                  </a:txBody>
                  <a:tcPr/>
                </a:tc>
                <a:tc>
                  <a:txBody>
                    <a:bodyPr/>
                    <a:lstStyle/>
                    <a:p>
                      <a:pPr algn="ctr"/>
                      <a:r>
                        <a:rPr lang="es-VE" dirty="0" smtClean="0"/>
                        <a:t>2</a:t>
                      </a:r>
                      <a:endParaRPr lang="es-VE" dirty="0"/>
                    </a:p>
                  </a:txBody>
                  <a:tcPr/>
                </a:tc>
                <a:tc>
                  <a:txBody>
                    <a:bodyPr/>
                    <a:lstStyle/>
                    <a:p>
                      <a:pPr algn="ctr"/>
                      <a:r>
                        <a:rPr lang="es-VE" dirty="0" smtClean="0"/>
                        <a:t>0</a:t>
                      </a:r>
                      <a:endParaRPr lang="es-VE" dirty="0"/>
                    </a:p>
                  </a:txBody>
                  <a:tcPr/>
                </a:tc>
                <a:tc>
                  <a:txBody>
                    <a:bodyPr/>
                    <a:lstStyle/>
                    <a:p>
                      <a:pPr algn="ctr"/>
                      <a:r>
                        <a:rPr lang="es-VE" dirty="0" smtClean="0"/>
                        <a:t>0</a:t>
                      </a:r>
                      <a:endParaRPr lang="es-VE" dirty="0"/>
                    </a:p>
                  </a:txBody>
                  <a:tcPr/>
                </a:tc>
                <a:tc>
                  <a:txBody>
                    <a:bodyPr/>
                    <a:lstStyle/>
                    <a:p>
                      <a:pPr algn="ctr"/>
                      <a:r>
                        <a:rPr lang="es-VE" dirty="0" smtClean="0"/>
                        <a:t>0</a:t>
                      </a:r>
                      <a:endParaRPr lang="es-VE" dirty="0"/>
                    </a:p>
                  </a:txBody>
                  <a:tcPr/>
                </a:tc>
                <a:tc>
                  <a:txBody>
                    <a:bodyPr/>
                    <a:lstStyle/>
                    <a:p>
                      <a:pPr algn="ctr"/>
                      <a:r>
                        <a:rPr lang="es-VE" dirty="0" smtClean="0"/>
                        <a:t>1</a:t>
                      </a:r>
                      <a:endParaRPr lang="es-VE" dirty="0"/>
                    </a:p>
                  </a:txBody>
                  <a:tcPr/>
                </a:tc>
                <a:tc>
                  <a:txBody>
                    <a:bodyPr/>
                    <a:lstStyle/>
                    <a:p>
                      <a:pPr algn="ctr"/>
                      <a:r>
                        <a:rPr lang="es-VE" dirty="0" smtClean="0"/>
                        <a:t>4</a:t>
                      </a:r>
                      <a:endParaRPr lang="es-VE" dirty="0"/>
                    </a:p>
                  </a:txBody>
                  <a:tcPr/>
                </a:tc>
                <a:extLst>
                  <a:ext uri="{0D108BD9-81ED-4DB2-BD59-A6C34878D82A}">
                    <a16:rowId xmlns:a16="http://schemas.microsoft.com/office/drawing/2014/main" xmlns="" val="1927881605"/>
                  </a:ext>
                </a:extLst>
              </a:tr>
            </a:tbl>
          </a:graphicData>
        </a:graphic>
      </p:graphicFrame>
    </p:spTree>
    <p:extLst>
      <p:ext uri="{BB962C8B-B14F-4D97-AF65-F5344CB8AC3E}">
        <p14:creationId xmlns:p14="http://schemas.microsoft.com/office/powerpoint/2010/main" xmlns="" val="5162730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723616" y="339621"/>
            <a:ext cx="8475674" cy="830997"/>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sz="2400" b="1" dirty="0" smtClean="0">
                <a:solidFill>
                  <a:schemeClr val="accent2">
                    <a:lumMod val="75000"/>
                  </a:schemeClr>
                </a:solidFill>
              </a:rPr>
              <a:t>El Método Simplex: consideraciones a tomar en cuenta</a:t>
            </a:r>
            <a:endParaRPr lang="es-VE" altLang="es-VE" sz="2400" dirty="0">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983432" y="1445003"/>
            <a:ext cx="10441160" cy="2708434"/>
          </a:xfrm>
          <a:prstGeom prst="rect">
            <a:avLst/>
          </a:prstGeom>
          <a:noFill/>
        </p:spPr>
        <p:txBody>
          <a:bodyPr wrap="square" rtlCol="0">
            <a:spAutoFit/>
          </a:bodyPr>
          <a:lstStyle/>
          <a:p>
            <a:pPr algn="just"/>
            <a:r>
              <a:rPr lang="es-VE" b="1" dirty="0" smtClean="0"/>
              <a:t>Ejemplo 2: Lleve el siguiente modelo a la tabla simplex inicial por el Método de la Gran M.</a:t>
            </a:r>
          </a:p>
          <a:p>
            <a:pPr algn="just"/>
            <a:endParaRPr lang="es-VE" b="1" dirty="0"/>
          </a:p>
          <a:p>
            <a:pPr algn="just"/>
            <a:r>
              <a:rPr lang="es-VE" dirty="0"/>
              <a:t>Minimizar z = </a:t>
            </a:r>
            <a:r>
              <a:rPr lang="es-VE" dirty="0" smtClean="0"/>
              <a:t>2x</a:t>
            </a:r>
            <a:r>
              <a:rPr lang="es-VE" baseline="-25000" dirty="0" smtClean="0"/>
              <a:t>1</a:t>
            </a:r>
            <a:r>
              <a:rPr lang="es-VE" dirty="0" smtClean="0"/>
              <a:t> </a:t>
            </a:r>
            <a:r>
              <a:rPr lang="es-VE" dirty="0"/>
              <a:t>+ </a:t>
            </a:r>
            <a:r>
              <a:rPr lang="es-VE" dirty="0" smtClean="0"/>
              <a:t>3x</a:t>
            </a:r>
            <a:r>
              <a:rPr lang="es-VE" baseline="-25000" dirty="0" smtClean="0"/>
              <a:t>2</a:t>
            </a:r>
            <a:r>
              <a:rPr lang="es-VE" dirty="0" smtClean="0"/>
              <a:t> </a:t>
            </a:r>
            <a:endParaRPr lang="es-VE" dirty="0"/>
          </a:p>
          <a:p>
            <a:pPr algn="just"/>
            <a:endParaRPr lang="es-VE" sz="800" dirty="0"/>
          </a:p>
          <a:p>
            <a:pPr algn="just"/>
            <a:r>
              <a:rPr lang="es-VE" dirty="0" err="1"/>
              <a:t>S.S.Rs</a:t>
            </a:r>
            <a:r>
              <a:rPr lang="es-VE" dirty="0"/>
              <a:t>.:         </a:t>
            </a:r>
            <a:r>
              <a:rPr lang="es-VE" dirty="0" smtClean="0"/>
              <a:t>0,5x</a:t>
            </a:r>
            <a:r>
              <a:rPr lang="es-VE" baseline="-25000" dirty="0" smtClean="0"/>
              <a:t>1</a:t>
            </a:r>
            <a:r>
              <a:rPr lang="es-VE" dirty="0" smtClean="0"/>
              <a:t> </a:t>
            </a:r>
            <a:r>
              <a:rPr lang="es-VE" dirty="0"/>
              <a:t>+  </a:t>
            </a:r>
            <a:r>
              <a:rPr lang="es-VE" dirty="0" smtClean="0"/>
              <a:t>0,25x</a:t>
            </a:r>
            <a:r>
              <a:rPr lang="es-VE" baseline="-25000" dirty="0" smtClean="0"/>
              <a:t>2</a:t>
            </a:r>
            <a:r>
              <a:rPr lang="es-VE" dirty="0" smtClean="0"/>
              <a:t> ≤ 4</a:t>
            </a:r>
            <a:r>
              <a:rPr lang="es-VE" dirty="0"/>
              <a:t>		</a:t>
            </a:r>
          </a:p>
          <a:p>
            <a:pPr algn="just"/>
            <a:r>
              <a:rPr lang="es-VE" dirty="0"/>
              <a:t>                    </a:t>
            </a:r>
            <a:r>
              <a:rPr lang="es-VE" dirty="0" smtClean="0"/>
              <a:t>     x</a:t>
            </a:r>
            <a:r>
              <a:rPr lang="es-VE" baseline="-25000" dirty="0" smtClean="0"/>
              <a:t>1</a:t>
            </a:r>
            <a:r>
              <a:rPr lang="es-VE" dirty="0" smtClean="0"/>
              <a:t> </a:t>
            </a:r>
            <a:r>
              <a:rPr lang="es-VE" dirty="0"/>
              <a:t>+ </a:t>
            </a:r>
            <a:r>
              <a:rPr lang="es-VE" dirty="0" smtClean="0"/>
              <a:t>      3x</a:t>
            </a:r>
            <a:r>
              <a:rPr lang="es-VE" baseline="-25000" dirty="0" smtClean="0"/>
              <a:t>2</a:t>
            </a:r>
            <a:r>
              <a:rPr lang="es-VE" dirty="0" smtClean="0"/>
              <a:t> </a:t>
            </a:r>
            <a:r>
              <a:rPr lang="es-VE" dirty="0"/>
              <a:t>≥ </a:t>
            </a:r>
            <a:r>
              <a:rPr lang="es-VE" dirty="0" smtClean="0"/>
              <a:t>20</a:t>
            </a:r>
            <a:endParaRPr lang="es-VE" dirty="0"/>
          </a:p>
          <a:p>
            <a:pPr algn="just"/>
            <a:r>
              <a:rPr lang="es-VE" dirty="0"/>
              <a:t>                      </a:t>
            </a:r>
            <a:r>
              <a:rPr lang="es-VE" dirty="0" smtClean="0"/>
              <a:t>   x</a:t>
            </a:r>
            <a:r>
              <a:rPr lang="es-VE" baseline="-25000" dirty="0" smtClean="0"/>
              <a:t>1</a:t>
            </a:r>
            <a:r>
              <a:rPr lang="es-VE" dirty="0" smtClean="0"/>
              <a:t> </a:t>
            </a:r>
            <a:r>
              <a:rPr lang="es-VE" dirty="0"/>
              <a:t>+ </a:t>
            </a:r>
            <a:r>
              <a:rPr lang="es-VE" dirty="0" smtClean="0"/>
              <a:t>        x</a:t>
            </a:r>
            <a:r>
              <a:rPr lang="es-VE" baseline="-25000" dirty="0" smtClean="0"/>
              <a:t>2</a:t>
            </a:r>
            <a:r>
              <a:rPr lang="es-VE" sz="1600" dirty="0" smtClean="0"/>
              <a:t> =</a:t>
            </a:r>
            <a:r>
              <a:rPr lang="es-VE" dirty="0" smtClean="0"/>
              <a:t> 10</a:t>
            </a:r>
            <a:endParaRPr lang="es-VE" dirty="0"/>
          </a:p>
          <a:p>
            <a:pPr algn="just"/>
            <a:r>
              <a:rPr lang="es-VE" dirty="0"/>
              <a:t>                      x</a:t>
            </a:r>
            <a:r>
              <a:rPr lang="es-VE" baseline="-25000" dirty="0"/>
              <a:t>1</a:t>
            </a:r>
            <a:r>
              <a:rPr lang="es-VE" dirty="0"/>
              <a:t>, x</a:t>
            </a:r>
            <a:r>
              <a:rPr lang="es-VE" baseline="-25000" dirty="0"/>
              <a:t>2</a:t>
            </a:r>
            <a:r>
              <a:rPr lang="es-VE" dirty="0"/>
              <a:t> ≥ </a:t>
            </a:r>
            <a:r>
              <a:rPr lang="es-VE" dirty="0" smtClean="0"/>
              <a:t>0</a:t>
            </a:r>
          </a:p>
          <a:p>
            <a:pPr algn="just"/>
            <a:endParaRPr lang="es-VE" b="1" dirty="0"/>
          </a:p>
          <a:p>
            <a:pPr algn="just"/>
            <a:r>
              <a:rPr lang="es-VE" b="1" dirty="0" smtClean="0"/>
              <a:t>Solución:</a:t>
            </a:r>
          </a:p>
        </p:txBody>
      </p:sp>
      <p:graphicFrame>
        <p:nvGraphicFramePr>
          <p:cNvPr id="5" name="Tabla 4"/>
          <p:cNvGraphicFramePr>
            <a:graphicFrameLocks noGrp="1"/>
          </p:cNvGraphicFramePr>
          <p:nvPr>
            <p:extLst>
              <p:ext uri="{D42A27DB-BD31-4B8C-83A1-F6EECF244321}">
                <p14:modId xmlns:p14="http://schemas.microsoft.com/office/powerpoint/2010/main" xmlns="" val="170025046"/>
              </p:ext>
            </p:extLst>
          </p:nvPr>
        </p:nvGraphicFramePr>
        <p:xfrm>
          <a:off x="1415480" y="4421854"/>
          <a:ext cx="8128000" cy="185420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xmlns="" val="857914987"/>
                    </a:ext>
                  </a:extLst>
                </a:gridCol>
                <a:gridCol w="1016000">
                  <a:extLst>
                    <a:ext uri="{9D8B030D-6E8A-4147-A177-3AD203B41FA5}">
                      <a16:colId xmlns:a16="http://schemas.microsoft.com/office/drawing/2014/main" xmlns="" val="3625177479"/>
                    </a:ext>
                  </a:extLst>
                </a:gridCol>
                <a:gridCol w="1016000">
                  <a:extLst>
                    <a:ext uri="{9D8B030D-6E8A-4147-A177-3AD203B41FA5}">
                      <a16:colId xmlns:a16="http://schemas.microsoft.com/office/drawing/2014/main" xmlns="" val="1173906346"/>
                    </a:ext>
                  </a:extLst>
                </a:gridCol>
                <a:gridCol w="1016000">
                  <a:extLst>
                    <a:ext uri="{9D8B030D-6E8A-4147-A177-3AD203B41FA5}">
                      <a16:colId xmlns:a16="http://schemas.microsoft.com/office/drawing/2014/main" xmlns="" val="3064726795"/>
                    </a:ext>
                  </a:extLst>
                </a:gridCol>
                <a:gridCol w="1016000">
                  <a:extLst>
                    <a:ext uri="{9D8B030D-6E8A-4147-A177-3AD203B41FA5}">
                      <a16:colId xmlns:a16="http://schemas.microsoft.com/office/drawing/2014/main" xmlns="" val="1482027574"/>
                    </a:ext>
                  </a:extLst>
                </a:gridCol>
                <a:gridCol w="1016000">
                  <a:extLst>
                    <a:ext uri="{9D8B030D-6E8A-4147-A177-3AD203B41FA5}">
                      <a16:colId xmlns:a16="http://schemas.microsoft.com/office/drawing/2014/main" xmlns="" val="3648877738"/>
                    </a:ext>
                  </a:extLst>
                </a:gridCol>
                <a:gridCol w="834399">
                  <a:extLst>
                    <a:ext uri="{9D8B030D-6E8A-4147-A177-3AD203B41FA5}">
                      <a16:colId xmlns:a16="http://schemas.microsoft.com/office/drawing/2014/main" xmlns="" val="1683536671"/>
                    </a:ext>
                  </a:extLst>
                </a:gridCol>
                <a:gridCol w="1197601">
                  <a:extLst>
                    <a:ext uri="{9D8B030D-6E8A-4147-A177-3AD203B41FA5}">
                      <a16:colId xmlns:a16="http://schemas.microsoft.com/office/drawing/2014/main" xmlns="" val="352513503"/>
                    </a:ext>
                  </a:extLst>
                </a:gridCol>
              </a:tblGrid>
              <a:tr h="370840">
                <a:tc>
                  <a:txBody>
                    <a:bodyPr/>
                    <a:lstStyle/>
                    <a:p>
                      <a:pPr algn="ctr"/>
                      <a:r>
                        <a:rPr lang="es-VE" dirty="0" smtClean="0">
                          <a:solidFill>
                            <a:schemeClr val="tx1"/>
                          </a:solidFill>
                        </a:rPr>
                        <a:t>Básica</a:t>
                      </a:r>
                      <a:endParaRPr lang="es-VE" dirty="0">
                        <a:solidFill>
                          <a:schemeClr val="tx1"/>
                        </a:solidFill>
                      </a:endParaRPr>
                    </a:p>
                  </a:txBody>
                  <a:tcPr/>
                </a:tc>
                <a:tc>
                  <a:txBody>
                    <a:bodyPr/>
                    <a:lstStyle/>
                    <a:p>
                      <a:pPr algn="ctr"/>
                      <a:r>
                        <a:rPr lang="es-VE" dirty="0" smtClean="0">
                          <a:solidFill>
                            <a:schemeClr val="tx1"/>
                          </a:solidFill>
                        </a:rPr>
                        <a:t>x</a:t>
                      </a:r>
                      <a:r>
                        <a:rPr lang="es-VE" baseline="-25000" dirty="0" smtClean="0">
                          <a:solidFill>
                            <a:schemeClr val="tx1"/>
                          </a:solidFill>
                        </a:rPr>
                        <a:t>1</a:t>
                      </a:r>
                      <a:endParaRPr lang="es-VE" baseline="-25000" dirty="0">
                        <a:solidFill>
                          <a:schemeClr val="tx1"/>
                        </a:solidFill>
                      </a:endParaRPr>
                    </a:p>
                  </a:txBody>
                  <a:tcPr/>
                </a:tc>
                <a:tc>
                  <a:txBody>
                    <a:bodyPr/>
                    <a:lstStyle/>
                    <a:p>
                      <a:pPr algn="ctr"/>
                      <a:r>
                        <a:rPr lang="es-VE" dirty="0" smtClean="0">
                          <a:solidFill>
                            <a:schemeClr val="tx1"/>
                          </a:solidFill>
                        </a:rPr>
                        <a:t>x</a:t>
                      </a:r>
                      <a:r>
                        <a:rPr lang="es-VE" baseline="-25000" dirty="0" smtClean="0">
                          <a:solidFill>
                            <a:schemeClr val="tx1"/>
                          </a:solidFill>
                        </a:rPr>
                        <a:t>2</a:t>
                      </a:r>
                      <a:endParaRPr lang="es-VE" baseline="-25000" dirty="0">
                        <a:solidFill>
                          <a:schemeClr val="tx1"/>
                        </a:solidFill>
                      </a:endParaRPr>
                    </a:p>
                  </a:txBody>
                  <a:tcPr/>
                </a:tc>
                <a:tc>
                  <a:txBody>
                    <a:bodyPr/>
                    <a:lstStyle/>
                    <a:p>
                      <a:pPr algn="ctr"/>
                      <a:r>
                        <a:rPr lang="es-VE" dirty="0" smtClean="0">
                          <a:solidFill>
                            <a:schemeClr val="tx1"/>
                          </a:solidFill>
                        </a:rPr>
                        <a:t>s</a:t>
                      </a:r>
                      <a:r>
                        <a:rPr lang="es-VE" baseline="-25000" dirty="0" smtClean="0">
                          <a:solidFill>
                            <a:schemeClr val="tx1"/>
                          </a:solidFill>
                        </a:rPr>
                        <a:t>2</a:t>
                      </a:r>
                      <a:endParaRPr lang="es-VE" baseline="-25000" dirty="0">
                        <a:solidFill>
                          <a:schemeClr val="tx1"/>
                        </a:solidFill>
                      </a:endParaRPr>
                    </a:p>
                  </a:txBody>
                  <a:tcPr/>
                </a:tc>
                <a:tc>
                  <a:txBody>
                    <a:bodyPr/>
                    <a:lstStyle/>
                    <a:p>
                      <a:pPr algn="ctr"/>
                      <a:r>
                        <a:rPr lang="es-VE" dirty="0" smtClean="0">
                          <a:solidFill>
                            <a:schemeClr val="tx1"/>
                          </a:solidFill>
                        </a:rPr>
                        <a:t>s</a:t>
                      </a:r>
                      <a:r>
                        <a:rPr lang="es-VE" baseline="-25000" dirty="0" smtClean="0">
                          <a:solidFill>
                            <a:schemeClr val="tx1"/>
                          </a:solidFill>
                        </a:rPr>
                        <a:t>1</a:t>
                      </a:r>
                      <a:endParaRPr lang="es-VE" baseline="-25000" dirty="0">
                        <a:solidFill>
                          <a:schemeClr val="tx1"/>
                        </a:solidFill>
                      </a:endParaRPr>
                    </a:p>
                  </a:txBody>
                  <a:tcPr/>
                </a:tc>
                <a:tc>
                  <a:txBody>
                    <a:bodyPr/>
                    <a:lstStyle/>
                    <a:p>
                      <a:pPr algn="ctr"/>
                      <a:r>
                        <a:rPr lang="es-VE" dirty="0" smtClean="0">
                          <a:solidFill>
                            <a:schemeClr val="tx1"/>
                          </a:solidFill>
                        </a:rPr>
                        <a:t>A</a:t>
                      </a:r>
                      <a:r>
                        <a:rPr lang="es-VE" baseline="-25000" dirty="0" smtClean="0">
                          <a:solidFill>
                            <a:schemeClr val="tx1"/>
                          </a:solidFill>
                        </a:rPr>
                        <a:t>1</a:t>
                      </a:r>
                      <a:endParaRPr lang="es-VE" baseline="-25000" dirty="0">
                        <a:solidFill>
                          <a:schemeClr val="tx1"/>
                        </a:solidFill>
                      </a:endParaRPr>
                    </a:p>
                  </a:txBody>
                  <a:tcPr/>
                </a:tc>
                <a:tc>
                  <a:txBody>
                    <a:bodyPr/>
                    <a:lstStyle/>
                    <a:p>
                      <a:pPr algn="ctr"/>
                      <a:r>
                        <a:rPr lang="es-VE" baseline="0" dirty="0" smtClean="0">
                          <a:solidFill>
                            <a:schemeClr val="tx1"/>
                          </a:solidFill>
                        </a:rPr>
                        <a:t>A</a:t>
                      </a:r>
                      <a:r>
                        <a:rPr lang="es-VE" baseline="-25000" dirty="0" smtClean="0">
                          <a:solidFill>
                            <a:schemeClr val="tx1"/>
                          </a:solidFill>
                        </a:rPr>
                        <a:t>2</a:t>
                      </a:r>
                      <a:endParaRPr lang="es-VE" baseline="-25000" dirty="0">
                        <a:solidFill>
                          <a:schemeClr val="tx1"/>
                        </a:solidFill>
                      </a:endParaRPr>
                    </a:p>
                  </a:txBody>
                  <a:tcPr/>
                </a:tc>
                <a:tc>
                  <a:txBody>
                    <a:bodyPr/>
                    <a:lstStyle/>
                    <a:p>
                      <a:pPr algn="ctr"/>
                      <a:r>
                        <a:rPr lang="es-VE" dirty="0" smtClean="0">
                          <a:solidFill>
                            <a:schemeClr val="tx1"/>
                          </a:solidFill>
                        </a:rPr>
                        <a:t>Solución</a:t>
                      </a:r>
                      <a:endParaRPr lang="es-VE" dirty="0">
                        <a:solidFill>
                          <a:schemeClr val="tx1"/>
                        </a:solidFill>
                      </a:endParaRPr>
                    </a:p>
                  </a:txBody>
                  <a:tcPr/>
                </a:tc>
                <a:extLst>
                  <a:ext uri="{0D108BD9-81ED-4DB2-BD59-A6C34878D82A}">
                    <a16:rowId xmlns:a16="http://schemas.microsoft.com/office/drawing/2014/main" xmlns="" val="1086210165"/>
                  </a:ext>
                </a:extLst>
              </a:tr>
              <a:tr h="370840">
                <a:tc>
                  <a:txBody>
                    <a:bodyPr/>
                    <a:lstStyle/>
                    <a:p>
                      <a:pPr algn="ctr"/>
                      <a:r>
                        <a:rPr lang="es-VE" dirty="0" smtClean="0"/>
                        <a:t>z</a:t>
                      </a:r>
                      <a:endParaRPr lang="es-VE" dirty="0"/>
                    </a:p>
                  </a:txBody>
                  <a:tcPr/>
                </a:tc>
                <a:tc>
                  <a:txBody>
                    <a:bodyPr/>
                    <a:lstStyle/>
                    <a:p>
                      <a:pPr algn="ctr"/>
                      <a:r>
                        <a:rPr lang="es-VE" dirty="0" smtClean="0"/>
                        <a:t>-2</a:t>
                      </a:r>
                      <a:endParaRPr lang="es-VE" dirty="0"/>
                    </a:p>
                  </a:txBody>
                  <a:tcPr/>
                </a:tc>
                <a:tc>
                  <a:txBody>
                    <a:bodyPr/>
                    <a:lstStyle/>
                    <a:p>
                      <a:pPr algn="ctr"/>
                      <a:r>
                        <a:rPr lang="es-VE" dirty="0" smtClean="0"/>
                        <a:t>-3</a:t>
                      </a:r>
                      <a:endParaRPr lang="es-VE" dirty="0"/>
                    </a:p>
                  </a:txBody>
                  <a:tcPr/>
                </a:tc>
                <a:tc>
                  <a:txBody>
                    <a:bodyPr/>
                    <a:lstStyle/>
                    <a:p>
                      <a:pPr algn="ctr"/>
                      <a:r>
                        <a:rPr lang="es-VE" dirty="0" smtClean="0"/>
                        <a:t>0</a:t>
                      </a:r>
                      <a:endParaRPr lang="es-VE" dirty="0"/>
                    </a:p>
                  </a:txBody>
                  <a:tcPr/>
                </a:tc>
                <a:tc>
                  <a:txBody>
                    <a:bodyPr/>
                    <a:lstStyle/>
                    <a:p>
                      <a:pPr algn="ctr"/>
                      <a:r>
                        <a:rPr lang="es-VE" dirty="0" smtClean="0"/>
                        <a:t>0</a:t>
                      </a:r>
                      <a:endParaRPr lang="es-VE" dirty="0"/>
                    </a:p>
                  </a:txBody>
                  <a:tcPr/>
                </a:tc>
                <a:tc>
                  <a:txBody>
                    <a:bodyPr/>
                    <a:lstStyle/>
                    <a:p>
                      <a:pPr algn="ctr"/>
                      <a:r>
                        <a:rPr lang="es-VE" dirty="0" smtClean="0"/>
                        <a:t>-M</a:t>
                      </a:r>
                      <a:endParaRPr lang="es-VE" dirty="0"/>
                    </a:p>
                  </a:txBody>
                  <a:tcPr/>
                </a:tc>
                <a:tc>
                  <a:txBody>
                    <a:bodyPr/>
                    <a:lstStyle/>
                    <a:p>
                      <a:pPr algn="ctr"/>
                      <a:r>
                        <a:rPr lang="es-VE" dirty="0" smtClean="0"/>
                        <a:t>-M</a:t>
                      </a:r>
                      <a:endParaRPr lang="es-VE" dirty="0"/>
                    </a:p>
                  </a:txBody>
                  <a:tcPr/>
                </a:tc>
                <a:tc>
                  <a:txBody>
                    <a:bodyPr/>
                    <a:lstStyle/>
                    <a:p>
                      <a:pPr algn="ctr"/>
                      <a:r>
                        <a:rPr lang="es-VE" dirty="0" smtClean="0"/>
                        <a:t>0</a:t>
                      </a:r>
                      <a:endParaRPr lang="es-VE" dirty="0"/>
                    </a:p>
                  </a:txBody>
                  <a:tcPr/>
                </a:tc>
                <a:extLst>
                  <a:ext uri="{0D108BD9-81ED-4DB2-BD59-A6C34878D82A}">
                    <a16:rowId xmlns:a16="http://schemas.microsoft.com/office/drawing/2014/main" xmlns="" val="3099818049"/>
                  </a:ext>
                </a:extLst>
              </a:tr>
              <a:tr h="370840">
                <a:tc>
                  <a:txBody>
                    <a:bodyPr/>
                    <a:lstStyle/>
                    <a:p>
                      <a:pPr algn="ctr"/>
                      <a:r>
                        <a:rPr lang="es-VE" dirty="0" smtClean="0"/>
                        <a:t>A</a:t>
                      </a:r>
                      <a:r>
                        <a:rPr lang="es-VE" baseline="-25000" dirty="0" smtClean="0"/>
                        <a:t>1</a:t>
                      </a:r>
                      <a:endParaRPr lang="es-VE" baseline="-25000" dirty="0"/>
                    </a:p>
                  </a:txBody>
                  <a:tcPr/>
                </a:tc>
                <a:tc>
                  <a:txBody>
                    <a:bodyPr/>
                    <a:lstStyle/>
                    <a:p>
                      <a:pPr algn="ctr"/>
                      <a:r>
                        <a:rPr lang="es-VE" dirty="0" smtClean="0"/>
                        <a:t>0,5</a:t>
                      </a:r>
                      <a:endParaRPr lang="es-VE" dirty="0"/>
                    </a:p>
                  </a:txBody>
                  <a:tcPr/>
                </a:tc>
                <a:tc>
                  <a:txBody>
                    <a:bodyPr/>
                    <a:lstStyle/>
                    <a:p>
                      <a:pPr algn="ctr"/>
                      <a:r>
                        <a:rPr lang="es-VE" dirty="0" smtClean="0"/>
                        <a:t>0,25</a:t>
                      </a:r>
                      <a:endParaRPr lang="es-VE" dirty="0"/>
                    </a:p>
                  </a:txBody>
                  <a:tcPr/>
                </a:tc>
                <a:tc>
                  <a:txBody>
                    <a:bodyPr/>
                    <a:lstStyle/>
                    <a:p>
                      <a:pPr algn="ctr"/>
                      <a:r>
                        <a:rPr lang="es-VE" dirty="0" smtClean="0"/>
                        <a:t>0</a:t>
                      </a:r>
                    </a:p>
                  </a:txBody>
                  <a:tcPr/>
                </a:tc>
                <a:tc>
                  <a:txBody>
                    <a:bodyPr/>
                    <a:lstStyle/>
                    <a:p>
                      <a:pPr algn="ctr"/>
                      <a:r>
                        <a:rPr lang="es-VE" dirty="0" smtClean="0"/>
                        <a:t>1</a:t>
                      </a:r>
                      <a:endParaRPr lang="es-VE" dirty="0"/>
                    </a:p>
                  </a:txBody>
                  <a:tcPr/>
                </a:tc>
                <a:tc>
                  <a:txBody>
                    <a:bodyPr/>
                    <a:lstStyle/>
                    <a:p>
                      <a:pPr algn="ctr"/>
                      <a:r>
                        <a:rPr lang="es-VE" dirty="0" smtClean="0"/>
                        <a:t>0</a:t>
                      </a:r>
                      <a:endParaRPr lang="es-VE" dirty="0"/>
                    </a:p>
                  </a:txBody>
                  <a:tcPr/>
                </a:tc>
                <a:tc>
                  <a:txBody>
                    <a:bodyPr/>
                    <a:lstStyle/>
                    <a:p>
                      <a:pPr algn="ctr"/>
                      <a:r>
                        <a:rPr lang="es-VE" dirty="0" smtClean="0"/>
                        <a:t>0</a:t>
                      </a:r>
                      <a:endParaRPr lang="es-VE" dirty="0"/>
                    </a:p>
                  </a:txBody>
                  <a:tcPr/>
                </a:tc>
                <a:tc>
                  <a:txBody>
                    <a:bodyPr/>
                    <a:lstStyle/>
                    <a:p>
                      <a:pPr algn="ctr"/>
                      <a:r>
                        <a:rPr lang="es-VE" dirty="0" smtClean="0"/>
                        <a:t>4</a:t>
                      </a:r>
                      <a:endParaRPr lang="es-VE" dirty="0"/>
                    </a:p>
                  </a:txBody>
                  <a:tcPr/>
                </a:tc>
                <a:extLst>
                  <a:ext uri="{0D108BD9-81ED-4DB2-BD59-A6C34878D82A}">
                    <a16:rowId xmlns:a16="http://schemas.microsoft.com/office/drawing/2014/main" xmlns="" val="2372365196"/>
                  </a:ext>
                </a:extLst>
              </a:tr>
              <a:tr h="370840">
                <a:tc>
                  <a:txBody>
                    <a:bodyPr/>
                    <a:lstStyle/>
                    <a:p>
                      <a:pPr algn="ctr"/>
                      <a:r>
                        <a:rPr lang="es-VE" dirty="0" smtClean="0"/>
                        <a:t>A</a:t>
                      </a:r>
                      <a:r>
                        <a:rPr lang="es-VE" baseline="-25000" dirty="0" smtClean="0"/>
                        <a:t>2</a:t>
                      </a:r>
                      <a:endParaRPr lang="es-VE" baseline="-25000" dirty="0"/>
                    </a:p>
                  </a:txBody>
                  <a:tcPr/>
                </a:tc>
                <a:tc>
                  <a:txBody>
                    <a:bodyPr/>
                    <a:lstStyle/>
                    <a:p>
                      <a:pPr algn="ctr"/>
                      <a:r>
                        <a:rPr lang="es-VE" dirty="0" smtClean="0"/>
                        <a:t>1</a:t>
                      </a:r>
                      <a:endParaRPr lang="es-VE" dirty="0"/>
                    </a:p>
                  </a:txBody>
                  <a:tcPr/>
                </a:tc>
                <a:tc>
                  <a:txBody>
                    <a:bodyPr/>
                    <a:lstStyle/>
                    <a:p>
                      <a:pPr algn="ctr"/>
                      <a:r>
                        <a:rPr lang="es-VE" dirty="0" smtClean="0"/>
                        <a:t>3</a:t>
                      </a:r>
                      <a:endParaRPr lang="es-VE" dirty="0"/>
                    </a:p>
                  </a:txBody>
                  <a:tcPr/>
                </a:tc>
                <a:tc>
                  <a:txBody>
                    <a:bodyPr/>
                    <a:lstStyle/>
                    <a:p>
                      <a:pPr algn="ctr"/>
                      <a:r>
                        <a:rPr lang="es-VE" dirty="0" smtClean="0"/>
                        <a:t>-1</a:t>
                      </a:r>
                      <a:endParaRPr lang="es-VE" dirty="0"/>
                    </a:p>
                  </a:txBody>
                  <a:tcPr/>
                </a:tc>
                <a:tc>
                  <a:txBody>
                    <a:bodyPr/>
                    <a:lstStyle/>
                    <a:p>
                      <a:pPr algn="ctr"/>
                      <a:r>
                        <a:rPr lang="es-VE" dirty="0" smtClean="0"/>
                        <a:t>0</a:t>
                      </a:r>
                      <a:endParaRPr lang="es-VE" dirty="0"/>
                    </a:p>
                  </a:txBody>
                  <a:tcPr/>
                </a:tc>
                <a:tc>
                  <a:txBody>
                    <a:bodyPr/>
                    <a:lstStyle/>
                    <a:p>
                      <a:pPr algn="ctr"/>
                      <a:r>
                        <a:rPr lang="es-VE" dirty="0" smtClean="0"/>
                        <a:t>1</a:t>
                      </a:r>
                      <a:endParaRPr lang="es-VE" dirty="0"/>
                    </a:p>
                  </a:txBody>
                  <a:tcPr/>
                </a:tc>
                <a:tc>
                  <a:txBody>
                    <a:bodyPr/>
                    <a:lstStyle/>
                    <a:p>
                      <a:pPr algn="ctr"/>
                      <a:r>
                        <a:rPr lang="es-VE" dirty="0" smtClean="0"/>
                        <a:t>0</a:t>
                      </a:r>
                      <a:endParaRPr lang="es-VE" dirty="0"/>
                    </a:p>
                  </a:txBody>
                  <a:tcPr/>
                </a:tc>
                <a:tc>
                  <a:txBody>
                    <a:bodyPr/>
                    <a:lstStyle/>
                    <a:p>
                      <a:pPr algn="ctr"/>
                      <a:r>
                        <a:rPr lang="es-VE" dirty="0" smtClean="0"/>
                        <a:t>20</a:t>
                      </a:r>
                      <a:endParaRPr lang="es-VE" dirty="0"/>
                    </a:p>
                  </a:txBody>
                  <a:tcPr/>
                </a:tc>
                <a:extLst>
                  <a:ext uri="{0D108BD9-81ED-4DB2-BD59-A6C34878D82A}">
                    <a16:rowId xmlns:a16="http://schemas.microsoft.com/office/drawing/2014/main" xmlns="" val="289005"/>
                  </a:ext>
                </a:extLst>
              </a:tr>
              <a:tr h="370840">
                <a:tc>
                  <a:txBody>
                    <a:bodyPr/>
                    <a:lstStyle/>
                    <a:p>
                      <a:pPr algn="ctr"/>
                      <a:r>
                        <a:rPr lang="es-VE" dirty="0" smtClean="0"/>
                        <a:t>S</a:t>
                      </a:r>
                      <a:r>
                        <a:rPr lang="es-VE" baseline="-25000" dirty="0" smtClean="0"/>
                        <a:t>2</a:t>
                      </a:r>
                      <a:endParaRPr lang="es-VE" baseline="-25000" dirty="0"/>
                    </a:p>
                  </a:txBody>
                  <a:tcPr/>
                </a:tc>
                <a:tc>
                  <a:txBody>
                    <a:bodyPr/>
                    <a:lstStyle/>
                    <a:p>
                      <a:pPr algn="ctr"/>
                      <a:r>
                        <a:rPr lang="es-VE" dirty="0" smtClean="0"/>
                        <a:t>1</a:t>
                      </a:r>
                      <a:endParaRPr lang="es-VE" dirty="0"/>
                    </a:p>
                  </a:txBody>
                  <a:tcPr/>
                </a:tc>
                <a:tc>
                  <a:txBody>
                    <a:bodyPr/>
                    <a:lstStyle/>
                    <a:p>
                      <a:pPr algn="ctr"/>
                      <a:r>
                        <a:rPr lang="es-VE" dirty="0" smtClean="0"/>
                        <a:t>1</a:t>
                      </a:r>
                      <a:endParaRPr lang="es-VE" dirty="0"/>
                    </a:p>
                  </a:txBody>
                  <a:tcPr/>
                </a:tc>
                <a:tc>
                  <a:txBody>
                    <a:bodyPr/>
                    <a:lstStyle/>
                    <a:p>
                      <a:pPr algn="ctr"/>
                      <a:r>
                        <a:rPr lang="es-VE" dirty="0" smtClean="0"/>
                        <a:t>0</a:t>
                      </a:r>
                      <a:endParaRPr lang="es-VE" dirty="0"/>
                    </a:p>
                  </a:txBody>
                  <a:tcPr/>
                </a:tc>
                <a:tc>
                  <a:txBody>
                    <a:bodyPr/>
                    <a:lstStyle/>
                    <a:p>
                      <a:pPr algn="ctr"/>
                      <a:r>
                        <a:rPr lang="es-VE" dirty="0" smtClean="0"/>
                        <a:t>0</a:t>
                      </a:r>
                      <a:endParaRPr lang="es-VE" dirty="0"/>
                    </a:p>
                  </a:txBody>
                  <a:tcPr/>
                </a:tc>
                <a:tc>
                  <a:txBody>
                    <a:bodyPr/>
                    <a:lstStyle/>
                    <a:p>
                      <a:pPr algn="ctr"/>
                      <a:r>
                        <a:rPr lang="es-VE" dirty="0" smtClean="0"/>
                        <a:t>0</a:t>
                      </a:r>
                      <a:endParaRPr lang="es-VE" dirty="0"/>
                    </a:p>
                  </a:txBody>
                  <a:tcPr/>
                </a:tc>
                <a:tc>
                  <a:txBody>
                    <a:bodyPr/>
                    <a:lstStyle/>
                    <a:p>
                      <a:pPr algn="ctr"/>
                      <a:r>
                        <a:rPr lang="es-VE" dirty="0" smtClean="0"/>
                        <a:t>1</a:t>
                      </a:r>
                      <a:endParaRPr lang="es-VE" dirty="0"/>
                    </a:p>
                  </a:txBody>
                  <a:tcPr/>
                </a:tc>
                <a:tc>
                  <a:txBody>
                    <a:bodyPr/>
                    <a:lstStyle/>
                    <a:p>
                      <a:pPr algn="ctr"/>
                      <a:r>
                        <a:rPr lang="es-VE" dirty="0" smtClean="0"/>
                        <a:t>10</a:t>
                      </a:r>
                      <a:endParaRPr lang="es-VE" dirty="0"/>
                    </a:p>
                  </a:txBody>
                  <a:tcPr/>
                </a:tc>
                <a:extLst>
                  <a:ext uri="{0D108BD9-81ED-4DB2-BD59-A6C34878D82A}">
                    <a16:rowId xmlns:a16="http://schemas.microsoft.com/office/drawing/2014/main" xmlns="" val="1927881605"/>
                  </a:ext>
                </a:extLst>
              </a:tr>
            </a:tbl>
          </a:graphicData>
        </a:graphic>
      </p:graphicFrame>
    </p:spTree>
    <p:extLst>
      <p:ext uri="{BB962C8B-B14F-4D97-AF65-F5344CB8AC3E}">
        <p14:creationId xmlns:p14="http://schemas.microsoft.com/office/powerpoint/2010/main" xmlns="" val="290651827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723616" y="339621"/>
            <a:ext cx="8475674" cy="1077218"/>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sz="2000" dirty="0" smtClean="0">
                <a:solidFill>
                  <a:schemeClr val="accent2">
                    <a:lumMod val="50000"/>
                  </a:schemeClr>
                </a:solidFill>
              </a:rPr>
              <a:t>El Método Simplex: </a:t>
            </a:r>
            <a:r>
              <a:rPr lang="es-VE" sz="2000" dirty="0">
                <a:solidFill>
                  <a:schemeClr val="accent2">
                    <a:lumMod val="50000"/>
                  </a:schemeClr>
                </a:solidFill>
              </a:rPr>
              <a:t>Casos Especiales en la Programación </a:t>
            </a:r>
            <a:r>
              <a:rPr lang="es-VE" sz="2000" dirty="0" smtClean="0">
                <a:solidFill>
                  <a:schemeClr val="accent2">
                    <a:lumMod val="50000"/>
                  </a:schemeClr>
                </a:solidFill>
              </a:rPr>
              <a:t>Lineal</a:t>
            </a:r>
          </a:p>
          <a:p>
            <a:pPr algn="ctr"/>
            <a:r>
              <a:rPr lang="es-VE" altLang="es-VE" sz="2000" b="1" dirty="0" smtClean="0">
                <a:solidFill>
                  <a:srgbClr val="0070C0"/>
                </a:solidFill>
                <a:latin typeface="Arial" panose="020B0604020202020204" pitchFamily="34" charset="0"/>
                <a:cs typeface="Arial" panose="020B0604020202020204" pitchFamily="34" charset="0"/>
              </a:rPr>
              <a:t>Solución Óptima Degenerada</a:t>
            </a:r>
            <a:endParaRPr lang="es-VE" altLang="es-VE" sz="2000" b="1" dirty="0">
              <a:solidFill>
                <a:srgbClr val="0070C0"/>
              </a:solidFill>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983432" y="1445003"/>
            <a:ext cx="10441160" cy="4924425"/>
          </a:xfrm>
          <a:prstGeom prst="rect">
            <a:avLst/>
          </a:prstGeom>
          <a:noFill/>
        </p:spPr>
        <p:txBody>
          <a:bodyPr wrap="square" rtlCol="0">
            <a:spAutoFit/>
          </a:bodyPr>
          <a:lstStyle/>
          <a:p>
            <a:pPr algn="just"/>
            <a:endParaRPr lang="es-VE" b="1" dirty="0" smtClean="0"/>
          </a:p>
          <a:p>
            <a:pPr algn="just"/>
            <a:endParaRPr lang="es-VE" b="1" dirty="0"/>
          </a:p>
          <a:p>
            <a:pPr algn="just"/>
            <a:r>
              <a:rPr lang="es-VE" b="1" dirty="0" smtClean="0"/>
              <a:t>La solución óptima degenerada implica que al menos una restricción del modelo planteado del simplex es redundante. Desde el punto de vista del planteamiento tabular significa que al hacer el cálculo del mínimo cociente o condición de factibilidad, se puede romper un empate en razón de cociente mínimo en forma arbitraria. En este caso, al menos una variable básica será cero en la siguiente interacción, dando el caso de una solución degenerada. Cuando se presenta un empate, al menos una variable básica será cero en la siguiente interacción, entonces se dice que la nueva solución es degenerada. Utilizando el método gráfico se puede visualizar más apropiadamente la o las restricciones redundantes.</a:t>
            </a:r>
          </a:p>
          <a:p>
            <a:pPr algn="just"/>
            <a:endParaRPr lang="es-VE" b="1" dirty="0"/>
          </a:p>
          <a:p>
            <a:pPr algn="just"/>
            <a:r>
              <a:rPr lang="es-VE" b="1" dirty="0" smtClean="0"/>
              <a:t>Ejemplo 3: Lleve el siguiente modelo a la tabla simplex inicial o primal.</a:t>
            </a:r>
          </a:p>
          <a:p>
            <a:pPr algn="just"/>
            <a:endParaRPr lang="es-VE" b="1" dirty="0"/>
          </a:p>
          <a:p>
            <a:pPr algn="just"/>
            <a:r>
              <a:rPr lang="es-VE" dirty="0" smtClean="0"/>
              <a:t>Maximizar </a:t>
            </a:r>
            <a:r>
              <a:rPr lang="es-VE" dirty="0"/>
              <a:t>z = </a:t>
            </a:r>
            <a:r>
              <a:rPr lang="es-VE" dirty="0" smtClean="0"/>
              <a:t>3x</a:t>
            </a:r>
            <a:r>
              <a:rPr lang="es-VE" baseline="-25000" dirty="0" smtClean="0"/>
              <a:t>1</a:t>
            </a:r>
            <a:r>
              <a:rPr lang="es-VE" dirty="0" smtClean="0"/>
              <a:t> </a:t>
            </a:r>
            <a:r>
              <a:rPr lang="es-VE" dirty="0"/>
              <a:t>+ </a:t>
            </a:r>
            <a:r>
              <a:rPr lang="es-VE" dirty="0" smtClean="0"/>
              <a:t>9x</a:t>
            </a:r>
            <a:r>
              <a:rPr lang="es-VE" baseline="-25000" dirty="0" smtClean="0"/>
              <a:t>2</a:t>
            </a:r>
            <a:r>
              <a:rPr lang="es-VE" dirty="0" smtClean="0"/>
              <a:t> </a:t>
            </a:r>
            <a:endParaRPr lang="es-VE" dirty="0"/>
          </a:p>
          <a:p>
            <a:pPr algn="just"/>
            <a:endParaRPr lang="es-VE" sz="800" dirty="0"/>
          </a:p>
          <a:p>
            <a:pPr algn="just"/>
            <a:r>
              <a:rPr lang="es-VE" dirty="0" err="1"/>
              <a:t>S.S.Rs</a:t>
            </a:r>
            <a:r>
              <a:rPr lang="es-VE" dirty="0"/>
              <a:t>.:         </a:t>
            </a:r>
            <a:r>
              <a:rPr lang="es-VE" dirty="0" smtClean="0"/>
              <a:t>x</a:t>
            </a:r>
            <a:r>
              <a:rPr lang="es-VE" baseline="-25000" dirty="0" smtClean="0"/>
              <a:t>1</a:t>
            </a:r>
            <a:r>
              <a:rPr lang="es-VE" dirty="0" smtClean="0"/>
              <a:t> </a:t>
            </a:r>
            <a:r>
              <a:rPr lang="es-VE" dirty="0"/>
              <a:t>+  </a:t>
            </a:r>
            <a:r>
              <a:rPr lang="es-VE" dirty="0" smtClean="0"/>
              <a:t>4x</a:t>
            </a:r>
            <a:r>
              <a:rPr lang="es-VE" baseline="-25000" dirty="0" smtClean="0"/>
              <a:t>2</a:t>
            </a:r>
            <a:r>
              <a:rPr lang="es-VE" dirty="0" smtClean="0"/>
              <a:t> ≤ 8</a:t>
            </a:r>
            <a:r>
              <a:rPr lang="es-VE" dirty="0"/>
              <a:t>		</a:t>
            </a:r>
          </a:p>
          <a:p>
            <a:pPr algn="just"/>
            <a:r>
              <a:rPr lang="es-VE" dirty="0"/>
              <a:t>                </a:t>
            </a:r>
            <a:r>
              <a:rPr lang="es-VE" sz="1200" dirty="0"/>
              <a:t>  </a:t>
            </a:r>
            <a:r>
              <a:rPr lang="es-VE" dirty="0"/>
              <a:t>   </a:t>
            </a:r>
            <a:r>
              <a:rPr lang="es-VE" dirty="0" smtClean="0"/>
              <a:t>x</a:t>
            </a:r>
            <a:r>
              <a:rPr lang="es-VE" baseline="-25000" dirty="0" smtClean="0"/>
              <a:t>1</a:t>
            </a:r>
            <a:r>
              <a:rPr lang="es-VE" dirty="0" smtClean="0"/>
              <a:t> </a:t>
            </a:r>
            <a:r>
              <a:rPr lang="es-VE" dirty="0"/>
              <a:t>+ </a:t>
            </a:r>
            <a:r>
              <a:rPr lang="es-VE" dirty="0" smtClean="0"/>
              <a:t> 2x</a:t>
            </a:r>
            <a:r>
              <a:rPr lang="es-VE" baseline="-25000" dirty="0" smtClean="0"/>
              <a:t>2</a:t>
            </a:r>
            <a:r>
              <a:rPr lang="es-VE" dirty="0"/>
              <a:t> ≤ </a:t>
            </a:r>
            <a:r>
              <a:rPr lang="es-VE" dirty="0" smtClean="0"/>
              <a:t>4</a:t>
            </a:r>
            <a:endParaRPr lang="es-VE" dirty="0"/>
          </a:p>
          <a:p>
            <a:pPr algn="just"/>
            <a:r>
              <a:rPr lang="es-VE" dirty="0"/>
              <a:t>                  </a:t>
            </a:r>
            <a:r>
              <a:rPr lang="es-VE" dirty="0" smtClean="0"/>
              <a:t>  x</a:t>
            </a:r>
            <a:r>
              <a:rPr lang="es-VE" baseline="-25000" dirty="0" smtClean="0"/>
              <a:t>1</a:t>
            </a:r>
            <a:r>
              <a:rPr lang="es-VE" dirty="0"/>
              <a:t>, x</a:t>
            </a:r>
            <a:r>
              <a:rPr lang="es-VE" baseline="-25000" dirty="0"/>
              <a:t>2</a:t>
            </a:r>
            <a:r>
              <a:rPr lang="es-VE" dirty="0"/>
              <a:t> ≥ </a:t>
            </a:r>
            <a:r>
              <a:rPr lang="es-VE" dirty="0" smtClean="0"/>
              <a:t>0</a:t>
            </a:r>
            <a:endParaRPr lang="es-VE" b="1" dirty="0" smtClean="0"/>
          </a:p>
        </p:txBody>
      </p:sp>
    </p:spTree>
    <p:extLst>
      <p:ext uri="{BB962C8B-B14F-4D97-AF65-F5344CB8AC3E}">
        <p14:creationId xmlns:p14="http://schemas.microsoft.com/office/powerpoint/2010/main" xmlns="" val="172988580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723616" y="339621"/>
            <a:ext cx="8475674" cy="830997"/>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sz="2400" b="1" dirty="0" smtClean="0">
                <a:solidFill>
                  <a:schemeClr val="accent2">
                    <a:lumMod val="75000"/>
                  </a:schemeClr>
                </a:solidFill>
              </a:rPr>
              <a:t>El Método Simplex: consideraciones a tomar en cuenta</a:t>
            </a:r>
            <a:endParaRPr lang="es-VE" altLang="es-VE" sz="2400" dirty="0">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983432" y="1445003"/>
            <a:ext cx="10441160" cy="369332"/>
          </a:xfrm>
          <a:prstGeom prst="rect">
            <a:avLst/>
          </a:prstGeom>
          <a:noFill/>
        </p:spPr>
        <p:txBody>
          <a:bodyPr wrap="square" rtlCol="0">
            <a:spAutoFit/>
          </a:bodyPr>
          <a:lstStyle/>
          <a:p>
            <a:pPr algn="just"/>
            <a:r>
              <a:rPr lang="es-VE" b="1" dirty="0" smtClean="0"/>
              <a:t>Solución:</a:t>
            </a:r>
          </a:p>
        </p:txBody>
      </p:sp>
      <p:graphicFrame>
        <p:nvGraphicFramePr>
          <p:cNvPr id="5" name="Tabla 4"/>
          <p:cNvGraphicFramePr>
            <a:graphicFrameLocks noGrp="1"/>
          </p:cNvGraphicFramePr>
          <p:nvPr>
            <p:extLst>
              <p:ext uri="{D42A27DB-BD31-4B8C-83A1-F6EECF244321}">
                <p14:modId xmlns:p14="http://schemas.microsoft.com/office/powerpoint/2010/main" xmlns="" val="1187572357"/>
              </p:ext>
            </p:extLst>
          </p:nvPr>
        </p:nvGraphicFramePr>
        <p:xfrm>
          <a:off x="2711624" y="2086592"/>
          <a:ext cx="6277601" cy="148336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xmlns="" val="857914987"/>
                    </a:ext>
                  </a:extLst>
                </a:gridCol>
                <a:gridCol w="1016000">
                  <a:extLst>
                    <a:ext uri="{9D8B030D-6E8A-4147-A177-3AD203B41FA5}">
                      <a16:colId xmlns:a16="http://schemas.microsoft.com/office/drawing/2014/main" xmlns="" val="3625177479"/>
                    </a:ext>
                  </a:extLst>
                </a:gridCol>
                <a:gridCol w="1016000">
                  <a:extLst>
                    <a:ext uri="{9D8B030D-6E8A-4147-A177-3AD203B41FA5}">
                      <a16:colId xmlns:a16="http://schemas.microsoft.com/office/drawing/2014/main" xmlns="" val="1173906346"/>
                    </a:ext>
                  </a:extLst>
                </a:gridCol>
                <a:gridCol w="1016000">
                  <a:extLst>
                    <a:ext uri="{9D8B030D-6E8A-4147-A177-3AD203B41FA5}">
                      <a16:colId xmlns:a16="http://schemas.microsoft.com/office/drawing/2014/main" xmlns="" val="3064726795"/>
                    </a:ext>
                  </a:extLst>
                </a:gridCol>
                <a:gridCol w="1016000">
                  <a:extLst>
                    <a:ext uri="{9D8B030D-6E8A-4147-A177-3AD203B41FA5}">
                      <a16:colId xmlns:a16="http://schemas.microsoft.com/office/drawing/2014/main" xmlns="" val="1482027574"/>
                    </a:ext>
                  </a:extLst>
                </a:gridCol>
                <a:gridCol w="1197601">
                  <a:extLst>
                    <a:ext uri="{9D8B030D-6E8A-4147-A177-3AD203B41FA5}">
                      <a16:colId xmlns:a16="http://schemas.microsoft.com/office/drawing/2014/main" xmlns="" val="352513503"/>
                    </a:ext>
                  </a:extLst>
                </a:gridCol>
              </a:tblGrid>
              <a:tr h="370840">
                <a:tc>
                  <a:txBody>
                    <a:bodyPr/>
                    <a:lstStyle/>
                    <a:p>
                      <a:pPr algn="ctr"/>
                      <a:r>
                        <a:rPr lang="es-VE" dirty="0" smtClean="0">
                          <a:solidFill>
                            <a:schemeClr val="tx1"/>
                          </a:solidFill>
                        </a:rPr>
                        <a:t>Básica</a:t>
                      </a:r>
                      <a:endParaRPr lang="es-VE" dirty="0">
                        <a:solidFill>
                          <a:schemeClr val="tx1"/>
                        </a:solidFill>
                      </a:endParaRPr>
                    </a:p>
                  </a:txBody>
                  <a:tcPr/>
                </a:tc>
                <a:tc>
                  <a:txBody>
                    <a:bodyPr/>
                    <a:lstStyle/>
                    <a:p>
                      <a:pPr algn="ctr"/>
                      <a:r>
                        <a:rPr lang="es-VE" dirty="0" smtClean="0">
                          <a:solidFill>
                            <a:schemeClr val="tx1"/>
                          </a:solidFill>
                        </a:rPr>
                        <a:t>x</a:t>
                      </a:r>
                      <a:r>
                        <a:rPr lang="es-VE" baseline="-25000" dirty="0" smtClean="0">
                          <a:solidFill>
                            <a:schemeClr val="tx1"/>
                          </a:solidFill>
                        </a:rPr>
                        <a:t>1</a:t>
                      </a:r>
                      <a:endParaRPr lang="es-VE" baseline="-25000" dirty="0">
                        <a:solidFill>
                          <a:schemeClr val="tx1"/>
                        </a:solidFill>
                      </a:endParaRPr>
                    </a:p>
                  </a:txBody>
                  <a:tcPr/>
                </a:tc>
                <a:tc>
                  <a:txBody>
                    <a:bodyPr/>
                    <a:lstStyle/>
                    <a:p>
                      <a:pPr algn="ctr"/>
                      <a:r>
                        <a:rPr lang="es-VE" dirty="0" smtClean="0">
                          <a:solidFill>
                            <a:schemeClr val="tx1"/>
                          </a:solidFill>
                        </a:rPr>
                        <a:t>x</a:t>
                      </a:r>
                      <a:r>
                        <a:rPr lang="es-VE" baseline="-25000" dirty="0" smtClean="0">
                          <a:solidFill>
                            <a:schemeClr val="tx1"/>
                          </a:solidFill>
                        </a:rPr>
                        <a:t>2</a:t>
                      </a:r>
                      <a:endParaRPr lang="es-VE" baseline="-25000" dirty="0">
                        <a:solidFill>
                          <a:schemeClr val="tx1"/>
                        </a:solidFill>
                      </a:endParaRPr>
                    </a:p>
                  </a:txBody>
                  <a:tcPr/>
                </a:tc>
                <a:tc>
                  <a:txBody>
                    <a:bodyPr/>
                    <a:lstStyle/>
                    <a:p>
                      <a:pPr algn="ctr"/>
                      <a:r>
                        <a:rPr lang="es-VE" dirty="0" smtClean="0">
                          <a:solidFill>
                            <a:schemeClr val="tx1"/>
                          </a:solidFill>
                        </a:rPr>
                        <a:t>s</a:t>
                      </a:r>
                      <a:r>
                        <a:rPr lang="es-VE" baseline="-25000" dirty="0" smtClean="0">
                          <a:solidFill>
                            <a:schemeClr val="tx1"/>
                          </a:solidFill>
                        </a:rPr>
                        <a:t>1</a:t>
                      </a:r>
                      <a:endParaRPr lang="es-VE" baseline="-25000" dirty="0">
                        <a:solidFill>
                          <a:schemeClr val="tx1"/>
                        </a:solidFill>
                      </a:endParaRPr>
                    </a:p>
                  </a:txBody>
                  <a:tcPr/>
                </a:tc>
                <a:tc>
                  <a:txBody>
                    <a:bodyPr/>
                    <a:lstStyle/>
                    <a:p>
                      <a:pPr algn="ctr"/>
                      <a:r>
                        <a:rPr lang="es-VE" dirty="0" smtClean="0">
                          <a:solidFill>
                            <a:schemeClr val="tx1"/>
                          </a:solidFill>
                        </a:rPr>
                        <a:t>s</a:t>
                      </a:r>
                      <a:r>
                        <a:rPr lang="es-VE" baseline="-25000" dirty="0" smtClean="0">
                          <a:solidFill>
                            <a:schemeClr val="tx1"/>
                          </a:solidFill>
                        </a:rPr>
                        <a:t>2</a:t>
                      </a:r>
                      <a:endParaRPr lang="es-VE" baseline="-25000" dirty="0">
                        <a:solidFill>
                          <a:schemeClr val="tx1"/>
                        </a:solidFill>
                      </a:endParaRPr>
                    </a:p>
                  </a:txBody>
                  <a:tcPr/>
                </a:tc>
                <a:tc>
                  <a:txBody>
                    <a:bodyPr/>
                    <a:lstStyle/>
                    <a:p>
                      <a:pPr algn="ctr"/>
                      <a:r>
                        <a:rPr lang="es-VE" dirty="0" smtClean="0">
                          <a:solidFill>
                            <a:schemeClr val="tx1"/>
                          </a:solidFill>
                        </a:rPr>
                        <a:t>Solución</a:t>
                      </a:r>
                      <a:endParaRPr lang="es-VE" dirty="0">
                        <a:solidFill>
                          <a:schemeClr val="tx1"/>
                        </a:solidFill>
                      </a:endParaRPr>
                    </a:p>
                  </a:txBody>
                  <a:tcPr/>
                </a:tc>
                <a:extLst>
                  <a:ext uri="{0D108BD9-81ED-4DB2-BD59-A6C34878D82A}">
                    <a16:rowId xmlns:a16="http://schemas.microsoft.com/office/drawing/2014/main" xmlns="" val="1086210165"/>
                  </a:ext>
                </a:extLst>
              </a:tr>
              <a:tr h="370840">
                <a:tc>
                  <a:txBody>
                    <a:bodyPr/>
                    <a:lstStyle/>
                    <a:p>
                      <a:pPr algn="ctr"/>
                      <a:r>
                        <a:rPr lang="es-VE" dirty="0" smtClean="0"/>
                        <a:t>z</a:t>
                      </a:r>
                      <a:endParaRPr lang="es-VE" dirty="0"/>
                    </a:p>
                  </a:txBody>
                  <a:tcPr/>
                </a:tc>
                <a:tc>
                  <a:txBody>
                    <a:bodyPr/>
                    <a:lstStyle/>
                    <a:p>
                      <a:pPr algn="ctr"/>
                      <a:r>
                        <a:rPr lang="es-VE" dirty="0" smtClean="0"/>
                        <a:t>-3</a:t>
                      </a:r>
                      <a:endParaRPr lang="es-VE" dirty="0"/>
                    </a:p>
                  </a:txBody>
                  <a:tcPr/>
                </a:tc>
                <a:tc>
                  <a:txBody>
                    <a:bodyPr/>
                    <a:lstStyle/>
                    <a:p>
                      <a:pPr algn="ctr"/>
                      <a:r>
                        <a:rPr lang="es-VE" dirty="0" smtClean="0"/>
                        <a:t>-9</a:t>
                      </a:r>
                      <a:endParaRPr lang="es-VE" dirty="0"/>
                    </a:p>
                  </a:txBody>
                  <a:tcPr/>
                </a:tc>
                <a:tc>
                  <a:txBody>
                    <a:bodyPr/>
                    <a:lstStyle/>
                    <a:p>
                      <a:pPr algn="ctr"/>
                      <a:r>
                        <a:rPr lang="es-VE" dirty="0" smtClean="0"/>
                        <a:t>0</a:t>
                      </a:r>
                      <a:endParaRPr lang="es-VE" dirty="0"/>
                    </a:p>
                  </a:txBody>
                  <a:tcPr/>
                </a:tc>
                <a:tc>
                  <a:txBody>
                    <a:bodyPr/>
                    <a:lstStyle/>
                    <a:p>
                      <a:pPr algn="ctr"/>
                      <a:r>
                        <a:rPr lang="es-VE" dirty="0" smtClean="0"/>
                        <a:t>0</a:t>
                      </a:r>
                      <a:endParaRPr lang="es-VE" dirty="0"/>
                    </a:p>
                  </a:txBody>
                  <a:tcPr/>
                </a:tc>
                <a:tc>
                  <a:txBody>
                    <a:bodyPr/>
                    <a:lstStyle/>
                    <a:p>
                      <a:pPr algn="ctr"/>
                      <a:r>
                        <a:rPr lang="es-VE" dirty="0" smtClean="0"/>
                        <a:t>0</a:t>
                      </a:r>
                      <a:endParaRPr lang="es-VE" dirty="0"/>
                    </a:p>
                  </a:txBody>
                  <a:tcPr/>
                </a:tc>
                <a:extLst>
                  <a:ext uri="{0D108BD9-81ED-4DB2-BD59-A6C34878D82A}">
                    <a16:rowId xmlns:a16="http://schemas.microsoft.com/office/drawing/2014/main" xmlns="" val="3099818049"/>
                  </a:ext>
                </a:extLst>
              </a:tr>
              <a:tr h="370840">
                <a:tc>
                  <a:txBody>
                    <a:bodyPr/>
                    <a:lstStyle/>
                    <a:p>
                      <a:pPr algn="ctr"/>
                      <a:r>
                        <a:rPr lang="es-VE" baseline="0" dirty="0" smtClean="0"/>
                        <a:t>s</a:t>
                      </a:r>
                      <a:r>
                        <a:rPr lang="es-VE" baseline="-25000" dirty="0" smtClean="0"/>
                        <a:t>1</a:t>
                      </a:r>
                      <a:endParaRPr lang="es-VE" baseline="-25000" dirty="0"/>
                    </a:p>
                  </a:txBody>
                  <a:tcPr/>
                </a:tc>
                <a:tc>
                  <a:txBody>
                    <a:bodyPr/>
                    <a:lstStyle/>
                    <a:p>
                      <a:pPr algn="ctr"/>
                      <a:r>
                        <a:rPr lang="es-VE" dirty="0" smtClean="0"/>
                        <a:t>1</a:t>
                      </a:r>
                      <a:endParaRPr lang="es-VE" dirty="0"/>
                    </a:p>
                  </a:txBody>
                  <a:tcPr/>
                </a:tc>
                <a:tc>
                  <a:txBody>
                    <a:bodyPr/>
                    <a:lstStyle/>
                    <a:p>
                      <a:pPr algn="ctr"/>
                      <a:r>
                        <a:rPr lang="es-VE" dirty="0" smtClean="0"/>
                        <a:t>4</a:t>
                      </a:r>
                      <a:endParaRPr lang="es-VE" dirty="0"/>
                    </a:p>
                  </a:txBody>
                  <a:tcPr/>
                </a:tc>
                <a:tc>
                  <a:txBody>
                    <a:bodyPr/>
                    <a:lstStyle/>
                    <a:p>
                      <a:pPr algn="ctr"/>
                      <a:r>
                        <a:rPr lang="es-VE" dirty="0" smtClean="0"/>
                        <a:t>1</a:t>
                      </a:r>
                    </a:p>
                  </a:txBody>
                  <a:tcPr/>
                </a:tc>
                <a:tc>
                  <a:txBody>
                    <a:bodyPr/>
                    <a:lstStyle/>
                    <a:p>
                      <a:pPr algn="ctr"/>
                      <a:r>
                        <a:rPr lang="es-VE" dirty="0" smtClean="0"/>
                        <a:t>0</a:t>
                      </a:r>
                      <a:endParaRPr lang="es-VE" dirty="0"/>
                    </a:p>
                  </a:txBody>
                  <a:tcPr/>
                </a:tc>
                <a:tc>
                  <a:txBody>
                    <a:bodyPr/>
                    <a:lstStyle/>
                    <a:p>
                      <a:pPr algn="ctr"/>
                      <a:r>
                        <a:rPr lang="es-VE" dirty="0" smtClean="0"/>
                        <a:t>8</a:t>
                      </a:r>
                      <a:endParaRPr lang="es-VE" dirty="0"/>
                    </a:p>
                  </a:txBody>
                  <a:tcPr/>
                </a:tc>
                <a:extLst>
                  <a:ext uri="{0D108BD9-81ED-4DB2-BD59-A6C34878D82A}">
                    <a16:rowId xmlns:a16="http://schemas.microsoft.com/office/drawing/2014/main" xmlns="" val="2372365196"/>
                  </a:ext>
                </a:extLst>
              </a:tr>
              <a:tr h="370840">
                <a:tc>
                  <a:txBody>
                    <a:bodyPr/>
                    <a:lstStyle/>
                    <a:p>
                      <a:pPr algn="ctr"/>
                      <a:r>
                        <a:rPr lang="es-VE" baseline="0" dirty="0" smtClean="0"/>
                        <a:t>s</a:t>
                      </a:r>
                      <a:r>
                        <a:rPr lang="es-VE" baseline="-25000" dirty="0" smtClean="0"/>
                        <a:t>2</a:t>
                      </a:r>
                      <a:endParaRPr lang="es-VE" baseline="-25000" dirty="0"/>
                    </a:p>
                  </a:txBody>
                  <a:tcPr/>
                </a:tc>
                <a:tc>
                  <a:txBody>
                    <a:bodyPr/>
                    <a:lstStyle/>
                    <a:p>
                      <a:pPr algn="ctr"/>
                      <a:r>
                        <a:rPr lang="es-VE" dirty="0" smtClean="0"/>
                        <a:t>1</a:t>
                      </a:r>
                      <a:endParaRPr lang="es-VE" dirty="0"/>
                    </a:p>
                  </a:txBody>
                  <a:tcPr/>
                </a:tc>
                <a:tc>
                  <a:txBody>
                    <a:bodyPr/>
                    <a:lstStyle/>
                    <a:p>
                      <a:pPr algn="ctr"/>
                      <a:r>
                        <a:rPr lang="es-VE" dirty="0" smtClean="0"/>
                        <a:t>2</a:t>
                      </a:r>
                      <a:endParaRPr lang="es-VE" dirty="0"/>
                    </a:p>
                  </a:txBody>
                  <a:tcPr/>
                </a:tc>
                <a:tc>
                  <a:txBody>
                    <a:bodyPr/>
                    <a:lstStyle/>
                    <a:p>
                      <a:pPr algn="ctr"/>
                      <a:r>
                        <a:rPr lang="es-VE" dirty="0" smtClean="0"/>
                        <a:t>0</a:t>
                      </a:r>
                      <a:endParaRPr lang="es-VE" dirty="0"/>
                    </a:p>
                  </a:txBody>
                  <a:tcPr/>
                </a:tc>
                <a:tc>
                  <a:txBody>
                    <a:bodyPr/>
                    <a:lstStyle/>
                    <a:p>
                      <a:pPr algn="ctr"/>
                      <a:r>
                        <a:rPr lang="es-VE" dirty="0" smtClean="0"/>
                        <a:t>1</a:t>
                      </a:r>
                      <a:endParaRPr lang="es-VE" dirty="0"/>
                    </a:p>
                  </a:txBody>
                  <a:tcPr/>
                </a:tc>
                <a:tc>
                  <a:txBody>
                    <a:bodyPr/>
                    <a:lstStyle/>
                    <a:p>
                      <a:pPr algn="ctr"/>
                      <a:r>
                        <a:rPr lang="es-VE" dirty="0" smtClean="0"/>
                        <a:t>4</a:t>
                      </a:r>
                      <a:endParaRPr lang="es-VE" dirty="0"/>
                    </a:p>
                  </a:txBody>
                  <a:tcPr/>
                </a:tc>
                <a:extLst>
                  <a:ext uri="{0D108BD9-81ED-4DB2-BD59-A6C34878D82A}">
                    <a16:rowId xmlns:a16="http://schemas.microsoft.com/office/drawing/2014/main" xmlns="" val="289005"/>
                  </a:ext>
                </a:extLst>
              </a:tr>
            </a:tbl>
          </a:graphicData>
        </a:graphic>
      </p:graphicFrame>
      <p:sp>
        <p:nvSpPr>
          <p:cNvPr id="6" name="CuadroTexto 5"/>
          <p:cNvSpPr txBox="1"/>
          <p:nvPr/>
        </p:nvSpPr>
        <p:spPr>
          <a:xfrm>
            <a:off x="839416" y="3645024"/>
            <a:ext cx="10441160" cy="923330"/>
          </a:xfrm>
          <a:prstGeom prst="rect">
            <a:avLst/>
          </a:prstGeom>
          <a:noFill/>
        </p:spPr>
        <p:txBody>
          <a:bodyPr wrap="square" rtlCol="0">
            <a:spAutoFit/>
          </a:bodyPr>
          <a:lstStyle/>
          <a:p>
            <a:r>
              <a:rPr lang="es-VE" dirty="0" smtClean="0"/>
              <a:t>Al revisar el resultado de las interacciones tabulares, nos damos cuenta que el valor de z se hace redundante en la soluciones y en la tabla del simplex final quedan como variables básicas las variables artificiales. Al obtener el gráfico observaremos claramente restricciones redundantes.</a:t>
            </a:r>
            <a:endParaRPr lang="es-VE" dirty="0"/>
          </a:p>
        </p:txBody>
      </p:sp>
    </p:spTree>
    <p:extLst>
      <p:ext uri="{BB962C8B-B14F-4D97-AF65-F5344CB8AC3E}">
        <p14:creationId xmlns:p14="http://schemas.microsoft.com/office/powerpoint/2010/main" xmlns="" val="149243642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723616" y="339621"/>
            <a:ext cx="8475674" cy="1077218"/>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sz="2000" dirty="0" smtClean="0">
                <a:solidFill>
                  <a:schemeClr val="accent2">
                    <a:lumMod val="50000"/>
                  </a:schemeClr>
                </a:solidFill>
              </a:rPr>
              <a:t>El Método Simplex: </a:t>
            </a:r>
            <a:r>
              <a:rPr lang="es-VE" sz="2000" dirty="0">
                <a:solidFill>
                  <a:schemeClr val="accent2">
                    <a:lumMod val="50000"/>
                  </a:schemeClr>
                </a:solidFill>
              </a:rPr>
              <a:t>Casos Especiales en la Programación </a:t>
            </a:r>
            <a:r>
              <a:rPr lang="es-VE" sz="2000" dirty="0" smtClean="0">
                <a:solidFill>
                  <a:schemeClr val="accent2">
                    <a:lumMod val="50000"/>
                  </a:schemeClr>
                </a:solidFill>
              </a:rPr>
              <a:t>Lineal</a:t>
            </a:r>
          </a:p>
          <a:p>
            <a:pPr algn="ctr"/>
            <a:r>
              <a:rPr lang="es-VE" altLang="es-VE" sz="2000" b="1" dirty="0" smtClean="0">
                <a:solidFill>
                  <a:srgbClr val="0070C0"/>
                </a:solidFill>
                <a:latin typeface="Arial" panose="020B0604020202020204" pitchFamily="34" charset="0"/>
                <a:cs typeface="Arial" panose="020B0604020202020204" pitchFamily="34" charset="0"/>
              </a:rPr>
              <a:t>Solución Óptima Degenerada</a:t>
            </a:r>
            <a:endParaRPr lang="es-VE" altLang="es-VE" sz="2000" b="1" dirty="0">
              <a:solidFill>
                <a:srgbClr val="0070C0"/>
              </a:solidFill>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983432" y="1445003"/>
            <a:ext cx="10441160" cy="5201424"/>
          </a:xfrm>
          <a:prstGeom prst="rect">
            <a:avLst/>
          </a:prstGeom>
          <a:noFill/>
        </p:spPr>
        <p:txBody>
          <a:bodyPr wrap="square" rtlCol="0">
            <a:spAutoFit/>
          </a:bodyPr>
          <a:lstStyle/>
          <a:p>
            <a:pPr algn="just"/>
            <a:r>
              <a:rPr lang="es-VE" b="1" dirty="0" smtClean="0"/>
              <a:t>Ejemplo 3: Lleve el siguiente modelo a la tabla simplex inicial o primal.</a:t>
            </a:r>
          </a:p>
          <a:p>
            <a:pPr algn="just"/>
            <a:endParaRPr lang="es-VE" b="1" dirty="0"/>
          </a:p>
          <a:p>
            <a:pPr algn="just"/>
            <a:r>
              <a:rPr lang="es-VE" dirty="0" smtClean="0"/>
              <a:t>Maximizar </a:t>
            </a:r>
            <a:r>
              <a:rPr lang="es-VE" dirty="0"/>
              <a:t>z = </a:t>
            </a:r>
            <a:r>
              <a:rPr lang="es-VE" dirty="0" smtClean="0"/>
              <a:t>5x</a:t>
            </a:r>
            <a:r>
              <a:rPr lang="es-VE" baseline="-25000" dirty="0" smtClean="0"/>
              <a:t>1</a:t>
            </a:r>
            <a:r>
              <a:rPr lang="es-VE" dirty="0" smtClean="0"/>
              <a:t> </a:t>
            </a:r>
            <a:r>
              <a:rPr lang="es-VE" dirty="0"/>
              <a:t>+ 3</a:t>
            </a:r>
            <a:r>
              <a:rPr lang="es-VE" dirty="0" smtClean="0"/>
              <a:t>x</a:t>
            </a:r>
            <a:r>
              <a:rPr lang="es-VE" baseline="-25000" dirty="0" smtClean="0"/>
              <a:t>2</a:t>
            </a:r>
            <a:r>
              <a:rPr lang="es-VE" dirty="0" smtClean="0"/>
              <a:t> </a:t>
            </a:r>
            <a:endParaRPr lang="es-VE" dirty="0"/>
          </a:p>
          <a:p>
            <a:pPr algn="just"/>
            <a:endParaRPr lang="es-VE" sz="800" dirty="0"/>
          </a:p>
          <a:p>
            <a:pPr algn="just"/>
            <a:r>
              <a:rPr lang="es-VE" dirty="0" err="1"/>
              <a:t>S.S.Rs</a:t>
            </a:r>
            <a:r>
              <a:rPr lang="es-VE" dirty="0"/>
              <a:t>.:         </a:t>
            </a:r>
            <a:r>
              <a:rPr lang="es-VE" dirty="0" smtClean="0"/>
              <a:t>4x</a:t>
            </a:r>
            <a:r>
              <a:rPr lang="es-VE" baseline="-25000" dirty="0" smtClean="0"/>
              <a:t>1</a:t>
            </a:r>
            <a:r>
              <a:rPr lang="es-VE" dirty="0" smtClean="0"/>
              <a:t> </a:t>
            </a:r>
            <a:r>
              <a:rPr lang="es-VE" dirty="0"/>
              <a:t>+  </a:t>
            </a:r>
            <a:r>
              <a:rPr lang="es-VE" dirty="0" smtClean="0"/>
              <a:t>2x</a:t>
            </a:r>
            <a:r>
              <a:rPr lang="es-VE" baseline="-25000" dirty="0" smtClean="0"/>
              <a:t>2</a:t>
            </a:r>
            <a:r>
              <a:rPr lang="es-VE" dirty="0" smtClean="0"/>
              <a:t> ≤ 12</a:t>
            </a:r>
            <a:r>
              <a:rPr lang="es-VE" dirty="0"/>
              <a:t>		</a:t>
            </a:r>
          </a:p>
          <a:p>
            <a:pPr algn="just"/>
            <a:r>
              <a:rPr lang="es-VE" dirty="0"/>
              <a:t>                </a:t>
            </a:r>
            <a:r>
              <a:rPr lang="es-VE" sz="1200" dirty="0"/>
              <a:t>  </a:t>
            </a:r>
            <a:r>
              <a:rPr lang="es-VE" dirty="0"/>
              <a:t>   </a:t>
            </a:r>
            <a:r>
              <a:rPr lang="es-VE" dirty="0" smtClean="0"/>
              <a:t>4x</a:t>
            </a:r>
            <a:r>
              <a:rPr lang="es-VE" baseline="-25000" dirty="0" smtClean="0"/>
              <a:t>1</a:t>
            </a:r>
            <a:r>
              <a:rPr lang="es-VE" dirty="0" smtClean="0"/>
              <a:t> +    x</a:t>
            </a:r>
            <a:r>
              <a:rPr lang="es-VE" baseline="-25000" dirty="0" smtClean="0"/>
              <a:t>2</a:t>
            </a:r>
            <a:r>
              <a:rPr lang="es-VE" dirty="0" smtClean="0"/>
              <a:t> </a:t>
            </a:r>
            <a:r>
              <a:rPr lang="es-VE" dirty="0"/>
              <a:t>≤ </a:t>
            </a:r>
            <a:r>
              <a:rPr lang="es-VE" dirty="0" smtClean="0"/>
              <a:t>10</a:t>
            </a:r>
          </a:p>
          <a:p>
            <a:pPr algn="just"/>
            <a:r>
              <a:rPr lang="es-VE" dirty="0" smtClean="0"/>
              <a:t>                      x</a:t>
            </a:r>
            <a:r>
              <a:rPr lang="es-VE" baseline="-25000" dirty="0" smtClean="0"/>
              <a:t>1</a:t>
            </a:r>
            <a:r>
              <a:rPr lang="es-VE" dirty="0" smtClean="0"/>
              <a:t> </a:t>
            </a:r>
            <a:r>
              <a:rPr lang="es-VE" dirty="0"/>
              <a:t>+    x</a:t>
            </a:r>
            <a:r>
              <a:rPr lang="es-VE" baseline="-25000" dirty="0"/>
              <a:t>2</a:t>
            </a:r>
            <a:r>
              <a:rPr lang="es-VE" dirty="0"/>
              <a:t> ≤ </a:t>
            </a:r>
            <a:r>
              <a:rPr lang="es-VE" dirty="0" smtClean="0"/>
              <a:t>  4</a:t>
            </a:r>
            <a:endParaRPr lang="es-VE" dirty="0"/>
          </a:p>
          <a:p>
            <a:pPr algn="just"/>
            <a:r>
              <a:rPr lang="es-VE" dirty="0"/>
              <a:t>                  </a:t>
            </a:r>
            <a:r>
              <a:rPr lang="es-VE" dirty="0" smtClean="0"/>
              <a:t> </a:t>
            </a:r>
            <a:r>
              <a:rPr lang="es-VE" sz="800" dirty="0" smtClean="0"/>
              <a:t> </a:t>
            </a:r>
            <a:r>
              <a:rPr lang="es-VE" dirty="0" smtClean="0"/>
              <a:t> x</a:t>
            </a:r>
            <a:r>
              <a:rPr lang="es-VE" baseline="-25000" dirty="0" smtClean="0"/>
              <a:t>1</a:t>
            </a:r>
            <a:r>
              <a:rPr lang="es-VE" dirty="0"/>
              <a:t>, x</a:t>
            </a:r>
            <a:r>
              <a:rPr lang="es-VE" baseline="-25000" dirty="0"/>
              <a:t>2</a:t>
            </a:r>
            <a:r>
              <a:rPr lang="es-VE" dirty="0"/>
              <a:t> ≥ </a:t>
            </a:r>
            <a:r>
              <a:rPr lang="es-VE" dirty="0" smtClean="0"/>
              <a:t>0</a:t>
            </a:r>
          </a:p>
          <a:p>
            <a:pPr algn="just"/>
            <a:endParaRPr lang="es-VE" b="1" dirty="0"/>
          </a:p>
          <a:p>
            <a:pPr algn="just"/>
            <a:r>
              <a:rPr lang="es-VE" b="1" dirty="0" smtClean="0"/>
              <a:t>Solución:</a:t>
            </a:r>
          </a:p>
          <a:p>
            <a:pPr algn="just"/>
            <a:endParaRPr lang="es-VE" b="1" dirty="0"/>
          </a:p>
          <a:p>
            <a:pPr algn="just"/>
            <a:endParaRPr lang="es-VE" b="1" dirty="0" smtClean="0"/>
          </a:p>
          <a:p>
            <a:pPr algn="just"/>
            <a:endParaRPr lang="es-VE" b="1" dirty="0"/>
          </a:p>
          <a:p>
            <a:pPr algn="just"/>
            <a:endParaRPr lang="es-VE" b="1" dirty="0" smtClean="0"/>
          </a:p>
          <a:p>
            <a:pPr algn="just"/>
            <a:endParaRPr lang="es-VE" b="1" dirty="0"/>
          </a:p>
          <a:p>
            <a:pPr algn="just"/>
            <a:endParaRPr lang="es-VE" b="1" dirty="0" smtClean="0"/>
          </a:p>
          <a:p>
            <a:pPr algn="just"/>
            <a:r>
              <a:rPr lang="es-VE" dirty="0" smtClean="0"/>
              <a:t>Al correr el modelo, nos daremos </a:t>
            </a:r>
            <a:r>
              <a:rPr lang="es-VE" dirty="0"/>
              <a:t>cuenta </a:t>
            </a:r>
            <a:r>
              <a:rPr lang="es-VE" dirty="0" smtClean="0"/>
              <a:t>en el </a:t>
            </a:r>
            <a:r>
              <a:rPr lang="es-VE" dirty="0"/>
              <a:t>gráfico </a:t>
            </a:r>
            <a:r>
              <a:rPr lang="es-VE" dirty="0" smtClean="0"/>
              <a:t>que se observan </a:t>
            </a:r>
            <a:r>
              <a:rPr lang="es-VE" dirty="0"/>
              <a:t>claramente restricciones </a:t>
            </a:r>
            <a:r>
              <a:rPr lang="es-VE" dirty="0" smtClean="0"/>
              <a:t>redundantes y en la solución tabular </a:t>
            </a:r>
            <a:r>
              <a:rPr lang="es-VE" b="1" dirty="0" smtClean="0"/>
              <a:t>al </a:t>
            </a:r>
            <a:r>
              <a:rPr lang="es-VE" b="1" dirty="0"/>
              <a:t>menos una variable básica será </a:t>
            </a:r>
            <a:r>
              <a:rPr lang="es-VE" b="1" dirty="0" smtClean="0"/>
              <a:t>cero, </a:t>
            </a:r>
            <a:r>
              <a:rPr lang="es-VE" b="1" dirty="0"/>
              <a:t>entonces se dice que la nueva solución es degenerada</a:t>
            </a:r>
            <a:r>
              <a:rPr lang="es-VE" dirty="0" smtClean="0"/>
              <a:t>.</a:t>
            </a:r>
            <a:endParaRPr lang="es-VE" b="1" dirty="0" smtClean="0"/>
          </a:p>
        </p:txBody>
      </p:sp>
      <p:graphicFrame>
        <p:nvGraphicFramePr>
          <p:cNvPr id="5" name="Tabla 4"/>
          <p:cNvGraphicFramePr>
            <a:graphicFrameLocks noGrp="1"/>
          </p:cNvGraphicFramePr>
          <p:nvPr>
            <p:extLst>
              <p:ext uri="{D42A27DB-BD31-4B8C-83A1-F6EECF244321}">
                <p14:modId xmlns:p14="http://schemas.microsoft.com/office/powerpoint/2010/main" xmlns="" val="1802172582"/>
              </p:ext>
            </p:extLst>
          </p:nvPr>
        </p:nvGraphicFramePr>
        <p:xfrm>
          <a:off x="2423592" y="3717032"/>
          <a:ext cx="6480723" cy="1854200"/>
        </p:xfrm>
        <a:graphic>
          <a:graphicData uri="http://schemas.openxmlformats.org/drawingml/2006/table">
            <a:tbl>
              <a:tblPr firstRow="1" bandRow="1">
                <a:tableStyleId>{5C22544A-7EE6-4342-B048-85BDC9FD1C3A}</a:tableStyleId>
              </a:tblPr>
              <a:tblGrid>
                <a:gridCol w="902766">
                  <a:extLst>
                    <a:ext uri="{9D8B030D-6E8A-4147-A177-3AD203B41FA5}">
                      <a16:colId xmlns:a16="http://schemas.microsoft.com/office/drawing/2014/main" xmlns="" val="857914987"/>
                    </a:ext>
                  </a:extLst>
                </a:gridCol>
                <a:gridCol w="902766">
                  <a:extLst>
                    <a:ext uri="{9D8B030D-6E8A-4147-A177-3AD203B41FA5}">
                      <a16:colId xmlns:a16="http://schemas.microsoft.com/office/drawing/2014/main" xmlns="" val="3625177479"/>
                    </a:ext>
                  </a:extLst>
                </a:gridCol>
                <a:gridCol w="902766">
                  <a:extLst>
                    <a:ext uri="{9D8B030D-6E8A-4147-A177-3AD203B41FA5}">
                      <a16:colId xmlns:a16="http://schemas.microsoft.com/office/drawing/2014/main" xmlns="" val="1173906346"/>
                    </a:ext>
                  </a:extLst>
                </a:gridCol>
                <a:gridCol w="902766">
                  <a:extLst>
                    <a:ext uri="{9D8B030D-6E8A-4147-A177-3AD203B41FA5}">
                      <a16:colId xmlns:a16="http://schemas.microsoft.com/office/drawing/2014/main" xmlns="" val="3064726795"/>
                    </a:ext>
                  </a:extLst>
                </a:gridCol>
                <a:gridCol w="902766">
                  <a:extLst>
                    <a:ext uri="{9D8B030D-6E8A-4147-A177-3AD203B41FA5}">
                      <a16:colId xmlns:a16="http://schemas.microsoft.com/office/drawing/2014/main" xmlns="" val="1482027574"/>
                    </a:ext>
                  </a:extLst>
                </a:gridCol>
                <a:gridCol w="814762">
                  <a:extLst>
                    <a:ext uri="{9D8B030D-6E8A-4147-A177-3AD203B41FA5}">
                      <a16:colId xmlns:a16="http://schemas.microsoft.com/office/drawing/2014/main" xmlns="" val="1907067799"/>
                    </a:ext>
                  </a:extLst>
                </a:gridCol>
                <a:gridCol w="1152131">
                  <a:extLst>
                    <a:ext uri="{9D8B030D-6E8A-4147-A177-3AD203B41FA5}">
                      <a16:colId xmlns:a16="http://schemas.microsoft.com/office/drawing/2014/main" xmlns="" val="352513503"/>
                    </a:ext>
                  </a:extLst>
                </a:gridCol>
              </a:tblGrid>
              <a:tr h="370840">
                <a:tc>
                  <a:txBody>
                    <a:bodyPr/>
                    <a:lstStyle/>
                    <a:p>
                      <a:pPr algn="ctr"/>
                      <a:r>
                        <a:rPr lang="es-VE" dirty="0" smtClean="0">
                          <a:solidFill>
                            <a:schemeClr val="tx1"/>
                          </a:solidFill>
                        </a:rPr>
                        <a:t>Básica</a:t>
                      </a:r>
                      <a:endParaRPr lang="es-VE" dirty="0">
                        <a:solidFill>
                          <a:schemeClr val="tx1"/>
                        </a:solidFill>
                      </a:endParaRPr>
                    </a:p>
                  </a:txBody>
                  <a:tcPr/>
                </a:tc>
                <a:tc>
                  <a:txBody>
                    <a:bodyPr/>
                    <a:lstStyle/>
                    <a:p>
                      <a:pPr algn="ctr"/>
                      <a:r>
                        <a:rPr lang="es-VE" dirty="0" smtClean="0">
                          <a:solidFill>
                            <a:schemeClr val="tx1"/>
                          </a:solidFill>
                        </a:rPr>
                        <a:t>x</a:t>
                      </a:r>
                      <a:r>
                        <a:rPr lang="es-VE" baseline="-25000" dirty="0" smtClean="0">
                          <a:solidFill>
                            <a:schemeClr val="tx1"/>
                          </a:solidFill>
                        </a:rPr>
                        <a:t>1</a:t>
                      </a:r>
                      <a:endParaRPr lang="es-VE" baseline="-25000" dirty="0">
                        <a:solidFill>
                          <a:schemeClr val="tx1"/>
                        </a:solidFill>
                      </a:endParaRPr>
                    </a:p>
                  </a:txBody>
                  <a:tcPr/>
                </a:tc>
                <a:tc>
                  <a:txBody>
                    <a:bodyPr/>
                    <a:lstStyle/>
                    <a:p>
                      <a:pPr algn="ctr"/>
                      <a:r>
                        <a:rPr lang="es-VE" dirty="0" smtClean="0">
                          <a:solidFill>
                            <a:schemeClr val="tx1"/>
                          </a:solidFill>
                        </a:rPr>
                        <a:t>x</a:t>
                      </a:r>
                      <a:r>
                        <a:rPr lang="es-VE" baseline="-25000" dirty="0" smtClean="0">
                          <a:solidFill>
                            <a:schemeClr val="tx1"/>
                          </a:solidFill>
                        </a:rPr>
                        <a:t>2</a:t>
                      </a:r>
                      <a:endParaRPr lang="es-VE" baseline="-25000" dirty="0">
                        <a:solidFill>
                          <a:schemeClr val="tx1"/>
                        </a:solidFill>
                      </a:endParaRPr>
                    </a:p>
                  </a:txBody>
                  <a:tcPr/>
                </a:tc>
                <a:tc>
                  <a:txBody>
                    <a:bodyPr/>
                    <a:lstStyle/>
                    <a:p>
                      <a:pPr algn="ctr"/>
                      <a:r>
                        <a:rPr lang="es-VE" dirty="0" smtClean="0">
                          <a:solidFill>
                            <a:schemeClr val="tx1"/>
                          </a:solidFill>
                        </a:rPr>
                        <a:t>s</a:t>
                      </a:r>
                      <a:r>
                        <a:rPr lang="es-VE" baseline="-25000" dirty="0" smtClean="0">
                          <a:solidFill>
                            <a:schemeClr val="tx1"/>
                          </a:solidFill>
                        </a:rPr>
                        <a:t>1</a:t>
                      </a:r>
                      <a:endParaRPr lang="es-VE" baseline="-25000" dirty="0">
                        <a:solidFill>
                          <a:schemeClr val="tx1"/>
                        </a:solidFill>
                      </a:endParaRPr>
                    </a:p>
                  </a:txBody>
                  <a:tcPr/>
                </a:tc>
                <a:tc>
                  <a:txBody>
                    <a:bodyPr/>
                    <a:lstStyle/>
                    <a:p>
                      <a:pPr algn="ctr"/>
                      <a:r>
                        <a:rPr lang="es-VE" dirty="0" smtClean="0">
                          <a:solidFill>
                            <a:schemeClr val="tx1"/>
                          </a:solidFill>
                        </a:rPr>
                        <a:t>s</a:t>
                      </a:r>
                      <a:r>
                        <a:rPr lang="es-VE" baseline="-25000" dirty="0" smtClean="0">
                          <a:solidFill>
                            <a:schemeClr val="tx1"/>
                          </a:solidFill>
                        </a:rPr>
                        <a:t>2</a:t>
                      </a:r>
                      <a:endParaRPr lang="es-VE" baseline="-25000" dirty="0">
                        <a:solidFill>
                          <a:schemeClr val="tx1"/>
                        </a:solidFill>
                      </a:endParaRPr>
                    </a:p>
                  </a:txBody>
                  <a:tcPr/>
                </a:tc>
                <a:tc>
                  <a:txBody>
                    <a:bodyPr/>
                    <a:lstStyle/>
                    <a:p>
                      <a:pPr algn="ctr"/>
                      <a:r>
                        <a:rPr lang="es-VE" baseline="0" dirty="0" smtClean="0">
                          <a:solidFill>
                            <a:schemeClr val="tx1"/>
                          </a:solidFill>
                        </a:rPr>
                        <a:t>s</a:t>
                      </a:r>
                      <a:r>
                        <a:rPr lang="es-VE" baseline="-25000" dirty="0" smtClean="0">
                          <a:solidFill>
                            <a:schemeClr val="tx1"/>
                          </a:solidFill>
                        </a:rPr>
                        <a:t>3</a:t>
                      </a:r>
                      <a:endParaRPr lang="es-VE" baseline="-25000" dirty="0">
                        <a:solidFill>
                          <a:schemeClr val="tx1"/>
                        </a:solidFill>
                      </a:endParaRPr>
                    </a:p>
                  </a:txBody>
                  <a:tcPr/>
                </a:tc>
                <a:tc>
                  <a:txBody>
                    <a:bodyPr/>
                    <a:lstStyle/>
                    <a:p>
                      <a:pPr algn="ctr"/>
                      <a:r>
                        <a:rPr lang="es-VE" dirty="0" smtClean="0">
                          <a:solidFill>
                            <a:schemeClr val="tx1"/>
                          </a:solidFill>
                        </a:rPr>
                        <a:t>Solución</a:t>
                      </a:r>
                      <a:endParaRPr lang="es-VE" dirty="0">
                        <a:solidFill>
                          <a:schemeClr val="tx1"/>
                        </a:solidFill>
                      </a:endParaRPr>
                    </a:p>
                  </a:txBody>
                  <a:tcPr/>
                </a:tc>
                <a:extLst>
                  <a:ext uri="{0D108BD9-81ED-4DB2-BD59-A6C34878D82A}">
                    <a16:rowId xmlns:a16="http://schemas.microsoft.com/office/drawing/2014/main" xmlns="" val="1086210165"/>
                  </a:ext>
                </a:extLst>
              </a:tr>
              <a:tr h="370840">
                <a:tc>
                  <a:txBody>
                    <a:bodyPr/>
                    <a:lstStyle/>
                    <a:p>
                      <a:pPr algn="ctr"/>
                      <a:r>
                        <a:rPr lang="es-VE" dirty="0" smtClean="0"/>
                        <a:t>z</a:t>
                      </a:r>
                      <a:endParaRPr lang="es-VE" dirty="0"/>
                    </a:p>
                  </a:txBody>
                  <a:tcPr/>
                </a:tc>
                <a:tc>
                  <a:txBody>
                    <a:bodyPr/>
                    <a:lstStyle/>
                    <a:p>
                      <a:pPr algn="ctr"/>
                      <a:r>
                        <a:rPr lang="es-VE" dirty="0" smtClean="0"/>
                        <a:t>-5</a:t>
                      </a:r>
                      <a:endParaRPr lang="es-VE" dirty="0"/>
                    </a:p>
                  </a:txBody>
                  <a:tcPr/>
                </a:tc>
                <a:tc>
                  <a:txBody>
                    <a:bodyPr/>
                    <a:lstStyle/>
                    <a:p>
                      <a:pPr algn="ctr"/>
                      <a:r>
                        <a:rPr lang="es-VE" dirty="0" smtClean="0"/>
                        <a:t>-3</a:t>
                      </a:r>
                      <a:endParaRPr lang="es-VE" dirty="0"/>
                    </a:p>
                  </a:txBody>
                  <a:tcPr/>
                </a:tc>
                <a:tc>
                  <a:txBody>
                    <a:bodyPr/>
                    <a:lstStyle/>
                    <a:p>
                      <a:pPr algn="ctr"/>
                      <a:r>
                        <a:rPr lang="es-VE" dirty="0" smtClean="0"/>
                        <a:t>0</a:t>
                      </a:r>
                      <a:endParaRPr lang="es-VE" dirty="0"/>
                    </a:p>
                  </a:txBody>
                  <a:tcPr/>
                </a:tc>
                <a:tc>
                  <a:txBody>
                    <a:bodyPr/>
                    <a:lstStyle/>
                    <a:p>
                      <a:pPr algn="ctr"/>
                      <a:r>
                        <a:rPr lang="es-VE" dirty="0" smtClean="0"/>
                        <a:t>0</a:t>
                      </a:r>
                      <a:endParaRPr lang="es-VE" dirty="0"/>
                    </a:p>
                  </a:txBody>
                  <a:tcPr/>
                </a:tc>
                <a:tc>
                  <a:txBody>
                    <a:bodyPr/>
                    <a:lstStyle/>
                    <a:p>
                      <a:pPr algn="ctr"/>
                      <a:r>
                        <a:rPr lang="es-VE" dirty="0" smtClean="0"/>
                        <a:t>0</a:t>
                      </a:r>
                      <a:endParaRPr lang="es-VE" dirty="0"/>
                    </a:p>
                  </a:txBody>
                  <a:tcPr/>
                </a:tc>
                <a:tc>
                  <a:txBody>
                    <a:bodyPr/>
                    <a:lstStyle/>
                    <a:p>
                      <a:pPr algn="ctr"/>
                      <a:r>
                        <a:rPr lang="es-VE" dirty="0" smtClean="0"/>
                        <a:t>0</a:t>
                      </a:r>
                      <a:endParaRPr lang="es-VE" dirty="0"/>
                    </a:p>
                  </a:txBody>
                  <a:tcPr/>
                </a:tc>
                <a:extLst>
                  <a:ext uri="{0D108BD9-81ED-4DB2-BD59-A6C34878D82A}">
                    <a16:rowId xmlns:a16="http://schemas.microsoft.com/office/drawing/2014/main" xmlns="" val="3099818049"/>
                  </a:ext>
                </a:extLst>
              </a:tr>
              <a:tr h="370840">
                <a:tc>
                  <a:txBody>
                    <a:bodyPr/>
                    <a:lstStyle/>
                    <a:p>
                      <a:pPr algn="ctr"/>
                      <a:r>
                        <a:rPr lang="es-VE" baseline="0" dirty="0" smtClean="0"/>
                        <a:t>s</a:t>
                      </a:r>
                      <a:r>
                        <a:rPr lang="es-VE" baseline="-25000" dirty="0" smtClean="0"/>
                        <a:t>1</a:t>
                      </a:r>
                      <a:endParaRPr lang="es-VE" baseline="-25000" dirty="0"/>
                    </a:p>
                  </a:txBody>
                  <a:tcPr/>
                </a:tc>
                <a:tc>
                  <a:txBody>
                    <a:bodyPr/>
                    <a:lstStyle/>
                    <a:p>
                      <a:pPr algn="ctr"/>
                      <a:r>
                        <a:rPr lang="es-VE" dirty="0" smtClean="0"/>
                        <a:t>4</a:t>
                      </a:r>
                      <a:endParaRPr lang="es-VE" dirty="0"/>
                    </a:p>
                  </a:txBody>
                  <a:tcPr/>
                </a:tc>
                <a:tc>
                  <a:txBody>
                    <a:bodyPr/>
                    <a:lstStyle/>
                    <a:p>
                      <a:pPr algn="ctr"/>
                      <a:r>
                        <a:rPr lang="es-VE" dirty="0" smtClean="0"/>
                        <a:t>2</a:t>
                      </a:r>
                      <a:endParaRPr lang="es-VE" dirty="0"/>
                    </a:p>
                  </a:txBody>
                  <a:tcPr/>
                </a:tc>
                <a:tc>
                  <a:txBody>
                    <a:bodyPr/>
                    <a:lstStyle/>
                    <a:p>
                      <a:pPr algn="ctr"/>
                      <a:r>
                        <a:rPr lang="es-VE" dirty="0" smtClean="0"/>
                        <a:t>1</a:t>
                      </a:r>
                    </a:p>
                  </a:txBody>
                  <a:tcPr/>
                </a:tc>
                <a:tc>
                  <a:txBody>
                    <a:bodyPr/>
                    <a:lstStyle/>
                    <a:p>
                      <a:pPr algn="ctr"/>
                      <a:r>
                        <a:rPr lang="es-VE" dirty="0" smtClean="0"/>
                        <a:t>0</a:t>
                      </a:r>
                      <a:endParaRPr lang="es-VE" dirty="0"/>
                    </a:p>
                  </a:txBody>
                  <a:tcPr/>
                </a:tc>
                <a:tc>
                  <a:txBody>
                    <a:bodyPr/>
                    <a:lstStyle/>
                    <a:p>
                      <a:pPr algn="ctr"/>
                      <a:r>
                        <a:rPr lang="es-VE" dirty="0" smtClean="0"/>
                        <a:t>0</a:t>
                      </a:r>
                      <a:endParaRPr lang="es-VE" dirty="0"/>
                    </a:p>
                  </a:txBody>
                  <a:tcPr/>
                </a:tc>
                <a:tc>
                  <a:txBody>
                    <a:bodyPr/>
                    <a:lstStyle/>
                    <a:p>
                      <a:pPr algn="ctr"/>
                      <a:r>
                        <a:rPr lang="es-VE" dirty="0" smtClean="0"/>
                        <a:t>12</a:t>
                      </a:r>
                      <a:endParaRPr lang="es-VE" dirty="0"/>
                    </a:p>
                  </a:txBody>
                  <a:tcPr/>
                </a:tc>
                <a:extLst>
                  <a:ext uri="{0D108BD9-81ED-4DB2-BD59-A6C34878D82A}">
                    <a16:rowId xmlns:a16="http://schemas.microsoft.com/office/drawing/2014/main" xmlns="" val="2372365196"/>
                  </a:ext>
                </a:extLst>
              </a:tr>
              <a:tr h="370840">
                <a:tc>
                  <a:txBody>
                    <a:bodyPr/>
                    <a:lstStyle/>
                    <a:p>
                      <a:pPr algn="ctr"/>
                      <a:r>
                        <a:rPr lang="es-VE" baseline="0" dirty="0" smtClean="0"/>
                        <a:t>s</a:t>
                      </a:r>
                      <a:r>
                        <a:rPr lang="es-VE" baseline="-25000" dirty="0" smtClean="0"/>
                        <a:t>2</a:t>
                      </a:r>
                      <a:endParaRPr lang="es-VE" baseline="-25000" dirty="0"/>
                    </a:p>
                  </a:txBody>
                  <a:tcPr/>
                </a:tc>
                <a:tc>
                  <a:txBody>
                    <a:bodyPr/>
                    <a:lstStyle/>
                    <a:p>
                      <a:pPr algn="ctr"/>
                      <a:r>
                        <a:rPr lang="es-VE" dirty="0" smtClean="0"/>
                        <a:t>4</a:t>
                      </a:r>
                      <a:endParaRPr lang="es-VE" dirty="0"/>
                    </a:p>
                  </a:txBody>
                  <a:tcPr/>
                </a:tc>
                <a:tc>
                  <a:txBody>
                    <a:bodyPr/>
                    <a:lstStyle/>
                    <a:p>
                      <a:pPr algn="ctr"/>
                      <a:r>
                        <a:rPr lang="es-VE" dirty="0" smtClean="0"/>
                        <a:t>1</a:t>
                      </a:r>
                      <a:endParaRPr lang="es-VE" dirty="0"/>
                    </a:p>
                  </a:txBody>
                  <a:tcPr/>
                </a:tc>
                <a:tc>
                  <a:txBody>
                    <a:bodyPr/>
                    <a:lstStyle/>
                    <a:p>
                      <a:pPr algn="ctr"/>
                      <a:r>
                        <a:rPr lang="es-VE" dirty="0" smtClean="0"/>
                        <a:t>0</a:t>
                      </a:r>
                      <a:endParaRPr lang="es-VE" dirty="0"/>
                    </a:p>
                  </a:txBody>
                  <a:tcPr/>
                </a:tc>
                <a:tc>
                  <a:txBody>
                    <a:bodyPr/>
                    <a:lstStyle/>
                    <a:p>
                      <a:pPr algn="ctr"/>
                      <a:r>
                        <a:rPr lang="es-VE" dirty="0" smtClean="0"/>
                        <a:t>1</a:t>
                      </a:r>
                      <a:endParaRPr lang="es-VE" dirty="0"/>
                    </a:p>
                  </a:txBody>
                  <a:tcPr/>
                </a:tc>
                <a:tc>
                  <a:txBody>
                    <a:bodyPr/>
                    <a:lstStyle/>
                    <a:p>
                      <a:pPr algn="ctr"/>
                      <a:r>
                        <a:rPr lang="es-VE" dirty="0" smtClean="0"/>
                        <a:t>0</a:t>
                      </a:r>
                      <a:endParaRPr lang="es-VE" dirty="0"/>
                    </a:p>
                  </a:txBody>
                  <a:tcPr/>
                </a:tc>
                <a:tc>
                  <a:txBody>
                    <a:bodyPr/>
                    <a:lstStyle/>
                    <a:p>
                      <a:pPr algn="ctr"/>
                      <a:r>
                        <a:rPr lang="es-VE" dirty="0" smtClean="0"/>
                        <a:t>10</a:t>
                      </a:r>
                      <a:endParaRPr lang="es-VE" dirty="0"/>
                    </a:p>
                  </a:txBody>
                  <a:tcPr/>
                </a:tc>
                <a:extLst>
                  <a:ext uri="{0D108BD9-81ED-4DB2-BD59-A6C34878D82A}">
                    <a16:rowId xmlns:a16="http://schemas.microsoft.com/office/drawing/2014/main" xmlns="" val="289005"/>
                  </a:ext>
                </a:extLst>
              </a:tr>
              <a:tr h="370840">
                <a:tc>
                  <a:txBody>
                    <a:bodyPr/>
                    <a:lstStyle/>
                    <a:p>
                      <a:pPr algn="ctr"/>
                      <a:r>
                        <a:rPr lang="es-VE" baseline="0" dirty="0" smtClean="0"/>
                        <a:t>s</a:t>
                      </a:r>
                      <a:r>
                        <a:rPr lang="es-VE" baseline="-25000" dirty="0" smtClean="0"/>
                        <a:t>3</a:t>
                      </a:r>
                      <a:endParaRPr lang="es-VE" baseline="-25000" dirty="0"/>
                    </a:p>
                  </a:txBody>
                  <a:tcPr/>
                </a:tc>
                <a:tc>
                  <a:txBody>
                    <a:bodyPr/>
                    <a:lstStyle/>
                    <a:p>
                      <a:pPr algn="ctr"/>
                      <a:r>
                        <a:rPr lang="es-VE" dirty="0" smtClean="0"/>
                        <a:t>1</a:t>
                      </a:r>
                      <a:endParaRPr lang="es-VE" dirty="0"/>
                    </a:p>
                  </a:txBody>
                  <a:tcPr/>
                </a:tc>
                <a:tc>
                  <a:txBody>
                    <a:bodyPr/>
                    <a:lstStyle/>
                    <a:p>
                      <a:pPr algn="ctr"/>
                      <a:r>
                        <a:rPr lang="es-VE" dirty="0" smtClean="0"/>
                        <a:t>1</a:t>
                      </a:r>
                      <a:endParaRPr lang="es-VE" dirty="0"/>
                    </a:p>
                  </a:txBody>
                  <a:tcPr/>
                </a:tc>
                <a:tc>
                  <a:txBody>
                    <a:bodyPr/>
                    <a:lstStyle/>
                    <a:p>
                      <a:pPr algn="ctr"/>
                      <a:r>
                        <a:rPr lang="es-VE" dirty="0" smtClean="0"/>
                        <a:t>0</a:t>
                      </a:r>
                      <a:endParaRPr lang="es-VE" dirty="0"/>
                    </a:p>
                  </a:txBody>
                  <a:tcPr/>
                </a:tc>
                <a:tc>
                  <a:txBody>
                    <a:bodyPr/>
                    <a:lstStyle/>
                    <a:p>
                      <a:pPr algn="ctr"/>
                      <a:r>
                        <a:rPr lang="es-VE" dirty="0" smtClean="0"/>
                        <a:t>0</a:t>
                      </a:r>
                      <a:endParaRPr lang="es-VE" dirty="0"/>
                    </a:p>
                  </a:txBody>
                  <a:tcPr/>
                </a:tc>
                <a:tc>
                  <a:txBody>
                    <a:bodyPr/>
                    <a:lstStyle/>
                    <a:p>
                      <a:pPr algn="ctr"/>
                      <a:r>
                        <a:rPr lang="es-VE" dirty="0" smtClean="0"/>
                        <a:t>1</a:t>
                      </a:r>
                      <a:endParaRPr lang="es-VE" dirty="0"/>
                    </a:p>
                  </a:txBody>
                  <a:tcPr/>
                </a:tc>
                <a:tc>
                  <a:txBody>
                    <a:bodyPr/>
                    <a:lstStyle/>
                    <a:p>
                      <a:pPr algn="ctr"/>
                      <a:r>
                        <a:rPr lang="es-VE" dirty="0" smtClean="0"/>
                        <a:t>4</a:t>
                      </a:r>
                      <a:endParaRPr lang="es-VE" dirty="0"/>
                    </a:p>
                  </a:txBody>
                  <a:tcPr/>
                </a:tc>
                <a:extLst>
                  <a:ext uri="{0D108BD9-81ED-4DB2-BD59-A6C34878D82A}">
                    <a16:rowId xmlns:a16="http://schemas.microsoft.com/office/drawing/2014/main" xmlns="" val="4116030938"/>
                  </a:ext>
                </a:extLst>
              </a:tr>
            </a:tbl>
          </a:graphicData>
        </a:graphic>
      </p:graphicFrame>
    </p:spTree>
    <p:extLst>
      <p:ext uri="{BB962C8B-B14F-4D97-AF65-F5344CB8AC3E}">
        <p14:creationId xmlns:p14="http://schemas.microsoft.com/office/powerpoint/2010/main" xmlns="" val="65290242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723616" y="339621"/>
            <a:ext cx="8475674" cy="1077218"/>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sz="2000" dirty="0" smtClean="0">
                <a:solidFill>
                  <a:schemeClr val="accent2">
                    <a:lumMod val="50000"/>
                  </a:schemeClr>
                </a:solidFill>
              </a:rPr>
              <a:t>El Método Simplex: </a:t>
            </a:r>
            <a:r>
              <a:rPr lang="es-VE" sz="2000" dirty="0">
                <a:solidFill>
                  <a:schemeClr val="accent2">
                    <a:lumMod val="50000"/>
                  </a:schemeClr>
                </a:solidFill>
              </a:rPr>
              <a:t>Casos Especiales en la Programación </a:t>
            </a:r>
            <a:r>
              <a:rPr lang="es-VE" sz="2000" dirty="0" smtClean="0">
                <a:solidFill>
                  <a:schemeClr val="accent2">
                    <a:lumMod val="50000"/>
                  </a:schemeClr>
                </a:solidFill>
              </a:rPr>
              <a:t>Lineal</a:t>
            </a:r>
          </a:p>
          <a:p>
            <a:pPr algn="ctr"/>
            <a:r>
              <a:rPr lang="es-VE" altLang="es-VE" sz="2000" b="1" dirty="0" smtClean="0">
                <a:solidFill>
                  <a:srgbClr val="0070C0"/>
                </a:solidFill>
                <a:latin typeface="Arial" panose="020B0604020202020204" pitchFamily="34" charset="0"/>
                <a:cs typeface="Arial" panose="020B0604020202020204" pitchFamily="34" charset="0"/>
              </a:rPr>
              <a:t>Solución Óptima Degenerada</a:t>
            </a:r>
            <a:endParaRPr lang="es-VE" altLang="es-VE" sz="2000" b="1" dirty="0">
              <a:solidFill>
                <a:srgbClr val="0070C0"/>
              </a:solidFill>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983432" y="1416839"/>
            <a:ext cx="10441160" cy="4278094"/>
          </a:xfrm>
          <a:prstGeom prst="rect">
            <a:avLst/>
          </a:prstGeom>
          <a:noFill/>
        </p:spPr>
        <p:txBody>
          <a:bodyPr wrap="square" rtlCol="0">
            <a:spAutoFit/>
          </a:bodyPr>
          <a:lstStyle/>
          <a:p>
            <a:pPr algn="just"/>
            <a:endParaRPr lang="es-VE" b="1" dirty="0" smtClean="0"/>
          </a:p>
          <a:p>
            <a:pPr algn="just"/>
            <a:r>
              <a:rPr lang="es-VE" b="1" dirty="0" smtClean="0"/>
              <a:t>Ejercicios: En los siguientes problemas establezca la tabla simplex inicial o primal y determine desde el punto de vida tabular y gráfico el porqué son problemas con soluciones degeneradas.</a:t>
            </a:r>
          </a:p>
          <a:p>
            <a:pPr algn="just"/>
            <a:endParaRPr lang="es-VE" b="1" dirty="0"/>
          </a:p>
          <a:p>
            <a:pPr algn="just"/>
            <a:r>
              <a:rPr lang="es-VE" dirty="0" smtClean="0"/>
              <a:t>a) Maximizar </a:t>
            </a:r>
            <a:r>
              <a:rPr lang="es-VE" dirty="0"/>
              <a:t>z = </a:t>
            </a:r>
            <a:r>
              <a:rPr lang="es-VE" dirty="0" smtClean="0"/>
              <a:t>5x</a:t>
            </a:r>
            <a:r>
              <a:rPr lang="es-VE" baseline="-25000" dirty="0" smtClean="0"/>
              <a:t>1</a:t>
            </a:r>
            <a:r>
              <a:rPr lang="es-VE" dirty="0" smtClean="0"/>
              <a:t> </a:t>
            </a:r>
            <a:r>
              <a:rPr lang="es-VE" dirty="0"/>
              <a:t>+ 3</a:t>
            </a:r>
            <a:r>
              <a:rPr lang="es-VE" dirty="0" smtClean="0"/>
              <a:t>x</a:t>
            </a:r>
            <a:r>
              <a:rPr lang="es-VE" baseline="-25000" dirty="0" smtClean="0"/>
              <a:t>2</a:t>
            </a:r>
            <a:r>
              <a:rPr lang="es-VE" dirty="0" smtClean="0"/>
              <a:t> </a:t>
            </a:r>
            <a:endParaRPr lang="es-VE" dirty="0"/>
          </a:p>
          <a:p>
            <a:pPr algn="just"/>
            <a:endParaRPr lang="es-VE" sz="800" dirty="0"/>
          </a:p>
          <a:p>
            <a:pPr algn="just"/>
            <a:r>
              <a:rPr lang="es-VE" dirty="0" err="1"/>
              <a:t>S.S.Rs</a:t>
            </a:r>
            <a:r>
              <a:rPr lang="es-VE" dirty="0"/>
              <a:t>.:          </a:t>
            </a:r>
            <a:r>
              <a:rPr lang="es-VE" dirty="0" smtClean="0"/>
              <a:t> x</a:t>
            </a:r>
            <a:r>
              <a:rPr lang="es-VE" baseline="-25000" dirty="0" smtClean="0"/>
              <a:t>1</a:t>
            </a:r>
            <a:r>
              <a:rPr lang="es-VE" dirty="0" smtClean="0"/>
              <a:t> </a:t>
            </a:r>
            <a:r>
              <a:rPr lang="es-VE" dirty="0"/>
              <a:t>+  </a:t>
            </a:r>
            <a:r>
              <a:rPr lang="es-VE" dirty="0" smtClean="0"/>
              <a:t>x</a:t>
            </a:r>
            <a:r>
              <a:rPr lang="es-VE" baseline="-25000" dirty="0" smtClean="0"/>
              <a:t>2</a:t>
            </a:r>
            <a:r>
              <a:rPr lang="es-VE" dirty="0" smtClean="0"/>
              <a:t> ≤ 6</a:t>
            </a:r>
            <a:r>
              <a:rPr lang="es-VE" dirty="0"/>
              <a:t>		</a:t>
            </a:r>
          </a:p>
          <a:p>
            <a:pPr algn="just"/>
            <a:r>
              <a:rPr lang="es-VE" dirty="0"/>
              <a:t>                </a:t>
            </a:r>
            <a:r>
              <a:rPr lang="es-VE" sz="1200" dirty="0"/>
              <a:t>  </a:t>
            </a:r>
            <a:r>
              <a:rPr lang="es-VE" dirty="0"/>
              <a:t>  </a:t>
            </a:r>
            <a:r>
              <a:rPr lang="es-VE" sz="2000" dirty="0"/>
              <a:t> </a:t>
            </a:r>
            <a:r>
              <a:rPr lang="es-VE" dirty="0"/>
              <a:t> </a:t>
            </a:r>
            <a:r>
              <a:rPr lang="es-VE" dirty="0" smtClean="0"/>
              <a:t> x</a:t>
            </a:r>
            <a:r>
              <a:rPr lang="es-VE" baseline="-25000" dirty="0" smtClean="0"/>
              <a:t>1</a:t>
            </a:r>
            <a:r>
              <a:rPr lang="es-VE" dirty="0" smtClean="0"/>
              <a:t> -  x</a:t>
            </a:r>
            <a:r>
              <a:rPr lang="es-VE" baseline="-25000" dirty="0" smtClean="0"/>
              <a:t>2</a:t>
            </a:r>
            <a:r>
              <a:rPr lang="es-VE" dirty="0" smtClean="0"/>
              <a:t> </a:t>
            </a:r>
            <a:r>
              <a:rPr lang="es-VE" dirty="0"/>
              <a:t>≤ </a:t>
            </a:r>
            <a:r>
              <a:rPr lang="es-VE" dirty="0" smtClean="0"/>
              <a:t>0</a:t>
            </a:r>
          </a:p>
          <a:p>
            <a:pPr algn="just"/>
            <a:r>
              <a:rPr lang="es-VE" dirty="0" smtClean="0"/>
              <a:t>                   </a:t>
            </a:r>
            <a:r>
              <a:rPr lang="es-VE" sz="800" dirty="0" smtClean="0"/>
              <a:t> </a:t>
            </a:r>
            <a:r>
              <a:rPr lang="es-VE" dirty="0" smtClean="0"/>
              <a:t>   x</a:t>
            </a:r>
            <a:r>
              <a:rPr lang="es-VE" baseline="-25000" dirty="0" smtClean="0"/>
              <a:t>1</a:t>
            </a:r>
            <a:r>
              <a:rPr lang="es-VE" dirty="0"/>
              <a:t>, x</a:t>
            </a:r>
            <a:r>
              <a:rPr lang="es-VE" baseline="-25000" dirty="0"/>
              <a:t>2</a:t>
            </a:r>
            <a:r>
              <a:rPr lang="es-VE" dirty="0"/>
              <a:t> ≥ </a:t>
            </a:r>
            <a:r>
              <a:rPr lang="es-VE" dirty="0" smtClean="0"/>
              <a:t>0</a:t>
            </a:r>
          </a:p>
          <a:p>
            <a:pPr algn="just"/>
            <a:endParaRPr lang="es-VE" dirty="0" smtClean="0"/>
          </a:p>
          <a:p>
            <a:pPr algn="just"/>
            <a:endParaRPr lang="es-VE" dirty="0" smtClean="0"/>
          </a:p>
          <a:p>
            <a:pPr algn="just"/>
            <a:r>
              <a:rPr lang="es-VE" dirty="0" smtClean="0"/>
              <a:t>b) Minimizar </a:t>
            </a:r>
            <a:r>
              <a:rPr lang="es-VE" dirty="0"/>
              <a:t>z = </a:t>
            </a:r>
            <a:r>
              <a:rPr lang="es-VE" dirty="0" smtClean="0"/>
              <a:t>-x</a:t>
            </a:r>
            <a:r>
              <a:rPr lang="es-VE" baseline="-25000" dirty="0" smtClean="0"/>
              <a:t>1</a:t>
            </a:r>
            <a:r>
              <a:rPr lang="es-VE" dirty="0" smtClean="0"/>
              <a:t> -x</a:t>
            </a:r>
            <a:r>
              <a:rPr lang="es-VE" baseline="-25000" dirty="0" smtClean="0"/>
              <a:t>2</a:t>
            </a:r>
            <a:r>
              <a:rPr lang="es-VE" dirty="0" smtClean="0"/>
              <a:t> </a:t>
            </a:r>
            <a:endParaRPr lang="es-VE" dirty="0"/>
          </a:p>
          <a:p>
            <a:pPr algn="just"/>
            <a:endParaRPr lang="es-VE" sz="800" dirty="0"/>
          </a:p>
          <a:p>
            <a:pPr algn="just"/>
            <a:r>
              <a:rPr lang="es-VE" dirty="0" err="1"/>
              <a:t>S.S.Rs</a:t>
            </a:r>
            <a:r>
              <a:rPr lang="es-VE" dirty="0"/>
              <a:t>.:           x</a:t>
            </a:r>
            <a:r>
              <a:rPr lang="es-VE" baseline="-25000" dirty="0"/>
              <a:t>1</a:t>
            </a:r>
            <a:r>
              <a:rPr lang="es-VE" dirty="0"/>
              <a:t> +  x</a:t>
            </a:r>
            <a:r>
              <a:rPr lang="es-VE" baseline="-25000" dirty="0"/>
              <a:t>2</a:t>
            </a:r>
            <a:r>
              <a:rPr lang="es-VE" dirty="0"/>
              <a:t> ≤ </a:t>
            </a:r>
            <a:r>
              <a:rPr lang="es-VE" dirty="0" smtClean="0"/>
              <a:t>1</a:t>
            </a:r>
            <a:r>
              <a:rPr lang="es-VE" dirty="0"/>
              <a:t>		</a:t>
            </a:r>
          </a:p>
          <a:p>
            <a:pPr algn="just"/>
            <a:r>
              <a:rPr lang="es-VE" dirty="0"/>
              <a:t>                </a:t>
            </a:r>
            <a:r>
              <a:rPr lang="es-VE" sz="1200" dirty="0"/>
              <a:t>  </a:t>
            </a:r>
            <a:r>
              <a:rPr lang="es-VE" dirty="0"/>
              <a:t> </a:t>
            </a:r>
            <a:r>
              <a:rPr lang="es-VE" sz="2000" dirty="0" smtClean="0"/>
              <a:t> </a:t>
            </a:r>
            <a:r>
              <a:rPr lang="es-VE" dirty="0" smtClean="0"/>
              <a:t>  -x</a:t>
            </a:r>
            <a:r>
              <a:rPr lang="es-VE" baseline="-25000" dirty="0" smtClean="0"/>
              <a:t>1</a:t>
            </a:r>
            <a:r>
              <a:rPr lang="es-VE" dirty="0" smtClean="0"/>
              <a:t> + x</a:t>
            </a:r>
            <a:r>
              <a:rPr lang="es-VE" baseline="-25000" dirty="0" smtClean="0"/>
              <a:t>2</a:t>
            </a:r>
            <a:r>
              <a:rPr lang="es-VE" dirty="0" smtClean="0"/>
              <a:t> </a:t>
            </a:r>
            <a:r>
              <a:rPr lang="es-VE" dirty="0"/>
              <a:t>≤ 0</a:t>
            </a:r>
          </a:p>
          <a:p>
            <a:pPr algn="just"/>
            <a:r>
              <a:rPr lang="es-VE" dirty="0"/>
              <a:t>                   </a:t>
            </a:r>
            <a:r>
              <a:rPr lang="es-VE" sz="800" dirty="0"/>
              <a:t> </a:t>
            </a:r>
            <a:r>
              <a:rPr lang="es-VE" dirty="0"/>
              <a:t>   x</a:t>
            </a:r>
            <a:r>
              <a:rPr lang="es-VE" baseline="-25000" dirty="0"/>
              <a:t>1</a:t>
            </a:r>
            <a:r>
              <a:rPr lang="es-VE" dirty="0"/>
              <a:t>, x</a:t>
            </a:r>
            <a:r>
              <a:rPr lang="es-VE" baseline="-25000" dirty="0"/>
              <a:t>2</a:t>
            </a:r>
            <a:r>
              <a:rPr lang="es-VE" dirty="0"/>
              <a:t> ≥ </a:t>
            </a:r>
            <a:r>
              <a:rPr lang="es-VE" dirty="0" smtClean="0"/>
              <a:t>0</a:t>
            </a:r>
            <a:endParaRPr lang="es-VE" b="1" dirty="0"/>
          </a:p>
        </p:txBody>
      </p:sp>
    </p:spTree>
    <p:extLst>
      <p:ext uri="{BB962C8B-B14F-4D97-AF65-F5344CB8AC3E}">
        <p14:creationId xmlns:p14="http://schemas.microsoft.com/office/powerpoint/2010/main" xmlns="" val="28485907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723616" y="339621"/>
            <a:ext cx="8475674" cy="1077218"/>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sz="2000" dirty="0" smtClean="0">
                <a:solidFill>
                  <a:schemeClr val="accent2">
                    <a:lumMod val="50000"/>
                  </a:schemeClr>
                </a:solidFill>
              </a:rPr>
              <a:t>El Método Simplex: </a:t>
            </a:r>
            <a:r>
              <a:rPr lang="es-VE" sz="2000" dirty="0">
                <a:solidFill>
                  <a:schemeClr val="accent2">
                    <a:lumMod val="50000"/>
                  </a:schemeClr>
                </a:solidFill>
              </a:rPr>
              <a:t>Casos Especiales en la Programación </a:t>
            </a:r>
            <a:r>
              <a:rPr lang="es-VE" sz="2000" dirty="0" smtClean="0">
                <a:solidFill>
                  <a:schemeClr val="accent2">
                    <a:lumMod val="50000"/>
                  </a:schemeClr>
                </a:solidFill>
              </a:rPr>
              <a:t>Lineal</a:t>
            </a:r>
          </a:p>
          <a:p>
            <a:pPr algn="ctr"/>
            <a:r>
              <a:rPr lang="es-VE" altLang="es-VE" sz="2000" b="1" dirty="0" smtClean="0">
                <a:solidFill>
                  <a:srgbClr val="0070C0"/>
                </a:solidFill>
                <a:latin typeface="Arial" panose="020B0604020202020204" pitchFamily="34" charset="0"/>
                <a:cs typeface="Arial" panose="020B0604020202020204" pitchFamily="34" charset="0"/>
              </a:rPr>
              <a:t>Solución No Acotada</a:t>
            </a:r>
            <a:endParaRPr lang="es-VE" altLang="es-VE" sz="2000" b="1" dirty="0">
              <a:solidFill>
                <a:srgbClr val="0070C0"/>
              </a:solidFill>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983432" y="1416839"/>
            <a:ext cx="10441160" cy="3454792"/>
          </a:xfrm>
          <a:prstGeom prst="rect">
            <a:avLst/>
          </a:prstGeom>
          <a:noFill/>
        </p:spPr>
        <p:txBody>
          <a:bodyPr wrap="square" rtlCol="0">
            <a:spAutoFit/>
          </a:bodyPr>
          <a:lstStyle/>
          <a:p>
            <a:pPr algn="just"/>
            <a:r>
              <a:rPr lang="es-VE" dirty="0" smtClean="0"/>
              <a:t>En algunos modelos de programación lineal, los valores de las variables puede aumentar en forma indefinida sin violar alguna restricción, y eso significa que el espacio de soluciones es no acotado al menos en esa dirección. El resultado es que el valor objetivo puede aumentar (en caso de maximización) o disminuir (en caso de minimización) en forma indefinida. En ese caso, tanto el espacio de soluciones como el valor óptimo objetivo no están acotados (Taja, 2004).</a:t>
            </a:r>
          </a:p>
          <a:p>
            <a:pPr algn="just"/>
            <a:endParaRPr lang="es-VE" sz="1050" dirty="0"/>
          </a:p>
          <a:p>
            <a:pPr algn="just"/>
            <a:r>
              <a:rPr lang="es-VE" dirty="0" smtClean="0"/>
              <a:t>La no acotación apunta hacia la posibilidad del que el modelo esté mal construido. Desde el punto de vista tabular del simplex, un problema no acotado se detecta cuando en un interacción cualquiera existe una variable no básica con costo reducido negativo y todos los elementos en la columna de dicha variable son negativos o cero. Es decir, no se puede seleccionar un pivote para determinar la variable que debe dejar la base.</a:t>
            </a:r>
          </a:p>
          <a:p>
            <a:pPr algn="just"/>
            <a:endParaRPr lang="es-VE" sz="1000" b="1" dirty="0"/>
          </a:p>
          <a:p>
            <a:pPr algn="just"/>
            <a:r>
              <a:rPr lang="es-VE" dirty="0" smtClean="0"/>
              <a:t>Ejemplos: Corra estos problemas computacionalmente y explique por que razón son no acotados.</a:t>
            </a:r>
          </a:p>
        </p:txBody>
      </p:sp>
      <p:sp>
        <p:nvSpPr>
          <p:cNvPr id="5" name="CuadroTexto 4"/>
          <p:cNvSpPr txBox="1"/>
          <p:nvPr/>
        </p:nvSpPr>
        <p:spPr>
          <a:xfrm>
            <a:off x="7913341" y="5106364"/>
            <a:ext cx="3528392" cy="1354217"/>
          </a:xfrm>
          <a:prstGeom prst="rect">
            <a:avLst/>
          </a:prstGeom>
          <a:noFill/>
        </p:spPr>
        <p:txBody>
          <a:bodyPr wrap="square" rtlCol="0">
            <a:spAutoFit/>
          </a:bodyPr>
          <a:lstStyle/>
          <a:p>
            <a:pPr algn="just"/>
            <a:r>
              <a:rPr lang="es-VE" dirty="0" smtClean="0"/>
              <a:t>c) </a:t>
            </a:r>
            <a:r>
              <a:rPr lang="es-VE" dirty="0"/>
              <a:t>Maximizar z = </a:t>
            </a:r>
            <a:r>
              <a:rPr lang="es-VE" dirty="0" smtClean="0"/>
              <a:t>6x</a:t>
            </a:r>
            <a:r>
              <a:rPr lang="es-VE" baseline="-25000" dirty="0" smtClean="0"/>
              <a:t>1</a:t>
            </a:r>
            <a:r>
              <a:rPr lang="es-VE" dirty="0" smtClean="0"/>
              <a:t> </a:t>
            </a:r>
            <a:r>
              <a:rPr lang="es-VE" dirty="0"/>
              <a:t>+ </a:t>
            </a:r>
            <a:r>
              <a:rPr lang="es-VE" dirty="0" smtClean="0"/>
              <a:t>3x</a:t>
            </a:r>
            <a:r>
              <a:rPr lang="es-VE" baseline="-25000" dirty="0" smtClean="0"/>
              <a:t>2</a:t>
            </a:r>
            <a:r>
              <a:rPr lang="es-VE" dirty="0" smtClean="0"/>
              <a:t>  </a:t>
            </a:r>
            <a:endParaRPr lang="es-VE" dirty="0"/>
          </a:p>
          <a:p>
            <a:pPr algn="just"/>
            <a:endParaRPr lang="es-VE" sz="800" dirty="0"/>
          </a:p>
          <a:p>
            <a:pPr algn="just"/>
            <a:r>
              <a:rPr lang="es-VE" dirty="0" err="1"/>
              <a:t>S.S.Rs</a:t>
            </a:r>
            <a:r>
              <a:rPr lang="es-VE" dirty="0"/>
              <a:t>.:           </a:t>
            </a:r>
            <a:r>
              <a:rPr lang="es-VE" dirty="0" smtClean="0"/>
              <a:t>3x</a:t>
            </a:r>
            <a:r>
              <a:rPr lang="es-VE" baseline="-25000" dirty="0" smtClean="0"/>
              <a:t>1</a:t>
            </a:r>
            <a:r>
              <a:rPr lang="es-VE" dirty="0" smtClean="0"/>
              <a:t> + 2x</a:t>
            </a:r>
            <a:r>
              <a:rPr lang="es-VE" baseline="-25000" dirty="0" smtClean="0"/>
              <a:t>2</a:t>
            </a:r>
            <a:r>
              <a:rPr lang="es-VE" dirty="0" smtClean="0"/>
              <a:t> ≥ 60</a:t>
            </a:r>
            <a:r>
              <a:rPr lang="es-VE" dirty="0"/>
              <a:t>	</a:t>
            </a:r>
          </a:p>
          <a:p>
            <a:pPr algn="just"/>
            <a:r>
              <a:rPr lang="es-VE" dirty="0"/>
              <a:t>                </a:t>
            </a:r>
            <a:r>
              <a:rPr lang="es-VE" sz="1200" dirty="0"/>
              <a:t>  </a:t>
            </a:r>
            <a:r>
              <a:rPr lang="es-VE" dirty="0" smtClean="0"/>
              <a:t> </a:t>
            </a:r>
            <a:r>
              <a:rPr lang="es-VE" sz="2000" dirty="0" smtClean="0"/>
              <a:t>  </a:t>
            </a:r>
            <a:r>
              <a:rPr lang="es-VE" dirty="0" smtClean="0"/>
              <a:t>  4x</a:t>
            </a:r>
            <a:r>
              <a:rPr lang="es-VE" baseline="-25000" dirty="0" smtClean="0"/>
              <a:t>1</a:t>
            </a:r>
            <a:r>
              <a:rPr lang="es-VE" dirty="0" smtClean="0"/>
              <a:t> + 4x</a:t>
            </a:r>
            <a:r>
              <a:rPr lang="es-VE" baseline="-25000" dirty="0" smtClean="0"/>
              <a:t>2</a:t>
            </a:r>
            <a:r>
              <a:rPr lang="es-VE" dirty="0" smtClean="0"/>
              <a:t> </a:t>
            </a:r>
            <a:r>
              <a:rPr lang="es-VE" dirty="0"/>
              <a:t>≥ </a:t>
            </a:r>
            <a:r>
              <a:rPr lang="es-VE" dirty="0" smtClean="0"/>
              <a:t> 100</a:t>
            </a:r>
            <a:endParaRPr lang="es-VE" dirty="0"/>
          </a:p>
          <a:p>
            <a:pPr algn="just"/>
            <a:r>
              <a:rPr lang="es-VE" dirty="0"/>
              <a:t>                   </a:t>
            </a:r>
            <a:r>
              <a:rPr lang="es-VE" sz="800" dirty="0"/>
              <a:t> </a:t>
            </a:r>
            <a:r>
              <a:rPr lang="es-VE" dirty="0"/>
              <a:t>   x</a:t>
            </a:r>
            <a:r>
              <a:rPr lang="es-VE" baseline="-25000" dirty="0"/>
              <a:t>1</a:t>
            </a:r>
            <a:r>
              <a:rPr lang="es-VE" dirty="0"/>
              <a:t>, x</a:t>
            </a:r>
            <a:r>
              <a:rPr lang="es-VE" baseline="-25000" dirty="0"/>
              <a:t>2</a:t>
            </a:r>
            <a:r>
              <a:rPr lang="es-VE" dirty="0"/>
              <a:t> ≥ </a:t>
            </a:r>
            <a:r>
              <a:rPr lang="es-VE" dirty="0" smtClean="0"/>
              <a:t>0</a:t>
            </a:r>
            <a:endParaRPr lang="es-VE" dirty="0"/>
          </a:p>
        </p:txBody>
      </p:sp>
      <p:sp>
        <p:nvSpPr>
          <p:cNvPr id="6" name="CuadroTexto 5"/>
          <p:cNvSpPr txBox="1"/>
          <p:nvPr/>
        </p:nvSpPr>
        <p:spPr>
          <a:xfrm>
            <a:off x="953470" y="5084509"/>
            <a:ext cx="3270322" cy="1354217"/>
          </a:xfrm>
          <a:prstGeom prst="rect">
            <a:avLst/>
          </a:prstGeom>
          <a:noFill/>
        </p:spPr>
        <p:txBody>
          <a:bodyPr wrap="square" rtlCol="0">
            <a:spAutoFit/>
          </a:bodyPr>
          <a:lstStyle/>
          <a:p>
            <a:pPr algn="just"/>
            <a:r>
              <a:rPr lang="es-VE" dirty="0" smtClean="0"/>
              <a:t>a) </a:t>
            </a:r>
            <a:r>
              <a:rPr lang="es-VE" dirty="0"/>
              <a:t>Maximizar z = </a:t>
            </a:r>
            <a:r>
              <a:rPr lang="es-VE" dirty="0" smtClean="0"/>
              <a:t>2x</a:t>
            </a:r>
            <a:r>
              <a:rPr lang="es-VE" baseline="-25000" dirty="0" smtClean="0"/>
              <a:t>1</a:t>
            </a:r>
            <a:r>
              <a:rPr lang="es-VE" dirty="0" smtClean="0"/>
              <a:t> </a:t>
            </a:r>
            <a:r>
              <a:rPr lang="es-VE" dirty="0"/>
              <a:t>+ </a:t>
            </a:r>
            <a:r>
              <a:rPr lang="es-VE" dirty="0" smtClean="0"/>
              <a:t>x</a:t>
            </a:r>
            <a:r>
              <a:rPr lang="es-VE" baseline="-25000" dirty="0" smtClean="0"/>
              <a:t>2</a:t>
            </a:r>
            <a:r>
              <a:rPr lang="es-VE" dirty="0" smtClean="0"/>
              <a:t> </a:t>
            </a:r>
            <a:endParaRPr lang="es-VE" dirty="0"/>
          </a:p>
          <a:p>
            <a:pPr algn="just"/>
            <a:endParaRPr lang="es-VE" sz="800" dirty="0"/>
          </a:p>
          <a:p>
            <a:pPr algn="just"/>
            <a:r>
              <a:rPr lang="es-VE" dirty="0" err="1"/>
              <a:t>S.S.Rs</a:t>
            </a:r>
            <a:r>
              <a:rPr lang="es-VE" dirty="0"/>
              <a:t>.:           </a:t>
            </a:r>
            <a:r>
              <a:rPr lang="es-VE" dirty="0" smtClean="0"/>
              <a:t>x</a:t>
            </a:r>
            <a:r>
              <a:rPr lang="es-VE" baseline="-25000" dirty="0" smtClean="0"/>
              <a:t>1</a:t>
            </a:r>
            <a:r>
              <a:rPr lang="es-VE" dirty="0" smtClean="0"/>
              <a:t> -  x</a:t>
            </a:r>
            <a:r>
              <a:rPr lang="es-VE" baseline="-25000" dirty="0" smtClean="0"/>
              <a:t>2</a:t>
            </a:r>
            <a:r>
              <a:rPr lang="es-VE" dirty="0" smtClean="0"/>
              <a:t> </a:t>
            </a:r>
            <a:r>
              <a:rPr lang="es-VE" dirty="0"/>
              <a:t>≤ </a:t>
            </a:r>
            <a:r>
              <a:rPr lang="es-VE" dirty="0" smtClean="0"/>
              <a:t>10</a:t>
            </a:r>
            <a:r>
              <a:rPr lang="es-VE" dirty="0"/>
              <a:t>	</a:t>
            </a:r>
          </a:p>
          <a:p>
            <a:pPr algn="just"/>
            <a:r>
              <a:rPr lang="es-VE" dirty="0"/>
              <a:t>                </a:t>
            </a:r>
            <a:r>
              <a:rPr lang="es-VE" sz="1200" dirty="0"/>
              <a:t> </a:t>
            </a:r>
            <a:r>
              <a:rPr lang="es-VE" dirty="0" smtClean="0"/>
              <a:t>  </a:t>
            </a:r>
            <a:r>
              <a:rPr lang="es-VE" sz="2000" dirty="0" smtClean="0"/>
              <a:t> </a:t>
            </a:r>
            <a:r>
              <a:rPr lang="es-VE" dirty="0" smtClean="0"/>
              <a:t> 2x</a:t>
            </a:r>
            <a:r>
              <a:rPr lang="es-VE" baseline="-25000" dirty="0" smtClean="0"/>
              <a:t>1</a:t>
            </a:r>
            <a:r>
              <a:rPr lang="es-VE" dirty="0" smtClean="0"/>
              <a:t>        </a:t>
            </a:r>
            <a:r>
              <a:rPr lang="es-VE" dirty="0"/>
              <a:t>≤ </a:t>
            </a:r>
            <a:r>
              <a:rPr lang="es-VE" dirty="0" smtClean="0"/>
              <a:t>40</a:t>
            </a:r>
            <a:endParaRPr lang="es-VE" dirty="0"/>
          </a:p>
          <a:p>
            <a:pPr algn="just"/>
            <a:r>
              <a:rPr lang="es-VE" dirty="0"/>
              <a:t>                   </a:t>
            </a:r>
            <a:r>
              <a:rPr lang="es-VE" sz="800" dirty="0"/>
              <a:t> </a:t>
            </a:r>
            <a:r>
              <a:rPr lang="es-VE" dirty="0"/>
              <a:t>   x</a:t>
            </a:r>
            <a:r>
              <a:rPr lang="es-VE" baseline="-25000" dirty="0"/>
              <a:t>1</a:t>
            </a:r>
            <a:r>
              <a:rPr lang="es-VE" dirty="0"/>
              <a:t>, x</a:t>
            </a:r>
            <a:r>
              <a:rPr lang="es-VE" baseline="-25000" dirty="0"/>
              <a:t>2</a:t>
            </a:r>
            <a:r>
              <a:rPr lang="es-VE" dirty="0"/>
              <a:t> ≥ </a:t>
            </a:r>
            <a:r>
              <a:rPr lang="es-VE" dirty="0" smtClean="0"/>
              <a:t>0</a:t>
            </a:r>
            <a:endParaRPr lang="es-VE" dirty="0"/>
          </a:p>
        </p:txBody>
      </p:sp>
      <p:sp>
        <p:nvSpPr>
          <p:cNvPr id="7" name="CuadroTexto 6"/>
          <p:cNvSpPr txBox="1"/>
          <p:nvPr/>
        </p:nvSpPr>
        <p:spPr>
          <a:xfrm>
            <a:off x="4367808" y="5106364"/>
            <a:ext cx="3528392" cy="1354217"/>
          </a:xfrm>
          <a:prstGeom prst="rect">
            <a:avLst/>
          </a:prstGeom>
          <a:noFill/>
        </p:spPr>
        <p:txBody>
          <a:bodyPr wrap="square" rtlCol="0">
            <a:spAutoFit/>
          </a:bodyPr>
          <a:lstStyle/>
          <a:p>
            <a:pPr algn="just"/>
            <a:r>
              <a:rPr lang="es-VE" dirty="0" smtClean="0"/>
              <a:t>b) Minimizar z </a:t>
            </a:r>
            <a:r>
              <a:rPr lang="es-VE" dirty="0"/>
              <a:t>= </a:t>
            </a:r>
            <a:r>
              <a:rPr lang="es-VE" dirty="0" smtClean="0"/>
              <a:t>-2x</a:t>
            </a:r>
            <a:r>
              <a:rPr lang="es-VE" baseline="-25000" dirty="0" smtClean="0"/>
              <a:t>1</a:t>
            </a:r>
            <a:r>
              <a:rPr lang="es-VE" dirty="0" smtClean="0"/>
              <a:t> - 3x</a:t>
            </a:r>
            <a:r>
              <a:rPr lang="es-VE" baseline="-25000" dirty="0" smtClean="0"/>
              <a:t>2</a:t>
            </a:r>
            <a:r>
              <a:rPr lang="es-VE" dirty="0" smtClean="0"/>
              <a:t> </a:t>
            </a:r>
            <a:endParaRPr lang="es-VE" dirty="0"/>
          </a:p>
          <a:p>
            <a:pPr algn="just"/>
            <a:endParaRPr lang="es-VE" sz="800" dirty="0"/>
          </a:p>
          <a:p>
            <a:pPr algn="just"/>
            <a:r>
              <a:rPr lang="es-VE" dirty="0" err="1"/>
              <a:t>S.S.Rs</a:t>
            </a:r>
            <a:r>
              <a:rPr lang="es-VE" dirty="0"/>
              <a:t>.:           </a:t>
            </a:r>
            <a:r>
              <a:rPr lang="es-VE" dirty="0" smtClean="0"/>
              <a:t>  x</a:t>
            </a:r>
            <a:r>
              <a:rPr lang="es-VE" baseline="-25000" dirty="0" smtClean="0"/>
              <a:t>1</a:t>
            </a:r>
            <a:r>
              <a:rPr lang="es-VE" dirty="0" smtClean="0"/>
              <a:t> -   x</a:t>
            </a:r>
            <a:r>
              <a:rPr lang="es-VE" baseline="-25000" dirty="0" smtClean="0"/>
              <a:t>2</a:t>
            </a:r>
            <a:r>
              <a:rPr lang="es-VE" dirty="0" smtClean="0"/>
              <a:t> </a:t>
            </a:r>
            <a:r>
              <a:rPr lang="es-VE" dirty="0"/>
              <a:t>≤ 1	</a:t>
            </a:r>
          </a:p>
          <a:p>
            <a:pPr algn="just"/>
            <a:r>
              <a:rPr lang="es-VE" dirty="0"/>
              <a:t>                </a:t>
            </a:r>
            <a:r>
              <a:rPr lang="es-VE" sz="1200" dirty="0"/>
              <a:t>  </a:t>
            </a:r>
            <a:r>
              <a:rPr lang="es-VE" dirty="0"/>
              <a:t>  </a:t>
            </a:r>
            <a:r>
              <a:rPr lang="es-VE" sz="2000" dirty="0"/>
              <a:t> </a:t>
            </a:r>
            <a:r>
              <a:rPr lang="es-VE" dirty="0"/>
              <a:t>   </a:t>
            </a:r>
            <a:r>
              <a:rPr lang="es-VE" dirty="0" smtClean="0"/>
              <a:t> x</a:t>
            </a:r>
            <a:r>
              <a:rPr lang="es-VE" baseline="-25000" dirty="0" smtClean="0"/>
              <a:t>1</a:t>
            </a:r>
            <a:r>
              <a:rPr lang="es-VE" dirty="0" smtClean="0"/>
              <a:t> – 2x</a:t>
            </a:r>
            <a:r>
              <a:rPr lang="es-VE" baseline="-25000" dirty="0" smtClean="0"/>
              <a:t>2  </a:t>
            </a:r>
            <a:r>
              <a:rPr lang="es-VE" dirty="0" smtClean="0"/>
              <a:t>≤ 2</a:t>
            </a:r>
            <a:endParaRPr lang="es-VE" dirty="0"/>
          </a:p>
          <a:p>
            <a:pPr algn="just"/>
            <a:r>
              <a:rPr lang="es-VE" dirty="0"/>
              <a:t>                   </a:t>
            </a:r>
            <a:r>
              <a:rPr lang="es-VE" sz="800" dirty="0"/>
              <a:t> </a:t>
            </a:r>
            <a:r>
              <a:rPr lang="es-VE" dirty="0"/>
              <a:t>   x</a:t>
            </a:r>
            <a:r>
              <a:rPr lang="es-VE" baseline="-25000" dirty="0"/>
              <a:t>1</a:t>
            </a:r>
            <a:r>
              <a:rPr lang="es-VE" dirty="0"/>
              <a:t>, x</a:t>
            </a:r>
            <a:r>
              <a:rPr lang="es-VE" baseline="-25000" dirty="0"/>
              <a:t>2</a:t>
            </a:r>
            <a:r>
              <a:rPr lang="es-VE" dirty="0"/>
              <a:t> ≥ </a:t>
            </a:r>
            <a:r>
              <a:rPr lang="es-VE" dirty="0" smtClean="0"/>
              <a:t>0</a:t>
            </a:r>
            <a:endParaRPr lang="es-VE" dirty="0"/>
          </a:p>
        </p:txBody>
      </p:sp>
    </p:spTree>
    <p:extLst>
      <p:ext uri="{BB962C8B-B14F-4D97-AF65-F5344CB8AC3E}">
        <p14:creationId xmlns:p14="http://schemas.microsoft.com/office/powerpoint/2010/main" xmlns="" val="371083891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723616" y="339621"/>
            <a:ext cx="8475674" cy="1077218"/>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sz="2000" dirty="0" smtClean="0">
                <a:solidFill>
                  <a:schemeClr val="accent2">
                    <a:lumMod val="50000"/>
                  </a:schemeClr>
                </a:solidFill>
              </a:rPr>
              <a:t>El Método Simplex: La Dualidad en </a:t>
            </a:r>
            <a:r>
              <a:rPr lang="es-VE" sz="2000" dirty="0">
                <a:solidFill>
                  <a:schemeClr val="accent2">
                    <a:lumMod val="50000"/>
                  </a:schemeClr>
                </a:solidFill>
              </a:rPr>
              <a:t>la Programación </a:t>
            </a:r>
            <a:r>
              <a:rPr lang="es-VE" sz="2000" dirty="0" smtClean="0">
                <a:solidFill>
                  <a:schemeClr val="accent2">
                    <a:lumMod val="50000"/>
                  </a:schemeClr>
                </a:solidFill>
              </a:rPr>
              <a:t>Lineal</a:t>
            </a:r>
          </a:p>
          <a:p>
            <a:pPr algn="ctr"/>
            <a:endParaRPr lang="es-VE" altLang="es-VE" sz="2000" b="1" dirty="0">
              <a:solidFill>
                <a:srgbClr val="0070C0"/>
              </a:solidFill>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1199456" y="1416839"/>
            <a:ext cx="9577064" cy="4801314"/>
          </a:xfrm>
          <a:prstGeom prst="rect">
            <a:avLst/>
          </a:prstGeom>
          <a:noFill/>
        </p:spPr>
        <p:txBody>
          <a:bodyPr wrap="square" rtlCol="0">
            <a:spAutoFit/>
          </a:bodyPr>
          <a:lstStyle/>
          <a:p>
            <a:pPr algn="just"/>
            <a:r>
              <a:rPr lang="es-ES" dirty="0"/>
              <a:t>Cada </a:t>
            </a:r>
            <a:r>
              <a:rPr lang="es-ES" dirty="0" smtClean="0"/>
              <a:t>planteamiento de un problema </a:t>
            </a:r>
            <a:r>
              <a:rPr lang="es-ES" dirty="0"/>
              <a:t>de programación </a:t>
            </a:r>
            <a:r>
              <a:rPr lang="es-ES" dirty="0" smtClean="0"/>
              <a:t>lineal, Primal, se encuentra estrechamente </a:t>
            </a:r>
            <a:r>
              <a:rPr lang="es-ES" dirty="0"/>
              <a:t>relacionado con otro problema simétrico a él, denominado problema </a:t>
            </a:r>
            <a:r>
              <a:rPr lang="es-ES" dirty="0" smtClean="0"/>
              <a:t>Dual.</a:t>
            </a:r>
          </a:p>
          <a:p>
            <a:endParaRPr lang="es-VE" dirty="0"/>
          </a:p>
          <a:p>
            <a:pPr algn="just"/>
            <a:r>
              <a:rPr lang="es-ES" dirty="0"/>
              <a:t>El dualismo es una teoría que surge como consecuencia de una profundización en el estudio de la programación lineal porque la distribución de los recursos y la formación de los precios son dos aspectos del mismo problema. Entonces la doble formulación de la programación lineal no se debe considerar como un simple ejercicio matemático, sino que una y otra versión del problema vienen a explicar dos aspectos económicos distintos para una misma situación </a:t>
            </a:r>
            <a:r>
              <a:rPr lang="es-ES" dirty="0" err="1"/>
              <a:t>problémica</a:t>
            </a:r>
            <a:r>
              <a:rPr lang="es-ES" dirty="0"/>
              <a:t>. Una propiedad fundamental de la relación entre el </a:t>
            </a:r>
            <a:r>
              <a:rPr lang="es-ES" dirty="0" smtClean="0"/>
              <a:t>Primal </a:t>
            </a:r>
            <a:r>
              <a:rPr lang="es-ES" dirty="0"/>
              <a:t>y el </a:t>
            </a:r>
            <a:r>
              <a:rPr lang="es-ES" dirty="0" smtClean="0"/>
              <a:t>Dual </a:t>
            </a:r>
            <a:r>
              <a:rPr lang="es-ES" dirty="0"/>
              <a:t>es que la solución optima de cualquiera de estos problemas proporciona la solución óptima para el otro</a:t>
            </a:r>
            <a:r>
              <a:rPr lang="es-ES" dirty="0" smtClean="0"/>
              <a:t>.</a:t>
            </a:r>
          </a:p>
          <a:p>
            <a:endParaRPr lang="es-ES" dirty="0"/>
          </a:p>
          <a:p>
            <a:pPr algn="just"/>
            <a:r>
              <a:rPr lang="es-VE" dirty="0" smtClean="0"/>
              <a:t>Por otro lado, hablando estrictamente de la interpretación de las variables duales se puede afirmar que estas miden </a:t>
            </a:r>
            <a:r>
              <a:rPr lang="es-VE" dirty="0"/>
              <a:t>la sensibilidad de la función objetivo respecto a cambios (infinitesimales) de los términos independientes de cada restricción</a:t>
            </a:r>
            <a:r>
              <a:rPr lang="es-VE" dirty="0" smtClean="0"/>
              <a:t>. Esta afirmación se reforzará más adelante, luego que se lleven a cabo la solución de un problema Primal llevado a un solución de un Problema Dual.</a:t>
            </a:r>
          </a:p>
        </p:txBody>
      </p:sp>
    </p:spTree>
    <p:extLst>
      <p:ext uri="{BB962C8B-B14F-4D97-AF65-F5344CB8AC3E}">
        <p14:creationId xmlns:p14="http://schemas.microsoft.com/office/powerpoint/2010/main" xmlns="" val="41355389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423592" y="476672"/>
            <a:ext cx="7272808" cy="1015663"/>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b="1" dirty="0">
                <a:solidFill>
                  <a:schemeClr val="accent2">
                    <a:lumMod val="75000"/>
                  </a:schemeClr>
                </a:solidFill>
              </a:rPr>
              <a:t>Estrategias Metodológicas de Evaluación</a:t>
            </a:r>
          </a:p>
          <a:p>
            <a:pPr algn="ctr"/>
            <a:endParaRPr lang="es-VE" dirty="0"/>
          </a:p>
        </p:txBody>
      </p:sp>
      <p:sp>
        <p:nvSpPr>
          <p:cNvPr id="2" name="1 Rectángulo"/>
          <p:cNvSpPr/>
          <p:nvPr/>
        </p:nvSpPr>
        <p:spPr>
          <a:xfrm>
            <a:off x="1055440" y="1556792"/>
            <a:ext cx="9865096" cy="5078313"/>
          </a:xfrm>
          <a:prstGeom prst="rect">
            <a:avLst/>
          </a:prstGeom>
        </p:spPr>
        <p:txBody>
          <a:bodyPr wrap="square">
            <a:spAutoFit/>
          </a:bodyPr>
          <a:lstStyle/>
          <a:p>
            <a:pPr marL="285750" indent="-285750" algn="just" eaLnBrk="1" hangingPunct="1">
              <a:buFont typeface="Arial" panose="020B0604020202020204" pitchFamily="34" charset="0"/>
              <a:buChar char="•"/>
            </a:pPr>
            <a:r>
              <a:rPr lang="es-VE" dirty="0"/>
              <a:t>Se realizarán tres (3) pruebas presénciales que aportarán un tercio del total necesario para la aprobación de la asignatura.</a:t>
            </a:r>
          </a:p>
          <a:p>
            <a:pPr marL="285750" indent="-285750" algn="just" eaLnBrk="1" hangingPunct="1">
              <a:buFont typeface="Arial" panose="020B0604020202020204" pitchFamily="34" charset="0"/>
              <a:buChar char="•"/>
            </a:pPr>
            <a:r>
              <a:rPr lang="es-VE" dirty="0"/>
              <a:t> Al final se realizará un examen diferido-recuperativo con toda la materia pero la cual eliminaría la peor nota obtenida en uno de los parciales.</a:t>
            </a:r>
          </a:p>
          <a:p>
            <a:pPr marL="285750" indent="-285750" algn="just" eaLnBrk="1" hangingPunct="1">
              <a:buFont typeface="Arial" panose="020B0604020202020204" pitchFamily="34" charset="0"/>
              <a:buChar char="•"/>
            </a:pPr>
            <a:r>
              <a:rPr lang="es-VE" dirty="0"/>
              <a:t>Igualmente se asignaran tareas computacionales en el transcurso del curso (bien resueltas), las cuales si bien no presentan carga aprobatoria, servirán para verificar el grado de responsabilidad estudiante y complementarán su escolaridad, es decir el estudiante que asista invictamente ganará un punto adicional sobre el promedio obtenido en su calificación definitiva condicionado a la entrega oportuna de sus tareas y la puntualidad. Del mismo modo, tendrá derecho a presentar diferido-recuperativo, sólo los estudiantes que hayan sido responsables con la entrega oportuna de este tipo de labores. </a:t>
            </a:r>
          </a:p>
          <a:p>
            <a:pPr marL="285750" indent="-285750" algn="just" eaLnBrk="1" hangingPunct="1">
              <a:buFont typeface="Arial" panose="020B0604020202020204" pitchFamily="34" charset="0"/>
              <a:buChar char="•"/>
            </a:pPr>
            <a:r>
              <a:rPr lang="es-VE" dirty="0"/>
              <a:t>La asistencia a clases es estrictamente obligatoria según las condiciones de escolaridad exigidos en la norma de nuestra universidad. Pero la persona que asista al 100% de sus clases y sea puntual, tendrá la oportunidad de obtener un punto adicional sobre su promedio final.</a:t>
            </a:r>
          </a:p>
          <a:p>
            <a:pPr marL="285750" indent="-285750" algn="just" eaLnBrk="1" hangingPunct="1">
              <a:buFont typeface="Arial" panose="020B0604020202020204" pitchFamily="34" charset="0"/>
              <a:buChar char="•"/>
            </a:pPr>
            <a:r>
              <a:rPr lang="es-VE" dirty="0"/>
              <a:t>Para obtener el punto de asistencia es menester asistir a todas las clases y no hay justificación por enfermedad o algún tipo de inconveniente (a menos que sea por disturbios). Al fin y al cabo es un beneficio que se otorga a los que lo puedan lograr.</a:t>
            </a:r>
          </a:p>
        </p:txBody>
      </p:sp>
    </p:spTree>
    <p:extLst>
      <p:ext uri="{BB962C8B-B14F-4D97-AF65-F5344CB8AC3E}">
        <p14:creationId xmlns:p14="http://schemas.microsoft.com/office/powerpoint/2010/main" xmlns="" val="7894017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694895" y="188640"/>
            <a:ext cx="8475674" cy="1077218"/>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sz="2000" dirty="0" smtClean="0">
                <a:solidFill>
                  <a:schemeClr val="accent2">
                    <a:lumMod val="50000"/>
                  </a:schemeClr>
                </a:solidFill>
              </a:rPr>
              <a:t>El Método Simplex: La Dualidad en </a:t>
            </a:r>
            <a:r>
              <a:rPr lang="es-VE" sz="2000" dirty="0">
                <a:solidFill>
                  <a:schemeClr val="accent2">
                    <a:lumMod val="50000"/>
                  </a:schemeClr>
                </a:solidFill>
              </a:rPr>
              <a:t>la Programación </a:t>
            </a:r>
            <a:r>
              <a:rPr lang="es-VE" sz="2000" dirty="0" smtClean="0">
                <a:solidFill>
                  <a:schemeClr val="accent2">
                    <a:lumMod val="50000"/>
                  </a:schemeClr>
                </a:solidFill>
              </a:rPr>
              <a:t>Lineal</a:t>
            </a:r>
          </a:p>
          <a:p>
            <a:pPr algn="ctr"/>
            <a:r>
              <a:rPr lang="es-VE" altLang="es-VE" sz="2000" b="1" dirty="0" smtClean="0">
                <a:solidFill>
                  <a:schemeClr val="accent2">
                    <a:lumMod val="50000"/>
                  </a:schemeClr>
                </a:solidFill>
                <a:latin typeface="Arial" panose="020B0604020202020204" pitchFamily="34" charset="0"/>
                <a:cs typeface="Arial" panose="020B0604020202020204" pitchFamily="34" charset="0"/>
              </a:rPr>
              <a:t>Condiciones de transformación de Primal a Dual</a:t>
            </a:r>
            <a:endParaRPr lang="es-VE" altLang="es-VE" sz="2000" b="1" dirty="0">
              <a:solidFill>
                <a:srgbClr val="0070C0"/>
              </a:solidFill>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179710" y="1296963"/>
            <a:ext cx="11809312" cy="5078313"/>
          </a:xfrm>
          <a:prstGeom prst="rect">
            <a:avLst/>
          </a:prstGeom>
          <a:noFill/>
        </p:spPr>
        <p:txBody>
          <a:bodyPr wrap="square" rtlCol="0">
            <a:spAutoFit/>
          </a:bodyPr>
          <a:lstStyle/>
          <a:p>
            <a:pPr marL="342900" indent="-342900" algn="just">
              <a:buFontTx/>
              <a:buAutoNum type="alphaLcParenR"/>
            </a:pPr>
            <a:r>
              <a:rPr lang="es-VE" dirty="0" smtClean="0"/>
              <a:t>Un Problema Primal de maximización será un Problema Dual de minimización y viceversa.</a:t>
            </a:r>
          </a:p>
          <a:p>
            <a:pPr marL="342900" indent="-342900" algn="just">
              <a:buAutoNum type="alphaLcParenR"/>
            </a:pPr>
            <a:r>
              <a:rPr lang="es-VE" dirty="0" smtClean="0"/>
              <a:t>Los valores que se encuentran a la derecha de las restricciones del Problema Primal, serán los coeficientes de las variables del Problema Dual en la función objetivo.</a:t>
            </a:r>
          </a:p>
          <a:p>
            <a:pPr marL="342900" indent="-342900" algn="just">
              <a:buAutoNum type="alphaLcParenR"/>
            </a:pPr>
            <a:r>
              <a:rPr lang="es-VE" dirty="0" smtClean="0"/>
              <a:t>Cada restricción del Problema Primal será una variable </a:t>
            </a:r>
            <a:r>
              <a:rPr lang="es-VE" dirty="0"/>
              <a:t>(</a:t>
            </a:r>
            <a:r>
              <a:rPr lang="es-VE" dirty="0" err="1" smtClean="0"/>
              <a:t>y</a:t>
            </a:r>
            <a:r>
              <a:rPr lang="es-VE" baseline="-25000" dirty="0" err="1" smtClean="0"/>
              <a:t>i</a:t>
            </a:r>
            <a:r>
              <a:rPr lang="es-VE" dirty="0" smtClean="0"/>
              <a:t>) en la función objetivo del Problema Dual.</a:t>
            </a:r>
          </a:p>
          <a:p>
            <a:pPr marL="342900" indent="-342900" algn="just">
              <a:buAutoNum type="alphaLcParenR"/>
            </a:pPr>
            <a:r>
              <a:rPr lang="es-VE" dirty="0" smtClean="0"/>
              <a:t>Para las restricciones del Problema Dual cada renglón o fila del Primal, serán columnas del Dual.</a:t>
            </a:r>
          </a:p>
          <a:p>
            <a:pPr marL="342900" indent="-342900" algn="just">
              <a:buFontTx/>
              <a:buAutoNum type="alphaLcParenR"/>
            </a:pPr>
            <a:r>
              <a:rPr lang="es-VE" dirty="0" smtClean="0"/>
              <a:t>El sentido de estas restricciones van a estar dadas por el sentido que tienen las condiciones  finales del Problema Primal (x</a:t>
            </a:r>
            <a:r>
              <a:rPr lang="es-VE" baseline="-25000" dirty="0" smtClean="0"/>
              <a:t>i</a:t>
            </a:r>
            <a:r>
              <a:rPr lang="es-VE" dirty="0" smtClean="0"/>
              <a:t> ≥ 0). De maximización Primal a minimización Dual, </a:t>
            </a:r>
            <a:r>
              <a:rPr lang="es-VE" b="1" dirty="0" smtClean="0"/>
              <a:t>todas</a:t>
            </a:r>
            <a:r>
              <a:rPr lang="es-VE" dirty="0" smtClean="0"/>
              <a:t> las restricciones van a presentar el mismo sentido de la condición final (por lo general ≥). De minimización Primal a maximización Dual, </a:t>
            </a:r>
            <a:r>
              <a:rPr lang="es-VE" dirty="0"/>
              <a:t>todas las restricciones van a presentar el </a:t>
            </a:r>
            <a:r>
              <a:rPr lang="es-VE" dirty="0" smtClean="0"/>
              <a:t>sentido contrario de </a:t>
            </a:r>
            <a:r>
              <a:rPr lang="es-VE" dirty="0"/>
              <a:t>la condición final (por lo general </a:t>
            </a:r>
            <a:r>
              <a:rPr lang="es-VE" dirty="0" smtClean="0"/>
              <a:t>≤).</a:t>
            </a:r>
          </a:p>
          <a:p>
            <a:pPr marL="342900" indent="-342900" algn="just">
              <a:buAutoNum type="alphaLcParenR"/>
            </a:pPr>
            <a:r>
              <a:rPr lang="es-VE" dirty="0" smtClean="0"/>
              <a:t>Los coeficientes de la función objetivo del Primal, van a ser los valores que se colocaran a la derecha en las restricciones del Dual.</a:t>
            </a:r>
          </a:p>
          <a:p>
            <a:pPr marL="342900" indent="-342900" algn="just">
              <a:buAutoNum type="alphaLcParenR"/>
            </a:pPr>
            <a:r>
              <a:rPr lang="es-VE" dirty="0" smtClean="0"/>
              <a:t>Las condiciones finales del Problema Dual, es decir sus variables (</a:t>
            </a:r>
            <a:r>
              <a:rPr lang="es-VE" dirty="0" err="1" smtClean="0"/>
              <a:t>y</a:t>
            </a:r>
            <a:r>
              <a:rPr lang="es-VE" baseline="-25000" dirty="0" err="1" smtClean="0"/>
              <a:t>i</a:t>
            </a:r>
            <a:r>
              <a:rPr lang="es-VE" dirty="0" smtClean="0"/>
              <a:t>), su sentido, van a estar dadas por el sentido de </a:t>
            </a:r>
            <a:r>
              <a:rPr lang="es-VE" b="1" dirty="0" smtClean="0"/>
              <a:t>cada</a:t>
            </a:r>
            <a:r>
              <a:rPr lang="es-VE" dirty="0" smtClean="0"/>
              <a:t> restricción que presente el Problema Primal. En un problema de maximización Primal a minimización Dual, si la restricción es ≥, en el Dual quedará ≤ y viceversa. Si la restricción en el Primal es =, la condición en el Dual será irrestricta en el signo, es decir, no tiene condición, ni es menor ni es mayor. </a:t>
            </a:r>
            <a:r>
              <a:rPr lang="es-VE" dirty="0"/>
              <a:t>En un </a:t>
            </a:r>
            <a:r>
              <a:rPr lang="es-VE" dirty="0" smtClean="0"/>
              <a:t>problema de minimización Primal a maximización Dual, pasan con el mismo sentido reflejado en el primal ya sean ≤ ó ≥. </a:t>
            </a:r>
            <a:r>
              <a:rPr lang="es-VE" dirty="0"/>
              <a:t>Si la restricción en el Primal es =, la condición en el Dual será irrestricta en el signo, es decir, no tiene condición, ni es menor ni es mayor.</a:t>
            </a:r>
          </a:p>
        </p:txBody>
      </p:sp>
    </p:spTree>
    <p:extLst>
      <p:ext uri="{BB962C8B-B14F-4D97-AF65-F5344CB8AC3E}">
        <p14:creationId xmlns:p14="http://schemas.microsoft.com/office/powerpoint/2010/main" xmlns="" val="70255742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694895" y="188640"/>
            <a:ext cx="8475674" cy="1077218"/>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sz="2000" dirty="0" smtClean="0">
                <a:solidFill>
                  <a:schemeClr val="accent2">
                    <a:lumMod val="50000"/>
                  </a:schemeClr>
                </a:solidFill>
              </a:rPr>
              <a:t>El Método Simplex: La Dualidad en </a:t>
            </a:r>
            <a:r>
              <a:rPr lang="es-VE" sz="2000" dirty="0">
                <a:solidFill>
                  <a:schemeClr val="accent2">
                    <a:lumMod val="50000"/>
                  </a:schemeClr>
                </a:solidFill>
              </a:rPr>
              <a:t>la Programación </a:t>
            </a:r>
            <a:r>
              <a:rPr lang="es-VE" sz="2000" dirty="0" smtClean="0">
                <a:solidFill>
                  <a:schemeClr val="accent2">
                    <a:lumMod val="50000"/>
                  </a:schemeClr>
                </a:solidFill>
              </a:rPr>
              <a:t>Lineal</a:t>
            </a:r>
          </a:p>
          <a:p>
            <a:pPr algn="ctr"/>
            <a:r>
              <a:rPr lang="es-VE" altLang="es-VE" sz="2000" b="1" dirty="0" smtClean="0">
                <a:solidFill>
                  <a:schemeClr val="accent2">
                    <a:lumMod val="50000"/>
                  </a:schemeClr>
                </a:solidFill>
                <a:latin typeface="Arial" panose="020B0604020202020204" pitchFamily="34" charset="0"/>
                <a:cs typeface="Arial" panose="020B0604020202020204" pitchFamily="34" charset="0"/>
              </a:rPr>
              <a:t>Condiciones de transformación de Primal a Dual: Ejemplos</a:t>
            </a:r>
            <a:endParaRPr lang="es-VE" altLang="es-VE" sz="2000" b="1" dirty="0">
              <a:solidFill>
                <a:srgbClr val="0070C0"/>
              </a:solidFill>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1271464" y="1481628"/>
            <a:ext cx="6048672" cy="369332"/>
          </a:xfrm>
          <a:prstGeom prst="rect">
            <a:avLst/>
          </a:prstGeom>
          <a:noFill/>
        </p:spPr>
        <p:txBody>
          <a:bodyPr wrap="square" rtlCol="0">
            <a:spAutoFit/>
          </a:bodyPr>
          <a:lstStyle/>
          <a:p>
            <a:pPr algn="just"/>
            <a:r>
              <a:rPr lang="es-VE" dirty="0" smtClean="0"/>
              <a:t>a) Primales de maximización a Duales de minimización</a:t>
            </a:r>
            <a:endParaRPr lang="es-VE" dirty="0"/>
          </a:p>
        </p:txBody>
      </p:sp>
      <p:sp>
        <p:nvSpPr>
          <p:cNvPr id="5" name="CuadroTexto 4"/>
          <p:cNvSpPr txBox="1"/>
          <p:nvPr/>
        </p:nvSpPr>
        <p:spPr>
          <a:xfrm>
            <a:off x="1271464" y="1916127"/>
            <a:ext cx="4320480" cy="1631216"/>
          </a:xfrm>
          <a:prstGeom prst="rect">
            <a:avLst/>
          </a:prstGeom>
          <a:noFill/>
        </p:spPr>
        <p:txBody>
          <a:bodyPr wrap="square" rtlCol="0">
            <a:spAutoFit/>
          </a:bodyPr>
          <a:lstStyle/>
          <a:p>
            <a:pPr algn="just"/>
            <a:r>
              <a:rPr lang="es-VE" dirty="0" smtClean="0"/>
              <a:t>Maximizar </a:t>
            </a:r>
            <a:r>
              <a:rPr lang="es-VE" dirty="0"/>
              <a:t>z = </a:t>
            </a:r>
            <a:r>
              <a:rPr lang="es-VE" dirty="0" smtClean="0"/>
              <a:t>3x</a:t>
            </a:r>
            <a:r>
              <a:rPr lang="es-VE" baseline="-25000" dirty="0" smtClean="0"/>
              <a:t>1</a:t>
            </a:r>
            <a:r>
              <a:rPr lang="es-VE" dirty="0" smtClean="0"/>
              <a:t> </a:t>
            </a:r>
            <a:r>
              <a:rPr lang="es-VE" dirty="0"/>
              <a:t>+ </a:t>
            </a:r>
            <a:r>
              <a:rPr lang="es-VE" dirty="0" smtClean="0"/>
              <a:t>3x</a:t>
            </a:r>
            <a:r>
              <a:rPr lang="es-VE" baseline="-25000" dirty="0" smtClean="0"/>
              <a:t>2 </a:t>
            </a:r>
            <a:r>
              <a:rPr lang="es-VE" dirty="0"/>
              <a:t> </a:t>
            </a:r>
            <a:r>
              <a:rPr lang="es-VE" dirty="0" smtClean="0"/>
              <a:t>+ 3x</a:t>
            </a:r>
            <a:r>
              <a:rPr lang="es-VE" baseline="-25000" dirty="0" smtClean="0"/>
              <a:t>3</a:t>
            </a:r>
            <a:endParaRPr lang="es-VE" dirty="0"/>
          </a:p>
          <a:p>
            <a:pPr algn="just"/>
            <a:endParaRPr lang="es-VE" sz="800" dirty="0"/>
          </a:p>
          <a:p>
            <a:pPr algn="just"/>
            <a:r>
              <a:rPr lang="es-VE" dirty="0" err="1"/>
              <a:t>S.S.Rs</a:t>
            </a:r>
            <a:r>
              <a:rPr lang="es-VE" dirty="0"/>
              <a:t>.:          </a:t>
            </a:r>
            <a:r>
              <a:rPr lang="es-VE" dirty="0" smtClean="0"/>
              <a:t>2x</a:t>
            </a:r>
            <a:r>
              <a:rPr lang="es-VE" baseline="-25000" dirty="0" smtClean="0"/>
              <a:t>1</a:t>
            </a:r>
            <a:r>
              <a:rPr lang="es-VE" dirty="0" smtClean="0"/>
              <a:t> +10x</a:t>
            </a:r>
            <a:r>
              <a:rPr lang="es-VE" baseline="-25000" dirty="0" smtClean="0"/>
              <a:t>2</a:t>
            </a:r>
            <a:r>
              <a:rPr lang="es-VE" dirty="0"/>
              <a:t> </a:t>
            </a:r>
            <a:r>
              <a:rPr lang="es-VE" dirty="0" smtClean="0"/>
              <a:t>+  4x</a:t>
            </a:r>
            <a:r>
              <a:rPr lang="es-VE" baseline="-25000" dirty="0" smtClean="0"/>
              <a:t>3  </a:t>
            </a:r>
            <a:r>
              <a:rPr lang="es-VE" dirty="0" smtClean="0"/>
              <a:t>≥ 500</a:t>
            </a:r>
            <a:endParaRPr lang="es-VE" dirty="0"/>
          </a:p>
          <a:p>
            <a:pPr algn="just"/>
            <a:r>
              <a:rPr lang="es-VE" dirty="0"/>
              <a:t>                </a:t>
            </a:r>
            <a:r>
              <a:rPr lang="es-VE" sz="1200" dirty="0"/>
              <a:t>  </a:t>
            </a:r>
            <a:r>
              <a:rPr lang="es-VE" dirty="0" smtClean="0"/>
              <a:t> </a:t>
            </a:r>
            <a:r>
              <a:rPr lang="es-VE" sz="2000" dirty="0" smtClean="0"/>
              <a:t>  </a:t>
            </a:r>
            <a:r>
              <a:rPr lang="es-VE" dirty="0" smtClean="0"/>
              <a:t>          2x</a:t>
            </a:r>
            <a:r>
              <a:rPr lang="es-VE" baseline="-25000" dirty="0" smtClean="0"/>
              <a:t>2</a:t>
            </a:r>
            <a:r>
              <a:rPr lang="es-VE" dirty="0" smtClean="0"/>
              <a:t> </a:t>
            </a:r>
            <a:r>
              <a:rPr lang="es-VE" dirty="0"/>
              <a:t>+ </a:t>
            </a:r>
            <a:r>
              <a:rPr lang="es-VE" dirty="0" smtClean="0"/>
              <a:t> 4x</a:t>
            </a:r>
            <a:r>
              <a:rPr lang="es-VE" baseline="-25000" dirty="0" smtClean="0"/>
              <a:t>3  </a:t>
            </a:r>
            <a:r>
              <a:rPr lang="es-VE" dirty="0" smtClean="0"/>
              <a:t>≤ 100</a:t>
            </a:r>
          </a:p>
          <a:p>
            <a:pPr algn="just"/>
            <a:r>
              <a:rPr lang="es-VE" dirty="0" smtClean="0"/>
              <a:t>                   10x</a:t>
            </a:r>
            <a:r>
              <a:rPr lang="es-VE" baseline="-25000" dirty="0" smtClean="0"/>
              <a:t>1</a:t>
            </a:r>
            <a:r>
              <a:rPr lang="es-VE" dirty="0" smtClean="0"/>
              <a:t>+  20x</a:t>
            </a:r>
            <a:r>
              <a:rPr lang="es-VE" baseline="-25000" dirty="0" smtClean="0"/>
              <a:t>2</a:t>
            </a:r>
            <a:r>
              <a:rPr lang="es-VE" dirty="0" smtClean="0"/>
              <a:t> +10x</a:t>
            </a:r>
            <a:r>
              <a:rPr lang="es-VE" baseline="-25000" dirty="0" smtClean="0"/>
              <a:t>3 </a:t>
            </a:r>
            <a:r>
              <a:rPr lang="es-VE" dirty="0" smtClean="0"/>
              <a:t>= 1000</a:t>
            </a:r>
            <a:endParaRPr lang="es-VE" dirty="0"/>
          </a:p>
          <a:p>
            <a:pPr algn="just"/>
            <a:r>
              <a:rPr lang="es-VE" dirty="0"/>
              <a:t>                   </a:t>
            </a:r>
            <a:r>
              <a:rPr lang="es-VE" sz="800" dirty="0"/>
              <a:t> </a:t>
            </a:r>
            <a:r>
              <a:rPr lang="es-VE" dirty="0"/>
              <a:t>  </a:t>
            </a:r>
            <a:r>
              <a:rPr lang="es-VE" dirty="0" smtClean="0"/>
              <a:t>x</a:t>
            </a:r>
            <a:r>
              <a:rPr lang="es-VE" baseline="-25000" dirty="0" smtClean="0"/>
              <a:t>i</a:t>
            </a:r>
            <a:r>
              <a:rPr lang="es-VE" dirty="0" smtClean="0"/>
              <a:t> </a:t>
            </a:r>
            <a:r>
              <a:rPr lang="es-VE" dirty="0"/>
              <a:t>≥ </a:t>
            </a:r>
            <a:r>
              <a:rPr lang="es-VE" dirty="0" smtClean="0"/>
              <a:t>0</a:t>
            </a:r>
            <a:endParaRPr lang="es-VE" dirty="0"/>
          </a:p>
        </p:txBody>
      </p:sp>
      <p:sp>
        <p:nvSpPr>
          <p:cNvPr id="6" name="CuadroTexto 4"/>
          <p:cNvSpPr txBox="1"/>
          <p:nvPr/>
        </p:nvSpPr>
        <p:spPr>
          <a:xfrm>
            <a:off x="6790896" y="1933997"/>
            <a:ext cx="4896544" cy="2154436"/>
          </a:xfrm>
          <a:prstGeom prst="rect">
            <a:avLst/>
          </a:prstGeom>
          <a:noFill/>
        </p:spPr>
        <p:txBody>
          <a:bodyPr wrap="square" rtlCol="0">
            <a:spAutoFit/>
          </a:bodyPr>
          <a:lstStyle/>
          <a:p>
            <a:pPr algn="just"/>
            <a:r>
              <a:rPr lang="es-VE" dirty="0" smtClean="0"/>
              <a:t>Minimizar z </a:t>
            </a:r>
            <a:r>
              <a:rPr lang="es-VE" dirty="0"/>
              <a:t>= </a:t>
            </a:r>
            <a:r>
              <a:rPr lang="es-VE" dirty="0" smtClean="0"/>
              <a:t>500y</a:t>
            </a:r>
            <a:r>
              <a:rPr lang="es-VE" baseline="-25000" dirty="0" smtClean="0"/>
              <a:t>1</a:t>
            </a:r>
            <a:r>
              <a:rPr lang="es-VE" dirty="0" smtClean="0"/>
              <a:t> </a:t>
            </a:r>
            <a:r>
              <a:rPr lang="es-VE" dirty="0"/>
              <a:t>+ </a:t>
            </a:r>
            <a:r>
              <a:rPr lang="es-VE" dirty="0" smtClean="0"/>
              <a:t>100y</a:t>
            </a:r>
            <a:r>
              <a:rPr lang="es-VE" baseline="-25000" dirty="0" smtClean="0"/>
              <a:t>2 </a:t>
            </a:r>
            <a:r>
              <a:rPr lang="es-VE" dirty="0" smtClean="0"/>
              <a:t> + 1000y</a:t>
            </a:r>
            <a:r>
              <a:rPr lang="es-VE" baseline="-25000" dirty="0" smtClean="0"/>
              <a:t>3</a:t>
            </a:r>
            <a:endParaRPr lang="es-VE" dirty="0"/>
          </a:p>
          <a:p>
            <a:pPr algn="just"/>
            <a:endParaRPr lang="es-VE" sz="800" dirty="0"/>
          </a:p>
          <a:p>
            <a:pPr algn="just"/>
            <a:r>
              <a:rPr lang="es-VE" dirty="0" err="1"/>
              <a:t>S.S.Rs</a:t>
            </a:r>
            <a:r>
              <a:rPr lang="es-VE" dirty="0"/>
              <a:t>.:          </a:t>
            </a:r>
            <a:r>
              <a:rPr lang="es-VE" dirty="0" smtClean="0"/>
              <a:t>2y</a:t>
            </a:r>
            <a:r>
              <a:rPr lang="es-VE" baseline="-25000" dirty="0" smtClean="0"/>
              <a:t>1</a:t>
            </a:r>
            <a:r>
              <a:rPr lang="es-VE" dirty="0" smtClean="0"/>
              <a:t> +         10y</a:t>
            </a:r>
            <a:r>
              <a:rPr lang="es-VE" baseline="-25000" dirty="0" smtClean="0"/>
              <a:t>3  </a:t>
            </a:r>
            <a:r>
              <a:rPr lang="es-VE" dirty="0" smtClean="0"/>
              <a:t>≥ 3</a:t>
            </a:r>
            <a:endParaRPr lang="es-VE" dirty="0"/>
          </a:p>
          <a:p>
            <a:pPr algn="just"/>
            <a:r>
              <a:rPr lang="es-VE" dirty="0"/>
              <a:t> </a:t>
            </a:r>
            <a:r>
              <a:rPr lang="es-VE" dirty="0" smtClean="0"/>
              <a:t>                   10y</a:t>
            </a:r>
            <a:r>
              <a:rPr lang="es-VE" baseline="-25000" dirty="0" smtClean="0"/>
              <a:t>1</a:t>
            </a:r>
            <a:r>
              <a:rPr lang="es-VE" dirty="0" smtClean="0"/>
              <a:t> + 2y</a:t>
            </a:r>
            <a:r>
              <a:rPr lang="es-VE" baseline="-25000" dirty="0" smtClean="0"/>
              <a:t>2</a:t>
            </a:r>
            <a:r>
              <a:rPr lang="es-VE" dirty="0" smtClean="0"/>
              <a:t>+ 20y</a:t>
            </a:r>
            <a:r>
              <a:rPr lang="es-VE" baseline="-25000" dirty="0" smtClean="0"/>
              <a:t>3  </a:t>
            </a:r>
            <a:r>
              <a:rPr lang="es-VE" dirty="0" smtClean="0"/>
              <a:t>≥ 3</a:t>
            </a:r>
          </a:p>
          <a:p>
            <a:pPr algn="just"/>
            <a:r>
              <a:rPr lang="es-VE" dirty="0" smtClean="0"/>
              <a:t>                      4y</a:t>
            </a:r>
            <a:r>
              <a:rPr lang="es-VE" baseline="-25000" dirty="0" smtClean="0"/>
              <a:t>1 </a:t>
            </a:r>
            <a:r>
              <a:rPr lang="es-VE" dirty="0" smtClean="0"/>
              <a:t>+ 4y</a:t>
            </a:r>
            <a:r>
              <a:rPr lang="es-VE" baseline="-25000" dirty="0" smtClean="0"/>
              <a:t>2</a:t>
            </a:r>
            <a:r>
              <a:rPr lang="es-VE" dirty="0" smtClean="0"/>
              <a:t>+ 10y</a:t>
            </a:r>
            <a:r>
              <a:rPr lang="es-VE" baseline="-25000" dirty="0" smtClean="0"/>
              <a:t>3   </a:t>
            </a:r>
            <a:r>
              <a:rPr lang="es-VE" dirty="0" smtClean="0"/>
              <a:t>≥ 3</a:t>
            </a:r>
            <a:endParaRPr lang="es-VE" dirty="0"/>
          </a:p>
          <a:p>
            <a:pPr algn="just"/>
            <a:r>
              <a:rPr lang="es-VE" dirty="0"/>
              <a:t>                   </a:t>
            </a:r>
            <a:r>
              <a:rPr lang="es-VE" sz="800" dirty="0"/>
              <a:t> </a:t>
            </a:r>
            <a:r>
              <a:rPr lang="es-VE" dirty="0"/>
              <a:t>  </a:t>
            </a:r>
            <a:r>
              <a:rPr lang="es-VE" dirty="0" smtClean="0"/>
              <a:t>y</a:t>
            </a:r>
            <a:r>
              <a:rPr lang="es-VE" baseline="-25000" dirty="0" smtClean="0"/>
              <a:t>1 </a:t>
            </a:r>
            <a:r>
              <a:rPr lang="es-VE" dirty="0" smtClean="0"/>
              <a:t>≤ 0</a:t>
            </a:r>
          </a:p>
          <a:p>
            <a:pPr algn="just"/>
            <a:r>
              <a:rPr lang="es-VE" baseline="-25000" dirty="0"/>
              <a:t> </a:t>
            </a:r>
            <a:r>
              <a:rPr lang="es-VE" baseline="-25000" dirty="0" smtClean="0"/>
              <a:t>                               </a:t>
            </a:r>
            <a:r>
              <a:rPr lang="es-VE" dirty="0" smtClean="0"/>
              <a:t>y</a:t>
            </a:r>
            <a:r>
              <a:rPr lang="es-VE" baseline="-25000" dirty="0" smtClean="0"/>
              <a:t>2 </a:t>
            </a:r>
            <a:r>
              <a:rPr lang="es-VE" dirty="0"/>
              <a:t>≥ </a:t>
            </a:r>
            <a:r>
              <a:rPr lang="es-VE" dirty="0" smtClean="0"/>
              <a:t>0</a:t>
            </a:r>
          </a:p>
          <a:p>
            <a:pPr algn="just"/>
            <a:r>
              <a:rPr lang="es-VE" dirty="0"/>
              <a:t> </a:t>
            </a:r>
            <a:r>
              <a:rPr lang="es-VE" dirty="0" smtClean="0"/>
              <a:t>                     y</a:t>
            </a:r>
            <a:r>
              <a:rPr lang="es-VE" baseline="-25000" dirty="0" smtClean="0"/>
              <a:t>3   </a:t>
            </a:r>
            <a:r>
              <a:rPr lang="es-VE" dirty="0"/>
              <a:t>= </a:t>
            </a:r>
            <a:r>
              <a:rPr lang="es-VE" dirty="0" smtClean="0"/>
              <a:t>irrestricta en signo</a:t>
            </a:r>
            <a:endParaRPr lang="es-VE" dirty="0"/>
          </a:p>
        </p:txBody>
      </p:sp>
      <p:sp>
        <p:nvSpPr>
          <p:cNvPr id="7" name="6 CuadroTexto"/>
          <p:cNvSpPr txBox="1"/>
          <p:nvPr/>
        </p:nvSpPr>
        <p:spPr>
          <a:xfrm>
            <a:off x="1271464" y="4088433"/>
            <a:ext cx="6048672" cy="369332"/>
          </a:xfrm>
          <a:prstGeom prst="rect">
            <a:avLst/>
          </a:prstGeom>
          <a:noFill/>
        </p:spPr>
        <p:txBody>
          <a:bodyPr wrap="square" rtlCol="0">
            <a:spAutoFit/>
          </a:bodyPr>
          <a:lstStyle/>
          <a:p>
            <a:pPr algn="just"/>
            <a:r>
              <a:rPr lang="es-VE" dirty="0"/>
              <a:t>b</a:t>
            </a:r>
            <a:r>
              <a:rPr lang="es-VE" dirty="0" smtClean="0"/>
              <a:t>) Primales de maximización a Duales de minimización</a:t>
            </a:r>
            <a:endParaRPr lang="es-VE" dirty="0"/>
          </a:p>
        </p:txBody>
      </p:sp>
      <p:sp>
        <p:nvSpPr>
          <p:cNvPr id="8" name="CuadroTexto 4"/>
          <p:cNvSpPr txBox="1"/>
          <p:nvPr/>
        </p:nvSpPr>
        <p:spPr>
          <a:xfrm>
            <a:off x="1271464" y="4507674"/>
            <a:ext cx="4680520" cy="1354217"/>
          </a:xfrm>
          <a:prstGeom prst="rect">
            <a:avLst/>
          </a:prstGeom>
          <a:noFill/>
        </p:spPr>
        <p:txBody>
          <a:bodyPr wrap="square" rtlCol="0">
            <a:spAutoFit/>
          </a:bodyPr>
          <a:lstStyle/>
          <a:p>
            <a:pPr algn="just"/>
            <a:r>
              <a:rPr lang="es-VE" dirty="0" smtClean="0"/>
              <a:t>Maximizar </a:t>
            </a:r>
            <a:r>
              <a:rPr lang="es-VE" dirty="0"/>
              <a:t>z = </a:t>
            </a:r>
            <a:r>
              <a:rPr lang="es-VE" dirty="0" smtClean="0"/>
              <a:t>2x</a:t>
            </a:r>
            <a:r>
              <a:rPr lang="es-VE" baseline="-25000" dirty="0" smtClean="0"/>
              <a:t>1</a:t>
            </a:r>
            <a:r>
              <a:rPr lang="es-VE" dirty="0" smtClean="0"/>
              <a:t> </a:t>
            </a:r>
            <a:r>
              <a:rPr lang="es-VE" dirty="0"/>
              <a:t>+ </a:t>
            </a:r>
            <a:r>
              <a:rPr lang="es-VE" dirty="0" smtClean="0"/>
              <a:t>x</a:t>
            </a:r>
            <a:r>
              <a:rPr lang="es-VE" baseline="-25000" dirty="0" smtClean="0"/>
              <a:t>2 </a:t>
            </a:r>
            <a:r>
              <a:rPr lang="es-VE" dirty="0" smtClean="0"/>
              <a:t> + 5x</a:t>
            </a:r>
            <a:r>
              <a:rPr lang="es-VE" baseline="-25000" dirty="0" smtClean="0"/>
              <a:t>3 </a:t>
            </a:r>
            <a:r>
              <a:rPr lang="es-VE" dirty="0"/>
              <a:t>+ </a:t>
            </a:r>
            <a:r>
              <a:rPr lang="es-VE" dirty="0" smtClean="0"/>
              <a:t>6x</a:t>
            </a:r>
            <a:r>
              <a:rPr lang="es-VE" baseline="-25000" dirty="0" smtClean="0"/>
              <a:t>4</a:t>
            </a:r>
            <a:endParaRPr lang="es-VE" dirty="0"/>
          </a:p>
          <a:p>
            <a:pPr algn="just"/>
            <a:endParaRPr lang="es-VE" sz="800" dirty="0"/>
          </a:p>
          <a:p>
            <a:pPr algn="just"/>
            <a:r>
              <a:rPr lang="es-VE" dirty="0" err="1"/>
              <a:t>S.S.Rs</a:t>
            </a:r>
            <a:r>
              <a:rPr lang="es-VE" dirty="0"/>
              <a:t>.:          </a:t>
            </a:r>
            <a:r>
              <a:rPr lang="es-VE" dirty="0" smtClean="0"/>
              <a:t>2x</a:t>
            </a:r>
            <a:r>
              <a:rPr lang="es-VE" baseline="-25000" dirty="0" smtClean="0"/>
              <a:t>1</a:t>
            </a:r>
            <a:r>
              <a:rPr lang="es-VE" dirty="0" smtClean="0"/>
              <a:t> +2x</a:t>
            </a:r>
            <a:r>
              <a:rPr lang="es-VE" baseline="-25000" dirty="0" smtClean="0"/>
              <a:t>2</a:t>
            </a:r>
            <a:r>
              <a:rPr lang="es-VE" dirty="0" smtClean="0"/>
              <a:t> +  x</a:t>
            </a:r>
            <a:r>
              <a:rPr lang="es-VE" baseline="-25000" dirty="0" smtClean="0"/>
              <a:t>3 </a:t>
            </a:r>
            <a:r>
              <a:rPr lang="es-VE" dirty="0"/>
              <a:t>+  </a:t>
            </a:r>
            <a:r>
              <a:rPr lang="es-VE" dirty="0" smtClean="0"/>
              <a:t>x</a:t>
            </a:r>
            <a:r>
              <a:rPr lang="es-VE" baseline="-25000" dirty="0"/>
              <a:t>4</a:t>
            </a:r>
            <a:r>
              <a:rPr lang="es-VE" baseline="-25000" dirty="0" smtClean="0"/>
              <a:t>  </a:t>
            </a:r>
            <a:r>
              <a:rPr lang="es-VE" dirty="0" smtClean="0"/>
              <a:t>≤  8</a:t>
            </a:r>
            <a:endParaRPr lang="es-VE" dirty="0"/>
          </a:p>
          <a:p>
            <a:pPr algn="just"/>
            <a:r>
              <a:rPr lang="es-VE" dirty="0"/>
              <a:t>                </a:t>
            </a:r>
            <a:r>
              <a:rPr lang="es-VE" sz="1200" dirty="0"/>
              <a:t>  </a:t>
            </a:r>
            <a:r>
              <a:rPr lang="es-VE" dirty="0" smtClean="0"/>
              <a:t> </a:t>
            </a:r>
            <a:r>
              <a:rPr lang="es-VE" sz="2000" dirty="0" smtClean="0"/>
              <a:t>  </a:t>
            </a:r>
            <a:r>
              <a:rPr lang="es-VE" dirty="0" smtClean="0"/>
              <a:t> </a:t>
            </a:r>
            <a:r>
              <a:rPr lang="es-VE" dirty="0"/>
              <a:t>2x</a:t>
            </a:r>
            <a:r>
              <a:rPr lang="es-VE" baseline="-25000" dirty="0"/>
              <a:t>1</a:t>
            </a:r>
            <a:r>
              <a:rPr lang="es-VE" dirty="0"/>
              <a:t> </a:t>
            </a:r>
            <a:r>
              <a:rPr lang="es-VE" dirty="0" smtClean="0"/>
              <a:t>+       </a:t>
            </a:r>
            <a:r>
              <a:rPr lang="es-VE" sz="800" dirty="0" smtClean="0"/>
              <a:t> </a:t>
            </a:r>
            <a:r>
              <a:rPr lang="es-VE" dirty="0" smtClean="0"/>
              <a:t>  </a:t>
            </a:r>
            <a:r>
              <a:rPr lang="es-VE" dirty="0"/>
              <a:t>x</a:t>
            </a:r>
            <a:r>
              <a:rPr lang="es-VE" baseline="-25000" dirty="0"/>
              <a:t>3 </a:t>
            </a:r>
            <a:r>
              <a:rPr lang="es-VE" dirty="0"/>
              <a:t>+ </a:t>
            </a:r>
            <a:r>
              <a:rPr lang="es-VE" dirty="0" smtClean="0"/>
              <a:t>2x</a:t>
            </a:r>
            <a:r>
              <a:rPr lang="es-VE" baseline="-25000" dirty="0" smtClean="0"/>
              <a:t>4  </a:t>
            </a:r>
            <a:r>
              <a:rPr lang="es-VE" dirty="0" smtClean="0"/>
              <a:t>≤ 12        </a:t>
            </a:r>
            <a:endParaRPr lang="es-VE" dirty="0"/>
          </a:p>
          <a:p>
            <a:pPr algn="just"/>
            <a:r>
              <a:rPr lang="es-VE" dirty="0"/>
              <a:t>                   </a:t>
            </a:r>
            <a:r>
              <a:rPr lang="es-VE" sz="800" dirty="0"/>
              <a:t> </a:t>
            </a:r>
            <a:r>
              <a:rPr lang="es-VE" dirty="0"/>
              <a:t>  x</a:t>
            </a:r>
            <a:r>
              <a:rPr lang="es-VE" baseline="-25000" dirty="0"/>
              <a:t>i</a:t>
            </a:r>
            <a:r>
              <a:rPr lang="es-VE" dirty="0"/>
              <a:t> ≥ </a:t>
            </a:r>
            <a:r>
              <a:rPr lang="es-VE" dirty="0" smtClean="0"/>
              <a:t>0</a:t>
            </a:r>
            <a:endParaRPr lang="es-VE" dirty="0"/>
          </a:p>
        </p:txBody>
      </p:sp>
      <p:sp>
        <p:nvSpPr>
          <p:cNvPr id="9" name="CuadroTexto 4"/>
          <p:cNvSpPr txBox="1"/>
          <p:nvPr/>
        </p:nvSpPr>
        <p:spPr>
          <a:xfrm>
            <a:off x="6792384" y="4513655"/>
            <a:ext cx="4896544" cy="2154436"/>
          </a:xfrm>
          <a:prstGeom prst="rect">
            <a:avLst/>
          </a:prstGeom>
          <a:noFill/>
        </p:spPr>
        <p:txBody>
          <a:bodyPr wrap="square" rtlCol="0">
            <a:spAutoFit/>
          </a:bodyPr>
          <a:lstStyle/>
          <a:p>
            <a:pPr algn="just"/>
            <a:r>
              <a:rPr lang="es-VE" dirty="0" smtClean="0"/>
              <a:t>Minimizar z </a:t>
            </a:r>
            <a:r>
              <a:rPr lang="es-VE" dirty="0"/>
              <a:t>= </a:t>
            </a:r>
            <a:r>
              <a:rPr lang="es-VE" dirty="0" smtClean="0"/>
              <a:t>8y</a:t>
            </a:r>
            <a:r>
              <a:rPr lang="es-VE" baseline="-25000" dirty="0" smtClean="0"/>
              <a:t>1</a:t>
            </a:r>
            <a:r>
              <a:rPr lang="es-VE" dirty="0" smtClean="0"/>
              <a:t> </a:t>
            </a:r>
            <a:r>
              <a:rPr lang="es-VE" dirty="0"/>
              <a:t>+ </a:t>
            </a:r>
            <a:r>
              <a:rPr lang="es-VE" dirty="0" smtClean="0"/>
              <a:t>12y</a:t>
            </a:r>
            <a:r>
              <a:rPr lang="es-VE" baseline="-25000" dirty="0" smtClean="0"/>
              <a:t>2 </a:t>
            </a:r>
            <a:endParaRPr lang="es-VE" dirty="0"/>
          </a:p>
          <a:p>
            <a:pPr algn="just"/>
            <a:endParaRPr lang="es-VE" sz="800" dirty="0"/>
          </a:p>
          <a:p>
            <a:pPr algn="just"/>
            <a:r>
              <a:rPr lang="es-VE" dirty="0" err="1"/>
              <a:t>S.S.Rs</a:t>
            </a:r>
            <a:r>
              <a:rPr lang="es-VE" dirty="0"/>
              <a:t>.:          </a:t>
            </a:r>
            <a:r>
              <a:rPr lang="es-VE" dirty="0" smtClean="0"/>
              <a:t>2y</a:t>
            </a:r>
            <a:r>
              <a:rPr lang="es-VE" baseline="-25000" dirty="0" smtClean="0"/>
              <a:t>1</a:t>
            </a:r>
            <a:r>
              <a:rPr lang="es-VE" dirty="0" smtClean="0"/>
              <a:t> + 2y</a:t>
            </a:r>
            <a:r>
              <a:rPr lang="es-VE" baseline="-25000" dirty="0" smtClean="0"/>
              <a:t>2  </a:t>
            </a:r>
            <a:r>
              <a:rPr lang="es-VE" dirty="0" smtClean="0"/>
              <a:t>≥ 2</a:t>
            </a:r>
            <a:endParaRPr lang="es-VE" dirty="0"/>
          </a:p>
          <a:p>
            <a:pPr algn="just"/>
            <a:r>
              <a:rPr lang="es-VE" dirty="0"/>
              <a:t> </a:t>
            </a:r>
            <a:r>
              <a:rPr lang="es-VE" dirty="0" smtClean="0"/>
              <a:t>                    2y</a:t>
            </a:r>
            <a:r>
              <a:rPr lang="es-VE" baseline="-25000" dirty="0" smtClean="0"/>
              <a:t>1</a:t>
            </a:r>
            <a:r>
              <a:rPr lang="es-VE" dirty="0" smtClean="0"/>
              <a:t>         </a:t>
            </a:r>
            <a:r>
              <a:rPr lang="es-VE" baseline="-25000" dirty="0" smtClean="0"/>
              <a:t>  </a:t>
            </a:r>
            <a:r>
              <a:rPr lang="es-VE" dirty="0" smtClean="0"/>
              <a:t>≥ 1</a:t>
            </a:r>
          </a:p>
          <a:p>
            <a:pPr algn="just"/>
            <a:r>
              <a:rPr lang="es-VE" dirty="0" smtClean="0"/>
              <a:t>                      y</a:t>
            </a:r>
            <a:r>
              <a:rPr lang="es-VE" baseline="-25000" dirty="0" smtClean="0"/>
              <a:t>1   </a:t>
            </a:r>
            <a:r>
              <a:rPr lang="es-VE" dirty="0" smtClean="0"/>
              <a:t>+   y</a:t>
            </a:r>
            <a:r>
              <a:rPr lang="es-VE" baseline="-25000" dirty="0" smtClean="0"/>
              <a:t>2  </a:t>
            </a:r>
            <a:r>
              <a:rPr lang="es-VE" dirty="0" smtClean="0"/>
              <a:t>≥ 5</a:t>
            </a:r>
          </a:p>
          <a:p>
            <a:pPr algn="just"/>
            <a:r>
              <a:rPr lang="es-VE" dirty="0" smtClean="0"/>
              <a:t>                      y</a:t>
            </a:r>
            <a:r>
              <a:rPr lang="es-VE" baseline="-25000" dirty="0" smtClean="0"/>
              <a:t>1   </a:t>
            </a:r>
            <a:r>
              <a:rPr lang="es-VE" dirty="0"/>
              <a:t>+ </a:t>
            </a:r>
            <a:r>
              <a:rPr lang="es-VE" dirty="0" smtClean="0"/>
              <a:t> 2y</a:t>
            </a:r>
            <a:r>
              <a:rPr lang="es-VE" baseline="-25000" dirty="0" smtClean="0"/>
              <a:t>2  </a:t>
            </a:r>
            <a:r>
              <a:rPr lang="es-VE" dirty="0"/>
              <a:t>≥ </a:t>
            </a:r>
            <a:r>
              <a:rPr lang="es-VE" dirty="0" smtClean="0"/>
              <a:t>6</a:t>
            </a:r>
            <a:endParaRPr lang="es-VE" dirty="0"/>
          </a:p>
          <a:p>
            <a:pPr algn="just"/>
            <a:r>
              <a:rPr lang="es-VE" dirty="0"/>
              <a:t>                   </a:t>
            </a:r>
            <a:r>
              <a:rPr lang="es-VE" sz="800" dirty="0"/>
              <a:t> </a:t>
            </a:r>
            <a:r>
              <a:rPr lang="es-VE" dirty="0"/>
              <a:t>  </a:t>
            </a:r>
            <a:r>
              <a:rPr lang="es-VE" dirty="0" smtClean="0"/>
              <a:t> y</a:t>
            </a:r>
            <a:r>
              <a:rPr lang="es-VE" baseline="-25000" dirty="0" smtClean="0"/>
              <a:t>1 </a:t>
            </a:r>
            <a:r>
              <a:rPr lang="es-VE" dirty="0"/>
              <a:t>≥ </a:t>
            </a:r>
            <a:r>
              <a:rPr lang="es-VE" dirty="0" smtClean="0"/>
              <a:t>0</a:t>
            </a:r>
          </a:p>
          <a:p>
            <a:pPr algn="just"/>
            <a:r>
              <a:rPr lang="es-VE" baseline="-25000" dirty="0"/>
              <a:t> </a:t>
            </a:r>
            <a:r>
              <a:rPr lang="es-VE" baseline="-25000" dirty="0" smtClean="0"/>
              <a:t>                                </a:t>
            </a:r>
            <a:r>
              <a:rPr lang="es-VE" dirty="0" smtClean="0"/>
              <a:t>y</a:t>
            </a:r>
            <a:r>
              <a:rPr lang="es-VE" baseline="-25000" dirty="0" smtClean="0"/>
              <a:t>2 </a:t>
            </a:r>
            <a:r>
              <a:rPr lang="es-VE" dirty="0"/>
              <a:t>≥ </a:t>
            </a:r>
            <a:r>
              <a:rPr lang="es-VE" dirty="0" smtClean="0"/>
              <a:t>0                     </a:t>
            </a:r>
            <a:endParaRPr lang="es-VE" dirty="0"/>
          </a:p>
        </p:txBody>
      </p:sp>
    </p:spTree>
    <p:extLst>
      <p:ext uri="{BB962C8B-B14F-4D97-AF65-F5344CB8AC3E}">
        <p14:creationId xmlns:p14="http://schemas.microsoft.com/office/powerpoint/2010/main" xmlns="" val="261411330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694895" y="188640"/>
            <a:ext cx="8475674" cy="1077218"/>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sz="2000" dirty="0" smtClean="0">
                <a:solidFill>
                  <a:schemeClr val="accent2">
                    <a:lumMod val="50000"/>
                  </a:schemeClr>
                </a:solidFill>
              </a:rPr>
              <a:t>El Método Simplex: La Dualidad en </a:t>
            </a:r>
            <a:r>
              <a:rPr lang="es-VE" sz="2000" dirty="0">
                <a:solidFill>
                  <a:schemeClr val="accent2">
                    <a:lumMod val="50000"/>
                  </a:schemeClr>
                </a:solidFill>
              </a:rPr>
              <a:t>la Programación </a:t>
            </a:r>
            <a:r>
              <a:rPr lang="es-VE" sz="2000" dirty="0" smtClean="0">
                <a:solidFill>
                  <a:schemeClr val="accent2">
                    <a:lumMod val="50000"/>
                  </a:schemeClr>
                </a:solidFill>
              </a:rPr>
              <a:t>Lineal</a:t>
            </a:r>
          </a:p>
          <a:p>
            <a:pPr algn="ctr"/>
            <a:r>
              <a:rPr lang="es-VE" altLang="es-VE" sz="2000" b="1" dirty="0" smtClean="0">
                <a:solidFill>
                  <a:schemeClr val="accent2">
                    <a:lumMod val="50000"/>
                  </a:schemeClr>
                </a:solidFill>
                <a:latin typeface="Arial" panose="020B0604020202020204" pitchFamily="34" charset="0"/>
                <a:cs typeface="Arial" panose="020B0604020202020204" pitchFamily="34" charset="0"/>
              </a:rPr>
              <a:t>Condiciones de transformación de Primal a Dual: Ejemplos</a:t>
            </a:r>
            <a:endParaRPr lang="es-VE" altLang="es-VE" sz="2000" b="1" dirty="0">
              <a:solidFill>
                <a:srgbClr val="0070C0"/>
              </a:solidFill>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1271464" y="1481628"/>
            <a:ext cx="6048672" cy="369332"/>
          </a:xfrm>
          <a:prstGeom prst="rect">
            <a:avLst/>
          </a:prstGeom>
          <a:noFill/>
        </p:spPr>
        <p:txBody>
          <a:bodyPr wrap="square" rtlCol="0">
            <a:spAutoFit/>
          </a:bodyPr>
          <a:lstStyle/>
          <a:p>
            <a:pPr algn="just"/>
            <a:r>
              <a:rPr lang="es-VE" dirty="0"/>
              <a:t>c</a:t>
            </a:r>
            <a:r>
              <a:rPr lang="es-VE" dirty="0" smtClean="0"/>
              <a:t>) Primales de minimización a Duales de maximización</a:t>
            </a:r>
            <a:endParaRPr lang="es-VE" dirty="0"/>
          </a:p>
        </p:txBody>
      </p:sp>
      <p:sp>
        <p:nvSpPr>
          <p:cNvPr id="5" name="CuadroTexto 4"/>
          <p:cNvSpPr txBox="1"/>
          <p:nvPr/>
        </p:nvSpPr>
        <p:spPr>
          <a:xfrm>
            <a:off x="1271464" y="1916127"/>
            <a:ext cx="4320480" cy="1354217"/>
          </a:xfrm>
          <a:prstGeom prst="rect">
            <a:avLst/>
          </a:prstGeom>
          <a:noFill/>
        </p:spPr>
        <p:txBody>
          <a:bodyPr wrap="square" rtlCol="0">
            <a:spAutoFit/>
          </a:bodyPr>
          <a:lstStyle/>
          <a:p>
            <a:pPr algn="just"/>
            <a:r>
              <a:rPr lang="es-VE" dirty="0" smtClean="0"/>
              <a:t>Minimizar </a:t>
            </a:r>
            <a:r>
              <a:rPr lang="es-VE" dirty="0"/>
              <a:t>z = </a:t>
            </a:r>
            <a:r>
              <a:rPr lang="es-VE" dirty="0" smtClean="0"/>
              <a:t>4x</a:t>
            </a:r>
            <a:r>
              <a:rPr lang="es-VE" baseline="-25000" dirty="0" smtClean="0"/>
              <a:t>1</a:t>
            </a:r>
            <a:r>
              <a:rPr lang="es-VE" dirty="0" smtClean="0"/>
              <a:t> </a:t>
            </a:r>
            <a:r>
              <a:rPr lang="es-VE" dirty="0"/>
              <a:t>+ </a:t>
            </a:r>
            <a:r>
              <a:rPr lang="es-VE" dirty="0" smtClean="0"/>
              <a:t>6x</a:t>
            </a:r>
            <a:r>
              <a:rPr lang="es-VE" baseline="-25000" dirty="0" smtClean="0"/>
              <a:t>2</a:t>
            </a:r>
            <a:endParaRPr lang="es-VE" dirty="0"/>
          </a:p>
          <a:p>
            <a:pPr algn="just"/>
            <a:endParaRPr lang="es-VE" sz="800" dirty="0"/>
          </a:p>
          <a:p>
            <a:pPr algn="just"/>
            <a:r>
              <a:rPr lang="es-VE" dirty="0" err="1"/>
              <a:t>S.S.Rs</a:t>
            </a:r>
            <a:r>
              <a:rPr lang="es-VE" dirty="0"/>
              <a:t>.:          3</a:t>
            </a:r>
            <a:r>
              <a:rPr lang="es-VE" dirty="0" smtClean="0"/>
              <a:t>x</a:t>
            </a:r>
            <a:r>
              <a:rPr lang="es-VE" baseline="-25000" dirty="0" smtClean="0"/>
              <a:t>1</a:t>
            </a:r>
            <a:r>
              <a:rPr lang="es-VE" dirty="0" smtClean="0"/>
              <a:t> - 4x</a:t>
            </a:r>
            <a:r>
              <a:rPr lang="es-VE" baseline="-25000" dirty="0" smtClean="0"/>
              <a:t>2</a:t>
            </a:r>
            <a:r>
              <a:rPr lang="es-VE" dirty="0" smtClean="0"/>
              <a:t> ≥ 10                </a:t>
            </a:r>
            <a:r>
              <a:rPr lang="es-VE" sz="1200" dirty="0" smtClean="0"/>
              <a:t>  </a:t>
            </a:r>
            <a:r>
              <a:rPr lang="es-VE" dirty="0" smtClean="0"/>
              <a:t> </a:t>
            </a:r>
            <a:r>
              <a:rPr lang="es-VE" sz="2000" dirty="0" smtClean="0"/>
              <a:t>  </a:t>
            </a:r>
            <a:r>
              <a:rPr lang="es-VE" dirty="0" smtClean="0"/>
              <a:t>          </a:t>
            </a:r>
          </a:p>
          <a:p>
            <a:pPr algn="just"/>
            <a:r>
              <a:rPr lang="es-VE" dirty="0" smtClean="0"/>
              <a:t>                    -5x</a:t>
            </a:r>
            <a:r>
              <a:rPr lang="es-VE" baseline="-25000" dirty="0" smtClean="0"/>
              <a:t>1</a:t>
            </a:r>
            <a:r>
              <a:rPr lang="es-VE" dirty="0" smtClean="0"/>
              <a:t>+  6x</a:t>
            </a:r>
            <a:r>
              <a:rPr lang="es-VE" baseline="-25000" dirty="0" smtClean="0"/>
              <a:t>2</a:t>
            </a:r>
            <a:r>
              <a:rPr lang="es-VE" dirty="0" smtClean="0"/>
              <a:t> ≤  8</a:t>
            </a:r>
            <a:endParaRPr lang="es-VE" dirty="0"/>
          </a:p>
          <a:p>
            <a:pPr algn="just"/>
            <a:r>
              <a:rPr lang="es-VE" dirty="0"/>
              <a:t>                   </a:t>
            </a:r>
            <a:r>
              <a:rPr lang="es-VE" sz="800" dirty="0"/>
              <a:t> </a:t>
            </a:r>
            <a:r>
              <a:rPr lang="es-VE" dirty="0"/>
              <a:t>  </a:t>
            </a:r>
            <a:r>
              <a:rPr lang="es-VE" dirty="0" smtClean="0"/>
              <a:t>x</a:t>
            </a:r>
            <a:r>
              <a:rPr lang="es-VE" baseline="-25000" dirty="0" smtClean="0"/>
              <a:t>i</a:t>
            </a:r>
            <a:r>
              <a:rPr lang="es-VE" dirty="0" smtClean="0"/>
              <a:t> </a:t>
            </a:r>
            <a:r>
              <a:rPr lang="es-VE" dirty="0"/>
              <a:t>≥ </a:t>
            </a:r>
            <a:r>
              <a:rPr lang="es-VE" dirty="0" smtClean="0"/>
              <a:t>0</a:t>
            </a:r>
            <a:endParaRPr lang="es-VE" dirty="0"/>
          </a:p>
        </p:txBody>
      </p:sp>
      <p:sp>
        <p:nvSpPr>
          <p:cNvPr id="6" name="CuadroTexto 4"/>
          <p:cNvSpPr txBox="1"/>
          <p:nvPr/>
        </p:nvSpPr>
        <p:spPr>
          <a:xfrm>
            <a:off x="6790896" y="1933997"/>
            <a:ext cx="4896544" cy="1600438"/>
          </a:xfrm>
          <a:prstGeom prst="rect">
            <a:avLst/>
          </a:prstGeom>
          <a:noFill/>
        </p:spPr>
        <p:txBody>
          <a:bodyPr wrap="square" rtlCol="0">
            <a:spAutoFit/>
          </a:bodyPr>
          <a:lstStyle/>
          <a:p>
            <a:pPr algn="just"/>
            <a:r>
              <a:rPr lang="es-VE" dirty="0" smtClean="0"/>
              <a:t>Maximizar z </a:t>
            </a:r>
            <a:r>
              <a:rPr lang="es-VE" dirty="0"/>
              <a:t>= </a:t>
            </a:r>
            <a:r>
              <a:rPr lang="es-VE" dirty="0" smtClean="0"/>
              <a:t>10y</a:t>
            </a:r>
            <a:r>
              <a:rPr lang="es-VE" baseline="-25000" dirty="0" smtClean="0"/>
              <a:t>1</a:t>
            </a:r>
            <a:r>
              <a:rPr lang="es-VE" dirty="0" smtClean="0"/>
              <a:t> </a:t>
            </a:r>
            <a:r>
              <a:rPr lang="es-VE" dirty="0"/>
              <a:t>+ </a:t>
            </a:r>
            <a:r>
              <a:rPr lang="es-VE" dirty="0" smtClean="0"/>
              <a:t>8y</a:t>
            </a:r>
            <a:r>
              <a:rPr lang="es-VE" baseline="-25000" dirty="0" smtClean="0"/>
              <a:t>2 </a:t>
            </a:r>
            <a:endParaRPr lang="es-VE" dirty="0"/>
          </a:p>
          <a:p>
            <a:pPr algn="just"/>
            <a:endParaRPr lang="es-VE" sz="800" dirty="0"/>
          </a:p>
          <a:p>
            <a:pPr algn="just"/>
            <a:r>
              <a:rPr lang="es-VE" dirty="0" err="1"/>
              <a:t>S.S.Rs</a:t>
            </a:r>
            <a:r>
              <a:rPr lang="es-VE" dirty="0"/>
              <a:t>.: </a:t>
            </a:r>
            <a:r>
              <a:rPr lang="es-VE" dirty="0" smtClean="0"/>
              <a:t>           3y</a:t>
            </a:r>
            <a:r>
              <a:rPr lang="es-VE" baseline="-25000" dirty="0" smtClean="0"/>
              <a:t>1</a:t>
            </a:r>
            <a:r>
              <a:rPr lang="es-VE" dirty="0" smtClean="0"/>
              <a:t> - 5y</a:t>
            </a:r>
            <a:r>
              <a:rPr lang="es-VE" baseline="-25000" dirty="0" smtClean="0"/>
              <a:t>2 </a:t>
            </a:r>
            <a:r>
              <a:rPr lang="es-VE" dirty="0"/>
              <a:t>≤ </a:t>
            </a:r>
            <a:r>
              <a:rPr lang="es-VE" dirty="0" smtClean="0"/>
              <a:t>4</a:t>
            </a:r>
          </a:p>
          <a:p>
            <a:pPr algn="just"/>
            <a:r>
              <a:rPr lang="es-VE" dirty="0" smtClean="0"/>
              <a:t>                      -4y</a:t>
            </a:r>
            <a:r>
              <a:rPr lang="es-VE" baseline="-25000" dirty="0" smtClean="0"/>
              <a:t>1 </a:t>
            </a:r>
            <a:r>
              <a:rPr lang="es-VE" dirty="0" smtClean="0"/>
              <a:t>+ 6y</a:t>
            </a:r>
            <a:r>
              <a:rPr lang="es-VE" baseline="-25000" dirty="0" smtClean="0"/>
              <a:t>2 </a:t>
            </a:r>
            <a:r>
              <a:rPr lang="es-VE" dirty="0"/>
              <a:t>≤ </a:t>
            </a:r>
            <a:r>
              <a:rPr lang="es-VE" dirty="0" smtClean="0"/>
              <a:t>6</a:t>
            </a:r>
          </a:p>
          <a:p>
            <a:pPr algn="just"/>
            <a:r>
              <a:rPr lang="es-VE" dirty="0" smtClean="0"/>
              <a:t>                   </a:t>
            </a:r>
            <a:r>
              <a:rPr lang="es-VE" sz="800" dirty="0" smtClean="0"/>
              <a:t> </a:t>
            </a:r>
            <a:r>
              <a:rPr lang="es-VE" dirty="0" smtClean="0"/>
              <a:t>     y</a:t>
            </a:r>
            <a:r>
              <a:rPr lang="es-VE" baseline="-25000" dirty="0" smtClean="0"/>
              <a:t>1 </a:t>
            </a:r>
            <a:r>
              <a:rPr lang="es-VE" dirty="0"/>
              <a:t>≥ 0</a:t>
            </a:r>
            <a:endParaRPr lang="es-VE" dirty="0" smtClean="0"/>
          </a:p>
          <a:p>
            <a:pPr algn="just"/>
            <a:r>
              <a:rPr lang="es-VE" baseline="-25000" dirty="0"/>
              <a:t> </a:t>
            </a:r>
            <a:r>
              <a:rPr lang="es-VE" baseline="-25000" dirty="0" smtClean="0"/>
              <a:t>                                   </a:t>
            </a:r>
            <a:r>
              <a:rPr lang="es-VE" dirty="0" smtClean="0"/>
              <a:t>y</a:t>
            </a:r>
            <a:r>
              <a:rPr lang="es-VE" baseline="-25000" dirty="0" smtClean="0"/>
              <a:t>2 </a:t>
            </a:r>
            <a:r>
              <a:rPr lang="es-VE" dirty="0"/>
              <a:t>≤ </a:t>
            </a:r>
            <a:r>
              <a:rPr lang="es-VE" dirty="0" smtClean="0"/>
              <a:t>0                      </a:t>
            </a:r>
            <a:endParaRPr lang="es-VE" dirty="0"/>
          </a:p>
        </p:txBody>
      </p:sp>
      <p:sp>
        <p:nvSpPr>
          <p:cNvPr id="7" name="6 CuadroTexto"/>
          <p:cNvSpPr txBox="1"/>
          <p:nvPr/>
        </p:nvSpPr>
        <p:spPr>
          <a:xfrm>
            <a:off x="1271464" y="4088433"/>
            <a:ext cx="6048672" cy="646331"/>
          </a:xfrm>
          <a:prstGeom prst="rect">
            <a:avLst/>
          </a:prstGeom>
          <a:noFill/>
        </p:spPr>
        <p:txBody>
          <a:bodyPr wrap="square" rtlCol="0">
            <a:spAutoFit/>
          </a:bodyPr>
          <a:lstStyle/>
          <a:p>
            <a:pPr algn="just"/>
            <a:r>
              <a:rPr lang="es-VE" dirty="0"/>
              <a:t>d</a:t>
            </a:r>
            <a:r>
              <a:rPr lang="es-VE" dirty="0" smtClean="0"/>
              <a:t>) Primales </a:t>
            </a:r>
            <a:r>
              <a:rPr lang="es-VE" dirty="0"/>
              <a:t>de minimización a Duales de maximización</a:t>
            </a:r>
          </a:p>
          <a:p>
            <a:pPr algn="just"/>
            <a:endParaRPr lang="es-VE" dirty="0"/>
          </a:p>
        </p:txBody>
      </p:sp>
      <p:sp>
        <p:nvSpPr>
          <p:cNvPr id="8" name="CuadroTexto 4"/>
          <p:cNvSpPr txBox="1"/>
          <p:nvPr/>
        </p:nvSpPr>
        <p:spPr>
          <a:xfrm>
            <a:off x="1271464" y="4507674"/>
            <a:ext cx="4680520" cy="1631216"/>
          </a:xfrm>
          <a:prstGeom prst="rect">
            <a:avLst/>
          </a:prstGeom>
          <a:noFill/>
        </p:spPr>
        <p:txBody>
          <a:bodyPr wrap="square" rtlCol="0">
            <a:spAutoFit/>
          </a:bodyPr>
          <a:lstStyle/>
          <a:p>
            <a:pPr algn="just"/>
            <a:r>
              <a:rPr lang="es-VE" dirty="0" smtClean="0"/>
              <a:t>Minimizar </a:t>
            </a:r>
            <a:r>
              <a:rPr lang="es-VE" dirty="0"/>
              <a:t>z = </a:t>
            </a:r>
            <a:r>
              <a:rPr lang="es-VE" dirty="0" smtClean="0"/>
              <a:t>   8x</a:t>
            </a:r>
            <a:r>
              <a:rPr lang="es-VE" baseline="-25000" dirty="0" smtClean="0"/>
              <a:t>1</a:t>
            </a:r>
            <a:r>
              <a:rPr lang="es-VE" dirty="0" smtClean="0"/>
              <a:t> </a:t>
            </a:r>
            <a:r>
              <a:rPr lang="es-VE" dirty="0"/>
              <a:t>+ </a:t>
            </a:r>
            <a:r>
              <a:rPr lang="es-VE" dirty="0" smtClean="0"/>
              <a:t>24x</a:t>
            </a:r>
            <a:r>
              <a:rPr lang="es-VE" baseline="-25000" dirty="0" smtClean="0"/>
              <a:t>2</a:t>
            </a:r>
            <a:endParaRPr lang="es-VE" dirty="0"/>
          </a:p>
          <a:p>
            <a:pPr algn="just"/>
            <a:endParaRPr lang="es-VE" sz="800" dirty="0"/>
          </a:p>
          <a:p>
            <a:pPr algn="just"/>
            <a:r>
              <a:rPr lang="es-VE" dirty="0" err="1"/>
              <a:t>S.S.Rs</a:t>
            </a:r>
            <a:r>
              <a:rPr lang="es-VE" dirty="0"/>
              <a:t>.:          </a:t>
            </a:r>
            <a:r>
              <a:rPr lang="es-VE" dirty="0" smtClean="0"/>
              <a:t>30x</a:t>
            </a:r>
            <a:r>
              <a:rPr lang="es-VE" baseline="-25000" dirty="0" smtClean="0"/>
              <a:t>1</a:t>
            </a:r>
            <a:r>
              <a:rPr lang="es-VE" dirty="0" smtClean="0"/>
              <a:t> + 88x</a:t>
            </a:r>
            <a:r>
              <a:rPr lang="es-VE" baseline="-25000" dirty="0" smtClean="0"/>
              <a:t>2</a:t>
            </a:r>
            <a:r>
              <a:rPr lang="es-VE" dirty="0" smtClean="0"/>
              <a:t> ≤ 1320</a:t>
            </a:r>
            <a:endParaRPr lang="es-VE" dirty="0"/>
          </a:p>
          <a:p>
            <a:pPr algn="just"/>
            <a:r>
              <a:rPr lang="es-VE" dirty="0"/>
              <a:t>                </a:t>
            </a:r>
            <a:r>
              <a:rPr lang="es-VE" sz="1200" dirty="0"/>
              <a:t>  </a:t>
            </a:r>
            <a:r>
              <a:rPr lang="es-VE" dirty="0" smtClean="0"/>
              <a:t> </a:t>
            </a:r>
            <a:r>
              <a:rPr lang="es-VE" sz="2000" dirty="0" smtClean="0"/>
              <a:t>  </a:t>
            </a:r>
            <a:r>
              <a:rPr lang="es-VE" dirty="0" smtClean="0"/>
              <a:t> -8x</a:t>
            </a:r>
            <a:r>
              <a:rPr lang="es-VE" baseline="-25000" dirty="0" smtClean="0"/>
              <a:t>1</a:t>
            </a:r>
            <a:r>
              <a:rPr lang="es-VE" dirty="0" smtClean="0"/>
              <a:t> </a:t>
            </a:r>
            <a:r>
              <a:rPr lang="es-VE" dirty="0"/>
              <a:t>+ </a:t>
            </a:r>
            <a:r>
              <a:rPr lang="es-VE" dirty="0" smtClean="0"/>
              <a:t>16x</a:t>
            </a:r>
            <a:r>
              <a:rPr lang="es-VE" baseline="-25000" dirty="0" smtClean="0"/>
              <a:t>2  </a:t>
            </a:r>
            <a:r>
              <a:rPr lang="es-VE" dirty="0" smtClean="0"/>
              <a:t>≥   -64 </a:t>
            </a:r>
          </a:p>
          <a:p>
            <a:pPr algn="just"/>
            <a:r>
              <a:rPr lang="es-VE" dirty="0" smtClean="0"/>
              <a:t>                     18x</a:t>
            </a:r>
            <a:r>
              <a:rPr lang="es-VE" baseline="-25000" dirty="0" smtClean="0"/>
              <a:t>1</a:t>
            </a:r>
            <a:r>
              <a:rPr lang="es-VE" dirty="0" smtClean="0"/>
              <a:t> </a:t>
            </a:r>
            <a:r>
              <a:rPr lang="es-VE" dirty="0"/>
              <a:t>+ </a:t>
            </a:r>
            <a:r>
              <a:rPr lang="es-VE" dirty="0" smtClean="0"/>
              <a:t>30x</a:t>
            </a:r>
            <a:r>
              <a:rPr lang="es-VE" baseline="-25000" dirty="0" smtClean="0"/>
              <a:t>2  </a:t>
            </a:r>
            <a:r>
              <a:rPr lang="es-VE" dirty="0" smtClean="0"/>
              <a:t>=  540       </a:t>
            </a:r>
            <a:endParaRPr lang="es-VE" dirty="0"/>
          </a:p>
          <a:p>
            <a:pPr algn="just"/>
            <a:r>
              <a:rPr lang="es-VE" dirty="0"/>
              <a:t>                   </a:t>
            </a:r>
            <a:r>
              <a:rPr lang="es-VE" sz="800" dirty="0"/>
              <a:t> </a:t>
            </a:r>
            <a:r>
              <a:rPr lang="es-VE" dirty="0"/>
              <a:t>  x</a:t>
            </a:r>
            <a:r>
              <a:rPr lang="es-VE" baseline="-25000" dirty="0"/>
              <a:t>i</a:t>
            </a:r>
            <a:r>
              <a:rPr lang="es-VE" dirty="0"/>
              <a:t> ≥ </a:t>
            </a:r>
            <a:r>
              <a:rPr lang="es-VE" dirty="0" smtClean="0"/>
              <a:t>0</a:t>
            </a:r>
            <a:endParaRPr lang="es-VE" dirty="0"/>
          </a:p>
        </p:txBody>
      </p:sp>
      <p:sp>
        <p:nvSpPr>
          <p:cNvPr id="9" name="CuadroTexto 4"/>
          <p:cNvSpPr txBox="1"/>
          <p:nvPr/>
        </p:nvSpPr>
        <p:spPr>
          <a:xfrm>
            <a:off x="6792384" y="4513655"/>
            <a:ext cx="4896544" cy="2154436"/>
          </a:xfrm>
          <a:prstGeom prst="rect">
            <a:avLst/>
          </a:prstGeom>
          <a:noFill/>
        </p:spPr>
        <p:txBody>
          <a:bodyPr wrap="square" rtlCol="0">
            <a:spAutoFit/>
          </a:bodyPr>
          <a:lstStyle/>
          <a:p>
            <a:pPr algn="just"/>
            <a:r>
              <a:rPr lang="es-VE" dirty="0" smtClean="0"/>
              <a:t>Maximizar z </a:t>
            </a:r>
            <a:r>
              <a:rPr lang="es-VE" dirty="0"/>
              <a:t>= </a:t>
            </a:r>
            <a:r>
              <a:rPr lang="es-VE" dirty="0" smtClean="0"/>
              <a:t>1320y</a:t>
            </a:r>
            <a:r>
              <a:rPr lang="es-VE" baseline="-25000" dirty="0" smtClean="0"/>
              <a:t>1</a:t>
            </a:r>
            <a:r>
              <a:rPr lang="es-VE" dirty="0" smtClean="0"/>
              <a:t> - 64y</a:t>
            </a:r>
            <a:r>
              <a:rPr lang="es-VE" baseline="-25000" dirty="0" smtClean="0"/>
              <a:t>2 </a:t>
            </a:r>
            <a:r>
              <a:rPr lang="es-VE" dirty="0"/>
              <a:t>+ </a:t>
            </a:r>
            <a:r>
              <a:rPr lang="es-VE" dirty="0" smtClean="0"/>
              <a:t>540y</a:t>
            </a:r>
            <a:r>
              <a:rPr lang="es-VE" baseline="-25000" dirty="0" smtClean="0"/>
              <a:t>3 </a:t>
            </a:r>
            <a:endParaRPr lang="es-VE" dirty="0"/>
          </a:p>
          <a:p>
            <a:pPr algn="just"/>
            <a:endParaRPr lang="es-VE" sz="800" dirty="0"/>
          </a:p>
          <a:p>
            <a:pPr algn="just"/>
            <a:r>
              <a:rPr lang="es-VE" dirty="0" err="1"/>
              <a:t>S.S.Rs</a:t>
            </a:r>
            <a:r>
              <a:rPr lang="es-VE" dirty="0"/>
              <a:t>.: </a:t>
            </a:r>
            <a:r>
              <a:rPr lang="es-VE" dirty="0" smtClean="0"/>
              <a:t>            30y</a:t>
            </a:r>
            <a:r>
              <a:rPr lang="es-VE" baseline="-25000" dirty="0" smtClean="0"/>
              <a:t>1</a:t>
            </a:r>
            <a:r>
              <a:rPr lang="es-VE" dirty="0" smtClean="0"/>
              <a:t> </a:t>
            </a:r>
            <a:r>
              <a:rPr lang="es-VE" dirty="0"/>
              <a:t>- </a:t>
            </a:r>
            <a:r>
              <a:rPr lang="es-VE" dirty="0" smtClean="0"/>
              <a:t>  8y</a:t>
            </a:r>
            <a:r>
              <a:rPr lang="es-VE" baseline="-25000" dirty="0" smtClean="0"/>
              <a:t>2 </a:t>
            </a:r>
            <a:r>
              <a:rPr lang="es-VE" dirty="0"/>
              <a:t>+ </a:t>
            </a:r>
            <a:r>
              <a:rPr lang="es-VE" dirty="0" smtClean="0"/>
              <a:t>18y</a:t>
            </a:r>
            <a:r>
              <a:rPr lang="es-VE" baseline="-25000" dirty="0" smtClean="0"/>
              <a:t>3 </a:t>
            </a:r>
            <a:r>
              <a:rPr lang="es-VE" dirty="0"/>
              <a:t>≤ </a:t>
            </a:r>
            <a:r>
              <a:rPr lang="es-VE" dirty="0" smtClean="0"/>
              <a:t> 8</a:t>
            </a:r>
          </a:p>
          <a:p>
            <a:pPr algn="just"/>
            <a:r>
              <a:rPr lang="es-VE" dirty="0" smtClean="0"/>
              <a:t>                         88y</a:t>
            </a:r>
            <a:r>
              <a:rPr lang="es-VE" baseline="-25000" dirty="0" smtClean="0"/>
              <a:t>1</a:t>
            </a:r>
            <a:r>
              <a:rPr lang="es-VE" dirty="0" smtClean="0"/>
              <a:t> +16y</a:t>
            </a:r>
            <a:r>
              <a:rPr lang="es-VE" baseline="-25000" dirty="0" smtClean="0"/>
              <a:t>2 </a:t>
            </a:r>
            <a:r>
              <a:rPr lang="es-VE" dirty="0"/>
              <a:t>+ </a:t>
            </a:r>
            <a:r>
              <a:rPr lang="es-VE" dirty="0" smtClean="0"/>
              <a:t>30y</a:t>
            </a:r>
            <a:r>
              <a:rPr lang="es-VE" baseline="-25000" dirty="0" smtClean="0"/>
              <a:t>3 </a:t>
            </a:r>
            <a:r>
              <a:rPr lang="es-VE" dirty="0"/>
              <a:t>≤  </a:t>
            </a:r>
            <a:r>
              <a:rPr lang="es-VE" dirty="0" smtClean="0"/>
              <a:t>24</a:t>
            </a:r>
            <a:endParaRPr lang="es-VE" dirty="0"/>
          </a:p>
          <a:p>
            <a:pPr algn="just"/>
            <a:r>
              <a:rPr lang="es-VE" dirty="0"/>
              <a:t> </a:t>
            </a:r>
            <a:r>
              <a:rPr lang="es-VE" dirty="0" smtClean="0"/>
              <a:t>                        </a:t>
            </a:r>
            <a:r>
              <a:rPr lang="es-VE" sz="800" dirty="0" smtClean="0"/>
              <a:t> </a:t>
            </a:r>
            <a:r>
              <a:rPr lang="es-VE" dirty="0" smtClean="0"/>
              <a:t>   y</a:t>
            </a:r>
            <a:r>
              <a:rPr lang="es-VE" baseline="-25000" dirty="0" smtClean="0"/>
              <a:t>1 </a:t>
            </a:r>
            <a:r>
              <a:rPr lang="es-VE" dirty="0"/>
              <a:t>≤ </a:t>
            </a:r>
            <a:r>
              <a:rPr lang="es-VE" dirty="0" smtClean="0"/>
              <a:t>0</a:t>
            </a:r>
          </a:p>
          <a:p>
            <a:pPr algn="just"/>
            <a:r>
              <a:rPr lang="es-VE" baseline="-25000" dirty="0"/>
              <a:t> </a:t>
            </a:r>
            <a:r>
              <a:rPr lang="es-VE" baseline="-25000" dirty="0" smtClean="0"/>
              <a:t>                                         </a:t>
            </a:r>
            <a:r>
              <a:rPr lang="es-VE" dirty="0" smtClean="0"/>
              <a:t>y</a:t>
            </a:r>
            <a:r>
              <a:rPr lang="es-VE" baseline="-25000" dirty="0" smtClean="0"/>
              <a:t>2 </a:t>
            </a:r>
            <a:r>
              <a:rPr lang="es-VE" dirty="0"/>
              <a:t>≥ </a:t>
            </a:r>
            <a:r>
              <a:rPr lang="es-VE" dirty="0" smtClean="0"/>
              <a:t>0</a:t>
            </a:r>
          </a:p>
          <a:p>
            <a:pPr algn="just"/>
            <a:r>
              <a:rPr lang="es-VE" dirty="0" smtClean="0"/>
              <a:t>                             y</a:t>
            </a:r>
            <a:r>
              <a:rPr lang="es-VE" baseline="-25000" dirty="0" smtClean="0"/>
              <a:t>3 </a:t>
            </a:r>
            <a:r>
              <a:rPr lang="es-VE" dirty="0" smtClean="0"/>
              <a:t>irrestricta en el signo</a:t>
            </a:r>
          </a:p>
          <a:p>
            <a:pPr algn="just"/>
            <a:r>
              <a:rPr lang="es-VE" dirty="0" smtClean="0"/>
              <a:t>                     </a:t>
            </a:r>
            <a:endParaRPr lang="es-VE" dirty="0"/>
          </a:p>
        </p:txBody>
      </p:sp>
    </p:spTree>
    <p:extLst>
      <p:ext uri="{BB962C8B-B14F-4D97-AF65-F5344CB8AC3E}">
        <p14:creationId xmlns:p14="http://schemas.microsoft.com/office/powerpoint/2010/main" xmlns="" val="388634644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723616" y="339621"/>
            <a:ext cx="8475674" cy="1077218"/>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sz="2000" dirty="0" smtClean="0">
                <a:solidFill>
                  <a:schemeClr val="accent2">
                    <a:lumMod val="50000"/>
                  </a:schemeClr>
                </a:solidFill>
              </a:rPr>
              <a:t>El Método Simplex: La Dualidad en </a:t>
            </a:r>
            <a:r>
              <a:rPr lang="es-VE" sz="2000" dirty="0">
                <a:solidFill>
                  <a:schemeClr val="accent2">
                    <a:lumMod val="50000"/>
                  </a:schemeClr>
                </a:solidFill>
              </a:rPr>
              <a:t>la Programación </a:t>
            </a:r>
            <a:r>
              <a:rPr lang="es-VE" sz="2000" dirty="0" smtClean="0">
                <a:solidFill>
                  <a:schemeClr val="accent2">
                    <a:lumMod val="50000"/>
                  </a:schemeClr>
                </a:solidFill>
              </a:rPr>
              <a:t>Lineal</a:t>
            </a:r>
          </a:p>
          <a:p>
            <a:pPr algn="ctr"/>
            <a:endParaRPr lang="es-VE" altLang="es-VE" sz="2000" b="1" dirty="0">
              <a:solidFill>
                <a:srgbClr val="0070C0"/>
              </a:solidFill>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1172921" y="1700808"/>
            <a:ext cx="9577064" cy="3693319"/>
          </a:xfrm>
          <a:prstGeom prst="rect">
            <a:avLst/>
          </a:prstGeom>
          <a:noFill/>
        </p:spPr>
        <p:txBody>
          <a:bodyPr wrap="square" rtlCol="0">
            <a:spAutoFit/>
          </a:bodyPr>
          <a:lstStyle/>
          <a:p>
            <a:pPr algn="just"/>
            <a:r>
              <a:rPr lang="es-ES" dirty="0"/>
              <a:t>El problema </a:t>
            </a:r>
            <a:r>
              <a:rPr lang="es-ES" dirty="0" smtClean="0"/>
              <a:t>Primal </a:t>
            </a:r>
            <a:r>
              <a:rPr lang="es-ES" dirty="0"/>
              <a:t>y </a:t>
            </a:r>
            <a:r>
              <a:rPr lang="es-ES" dirty="0" smtClean="0"/>
              <a:t>Dual </a:t>
            </a:r>
            <a:r>
              <a:rPr lang="es-ES" dirty="0"/>
              <a:t>explican dos aspectos económicos distintos de un mismo problema. Las variables duales nos vienen a medir el valor de los recursos imputados a la producción, pero esta valoración tiene unas características peculiares, esta realizada en términos de costos de oportunidad. Esto quiere decir que aquellos factores </a:t>
            </a:r>
            <a:r>
              <a:rPr lang="es-ES" dirty="0" smtClean="0"/>
              <a:t>(o restricciones) </a:t>
            </a:r>
            <a:r>
              <a:rPr lang="es-ES" dirty="0"/>
              <a:t>cuyas existencias no quedan agotadas en el programa óptimo establecido, tienen un costo nulo desde el anterior punto de vista, pues bajo el prisma exclusivo del sistema empresarial es un bien libre al estar en exceso</a:t>
            </a:r>
            <a:r>
              <a:rPr lang="es-ES" dirty="0" smtClean="0"/>
              <a:t>.</a:t>
            </a:r>
          </a:p>
          <a:p>
            <a:pPr algn="just"/>
            <a:endParaRPr lang="es-VE" dirty="0"/>
          </a:p>
          <a:p>
            <a:pPr algn="just"/>
            <a:r>
              <a:rPr lang="es-ES" dirty="0"/>
              <a:t>En consecuencia, la función objetivo, medirá el costo total de los factores imputados a la producción, valor que ha de igualarse al rendimiento total hallado en la función económica del primal para que se produzca el equilibrio. Explicaremos con más detalle la interpretación económica del </a:t>
            </a:r>
            <a:r>
              <a:rPr lang="es-ES" dirty="0" smtClean="0"/>
              <a:t>Problema </a:t>
            </a:r>
            <a:r>
              <a:rPr lang="es-ES" dirty="0"/>
              <a:t>D</a:t>
            </a:r>
            <a:r>
              <a:rPr lang="es-ES" dirty="0" smtClean="0"/>
              <a:t>ual</a:t>
            </a:r>
            <a:r>
              <a:rPr lang="es-ES" dirty="0"/>
              <a:t>.</a:t>
            </a:r>
            <a:endParaRPr lang="es-VE" dirty="0"/>
          </a:p>
          <a:p>
            <a:pPr algn="just"/>
            <a:endParaRPr lang="es-VE" dirty="0" smtClean="0"/>
          </a:p>
        </p:txBody>
      </p:sp>
    </p:spTree>
    <p:extLst>
      <p:ext uri="{BB962C8B-B14F-4D97-AF65-F5344CB8AC3E}">
        <p14:creationId xmlns:p14="http://schemas.microsoft.com/office/powerpoint/2010/main" xmlns="" val="298720498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723616" y="339621"/>
            <a:ext cx="8475674" cy="1077218"/>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sz="2000" dirty="0" smtClean="0">
                <a:solidFill>
                  <a:schemeClr val="accent2">
                    <a:lumMod val="50000"/>
                  </a:schemeClr>
                </a:solidFill>
              </a:rPr>
              <a:t>La Dualidad en </a:t>
            </a:r>
            <a:r>
              <a:rPr lang="es-VE" sz="2000" dirty="0">
                <a:solidFill>
                  <a:schemeClr val="accent2">
                    <a:lumMod val="50000"/>
                  </a:schemeClr>
                </a:solidFill>
              </a:rPr>
              <a:t>la Programación </a:t>
            </a:r>
            <a:r>
              <a:rPr lang="es-VE" sz="2000" dirty="0" smtClean="0">
                <a:solidFill>
                  <a:schemeClr val="accent2">
                    <a:lumMod val="50000"/>
                  </a:schemeClr>
                </a:solidFill>
              </a:rPr>
              <a:t>Lineal: Ejemplo de Estudio</a:t>
            </a:r>
          </a:p>
          <a:p>
            <a:pPr algn="ctr"/>
            <a:endParaRPr lang="es-VE" altLang="es-VE" sz="2000" b="1" dirty="0">
              <a:solidFill>
                <a:srgbClr val="0070C0"/>
              </a:solidFill>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1172921" y="1700808"/>
            <a:ext cx="9577064" cy="4924425"/>
          </a:xfrm>
          <a:prstGeom prst="rect">
            <a:avLst/>
          </a:prstGeom>
          <a:noFill/>
        </p:spPr>
        <p:txBody>
          <a:bodyPr wrap="square" rtlCol="0">
            <a:spAutoFit/>
          </a:bodyPr>
          <a:lstStyle/>
          <a:p>
            <a:pPr lvl="0" algn="just"/>
            <a:r>
              <a:rPr lang="es-VE" dirty="0" smtClean="0"/>
              <a:t>Suponga Usted que </a:t>
            </a:r>
            <a:r>
              <a:rPr lang="es-VE" dirty="0"/>
              <a:t>u</a:t>
            </a:r>
            <a:r>
              <a:rPr lang="es-VE" dirty="0" smtClean="0"/>
              <a:t>n </a:t>
            </a:r>
            <a:r>
              <a:rPr lang="es-VE" dirty="0"/>
              <a:t>granjero cría gallinas y patos. El costo de la crianza de una gallina es de 6 UM y el de una pato 4 UM hasta el momento de su venta. Las gallinas se venden a 12 UM y los patos a 8 UM. Sabiendo que la granja puede alojar a lo máximo 500 aves y que el granjero no desea tener más de 300 patos ni más de 400 gallinas a la vez. ¿Cuántas aves de cada especie debe criar el granjero a fin de </a:t>
            </a:r>
            <a:r>
              <a:rPr lang="es-VE" b="1" dirty="0"/>
              <a:t>optimizar</a:t>
            </a:r>
            <a:r>
              <a:rPr lang="es-VE" dirty="0"/>
              <a:t> las operaciones de su granja</a:t>
            </a:r>
            <a:r>
              <a:rPr lang="es-VE" dirty="0" smtClean="0"/>
              <a:t>?</a:t>
            </a:r>
          </a:p>
          <a:p>
            <a:pPr lvl="0" algn="just"/>
            <a:endParaRPr lang="es-VE" dirty="0"/>
          </a:p>
          <a:p>
            <a:pPr lvl="0" algn="just"/>
            <a:r>
              <a:rPr lang="es-VE" dirty="0" smtClean="0"/>
              <a:t>Llevando a cabo los pasos matemáticos para resolver el problemas de programación lineal, tenemos:</a:t>
            </a:r>
          </a:p>
          <a:p>
            <a:pPr lvl="0" algn="just"/>
            <a:endParaRPr lang="es-VE" dirty="0"/>
          </a:p>
          <a:p>
            <a:pPr lvl="0" algn="just"/>
            <a:r>
              <a:rPr lang="es-VE" dirty="0" smtClean="0"/>
              <a:t>1.- Identificación de las variables</a:t>
            </a:r>
          </a:p>
          <a:p>
            <a:pPr lvl="0" algn="just"/>
            <a:endParaRPr lang="es-VE" sz="800" dirty="0" smtClean="0"/>
          </a:p>
          <a:p>
            <a:pPr lvl="0" algn="just"/>
            <a:r>
              <a:rPr lang="es-VE" dirty="0"/>
              <a:t>x</a:t>
            </a:r>
            <a:r>
              <a:rPr lang="es-VE" baseline="-25000" dirty="0" smtClean="0"/>
              <a:t>1</a:t>
            </a:r>
            <a:r>
              <a:rPr lang="es-VE" dirty="0" smtClean="0"/>
              <a:t>: número de gallinas a criar y a vender por el granjero.</a:t>
            </a:r>
          </a:p>
          <a:p>
            <a:pPr algn="just"/>
            <a:r>
              <a:rPr lang="es-VE" dirty="0" smtClean="0"/>
              <a:t>x</a:t>
            </a:r>
            <a:r>
              <a:rPr lang="es-VE" baseline="-25000" dirty="0" smtClean="0"/>
              <a:t>2</a:t>
            </a:r>
            <a:r>
              <a:rPr lang="es-VE" dirty="0" smtClean="0"/>
              <a:t>: </a:t>
            </a:r>
            <a:r>
              <a:rPr lang="es-VE" dirty="0"/>
              <a:t>número de </a:t>
            </a:r>
            <a:r>
              <a:rPr lang="es-VE" dirty="0" smtClean="0"/>
              <a:t>patos a </a:t>
            </a:r>
            <a:r>
              <a:rPr lang="es-VE" dirty="0"/>
              <a:t>criar y a vender por el granjero</a:t>
            </a:r>
            <a:r>
              <a:rPr lang="es-VE" dirty="0" smtClean="0"/>
              <a:t>.</a:t>
            </a:r>
          </a:p>
          <a:p>
            <a:pPr algn="just"/>
            <a:endParaRPr lang="es-VE" dirty="0"/>
          </a:p>
          <a:p>
            <a:pPr algn="just"/>
            <a:r>
              <a:rPr lang="es-VE" dirty="0" smtClean="0"/>
              <a:t>2.- Función objetivo</a:t>
            </a:r>
          </a:p>
          <a:p>
            <a:pPr algn="just"/>
            <a:endParaRPr lang="es-VE" sz="800" dirty="0"/>
          </a:p>
          <a:p>
            <a:pPr algn="just"/>
            <a:r>
              <a:rPr lang="es-VE" dirty="0" smtClean="0"/>
              <a:t>Max z = 6x</a:t>
            </a:r>
            <a:r>
              <a:rPr lang="es-VE" baseline="-25000" dirty="0" smtClean="0"/>
              <a:t>1</a:t>
            </a:r>
            <a:r>
              <a:rPr lang="es-VE" dirty="0" smtClean="0"/>
              <a:t> + 4x</a:t>
            </a:r>
            <a:r>
              <a:rPr lang="es-VE" baseline="-25000" dirty="0" smtClean="0"/>
              <a:t>2</a:t>
            </a:r>
            <a:endParaRPr lang="es-VE" baseline="-25000" dirty="0"/>
          </a:p>
          <a:p>
            <a:pPr lvl="0" algn="just"/>
            <a:endParaRPr lang="es-VE" dirty="0" smtClean="0"/>
          </a:p>
        </p:txBody>
      </p:sp>
    </p:spTree>
    <p:extLst>
      <p:ext uri="{BB962C8B-B14F-4D97-AF65-F5344CB8AC3E}">
        <p14:creationId xmlns:p14="http://schemas.microsoft.com/office/powerpoint/2010/main" xmlns="" val="143999109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694895" y="188640"/>
            <a:ext cx="8475674" cy="769441"/>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endParaRPr lang="es-VE" altLang="es-VE" sz="2400" dirty="0" smtClean="0">
              <a:latin typeface="Arial" panose="020B0604020202020204" pitchFamily="34" charset="0"/>
              <a:cs typeface="Arial" panose="020B0604020202020204" pitchFamily="34" charset="0"/>
            </a:endParaRPr>
          </a:p>
          <a:p>
            <a:pPr algn="ctr"/>
            <a:r>
              <a:rPr lang="es-VE" sz="2000" dirty="0">
                <a:solidFill>
                  <a:schemeClr val="accent2">
                    <a:lumMod val="50000"/>
                  </a:schemeClr>
                </a:solidFill>
              </a:rPr>
              <a:t>La Dualidad en la Programación Lineal: Ejemplo de </a:t>
            </a:r>
            <a:r>
              <a:rPr lang="es-VE" sz="2000" dirty="0" smtClean="0">
                <a:solidFill>
                  <a:schemeClr val="accent2">
                    <a:lumMod val="50000"/>
                  </a:schemeClr>
                </a:solidFill>
              </a:rPr>
              <a:t>Estudio</a:t>
            </a:r>
            <a:endParaRPr lang="es-VE" altLang="es-VE" sz="2000" dirty="0">
              <a:latin typeface="Arial" panose="020B0604020202020204" pitchFamily="34" charset="0"/>
              <a:cs typeface="Arial" panose="020B0604020202020204" pitchFamily="34" charset="0"/>
            </a:endParaRPr>
          </a:p>
        </p:txBody>
      </p:sp>
      <p:sp>
        <p:nvSpPr>
          <p:cNvPr id="3" name="2 CuadroTexto"/>
          <p:cNvSpPr txBox="1"/>
          <p:nvPr/>
        </p:nvSpPr>
        <p:spPr>
          <a:xfrm>
            <a:off x="1271464" y="1481628"/>
            <a:ext cx="6048672" cy="369332"/>
          </a:xfrm>
          <a:prstGeom prst="rect">
            <a:avLst/>
          </a:prstGeom>
          <a:noFill/>
        </p:spPr>
        <p:txBody>
          <a:bodyPr wrap="square" rtlCol="0">
            <a:spAutoFit/>
          </a:bodyPr>
          <a:lstStyle/>
          <a:p>
            <a:pPr algn="just"/>
            <a:r>
              <a:rPr lang="es-VE" dirty="0" smtClean="0"/>
              <a:t>3.- Modelo matemático del </a:t>
            </a:r>
            <a:r>
              <a:rPr lang="es-VE" b="1" dirty="0" smtClean="0"/>
              <a:t>Primal</a:t>
            </a:r>
            <a:endParaRPr lang="es-VE" b="1" dirty="0"/>
          </a:p>
        </p:txBody>
      </p:sp>
      <p:sp>
        <p:nvSpPr>
          <p:cNvPr id="5" name="CuadroTexto 4"/>
          <p:cNvSpPr txBox="1"/>
          <p:nvPr/>
        </p:nvSpPr>
        <p:spPr>
          <a:xfrm>
            <a:off x="1271464" y="1916127"/>
            <a:ext cx="4320480" cy="1877437"/>
          </a:xfrm>
          <a:prstGeom prst="rect">
            <a:avLst/>
          </a:prstGeom>
          <a:noFill/>
        </p:spPr>
        <p:txBody>
          <a:bodyPr wrap="square" rtlCol="0">
            <a:spAutoFit/>
          </a:bodyPr>
          <a:lstStyle/>
          <a:p>
            <a:pPr algn="just"/>
            <a:r>
              <a:rPr lang="es-VE" dirty="0" smtClean="0"/>
              <a:t>Maximizar </a:t>
            </a:r>
            <a:r>
              <a:rPr lang="es-VE" dirty="0"/>
              <a:t>z = </a:t>
            </a:r>
            <a:r>
              <a:rPr lang="es-VE" dirty="0" smtClean="0"/>
              <a:t>6x</a:t>
            </a:r>
            <a:r>
              <a:rPr lang="es-VE" baseline="-25000" dirty="0" smtClean="0"/>
              <a:t>1</a:t>
            </a:r>
            <a:r>
              <a:rPr lang="es-VE" dirty="0" smtClean="0"/>
              <a:t> </a:t>
            </a:r>
            <a:r>
              <a:rPr lang="es-VE" dirty="0"/>
              <a:t>+ </a:t>
            </a:r>
            <a:r>
              <a:rPr lang="es-VE" dirty="0" smtClean="0"/>
              <a:t>4x</a:t>
            </a:r>
            <a:r>
              <a:rPr lang="es-VE" baseline="-25000" dirty="0" smtClean="0"/>
              <a:t>2</a:t>
            </a:r>
            <a:endParaRPr lang="es-VE" dirty="0"/>
          </a:p>
          <a:p>
            <a:pPr algn="just"/>
            <a:endParaRPr lang="es-VE" sz="800" dirty="0"/>
          </a:p>
          <a:p>
            <a:pPr algn="just"/>
            <a:r>
              <a:rPr lang="es-VE" dirty="0" err="1"/>
              <a:t>S.S.Rs</a:t>
            </a:r>
            <a:r>
              <a:rPr lang="es-VE" dirty="0"/>
              <a:t>.:          </a:t>
            </a:r>
            <a:r>
              <a:rPr lang="es-VE" dirty="0" smtClean="0"/>
              <a:t>  x</a:t>
            </a:r>
            <a:r>
              <a:rPr lang="es-VE" baseline="-25000" dirty="0" smtClean="0"/>
              <a:t>1</a:t>
            </a:r>
            <a:r>
              <a:rPr lang="es-VE" dirty="0" smtClean="0"/>
              <a:t> + x</a:t>
            </a:r>
            <a:r>
              <a:rPr lang="es-VE" baseline="-25000" dirty="0" smtClean="0"/>
              <a:t>2</a:t>
            </a:r>
            <a:r>
              <a:rPr lang="es-VE" dirty="0"/>
              <a:t> ≤ </a:t>
            </a:r>
            <a:r>
              <a:rPr lang="es-VE" dirty="0" smtClean="0"/>
              <a:t>500</a:t>
            </a:r>
            <a:endParaRPr lang="es-VE" dirty="0"/>
          </a:p>
          <a:p>
            <a:pPr algn="just"/>
            <a:r>
              <a:rPr lang="es-VE" dirty="0"/>
              <a:t> </a:t>
            </a:r>
            <a:r>
              <a:rPr lang="es-VE" dirty="0" smtClean="0"/>
              <a:t>                 </a:t>
            </a:r>
            <a:r>
              <a:rPr lang="es-VE" sz="800" dirty="0" smtClean="0"/>
              <a:t> </a:t>
            </a:r>
            <a:r>
              <a:rPr lang="es-VE" dirty="0" smtClean="0"/>
              <a:t>     x</a:t>
            </a:r>
            <a:r>
              <a:rPr lang="es-VE" baseline="-25000" dirty="0" smtClean="0"/>
              <a:t>1</a:t>
            </a:r>
            <a:r>
              <a:rPr lang="es-VE" dirty="0" smtClean="0"/>
              <a:t>       </a:t>
            </a:r>
            <a:r>
              <a:rPr lang="es-VE" baseline="-25000" dirty="0" smtClean="0"/>
              <a:t> </a:t>
            </a:r>
            <a:r>
              <a:rPr lang="es-VE" dirty="0" smtClean="0"/>
              <a:t>≤ 400</a:t>
            </a:r>
          </a:p>
          <a:p>
            <a:pPr algn="just"/>
            <a:r>
              <a:rPr lang="es-VE" dirty="0" smtClean="0"/>
              <a:t>                              x</a:t>
            </a:r>
            <a:r>
              <a:rPr lang="es-VE" baseline="-25000" dirty="0" smtClean="0"/>
              <a:t>2</a:t>
            </a:r>
            <a:r>
              <a:rPr lang="es-VE" dirty="0"/>
              <a:t> ≤ </a:t>
            </a:r>
            <a:r>
              <a:rPr lang="es-VE" dirty="0" smtClean="0"/>
              <a:t>300</a:t>
            </a:r>
            <a:endParaRPr lang="es-VE" dirty="0"/>
          </a:p>
          <a:p>
            <a:pPr algn="just"/>
            <a:r>
              <a:rPr lang="es-VE" dirty="0"/>
              <a:t>                   </a:t>
            </a:r>
            <a:r>
              <a:rPr lang="es-VE" sz="800" dirty="0"/>
              <a:t> </a:t>
            </a:r>
            <a:r>
              <a:rPr lang="es-VE" dirty="0"/>
              <a:t>  </a:t>
            </a:r>
            <a:r>
              <a:rPr lang="es-VE" dirty="0" smtClean="0"/>
              <a:t>  x</a:t>
            </a:r>
            <a:r>
              <a:rPr lang="es-VE" baseline="-25000" dirty="0" smtClean="0"/>
              <a:t>i</a:t>
            </a:r>
            <a:r>
              <a:rPr lang="es-VE" dirty="0" smtClean="0"/>
              <a:t> </a:t>
            </a:r>
            <a:r>
              <a:rPr lang="es-VE" dirty="0"/>
              <a:t>≥ </a:t>
            </a:r>
            <a:r>
              <a:rPr lang="es-VE" dirty="0" smtClean="0"/>
              <a:t>0</a:t>
            </a:r>
          </a:p>
          <a:p>
            <a:pPr algn="just"/>
            <a:r>
              <a:rPr lang="es-VE" dirty="0"/>
              <a:t> </a:t>
            </a:r>
            <a:r>
              <a:rPr lang="es-VE" dirty="0" smtClean="0"/>
              <a:t>                       i = 1, 2</a:t>
            </a:r>
            <a:endParaRPr lang="es-VE" dirty="0"/>
          </a:p>
        </p:txBody>
      </p:sp>
      <p:sp>
        <p:nvSpPr>
          <p:cNvPr id="10" name="CuadroTexto 9"/>
          <p:cNvSpPr txBox="1"/>
          <p:nvPr/>
        </p:nvSpPr>
        <p:spPr>
          <a:xfrm>
            <a:off x="1415480" y="4005064"/>
            <a:ext cx="9505056" cy="2569934"/>
          </a:xfrm>
          <a:prstGeom prst="rect">
            <a:avLst/>
          </a:prstGeom>
          <a:noFill/>
        </p:spPr>
        <p:txBody>
          <a:bodyPr wrap="square" rtlCol="0">
            <a:spAutoFit/>
          </a:bodyPr>
          <a:lstStyle/>
          <a:p>
            <a:r>
              <a:rPr lang="es-VE" dirty="0" smtClean="0"/>
              <a:t>Introduciendo el modelo a un programa de Programación Lineal, obtenemos:</a:t>
            </a:r>
          </a:p>
          <a:p>
            <a:endParaRPr lang="es-VE" sz="800" dirty="0" smtClean="0"/>
          </a:p>
          <a:p>
            <a:pPr lvl="0" algn="just"/>
            <a:r>
              <a:rPr lang="es-VE" dirty="0" smtClean="0"/>
              <a:t>x</a:t>
            </a:r>
            <a:r>
              <a:rPr lang="es-VE" baseline="-25000" dirty="0" smtClean="0"/>
              <a:t>1 </a:t>
            </a:r>
            <a:r>
              <a:rPr lang="es-VE" dirty="0" smtClean="0"/>
              <a:t>= </a:t>
            </a:r>
            <a:r>
              <a:rPr lang="es-VE" dirty="0"/>
              <a:t>número de gallinas </a:t>
            </a:r>
            <a:r>
              <a:rPr lang="es-VE" dirty="0" smtClean="0"/>
              <a:t>que se recomienda criar </a:t>
            </a:r>
            <a:r>
              <a:rPr lang="es-VE" dirty="0"/>
              <a:t>y a vender por el </a:t>
            </a:r>
            <a:r>
              <a:rPr lang="es-VE" dirty="0" smtClean="0"/>
              <a:t>granjero, 400.</a:t>
            </a:r>
            <a:endParaRPr lang="es-VE" dirty="0"/>
          </a:p>
          <a:p>
            <a:pPr algn="just"/>
            <a:r>
              <a:rPr lang="es-VE" dirty="0" smtClean="0"/>
              <a:t>x</a:t>
            </a:r>
            <a:r>
              <a:rPr lang="es-VE" baseline="-25000" dirty="0" smtClean="0"/>
              <a:t>2 </a:t>
            </a:r>
            <a:r>
              <a:rPr lang="es-VE" dirty="0" smtClean="0"/>
              <a:t>= </a:t>
            </a:r>
            <a:r>
              <a:rPr lang="es-VE" dirty="0"/>
              <a:t>número de </a:t>
            </a:r>
            <a:r>
              <a:rPr lang="es-VE" dirty="0" smtClean="0"/>
              <a:t>patos </a:t>
            </a:r>
            <a:r>
              <a:rPr lang="es-VE" dirty="0"/>
              <a:t>que se recomienda </a:t>
            </a:r>
            <a:r>
              <a:rPr lang="es-VE" dirty="0" smtClean="0"/>
              <a:t>criar </a:t>
            </a:r>
            <a:r>
              <a:rPr lang="es-VE" dirty="0"/>
              <a:t>y a vender por el granjero, </a:t>
            </a:r>
            <a:r>
              <a:rPr lang="es-VE" dirty="0" smtClean="0"/>
              <a:t>100.</a:t>
            </a:r>
          </a:p>
          <a:p>
            <a:pPr algn="just"/>
            <a:r>
              <a:rPr lang="es-VE" dirty="0"/>
              <a:t>z</a:t>
            </a:r>
            <a:r>
              <a:rPr lang="es-VE" dirty="0" smtClean="0"/>
              <a:t> = 2.800 unidades monetarias de utilidad.</a:t>
            </a:r>
          </a:p>
          <a:p>
            <a:pPr algn="just"/>
            <a:endParaRPr lang="es-VE" sz="800" dirty="0"/>
          </a:p>
          <a:p>
            <a:pPr algn="just"/>
            <a:r>
              <a:rPr lang="es-VE" b="1" dirty="0" smtClean="0"/>
              <a:t>Interpretación:</a:t>
            </a:r>
            <a:r>
              <a:rPr lang="es-VE" dirty="0" smtClean="0"/>
              <a:t> con esta propuesta óptima el granjero ocupará todo el espacio de la granja, criando el máximo de gallinas respetando esta restricción. En la restricción de espacio para lo patos, quedaría supuestamente espacio para 200, pero este sobrante es contrarrestado con la limitación global de espacio para criar 500 aves en total.</a:t>
            </a:r>
            <a:endParaRPr lang="es-VE" dirty="0"/>
          </a:p>
        </p:txBody>
      </p:sp>
    </p:spTree>
    <p:extLst>
      <p:ext uri="{BB962C8B-B14F-4D97-AF65-F5344CB8AC3E}">
        <p14:creationId xmlns:p14="http://schemas.microsoft.com/office/powerpoint/2010/main" xmlns="" val="119358117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694895" y="188640"/>
            <a:ext cx="8475674" cy="769441"/>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a:t>
            </a:r>
            <a:r>
              <a:rPr lang="es-VE" altLang="es-VE" sz="2400" dirty="0" smtClean="0">
                <a:latin typeface="Arial" panose="020B0604020202020204" pitchFamily="34" charset="0"/>
                <a:cs typeface="Arial" panose="020B0604020202020204" pitchFamily="34" charset="0"/>
              </a:rPr>
              <a:t>Gerencia</a:t>
            </a:r>
          </a:p>
          <a:p>
            <a:pPr algn="ctr"/>
            <a:r>
              <a:rPr lang="es-VE" sz="2000" dirty="0">
                <a:solidFill>
                  <a:schemeClr val="accent2">
                    <a:lumMod val="50000"/>
                  </a:schemeClr>
                </a:solidFill>
                <a:latin typeface="+mn-lt"/>
              </a:rPr>
              <a:t>La Dualidad en la Programación Lineal: Ejemplo de </a:t>
            </a:r>
            <a:r>
              <a:rPr lang="es-VE" sz="2000" dirty="0" smtClean="0">
                <a:solidFill>
                  <a:schemeClr val="accent2">
                    <a:lumMod val="50000"/>
                  </a:schemeClr>
                </a:solidFill>
                <a:latin typeface="+mn-lt"/>
              </a:rPr>
              <a:t>Estudio</a:t>
            </a:r>
            <a:endParaRPr lang="es-VE" altLang="es-VE" sz="2000" b="1" dirty="0">
              <a:solidFill>
                <a:srgbClr val="0070C0"/>
              </a:solidFill>
              <a:latin typeface="Arial" panose="020B0604020202020204" pitchFamily="34" charset="0"/>
              <a:cs typeface="Arial" panose="020B0604020202020204" pitchFamily="34" charset="0"/>
            </a:endParaRPr>
          </a:p>
        </p:txBody>
      </p:sp>
      <p:sp>
        <p:nvSpPr>
          <p:cNvPr id="3" name="2 CuadroTexto"/>
          <p:cNvSpPr txBox="1"/>
          <p:nvPr/>
        </p:nvSpPr>
        <p:spPr>
          <a:xfrm>
            <a:off x="695400" y="976110"/>
            <a:ext cx="6048672" cy="369332"/>
          </a:xfrm>
          <a:prstGeom prst="rect">
            <a:avLst/>
          </a:prstGeom>
          <a:noFill/>
        </p:spPr>
        <p:txBody>
          <a:bodyPr wrap="square" rtlCol="0">
            <a:spAutoFit/>
          </a:bodyPr>
          <a:lstStyle/>
          <a:p>
            <a:pPr algn="just"/>
            <a:r>
              <a:rPr lang="es-VE" dirty="0" smtClean="0"/>
              <a:t>4.- Modelo matemático del </a:t>
            </a:r>
            <a:r>
              <a:rPr lang="es-VE" b="1" dirty="0" smtClean="0"/>
              <a:t>Dual</a:t>
            </a:r>
            <a:endParaRPr lang="es-VE" b="1" dirty="0"/>
          </a:p>
        </p:txBody>
      </p:sp>
      <p:sp>
        <p:nvSpPr>
          <p:cNvPr id="10" name="CuadroTexto 9"/>
          <p:cNvSpPr txBox="1"/>
          <p:nvPr/>
        </p:nvSpPr>
        <p:spPr>
          <a:xfrm>
            <a:off x="604140" y="3271686"/>
            <a:ext cx="10657184" cy="3385542"/>
          </a:xfrm>
          <a:prstGeom prst="rect">
            <a:avLst/>
          </a:prstGeom>
          <a:noFill/>
        </p:spPr>
        <p:txBody>
          <a:bodyPr wrap="square" rtlCol="0">
            <a:spAutoFit/>
          </a:bodyPr>
          <a:lstStyle/>
          <a:p>
            <a:r>
              <a:rPr lang="es-VE" dirty="0" smtClean="0"/>
              <a:t>Introduciendo el modelo a un programa de Programación Lineal, obtenemos:</a:t>
            </a:r>
          </a:p>
          <a:p>
            <a:endParaRPr lang="es-VE" sz="800" dirty="0" smtClean="0"/>
          </a:p>
          <a:p>
            <a:pPr lvl="0" algn="just"/>
            <a:r>
              <a:rPr lang="es-VE" dirty="0"/>
              <a:t>y</a:t>
            </a:r>
            <a:r>
              <a:rPr lang="es-VE" baseline="-25000" dirty="0" smtClean="0"/>
              <a:t>1 </a:t>
            </a:r>
            <a:r>
              <a:rPr lang="es-VE" dirty="0" smtClean="0"/>
              <a:t>= 6, que es la contribución marginal en unidades monetarias a la función objetivo por una unidad de aporte o sustracción de la capacidad total para criar aves.</a:t>
            </a:r>
            <a:endParaRPr lang="es-VE" dirty="0"/>
          </a:p>
          <a:p>
            <a:pPr lvl="0" algn="just"/>
            <a:r>
              <a:rPr lang="es-VE" dirty="0"/>
              <a:t>y</a:t>
            </a:r>
            <a:r>
              <a:rPr lang="es-VE" baseline="-25000" dirty="0" smtClean="0"/>
              <a:t>2 </a:t>
            </a:r>
            <a:r>
              <a:rPr lang="es-VE" dirty="0" smtClean="0"/>
              <a:t>= 4, que </a:t>
            </a:r>
            <a:r>
              <a:rPr lang="es-VE" dirty="0"/>
              <a:t>es la contribución marginal en unidades monetarias a la función objetivo por una unidad de aporte o sustracción de la capacidad total </a:t>
            </a:r>
            <a:r>
              <a:rPr lang="es-VE" dirty="0" smtClean="0"/>
              <a:t>de gallinas. </a:t>
            </a:r>
          </a:p>
          <a:p>
            <a:pPr lvl="0" algn="just"/>
            <a:r>
              <a:rPr lang="es-VE" dirty="0" smtClean="0"/>
              <a:t>y</a:t>
            </a:r>
            <a:r>
              <a:rPr lang="es-VE" baseline="-25000" dirty="0" smtClean="0"/>
              <a:t>3 </a:t>
            </a:r>
            <a:r>
              <a:rPr lang="es-VE" dirty="0"/>
              <a:t>= </a:t>
            </a:r>
            <a:r>
              <a:rPr lang="es-VE" dirty="0" smtClean="0"/>
              <a:t>0, </a:t>
            </a:r>
            <a:r>
              <a:rPr lang="es-VE" dirty="0"/>
              <a:t>que es la contribución marginal en unidades monetarias a la función objetivo por una unidad de aporte o sustracción de la capacidad total de </a:t>
            </a:r>
            <a:r>
              <a:rPr lang="es-VE" dirty="0" smtClean="0"/>
              <a:t>patos. </a:t>
            </a:r>
          </a:p>
          <a:p>
            <a:pPr algn="just"/>
            <a:r>
              <a:rPr lang="es-VE" dirty="0" smtClean="0"/>
              <a:t>z = 2.800 unidades monetarias de utilidad.</a:t>
            </a:r>
          </a:p>
          <a:p>
            <a:pPr algn="just"/>
            <a:endParaRPr lang="es-VE" sz="800" dirty="0"/>
          </a:p>
          <a:p>
            <a:pPr algn="just"/>
            <a:r>
              <a:rPr lang="es-VE" b="1" dirty="0" smtClean="0"/>
              <a:t>Interpretación: </a:t>
            </a:r>
            <a:r>
              <a:rPr lang="es-VE" dirty="0" smtClean="0"/>
              <a:t>Es importante destacar que en </a:t>
            </a:r>
            <a:r>
              <a:rPr lang="es-VE" dirty="0"/>
              <a:t>la restricción de espacio para lo patos, quedaría supuestamente espacio para 200, pero este sobrante </a:t>
            </a:r>
            <a:r>
              <a:rPr lang="es-VE" dirty="0" smtClean="0"/>
              <a:t>en nada afectara como contribución marginal a la función objetivo </a:t>
            </a:r>
            <a:r>
              <a:rPr lang="es-VE" b="1" dirty="0" smtClean="0"/>
              <a:t>(Precio Sombra), </a:t>
            </a:r>
            <a:r>
              <a:rPr lang="es-VE" dirty="0" smtClean="0"/>
              <a:t>a menos que se lleve a cabo un </a:t>
            </a:r>
            <a:r>
              <a:rPr lang="es-VE" b="1" dirty="0" smtClean="0"/>
              <a:t>Análisis de Sensibilidad.</a:t>
            </a:r>
            <a:endParaRPr lang="es-VE" b="1" dirty="0"/>
          </a:p>
        </p:txBody>
      </p:sp>
      <p:sp>
        <p:nvSpPr>
          <p:cNvPr id="9" name="CuadroTexto 4"/>
          <p:cNvSpPr txBox="1"/>
          <p:nvPr/>
        </p:nvSpPr>
        <p:spPr>
          <a:xfrm>
            <a:off x="670765" y="1363471"/>
            <a:ext cx="4896544" cy="1908215"/>
          </a:xfrm>
          <a:prstGeom prst="rect">
            <a:avLst/>
          </a:prstGeom>
          <a:noFill/>
        </p:spPr>
        <p:txBody>
          <a:bodyPr wrap="square" rtlCol="0">
            <a:spAutoFit/>
          </a:bodyPr>
          <a:lstStyle/>
          <a:p>
            <a:pPr algn="just"/>
            <a:r>
              <a:rPr lang="es-VE" dirty="0" smtClean="0"/>
              <a:t>Minimizar z </a:t>
            </a:r>
            <a:r>
              <a:rPr lang="es-VE" dirty="0"/>
              <a:t>= </a:t>
            </a:r>
            <a:r>
              <a:rPr lang="es-VE" dirty="0" smtClean="0"/>
              <a:t>500y</a:t>
            </a:r>
            <a:r>
              <a:rPr lang="es-VE" baseline="-25000" dirty="0" smtClean="0"/>
              <a:t>1</a:t>
            </a:r>
            <a:r>
              <a:rPr lang="es-VE" dirty="0" smtClean="0"/>
              <a:t> + 400y</a:t>
            </a:r>
            <a:r>
              <a:rPr lang="es-VE" baseline="-25000" dirty="0" smtClean="0"/>
              <a:t>2 </a:t>
            </a:r>
            <a:r>
              <a:rPr lang="es-VE" dirty="0"/>
              <a:t>+ </a:t>
            </a:r>
            <a:r>
              <a:rPr lang="es-VE" dirty="0" smtClean="0"/>
              <a:t>100y</a:t>
            </a:r>
            <a:r>
              <a:rPr lang="es-VE" baseline="-25000" dirty="0" smtClean="0"/>
              <a:t>3 </a:t>
            </a:r>
            <a:endParaRPr lang="es-VE" dirty="0"/>
          </a:p>
          <a:p>
            <a:pPr algn="just"/>
            <a:endParaRPr lang="es-VE" sz="800" dirty="0"/>
          </a:p>
          <a:p>
            <a:pPr algn="just"/>
            <a:r>
              <a:rPr lang="es-VE" dirty="0" err="1"/>
              <a:t>S.S.Rs</a:t>
            </a:r>
            <a:r>
              <a:rPr lang="es-VE" dirty="0"/>
              <a:t>.: </a:t>
            </a:r>
            <a:r>
              <a:rPr lang="es-VE" dirty="0" smtClean="0"/>
              <a:t>             y</a:t>
            </a:r>
            <a:r>
              <a:rPr lang="es-VE" baseline="-25000" dirty="0" smtClean="0"/>
              <a:t>1</a:t>
            </a:r>
            <a:r>
              <a:rPr lang="es-VE" dirty="0" smtClean="0"/>
              <a:t> </a:t>
            </a:r>
            <a:r>
              <a:rPr lang="es-VE" dirty="0"/>
              <a:t>+</a:t>
            </a:r>
            <a:r>
              <a:rPr lang="es-VE" dirty="0" smtClean="0"/>
              <a:t>       y</a:t>
            </a:r>
            <a:r>
              <a:rPr lang="es-VE" baseline="-25000" dirty="0" smtClean="0"/>
              <a:t>2                 </a:t>
            </a:r>
            <a:r>
              <a:rPr lang="es-VE" dirty="0"/>
              <a:t>≥ </a:t>
            </a:r>
            <a:r>
              <a:rPr lang="es-VE" dirty="0" smtClean="0"/>
              <a:t>  6</a:t>
            </a:r>
          </a:p>
          <a:p>
            <a:pPr algn="just"/>
            <a:r>
              <a:rPr lang="es-VE" dirty="0" smtClean="0"/>
              <a:t>                      </a:t>
            </a:r>
            <a:r>
              <a:rPr lang="es-VE" sz="2000" dirty="0" smtClean="0"/>
              <a:t>  </a:t>
            </a:r>
            <a:r>
              <a:rPr lang="es-VE" dirty="0" smtClean="0"/>
              <a:t> y</a:t>
            </a:r>
            <a:r>
              <a:rPr lang="es-VE" baseline="-25000" dirty="0" smtClean="0"/>
              <a:t>1</a:t>
            </a:r>
            <a:r>
              <a:rPr lang="es-VE" dirty="0" smtClean="0"/>
              <a:t> +                  y</a:t>
            </a:r>
            <a:r>
              <a:rPr lang="es-VE" baseline="-25000" dirty="0" smtClean="0"/>
              <a:t>3 </a:t>
            </a:r>
            <a:r>
              <a:rPr lang="es-VE" dirty="0"/>
              <a:t>≥ </a:t>
            </a:r>
            <a:r>
              <a:rPr lang="es-VE" dirty="0" smtClean="0"/>
              <a:t>  4</a:t>
            </a:r>
            <a:endParaRPr lang="es-VE" dirty="0"/>
          </a:p>
          <a:p>
            <a:pPr algn="just"/>
            <a:r>
              <a:rPr lang="es-VE" dirty="0"/>
              <a:t> </a:t>
            </a:r>
            <a:r>
              <a:rPr lang="es-VE" dirty="0" smtClean="0"/>
              <a:t>                        </a:t>
            </a:r>
            <a:r>
              <a:rPr lang="es-VE" sz="800" dirty="0" smtClean="0"/>
              <a:t> </a:t>
            </a:r>
            <a:r>
              <a:rPr lang="es-VE" dirty="0" smtClean="0"/>
              <a:t>y</a:t>
            </a:r>
            <a:r>
              <a:rPr lang="es-VE" baseline="-25000" dirty="0" smtClean="0"/>
              <a:t>1 </a:t>
            </a:r>
            <a:r>
              <a:rPr lang="es-VE" dirty="0"/>
              <a:t>≥ </a:t>
            </a:r>
            <a:r>
              <a:rPr lang="es-VE" dirty="0" smtClean="0"/>
              <a:t>0</a:t>
            </a:r>
          </a:p>
          <a:p>
            <a:pPr algn="just"/>
            <a:r>
              <a:rPr lang="es-VE" baseline="-25000" dirty="0"/>
              <a:t> </a:t>
            </a:r>
            <a:r>
              <a:rPr lang="es-VE" baseline="-25000" dirty="0" smtClean="0"/>
              <a:t>                                     </a:t>
            </a:r>
            <a:r>
              <a:rPr lang="es-VE" dirty="0" smtClean="0"/>
              <a:t>y</a:t>
            </a:r>
            <a:r>
              <a:rPr lang="es-VE" baseline="-25000" dirty="0" smtClean="0"/>
              <a:t>2 </a:t>
            </a:r>
            <a:r>
              <a:rPr lang="es-VE" dirty="0"/>
              <a:t>≥</a:t>
            </a:r>
            <a:r>
              <a:rPr lang="es-VE" dirty="0" smtClean="0"/>
              <a:t> 0</a:t>
            </a:r>
          </a:p>
          <a:p>
            <a:pPr algn="just"/>
            <a:r>
              <a:rPr lang="es-VE" dirty="0" smtClean="0"/>
              <a:t>                          y</a:t>
            </a:r>
            <a:r>
              <a:rPr lang="es-VE" baseline="-25000" dirty="0" smtClean="0"/>
              <a:t>3 </a:t>
            </a:r>
            <a:r>
              <a:rPr lang="es-VE" sz="1600" dirty="0"/>
              <a:t>≥</a:t>
            </a:r>
            <a:r>
              <a:rPr lang="es-VE" sz="1600" dirty="0" smtClean="0"/>
              <a:t> </a:t>
            </a:r>
            <a:r>
              <a:rPr lang="es-VE" dirty="0" smtClean="0"/>
              <a:t>0                     </a:t>
            </a:r>
            <a:endParaRPr lang="es-VE" dirty="0"/>
          </a:p>
        </p:txBody>
      </p:sp>
    </p:spTree>
    <p:extLst>
      <p:ext uri="{BB962C8B-B14F-4D97-AF65-F5344CB8AC3E}">
        <p14:creationId xmlns:p14="http://schemas.microsoft.com/office/powerpoint/2010/main" xmlns="" val="63837023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723616" y="339621"/>
            <a:ext cx="8475674" cy="1077218"/>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sz="2000" dirty="0" smtClean="0">
                <a:solidFill>
                  <a:schemeClr val="accent2">
                    <a:lumMod val="50000"/>
                  </a:schemeClr>
                </a:solidFill>
              </a:rPr>
              <a:t>El Método Simplex: La Dualidad en </a:t>
            </a:r>
            <a:r>
              <a:rPr lang="es-VE" sz="2000" dirty="0">
                <a:solidFill>
                  <a:schemeClr val="accent2">
                    <a:lumMod val="50000"/>
                  </a:schemeClr>
                </a:solidFill>
              </a:rPr>
              <a:t>la Programación </a:t>
            </a:r>
            <a:r>
              <a:rPr lang="es-VE" sz="2000" dirty="0" smtClean="0">
                <a:solidFill>
                  <a:schemeClr val="accent2">
                    <a:lumMod val="50000"/>
                  </a:schemeClr>
                </a:solidFill>
              </a:rPr>
              <a:t>Lineal</a:t>
            </a:r>
          </a:p>
          <a:p>
            <a:pPr algn="ctr"/>
            <a:endParaRPr lang="es-VE" altLang="es-VE" sz="2000" b="1" dirty="0">
              <a:solidFill>
                <a:srgbClr val="0070C0"/>
              </a:solidFill>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911424" y="1196752"/>
            <a:ext cx="10153128" cy="4801314"/>
          </a:xfrm>
          <a:prstGeom prst="rect">
            <a:avLst/>
          </a:prstGeom>
          <a:noFill/>
        </p:spPr>
        <p:txBody>
          <a:bodyPr wrap="square" rtlCol="0">
            <a:spAutoFit/>
          </a:bodyPr>
          <a:lstStyle/>
          <a:p>
            <a:pPr algn="just"/>
            <a:r>
              <a:rPr lang="es-VE" b="1" dirty="0" smtClean="0">
                <a:solidFill>
                  <a:schemeClr val="accent2">
                    <a:lumMod val="50000"/>
                  </a:schemeClr>
                </a:solidFill>
              </a:rPr>
              <a:t>Precios Sombra: </a:t>
            </a:r>
            <a:r>
              <a:rPr lang="es-VE" dirty="0" smtClean="0"/>
              <a:t>El precio sombra de una restricción representa la tasa de cambio del valor óptimo ante una modificación marginal del lado derecho de una restricción.</a:t>
            </a:r>
          </a:p>
          <a:p>
            <a:pPr algn="just"/>
            <a:endParaRPr lang="es-VE" dirty="0"/>
          </a:p>
          <a:p>
            <a:pPr algn="just"/>
            <a:r>
              <a:rPr lang="es-VE" b="1" dirty="0" smtClean="0">
                <a:solidFill>
                  <a:schemeClr val="accent2">
                    <a:lumMod val="50000"/>
                  </a:schemeClr>
                </a:solidFill>
              </a:rPr>
              <a:t>Análisis de Sensibilidad:</a:t>
            </a:r>
            <a:r>
              <a:rPr lang="es-VE" dirty="0" smtClean="0"/>
              <a:t>  El Análisis de Sensibilidad investiga el cambio en la solución óptima que resulta de hacer  cambios en los parámetros del modelo de Programación lineal.</a:t>
            </a:r>
          </a:p>
          <a:p>
            <a:pPr algn="just"/>
            <a:endParaRPr lang="es-VE" dirty="0"/>
          </a:p>
          <a:p>
            <a:pPr algn="just"/>
            <a:r>
              <a:rPr lang="es-VE" b="1" dirty="0" smtClean="0">
                <a:solidFill>
                  <a:schemeClr val="accent2">
                    <a:lumMod val="50000"/>
                  </a:schemeClr>
                </a:solidFill>
              </a:rPr>
              <a:t>Problema: </a:t>
            </a:r>
            <a:r>
              <a:rPr lang="es-VE" dirty="0" smtClean="0"/>
              <a:t>Un frutero necesita 16 cajas de naranjas, 5 de plátanos y 20 de manzanas. Dos mayoristas pueden suministrarle para satisfacer sus necesidades. El mayoristas A envía en cada contenedor 8 cajas de naranjas, 1 de plátanos y 2 de manzanas. El mayorista B envía en cada contenedor 2 cajas de naranjas, 1 de plátanos y 7 de manzanas. Sabiendo que el mayorista A se encuentra a 150 km. de distancia y el mayorista B se encuentra a 300 km., calcular cuántos contenedores habrá que comprar a cada mayorista, con objeto de ahorrar tiempo y dinero.</a:t>
            </a:r>
          </a:p>
          <a:p>
            <a:pPr algn="just"/>
            <a:endParaRPr lang="es-VE" dirty="0" smtClean="0"/>
          </a:p>
          <a:p>
            <a:pPr marL="342900" indent="-342900" algn="just">
              <a:buAutoNum type="alphaLcParenR"/>
            </a:pPr>
            <a:r>
              <a:rPr lang="es-VE" dirty="0" smtClean="0"/>
              <a:t>Formular el modelo matemático Primal, correrlo e interpretar sus resultados.</a:t>
            </a:r>
          </a:p>
          <a:p>
            <a:pPr marL="342900" indent="-342900" algn="just">
              <a:buFontTx/>
              <a:buAutoNum type="alphaLcParenR"/>
            </a:pPr>
            <a:r>
              <a:rPr lang="es-VE" dirty="0"/>
              <a:t>Formular el modelo matemático </a:t>
            </a:r>
            <a:r>
              <a:rPr lang="es-VE" dirty="0" smtClean="0"/>
              <a:t>Dual, </a:t>
            </a:r>
            <a:r>
              <a:rPr lang="es-VE" dirty="0"/>
              <a:t>correrlo e interpretar sus resultados</a:t>
            </a:r>
            <a:r>
              <a:rPr lang="es-VE" dirty="0" smtClean="0"/>
              <a:t>.</a:t>
            </a:r>
          </a:p>
          <a:p>
            <a:pPr marL="342900" indent="-342900" algn="just">
              <a:buFontTx/>
              <a:buAutoNum type="alphaLcParenR"/>
            </a:pPr>
            <a:r>
              <a:rPr lang="es-VE" dirty="0" smtClean="0"/>
              <a:t>Llevar a cabo diferentes modificaciones en los parámetros (análisis de sensibilidad) ya sean en los modelos Primal y Dual y analizar resultados.</a:t>
            </a:r>
          </a:p>
        </p:txBody>
      </p:sp>
    </p:spTree>
    <p:extLst>
      <p:ext uri="{BB962C8B-B14F-4D97-AF65-F5344CB8AC3E}">
        <p14:creationId xmlns:p14="http://schemas.microsoft.com/office/powerpoint/2010/main" xmlns="" val="80306132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476672"/>
            <a:ext cx="7920880" cy="830997"/>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altLang="es-VE" sz="2400" b="1" dirty="0" smtClean="0">
                <a:solidFill>
                  <a:schemeClr val="accent2">
                    <a:lumMod val="50000"/>
                  </a:schemeClr>
                </a:solidFill>
                <a:latin typeface="Arial" panose="020B0604020202020204" pitchFamily="34" charset="0"/>
                <a:cs typeface="Arial" panose="020B0604020202020204" pitchFamily="34" charset="0"/>
              </a:rPr>
              <a:t>Programación </a:t>
            </a:r>
            <a:r>
              <a:rPr lang="es-VE" altLang="es-VE" sz="2400" b="1" dirty="0">
                <a:solidFill>
                  <a:schemeClr val="accent2">
                    <a:lumMod val="50000"/>
                  </a:schemeClr>
                </a:solidFill>
                <a:latin typeface="Arial" panose="020B0604020202020204" pitchFamily="34" charset="0"/>
                <a:cs typeface="Arial" panose="020B0604020202020204" pitchFamily="34" charset="0"/>
              </a:rPr>
              <a:t>con enteros</a:t>
            </a: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602122" y="1598323"/>
            <a:ext cx="10657184" cy="5047536"/>
          </a:xfrm>
          <a:prstGeom prst="rect">
            <a:avLst/>
          </a:prstGeom>
          <a:noFill/>
        </p:spPr>
        <p:txBody>
          <a:bodyPr wrap="square" rtlCol="0">
            <a:spAutoFit/>
          </a:bodyPr>
          <a:lstStyle/>
          <a:p>
            <a:pPr algn="just"/>
            <a:r>
              <a:rPr lang="es-VE" sz="2200" dirty="0"/>
              <a:t>En una solución óptima para programación lineal a veces las variables de decisión tendrán un valor entero, esto es un número entero (0, 1, 2, …). Sin embargo, algunas veces tendrán un valor fraccionario (por ejemplo, 2¾o 4,11353). Ninguna de las restricciones de un modelo de programación lineal prohíbe valores fraccionarios.</a:t>
            </a:r>
          </a:p>
          <a:p>
            <a:pPr algn="just"/>
            <a:endParaRPr lang="es-VE" sz="1200" dirty="0"/>
          </a:p>
          <a:p>
            <a:pPr algn="just"/>
            <a:r>
              <a:rPr lang="es-VE" sz="2200" dirty="0"/>
              <a:t>En algunas aplicaciones, las variables de decisión tendrán sentido si y sólo si tienen valores enteros. Por ejemplo, puede ser necesario asignar personas, máquinas, o vehículos a actividades en cantidades enteras. Este es el tipo de situación que estudia la programación entera.</a:t>
            </a:r>
          </a:p>
          <a:p>
            <a:pPr algn="just"/>
            <a:endParaRPr lang="es-VE" sz="1200" dirty="0"/>
          </a:p>
          <a:p>
            <a:pPr algn="just"/>
            <a:r>
              <a:rPr lang="es-VE" sz="2200" dirty="0"/>
              <a:t>Tipos de problemas de programación entera</a:t>
            </a:r>
          </a:p>
          <a:p>
            <a:pPr algn="just"/>
            <a:endParaRPr lang="es-VE" sz="1200" dirty="0"/>
          </a:p>
          <a:p>
            <a:pPr algn="just"/>
            <a:r>
              <a:rPr lang="es-VE" sz="2200" dirty="0"/>
              <a:t>•Programación entera pura         Pueden ser con variables binarias </a:t>
            </a:r>
          </a:p>
          <a:p>
            <a:pPr algn="just"/>
            <a:endParaRPr lang="es-VE" sz="1200" dirty="0"/>
          </a:p>
          <a:p>
            <a:pPr algn="just"/>
            <a:r>
              <a:rPr lang="es-VE" sz="2200" dirty="0"/>
              <a:t>•Programación entera mixta           (es decir valores de 0 o 1)</a:t>
            </a:r>
          </a:p>
        </p:txBody>
      </p:sp>
      <p:sp>
        <p:nvSpPr>
          <p:cNvPr id="5" name="Abrir llave 4"/>
          <p:cNvSpPr/>
          <p:nvPr/>
        </p:nvSpPr>
        <p:spPr>
          <a:xfrm>
            <a:off x="4511824" y="5589240"/>
            <a:ext cx="144016" cy="79208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VE"/>
          </a:p>
        </p:txBody>
      </p:sp>
    </p:spTree>
    <p:extLst>
      <p:ext uri="{BB962C8B-B14F-4D97-AF65-F5344CB8AC3E}">
        <p14:creationId xmlns:p14="http://schemas.microsoft.com/office/powerpoint/2010/main" xmlns="" val="104288168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991544" y="356071"/>
            <a:ext cx="7920880" cy="830997"/>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Programación con enteros</a:t>
            </a:r>
          </a:p>
          <a:p>
            <a:pPr algn="ctr"/>
            <a:r>
              <a:rPr lang="es-VE" altLang="es-VE" sz="2400" dirty="0">
                <a:solidFill>
                  <a:schemeClr val="accent2">
                    <a:lumMod val="50000"/>
                  </a:schemeClr>
                </a:solidFill>
                <a:latin typeface="Arial" panose="020B0604020202020204" pitchFamily="34" charset="0"/>
                <a:cs typeface="Arial" panose="020B0604020202020204" pitchFamily="34" charset="0"/>
              </a:rPr>
              <a:t>Ejemplo-Problema</a:t>
            </a: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623392" y="1506784"/>
            <a:ext cx="10657184" cy="5324535"/>
          </a:xfrm>
          <a:prstGeom prst="rect">
            <a:avLst/>
          </a:prstGeom>
          <a:noFill/>
        </p:spPr>
        <p:txBody>
          <a:bodyPr wrap="square" rtlCol="0">
            <a:spAutoFit/>
          </a:bodyPr>
          <a:lstStyle/>
          <a:p>
            <a:pPr algn="just"/>
            <a:r>
              <a:rPr lang="es-VE" sz="2000" dirty="0"/>
              <a:t>TBA Airlines es una compañía regional pequeña que se especializa en vuelos cortos en aviones pequeños. La compañía ha tenido un buen desempeño y la administración decidió ampliar sus operaciones. El asunto básico que ahora enfrenta la administración es si comprar más aviones pequeños para agregar algunos vuelos o comenzar a desplazarse al mercado nacional, comprando algunos aviones grandes para nuevos vuelos a través de todo EEUU (o ambos). Entraran muchos factores en la decisión final de la administración, pero el más importante es cual estrategia es probable que sea más redituable.</a:t>
            </a:r>
          </a:p>
          <a:p>
            <a:pPr algn="just"/>
            <a:endParaRPr lang="es-VE" sz="2000" dirty="0"/>
          </a:p>
          <a:p>
            <a:pPr algn="just"/>
            <a:r>
              <a:rPr lang="es-VE" sz="2000" dirty="0"/>
              <a:t>La información pertinente se encuentra en la siguiente tabla:</a:t>
            </a:r>
          </a:p>
          <a:p>
            <a:pPr algn="just"/>
            <a:endParaRPr lang="es-VE" sz="2000" dirty="0"/>
          </a:p>
          <a:p>
            <a:pPr algn="just"/>
            <a:endParaRPr lang="es-VE" sz="2000" dirty="0"/>
          </a:p>
          <a:p>
            <a:pPr algn="just"/>
            <a:endParaRPr lang="es-VE" sz="2000" dirty="0"/>
          </a:p>
          <a:p>
            <a:pPr algn="just"/>
            <a:endParaRPr lang="es-VE" sz="2000" dirty="0"/>
          </a:p>
          <a:p>
            <a:pPr algn="just"/>
            <a:endParaRPr lang="es-VE" sz="2000" dirty="0"/>
          </a:p>
          <a:p>
            <a:pPr algn="just"/>
            <a:endParaRPr lang="es-VE" sz="2000" dirty="0"/>
          </a:p>
          <a:p>
            <a:pPr algn="just"/>
            <a:r>
              <a:rPr lang="es-VE" sz="2000" dirty="0"/>
              <a:t>¿Cuántos aviones de cada tipo se deben comprar para maximizar la ganancia anual neta total?</a:t>
            </a:r>
          </a:p>
        </p:txBody>
      </p:sp>
      <p:graphicFrame>
        <p:nvGraphicFramePr>
          <p:cNvPr id="6" name="Tabla 5"/>
          <p:cNvGraphicFramePr>
            <a:graphicFrameLocks noGrp="1"/>
          </p:cNvGraphicFramePr>
          <p:nvPr>
            <p:extLst/>
          </p:nvPr>
        </p:nvGraphicFramePr>
        <p:xfrm>
          <a:off x="1127448" y="4509120"/>
          <a:ext cx="9289031" cy="1483360"/>
        </p:xfrm>
        <a:graphic>
          <a:graphicData uri="http://schemas.openxmlformats.org/drawingml/2006/table">
            <a:tbl>
              <a:tblPr firstRow="1" bandRow="1">
                <a:tableStyleId>{5C22544A-7EE6-4342-B048-85BDC9FD1C3A}</a:tableStyleId>
              </a:tblPr>
              <a:tblGrid>
                <a:gridCol w="3186747">
                  <a:extLst>
                    <a:ext uri="{9D8B030D-6E8A-4147-A177-3AD203B41FA5}">
                      <a16:colId xmlns:a16="http://schemas.microsoft.com/office/drawing/2014/main" xmlns="" val="1791678186"/>
                    </a:ext>
                  </a:extLst>
                </a:gridCol>
                <a:gridCol w="1853812">
                  <a:extLst>
                    <a:ext uri="{9D8B030D-6E8A-4147-A177-3AD203B41FA5}">
                      <a16:colId xmlns:a16="http://schemas.microsoft.com/office/drawing/2014/main" xmlns="" val="3848749459"/>
                    </a:ext>
                  </a:extLst>
                </a:gridCol>
                <a:gridCol w="1728192">
                  <a:extLst>
                    <a:ext uri="{9D8B030D-6E8A-4147-A177-3AD203B41FA5}">
                      <a16:colId xmlns:a16="http://schemas.microsoft.com/office/drawing/2014/main" xmlns="" val="315478620"/>
                    </a:ext>
                  </a:extLst>
                </a:gridCol>
                <a:gridCol w="2520280">
                  <a:extLst>
                    <a:ext uri="{9D8B030D-6E8A-4147-A177-3AD203B41FA5}">
                      <a16:colId xmlns:a16="http://schemas.microsoft.com/office/drawing/2014/main" xmlns="" val="675507032"/>
                    </a:ext>
                  </a:extLst>
                </a:gridCol>
              </a:tblGrid>
              <a:tr h="370840">
                <a:tc>
                  <a:txBody>
                    <a:bodyPr/>
                    <a:lstStyle/>
                    <a:p>
                      <a:pPr algn="ctr"/>
                      <a:endParaRPr lang="es-VE" dirty="0"/>
                    </a:p>
                  </a:txBody>
                  <a:tcPr/>
                </a:tc>
                <a:tc>
                  <a:txBody>
                    <a:bodyPr/>
                    <a:lstStyle/>
                    <a:p>
                      <a:r>
                        <a:rPr lang="es-VE" dirty="0"/>
                        <a:t>Avión pequeño</a:t>
                      </a:r>
                    </a:p>
                  </a:txBody>
                  <a:tcPr/>
                </a:tc>
                <a:tc>
                  <a:txBody>
                    <a:bodyPr/>
                    <a:lstStyle/>
                    <a:p>
                      <a:r>
                        <a:rPr lang="es-VE" dirty="0"/>
                        <a:t>Avión grande </a:t>
                      </a:r>
                    </a:p>
                  </a:txBody>
                  <a:tcPr/>
                </a:tc>
                <a:tc>
                  <a:txBody>
                    <a:bodyPr/>
                    <a:lstStyle/>
                    <a:p>
                      <a:r>
                        <a:rPr lang="es-VE" dirty="0"/>
                        <a:t>Capital disponible </a:t>
                      </a:r>
                    </a:p>
                  </a:txBody>
                  <a:tcPr/>
                </a:tc>
                <a:extLst>
                  <a:ext uri="{0D108BD9-81ED-4DB2-BD59-A6C34878D82A}">
                    <a16:rowId xmlns:a16="http://schemas.microsoft.com/office/drawing/2014/main" xmlns="" val="442612395"/>
                  </a:ext>
                </a:extLst>
              </a:tr>
              <a:tr h="370840">
                <a:tc>
                  <a:txBody>
                    <a:bodyPr/>
                    <a:lstStyle/>
                    <a:p>
                      <a:r>
                        <a:rPr lang="es-VE" dirty="0"/>
                        <a:t>Ingreso neto anual por avión</a:t>
                      </a:r>
                    </a:p>
                  </a:txBody>
                  <a:tcPr/>
                </a:tc>
                <a:tc>
                  <a:txBody>
                    <a:bodyPr/>
                    <a:lstStyle/>
                    <a:p>
                      <a:pPr algn="ctr"/>
                      <a:r>
                        <a:rPr lang="es-VE" dirty="0"/>
                        <a:t>$1 millón </a:t>
                      </a:r>
                    </a:p>
                  </a:txBody>
                  <a:tcPr/>
                </a:tc>
                <a:tc>
                  <a:txBody>
                    <a:bodyPr/>
                    <a:lstStyle/>
                    <a:p>
                      <a:pPr algn="ctr"/>
                      <a:r>
                        <a:rPr lang="es-VE" dirty="0"/>
                        <a:t>$5 millones </a:t>
                      </a:r>
                    </a:p>
                  </a:txBody>
                  <a:tcPr/>
                </a:tc>
                <a:tc>
                  <a:txBody>
                    <a:bodyPr/>
                    <a:lstStyle/>
                    <a:p>
                      <a:endParaRPr lang="es-VE"/>
                    </a:p>
                  </a:txBody>
                  <a:tcPr/>
                </a:tc>
                <a:extLst>
                  <a:ext uri="{0D108BD9-81ED-4DB2-BD59-A6C34878D82A}">
                    <a16:rowId xmlns:a16="http://schemas.microsoft.com/office/drawing/2014/main" xmlns="" val="1696908753"/>
                  </a:ext>
                </a:extLst>
              </a:tr>
              <a:tr h="370840">
                <a:tc>
                  <a:txBody>
                    <a:bodyPr/>
                    <a:lstStyle/>
                    <a:p>
                      <a:r>
                        <a:rPr lang="es-VE" dirty="0"/>
                        <a:t>Costo de compra por avión</a:t>
                      </a:r>
                    </a:p>
                  </a:txBody>
                  <a:tcPr/>
                </a:tc>
                <a:tc>
                  <a:txBody>
                    <a:bodyPr/>
                    <a:lstStyle/>
                    <a:p>
                      <a:pPr algn="ctr"/>
                      <a:r>
                        <a:rPr lang="es-VE" dirty="0"/>
                        <a:t>$5 millones </a:t>
                      </a:r>
                    </a:p>
                  </a:txBody>
                  <a:tcPr/>
                </a:tc>
                <a:tc>
                  <a:txBody>
                    <a:bodyPr/>
                    <a:lstStyle/>
                    <a:p>
                      <a:pPr algn="ctr"/>
                      <a:r>
                        <a:rPr lang="es-VE" dirty="0"/>
                        <a:t>$50 millones</a:t>
                      </a:r>
                    </a:p>
                  </a:txBody>
                  <a:tcPr/>
                </a:tc>
                <a:tc>
                  <a:txBody>
                    <a:bodyPr/>
                    <a:lstStyle/>
                    <a:p>
                      <a:pPr algn="ctr"/>
                      <a:r>
                        <a:rPr lang="es-VE" dirty="0"/>
                        <a:t>$100 millones </a:t>
                      </a:r>
                    </a:p>
                  </a:txBody>
                  <a:tcPr/>
                </a:tc>
                <a:extLst>
                  <a:ext uri="{0D108BD9-81ED-4DB2-BD59-A6C34878D82A}">
                    <a16:rowId xmlns:a16="http://schemas.microsoft.com/office/drawing/2014/main" xmlns="" val="3290915201"/>
                  </a:ext>
                </a:extLst>
              </a:tr>
              <a:tr h="370840">
                <a:tc>
                  <a:txBody>
                    <a:bodyPr/>
                    <a:lstStyle/>
                    <a:p>
                      <a:r>
                        <a:rPr lang="es-VE" dirty="0"/>
                        <a:t>Número máximo de compra</a:t>
                      </a:r>
                    </a:p>
                  </a:txBody>
                  <a:tcPr/>
                </a:tc>
                <a:tc>
                  <a:txBody>
                    <a:bodyPr/>
                    <a:lstStyle/>
                    <a:p>
                      <a:pPr algn="ctr"/>
                      <a:r>
                        <a:rPr lang="es-VE" dirty="0"/>
                        <a:t>2</a:t>
                      </a:r>
                    </a:p>
                  </a:txBody>
                  <a:tcPr/>
                </a:tc>
                <a:tc>
                  <a:txBody>
                    <a:bodyPr/>
                    <a:lstStyle/>
                    <a:p>
                      <a:pPr algn="ctr"/>
                      <a:r>
                        <a:rPr lang="es-VE" dirty="0"/>
                        <a:t>Sin máximo</a:t>
                      </a:r>
                    </a:p>
                  </a:txBody>
                  <a:tcPr/>
                </a:tc>
                <a:tc>
                  <a:txBody>
                    <a:bodyPr/>
                    <a:lstStyle/>
                    <a:p>
                      <a:endParaRPr lang="es-VE" dirty="0"/>
                    </a:p>
                  </a:txBody>
                  <a:tcPr/>
                </a:tc>
                <a:extLst>
                  <a:ext uri="{0D108BD9-81ED-4DB2-BD59-A6C34878D82A}">
                    <a16:rowId xmlns:a16="http://schemas.microsoft.com/office/drawing/2014/main" xmlns="" val="2107281671"/>
                  </a:ext>
                </a:extLst>
              </a:tr>
            </a:tbl>
          </a:graphicData>
        </a:graphic>
      </p:graphicFrame>
    </p:spTree>
    <p:extLst>
      <p:ext uri="{BB962C8B-B14F-4D97-AF65-F5344CB8AC3E}">
        <p14:creationId xmlns:p14="http://schemas.microsoft.com/office/powerpoint/2010/main" xmlns="" val="34212246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423592" y="476672"/>
            <a:ext cx="7272808" cy="2123658"/>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sz="2400" dirty="0" smtClean="0"/>
              <a:t>Tema I</a:t>
            </a:r>
          </a:p>
          <a:p>
            <a:pPr algn="ctr"/>
            <a:r>
              <a:rPr lang="es-VE" sz="2400" b="1" dirty="0" smtClean="0">
                <a:solidFill>
                  <a:schemeClr val="accent2">
                    <a:lumMod val="75000"/>
                  </a:schemeClr>
                </a:solidFill>
              </a:rPr>
              <a:t>Investigación de Operaciones, Resolución de Problemas y Toma de Decisiones</a:t>
            </a:r>
          </a:p>
          <a:p>
            <a:pPr algn="ctr"/>
            <a:endParaRPr lang="es-VE" dirty="0"/>
          </a:p>
          <a:p>
            <a:pPr algn="ctr"/>
            <a:endParaRPr lang="es-VE" dirty="0"/>
          </a:p>
        </p:txBody>
      </p:sp>
      <p:sp>
        <p:nvSpPr>
          <p:cNvPr id="2" name="1 Rectángulo"/>
          <p:cNvSpPr/>
          <p:nvPr/>
        </p:nvSpPr>
        <p:spPr>
          <a:xfrm>
            <a:off x="1343472" y="2204864"/>
            <a:ext cx="8856984" cy="3970318"/>
          </a:xfrm>
          <a:prstGeom prst="rect">
            <a:avLst/>
          </a:prstGeom>
        </p:spPr>
        <p:txBody>
          <a:bodyPr wrap="square">
            <a:spAutoFit/>
          </a:bodyPr>
          <a:lstStyle/>
          <a:p>
            <a:pPr algn="just" eaLnBrk="1" hangingPunct="1"/>
            <a:endParaRPr lang="es-VE" dirty="0"/>
          </a:p>
          <a:p>
            <a:pPr marL="285750" lvl="0" indent="-285750" algn="just" eaLnBrk="1" hangingPunct="1">
              <a:buFont typeface="Arial" panose="020B0604020202020204" pitchFamily="34" charset="0"/>
              <a:buChar char="•"/>
            </a:pPr>
            <a:r>
              <a:rPr lang="es-VE" dirty="0"/>
              <a:t>Investigación de Operaciones y/o Administración Científica: origen, importancia, áreas funcionales de aplicación y casos exitosos. Modelos: concepto, construcción y tipología</a:t>
            </a:r>
            <a:r>
              <a:rPr lang="es-VE" dirty="0" smtClean="0"/>
              <a:t>.</a:t>
            </a:r>
          </a:p>
          <a:p>
            <a:pPr lvl="0" algn="just" eaLnBrk="1" hangingPunct="1"/>
            <a:r>
              <a:rPr lang="es-VE" dirty="0" smtClean="0"/>
              <a:t> </a:t>
            </a:r>
            <a:endParaRPr lang="es-VE" dirty="0"/>
          </a:p>
          <a:p>
            <a:pPr marL="285750" lvl="0" indent="-285750" algn="just" eaLnBrk="1" hangingPunct="1">
              <a:buFont typeface="Arial" panose="020B0604020202020204" pitchFamily="34" charset="0"/>
              <a:buChar char="•"/>
            </a:pPr>
            <a:r>
              <a:rPr lang="es-VE" dirty="0"/>
              <a:t>Resolución de problemas organizacionales: concepto de problema, clasificación de los problemas (énfasis en los determinísticos, probabilísticos e incertidumbre), elementos y etapas en la resolución de un problema. Metodología para análisis situacional, análisis del problema actual y análisis de problemas potenciales</a:t>
            </a:r>
            <a:r>
              <a:rPr lang="es-VE" dirty="0" smtClean="0"/>
              <a:t>.</a:t>
            </a:r>
          </a:p>
          <a:p>
            <a:pPr lvl="0" algn="just" eaLnBrk="1" hangingPunct="1"/>
            <a:endParaRPr lang="es-VE" dirty="0"/>
          </a:p>
          <a:p>
            <a:pPr marL="285750" indent="-285750" algn="just" eaLnBrk="1" hangingPunct="1">
              <a:buFont typeface="Arial" panose="020B0604020202020204" pitchFamily="34" charset="0"/>
              <a:buChar char="•"/>
            </a:pPr>
            <a:r>
              <a:rPr lang="es-VE" dirty="0"/>
              <a:t>Toma de decisiones: concepto, orígenes, disciplinas que la estudian, pioneros en el ámbito privado y público. Enfoques teóricos, elementos y proceso de toma de decisiones. </a:t>
            </a:r>
            <a:r>
              <a:rPr lang="es-VE" dirty="0" smtClean="0"/>
              <a:t> </a:t>
            </a:r>
            <a:endParaRPr lang="es-VE" dirty="0"/>
          </a:p>
        </p:txBody>
      </p:sp>
    </p:spTree>
    <p:extLst>
      <p:ext uri="{BB962C8B-B14F-4D97-AF65-F5344CB8AC3E}">
        <p14:creationId xmlns:p14="http://schemas.microsoft.com/office/powerpoint/2010/main" xmlns="" val="43902191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302609"/>
            <a:ext cx="7920880" cy="1138773"/>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Programación con enteros</a:t>
            </a:r>
          </a:p>
          <a:p>
            <a:pPr algn="ctr"/>
            <a:r>
              <a:rPr lang="es-VE" altLang="es-VE" sz="2200" b="1" dirty="0">
                <a:solidFill>
                  <a:schemeClr val="accent2">
                    <a:lumMod val="50000"/>
                  </a:schemeClr>
                </a:solidFill>
                <a:latin typeface="Arial" panose="020B0604020202020204" pitchFamily="34" charset="0"/>
                <a:cs typeface="Arial" panose="020B0604020202020204" pitchFamily="34" charset="0"/>
              </a:rPr>
              <a:t>PL vs. PE </a:t>
            </a:r>
          </a:p>
          <a:p>
            <a:pPr algn="ctr"/>
            <a:r>
              <a:rPr lang="es-VE" altLang="es-VE" sz="2200" b="1" dirty="0">
                <a:solidFill>
                  <a:schemeClr val="accent5">
                    <a:lumMod val="75000"/>
                  </a:schemeClr>
                </a:solidFill>
                <a:latin typeface="Arial" panose="020B0604020202020204" pitchFamily="34" charset="0"/>
                <a:cs typeface="Arial" panose="020B0604020202020204" pitchFamily="34" charset="0"/>
              </a:rPr>
              <a:t>Suposiciones Básicas de un </a:t>
            </a:r>
            <a:r>
              <a:rPr lang="es-VE" altLang="es-VE" sz="2200" b="1" dirty="0" smtClean="0">
                <a:solidFill>
                  <a:schemeClr val="accent5">
                    <a:lumMod val="75000"/>
                  </a:schemeClr>
                </a:solidFill>
                <a:latin typeface="Arial" panose="020B0604020202020204" pitchFamily="34" charset="0"/>
                <a:cs typeface="Arial" panose="020B0604020202020204" pitchFamily="34" charset="0"/>
              </a:rPr>
              <a:t>PL</a:t>
            </a:r>
            <a:endParaRPr lang="es-VE" altLang="es-VE" sz="2400" b="1" dirty="0">
              <a:solidFill>
                <a:schemeClr val="accent5">
                  <a:lumMod val="75000"/>
                </a:schemeClr>
              </a:solidFill>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602122" y="1598323"/>
            <a:ext cx="10657184" cy="4832092"/>
          </a:xfrm>
          <a:prstGeom prst="rect">
            <a:avLst/>
          </a:prstGeom>
          <a:noFill/>
        </p:spPr>
        <p:txBody>
          <a:bodyPr wrap="square" rtlCol="0">
            <a:spAutoFit/>
          </a:bodyPr>
          <a:lstStyle/>
          <a:p>
            <a:pPr algn="just"/>
            <a:r>
              <a:rPr lang="es-VE" sz="2200" dirty="0">
                <a:solidFill>
                  <a:schemeClr val="accent1">
                    <a:lumMod val="75000"/>
                  </a:schemeClr>
                </a:solidFill>
              </a:rPr>
              <a:t>Suposición de divisibilidad de Programación Lineal (PL):</a:t>
            </a:r>
            <a:r>
              <a:rPr lang="es-VE" sz="2200" dirty="0"/>
              <a:t>las variables de decisión en un modelo de programación lineal pueden tomar cualquier valor, incluso valores fraccionarios, que satisfagan las restricciones funcionales y de no negatividad. Así, estas variables no están restringidas a sólo valores enteros. Como cada variable de decisión representa el nivel de alguna actividad, se puede suponer que las actividades pueden realizarse a niveles fraccionarios. Si se viola esta suposición porque el problema real requiere que las variables de decisión tengan valores enteros, entonces, debe emplearse la Programación Entera (PE) en lugar de la Programación Lineal (PL).</a:t>
            </a:r>
          </a:p>
          <a:p>
            <a:pPr algn="just"/>
            <a:endParaRPr lang="es-VE" sz="2200" dirty="0"/>
          </a:p>
          <a:p>
            <a:pPr algn="just"/>
            <a:r>
              <a:rPr lang="es-VE" sz="2200" dirty="0"/>
              <a:t>Para el problema de TBA Airlines, las actividades son las compras  de aviones de tipos diferentes, de modo que el nivel de cada actividad es el número de aviones de ese tipo comprados. Dado que el número comprado tiene que tener un valor entero, es necesario violar el supuesto de divisibilidad.</a:t>
            </a:r>
          </a:p>
        </p:txBody>
      </p:sp>
    </p:spTree>
    <p:extLst>
      <p:ext uri="{BB962C8B-B14F-4D97-AF65-F5344CB8AC3E}">
        <p14:creationId xmlns:p14="http://schemas.microsoft.com/office/powerpoint/2010/main" xmlns="" val="284202832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302609"/>
            <a:ext cx="7920880" cy="1169551"/>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Programación con enteros</a:t>
            </a:r>
          </a:p>
          <a:p>
            <a:pPr algn="ctr"/>
            <a:r>
              <a:rPr lang="es-VE" altLang="es-VE" sz="2200" b="1" dirty="0">
                <a:solidFill>
                  <a:schemeClr val="accent2">
                    <a:lumMod val="50000"/>
                  </a:schemeClr>
                </a:solidFill>
                <a:latin typeface="Arial" panose="020B0604020202020204" pitchFamily="34" charset="0"/>
                <a:cs typeface="Arial" panose="020B0604020202020204" pitchFamily="34" charset="0"/>
              </a:rPr>
              <a:t>PL vs. PE </a:t>
            </a:r>
          </a:p>
          <a:p>
            <a:pPr algn="ctr"/>
            <a:r>
              <a:rPr lang="es-VE" altLang="es-VE" sz="2400" b="1" dirty="0">
                <a:solidFill>
                  <a:schemeClr val="accent5">
                    <a:lumMod val="75000"/>
                  </a:schemeClr>
                </a:solidFill>
                <a:latin typeface="Arial" panose="020B0604020202020204" pitchFamily="34" charset="0"/>
                <a:cs typeface="Arial" panose="020B0604020202020204" pitchFamily="34" charset="0"/>
              </a:rPr>
              <a:t>Solución de TBA Airlines por PE </a:t>
            </a: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623392" y="1472160"/>
            <a:ext cx="10657184" cy="5309146"/>
          </a:xfrm>
          <a:prstGeom prst="rect">
            <a:avLst/>
          </a:prstGeom>
          <a:noFill/>
        </p:spPr>
        <p:txBody>
          <a:bodyPr wrap="square" rtlCol="0">
            <a:spAutoFit/>
          </a:bodyPr>
          <a:lstStyle/>
          <a:p>
            <a:pPr algn="just"/>
            <a:r>
              <a:rPr lang="es-VE" sz="2100" dirty="0"/>
              <a:t>La formulación de Programación Entera de este problema es exactamente la misma que la de Programación Lineal, salvo por una diferencia crucial: se agregan restricciones que requieren que las variables de decisión tengan valores enteros. Por lo tanto, la forma algebraica del modelo de programación entera es:</a:t>
            </a:r>
          </a:p>
          <a:p>
            <a:pPr algn="just"/>
            <a:endParaRPr lang="es-VE" sz="1200" dirty="0"/>
          </a:p>
          <a:p>
            <a:pPr algn="just"/>
            <a:r>
              <a:rPr lang="es-VE" sz="2100" dirty="0"/>
              <a:t>F. O. </a:t>
            </a:r>
          </a:p>
          <a:p>
            <a:pPr algn="just"/>
            <a:r>
              <a:rPr lang="es-VE" sz="2100" dirty="0"/>
              <a:t>Max. U = x + 5y </a:t>
            </a:r>
          </a:p>
          <a:p>
            <a:pPr algn="just"/>
            <a:r>
              <a:rPr lang="es-VE" sz="2100" dirty="0"/>
              <a:t>S. S. R. </a:t>
            </a:r>
          </a:p>
          <a:p>
            <a:pPr marL="457200" indent="-457200" algn="just">
              <a:buAutoNum type="arabicParenR"/>
            </a:pPr>
            <a:r>
              <a:rPr lang="es-VE" sz="2100" dirty="0"/>
              <a:t>5x + 50y ≤100 </a:t>
            </a:r>
          </a:p>
          <a:p>
            <a:pPr marL="457200" indent="-457200" algn="just">
              <a:buAutoNum type="arabicParenR" startAt="2"/>
            </a:pPr>
            <a:r>
              <a:rPr lang="es-VE" sz="2100" dirty="0"/>
              <a:t>x          ≤2 </a:t>
            </a:r>
          </a:p>
          <a:p>
            <a:pPr marL="457200" indent="-457200" algn="just">
              <a:buAutoNum type="arabicParenR" startAt="2"/>
            </a:pPr>
            <a:r>
              <a:rPr lang="es-VE" sz="2100" dirty="0"/>
              <a:t>x, y ≥0 X, y son enteros</a:t>
            </a:r>
          </a:p>
          <a:p>
            <a:pPr algn="just"/>
            <a:endParaRPr lang="es-VE" sz="1200" dirty="0"/>
          </a:p>
          <a:p>
            <a:pPr algn="just"/>
            <a:r>
              <a:rPr lang="es-VE" sz="2100" dirty="0"/>
              <a:t>Las únicas soluciones factibles para este problema entero son las soluciones enteras que se encuentran en la región sombreada, es decir (0,0), (1,0), (2,0), (0,1), (1, 1), (2, 1) y (0,2</a:t>
            </a:r>
            <a:r>
              <a:rPr lang="es-VE" sz="2100" dirty="0" smtClean="0"/>
              <a:t>).</a:t>
            </a:r>
          </a:p>
          <a:p>
            <a:pPr algn="just"/>
            <a:endParaRPr lang="es-VE" sz="1200" dirty="0"/>
          </a:p>
          <a:p>
            <a:pPr algn="just"/>
            <a:r>
              <a:rPr lang="es-VE" sz="2100" b="1" dirty="0" smtClean="0"/>
              <a:t>Nota:</a:t>
            </a:r>
            <a:r>
              <a:rPr lang="es-VE" sz="2100" dirty="0" smtClean="0"/>
              <a:t> este problema se resuelve manualmente por el método de Ramificar y Acotar.</a:t>
            </a:r>
            <a:endParaRPr lang="es-VE" sz="2100" dirty="0"/>
          </a:p>
        </p:txBody>
      </p:sp>
    </p:spTree>
    <p:extLst>
      <p:ext uri="{BB962C8B-B14F-4D97-AF65-F5344CB8AC3E}">
        <p14:creationId xmlns:p14="http://schemas.microsoft.com/office/powerpoint/2010/main" xmlns="" val="250667981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302609"/>
            <a:ext cx="7920880" cy="769441"/>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Programación con enteros</a:t>
            </a:r>
          </a:p>
          <a:p>
            <a:pPr algn="ctr"/>
            <a:r>
              <a:rPr lang="es-VE" sz="2000" dirty="0">
                <a:latin typeface="Arial" panose="020B0604020202020204" pitchFamily="34" charset="0"/>
                <a:cs typeface="Arial" panose="020B0604020202020204" pitchFamily="34" charset="0"/>
              </a:rPr>
              <a:t>Tipos de problemas de PE</a:t>
            </a:r>
            <a:endParaRPr lang="es-VE" altLang="es-VE" sz="2000" dirty="0">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Rectángulo 2"/>
          <p:cNvSpPr/>
          <p:nvPr/>
        </p:nvSpPr>
        <p:spPr>
          <a:xfrm>
            <a:off x="1415480" y="1412776"/>
            <a:ext cx="9361040" cy="4985980"/>
          </a:xfrm>
          <a:prstGeom prst="rect">
            <a:avLst/>
          </a:prstGeom>
        </p:spPr>
        <p:txBody>
          <a:bodyPr wrap="square">
            <a:spAutoFit/>
          </a:bodyPr>
          <a:lstStyle/>
          <a:p>
            <a:endParaRPr lang="es-VE" sz="1200" dirty="0">
              <a:solidFill>
                <a:srgbClr val="000000"/>
              </a:solidFill>
              <a:latin typeface="Arial" panose="020B0604020202020204" pitchFamily="34" charset="0"/>
            </a:endParaRPr>
          </a:p>
          <a:p>
            <a:pPr marR="10770" algn="just"/>
            <a:r>
              <a:rPr lang="es-VE" dirty="0">
                <a:solidFill>
                  <a:srgbClr val="000000"/>
                </a:solidFill>
                <a:latin typeface="Arial" panose="020B0604020202020204" pitchFamily="34" charset="0"/>
              </a:rPr>
              <a:t>Los problemas de Programación Lineal Pura son aquellos donde todas las variables de decisión tienen que ser enteros. Los problemas de Programación Entera Mixta sólo requieren que algunas variables tengan valores enteros (de modo que el supuesto de divisibilidad se cumple para el resto).</a:t>
            </a:r>
          </a:p>
          <a:p>
            <a:pPr marR="10770" algn="just"/>
            <a:endParaRPr lang="es-VE" dirty="0">
              <a:solidFill>
                <a:srgbClr val="000000"/>
              </a:solidFill>
              <a:latin typeface="Arial" panose="020B0604020202020204" pitchFamily="34" charset="0"/>
            </a:endParaRPr>
          </a:p>
          <a:p>
            <a:pPr marR="9970" algn="just"/>
            <a:r>
              <a:rPr lang="es-VE" dirty="0">
                <a:solidFill>
                  <a:srgbClr val="000000"/>
                </a:solidFill>
                <a:latin typeface="Arial" panose="020B0604020202020204" pitchFamily="34" charset="0"/>
              </a:rPr>
              <a:t>Muchas aplicaciones de Programación Entera (ya sea pura o mixta) restringen aun más las variables enteras a sólo dos valores, 0 o 1.</a:t>
            </a:r>
          </a:p>
          <a:p>
            <a:pPr marR="9970" algn="just"/>
            <a:r>
              <a:rPr lang="es-VE" dirty="0">
                <a:solidFill>
                  <a:srgbClr val="000000"/>
                </a:solidFill>
                <a:latin typeface="Arial" panose="020B0604020202020204" pitchFamily="34" charset="0"/>
              </a:rPr>
              <a:t> </a:t>
            </a:r>
          </a:p>
          <a:p>
            <a:pPr marR="6170" algn="just"/>
            <a:r>
              <a:rPr lang="es-VE" dirty="0">
                <a:solidFill>
                  <a:srgbClr val="000000"/>
                </a:solidFill>
                <a:latin typeface="Arial" panose="020B0604020202020204" pitchFamily="34" charset="0"/>
              </a:rPr>
              <a:t>Las variables binarias son variables cuyos únicos valores posibles son 0 y 1. Los problemas de Programación Entera Binaria son aquellos donde las variables de decisión restringidas a valores enteros, están además restringidas a ser variables binarias. También estos problemas pueden ser puros y mixtos.</a:t>
            </a:r>
          </a:p>
          <a:p>
            <a:pPr marR="6170" algn="just"/>
            <a:endParaRPr lang="es-VE" dirty="0">
              <a:solidFill>
                <a:srgbClr val="000000"/>
              </a:solidFill>
              <a:latin typeface="Arial" panose="020B0604020202020204" pitchFamily="34" charset="0"/>
            </a:endParaRPr>
          </a:p>
          <a:p>
            <a:pPr marR="4970" algn="just"/>
            <a:r>
              <a:rPr lang="es-VE" dirty="0">
                <a:solidFill>
                  <a:srgbClr val="000000"/>
                </a:solidFill>
                <a:latin typeface="Arial" panose="020B0604020202020204" pitchFamily="34" charset="0"/>
              </a:rPr>
              <a:t>Importarte: de manera análoga al algoritmo simplex, se podría esperar resolver un PE mediante un algoritmo que pasara una solución entera factible a una solución entera mejor. Por desgracia no se conoce tal algoritmo. Normalmente en más difícil resolver un PE que resolver la relajación PL de un PE.</a:t>
            </a:r>
            <a:endParaRPr lang="es-VE" dirty="0"/>
          </a:p>
        </p:txBody>
      </p:sp>
    </p:spTree>
    <p:extLst>
      <p:ext uri="{BB962C8B-B14F-4D97-AF65-F5344CB8AC3E}">
        <p14:creationId xmlns:p14="http://schemas.microsoft.com/office/powerpoint/2010/main" xmlns="" val="242613801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302609"/>
            <a:ext cx="7920880" cy="769441"/>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Programación con enteros</a:t>
            </a:r>
          </a:p>
          <a:p>
            <a:pPr algn="ctr"/>
            <a:r>
              <a:rPr lang="es-VE" sz="2000" dirty="0" smtClean="0">
                <a:latin typeface="Arial" panose="020B0604020202020204" pitchFamily="34" charset="0"/>
                <a:cs typeface="Arial" panose="020B0604020202020204" pitchFamily="34" charset="0"/>
              </a:rPr>
              <a:t>Métodos para resolver problemas </a:t>
            </a:r>
            <a:r>
              <a:rPr lang="es-VE" sz="2000" dirty="0">
                <a:latin typeface="Arial" panose="020B0604020202020204" pitchFamily="34" charset="0"/>
                <a:cs typeface="Arial" panose="020B0604020202020204" pitchFamily="34" charset="0"/>
              </a:rPr>
              <a:t>de PE</a:t>
            </a:r>
            <a:endParaRPr lang="es-VE" altLang="es-VE" sz="2000" dirty="0">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Rectángulo 2"/>
          <p:cNvSpPr/>
          <p:nvPr/>
        </p:nvSpPr>
        <p:spPr>
          <a:xfrm>
            <a:off x="1415480" y="1412776"/>
            <a:ext cx="9361040" cy="4801314"/>
          </a:xfrm>
          <a:prstGeom prst="rect">
            <a:avLst/>
          </a:prstGeom>
        </p:spPr>
        <p:txBody>
          <a:bodyPr wrap="square">
            <a:spAutoFit/>
          </a:bodyPr>
          <a:lstStyle/>
          <a:p>
            <a:pPr algn="just"/>
            <a:r>
              <a:rPr lang="es-VE" dirty="0" smtClean="0">
                <a:solidFill>
                  <a:srgbClr val="000000"/>
                </a:solidFill>
                <a:latin typeface="Arial" panose="020B0604020202020204" pitchFamily="34" charset="0"/>
              </a:rPr>
              <a:t>Existen varios métodos para resolver problemas de Programación Entera, pero la mayoría son largos y tediosos y rebasan el objetivo de la presente asignatura en materia del conocimiento didáctico y general que deben poseer los estudiantes en materia de </a:t>
            </a:r>
            <a:r>
              <a:rPr lang="es-VE" dirty="0">
                <a:solidFill>
                  <a:srgbClr val="000000"/>
                </a:solidFill>
                <a:latin typeface="Arial" panose="020B0604020202020204" pitchFamily="34" charset="0"/>
              </a:rPr>
              <a:t>P</a:t>
            </a:r>
            <a:r>
              <a:rPr lang="es-VE" dirty="0" smtClean="0">
                <a:solidFill>
                  <a:srgbClr val="000000"/>
                </a:solidFill>
                <a:latin typeface="Arial" panose="020B0604020202020204" pitchFamily="34" charset="0"/>
              </a:rPr>
              <a:t>rogramación Lineal.  Algunos métodos manuales para resolver problemas de Programación Entera y Binarios son los siguientes:</a:t>
            </a:r>
          </a:p>
          <a:p>
            <a:pPr algn="just"/>
            <a:endParaRPr lang="es-VE" dirty="0">
              <a:solidFill>
                <a:srgbClr val="000000"/>
              </a:solidFill>
              <a:latin typeface="Arial" panose="020B0604020202020204" pitchFamily="34" charset="0"/>
            </a:endParaRPr>
          </a:p>
          <a:p>
            <a:pPr marL="342900" indent="-342900" algn="just">
              <a:buFontTx/>
              <a:buAutoNum type="alphaLcParenR"/>
            </a:pPr>
            <a:r>
              <a:rPr lang="es-VE" dirty="0">
                <a:solidFill>
                  <a:schemeClr val="accent2">
                    <a:lumMod val="50000"/>
                  </a:schemeClr>
                </a:solidFill>
                <a:latin typeface="Arial" panose="020B0604020202020204" pitchFamily="34" charset="0"/>
              </a:rPr>
              <a:t>Método de Ramificar y Acotar: </a:t>
            </a:r>
            <a:r>
              <a:rPr lang="es-VE" dirty="0">
                <a:solidFill>
                  <a:srgbClr val="000000"/>
                </a:solidFill>
                <a:latin typeface="Arial" panose="020B0604020202020204" pitchFamily="34" charset="0"/>
              </a:rPr>
              <a:t>procedimiento para resolver problemas de </a:t>
            </a:r>
            <a:r>
              <a:rPr lang="es-VE" dirty="0" smtClean="0">
                <a:solidFill>
                  <a:srgbClr val="000000"/>
                </a:solidFill>
                <a:latin typeface="Arial" panose="020B0604020202020204" pitchFamily="34" charset="0"/>
              </a:rPr>
              <a:t>PE puros, </a:t>
            </a:r>
            <a:r>
              <a:rPr lang="es-VE" dirty="0">
                <a:solidFill>
                  <a:srgbClr val="000000"/>
                </a:solidFill>
                <a:latin typeface="Arial" panose="020B0604020202020204" pitchFamily="34" charset="0"/>
              </a:rPr>
              <a:t>con varias </a:t>
            </a:r>
            <a:r>
              <a:rPr lang="es-VE" dirty="0" smtClean="0">
                <a:solidFill>
                  <a:srgbClr val="000000"/>
                </a:solidFill>
                <a:latin typeface="Arial" panose="020B0604020202020204" pitchFamily="34" charset="0"/>
              </a:rPr>
              <a:t>restricciones </a:t>
            </a:r>
            <a:r>
              <a:rPr lang="es-VE" dirty="0" smtClean="0">
                <a:latin typeface="Arial" panose="020B0604020202020204" pitchFamily="34" charset="0"/>
              </a:rPr>
              <a:t>(como por ejemplo el problema anterior de </a:t>
            </a:r>
            <a:r>
              <a:rPr lang="es-VE" altLang="es-VE" dirty="0">
                <a:latin typeface="Arial" panose="020B0604020202020204" pitchFamily="34" charset="0"/>
                <a:cs typeface="Arial" panose="020B0604020202020204" pitchFamily="34" charset="0"/>
              </a:rPr>
              <a:t>TBA </a:t>
            </a:r>
            <a:r>
              <a:rPr lang="es-VE" altLang="es-VE" dirty="0" smtClean="0">
                <a:latin typeface="Arial" panose="020B0604020202020204" pitchFamily="34" charset="0"/>
                <a:cs typeface="Arial" panose="020B0604020202020204" pitchFamily="34" charset="0"/>
              </a:rPr>
              <a:t>Airlines)</a:t>
            </a:r>
            <a:r>
              <a:rPr lang="es-VE" dirty="0" smtClean="0">
                <a:latin typeface="Arial" panose="020B0604020202020204" pitchFamily="34" charset="0"/>
              </a:rPr>
              <a:t>.</a:t>
            </a:r>
            <a:endParaRPr lang="es-VE" dirty="0">
              <a:latin typeface="Arial" panose="020B0604020202020204" pitchFamily="34" charset="0"/>
            </a:endParaRPr>
          </a:p>
          <a:p>
            <a:pPr marL="342900" indent="-342900" algn="just">
              <a:buAutoNum type="alphaLcParenR"/>
            </a:pPr>
            <a:r>
              <a:rPr lang="es-VE" dirty="0" smtClean="0">
                <a:solidFill>
                  <a:schemeClr val="accent2">
                    <a:lumMod val="50000"/>
                  </a:schemeClr>
                </a:solidFill>
                <a:latin typeface="Arial" panose="020B0604020202020204" pitchFamily="34" charset="0"/>
              </a:rPr>
              <a:t>Método de la Mochila: </a:t>
            </a:r>
            <a:r>
              <a:rPr lang="es-VE" dirty="0" smtClean="0">
                <a:solidFill>
                  <a:srgbClr val="000000"/>
                </a:solidFill>
                <a:latin typeface="Arial" panose="020B0604020202020204" pitchFamily="34" charset="0"/>
              </a:rPr>
              <a:t>procedimiento para resolver problemas de PEB, con una sola restricción.</a:t>
            </a:r>
          </a:p>
          <a:p>
            <a:pPr marL="342900" indent="-342900" algn="just">
              <a:buAutoNum type="alphaLcParenR"/>
            </a:pPr>
            <a:r>
              <a:rPr lang="es-VE" dirty="0" smtClean="0">
                <a:solidFill>
                  <a:schemeClr val="accent2">
                    <a:lumMod val="50000"/>
                  </a:schemeClr>
                </a:solidFill>
                <a:latin typeface="Arial" panose="020B0604020202020204" pitchFamily="34" charset="0"/>
              </a:rPr>
              <a:t>Método de Enumeración Implícita: </a:t>
            </a:r>
            <a:r>
              <a:rPr lang="es-VE" dirty="0">
                <a:solidFill>
                  <a:srgbClr val="000000"/>
                </a:solidFill>
                <a:latin typeface="Arial" panose="020B0604020202020204" pitchFamily="34" charset="0"/>
              </a:rPr>
              <a:t>procedimiento para resolver problemas de PEB, con </a:t>
            </a:r>
            <a:r>
              <a:rPr lang="es-VE" dirty="0" smtClean="0">
                <a:solidFill>
                  <a:srgbClr val="000000"/>
                </a:solidFill>
                <a:latin typeface="Arial" panose="020B0604020202020204" pitchFamily="34" charset="0"/>
              </a:rPr>
              <a:t>varias restricciones.</a:t>
            </a:r>
          </a:p>
          <a:p>
            <a:pPr marL="342900" indent="-342900" algn="just">
              <a:buFontTx/>
              <a:buAutoNum type="alphaLcParenR"/>
            </a:pPr>
            <a:r>
              <a:rPr lang="es-VE" dirty="0">
                <a:solidFill>
                  <a:schemeClr val="accent2">
                    <a:lumMod val="50000"/>
                  </a:schemeClr>
                </a:solidFill>
                <a:latin typeface="Arial" panose="020B0604020202020204" pitchFamily="34" charset="0"/>
                <a:cs typeface="Arial" panose="020B0604020202020204" pitchFamily="34" charset="0"/>
              </a:rPr>
              <a:t>Modelado de casos especiales de restricciones en un </a:t>
            </a:r>
            <a:r>
              <a:rPr lang="es-VE" dirty="0" smtClean="0">
                <a:solidFill>
                  <a:schemeClr val="accent2">
                    <a:lumMod val="50000"/>
                  </a:schemeClr>
                </a:solidFill>
                <a:latin typeface="Arial" panose="020B0604020202020204" pitchFamily="34" charset="0"/>
                <a:cs typeface="Arial" panose="020B0604020202020204" pitchFamily="34" charset="0"/>
              </a:rPr>
              <a:t>PEB.</a:t>
            </a:r>
          </a:p>
          <a:p>
            <a:pPr marL="342900" indent="-342900" algn="just">
              <a:buFontTx/>
              <a:buAutoNum type="alphaLcParenR"/>
            </a:pPr>
            <a:endParaRPr lang="es-VE" dirty="0">
              <a:solidFill>
                <a:srgbClr val="000000"/>
              </a:solidFill>
              <a:latin typeface="Arial" panose="020B0604020202020204" pitchFamily="34" charset="0"/>
              <a:cs typeface="Arial" panose="020B0604020202020204" pitchFamily="34" charset="0"/>
            </a:endParaRPr>
          </a:p>
          <a:p>
            <a:pPr algn="just"/>
            <a:r>
              <a:rPr lang="es-VE" dirty="0" smtClean="0">
                <a:solidFill>
                  <a:srgbClr val="000000"/>
                </a:solidFill>
                <a:latin typeface="Arial" panose="020B0604020202020204" pitchFamily="34" charset="0"/>
                <a:cs typeface="Arial" panose="020B0604020202020204" pitchFamily="34" charset="0"/>
              </a:rPr>
              <a:t>Todos estos modelos son largos y tediosos de ilustrar, y el objetivo de esta asignatura es el de aprender a plantear problemas e interpretar resultados. Por esa razón nos afianzaremos en ese objetivo con la ayuda del computador.</a:t>
            </a:r>
            <a:endParaRPr lang="es-VE" dirty="0">
              <a:solidFill>
                <a:srgbClr val="000000"/>
              </a:solidFill>
              <a:latin typeface="Arial" panose="020B0604020202020204" pitchFamily="34" charset="0"/>
            </a:endParaRPr>
          </a:p>
        </p:txBody>
      </p:sp>
    </p:spTree>
    <p:extLst>
      <p:ext uri="{BB962C8B-B14F-4D97-AF65-F5344CB8AC3E}">
        <p14:creationId xmlns:p14="http://schemas.microsoft.com/office/powerpoint/2010/main" xmlns="" val="298231525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302609"/>
            <a:ext cx="7920880" cy="1046440"/>
          </a:xfrm>
          <a:prstGeom prst="rect">
            <a:avLst/>
          </a:prstGeom>
          <a:noFill/>
        </p:spPr>
        <p:txBody>
          <a:bodyPr wrap="square" rtlCol="0">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s-VE" altLang="es-VE"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Programación con enteros</a:t>
            </a:r>
            <a:endParaRPr kumimoji="0" lang="es-VE" sz="18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s-VE" sz="18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Programación Entera </a:t>
            </a:r>
            <a:r>
              <a:rPr kumimoji="0" lang="es-VE" sz="1800" b="0" i="0" u="none" strike="noStrike" kern="1200" cap="none" spc="0" normalizeH="0" baseline="0" noProof="0" dirty="0" smtClean="0">
                <a:ln>
                  <a:noFill/>
                </a:ln>
                <a:solidFill>
                  <a:prstClr val="black"/>
                </a:solidFill>
                <a:effectLst/>
                <a:uLnTx/>
                <a:uFillTx/>
                <a:latin typeface="Trebuchet MS" panose="020B0603020202020204" pitchFamily="34" charset="0"/>
                <a:ea typeface="+mn-ea"/>
                <a:cs typeface="+mn-cs"/>
              </a:rPr>
              <a:t>Puros</a:t>
            </a:r>
            <a:endParaRPr kumimoji="0" lang="es-VE" sz="18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a:p>
            <a:pPr lvl="0" algn="ctr"/>
            <a:r>
              <a:rPr kumimoji="0" lang="es-VE" sz="2000" b="0" i="0" u="none" strike="noStrike" kern="1200" cap="none" spc="0" normalizeH="0" baseline="0" noProof="0" dirty="0" smtClean="0">
                <a:ln>
                  <a:noFill/>
                </a:ln>
                <a:solidFill>
                  <a:schemeClr val="accent2">
                    <a:lumMod val="50000"/>
                  </a:schemeClr>
                </a:solidFill>
                <a:effectLst/>
                <a:uLnTx/>
                <a:uFillTx/>
                <a:latin typeface="Arial" panose="020B0604020202020204" pitchFamily="34" charset="0"/>
                <a:cs typeface="Arial" panose="020B0604020202020204" pitchFamily="34" charset="0"/>
              </a:rPr>
              <a:t>Ejemplo-problema </a:t>
            </a:r>
            <a:r>
              <a:rPr lang="es-VE" sz="2000" dirty="0">
                <a:solidFill>
                  <a:schemeClr val="accent2">
                    <a:lumMod val="50000"/>
                  </a:schemeClr>
                </a:solidFill>
                <a:latin typeface="Arial" panose="020B0604020202020204" pitchFamily="34" charset="0"/>
                <a:cs typeface="Arial" panose="020B0604020202020204" pitchFamily="34" charset="0"/>
              </a:rPr>
              <a:t>Método de Ramificar y Acotar</a:t>
            </a:r>
            <a:endParaRPr kumimoji="0" lang="es-VE" altLang="es-VE" sz="2000" b="0" i="0" u="none" strike="noStrike" kern="1200" cap="none" spc="0" normalizeH="0" baseline="0" noProof="0" dirty="0">
              <a:ln>
                <a:noFill/>
              </a:ln>
              <a:solidFill>
                <a:schemeClr val="accent2">
                  <a:lumMod val="50000"/>
                </a:schemeClr>
              </a:solidFill>
              <a:effectLst/>
              <a:uLnTx/>
              <a:uFillTx/>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marL="0" marR="0" lvl="0" indent="0" algn="just" defTabSz="457200" rtl="0" eaLnBrk="1" fontAlgn="base" latinLnBrk="0" hangingPunct="1">
              <a:lnSpc>
                <a:spcPct val="100000"/>
              </a:lnSpc>
              <a:spcBef>
                <a:spcPct val="0"/>
              </a:spcBef>
              <a:spcAft>
                <a:spcPct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p:txBody>
      </p:sp>
      <p:sp>
        <p:nvSpPr>
          <p:cNvPr id="3" name="Rectángulo 2"/>
          <p:cNvSpPr/>
          <p:nvPr/>
        </p:nvSpPr>
        <p:spPr>
          <a:xfrm>
            <a:off x="1343472" y="1628800"/>
            <a:ext cx="9361040" cy="4883388"/>
          </a:xfrm>
          <a:prstGeom prst="rect">
            <a:avLst/>
          </a:prstGeom>
        </p:spPr>
        <p:txBody>
          <a:bodyPr wrap="square">
            <a:spAutoFit/>
          </a:bodyPr>
          <a:lstStyle/>
          <a:p>
            <a:pPr marL="12700" marR="5080" algn="just">
              <a:lnSpc>
                <a:spcPts val="2580"/>
              </a:lnSpc>
              <a:spcBef>
                <a:spcPts val="40"/>
              </a:spcBef>
            </a:pPr>
            <a:r>
              <a:rPr lang="es-VE" spc="-5" dirty="0">
                <a:latin typeface="Arial"/>
                <a:cs typeface="Arial"/>
              </a:rPr>
              <a:t>La </a:t>
            </a:r>
            <a:r>
              <a:rPr lang="es-VE" dirty="0">
                <a:latin typeface="Arial"/>
                <a:cs typeface="Arial"/>
              </a:rPr>
              <a:t>carpintería </a:t>
            </a:r>
            <a:r>
              <a:rPr lang="es-VE" spc="-5" dirty="0">
                <a:latin typeface="Arial"/>
                <a:cs typeface="Arial"/>
              </a:rPr>
              <a:t>de </a:t>
            </a:r>
            <a:r>
              <a:rPr lang="es-VE" dirty="0">
                <a:latin typeface="Arial"/>
                <a:cs typeface="Arial"/>
              </a:rPr>
              <a:t>Juanita fabrica mesas y sillas. </a:t>
            </a:r>
            <a:r>
              <a:rPr lang="es-VE" spc="-5" dirty="0">
                <a:latin typeface="Arial"/>
                <a:cs typeface="Arial"/>
              </a:rPr>
              <a:t>Una </a:t>
            </a:r>
            <a:r>
              <a:rPr lang="es-VE" dirty="0">
                <a:latin typeface="Arial"/>
                <a:cs typeface="Arial"/>
              </a:rPr>
              <a:t>mesa  requiere </a:t>
            </a:r>
            <a:r>
              <a:rPr lang="es-VE" dirty="0" smtClean="0">
                <a:latin typeface="Arial"/>
                <a:cs typeface="Arial"/>
              </a:rPr>
              <a:t>4 horas </a:t>
            </a:r>
            <a:r>
              <a:rPr lang="es-VE" dirty="0">
                <a:latin typeface="Arial"/>
                <a:cs typeface="Arial"/>
              </a:rPr>
              <a:t>de trabajo y </a:t>
            </a:r>
            <a:r>
              <a:rPr lang="es-VE" dirty="0" smtClean="0">
                <a:latin typeface="Arial"/>
                <a:cs typeface="Arial"/>
              </a:rPr>
              <a:t>16 </a:t>
            </a:r>
            <a:r>
              <a:rPr lang="es-VE" dirty="0">
                <a:latin typeface="Arial"/>
                <a:cs typeface="Arial"/>
              </a:rPr>
              <a:t>pies de tabla de madera;</a:t>
            </a:r>
            <a:r>
              <a:rPr lang="es-VE" spc="-114" dirty="0">
                <a:latin typeface="Arial"/>
                <a:cs typeface="Arial"/>
              </a:rPr>
              <a:t> </a:t>
            </a:r>
            <a:r>
              <a:rPr lang="es-VE" dirty="0" smtClean="0">
                <a:latin typeface="Arial"/>
                <a:cs typeface="Arial"/>
              </a:rPr>
              <a:t>una silla </a:t>
            </a:r>
            <a:r>
              <a:rPr lang="es-VE" dirty="0">
                <a:latin typeface="Arial"/>
                <a:cs typeface="Arial"/>
              </a:rPr>
              <a:t>requiere </a:t>
            </a:r>
            <a:r>
              <a:rPr lang="es-VE" dirty="0" smtClean="0">
                <a:latin typeface="Arial"/>
                <a:cs typeface="Arial"/>
              </a:rPr>
              <a:t>de </a:t>
            </a:r>
            <a:r>
              <a:rPr lang="es-VE" dirty="0">
                <a:latin typeface="Arial"/>
                <a:cs typeface="Arial"/>
              </a:rPr>
              <a:t>1 hora de trabajo y 5 pies de tabla de</a:t>
            </a:r>
            <a:r>
              <a:rPr lang="es-VE" spc="-125" dirty="0">
                <a:latin typeface="Arial"/>
                <a:cs typeface="Arial"/>
              </a:rPr>
              <a:t> </a:t>
            </a:r>
            <a:r>
              <a:rPr lang="es-VE" dirty="0">
                <a:latin typeface="Arial"/>
                <a:cs typeface="Arial"/>
              </a:rPr>
              <a:t>madera.  Actualmente se </a:t>
            </a:r>
            <a:r>
              <a:rPr lang="es-VE" spc="-5" dirty="0">
                <a:latin typeface="Arial"/>
                <a:cs typeface="Arial"/>
              </a:rPr>
              <a:t>dispone de </a:t>
            </a:r>
            <a:r>
              <a:rPr lang="es-VE" dirty="0" smtClean="0">
                <a:latin typeface="Arial"/>
                <a:cs typeface="Arial"/>
              </a:rPr>
              <a:t>60 </a:t>
            </a:r>
            <a:r>
              <a:rPr lang="es-VE" spc="-5" dirty="0">
                <a:latin typeface="Arial"/>
                <a:cs typeface="Arial"/>
              </a:rPr>
              <a:t>horas de </a:t>
            </a:r>
            <a:r>
              <a:rPr lang="es-VE" dirty="0">
                <a:latin typeface="Arial"/>
                <a:cs typeface="Arial"/>
              </a:rPr>
              <a:t>trabajo y </a:t>
            </a:r>
            <a:r>
              <a:rPr lang="es-VE" dirty="0" smtClean="0">
                <a:latin typeface="Arial"/>
                <a:cs typeface="Arial"/>
              </a:rPr>
              <a:t>220</a:t>
            </a:r>
            <a:r>
              <a:rPr lang="es-VE" spc="-5" dirty="0" smtClean="0">
                <a:latin typeface="Arial"/>
                <a:cs typeface="Arial"/>
              </a:rPr>
              <a:t> </a:t>
            </a:r>
            <a:r>
              <a:rPr lang="es-VE" spc="-5" dirty="0">
                <a:latin typeface="Arial"/>
                <a:cs typeface="Arial"/>
              </a:rPr>
              <a:t>pies de  </a:t>
            </a:r>
            <a:r>
              <a:rPr lang="es-VE" dirty="0">
                <a:latin typeface="Arial"/>
                <a:cs typeface="Arial"/>
              </a:rPr>
              <a:t>madera. Cada </a:t>
            </a:r>
            <a:r>
              <a:rPr lang="es-VE" dirty="0" smtClean="0">
                <a:latin typeface="Arial"/>
                <a:cs typeface="Arial"/>
              </a:rPr>
              <a:t>mesa </a:t>
            </a:r>
            <a:r>
              <a:rPr lang="es-VE" dirty="0">
                <a:latin typeface="Arial"/>
                <a:cs typeface="Arial"/>
              </a:rPr>
              <a:t>contribuye con </a:t>
            </a:r>
            <a:r>
              <a:rPr lang="es-VE" dirty="0" smtClean="0">
                <a:latin typeface="Arial"/>
                <a:cs typeface="Arial"/>
              </a:rPr>
              <a:t>16 </a:t>
            </a:r>
            <a:r>
              <a:rPr lang="es-VE" dirty="0">
                <a:latin typeface="Arial"/>
                <a:cs typeface="Arial"/>
              </a:rPr>
              <a:t>dólares a la utilidad, y  cada </a:t>
            </a:r>
            <a:r>
              <a:rPr lang="es-VE" dirty="0" smtClean="0">
                <a:latin typeface="Arial"/>
                <a:cs typeface="Arial"/>
              </a:rPr>
              <a:t>silla contribuye con 4 dólares a </a:t>
            </a:r>
            <a:r>
              <a:rPr lang="es-VE" dirty="0">
                <a:latin typeface="Arial"/>
                <a:cs typeface="Arial"/>
              </a:rPr>
              <a:t>la utilidad. Formule</a:t>
            </a:r>
            <a:r>
              <a:rPr lang="es-VE" spc="-100" dirty="0">
                <a:latin typeface="Arial"/>
                <a:cs typeface="Arial"/>
              </a:rPr>
              <a:t> </a:t>
            </a:r>
            <a:r>
              <a:rPr lang="es-VE" dirty="0" smtClean="0">
                <a:latin typeface="Arial"/>
                <a:cs typeface="Arial"/>
              </a:rPr>
              <a:t>y resuelva </a:t>
            </a:r>
            <a:r>
              <a:rPr lang="es-VE" dirty="0">
                <a:latin typeface="Arial"/>
                <a:cs typeface="Arial"/>
              </a:rPr>
              <a:t>por PE a fin de maximizar la utilidad por el</a:t>
            </a:r>
            <a:r>
              <a:rPr lang="es-VE" spc="-114" dirty="0">
                <a:latin typeface="Arial"/>
                <a:cs typeface="Arial"/>
              </a:rPr>
              <a:t> </a:t>
            </a:r>
            <a:r>
              <a:rPr lang="es-VE" dirty="0">
                <a:latin typeface="Arial"/>
                <a:cs typeface="Arial"/>
              </a:rPr>
              <a:t>método  </a:t>
            </a:r>
            <a:r>
              <a:rPr lang="es-VE" spc="-5" dirty="0">
                <a:latin typeface="Arial"/>
                <a:cs typeface="Arial"/>
              </a:rPr>
              <a:t>de </a:t>
            </a:r>
            <a:r>
              <a:rPr lang="es-VE" dirty="0">
                <a:latin typeface="Arial"/>
                <a:cs typeface="Arial"/>
              </a:rPr>
              <a:t>ramificar y</a:t>
            </a:r>
            <a:r>
              <a:rPr lang="es-VE" spc="-95" dirty="0">
                <a:latin typeface="Arial"/>
                <a:cs typeface="Arial"/>
              </a:rPr>
              <a:t> </a:t>
            </a:r>
            <a:r>
              <a:rPr lang="es-VE" dirty="0">
                <a:latin typeface="Arial"/>
                <a:cs typeface="Arial"/>
              </a:rPr>
              <a:t>acotar</a:t>
            </a:r>
            <a:r>
              <a:rPr lang="es-VE" dirty="0" smtClean="0">
                <a:latin typeface="Arial"/>
                <a:cs typeface="Arial"/>
              </a:rPr>
              <a:t>.</a:t>
            </a:r>
          </a:p>
          <a:p>
            <a:pPr marL="12700" marR="5080" algn="just">
              <a:lnSpc>
                <a:spcPts val="2580"/>
              </a:lnSpc>
              <a:spcBef>
                <a:spcPts val="40"/>
              </a:spcBef>
            </a:pPr>
            <a:endParaRPr lang="es-VE" sz="1200" dirty="0">
              <a:latin typeface="Arial"/>
              <a:cs typeface="Arial"/>
            </a:endParaRPr>
          </a:p>
          <a:p>
            <a:pPr marL="12700" marR="5080" algn="just">
              <a:lnSpc>
                <a:spcPts val="2580"/>
              </a:lnSpc>
              <a:spcBef>
                <a:spcPts val="40"/>
              </a:spcBef>
            </a:pPr>
            <a:r>
              <a:rPr lang="es-VE" dirty="0" smtClean="0">
                <a:latin typeface="Arial"/>
                <a:cs typeface="Arial"/>
              </a:rPr>
              <a:t>Formulación del problema:</a:t>
            </a:r>
          </a:p>
          <a:p>
            <a:pPr algn="just"/>
            <a:r>
              <a:rPr lang="es-VE" dirty="0"/>
              <a:t>F. O. </a:t>
            </a:r>
          </a:p>
          <a:p>
            <a:pPr algn="just"/>
            <a:r>
              <a:rPr lang="es-VE" dirty="0"/>
              <a:t>Max. U = </a:t>
            </a:r>
            <a:r>
              <a:rPr lang="es-VE" dirty="0" smtClean="0"/>
              <a:t>16x </a:t>
            </a:r>
            <a:r>
              <a:rPr lang="es-VE" dirty="0"/>
              <a:t>+ </a:t>
            </a:r>
            <a:r>
              <a:rPr lang="es-VE" dirty="0" smtClean="0"/>
              <a:t>4y </a:t>
            </a:r>
            <a:endParaRPr lang="es-VE" dirty="0"/>
          </a:p>
          <a:p>
            <a:pPr algn="just"/>
            <a:r>
              <a:rPr lang="es-VE" dirty="0"/>
              <a:t>S. S. R. </a:t>
            </a:r>
          </a:p>
          <a:p>
            <a:pPr marL="457200" indent="-457200" algn="just">
              <a:buAutoNum type="arabicParenR"/>
            </a:pPr>
            <a:r>
              <a:rPr lang="es-VE" dirty="0" smtClean="0"/>
              <a:t>  4x +   y  ≤ 6 </a:t>
            </a:r>
            <a:endParaRPr lang="es-VE" dirty="0"/>
          </a:p>
          <a:p>
            <a:pPr marL="457200" indent="-457200" algn="just">
              <a:buAutoNum type="arabicParenR" startAt="2"/>
            </a:pPr>
            <a:r>
              <a:rPr lang="es-VE" dirty="0" smtClean="0"/>
              <a:t>16x </a:t>
            </a:r>
            <a:r>
              <a:rPr lang="es-VE" dirty="0"/>
              <a:t>+ </a:t>
            </a:r>
            <a:r>
              <a:rPr lang="es-VE" dirty="0" smtClean="0"/>
              <a:t>5y  ≤</a:t>
            </a:r>
            <a:r>
              <a:rPr lang="es-VE" sz="1200" dirty="0" smtClean="0"/>
              <a:t> </a:t>
            </a:r>
            <a:r>
              <a:rPr lang="es-VE" dirty="0" smtClean="0"/>
              <a:t>220</a:t>
            </a:r>
            <a:endParaRPr lang="es-VE" dirty="0"/>
          </a:p>
          <a:p>
            <a:pPr marL="457200" indent="-457200" algn="just">
              <a:buAutoNum type="arabicParenR" startAt="2"/>
            </a:pPr>
            <a:r>
              <a:rPr lang="es-VE" dirty="0"/>
              <a:t>x, y ≥0 X, y son </a:t>
            </a:r>
            <a:r>
              <a:rPr lang="es-VE" dirty="0" smtClean="0"/>
              <a:t>enteros</a:t>
            </a:r>
          </a:p>
          <a:p>
            <a:pPr marL="457200" indent="-457200" algn="just">
              <a:buAutoNum type="arabicParenR" startAt="2"/>
            </a:pPr>
            <a:endParaRPr kumimoji="0" lang="es-VE" sz="12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a:p>
            <a:pPr algn="just"/>
            <a:r>
              <a:rPr lang="es-VE" dirty="0">
                <a:latin typeface="Arial" panose="020B0604020202020204" pitchFamily="34" charset="0"/>
                <a:cs typeface="Arial" panose="020B0604020202020204" pitchFamily="34" charset="0"/>
              </a:rPr>
              <a:t>Correrlo e interpretar resultados</a:t>
            </a:r>
            <a:r>
              <a:rPr lang="es-VE" dirty="0" smtClean="0">
                <a:latin typeface="Arial" panose="020B0604020202020204" pitchFamily="34" charset="0"/>
                <a:cs typeface="Arial" panose="020B0604020202020204" pitchFamily="34" charset="0"/>
              </a:rPr>
              <a:t>.</a:t>
            </a:r>
            <a:endParaRPr kumimoji="0" lang="es-VE" sz="18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p:txBody>
      </p:sp>
    </p:spTree>
    <p:extLst>
      <p:ext uri="{BB962C8B-B14F-4D97-AF65-F5344CB8AC3E}">
        <p14:creationId xmlns:p14="http://schemas.microsoft.com/office/powerpoint/2010/main" xmlns="" val="28461307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302609"/>
            <a:ext cx="7920880" cy="1046440"/>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Programación con enteros</a:t>
            </a:r>
            <a:endParaRPr lang="es-VE" dirty="0"/>
          </a:p>
          <a:p>
            <a:pPr algn="ctr"/>
            <a:r>
              <a:rPr lang="es-VE" dirty="0"/>
              <a:t>Programación Entera Binaria</a:t>
            </a:r>
          </a:p>
          <a:p>
            <a:pPr algn="ctr"/>
            <a:r>
              <a:rPr lang="es-VE" sz="2000" dirty="0" smtClean="0">
                <a:solidFill>
                  <a:schemeClr val="accent2">
                    <a:lumMod val="50000"/>
                  </a:schemeClr>
                </a:solidFill>
              </a:rPr>
              <a:t>Ejemplo-problema Tipo Mochila</a:t>
            </a:r>
            <a:endParaRPr lang="es-VE" altLang="es-VE" sz="2000" dirty="0">
              <a:solidFill>
                <a:schemeClr val="accent2">
                  <a:lumMod val="50000"/>
                </a:schemeClr>
              </a:solidFill>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Rectángulo 2"/>
          <p:cNvSpPr/>
          <p:nvPr/>
        </p:nvSpPr>
        <p:spPr>
          <a:xfrm>
            <a:off x="1415480" y="1916832"/>
            <a:ext cx="9361040" cy="4431983"/>
          </a:xfrm>
          <a:prstGeom prst="rect">
            <a:avLst/>
          </a:prstGeom>
        </p:spPr>
        <p:txBody>
          <a:bodyPr wrap="square">
            <a:spAutoFit/>
          </a:bodyPr>
          <a:lstStyle/>
          <a:p>
            <a:endParaRPr lang="es-VE" dirty="0"/>
          </a:p>
          <a:p>
            <a:pPr algn="just"/>
            <a:r>
              <a:rPr lang="es-VE" sz="2400" dirty="0"/>
              <a:t>Cierta empresa considera cuatro inversiones. La inversión 1 proporcionará un valor actual neto (VAN) de 16000 dólares; la inversión 2 un VAN de 22000 dólares; la inversión 3 un VAN de 12000 dólares; y la inversión 4 un VAN de 8000 dólares. </a:t>
            </a:r>
          </a:p>
          <a:p>
            <a:pPr algn="just"/>
            <a:endParaRPr lang="es-VE" sz="2400" dirty="0"/>
          </a:p>
          <a:p>
            <a:pPr algn="just"/>
            <a:r>
              <a:rPr lang="es-VE" sz="2400" dirty="0"/>
              <a:t>Cada inversión requiere cierto flujo de caja en el momento actual: la inversión 1, 5000 dólares; la inversión 2, 7000 dólares; la inversión 3, 4000 dólares; y la inversión 4, 3000 dólares respectivamente. Se dispone de 14000 dólares para la inversión. Formule un PE cuya solución dirá a esta empresa como maximizar el VAN global obtenido de las inversiones 1-4.</a:t>
            </a:r>
            <a:endParaRPr lang="es-VE" sz="2400" dirty="0">
              <a:solidFill>
                <a:srgbClr val="000000"/>
              </a:solidFill>
              <a:latin typeface="Arial" panose="020B0604020202020204" pitchFamily="34" charset="0"/>
            </a:endParaRPr>
          </a:p>
        </p:txBody>
      </p:sp>
    </p:spTree>
    <p:extLst>
      <p:ext uri="{BB962C8B-B14F-4D97-AF65-F5344CB8AC3E}">
        <p14:creationId xmlns:p14="http://schemas.microsoft.com/office/powerpoint/2010/main" xmlns="" val="267648573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302609"/>
            <a:ext cx="7920880" cy="1046440"/>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Programación con enteros</a:t>
            </a:r>
            <a:endParaRPr lang="es-VE" dirty="0"/>
          </a:p>
          <a:p>
            <a:pPr algn="ctr"/>
            <a:r>
              <a:rPr lang="es-VE" dirty="0"/>
              <a:t>Programación Entera Binaria</a:t>
            </a:r>
          </a:p>
          <a:p>
            <a:pPr algn="ctr"/>
            <a:r>
              <a:rPr lang="es-VE" sz="2000" dirty="0">
                <a:solidFill>
                  <a:schemeClr val="accent2">
                    <a:lumMod val="50000"/>
                  </a:schemeClr>
                </a:solidFill>
              </a:rPr>
              <a:t>Ejemplo-problema Tipo Mochila</a:t>
            </a:r>
            <a:endParaRPr lang="es-VE" altLang="es-VE" sz="2000" dirty="0">
              <a:solidFill>
                <a:schemeClr val="accent2">
                  <a:lumMod val="50000"/>
                </a:schemeClr>
              </a:solidFill>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Rectángulo 2"/>
          <p:cNvSpPr/>
          <p:nvPr/>
        </p:nvSpPr>
        <p:spPr>
          <a:xfrm>
            <a:off x="1343472" y="1502688"/>
            <a:ext cx="9361040" cy="5078313"/>
          </a:xfrm>
          <a:prstGeom prst="rect">
            <a:avLst/>
          </a:prstGeom>
        </p:spPr>
        <p:txBody>
          <a:bodyPr wrap="square">
            <a:spAutoFit/>
          </a:bodyPr>
          <a:lstStyle/>
          <a:p>
            <a:r>
              <a:rPr lang="es-VE" dirty="0"/>
              <a:t>Como en las formulaciones de los PL, empezamos con la definición de una variable para cada decisión que esta empresa debe tomar. </a:t>
            </a:r>
          </a:p>
          <a:p>
            <a:endParaRPr lang="es-VE" dirty="0"/>
          </a:p>
          <a:p>
            <a:r>
              <a:rPr lang="es-VE" dirty="0"/>
              <a:t>Esto conduce a definir una variable 0-1:</a:t>
            </a:r>
          </a:p>
          <a:p>
            <a:endParaRPr lang="es-VE" dirty="0"/>
          </a:p>
          <a:p>
            <a:r>
              <a:rPr lang="es-VE" dirty="0"/>
              <a:t>                                           1 si se realiza la inversión </a:t>
            </a:r>
          </a:p>
          <a:p>
            <a:r>
              <a:rPr lang="es-VE" dirty="0" err="1"/>
              <a:t>x</a:t>
            </a:r>
            <a:r>
              <a:rPr lang="es-VE" baseline="-25000" dirty="0" err="1"/>
              <a:t>j</a:t>
            </a:r>
            <a:r>
              <a:rPr lang="es-VE" dirty="0"/>
              <a:t> ( j = 1, 2, 3, 4 ) = </a:t>
            </a:r>
          </a:p>
          <a:p>
            <a:endParaRPr lang="es-VE" dirty="0"/>
          </a:p>
          <a:p>
            <a:r>
              <a:rPr lang="es-VE" dirty="0"/>
              <a:t>                                           0 de otra manera</a:t>
            </a:r>
          </a:p>
          <a:p>
            <a:endParaRPr lang="es-VE" dirty="0"/>
          </a:p>
          <a:p>
            <a:endParaRPr lang="es-VE" dirty="0"/>
          </a:p>
          <a:p>
            <a:r>
              <a:rPr lang="es-VE" dirty="0"/>
              <a:t>Por ejemplo, x</a:t>
            </a:r>
            <a:r>
              <a:rPr lang="es-VE" baseline="-25000" dirty="0"/>
              <a:t>2</a:t>
            </a:r>
            <a:r>
              <a:rPr lang="es-VE" dirty="0"/>
              <a:t> = 1 si se realiza la inversión 2, y x</a:t>
            </a:r>
            <a:r>
              <a:rPr lang="es-VE" baseline="-25000" dirty="0"/>
              <a:t>2</a:t>
            </a:r>
            <a:r>
              <a:rPr lang="es-VE" dirty="0"/>
              <a:t>= 0 si no se realiza.</a:t>
            </a:r>
          </a:p>
          <a:p>
            <a:endParaRPr lang="es-VE" dirty="0"/>
          </a:p>
          <a:p>
            <a:r>
              <a:rPr lang="es-VE" dirty="0"/>
              <a:t>Planteamiento formal:</a:t>
            </a:r>
          </a:p>
          <a:p>
            <a:endParaRPr lang="es-VE" dirty="0"/>
          </a:p>
          <a:p>
            <a:r>
              <a:rPr lang="es-VE" dirty="0"/>
              <a:t>			Max = 16x</a:t>
            </a:r>
            <a:r>
              <a:rPr lang="es-VE" baseline="-25000" dirty="0"/>
              <a:t>1</a:t>
            </a:r>
            <a:r>
              <a:rPr lang="es-VE" dirty="0"/>
              <a:t> + 22x</a:t>
            </a:r>
            <a:r>
              <a:rPr lang="es-VE" baseline="-25000" dirty="0"/>
              <a:t>2   </a:t>
            </a:r>
            <a:r>
              <a:rPr lang="es-VE" dirty="0"/>
              <a:t>+ 12x</a:t>
            </a:r>
            <a:r>
              <a:rPr lang="es-VE" baseline="-25000" dirty="0"/>
              <a:t>3</a:t>
            </a:r>
            <a:r>
              <a:rPr lang="es-VE" dirty="0"/>
              <a:t>+ 8x</a:t>
            </a:r>
            <a:r>
              <a:rPr lang="es-VE" baseline="-25000" dirty="0"/>
              <a:t>4</a:t>
            </a:r>
          </a:p>
          <a:p>
            <a:r>
              <a:rPr lang="es-VE" dirty="0"/>
              <a:t>			</a:t>
            </a:r>
            <a:r>
              <a:rPr lang="es-VE" dirty="0" err="1"/>
              <a:t>s.s.r</a:t>
            </a:r>
            <a:r>
              <a:rPr lang="es-VE" dirty="0"/>
              <a:t>.    5x</a:t>
            </a:r>
            <a:r>
              <a:rPr lang="es-VE" baseline="-25000" dirty="0"/>
              <a:t>1  </a:t>
            </a:r>
            <a:r>
              <a:rPr lang="es-VE" dirty="0"/>
              <a:t>+   7x</a:t>
            </a:r>
            <a:r>
              <a:rPr lang="es-VE" baseline="-25000" dirty="0"/>
              <a:t>2</a:t>
            </a:r>
            <a:r>
              <a:rPr lang="es-VE" dirty="0"/>
              <a:t>  +  4x</a:t>
            </a:r>
            <a:r>
              <a:rPr lang="es-VE" baseline="-25000" dirty="0"/>
              <a:t>3 </a:t>
            </a:r>
            <a:r>
              <a:rPr lang="es-VE" dirty="0"/>
              <a:t>+ 3x</a:t>
            </a:r>
            <a:r>
              <a:rPr lang="es-VE" baseline="-25000" dirty="0"/>
              <a:t>4</a:t>
            </a:r>
            <a:r>
              <a:rPr lang="es-VE" dirty="0"/>
              <a:t> ≤14</a:t>
            </a:r>
          </a:p>
          <a:p>
            <a:r>
              <a:rPr lang="es-VE" dirty="0"/>
              <a:t>			</a:t>
            </a:r>
            <a:r>
              <a:rPr lang="es-VE" dirty="0" err="1"/>
              <a:t>x</a:t>
            </a:r>
            <a:r>
              <a:rPr lang="es-VE" baseline="-25000" dirty="0" err="1"/>
              <a:t>j</a:t>
            </a:r>
            <a:r>
              <a:rPr lang="es-VE" dirty="0"/>
              <a:t> = 0 o 1 (j = 1, 2, 3, 4)</a:t>
            </a:r>
          </a:p>
        </p:txBody>
      </p:sp>
      <p:sp>
        <p:nvSpPr>
          <p:cNvPr id="6" name="Abrir llave 5"/>
          <p:cNvSpPr/>
          <p:nvPr/>
        </p:nvSpPr>
        <p:spPr>
          <a:xfrm>
            <a:off x="4007768" y="2906529"/>
            <a:ext cx="189735" cy="100811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VE"/>
          </a:p>
        </p:txBody>
      </p:sp>
    </p:spTree>
    <p:extLst>
      <p:ext uri="{BB962C8B-B14F-4D97-AF65-F5344CB8AC3E}">
        <p14:creationId xmlns:p14="http://schemas.microsoft.com/office/powerpoint/2010/main" xmlns="" val="263454220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302609"/>
            <a:ext cx="7920880" cy="1015663"/>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Programación con enteros</a:t>
            </a:r>
          </a:p>
          <a:p>
            <a:pPr algn="ctr"/>
            <a:r>
              <a:rPr lang="es-VE" dirty="0"/>
              <a:t>Programación Entera Binaria</a:t>
            </a:r>
          </a:p>
          <a:p>
            <a:pPr algn="ctr"/>
            <a:r>
              <a:rPr lang="es-VE" dirty="0"/>
              <a:t>Solución al PEB →Continuación</a:t>
            </a: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Rectángulo 2"/>
          <p:cNvSpPr/>
          <p:nvPr/>
        </p:nvSpPr>
        <p:spPr>
          <a:xfrm>
            <a:off x="1395977" y="1533465"/>
            <a:ext cx="9361040" cy="5016758"/>
          </a:xfrm>
          <a:prstGeom prst="rect">
            <a:avLst/>
          </a:prstGeom>
        </p:spPr>
        <p:txBody>
          <a:bodyPr wrap="square">
            <a:spAutoFit/>
          </a:bodyPr>
          <a:lstStyle/>
          <a:p>
            <a:pPr algn="just"/>
            <a:r>
              <a:rPr lang="es-VE" sz="2000" dirty="0">
                <a:latin typeface="Arial" panose="020B0604020202020204" pitchFamily="34" charset="0"/>
                <a:cs typeface="Arial" panose="020B0604020202020204" pitchFamily="34" charset="0"/>
              </a:rPr>
              <a:t>Cualquier PE, tal como el ejemplo anterior, que tiene solamente una restricción, se llama </a:t>
            </a:r>
            <a:r>
              <a:rPr lang="es-VE" sz="2000" b="1" i="1" dirty="0">
                <a:latin typeface="Arial" panose="020B0604020202020204" pitchFamily="34" charset="0"/>
                <a:cs typeface="Arial" panose="020B0604020202020204" pitchFamily="34" charset="0"/>
              </a:rPr>
              <a:t>problema de la mochila</a:t>
            </a:r>
            <a:r>
              <a:rPr lang="es-VE" sz="2000" dirty="0">
                <a:latin typeface="Arial" panose="020B0604020202020204" pitchFamily="34" charset="0"/>
                <a:cs typeface="Arial" panose="020B0604020202020204" pitchFamily="34" charset="0"/>
              </a:rPr>
              <a:t>.</a:t>
            </a:r>
          </a:p>
          <a:p>
            <a:pPr algn="just"/>
            <a:endParaRPr lang="es-VE" sz="2000" dirty="0">
              <a:latin typeface="Arial" panose="020B0604020202020204" pitchFamily="34" charset="0"/>
              <a:cs typeface="Arial" panose="020B0604020202020204" pitchFamily="34" charset="0"/>
            </a:endParaRPr>
          </a:p>
          <a:p>
            <a:pPr algn="just"/>
            <a:r>
              <a:rPr lang="es-VE" sz="2000" dirty="0">
                <a:latin typeface="Arial" panose="020B0604020202020204" pitchFamily="34" charset="0"/>
                <a:cs typeface="Arial" panose="020B0604020202020204" pitchFamily="34" charset="0"/>
              </a:rPr>
              <a:t>						</a:t>
            </a:r>
            <a:r>
              <a:rPr lang="pl-PL" sz="2000" dirty="0">
                <a:latin typeface="Arial" panose="020B0604020202020204" pitchFamily="34" charset="0"/>
                <a:cs typeface="Arial" panose="020B0604020202020204" pitchFamily="34" charset="0"/>
              </a:rPr>
              <a:t>Max z = c</a:t>
            </a:r>
            <a:r>
              <a:rPr lang="pl-PL" sz="2000" baseline="-25000" dirty="0">
                <a:latin typeface="Arial" panose="020B0604020202020204" pitchFamily="34" charset="0"/>
                <a:cs typeface="Arial" panose="020B0604020202020204" pitchFamily="34" charset="0"/>
              </a:rPr>
              <a:t>1</a:t>
            </a:r>
            <a:r>
              <a:rPr lang="pl-PL" sz="2000" dirty="0">
                <a:latin typeface="Arial" panose="020B0604020202020204" pitchFamily="34" charset="0"/>
                <a:cs typeface="Arial" panose="020B0604020202020204" pitchFamily="34" charset="0"/>
              </a:rPr>
              <a:t>x</a:t>
            </a:r>
            <a:r>
              <a:rPr lang="pl-PL" sz="2000" baseline="-25000" dirty="0">
                <a:latin typeface="Arial" panose="020B0604020202020204" pitchFamily="34" charset="0"/>
                <a:cs typeface="Arial" panose="020B0604020202020204" pitchFamily="34" charset="0"/>
              </a:rPr>
              <a:t>1</a:t>
            </a:r>
            <a:r>
              <a:rPr lang="pl-PL" sz="2000" dirty="0">
                <a:latin typeface="Arial" panose="020B0604020202020204" pitchFamily="34" charset="0"/>
                <a:cs typeface="Arial" panose="020B0604020202020204" pitchFamily="34" charset="0"/>
              </a:rPr>
              <a:t>+ c</a:t>
            </a:r>
            <a:r>
              <a:rPr lang="pl-PL" sz="2000" baseline="-25000" dirty="0">
                <a:latin typeface="Arial" panose="020B0604020202020204" pitchFamily="34" charset="0"/>
                <a:cs typeface="Arial" panose="020B0604020202020204" pitchFamily="34" charset="0"/>
              </a:rPr>
              <a:t>2</a:t>
            </a:r>
            <a:r>
              <a:rPr lang="pl-PL" sz="2000" dirty="0">
                <a:latin typeface="Arial" panose="020B0604020202020204" pitchFamily="34" charset="0"/>
                <a:cs typeface="Arial" panose="020B0604020202020204" pitchFamily="34" charset="0"/>
              </a:rPr>
              <a:t>x</a:t>
            </a:r>
            <a:r>
              <a:rPr lang="pl-PL" sz="2000" baseline="-25000" dirty="0">
                <a:latin typeface="Arial" panose="020B0604020202020204" pitchFamily="34" charset="0"/>
                <a:cs typeface="Arial" panose="020B0604020202020204" pitchFamily="34" charset="0"/>
              </a:rPr>
              <a:t>2</a:t>
            </a:r>
            <a:r>
              <a:rPr lang="pl-PL" sz="2000" dirty="0">
                <a:latin typeface="Arial" panose="020B0604020202020204" pitchFamily="34" charset="0"/>
                <a:cs typeface="Arial" panose="020B0604020202020204" pitchFamily="34" charset="0"/>
              </a:rPr>
              <a:t>+ …+ c</a:t>
            </a:r>
            <a:r>
              <a:rPr lang="pl-PL" sz="2000" baseline="-25000" dirty="0">
                <a:latin typeface="Arial" panose="020B0604020202020204" pitchFamily="34" charset="0"/>
                <a:cs typeface="Arial" panose="020B0604020202020204" pitchFamily="34" charset="0"/>
              </a:rPr>
              <a:t>n</a:t>
            </a:r>
            <a:r>
              <a:rPr lang="pl-PL" sz="2000" dirty="0">
                <a:latin typeface="Arial" panose="020B0604020202020204" pitchFamily="34" charset="0"/>
                <a:cs typeface="Arial" panose="020B0604020202020204" pitchFamily="34" charset="0"/>
              </a:rPr>
              <a:t>x</a:t>
            </a:r>
            <a:r>
              <a:rPr lang="pl-PL" sz="2000" baseline="-25000" dirty="0">
                <a:latin typeface="Arial" panose="020B0604020202020204" pitchFamily="34" charset="0"/>
                <a:cs typeface="Arial" panose="020B0604020202020204" pitchFamily="34" charset="0"/>
              </a:rPr>
              <a:t>n</a:t>
            </a:r>
          </a:p>
          <a:p>
            <a:pPr algn="just"/>
            <a:r>
              <a:rPr lang="pt-BR" sz="2000" dirty="0">
                <a:latin typeface="Arial" panose="020B0604020202020204" pitchFamily="34" charset="0"/>
                <a:cs typeface="Arial" panose="020B0604020202020204" pitchFamily="34" charset="0"/>
              </a:rPr>
              <a:t>						S.S.R.   a</a:t>
            </a:r>
            <a:r>
              <a:rPr lang="pt-BR" sz="2000" baseline="-25000" dirty="0">
                <a:latin typeface="Arial" panose="020B0604020202020204" pitchFamily="34" charset="0"/>
                <a:cs typeface="Arial" panose="020B0604020202020204" pitchFamily="34" charset="0"/>
              </a:rPr>
              <a:t>1</a:t>
            </a:r>
            <a:r>
              <a:rPr lang="pt-BR" sz="2000" dirty="0">
                <a:latin typeface="Arial" panose="020B0604020202020204" pitchFamily="34" charset="0"/>
                <a:cs typeface="Arial" panose="020B0604020202020204" pitchFamily="34" charset="0"/>
              </a:rPr>
              <a:t>x</a:t>
            </a:r>
            <a:r>
              <a:rPr lang="pt-BR" sz="2000" baseline="-25000" dirty="0">
                <a:latin typeface="Arial" panose="020B0604020202020204" pitchFamily="34" charset="0"/>
                <a:cs typeface="Arial" panose="020B0604020202020204" pitchFamily="34" charset="0"/>
              </a:rPr>
              <a:t>1</a:t>
            </a:r>
            <a:r>
              <a:rPr lang="pt-BR" sz="2000" dirty="0">
                <a:latin typeface="Arial" panose="020B0604020202020204" pitchFamily="34" charset="0"/>
                <a:cs typeface="Arial" panose="020B0604020202020204" pitchFamily="34" charset="0"/>
              </a:rPr>
              <a:t>+ a</a:t>
            </a:r>
            <a:r>
              <a:rPr lang="pt-BR" sz="2000" baseline="-25000" dirty="0">
                <a:latin typeface="Arial" panose="020B0604020202020204" pitchFamily="34" charset="0"/>
                <a:cs typeface="Arial" panose="020B0604020202020204" pitchFamily="34" charset="0"/>
              </a:rPr>
              <a:t>2</a:t>
            </a:r>
            <a:r>
              <a:rPr lang="pt-BR" sz="2000" dirty="0">
                <a:latin typeface="Arial" panose="020B0604020202020204" pitchFamily="34" charset="0"/>
                <a:cs typeface="Arial" panose="020B0604020202020204" pitchFamily="34" charset="0"/>
              </a:rPr>
              <a:t>x</a:t>
            </a:r>
            <a:r>
              <a:rPr lang="pt-BR" sz="2000" baseline="-25000" dirty="0">
                <a:latin typeface="Arial" panose="020B0604020202020204" pitchFamily="34" charset="0"/>
                <a:cs typeface="Arial" panose="020B0604020202020204" pitchFamily="34" charset="0"/>
              </a:rPr>
              <a:t>2</a:t>
            </a:r>
            <a:r>
              <a:rPr lang="pt-BR" sz="2000" dirty="0">
                <a:latin typeface="Arial" panose="020B0604020202020204" pitchFamily="34" charset="0"/>
                <a:cs typeface="Arial" panose="020B0604020202020204" pitchFamily="34" charset="0"/>
              </a:rPr>
              <a:t>+ …+ </a:t>
            </a:r>
            <a:r>
              <a:rPr lang="pt-BR" sz="2000" dirty="0" err="1">
                <a:latin typeface="Arial" panose="020B0604020202020204" pitchFamily="34" charset="0"/>
                <a:cs typeface="Arial" panose="020B0604020202020204" pitchFamily="34" charset="0"/>
              </a:rPr>
              <a:t>a</a:t>
            </a:r>
            <a:r>
              <a:rPr lang="pt-BR" sz="2000" baseline="-25000" dirty="0" err="1">
                <a:latin typeface="Arial" panose="020B0604020202020204" pitchFamily="34" charset="0"/>
                <a:cs typeface="Arial" panose="020B0604020202020204" pitchFamily="34" charset="0"/>
              </a:rPr>
              <a:t>n</a:t>
            </a:r>
            <a:r>
              <a:rPr lang="pt-BR" sz="2000" dirty="0" err="1">
                <a:latin typeface="Arial" panose="020B0604020202020204" pitchFamily="34" charset="0"/>
                <a:cs typeface="Arial" panose="020B0604020202020204" pitchFamily="34" charset="0"/>
              </a:rPr>
              <a:t>x</a:t>
            </a:r>
            <a:r>
              <a:rPr lang="pt-BR" sz="2000" baseline="-25000" dirty="0" err="1">
                <a:latin typeface="Arial" panose="020B0604020202020204" pitchFamily="34" charset="0"/>
                <a:cs typeface="Arial" panose="020B0604020202020204" pitchFamily="34" charset="0"/>
              </a:rPr>
              <a:t>n</a:t>
            </a:r>
            <a:r>
              <a:rPr lang="pt-BR" sz="2000" dirty="0">
                <a:latin typeface="Arial" panose="020B0604020202020204" pitchFamily="34" charset="0"/>
                <a:cs typeface="Arial" panose="020B0604020202020204" pitchFamily="34" charset="0"/>
              </a:rPr>
              <a:t> ≤ b</a:t>
            </a:r>
          </a:p>
          <a:p>
            <a:pPr algn="just"/>
            <a:r>
              <a:rPr lang="pt-BR" sz="2000" i="1" dirty="0">
                <a:latin typeface="Arial" panose="020B0604020202020204" pitchFamily="34" charset="0"/>
                <a:cs typeface="Arial" panose="020B0604020202020204" pitchFamily="34" charset="0"/>
              </a:rPr>
              <a:t>						X</a:t>
            </a:r>
            <a:r>
              <a:rPr lang="pt-BR" sz="2000" i="1" baseline="-25000" dirty="0">
                <a:latin typeface="Arial" panose="020B0604020202020204" pitchFamily="34" charset="0"/>
                <a:cs typeface="Arial" panose="020B0604020202020204" pitchFamily="34" charset="0"/>
              </a:rPr>
              <a:t>i</a:t>
            </a:r>
            <a:r>
              <a:rPr lang="pt-BR" sz="2000" dirty="0">
                <a:latin typeface="Arial" panose="020B0604020202020204" pitchFamily="34" charset="0"/>
                <a:cs typeface="Arial" panose="020B0604020202020204" pitchFamily="34" charset="0"/>
              </a:rPr>
              <a:t>= 0 o 1 (</a:t>
            </a:r>
            <a:r>
              <a:rPr lang="pt-BR" sz="2000" i="1" dirty="0">
                <a:latin typeface="Arial" panose="020B0604020202020204" pitchFamily="34" charset="0"/>
                <a:cs typeface="Arial" panose="020B0604020202020204" pitchFamily="34" charset="0"/>
              </a:rPr>
              <a:t>i</a:t>
            </a:r>
            <a:r>
              <a:rPr lang="pt-BR" sz="2000" dirty="0">
                <a:latin typeface="Arial" panose="020B0604020202020204" pitchFamily="34" charset="0"/>
                <a:cs typeface="Arial" panose="020B0604020202020204" pitchFamily="34" charset="0"/>
              </a:rPr>
              <a:t>= 1, 2, …, n)</a:t>
            </a:r>
          </a:p>
          <a:p>
            <a:pPr algn="just"/>
            <a:endParaRPr lang="pt-BR" sz="2000" dirty="0" smtClean="0">
              <a:latin typeface="Arial" panose="020B0604020202020204" pitchFamily="34" charset="0"/>
              <a:cs typeface="Arial" panose="020B0604020202020204" pitchFamily="34" charset="0"/>
            </a:endParaRPr>
          </a:p>
          <a:p>
            <a:pPr algn="just"/>
            <a:r>
              <a:rPr lang="es-VE" sz="2000" b="1" dirty="0">
                <a:latin typeface="Arial" panose="020B0604020202020204" pitchFamily="34" charset="0"/>
                <a:cs typeface="Arial" panose="020B0604020202020204" pitchFamily="34" charset="0"/>
              </a:rPr>
              <a:t>Problema Tarea:</a:t>
            </a:r>
          </a:p>
          <a:p>
            <a:pPr algn="just"/>
            <a:endParaRPr lang="es-VE" sz="2000" dirty="0">
              <a:latin typeface="Arial" panose="020B0604020202020204" pitchFamily="34" charset="0"/>
              <a:cs typeface="Arial" panose="020B0604020202020204" pitchFamily="34" charset="0"/>
            </a:endParaRPr>
          </a:p>
          <a:p>
            <a:pPr algn="just"/>
            <a:r>
              <a:rPr lang="fr-FR" sz="2000" dirty="0">
                <a:latin typeface="Arial" panose="020B0604020202020204" pitchFamily="34" charset="0"/>
                <a:cs typeface="Arial" panose="020B0604020202020204" pitchFamily="34" charset="0"/>
              </a:rPr>
              <a:t>				Max = 40x1 + 80x2+ 10x3+ 10x4+ 4x5 +20x6+60x7</a:t>
            </a:r>
          </a:p>
          <a:p>
            <a:pPr algn="just"/>
            <a:endParaRPr lang="fr-FR" sz="2000" dirty="0">
              <a:latin typeface="Arial" panose="020B0604020202020204" pitchFamily="34" charset="0"/>
              <a:cs typeface="Arial" panose="020B0604020202020204" pitchFamily="34" charset="0"/>
            </a:endParaRPr>
          </a:p>
          <a:p>
            <a:pPr algn="just"/>
            <a:r>
              <a:rPr lang="es-VE" sz="2000" dirty="0">
                <a:latin typeface="Arial" panose="020B0604020202020204" pitchFamily="34" charset="0"/>
                <a:cs typeface="Arial" panose="020B0604020202020204" pitchFamily="34" charset="0"/>
              </a:rPr>
              <a:t>				</a:t>
            </a:r>
            <a:r>
              <a:rPr lang="es-VE" sz="2000" dirty="0" err="1">
                <a:latin typeface="Arial" panose="020B0604020202020204" pitchFamily="34" charset="0"/>
                <a:cs typeface="Arial" panose="020B0604020202020204" pitchFamily="34" charset="0"/>
              </a:rPr>
              <a:t>s.s.r</a:t>
            </a:r>
            <a:r>
              <a:rPr lang="es-VE" sz="2000" dirty="0">
                <a:latin typeface="Arial" panose="020B0604020202020204" pitchFamily="34" charset="0"/>
                <a:cs typeface="Arial" panose="020B0604020202020204" pitchFamily="34" charset="0"/>
              </a:rPr>
              <a:t>.</a:t>
            </a:r>
          </a:p>
          <a:p>
            <a:pPr algn="just"/>
            <a:r>
              <a:rPr lang="es-VE" sz="2000" dirty="0">
                <a:latin typeface="Arial" panose="020B0604020202020204" pitchFamily="34" charset="0"/>
                <a:cs typeface="Arial" panose="020B0604020202020204" pitchFamily="34" charset="0"/>
              </a:rPr>
              <a:t>					40x1 + 50x2+ 30x3+ 10x4+ 10x5 +40x6+30x7 ≤ 100</a:t>
            </a:r>
          </a:p>
          <a:p>
            <a:pPr algn="just"/>
            <a:r>
              <a:rPr lang="es-VE" sz="2000" dirty="0">
                <a:latin typeface="Arial" panose="020B0604020202020204" pitchFamily="34" charset="0"/>
                <a:cs typeface="Arial" panose="020B0604020202020204" pitchFamily="34" charset="0"/>
              </a:rPr>
              <a:t>					</a:t>
            </a:r>
            <a:r>
              <a:rPr lang="es-VE" sz="2000" dirty="0" err="1">
                <a:latin typeface="Arial" panose="020B0604020202020204" pitchFamily="34" charset="0"/>
                <a:cs typeface="Arial" panose="020B0604020202020204" pitchFamily="34" charset="0"/>
              </a:rPr>
              <a:t>xj</a:t>
            </a:r>
            <a:r>
              <a:rPr lang="es-VE" sz="2000" dirty="0">
                <a:latin typeface="Arial" panose="020B0604020202020204" pitchFamily="34" charset="0"/>
                <a:cs typeface="Arial" panose="020B0604020202020204" pitchFamily="34" charset="0"/>
              </a:rPr>
              <a:t>= 0 o 1 (j = 1, 2, 3, 4, 5, 6, 7) </a:t>
            </a:r>
            <a:endParaRPr lang="es-VE" sz="2000" dirty="0" smtClean="0">
              <a:latin typeface="Arial" panose="020B0604020202020204" pitchFamily="34" charset="0"/>
              <a:cs typeface="Arial" panose="020B0604020202020204" pitchFamily="34" charset="0"/>
            </a:endParaRPr>
          </a:p>
          <a:p>
            <a:pPr algn="just"/>
            <a:endParaRPr lang="es-VE" sz="2000" dirty="0">
              <a:latin typeface="Arial" panose="020B0604020202020204" pitchFamily="34" charset="0"/>
              <a:cs typeface="Arial" panose="020B0604020202020204" pitchFamily="34" charset="0"/>
            </a:endParaRPr>
          </a:p>
          <a:p>
            <a:pPr algn="just"/>
            <a:r>
              <a:rPr lang="es-VE" sz="2000" dirty="0" smtClean="0">
                <a:latin typeface="Arial" panose="020B0604020202020204" pitchFamily="34" charset="0"/>
                <a:cs typeface="Arial" panose="020B0604020202020204" pitchFamily="34" charset="0"/>
              </a:rPr>
              <a:t>Correrlo e interpretar resultados.</a:t>
            </a:r>
            <a:endParaRPr lang="pt-B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98485875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302609"/>
            <a:ext cx="7920880" cy="1046440"/>
          </a:xfrm>
          <a:prstGeom prst="rect">
            <a:avLst/>
          </a:prstGeom>
          <a:noFill/>
        </p:spPr>
        <p:txBody>
          <a:bodyPr wrap="square" rtlCol="0">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s-VE" altLang="es-VE"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Programación con enteros</a:t>
            </a:r>
            <a:endParaRPr kumimoji="0" lang="es-VE" sz="18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a:p>
            <a:pPr marL="0" marR="0" lvl="0" indent="0" algn="ctr" defTabSz="457200" rtl="0" eaLnBrk="0" fontAlgn="base" latinLnBrk="0" hangingPunct="0">
              <a:lnSpc>
                <a:spcPct val="100000"/>
              </a:lnSpc>
              <a:spcBef>
                <a:spcPct val="0"/>
              </a:spcBef>
              <a:spcAft>
                <a:spcPct val="0"/>
              </a:spcAft>
              <a:buClrTx/>
              <a:buSzTx/>
              <a:buFontTx/>
              <a:buNone/>
              <a:tabLst/>
              <a:defRPr/>
            </a:pPr>
            <a:r>
              <a:rPr kumimoji="0" lang="es-VE" sz="18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rPr>
              <a:t>Programación Entera </a:t>
            </a:r>
            <a:r>
              <a:rPr kumimoji="0" lang="es-VE" sz="1800" b="0" i="0" u="none" strike="noStrike" kern="1200" cap="none" spc="0" normalizeH="0" baseline="0" noProof="0" dirty="0" smtClean="0">
                <a:ln>
                  <a:noFill/>
                </a:ln>
                <a:solidFill>
                  <a:prstClr val="black"/>
                </a:solidFill>
                <a:effectLst/>
                <a:uLnTx/>
                <a:uFillTx/>
                <a:latin typeface="Trebuchet MS" panose="020B0603020202020204" pitchFamily="34" charset="0"/>
                <a:ea typeface="+mn-ea"/>
                <a:cs typeface="+mn-cs"/>
              </a:rPr>
              <a:t>Puros</a:t>
            </a:r>
            <a:endParaRPr kumimoji="0" lang="es-VE" sz="18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a:p>
            <a:pPr lvl="0" algn="ctr"/>
            <a:r>
              <a:rPr kumimoji="0" lang="es-VE" sz="2000" b="0" i="0" u="none" strike="noStrike" kern="1200" cap="none" spc="0" normalizeH="0" baseline="0" noProof="0" dirty="0" smtClean="0">
                <a:ln>
                  <a:noFill/>
                </a:ln>
                <a:solidFill>
                  <a:schemeClr val="accent2">
                    <a:lumMod val="50000"/>
                  </a:schemeClr>
                </a:solidFill>
                <a:effectLst/>
                <a:uLnTx/>
                <a:uFillTx/>
                <a:latin typeface="Arial" panose="020B0604020202020204" pitchFamily="34" charset="0"/>
                <a:cs typeface="Arial" panose="020B0604020202020204" pitchFamily="34" charset="0"/>
              </a:rPr>
              <a:t>Ejemplo-problema </a:t>
            </a:r>
            <a:r>
              <a:rPr lang="es-VE" sz="2000" dirty="0">
                <a:solidFill>
                  <a:schemeClr val="accent2">
                    <a:lumMod val="50000"/>
                  </a:schemeClr>
                </a:solidFill>
                <a:latin typeface="Arial" panose="020B0604020202020204" pitchFamily="34" charset="0"/>
              </a:rPr>
              <a:t>Método de Enumeración Implícita </a:t>
            </a:r>
            <a:endParaRPr kumimoji="0" lang="es-VE" altLang="es-VE" sz="2000" b="0" i="0" u="none" strike="noStrike" kern="1200" cap="none" spc="0" normalizeH="0" baseline="0" noProof="0" dirty="0">
              <a:ln>
                <a:noFill/>
              </a:ln>
              <a:solidFill>
                <a:schemeClr val="accent2">
                  <a:lumMod val="50000"/>
                </a:schemeClr>
              </a:solidFill>
              <a:effectLst/>
              <a:uLnTx/>
              <a:uFillTx/>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marL="0" marR="0" lvl="0" indent="0" algn="just" defTabSz="457200" rtl="0" eaLnBrk="1" fontAlgn="base" latinLnBrk="0" hangingPunct="1">
              <a:lnSpc>
                <a:spcPct val="100000"/>
              </a:lnSpc>
              <a:spcBef>
                <a:spcPct val="0"/>
              </a:spcBef>
              <a:spcAft>
                <a:spcPct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p:txBody>
      </p:sp>
      <p:sp>
        <p:nvSpPr>
          <p:cNvPr id="3" name="Rectángulo 2"/>
          <p:cNvSpPr/>
          <p:nvPr/>
        </p:nvSpPr>
        <p:spPr>
          <a:xfrm>
            <a:off x="1343472" y="1628800"/>
            <a:ext cx="9361040" cy="4760278"/>
          </a:xfrm>
          <a:prstGeom prst="rect">
            <a:avLst/>
          </a:prstGeom>
        </p:spPr>
        <p:txBody>
          <a:bodyPr wrap="square">
            <a:spAutoFit/>
          </a:bodyPr>
          <a:lstStyle/>
          <a:p>
            <a:pPr marL="12700" marR="5080" algn="just">
              <a:lnSpc>
                <a:spcPts val="2580"/>
              </a:lnSpc>
              <a:spcBef>
                <a:spcPts val="40"/>
              </a:spcBef>
            </a:pPr>
            <a:r>
              <a:rPr lang="es-VE" dirty="0" smtClean="0">
                <a:latin typeface="Arial"/>
                <a:cs typeface="Arial"/>
              </a:rPr>
              <a:t>Suponga que el consejo directivo de una importante empresa afronta el problema de inversión que se resume en la siguiente tabla (en miles de dólares):</a:t>
            </a:r>
          </a:p>
          <a:p>
            <a:pPr marL="12700" marR="5080" algn="just">
              <a:lnSpc>
                <a:spcPts val="2580"/>
              </a:lnSpc>
              <a:spcBef>
                <a:spcPts val="40"/>
              </a:spcBef>
            </a:pPr>
            <a:endParaRPr lang="es-VE" dirty="0">
              <a:latin typeface="Arial"/>
              <a:cs typeface="Arial"/>
            </a:endParaRPr>
          </a:p>
          <a:p>
            <a:pPr marL="12700" marR="5080" algn="just">
              <a:lnSpc>
                <a:spcPts val="2580"/>
              </a:lnSpc>
              <a:spcBef>
                <a:spcPts val="40"/>
              </a:spcBef>
            </a:pPr>
            <a:endParaRPr lang="es-VE" dirty="0" smtClean="0">
              <a:latin typeface="Arial"/>
              <a:cs typeface="Arial"/>
            </a:endParaRPr>
          </a:p>
          <a:p>
            <a:pPr marL="12700" marR="5080" algn="just">
              <a:lnSpc>
                <a:spcPts val="2580"/>
              </a:lnSpc>
              <a:spcBef>
                <a:spcPts val="40"/>
              </a:spcBef>
            </a:pPr>
            <a:endParaRPr lang="es-VE" dirty="0">
              <a:latin typeface="Arial"/>
              <a:cs typeface="Arial"/>
            </a:endParaRPr>
          </a:p>
          <a:p>
            <a:pPr marL="12700" marR="5080" algn="just">
              <a:lnSpc>
                <a:spcPts val="2580"/>
              </a:lnSpc>
              <a:spcBef>
                <a:spcPts val="40"/>
              </a:spcBef>
            </a:pPr>
            <a:endParaRPr lang="es-VE" dirty="0" smtClean="0">
              <a:latin typeface="Arial"/>
              <a:cs typeface="Arial"/>
            </a:endParaRPr>
          </a:p>
          <a:p>
            <a:pPr marL="12700" marR="5080" algn="just">
              <a:lnSpc>
                <a:spcPts val="2580"/>
              </a:lnSpc>
              <a:spcBef>
                <a:spcPts val="40"/>
              </a:spcBef>
            </a:pPr>
            <a:endParaRPr lang="es-VE" dirty="0">
              <a:latin typeface="Arial"/>
              <a:cs typeface="Arial"/>
            </a:endParaRPr>
          </a:p>
          <a:p>
            <a:pPr marL="12700" marR="5080" algn="just">
              <a:lnSpc>
                <a:spcPts val="2580"/>
              </a:lnSpc>
              <a:spcBef>
                <a:spcPts val="40"/>
              </a:spcBef>
            </a:pPr>
            <a:endParaRPr lang="es-VE" dirty="0" smtClean="0">
              <a:latin typeface="Arial"/>
              <a:cs typeface="Arial"/>
            </a:endParaRPr>
          </a:p>
          <a:p>
            <a:pPr marL="12700" marR="5080" algn="just">
              <a:lnSpc>
                <a:spcPts val="2580"/>
              </a:lnSpc>
              <a:spcBef>
                <a:spcPts val="40"/>
              </a:spcBef>
            </a:pPr>
            <a:endParaRPr lang="es-VE" dirty="0">
              <a:latin typeface="Arial"/>
              <a:cs typeface="Arial"/>
            </a:endParaRPr>
          </a:p>
          <a:p>
            <a:pPr marL="12700" marR="5080" algn="just">
              <a:lnSpc>
                <a:spcPts val="2580"/>
              </a:lnSpc>
              <a:spcBef>
                <a:spcPts val="40"/>
              </a:spcBef>
            </a:pPr>
            <a:endParaRPr lang="es-VE" dirty="0" smtClean="0">
              <a:latin typeface="Arial"/>
              <a:cs typeface="Arial"/>
            </a:endParaRPr>
          </a:p>
          <a:p>
            <a:pPr marL="12700" marR="5080" algn="just">
              <a:lnSpc>
                <a:spcPts val="2580"/>
              </a:lnSpc>
              <a:spcBef>
                <a:spcPts val="40"/>
              </a:spcBef>
            </a:pPr>
            <a:endParaRPr lang="es-VE" dirty="0">
              <a:latin typeface="Arial"/>
              <a:cs typeface="Arial"/>
            </a:endParaRPr>
          </a:p>
          <a:p>
            <a:pPr marL="12700" marR="5080" algn="just">
              <a:lnSpc>
                <a:spcPts val="2580"/>
              </a:lnSpc>
              <a:spcBef>
                <a:spcPts val="40"/>
              </a:spcBef>
            </a:pPr>
            <a:endParaRPr lang="es-VE" dirty="0" smtClean="0">
              <a:latin typeface="Arial"/>
              <a:cs typeface="Arial"/>
            </a:endParaRPr>
          </a:p>
          <a:p>
            <a:pPr marL="12700" marR="5080" algn="just">
              <a:lnSpc>
                <a:spcPts val="2580"/>
              </a:lnSpc>
              <a:spcBef>
                <a:spcPts val="40"/>
              </a:spcBef>
            </a:pPr>
            <a:r>
              <a:rPr lang="es-VE" dirty="0" smtClean="0">
                <a:latin typeface="Arial"/>
                <a:cs typeface="Arial"/>
              </a:rPr>
              <a:t>Determine que proyectos se deben seleccionar en función de los recursos escasos y del VAN que le presenta esta organización.</a:t>
            </a:r>
            <a:endParaRPr kumimoji="0" lang="es-VE" sz="1800" b="0" i="0" u="none" strike="noStrike" kern="1200" cap="none" spc="0" normalizeH="0" baseline="0" noProof="0" dirty="0">
              <a:ln>
                <a:noFill/>
              </a:ln>
              <a:solidFill>
                <a:prstClr val="black"/>
              </a:solidFill>
              <a:effectLst/>
              <a:uLnTx/>
              <a:uFillTx/>
              <a:latin typeface="Trebuchet MS" panose="020B0603020202020204" pitchFamily="34" charset="0"/>
              <a:ea typeface="+mn-ea"/>
              <a:cs typeface="+mn-cs"/>
            </a:endParaRPr>
          </a:p>
        </p:txBody>
      </p:sp>
      <p:graphicFrame>
        <p:nvGraphicFramePr>
          <p:cNvPr id="5" name="Tabla 4"/>
          <p:cNvGraphicFramePr>
            <a:graphicFrameLocks noGrp="1"/>
          </p:cNvGraphicFramePr>
          <p:nvPr>
            <p:extLst>
              <p:ext uri="{D42A27DB-BD31-4B8C-83A1-F6EECF244321}">
                <p14:modId xmlns:p14="http://schemas.microsoft.com/office/powerpoint/2010/main" xmlns="" val="3898599519"/>
              </p:ext>
            </p:extLst>
          </p:nvPr>
        </p:nvGraphicFramePr>
        <p:xfrm>
          <a:off x="1559496" y="2636912"/>
          <a:ext cx="8128004" cy="2804160"/>
        </p:xfrm>
        <a:graphic>
          <a:graphicData uri="http://schemas.openxmlformats.org/drawingml/2006/table">
            <a:tbl>
              <a:tblPr firstRow="1" bandRow="1">
                <a:tableStyleId>{5C22544A-7EE6-4342-B048-85BDC9FD1C3A}</a:tableStyleId>
              </a:tblPr>
              <a:tblGrid>
                <a:gridCol w="4547504">
                  <a:extLst>
                    <a:ext uri="{9D8B030D-6E8A-4147-A177-3AD203B41FA5}">
                      <a16:colId xmlns:a16="http://schemas.microsoft.com/office/drawing/2014/main" xmlns="" val="1361203993"/>
                    </a:ext>
                  </a:extLst>
                </a:gridCol>
                <a:gridCol w="950225">
                  <a:extLst>
                    <a:ext uri="{9D8B030D-6E8A-4147-A177-3AD203B41FA5}">
                      <a16:colId xmlns:a16="http://schemas.microsoft.com/office/drawing/2014/main" xmlns="" val="3494528792"/>
                    </a:ext>
                  </a:extLst>
                </a:gridCol>
                <a:gridCol w="610859">
                  <a:extLst>
                    <a:ext uri="{9D8B030D-6E8A-4147-A177-3AD203B41FA5}">
                      <a16:colId xmlns:a16="http://schemas.microsoft.com/office/drawing/2014/main" xmlns="" val="751429615"/>
                    </a:ext>
                  </a:extLst>
                </a:gridCol>
                <a:gridCol w="542986">
                  <a:extLst>
                    <a:ext uri="{9D8B030D-6E8A-4147-A177-3AD203B41FA5}">
                      <a16:colId xmlns:a16="http://schemas.microsoft.com/office/drawing/2014/main" xmlns="" val="346683236"/>
                    </a:ext>
                  </a:extLst>
                </a:gridCol>
                <a:gridCol w="542986">
                  <a:extLst>
                    <a:ext uri="{9D8B030D-6E8A-4147-A177-3AD203B41FA5}">
                      <a16:colId xmlns:a16="http://schemas.microsoft.com/office/drawing/2014/main" xmlns="" val="1043069987"/>
                    </a:ext>
                  </a:extLst>
                </a:gridCol>
                <a:gridCol w="466722">
                  <a:extLst>
                    <a:ext uri="{9D8B030D-6E8A-4147-A177-3AD203B41FA5}">
                      <a16:colId xmlns:a16="http://schemas.microsoft.com/office/drawing/2014/main" xmlns="" val="998840116"/>
                    </a:ext>
                  </a:extLst>
                </a:gridCol>
                <a:gridCol w="466722">
                  <a:extLst>
                    <a:ext uri="{9D8B030D-6E8A-4147-A177-3AD203B41FA5}">
                      <a16:colId xmlns:a16="http://schemas.microsoft.com/office/drawing/2014/main" xmlns="" val="962893532"/>
                    </a:ext>
                  </a:extLst>
                </a:gridCol>
              </a:tblGrid>
              <a:tr h="370840">
                <a:tc rowSpan="2">
                  <a:txBody>
                    <a:bodyPr/>
                    <a:lstStyle/>
                    <a:p>
                      <a:pPr algn="ctr"/>
                      <a:endParaRPr lang="es-VE" dirty="0" smtClean="0">
                        <a:solidFill>
                          <a:schemeClr val="tx1"/>
                        </a:solidFill>
                      </a:endParaRPr>
                    </a:p>
                    <a:p>
                      <a:pPr algn="ctr"/>
                      <a:r>
                        <a:rPr lang="es-VE" dirty="0" smtClean="0">
                          <a:solidFill>
                            <a:schemeClr val="tx1"/>
                          </a:solidFill>
                        </a:rPr>
                        <a:t>Alternativa (j)</a:t>
                      </a:r>
                      <a:endParaRPr lang="es-V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r>
                        <a:rPr lang="es-VE" sz="1600" dirty="0" smtClean="0">
                          <a:solidFill>
                            <a:schemeClr val="tx1"/>
                          </a:solidFill>
                        </a:rPr>
                        <a:t>Valor Actual Neto</a:t>
                      </a:r>
                      <a:endParaRPr lang="es-VE"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algn="ctr"/>
                      <a:r>
                        <a:rPr lang="es-VE" sz="1600" dirty="0" smtClean="0">
                          <a:solidFill>
                            <a:schemeClr val="tx1"/>
                          </a:solidFill>
                        </a:rPr>
                        <a:t>Capital requerido</a:t>
                      </a:r>
                      <a:r>
                        <a:rPr lang="es-VE" sz="1600" baseline="0" dirty="0" smtClean="0">
                          <a:solidFill>
                            <a:schemeClr val="tx1"/>
                          </a:solidFill>
                        </a:rPr>
                        <a:t> en el año i para la alternativa j</a:t>
                      </a:r>
                      <a:endParaRPr lang="es-VE"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s-VE"/>
                    </a:p>
                  </a:txBody>
                  <a:tcPr/>
                </a:tc>
                <a:tc hMerge="1">
                  <a:txBody>
                    <a:bodyPr/>
                    <a:lstStyle/>
                    <a:p>
                      <a:endParaRPr lang="es-VE"/>
                    </a:p>
                  </a:txBody>
                  <a:tcPr/>
                </a:tc>
                <a:tc hMerge="1">
                  <a:txBody>
                    <a:bodyPr/>
                    <a:lstStyle/>
                    <a:p>
                      <a:endParaRPr lang="es-VE"/>
                    </a:p>
                  </a:txBody>
                  <a:tcPr/>
                </a:tc>
                <a:tc hMerge="1">
                  <a:txBody>
                    <a:bodyPr/>
                    <a:lstStyle/>
                    <a:p>
                      <a:pPr algn="ctr"/>
                      <a:endParaRPr lang="es-VE" sz="1600" dirty="0">
                        <a:solidFill>
                          <a:schemeClr val="tx1"/>
                        </a:solidFill>
                      </a:endParaRPr>
                    </a:p>
                  </a:txBody>
                  <a:tcPr/>
                </a:tc>
                <a:extLst>
                  <a:ext uri="{0D108BD9-81ED-4DB2-BD59-A6C34878D82A}">
                    <a16:rowId xmlns:a16="http://schemas.microsoft.com/office/drawing/2014/main" xmlns="" val="3851943142"/>
                  </a:ext>
                </a:extLst>
              </a:tr>
              <a:tr h="370840">
                <a:tc vMerge="1">
                  <a:txBody>
                    <a:bodyPr/>
                    <a:lstStyle/>
                    <a:p>
                      <a:endParaRPr lang="es-VE" dirty="0"/>
                    </a:p>
                  </a:txBody>
                  <a:tcPr/>
                </a:tc>
                <a:tc vMerge="1">
                  <a:txBody>
                    <a:bodyPr/>
                    <a:lstStyle/>
                    <a:p>
                      <a:endParaRPr lang="es-VE"/>
                    </a:p>
                  </a:txBody>
                  <a:tcPr/>
                </a:tc>
                <a:tc>
                  <a:txBody>
                    <a:bodyPr/>
                    <a:lstStyle/>
                    <a:p>
                      <a:pPr algn="ctr"/>
                      <a:r>
                        <a:rPr lang="es-VE" dirty="0" smtClean="0"/>
                        <a:t>1</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2</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3</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4</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5</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218865138"/>
                  </a:ext>
                </a:extLst>
              </a:tr>
              <a:tr h="370840">
                <a:tc>
                  <a:txBody>
                    <a:bodyPr/>
                    <a:lstStyle/>
                    <a:p>
                      <a:r>
                        <a:rPr lang="es-VE" sz="1600" dirty="0" smtClean="0"/>
                        <a:t>Expansión de una planta en Bélgica</a:t>
                      </a:r>
                      <a:endParaRPr lang="es-VE"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40</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10</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5</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20</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10</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0</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650520849"/>
                  </a:ext>
                </a:extLst>
              </a:tr>
              <a:tr h="370840">
                <a:tc>
                  <a:txBody>
                    <a:bodyPr/>
                    <a:lstStyle/>
                    <a:p>
                      <a:r>
                        <a:rPr lang="es-VE" sz="1600" dirty="0" smtClean="0"/>
                        <a:t>Expansión de</a:t>
                      </a:r>
                      <a:r>
                        <a:rPr lang="es-VE" sz="1600" baseline="0" dirty="0" smtClean="0"/>
                        <a:t> maquinarias pequeñas en E. U.</a:t>
                      </a:r>
                      <a:endParaRPr lang="es-VE"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70</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30</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20</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10</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10</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10</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3451577732"/>
                  </a:ext>
                </a:extLst>
              </a:tr>
              <a:tr h="370840">
                <a:tc>
                  <a:txBody>
                    <a:bodyPr/>
                    <a:lstStyle/>
                    <a:p>
                      <a:r>
                        <a:rPr lang="es-VE" sz="1600" dirty="0" smtClean="0"/>
                        <a:t>Crear una nueva</a:t>
                      </a:r>
                      <a:r>
                        <a:rPr lang="es-VE" sz="1600" baseline="0" dirty="0" smtClean="0"/>
                        <a:t> planta en Chile</a:t>
                      </a:r>
                      <a:endParaRPr lang="es-VE"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80</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10</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20</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27</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20</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10</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98331157"/>
                  </a:ext>
                </a:extLst>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s-VE" sz="1600" dirty="0" smtClean="0"/>
                        <a:t>Expansión de</a:t>
                      </a:r>
                      <a:r>
                        <a:rPr lang="es-VE" sz="1600" baseline="0" dirty="0" smtClean="0"/>
                        <a:t> maquinarias grandes en E. U.</a:t>
                      </a:r>
                      <a:endParaRPr lang="es-VE"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100</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20</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solidFill>
                            <a:schemeClr val="tx1"/>
                          </a:solidFill>
                        </a:rPr>
                        <a:t>10</a:t>
                      </a:r>
                      <a:endParaRPr lang="es-V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40</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20</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20</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698666330"/>
                  </a:ext>
                </a:extLst>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s-VE" sz="1600" dirty="0" smtClean="0"/>
                        <a:t>Capital disponible</a:t>
                      </a:r>
                      <a:r>
                        <a:rPr lang="es-VE" sz="1600" baseline="0" dirty="0" smtClean="0"/>
                        <a:t> en el año j</a:t>
                      </a:r>
                      <a:endParaRPr lang="es-VE"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err="1" smtClean="0"/>
                        <a:t>b</a:t>
                      </a:r>
                      <a:r>
                        <a:rPr lang="es-VE" baseline="-25000" dirty="0" err="1" smtClean="0"/>
                        <a:t>i</a:t>
                      </a:r>
                      <a:endParaRPr lang="es-VE" baseline="-25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50</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solidFill>
                            <a:schemeClr val="tx1"/>
                          </a:solidFill>
                        </a:rPr>
                        <a:t>45</a:t>
                      </a:r>
                      <a:endParaRPr lang="es-VE"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70</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40</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s-VE" dirty="0" smtClean="0"/>
                        <a:t>30</a:t>
                      </a:r>
                      <a:endParaRPr lang="es-V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512908752"/>
                  </a:ext>
                </a:extLst>
              </a:tr>
            </a:tbl>
          </a:graphicData>
        </a:graphic>
      </p:graphicFrame>
    </p:spTree>
    <p:extLst>
      <p:ext uri="{BB962C8B-B14F-4D97-AF65-F5344CB8AC3E}">
        <p14:creationId xmlns:p14="http://schemas.microsoft.com/office/powerpoint/2010/main" xmlns="" val="35723946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302609"/>
            <a:ext cx="7920880" cy="1015663"/>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Programación con enteros</a:t>
            </a:r>
            <a:endParaRPr lang="es-VE" dirty="0"/>
          </a:p>
          <a:p>
            <a:pPr algn="ctr"/>
            <a:r>
              <a:rPr lang="es-VE" dirty="0"/>
              <a:t>Programación Entera </a:t>
            </a:r>
            <a:r>
              <a:rPr lang="es-VE" dirty="0" smtClean="0"/>
              <a:t>Binaria</a:t>
            </a:r>
          </a:p>
          <a:p>
            <a:pPr lvl="0" algn="ctr"/>
            <a:r>
              <a:rPr lang="es-VE" dirty="0">
                <a:solidFill>
                  <a:schemeClr val="accent2">
                    <a:lumMod val="50000"/>
                  </a:schemeClr>
                </a:solidFill>
                <a:latin typeface="Arial" panose="020B0604020202020204" pitchFamily="34" charset="0"/>
                <a:cs typeface="Arial" panose="020B0604020202020204" pitchFamily="34" charset="0"/>
              </a:rPr>
              <a:t>Ejemplo-problema </a:t>
            </a:r>
            <a:r>
              <a:rPr lang="es-VE" dirty="0">
                <a:solidFill>
                  <a:schemeClr val="accent2">
                    <a:lumMod val="50000"/>
                  </a:schemeClr>
                </a:solidFill>
                <a:latin typeface="Arial" panose="020B0604020202020204" pitchFamily="34" charset="0"/>
              </a:rPr>
              <a:t>Método de Enumeración Implícita</a:t>
            </a:r>
            <a:endParaRPr lang="es-VE" dirty="0"/>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Rectángulo 2"/>
          <p:cNvSpPr/>
          <p:nvPr/>
        </p:nvSpPr>
        <p:spPr>
          <a:xfrm>
            <a:off x="1343472" y="1502688"/>
            <a:ext cx="9361040" cy="5247590"/>
          </a:xfrm>
          <a:prstGeom prst="rect">
            <a:avLst/>
          </a:prstGeom>
        </p:spPr>
        <p:txBody>
          <a:bodyPr wrap="square">
            <a:spAutoFit/>
          </a:bodyPr>
          <a:lstStyle/>
          <a:p>
            <a:r>
              <a:rPr lang="es-VE" dirty="0"/>
              <a:t>Como en las formulaciones de los PL, empezamos con la definición de una variable para cada decisión que esta empresa debe tomar. </a:t>
            </a:r>
          </a:p>
          <a:p>
            <a:endParaRPr lang="es-VE" sz="1200" dirty="0"/>
          </a:p>
          <a:p>
            <a:r>
              <a:rPr lang="es-VE" dirty="0"/>
              <a:t>Esto conduce a definir </a:t>
            </a:r>
            <a:r>
              <a:rPr lang="es-VE" dirty="0" smtClean="0"/>
              <a:t>variables binarias </a:t>
            </a:r>
            <a:r>
              <a:rPr lang="es-VE" dirty="0"/>
              <a:t>0-1:</a:t>
            </a:r>
          </a:p>
          <a:p>
            <a:endParaRPr lang="es-VE" sz="1200" dirty="0"/>
          </a:p>
          <a:p>
            <a:r>
              <a:rPr lang="es-VE" dirty="0"/>
              <a:t>                                           1 si se realiza la inversión </a:t>
            </a:r>
          </a:p>
          <a:p>
            <a:r>
              <a:rPr lang="es-VE" dirty="0" err="1"/>
              <a:t>x</a:t>
            </a:r>
            <a:r>
              <a:rPr lang="es-VE" baseline="-25000" dirty="0" err="1"/>
              <a:t>j</a:t>
            </a:r>
            <a:r>
              <a:rPr lang="es-VE" dirty="0"/>
              <a:t> ( j = 1, 2, 3, 4 ) = </a:t>
            </a:r>
          </a:p>
          <a:p>
            <a:endParaRPr lang="es-VE" dirty="0"/>
          </a:p>
          <a:p>
            <a:r>
              <a:rPr lang="es-VE" dirty="0"/>
              <a:t>                                           0 de otra manera</a:t>
            </a:r>
          </a:p>
          <a:p>
            <a:r>
              <a:rPr lang="es-VE" dirty="0" smtClean="0"/>
              <a:t>Planteamiento </a:t>
            </a:r>
            <a:r>
              <a:rPr lang="es-VE" dirty="0"/>
              <a:t>formal:</a:t>
            </a:r>
          </a:p>
          <a:p>
            <a:endParaRPr lang="es-VE" sz="1200" dirty="0"/>
          </a:p>
          <a:p>
            <a:r>
              <a:rPr lang="es-VE" dirty="0"/>
              <a:t>			Max = </a:t>
            </a:r>
            <a:r>
              <a:rPr lang="es-VE" dirty="0" smtClean="0"/>
              <a:t>40x</a:t>
            </a:r>
            <a:r>
              <a:rPr lang="es-VE" baseline="-25000" dirty="0" smtClean="0"/>
              <a:t>1</a:t>
            </a:r>
            <a:r>
              <a:rPr lang="es-VE" dirty="0" smtClean="0"/>
              <a:t> </a:t>
            </a:r>
            <a:r>
              <a:rPr lang="es-VE" dirty="0"/>
              <a:t>+ </a:t>
            </a:r>
            <a:r>
              <a:rPr lang="es-VE" dirty="0" smtClean="0"/>
              <a:t>70x</a:t>
            </a:r>
            <a:r>
              <a:rPr lang="es-VE" baseline="-25000" dirty="0" smtClean="0"/>
              <a:t>2   </a:t>
            </a:r>
            <a:r>
              <a:rPr lang="es-VE" dirty="0"/>
              <a:t>+ </a:t>
            </a:r>
            <a:r>
              <a:rPr lang="es-VE" dirty="0" smtClean="0"/>
              <a:t>80x</a:t>
            </a:r>
            <a:r>
              <a:rPr lang="es-VE" baseline="-25000" dirty="0" smtClean="0"/>
              <a:t>3</a:t>
            </a:r>
            <a:r>
              <a:rPr lang="es-VE" dirty="0"/>
              <a:t>+ </a:t>
            </a:r>
            <a:r>
              <a:rPr lang="es-VE" dirty="0" smtClean="0"/>
              <a:t>100x</a:t>
            </a:r>
            <a:r>
              <a:rPr lang="es-VE" baseline="-25000" dirty="0" smtClean="0"/>
              <a:t>4</a:t>
            </a:r>
            <a:endParaRPr lang="es-VE" baseline="-25000" dirty="0"/>
          </a:p>
          <a:p>
            <a:r>
              <a:rPr lang="es-VE" dirty="0"/>
              <a:t>			</a:t>
            </a:r>
            <a:r>
              <a:rPr lang="es-VE" dirty="0" err="1"/>
              <a:t>s.s.r</a:t>
            </a:r>
            <a:r>
              <a:rPr lang="es-VE" dirty="0"/>
              <a:t>. </a:t>
            </a:r>
            <a:r>
              <a:rPr lang="es-VE" dirty="0" smtClean="0"/>
              <a:t> 10x</a:t>
            </a:r>
            <a:r>
              <a:rPr lang="es-VE" baseline="-25000" dirty="0" smtClean="0"/>
              <a:t>1  </a:t>
            </a:r>
            <a:r>
              <a:rPr lang="es-VE" dirty="0" smtClean="0"/>
              <a:t>+ 30x</a:t>
            </a:r>
            <a:r>
              <a:rPr lang="es-VE" baseline="-25000" dirty="0" smtClean="0"/>
              <a:t>2</a:t>
            </a:r>
            <a:r>
              <a:rPr lang="es-VE" dirty="0" smtClean="0"/>
              <a:t>  + 10x</a:t>
            </a:r>
            <a:r>
              <a:rPr lang="es-VE" baseline="-25000" dirty="0" smtClean="0"/>
              <a:t>3 </a:t>
            </a:r>
            <a:r>
              <a:rPr lang="es-VE" dirty="0" smtClean="0"/>
              <a:t>+  20x</a:t>
            </a:r>
            <a:r>
              <a:rPr lang="es-VE" baseline="-25000" dirty="0" smtClean="0"/>
              <a:t>4</a:t>
            </a:r>
            <a:r>
              <a:rPr lang="es-VE" dirty="0" smtClean="0"/>
              <a:t> ≤50</a:t>
            </a:r>
          </a:p>
          <a:p>
            <a:r>
              <a:rPr lang="es-VE" dirty="0" smtClean="0"/>
              <a:t>                               5x</a:t>
            </a:r>
            <a:r>
              <a:rPr lang="es-VE" baseline="-25000" dirty="0" smtClean="0"/>
              <a:t>1  </a:t>
            </a:r>
            <a:r>
              <a:rPr lang="es-VE" dirty="0"/>
              <a:t>+ </a:t>
            </a:r>
            <a:r>
              <a:rPr lang="es-VE" dirty="0" smtClean="0"/>
              <a:t>20x</a:t>
            </a:r>
            <a:r>
              <a:rPr lang="es-VE" baseline="-25000" dirty="0" smtClean="0"/>
              <a:t>2</a:t>
            </a:r>
            <a:r>
              <a:rPr lang="es-VE" dirty="0" smtClean="0"/>
              <a:t>  </a:t>
            </a:r>
            <a:r>
              <a:rPr lang="es-VE" dirty="0"/>
              <a:t>+ </a:t>
            </a:r>
            <a:r>
              <a:rPr lang="es-VE" dirty="0" smtClean="0"/>
              <a:t>20x</a:t>
            </a:r>
            <a:r>
              <a:rPr lang="es-VE" baseline="-25000" dirty="0" smtClean="0"/>
              <a:t>3 </a:t>
            </a:r>
            <a:r>
              <a:rPr lang="es-VE" dirty="0"/>
              <a:t>+  </a:t>
            </a:r>
            <a:r>
              <a:rPr lang="es-VE" dirty="0" smtClean="0"/>
              <a:t>10x</a:t>
            </a:r>
            <a:r>
              <a:rPr lang="es-VE" baseline="-25000" dirty="0" smtClean="0"/>
              <a:t>4</a:t>
            </a:r>
            <a:r>
              <a:rPr lang="es-VE" dirty="0" smtClean="0"/>
              <a:t> ≤45</a:t>
            </a:r>
          </a:p>
          <a:p>
            <a:r>
              <a:rPr lang="es-VE" dirty="0" smtClean="0"/>
              <a:t>                             20x</a:t>
            </a:r>
            <a:r>
              <a:rPr lang="es-VE" baseline="-25000" dirty="0" smtClean="0"/>
              <a:t>1  </a:t>
            </a:r>
            <a:r>
              <a:rPr lang="es-VE" dirty="0"/>
              <a:t>+ </a:t>
            </a:r>
            <a:r>
              <a:rPr lang="es-VE" dirty="0" smtClean="0"/>
              <a:t>10x</a:t>
            </a:r>
            <a:r>
              <a:rPr lang="es-VE" baseline="-25000" dirty="0" smtClean="0"/>
              <a:t>2</a:t>
            </a:r>
            <a:r>
              <a:rPr lang="es-VE" dirty="0" smtClean="0"/>
              <a:t>  </a:t>
            </a:r>
            <a:r>
              <a:rPr lang="es-VE" dirty="0"/>
              <a:t>+ </a:t>
            </a:r>
            <a:r>
              <a:rPr lang="es-VE" dirty="0" smtClean="0"/>
              <a:t>27x</a:t>
            </a:r>
            <a:r>
              <a:rPr lang="es-VE" baseline="-25000" dirty="0" smtClean="0"/>
              <a:t>3 </a:t>
            </a:r>
            <a:r>
              <a:rPr lang="es-VE" dirty="0"/>
              <a:t>+  </a:t>
            </a:r>
            <a:r>
              <a:rPr lang="es-VE" dirty="0" smtClean="0"/>
              <a:t>40x</a:t>
            </a:r>
            <a:r>
              <a:rPr lang="es-VE" baseline="-25000" dirty="0" smtClean="0"/>
              <a:t>4</a:t>
            </a:r>
            <a:r>
              <a:rPr lang="es-VE" dirty="0" smtClean="0"/>
              <a:t> ≤70</a:t>
            </a:r>
          </a:p>
          <a:p>
            <a:r>
              <a:rPr lang="es-VE" dirty="0" smtClean="0"/>
              <a:t>                             10x</a:t>
            </a:r>
            <a:r>
              <a:rPr lang="es-VE" baseline="-25000" dirty="0" smtClean="0"/>
              <a:t>1  </a:t>
            </a:r>
            <a:r>
              <a:rPr lang="es-VE" dirty="0"/>
              <a:t>+ </a:t>
            </a:r>
            <a:r>
              <a:rPr lang="es-VE" dirty="0" smtClean="0"/>
              <a:t>10x</a:t>
            </a:r>
            <a:r>
              <a:rPr lang="es-VE" baseline="-25000" dirty="0" smtClean="0"/>
              <a:t>2</a:t>
            </a:r>
            <a:r>
              <a:rPr lang="es-VE" dirty="0" smtClean="0"/>
              <a:t>  </a:t>
            </a:r>
            <a:r>
              <a:rPr lang="es-VE" dirty="0"/>
              <a:t>+ </a:t>
            </a:r>
            <a:r>
              <a:rPr lang="es-VE" dirty="0" smtClean="0"/>
              <a:t>20x</a:t>
            </a:r>
            <a:r>
              <a:rPr lang="es-VE" baseline="-25000" dirty="0" smtClean="0"/>
              <a:t>3 </a:t>
            </a:r>
            <a:r>
              <a:rPr lang="es-VE" dirty="0"/>
              <a:t>+  20x</a:t>
            </a:r>
            <a:r>
              <a:rPr lang="es-VE" baseline="-25000" dirty="0"/>
              <a:t>4</a:t>
            </a:r>
            <a:r>
              <a:rPr lang="es-VE" dirty="0"/>
              <a:t> </a:t>
            </a:r>
            <a:r>
              <a:rPr lang="es-VE" dirty="0" smtClean="0"/>
              <a:t>≤40</a:t>
            </a:r>
          </a:p>
          <a:p>
            <a:r>
              <a:rPr lang="es-VE" dirty="0" smtClean="0"/>
              <a:t>                            </a:t>
            </a:r>
            <a:r>
              <a:rPr lang="es-VE" sz="2000" dirty="0" smtClean="0"/>
              <a:t>   </a:t>
            </a:r>
            <a:r>
              <a:rPr lang="es-VE" dirty="0" smtClean="0"/>
              <a:t>    </a:t>
            </a:r>
            <a:r>
              <a:rPr lang="es-VE" sz="2000" dirty="0" smtClean="0"/>
              <a:t>   </a:t>
            </a:r>
            <a:r>
              <a:rPr lang="es-VE" dirty="0" smtClean="0"/>
              <a:t> 10x</a:t>
            </a:r>
            <a:r>
              <a:rPr lang="es-VE" baseline="-25000" dirty="0" smtClean="0"/>
              <a:t>2</a:t>
            </a:r>
            <a:r>
              <a:rPr lang="es-VE" dirty="0" smtClean="0"/>
              <a:t>  </a:t>
            </a:r>
            <a:r>
              <a:rPr lang="es-VE" dirty="0"/>
              <a:t>+ 10x</a:t>
            </a:r>
            <a:r>
              <a:rPr lang="es-VE" baseline="-25000" dirty="0"/>
              <a:t>3 </a:t>
            </a:r>
            <a:r>
              <a:rPr lang="es-VE" dirty="0"/>
              <a:t>+  20x</a:t>
            </a:r>
            <a:r>
              <a:rPr lang="es-VE" baseline="-25000" dirty="0"/>
              <a:t>4</a:t>
            </a:r>
            <a:r>
              <a:rPr lang="es-VE" dirty="0"/>
              <a:t> </a:t>
            </a:r>
            <a:r>
              <a:rPr lang="es-VE" dirty="0" smtClean="0"/>
              <a:t>≤30</a:t>
            </a:r>
          </a:p>
          <a:p>
            <a:r>
              <a:rPr lang="es-VE" dirty="0" smtClean="0"/>
              <a:t>			         </a:t>
            </a:r>
            <a:r>
              <a:rPr lang="es-VE" dirty="0" err="1" smtClean="0"/>
              <a:t>x</a:t>
            </a:r>
            <a:r>
              <a:rPr lang="es-VE" baseline="-25000" dirty="0" err="1" smtClean="0"/>
              <a:t>j</a:t>
            </a:r>
            <a:r>
              <a:rPr lang="es-VE" dirty="0" smtClean="0"/>
              <a:t> = 0 o 1 (j = 1, 2, 3, 4)</a:t>
            </a:r>
          </a:p>
          <a:p>
            <a:endParaRPr lang="es-VE" sz="900" dirty="0"/>
          </a:p>
          <a:p>
            <a:r>
              <a:rPr lang="es-VE" dirty="0" smtClean="0"/>
              <a:t>Correrlo e interpretar los resultados</a:t>
            </a:r>
            <a:endParaRPr lang="es-VE" dirty="0"/>
          </a:p>
        </p:txBody>
      </p:sp>
      <p:sp>
        <p:nvSpPr>
          <p:cNvPr id="6" name="Abrir llave 5"/>
          <p:cNvSpPr/>
          <p:nvPr/>
        </p:nvSpPr>
        <p:spPr>
          <a:xfrm>
            <a:off x="4079776" y="2780928"/>
            <a:ext cx="189735" cy="100811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VE"/>
          </a:p>
        </p:txBody>
      </p:sp>
    </p:spTree>
    <p:extLst>
      <p:ext uri="{BB962C8B-B14F-4D97-AF65-F5344CB8AC3E}">
        <p14:creationId xmlns:p14="http://schemas.microsoft.com/office/powerpoint/2010/main" xmlns="" val="10920001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476672"/>
            <a:ext cx="7920880" cy="1138773"/>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altLang="es-VE" sz="2000" b="1" dirty="0">
                <a:solidFill>
                  <a:schemeClr val="accent2">
                    <a:lumMod val="75000"/>
                  </a:schemeClr>
                </a:solidFill>
                <a:latin typeface="Arial" panose="020B0604020202020204" pitchFamily="34" charset="0"/>
                <a:cs typeface="Arial" panose="020B0604020202020204" pitchFamily="34" charset="0"/>
              </a:rPr>
              <a:t>LA GESTIÓN DE TOMA DE DECISIONES</a:t>
            </a:r>
          </a:p>
          <a:p>
            <a:pPr algn="ctr"/>
            <a:endParaRPr lang="es-VE" altLang="es-VE" sz="2400" b="1" dirty="0">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1415480" y="2163067"/>
            <a:ext cx="8568952" cy="3046988"/>
          </a:xfrm>
          <a:prstGeom prst="rect">
            <a:avLst/>
          </a:prstGeom>
          <a:noFill/>
        </p:spPr>
        <p:txBody>
          <a:bodyPr wrap="square" rtlCol="0">
            <a:spAutoFit/>
          </a:bodyPr>
          <a:lstStyle/>
          <a:p>
            <a:pPr algn="just"/>
            <a:r>
              <a:rPr lang="es-VE" sz="2400" dirty="0"/>
              <a:t>Un administrador puede incrementar la toma de decisiones aprendiendo más sobre metodología cuantitativa y comprendiendo mejor su contribución al proceso de toma de decisiones. Aquel administrador que se familiarice con los procedimientos cuantitativos de toma de decisiones estará en mucha  mejor posición para comparar y evaluar las fuentes cualitativas y cuantitativas, y finalmente de combinar ambas,  a fin de tomar la mejor decisión posible.</a:t>
            </a:r>
          </a:p>
        </p:txBody>
      </p:sp>
    </p:spTree>
    <p:extLst>
      <p:ext uri="{BB962C8B-B14F-4D97-AF65-F5344CB8AC3E}">
        <p14:creationId xmlns:p14="http://schemas.microsoft.com/office/powerpoint/2010/main" xmlns="" val="385194781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991544" y="188640"/>
            <a:ext cx="7920880" cy="738664"/>
          </a:xfrm>
          <a:prstGeom prst="rect">
            <a:avLst/>
          </a:prstGeom>
          <a:noFill/>
        </p:spPr>
        <p:txBody>
          <a:bodyPr wrap="square" rtlCol="0">
            <a:spAutoFit/>
          </a:bodyPr>
          <a:lstStyle/>
          <a:p>
            <a:pPr algn="ctr"/>
            <a:r>
              <a:rPr lang="es-VE" sz="2400" dirty="0">
                <a:latin typeface="Arial" panose="020B0604020202020204" pitchFamily="34" charset="0"/>
                <a:cs typeface="Arial" panose="020B0604020202020204" pitchFamily="34" charset="0"/>
              </a:rPr>
              <a:t>PROGRAMACIÓN CON ENTEROS</a:t>
            </a:r>
          </a:p>
          <a:p>
            <a:pPr algn="ctr"/>
            <a:r>
              <a:rPr lang="es-VE" dirty="0">
                <a:solidFill>
                  <a:schemeClr val="accent2">
                    <a:lumMod val="50000"/>
                  </a:schemeClr>
                </a:solidFill>
                <a:latin typeface="Arial" panose="020B0604020202020204" pitchFamily="34" charset="0"/>
                <a:cs typeface="Arial" panose="020B0604020202020204" pitchFamily="34" charset="0"/>
              </a:rPr>
              <a:t>Modelado de casos especiales de restricciones en un PEB </a:t>
            </a:r>
            <a:endParaRPr lang="es-VE" dirty="0">
              <a:latin typeface="Arial" panose="020B0604020202020204" pitchFamily="34" charset="0"/>
              <a:cs typeface="Arial" panose="020B0604020202020204" pitchFamily="34" charset="0"/>
            </a:endParaRPr>
          </a:p>
        </p:txBody>
      </p:sp>
      <p:sp>
        <p:nvSpPr>
          <p:cNvPr id="3" name="Rectángulo 2"/>
          <p:cNvSpPr/>
          <p:nvPr/>
        </p:nvSpPr>
        <p:spPr>
          <a:xfrm>
            <a:off x="1271464" y="1196752"/>
            <a:ext cx="9361040" cy="5478423"/>
          </a:xfrm>
          <a:prstGeom prst="rect">
            <a:avLst/>
          </a:prstGeom>
        </p:spPr>
        <p:txBody>
          <a:bodyPr wrap="square">
            <a:spAutoFit/>
          </a:bodyPr>
          <a:lstStyle/>
          <a:p>
            <a:r>
              <a:rPr lang="es-VE" b="1" dirty="0"/>
              <a:t>Caso cuando se presentan costos fijos</a:t>
            </a:r>
          </a:p>
          <a:p>
            <a:endParaRPr lang="es-VE" sz="800" b="1" dirty="0"/>
          </a:p>
          <a:p>
            <a:pPr algn="just"/>
            <a:r>
              <a:rPr lang="es-VE" dirty="0"/>
              <a:t>Problema. Tres empresas pidieron que me suscribiera a su servicio de larga distancia dentro del país. </a:t>
            </a:r>
            <a:r>
              <a:rPr lang="es-VE" dirty="0" err="1"/>
              <a:t>MaBell</a:t>
            </a:r>
            <a:r>
              <a:rPr lang="es-VE" dirty="0"/>
              <a:t> cobra $16 fijos por mes, más $0,25 por minuto. </a:t>
            </a:r>
            <a:r>
              <a:rPr lang="es-VE" dirty="0" err="1"/>
              <a:t>PaBell</a:t>
            </a:r>
            <a:r>
              <a:rPr lang="es-VE" dirty="0"/>
              <a:t> cobra $25 por mes, pero el costo por minuto se reduce a $0,21. Y con </a:t>
            </a:r>
            <a:r>
              <a:rPr lang="es-VE" dirty="0" err="1"/>
              <a:t>BabyBell</a:t>
            </a:r>
            <a:r>
              <a:rPr lang="es-VE" dirty="0"/>
              <a:t>, la tarifa fija es de $18 mensual, y la proporcional es de $0,22 por minuto. Suelo hacer un promedio de 200 minutos de llamadas de larga distancia al mes. Suponiendo que no pague el cargo fijo si no hago llamadas, y que puedo repartir a mi voluntad mis llamadas entre las tres empresas, ¿cómo debo repartir las llamadas entre las tres empresas para minimizar mi recibo telefónico mensual?</a:t>
            </a:r>
          </a:p>
          <a:p>
            <a:endParaRPr lang="es-VE" dirty="0"/>
          </a:p>
          <a:p>
            <a:r>
              <a:rPr lang="es-VE" dirty="0"/>
              <a:t>Este problema se puede resolver con facilidad sin plantearlo como entero. Sin embargo, es ilustrativo formularlo como sigue:</a:t>
            </a:r>
          </a:p>
          <a:p>
            <a:endParaRPr lang="es-VE" dirty="0"/>
          </a:p>
          <a:p>
            <a:r>
              <a:rPr lang="es-VE" dirty="0"/>
              <a:t>			x</a:t>
            </a:r>
            <a:r>
              <a:rPr lang="es-VE" baseline="-25000" dirty="0"/>
              <a:t>1</a:t>
            </a:r>
            <a:r>
              <a:rPr lang="es-VE" dirty="0"/>
              <a:t>: Minutos de larga distancia por mes con </a:t>
            </a:r>
            <a:r>
              <a:rPr lang="es-VE" dirty="0" err="1"/>
              <a:t>MaBell</a:t>
            </a:r>
            <a:r>
              <a:rPr lang="es-VE" dirty="0"/>
              <a:t>.</a:t>
            </a:r>
          </a:p>
          <a:p>
            <a:r>
              <a:rPr lang="es-VE" dirty="0"/>
              <a:t>			x</a:t>
            </a:r>
            <a:r>
              <a:rPr lang="es-VE" baseline="-25000" dirty="0"/>
              <a:t>2</a:t>
            </a:r>
            <a:r>
              <a:rPr lang="es-VE" dirty="0"/>
              <a:t>: Minutos de larga distancia por mes con </a:t>
            </a:r>
            <a:r>
              <a:rPr lang="es-VE" dirty="0" err="1"/>
              <a:t>PaBell</a:t>
            </a:r>
            <a:r>
              <a:rPr lang="es-VE" dirty="0"/>
              <a:t>.</a:t>
            </a:r>
          </a:p>
          <a:p>
            <a:r>
              <a:rPr lang="es-VE" dirty="0"/>
              <a:t>			x</a:t>
            </a:r>
            <a:r>
              <a:rPr lang="es-VE" baseline="-25000" dirty="0"/>
              <a:t>3</a:t>
            </a:r>
            <a:r>
              <a:rPr lang="es-VE" dirty="0"/>
              <a:t>: Minutos de larga distancia por mes con </a:t>
            </a:r>
            <a:r>
              <a:rPr lang="es-VE" dirty="0" err="1"/>
              <a:t>BabyBell</a:t>
            </a:r>
            <a:r>
              <a:rPr lang="es-VE" dirty="0"/>
              <a:t>.</a:t>
            </a:r>
          </a:p>
          <a:p>
            <a:r>
              <a:rPr lang="es-VE" dirty="0"/>
              <a:t>					y</a:t>
            </a:r>
            <a:r>
              <a:rPr lang="es-VE" baseline="-25000" dirty="0"/>
              <a:t>1</a:t>
            </a:r>
            <a:r>
              <a:rPr lang="es-VE" dirty="0"/>
              <a:t> = 1 si x</a:t>
            </a:r>
            <a:r>
              <a:rPr lang="es-VE" baseline="-25000" dirty="0"/>
              <a:t>1</a:t>
            </a:r>
            <a:r>
              <a:rPr lang="es-VE" dirty="0"/>
              <a:t> &gt; 0  y 0 si x</a:t>
            </a:r>
            <a:r>
              <a:rPr lang="es-VE" baseline="-25000" dirty="0"/>
              <a:t>1</a:t>
            </a:r>
            <a:r>
              <a:rPr lang="es-VE" dirty="0"/>
              <a:t> = 0</a:t>
            </a:r>
          </a:p>
          <a:p>
            <a:r>
              <a:rPr lang="es-VE" dirty="0"/>
              <a:t>					y</a:t>
            </a:r>
            <a:r>
              <a:rPr lang="es-VE" baseline="-25000" dirty="0"/>
              <a:t>2</a:t>
            </a:r>
            <a:r>
              <a:rPr lang="es-VE" dirty="0"/>
              <a:t> = 1 si x</a:t>
            </a:r>
            <a:r>
              <a:rPr lang="es-VE" baseline="-25000" dirty="0"/>
              <a:t>2</a:t>
            </a:r>
            <a:r>
              <a:rPr lang="es-VE" dirty="0"/>
              <a:t> &gt; 0  y 0 si x</a:t>
            </a:r>
            <a:r>
              <a:rPr lang="es-VE" baseline="-25000" dirty="0"/>
              <a:t>2</a:t>
            </a:r>
            <a:r>
              <a:rPr lang="es-VE" dirty="0"/>
              <a:t> = 0</a:t>
            </a:r>
          </a:p>
          <a:p>
            <a:r>
              <a:rPr lang="es-VE" dirty="0"/>
              <a:t>					y</a:t>
            </a:r>
            <a:r>
              <a:rPr lang="es-VE" baseline="-25000" dirty="0"/>
              <a:t>3</a:t>
            </a:r>
            <a:r>
              <a:rPr lang="es-VE" dirty="0"/>
              <a:t> = 1 si x</a:t>
            </a:r>
            <a:r>
              <a:rPr lang="es-VE" baseline="-25000" dirty="0"/>
              <a:t>3</a:t>
            </a:r>
            <a:r>
              <a:rPr lang="es-VE" dirty="0"/>
              <a:t> &gt; 0  y 0 si x</a:t>
            </a:r>
            <a:r>
              <a:rPr lang="es-VE" baseline="-25000" dirty="0"/>
              <a:t>3</a:t>
            </a:r>
            <a:r>
              <a:rPr lang="es-VE" dirty="0"/>
              <a:t> = 0</a:t>
            </a:r>
          </a:p>
        </p:txBody>
      </p:sp>
    </p:spTree>
    <p:extLst>
      <p:ext uri="{BB962C8B-B14F-4D97-AF65-F5344CB8AC3E}">
        <p14:creationId xmlns:p14="http://schemas.microsoft.com/office/powerpoint/2010/main" xmlns="" val="97913923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991544" y="188640"/>
            <a:ext cx="7920880" cy="1015663"/>
          </a:xfrm>
          <a:prstGeom prst="rect">
            <a:avLst/>
          </a:prstGeom>
          <a:noFill/>
        </p:spPr>
        <p:txBody>
          <a:bodyPr wrap="square" rtlCol="0">
            <a:spAutoFit/>
          </a:bodyPr>
          <a:lstStyle/>
          <a:p>
            <a:pPr algn="ctr"/>
            <a:r>
              <a:rPr lang="es-VE" sz="2400" dirty="0">
                <a:latin typeface="Arial" panose="020B0604020202020204" pitchFamily="34" charset="0"/>
                <a:cs typeface="Arial" panose="020B0604020202020204" pitchFamily="34" charset="0"/>
              </a:rPr>
              <a:t>PROGRAMACIÓN CON ENTEROS</a:t>
            </a:r>
          </a:p>
          <a:p>
            <a:pPr algn="ctr"/>
            <a:r>
              <a:rPr lang="es-VE" dirty="0">
                <a:latin typeface="Arial" panose="020B0604020202020204" pitchFamily="34" charset="0"/>
                <a:cs typeface="Arial" panose="020B0604020202020204" pitchFamily="34" charset="0"/>
              </a:rPr>
              <a:t>Programación Entera Binaria</a:t>
            </a:r>
          </a:p>
          <a:p>
            <a:pPr algn="ctr"/>
            <a:r>
              <a:rPr lang="es-VE" dirty="0">
                <a:latin typeface="Arial" panose="020B0604020202020204" pitchFamily="34" charset="0"/>
                <a:cs typeface="Arial" panose="020B0604020202020204" pitchFamily="34" charset="0"/>
              </a:rPr>
              <a:t>Modelado de casos especiales de restricciones en un PEB</a:t>
            </a:r>
          </a:p>
        </p:txBody>
      </p:sp>
      <p:sp>
        <p:nvSpPr>
          <p:cNvPr id="3" name="Rectángulo 2"/>
          <p:cNvSpPr/>
          <p:nvPr/>
        </p:nvSpPr>
        <p:spPr>
          <a:xfrm>
            <a:off x="1271464" y="1340768"/>
            <a:ext cx="9361040" cy="8679299"/>
          </a:xfrm>
          <a:prstGeom prst="rect">
            <a:avLst/>
          </a:prstGeom>
        </p:spPr>
        <p:txBody>
          <a:bodyPr wrap="square">
            <a:spAutoFit/>
          </a:bodyPr>
          <a:lstStyle/>
          <a:p>
            <a:r>
              <a:rPr lang="es-VE" dirty="0"/>
              <a:t>Se puede asegurar que </a:t>
            </a:r>
            <a:r>
              <a:rPr lang="es-VE" dirty="0" err="1"/>
              <a:t>y</a:t>
            </a:r>
            <a:r>
              <a:rPr lang="es-VE" baseline="-25000" dirty="0" err="1"/>
              <a:t>i</a:t>
            </a:r>
            <a:r>
              <a:rPr lang="es-VE" dirty="0"/>
              <a:t> sea igual a 1 si xi es positiva usando la siguiente restricción</a:t>
            </a:r>
          </a:p>
          <a:p>
            <a:endParaRPr lang="es-VE" dirty="0"/>
          </a:p>
          <a:p>
            <a:pPr algn="ctr"/>
            <a:r>
              <a:rPr lang="es-VE" dirty="0" err="1"/>
              <a:t>x</a:t>
            </a:r>
            <a:r>
              <a:rPr lang="es-VE" baseline="-25000" dirty="0" err="1"/>
              <a:t>j</a:t>
            </a:r>
            <a:r>
              <a:rPr lang="es-VE" dirty="0"/>
              <a:t> ≤ </a:t>
            </a:r>
            <a:r>
              <a:rPr lang="es-VE" dirty="0" err="1"/>
              <a:t>My</a:t>
            </a:r>
            <a:r>
              <a:rPr lang="es-VE" baseline="-25000" dirty="0" err="1"/>
              <a:t>j</a:t>
            </a:r>
            <a:r>
              <a:rPr lang="es-VE" dirty="0"/>
              <a:t> , j = 1, 2, 3.</a:t>
            </a:r>
          </a:p>
          <a:p>
            <a:pPr algn="ctr"/>
            <a:endParaRPr lang="es-VE" dirty="0"/>
          </a:p>
          <a:p>
            <a:pPr algn="just"/>
            <a:r>
              <a:rPr lang="es-VE" dirty="0"/>
              <a:t>Se debe seleccionar el valor M lo suficiente grande como para no restringir en forma artificial a las variables </a:t>
            </a:r>
            <a:r>
              <a:rPr lang="es-VE" dirty="0" err="1"/>
              <a:t>x</a:t>
            </a:r>
            <a:r>
              <a:rPr lang="es-VE" baseline="-25000" dirty="0" err="1"/>
              <a:t>j</a:t>
            </a:r>
            <a:r>
              <a:rPr lang="es-VE" dirty="0"/>
              <a:t>. Como se hacen aproximadamente 200 minutos de llamadas por mes, entonces </a:t>
            </a:r>
            <a:r>
              <a:rPr lang="es-VE" dirty="0" err="1"/>
              <a:t>x</a:t>
            </a:r>
            <a:r>
              <a:rPr lang="es-VE" baseline="-25000" dirty="0" err="1"/>
              <a:t>j</a:t>
            </a:r>
            <a:r>
              <a:rPr lang="es-VE" dirty="0"/>
              <a:t> ≤ 200 para toda j, y puede seleccionar M = 200 con seguridad. El modelo completo sería el siguiente:</a:t>
            </a:r>
          </a:p>
          <a:p>
            <a:pPr algn="just"/>
            <a:endParaRPr lang="es-VE" dirty="0"/>
          </a:p>
          <a:p>
            <a:pPr algn="just"/>
            <a:r>
              <a:rPr lang="es-VE" dirty="0"/>
              <a:t>				Min z = 0,25x</a:t>
            </a:r>
            <a:r>
              <a:rPr lang="es-VE" baseline="-25000" dirty="0"/>
              <a:t>1</a:t>
            </a:r>
            <a:r>
              <a:rPr lang="es-VE" dirty="0"/>
              <a:t> + 0,21x</a:t>
            </a:r>
            <a:r>
              <a:rPr lang="es-VE" baseline="-25000" dirty="0"/>
              <a:t>2</a:t>
            </a:r>
            <a:r>
              <a:rPr lang="es-VE" dirty="0"/>
              <a:t> + 0,22x</a:t>
            </a:r>
            <a:r>
              <a:rPr lang="es-VE" baseline="-25000" dirty="0"/>
              <a:t>3</a:t>
            </a:r>
            <a:r>
              <a:rPr lang="es-VE" dirty="0"/>
              <a:t> + 16y</a:t>
            </a:r>
            <a:r>
              <a:rPr lang="es-VE" baseline="-25000" dirty="0"/>
              <a:t>1</a:t>
            </a:r>
            <a:r>
              <a:rPr lang="es-VE" dirty="0"/>
              <a:t> + 25y</a:t>
            </a:r>
            <a:r>
              <a:rPr lang="es-VE" baseline="-25000" dirty="0"/>
              <a:t>2</a:t>
            </a:r>
            <a:r>
              <a:rPr lang="es-VE" dirty="0"/>
              <a:t> + 18 y</a:t>
            </a:r>
            <a:r>
              <a:rPr lang="es-VE" baseline="-25000" dirty="0"/>
              <a:t>3</a:t>
            </a:r>
          </a:p>
          <a:p>
            <a:pPr algn="just"/>
            <a:endParaRPr lang="es-VE" dirty="0"/>
          </a:p>
          <a:p>
            <a:pPr algn="just"/>
            <a:r>
              <a:rPr lang="es-VE" dirty="0"/>
              <a:t>				SSR:</a:t>
            </a:r>
          </a:p>
          <a:p>
            <a:pPr algn="just"/>
            <a:endParaRPr lang="es-VE" dirty="0"/>
          </a:p>
          <a:p>
            <a:pPr algn="just"/>
            <a:r>
              <a:rPr lang="es-VE" dirty="0"/>
              <a:t>				x</a:t>
            </a:r>
            <a:r>
              <a:rPr lang="es-VE" baseline="-25000" dirty="0"/>
              <a:t>1</a:t>
            </a:r>
            <a:r>
              <a:rPr lang="es-VE" dirty="0"/>
              <a:t> + x</a:t>
            </a:r>
            <a:r>
              <a:rPr lang="es-VE" baseline="-25000" dirty="0"/>
              <a:t>2</a:t>
            </a:r>
            <a:r>
              <a:rPr lang="es-VE" dirty="0"/>
              <a:t> + x</a:t>
            </a:r>
            <a:r>
              <a:rPr lang="es-VE" baseline="-25000" dirty="0"/>
              <a:t>3</a:t>
            </a:r>
            <a:r>
              <a:rPr lang="es-VE" dirty="0"/>
              <a:t> ≥ 200</a:t>
            </a:r>
          </a:p>
          <a:p>
            <a:pPr algn="just"/>
            <a:r>
              <a:rPr lang="es-VE" dirty="0"/>
              <a:t>				x</a:t>
            </a:r>
            <a:r>
              <a:rPr lang="es-VE" baseline="-25000" dirty="0"/>
              <a:t>1</a:t>
            </a:r>
            <a:r>
              <a:rPr lang="es-VE" dirty="0"/>
              <a:t>               ≤ 200y</a:t>
            </a:r>
            <a:r>
              <a:rPr lang="es-VE" baseline="-25000" dirty="0"/>
              <a:t>1</a:t>
            </a:r>
          </a:p>
          <a:p>
            <a:pPr algn="just"/>
            <a:r>
              <a:rPr lang="es-VE" dirty="0"/>
              <a:t>                                  x</a:t>
            </a:r>
            <a:r>
              <a:rPr lang="es-VE" baseline="-25000" dirty="0"/>
              <a:t>2</a:t>
            </a:r>
            <a:r>
              <a:rPr lang="es-VE" dirty="0"/>
              <a:t>        ≤ 200y</a:t>
            </a:r>
            <a:r>
              <a:rPr lang="es-VE" baseline="-25000" dirty="0"/>
              <a:t>2</a:t>
            </a:r>
          </a:p>
          <a:p>
            <a:pPr algn="just"/>
            <a:r>
              <a:rPr lang="es-VE" dirty="0"/>
              <a:t>                                         x</a:t>
            </a:r>
            <a:r>
              <a:rPr lang="es-VE" baseline="-25000" dirty="0"/>
              <a:t>3</a:t>
            </a:r>
            <a:r>
              <a:rPr lang="es-VE" dirty="0"/>
              <a:t> ≤ 200y</a:t>
            </a:r>
            <a:r>
              <a:rPr lang="es-VE" baseline="-25000" dirty="0"/>
              <a:t>3</a:t>
            </a:r>
          </a:p>
          <a:p>
            <a:pPr algn="just"/>
            <a:r>
              <a:rPr lang="es-VE" dirty="0"/>
              <a:t> 				x</a:t>
            </a:r>
            <a:r>
              <a:rPr lang="es-VE" baseline="-25000" dirty="0"/>
              <a:t>1</a:t>
            </a:r>
            <a:r>
              <a:rPr lang="es-VE" dirty="0"/>
              <a:t> , x</a:t>
            </a:r>
            <a:r>
              <a:rPr lang="es-VE" baseline="-25000" dirty="0"/>
              <a:t>2</a:t>
            </a:r>
            <a:r>
              <a:rPr lang="es-VE" dirty="0"/>
              <a:t> , x</a:t>
            </a:r>
            <a:r>
              <a:rPr lang="es-VE" baseline="-25000" dirty="0"/>
              <a:t>3</a:t>
            </a:r>
            <a:r>
              <a:rPr lang="es-VE" dirty="0"/>
              <a:t> ≥ 0</a:t>
            </a:r>
          </a:p>
          <a:p>
            <a:pPr algn="just"/>
            <a:r>
              <a:rPr lang="es-VE" dirty="0"/>
              <a:t>                           y</a:t>
            </a:r>
            <a:r>
              <a:rPr lang="es-VE" baseline="-25000" dirty="0"/>
              <a:t>1</a:t>
            </a:r>
            <a:r>
              <a:rPr lang="es-VE" dirty="0"/>
              <a:t>, y</a:t>
            </a:r>
            <a:r>
              <a:rPr lang="es-VE" baseline="-25000" dirty="0"/>
              <a:t>2</a:t>
            </a:r>
            <a:r>
              <a:rPr lang="es-VE" dirty="0"/>
              <a:t>, y</a:t>
            </a:r>
            <a:r>
              <a:rPr lang="es-VE" baseline="-25000" dirty="0"/>
              <a:t>3</a:t>
            </a:r>
            <a:r>
              <a:rPr lang="es-VE" dirty="0"/>
              <a:t> enteros y binarios</a:t>
            </a:r>
          </a:p>
          <a:p>
            <a:pPr algn="just"/>
            <a:endParaRPr lang="es-VE" dirty="0"/>
          </a:p>
          <a:p>
            <a:pPr algn="just"/>
            <a:endParaRPr lang="es-VE" dirty="0"/>
          </a:p>
          <a:p>
            <a:pPr algn="just"/>
            <a:endParaRPr lang="es-VE" dirty="0"/>
          </a:p>
          <a:p>
            <a:pPr algn="just"/>
            <a:endParaRPr lang="es-VE" dirty="0"/>
          </a:p>
          <a:p>
            <a:pPr algn="just"/>
            <a:endParaRPr lang="es-VE" dirty="0"/>
          </a:p>
          <a:p>
            <a:pPr algn="just"/>
            <a:endParaRPr lang="es-VE" dirty="0"/>
          </a:p>
          <a:p>
            <a:r>
              <a:rPr lang="es-VE" dirty="0"/>
              <a:t> </a:t>
            </a:r>
          </a:p>
          <a:p>
            <a:r>
              <a:rPr lang="es-VE" dirty="0"/>
              <a:t>			</a:t>
            </a:r>
          </a:p>
          <a:p>
            <a:r>
              <a:rPr lang="es-VE" dirty="0"/>
              <a:t> </a:t>
            </a:r>
          </a:p>
          <a:p>
            <a:endParaRPr lang="es-VE" dirty="0"/>
          </a:p>
          <a:p>
            <a:endParaRPr lang="es-VE" dirty="0"/>
          </a:p>
          <a:p>
            <a:endParaRPr lang="es-VE" dirty="0"/>
          </a:p>
        </p:txBody>
      </p:sp>
    </p:spTree>
    <p:extLst>
      <p:ext uri="{BB962C8B-B14F-4D97-AF65-F5344CB8AC3E}">
        <p14:creationId xmlns:p14="http://schemas.microsoft.com/office/powerpoint/2010/main" xmlns="" val="252323223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991544" y="188640"/>
            <a:ext cx="7920880" cy="738664"/>
          </a:xfrm>
          <a:prstGeom prst="rect">
            <a:avLst/>
          </a:prstGeom>
          <a:noFill/>
        </p:spPr>
        <p:txBody>
          <a:bodyPr wrap="square" rtlCol="0">
            <a:spAutoFit/>
          </a:bodyPr>
          <a:lstStyle/>
          <a:p>
            <a:pPr algn="ctr"/>
            <a:r>
              <a:rPr lang="es-VE" sz="2400" dirty="0">
                <a:latin typeface="Arial" panose="020B0604020202020204" pitchFamily="34" charset="0"/>
                <a:cs typeface="Arial" panose="020B0604020202020204" pitchFamily="34" charset="0"/>
              </a:rPr>
              <a:t>PROGRAMACIÓN CON ENTEROS</a:t>
            </a:r>
          </a:p>
          <a:p>
            <a:pPr algn="ctr"/>
            <a:r>
              <a:rPr lang="es-VE" dirty="0">
                <a:solidFill>
                  <a:schemeClr val="accent2">
                    <a:lumMod val="50000"/>
                  </a:schemeClr>
                </a:solidFill>
                <a:latin typeface="Arial" panose="020B0604020202020204" pitchFamily="34" charset="0"/>
                <a:cs typeface="Arial" panose="020B0604020202020204" pitchFamily="34" charset="0"/>
              </a:rPr>
              <a:t>Modelado de casos especiales de restricciones en un PEB </a:t>
            </a:r>
            <a:endParaRPr lang="es-VE" dirty="0">
              <a:latin typeface="Arial" panose="020B0604020202020204" pitchFamily="34" charset="0"/>
              <a:cs typeface="Arial" panose="020B0604020202020204" pitchFamily="34" charset="0"/>
            </a:endParaRPr>
          </a:p>
        </p:txBody>
      </p:sp>
      <p:sp>
        <p:nvSpPr>
          <p:cNvPr id="3" name="Rectángulo 2"/>
          <p:cNvSpPr/>
          <p:nvPr/>
        </p:nvSpPr>
        <p:spPr>
          <a:xfrm>
            <a:off x="1271464" y="1196752"/>
            <a:ext cx="9361040" cy="4924425"/>
          </a:xfrm>
          <a:prstGeom prst="rect">
            <a:avLst/>
          </a:prstGeom>
        </p:spPr>
        <p:txBody>
          <a:bodyPr wrap="square">
            <a:spAutoFit/>
          </a:bodyPr>
          <a:lstStyle/>
          <a:p>
            <a:r>
              <a:rPr lang="es-VE" b="1" dirty="0"/>
              <a:t>Caso cuando se presentan costos fijos</a:t>
            </a:r>
          </a:p>
          <a:p>
            <a:endParaRPr lang="es-VE" sz="800" b="1" dirty="0"/>
          </a:p>
          <a:p>
            <a:pPr algn="just"/>
            <a:r>
              <a:rPr lang="es-VE" dirty="0" smtClean="0"/>
              <a:t>Problema-Tarea. </a:t>
            </a:r>
          </a:p>
          <a:p>
            <a:pPr algn="just"/>
            <a:endParaRPr lang="es-VE" dirty="0"/>
          </a:p>
          <a:p>
            <a:pPr algn="just"/>
            <a:r>
              <a:rPr lang="es-VE" dirty="0" smtClean="0"/>
              <a:t>Una </a:t>
            </a:r>
            <a:r>
              <a:rPr lang="es-VE" dirty="0"/>
              <a:t>empresa europea piensa instalar plantas de producción en Venezuela para lanzar sus productos al mercado venezolano por lo que necesita decidir su plan de producción para el próximo año. La empresa puede fabricar P</a:t>
            </a:r>
            <a:r>
              <a:rPr lang="es-VE" baseline="-25000" dirty="0"/>
              <a:t>i</a:t>
            </a:r>
            <a:r>
              <a:rPr lang="es-VE" dirty="0"/>
              <a:t> (P</a:t>
            </a:r>
            <a:r>
              <a:rPr lang="es-VE" baseline="-25000" dirty="0"/>
              <a:t>1</a:t>
            </a:r>
            <a:r>
              <a:rPr lang="es-VE" dirty="0"/>
              <a:t>, P</a:t>
            </a:r>
            <a:r>
              <a:rPr lang="es-VE" baseline="-25000" dirty="0"/>
              <a:t>2</a:t>
            </a:r>
            <a:r>
              <a:rPr lang="es-VE" dirty="0"/>
              <a:t>, y P</a:t>
            </a:r>
            <a:r>
              <a:rPr lang="es-VE" baseline="-25000" dirty="0"/>
              <a:t>3</a:t>
            </a:r>
            <a:r>
              <a:rPr lang="es-VE" dirty="0"/>
              <a:t>) productos distintos y la elaboración de cada uno de ellos implica la compra de una máquina especializada para su elaboración a un costo de $10.000, $12.000, y $9.000 respectivamente. Además, el costo variable de producir una unidad del producto P</a:t>
            </a:r>
            <a:r>
              <a:rPr lang="es-VE" baseline="-25000" dirty="0"/>
              <a:t>i</a:t>
            </a:r>
            <a:r>
              <a:rPr lang="es-VE" dirty="0"/>
              <a:t> es de $5, $3, y $7$ respectivamente. Así, si se decide elaborar el producto P</a:t>
            </a:r>
            <a:r>
              <a:rPr lang="es-VE" baseline="-25000" dirty="0"/>
              <a:t>i</a:t>
            </a:r>
            <a:r>
              <a:rPr lang="es-VE" dirty="0"/>
              <a:t> se deberá necesariamente incurrir en un Costo de Fijo más los Costos Variables por la elaboración del producto y si se decide no fabricarlo no se incurrirá en ningún tipo de gasto. Si la demanda pronosticada para el producto P</a:t>
            </a:r>
            <a:r>
              <a:rPr lang="es-VE" baseline="-25000" dirty="0"/>
              <a:t>i</a:t>
            </a:r>
            <a:r>
              <a:rPr lang="es-VE" dirty="0"/>
              <a:t> es de 5.000, 7.000, y 4.500 unidades respectivamente (la cual es la máxima a atender) pudiendo venderse dicho producto a un precio de $10, $7, y $11$ respectivamente, formule (sólo modele) un PPL mixto que resuelva el problema de encontrar el conjunto de productos que la empresa debe fabricar.</a:t>
            </a:r>
          </a:p>
          <a:p>
            <a:pPr algn="just"/>
            <a:endParaRPr lang="es-VE" dirty="0"/>
          </a:p>
        </p:txBody>
      </p:sp>
    </p:spTree>
    <p:extLst>
      <p:ext uri="{BB962C8B-B14F-4D97-AF65-F5344CB8AC3E}">
        <p14:creationId xmlns:p14="http://schemas.microsoft.com/office/powerpoint/2010/main" xmlns="" val="23430215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476672"/>
            <a:ext cx="7920880" cy="1138773"/>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altLang="es-VE" sz="2000" b="1" dirty="0">
                <a:solidFill>
                  <a:schemeClr val="accent2">
                    <a:lumMod val="75000"/>
                  </a:schemeClr>
                </a:solidFill>
                <a:latin typeface="Arial" panose="020B0604020202020204" pitchFamily="34" charset="0"/>
                <a:cs typeface="Arial" panose="020B0604020202020204" pitchFamily="34" charset="0"/>
              </a:rPr>
              <a:t>LA GESTIÓN DE TOMA DE DECISIONES</a:t>
            </a:r>
          </a:p>
          <a:p>
            <a:pPr algn="ctr"/>
            <a:endParaRPr lang="es-VE" altLang="es-VE" sz="2400" dirty="0">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602122" y="1598323"/>
            <a:ext cx="10657184" cy="4832092"/>
          </a:xfrm>
          <a:prstGeom prst="rect">
            <a:avLst/>
          </a:prstGeom>
          <a:noFill/>
        </p:spPr>
        <p:txBody>
          <a:bodyPr wrap="square" rtlCol="0">
            <a:spAutoFit/>
          </a:bodyPr>
          <a:lstStyle/>
          <a:p>
            <a:pPr algn="just"/>
            <a:r>
              <a:rPr lang="es-VE" sz="2200" dirty="0"/>
              <a:t>La revolución de la Administración Científica que inició Frederick W. Taylor, a principios del siglo pasado, puso las bases para el uso del los métodos cuantitativos en la administración, pero se considera que el uso de los métodos cuantitativos se originó a mediados de los cuarenta, cuando se formaron grupos para resolver problemas mediante métodos científicos. Años más tarde, gran parte de estos equipos multidisciplinarios continuaron investigando procedimientos cuantitativos para la TOMA DE DECISIONES.</a:t>
            </a:r>
          </a:p>
          <a:p>
            <a:pPr algn="just"/>
            <a:r>
              <a:rPr lang="es-VE" sz="2200" dirty="0"/>
              <a:t> </a:t>
            </a:r>
          </a:p>
          <a:p>
            <a:pPr algn="just"/>
            <a:r>
              <a:rPr lang="es-VE" sz="2200" dirty="0"/>
              <a:t>Tres hechos llevaron al desarrollo y uso de los métodos cuantitativos:</a:t>
            </a:r>
          </a:p>
          <a:p>
            <a:pPr marL="342900" indent="-342900" algn="just">
              <a:buFont typeface="Arial" panose="020B0604020202020204" pitchFamily="34" charset="0"/>
              <a:buChar char="•"/>
            </a:pPr>
            <a:r>
              <a:rPr lang="es-VE" sz="2200" dirty="0"/>
              <a:t>Descubrimiento por parte de George </a:t>
            </a:r>
            <a:r>
              <a:rPr lang="es-VE" sz="2200" dirty="0" err="1"/>
              <a:t>Dantzing</a:t>
            </a:r>
            <a:r>
              <a:rPr lang="es-VE" sz="2200" dirty="0"/>
              <a:t> en 1947 del método simplex para la resolución de problemas de programación lineal. </a:t>
            </a:r>
          </a:p>
          <a:p>
            <a:pPr marL="342900" indent="-342900" algn="just">
              <a:buFont typeface="Arial" panose="020B0604020202020204" pitchFamily="34" charset="0"/>
              <a:buChar char="•"/>
            </a:pPr>
            <a:r>
              <a:rPr lang="es-VE" sz="2200" dirty="0"/>
              <a:t>Publicación del primer libro sobre Investigación de Operaciones en el año 1957 por parte de </a:t>
            </a:r>
            <a:r>
              <a:rPr lang="es-VE" sz="2200" dirty="0" err="1"/>
              <a:t>Churchman</a:t>
            </a:r>
            <a:r>
              <a:rPr lang="es-VE" sz="2200" dirty="0"/>
              <a:t>, </a:t>
            </a:r>
            <a:r>
              <a:rPr lang="es-VE" sz="2200" dirty="0" err="1"/>
              <a:t>Ackoff</a:t>
            </a:r>
            <a:r>
              <a:rPr lang="es-VE" sz="2200" dirty="0"/>
              <a:t>, y </a:t>
            </a:r>
            <a:r>
              <a:rPr lang="es-VE" sz="2200" dirty="0" err="1"/>
              <a:t>Arnoff</a:t>
            </a:r>
            <a:r>
              <a:rPr lang="es-VE" sz="2200" dirty="0"/>
              <a:t>. </a:t>
            </a:r>
          </a:p>
          <a:p>
            <a:pPr marL="342900" indent="-342900" algn="just">
              <a:buFont typeface="Arial" panose="020B0604020202020204" pitchFamily="34" charset="0"/>
              <a:buChar char="•"/>
            </a:pPr>
            <a:r>
              <a:rPr lang="es-VE" sz="2200" dirty="0"/>
              <a:t>Desarrollo del procesador electrónico.</a:t>
            </a:r>
          </a:p>
        </p:txBody>
      </p:sp>
    </p:spTree>
    <p:extLst>
      <p:ext uri="{BB962C8B-B14F-4D97-AF65-F5344CB8AC3E}">
        <p14:creationId xmlns:p14="http://schemas.microsoft.com/office/powerpoint/2010/main" xmlns="" val="29863743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VE"/>
          </a:p>
        </p:txBody>
      </p:sp>
      <p:sp>
        <p:nvSpPr>
          <p:cNvPr id="3" name="2 Subtítulo"/>
          <p:cNvSpPr>
            <a:spLocks noGrp="1"/>
          </p:cNvSpPr>
          <p:nvPr>
            <p:ph type="subTitle" idx="1"/>
          </p:nvPr>
        </p:nvSpPr>
        <p:spPr/>
        <p:txBody>
          <a:bodyPr/>
          <a:lstStyle/>
          <a:p>
            <a:endParaRPr lang="es-VE"/>
          </a:p>
        </p:txBody>
      </p:sp>
      <p:pic>
        <p:nvPicPr>
          <p:cNvPr id="1026" name="Picture 2" descr="https://k35.kn3.net/taringa/6/5/2/1/3/1/4/b2kcarolina/082.jpg?2435"/>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83432" y="548681"/>
            <a:ext cx="9684569" cy="5976664"/>
          </a:xfrm>
          <a:prstGeom prst="rect">
            <a:avLst/>
          </a:prstGeom>
          <a:noFill/>
          <a:extLst>
            <a:ext uri="{909E8E84-426E-40DD-AFC4-6F175D3DCCD1}">
              <a14:hiddenFill xmlns:a14="http://schemas.microsoft.com/office/drawing/2010/main" xmlns="">
                <a:solidFill>
                  <a:srgbClr val="FFFFFF"/>
                </a:solidFill>
              </a14:hiddenFill>
            </a:ext>
          </a:extLst>
        </p:spPr>
      </p:pic>
      <p:sp>
        <p:nvSpPr>
          <p:cNvPr id="4" name="3 CuadroTexto"/>
          <p:cNvSpPr txBox="1"/>
          <p:nvPr/>
        </p:nvSpPr>
        <p:spPr>
          <a:xfrm>
            <a:off x="2999656" y="548681"/>
            <a:ext cx="6264696" cy="769441"/>
          </a:xfrm>
          <a:prstGeom prst="rect">
            <a:avLst/>
          </a:prstGeom>
          <a:noFill/>
        </p:spPr>
        <p:txBody>
          <a:bodyPr wrap="square" rtlCol="0">
            <a:spAutoFit/>
          </a:bodyPr>
          <a:lstStyle/>
          <a:p>
            <a:pPr algn="ctr"/>
            <a:r>
              <a:rPr lang="es-VE" sz="2200" b="1" dirty="0">
                <a:solidFill>
                  <a:schemeClr val="bg1"/>
                </a:solidFill>
              </a:rPr>
              <a:t>METODOS CUANTITATIVOS PARA LA GERENCIA </a:t>
            </a:r>
          </a:p>
          <a:p>
            <a:pPr algn="ctr"/>
            <a:r>
              <a:rPr lang="es-VE" sz="2200" b="1" dirty="0">
                <a:solidFill>
                  <a:schemeClr val="bg1"/>
                </a:solidFill>
              </a:rPr>
              <a:t>Rol del Análisis Cuantitativo y Cualitativo</a:t>
            </a:r>
          </a:p>
        </p:txBody>
      </p:sp>
      <p:sp>
        <p:nvSpPr>
          <p:cNvPr id="9" name="8 Rectángulo"/>
          <p:cNvSpPr/>
          <p:nvPr/>
        </p:nvSpPr>
        <p:spPr>
          <a:xfrm>
            <a:off x="2119189" y="2060848"/>
            <a:ext cx="4032448" cy="3816424"/>
          </a:xfrm>
          <a:prstGeom prst="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cxnSp>
        <p:nvCxnSpPr>
          <p:cNvPr id="12" name="11 Conector recto"/>
          <p:cNvCxnSpPr/>
          <p:nvPr/>
        </p:nvCxnSpPr>
        <p:spPr>
          <a:xfrm>
            <a:off x="2119189" y="2708339"/>
            <a:ext cx="4032448"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13 CuadroTexto"/>
          <p:cNvSpPr txBox="1"/>
          <p:nvPr/>
        </p:nvSpPr>
        <p:spPr>
          <a:xfrm>
            <a:off x="2425223" y="2204864"/>
            <a:ext cx="3420380" cy="369332"/>
          </a:xfrm>
          <a:prstGeom prst="rect">
            <a:avLst/>
          </a:prstGeom>
          <a:noFill/>
        </p:spPr>
        <p:txBody>
          <a:bodyPr wrap="square" rtlCol="0">
            <a:spAutoFit/>
          </a:bodyPr>
          <a:lstStyle/>
          <a:p>
            <a:pPr algn="ctr"/>
            <a:r>
              <a:rPr lang="es-VE" b="1" dirty="0">
                <a:solidFill>
                  <a:schemeClr val="bg1"/>
                </a:solidFill>
              </a:rPr>
              <a:t>ESTRUCTURA DEL PROBLEMA</a:t>
            </a:r>
          </a:p>
        </p:txBody>
      </p:sp>
      <p:sp>
        <p:nvSpPr>
          <p:cNvPr id="19" name="18 Rectángulo"/>
          <p:cNvSpPr/>
          <p:nvPr/>
        </p:nvSpPr>
        <p:spPr>
          <a:xfrm>
            <a:off x="6600056" y="2060848"/>
            <a:ext cx="3600400" cy="3816424"/>
          </a:xfrm>
          <a:prstGeom prst="rect">
            <a:avLst/>
          </a:prstGeom>
          <a:solidFill>
            <a:srgbClr val="00206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20" name="19 CuadroTexto"/>
          <p:cNvSpPr txBox="1"/>
          <p:nvPr/>
        </p:nvSpPr>
        <p:spPr>
          <a:xfrm>
            <a:off x="2279576" y="3645025"/>
            <a:ext cx="936104" cy="461665"/>
          </a:xfrm>
          <a:prstGeom prst="rect">
            <a:avLst/>
          </a:prstGeom>
          <a:noFill/>
          <a:ln>
            <a:solidFill>
              <a:schemeClr val="bg1"/>
            </a:solidFill>
          </a:ln>
        </p:spPr>
        <p:txBody>
          <a:bodyPr wrap="square" rtlCol="0">
            <a:spAutoFit/>
          </a:bodyPr>
          <a:lstStyle/>
          <a:p>
            <a:pPr algn="ctr"/>
            <a:r>
              <a:rPr lang="es-VE" sz="1200" b="1" dirty="0">
                <a:solidFill>
                  <a:schemeClr val="bg1"/>
                </a:solidFill>
              </a:rPr>
              <a:t>Definir el Problema</a:t>
            </a:r>
          </a:p>
        </p:txBody>
      </p:sp>
      <p:sp>
        <p:nvSpPr>
          <p:cNvPr id="22" name="21 CuadroTexto"/>
          <p:cNvSpPr txBox="1"/>
          <p:nvPr/>
        </p:nvSpPr>
        <p:spPr>
          <a:xfrm>
            <a:off x="3503712" y="3645024"/>
            <a:ext cx="1080120" cy="461665"/>
          </a:xfrm>
          <a:prstGeom prst="rect">
            <a:avLst/>
          </a:prstGeom>
          <a:noFill/>
          <a:ln>
            <a:solidFill>
              <a:schemeClr val="bg1"/>
            </a:solidFill>
          </a:ln>
        </p:spPr>
        <p:txBody>
          <a:bodyPr wrap="square" rtlCol="0">
            <a:spAutoFit/>
          </a:bodyPr>
          <a:lstStyle/>
          <a:p>
            <a:pPr algn="ctr"/>
            <a:r>
              <a:rPr lang="es-VE" sz="1200" b="1" dirty="0">
                <a:solidFill>
                  <a:schemeClr val="bg1"/>
                </a:solidFill>
              </a:rPr>
              <a:t>Identificar Alternativas</a:t>
            </a:r>
          </a:p>
        </p:txBody>
      </p:sp>
      <p:sp>
        <p:nvSpPr>
          <p:cNvPr id="23" name="22 CuadroTexto"/>
          <p:cNvSpPr txBox="1"/>
          <p:nvPr/>
        </p:nvSpPr>
        <p:spPr>
          <a:xfrm>
            <a:off x="4870254" y="3645024"/>
            <a:ext cx="1081730" cy="461665"/>
          </a:xfrm>
          <a:prstGeom prst="rect">
            <a:avLst/>
          </a:prstGeom>
          <a:noFill/>
          <a:ln>
            <a:solidFill>
              <a:schemeClr val="bg1"/>
            </a:solidFill>
          </a:ln>
        </p:spPr>
        <p:txBody>
          <a:bodyPr wrap="square" rtlCol="0">
            <a:spAutoFit/>
          </a:bodyPr>
          <a:lstStyle/>
          <a:p>
            <a:pPr algn="ctr"/>
            <a:r>
              <a:rPr lang="es-VE" sz="1200" b="1" dirty="0">
                <a:solidFill>
                  <a:schemeClr val="bg1"/>
                </a:solidFill>
              </a:rPr>
              <a:t>Determinar los Criterios</a:t>
            </a:r>
          </a:p>
        </p:txBody>
      </p:sp>
      <p:cxnSp>
        <p:nvCxnSpPr>
          <p:cNvPr id="24" name="23 Conector recto"/>
          <p:cNvCxnSpPr/>
          <p:nvPr/>
        </p:nvCxnSpPr>
        <p:spPr>
          <a:xfrm>
            <a:off x="6600056" y="2708339"/>
            <a:ext cx="36004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24 CuadroTexto"/>
          <p:cNvSpPr txBox="1"/>
          <p:nvPr/>
        </p:nvSpPr>
        <p:spPr>
          <a:xfrm>
            <a:off x="6960096" y="2204864"/>
            <a:ext cx="3096344" cy="369332"/>
          </a:xfrm>
          <a:prstGeom prst="rect">
            <a:avLst/>
          </a:prstGeom>
          <a:noFill/>
        </p:spPr>
        <p:txBody>
          <a:bodyPr wrap="square" rtlCol="0">
            <a:spAutoFit/>
          </a:bodyPr>
          <a:lstStyle/>
          <a:p>
            <a:pPr algn="ctr"/>
            <a:r>
              <a:rPr lang="es-VE" b="1" dirty="0">
                <a:solidFill>
                  <a:schemeClr val="bg1"/>
                </a:solidFill>
              </a:rPr>
              <a:t>ANÁLISIS DEL PROBLEMA</a:t>
            </a:r>
          </a:p>
        </p:txBody>
      </p:sp>
      <p:sp>
        <p:nvSpPr>
          <p:cNvPr id="27" name="26 CuadroTexto"/>
          <p:cNvSpPr txBox="1"/>
          <p:nvPr/>
        </p:nvSpPr>
        <p:spPr>
          <a:xfrm>
            <a:off x="6960096" y="3167390"/>
            <a:ext cx="1224136" cy="461665"/>
          </a:xfrm>
          <a:prstGeom prst="rect">
            <a:avLst/>
          </a:prstGeom>
          <a:noFill/>
          <a:ln>
            <a:solidFill>
              <a:schemeClr val="bg1"/>
            </a:solidFill>
          </a:ln>
        </p:spPr>
        <p:txBody>
          <a:bodyPr wrap="square" rtlCol="0">
            <a:spAutoFit/>
          </a:bodyPr>
          <a:lstStyle/>
          <a:p>
            <a:pPr algn="ctr"/>
            <a:r>
              <a:rPr lang="es-VE" sz="1200" b="1" dirty="0">
                <a:solidFill>
                  <a:schemeClr val="bg1"/>
                </a:solidFill>
              </a:rPr>
              <a:t>Análisis Cualitativo</a:t>
            </a:r>
          </a:p>
        </p:txBody>
      </p:sp>
      <p:sp>
        <p:nvSpPr>
          <p:cNvPr id="28" name="27 CuadroTexto"/>
          <p:cNvSpPr txBox="1"/>
          <p:nvPr/>
        </p:nvSpPr>
        <p:spPr>
          <a:xfrm>
            <a:off x="6960096" y="4198886"/>
            <a:ext cx="1224136" cy="461665"/>
          </a:xfrm>
          <a:prstGeom prst="rect">
            <a:avLst/>
          </a:prstGeom>
          <a:noFill/>
          <a:ln>
            <a:solidFill>
              <a:schemeClr val="bg1"/>
            </a:solidFill>
          </a:ln>
        </p:spPr>
        <p:txBody>
          <a:bodyPr wrap="square" rtlCol="0">
            <a:spAutoFit/>
          </a:bodyPr>
          <a:lstStyle/>
          <a:p>
            <a:pPr algn="ctr"/>
            <a:r>
              <a:rPr lang="es-VE" sz="1200" b="1" dirty="0">
                <a:solidFill>
                  <a:schemeClr val="bg1"/>
                </a:solidFill>
              </a:rPr>
              <a:t>Análisis Cuantitativo</a:t>
            </a:r>
          </a:p>
        </p:txBody>
      </p:sp>
      <p:sp>
        <p:nvSpPr>
          <p:cNvPr id="29" name="28 CuadroTexto"/>
          <p:cNvSpPr txBox="1"/>
          <p:nvPr/>
        </p:nvSpPr>
        <p:spPr>
          <a:xfrm>
            <a:off x="8723487" y="3707450"/>
            <a:ext cx="1081730" cy="461665"/>
          </a:xfrm>
          <a:prstGeom prst="rect">
            <a:avLst/>
          </a:prstGeom>
          <a:noFill/>
          <a:ln>
            <a:solidFill>
              <a:schemeClr val="bg1"/>
            </a:solidFill>
          </a:ln>
        </p:spPr>
        <p:txBody>
          <a:bodyPr wrap="square" rtlCol="0">
            <a:spAutoFit/>
          </a:bodyPr>
          <a:lstStyle/>
          <a:p>
            <a:pPr algn="ctr"/>
            <a:r>
              <a:rPr lang="es-VE" sz="1200" b="1" dirty="0">
                <a:solidFill>
                  <a:schemeClr val="bg1"/>
                </a:solidFill>
              </a:rPr>
              <a:t>Resumen y Evaluación</a:t>
            </a:r>
          </a:p>
        </p:txBody>
      </p:sp>
      <p:sp>
        <p:nvSpPr>
          <p:cNvPr id="30" name="29 CuadroTexto"/>
          <p:cNvSpPr txBox="1"/>
          <p:nvPr/>
        </p:nvSpPr>
        <p:spPr>
          <a:xfrm>
            <a:off x="8723487" y="4941168"/>
            <a:ext cx="1081730" cy="461665"/>
          </a:xfrm>
          <a:prstGeom prst="rect">
            <a:avLst/>
          </a:prstGeom>
          <a:noFill/>
          <a:ln>
            <a:solidFill>
              <a:schemeClr val="bg1"/>
            </a:solidFill>
          </a:ln>
        </p:spPr>
        <p:txBody>
          <a:bodyPr wrap="square" rtlCol="0">
            <a:spAutoFit/>
          </a:bodyPr>
          <a:lstStyle/>
          <a:p>
            <a:pPr algn="ctr"/>
            <a:r>
              <a:rPr lang="es-VE" sz="1200" b="1" dirty="0">
                <a:solidFill>
                  <a:schemeClr val="bg1"/>
                </a:solidFill>
              </a:rPr>
              <a:t>Toma de Decisión</a:t>
            </a:r>
          </a:p>
        </p:txBody>
      </p:sp>
      <p:cxnSp>
        <p:nvCxnSpPr>
          <p:cNvPr id="31" name="30 Conector recto de flecha"/>
          <p:cNvCxnSpPr>
            <a:endCxn id="22" idx="1"/>
          </p:cNvCxnSpPr>
          <p:nvPr/>
        </p:nvCxnSpPr>
        <p:spPr>
          <a:xfrm>
            <a:off x="3215680" y="3906634"/>
            <a:ext cx="288032" cy="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33" name="32 Conector recto de flecha"/>
          <p:cNvCxnSpPr/>
          <p:nvPr/>
        </p:nvCxnSpPr>
        <p:spPr>
          <a:xfrm>
            <a:off x="4582222" y="3906634"/>
            <a:ext cx="288032" cy="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34" name="33 Conector recto de flecha"/>
          <p:cNvCxnSpPr>
            <a:endCxn id="27" idx="1"/>
          </p:cNvCxnSpPr>
          <p:nvPr/>
        </p:nvCxnSpPr>
        <p:spPr>
          <a:xfrm flipV="1">
            <a:off x="5951984" y="3429000"/>
            <a:ext cx="1008112" cy="36004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36" name="35 Conector recto de flecha"/>
          <p:cNvCxnSpPr>
            <a:endCxn id="28" idx="1"/>
          </p:cNvCxnSpPr>
          <p:nvPr/>
        </p:nvCxnSpPr>
        <p:spPr>
          <a:xfrm>
            <a:off x="5951984" y="3969060"/>
            <a:ext cx="1008112" cy="491436"/>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38" name="37 Conector recto de flecha"/>
          <p:cNvCxnSpPr>
            <a:stCxn id="27" idx="3"/>
          </p:cNvCxnSpPr>
          <p:nvPr/>
        </p:nvCxnSpPr>
        <p:spPr>
          <a:xfrm>
            <a:off x="8184233" y="3429000"/>
            <a:ext cx="539255" cy="36004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40" name="39 Conector recto de flecha"/>
          <p:cNvCxnSpPr/>
          <p:nvPr/>
        </p:nvCxnSpPr>
        <p:spPr>
          <a:xfrm flipV="1">
            <a:off x="8184233" y="3969060"/>
            <a:ext cx="539255" cy="491436"/>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42" name="41 Conector recto de flecha"/>
          <p:cNvCxnSpPr/>
          <p:nvPr/>
        </p:nvCxnSpPr>
        <p:spPr>
          <a:xfrm>
            <a:off x="9264352" y="4230670"/>
            <a:ext cx="0" cy="710498"/>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6290347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476672"/>
            <a:ext cx="7920880" cy="1138773"/>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altLang="es-VE" sz="2000" b="1" dirty="0">
                <a:solidFill>
                  <a:schemeClr val="accent2">
                    <a:lumMod val="75000"/>
                  </a:schemeClr>
                </a:solidFill>
                <a:latin typeface="Arial" panose="020B0604020202020204" pitchFamily="34" charset="0"/>
                <a:cs typeface="Arial" panose="020B0604020202020204" pitchFamily="34" charset="0"/>
              </a:rPr>
              <a:t>LA GESTIÓN DE TOMA DE DECISIONES</a:t>
            </a:r>
          </a:p>
          <a:p>
            <a:pPr algn="ctr"/>
            <a:endParaRPr lang="es-VE" altLang="es-VE" sz="2400" dirty="0">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602122" y="1598323"/>
            <a:ext cx="10657184" cy="4832092"/>
          </a:xfrm>
          <a:prstGeom prst="rect">
            <a:avLst/>
          </a:prstGeom>
          <a:noFill/>
        </p:spPr>
        <p:txBody>
          <a:bodyPr wrap="square" rtlCol="0">
            <a:spAutoFit/>
          </a:bodyPr>
          <a:lstStyle/>
          <a:p>
            <a:pPr algn="just"/>
            <a:r>
              <a:rPr lang="es-VE" sz="2200" dirty="0"/>
              <a:t>El análisis cualitativo se basa principalmente en el juicio del administrador; incluye la “intuición” del administrador en relación con el problema. Si el administrador ha tenido experiencia en problemas similares, o si el problema es relativamente simple, se puede poner mucho énfasis en el análisis cualitativo.</a:t>
            </a:r>
          </a:p>
          <a:p>
            <a:pPr algn="just"/>
            <a:endParaRPr lang="es-VE" sz="2200" dirty="0"/>
          </a:p>
          <a:p>
            <a:pPr algn="just"/>
            <a:r>
              <a:rPr lang="es-VE" sz="2200" dirty="0"/>
              <a:t>Sin embargo, si el administrador ha tenido poco experiencia en problemas similares, o si el problema es lo suficientemente complejo, entonces un análisis cuantitativo puede resultar  de especial importancia en la decisión final del administrador. Las habilidades en el procedimiento cuantitativo sólo pueden aprenderse mediante el estudio y el uso de los métodos cuantitativos. El analista se concentra en los hechos o los datos cuantitativos asociados con el problema y desarrollará expresiones matemáticas que describan los objetivos, los límites y otras relaciones que existen dentro del problema, para así recomendar un curso de acción</a:t>
            </a:r>
          </a:p>
        </p:txBody>
      </p:sp>
    </p:spTree>
    <p:extLst>
      <p:ext uri="{BB962C8B-B14F-4D97-AF65-F5344CB8AC3E}">
        <p14:creationId xmlns:p14="http://schemas.microsoft.com/office/powerpoint/2010/main" xmlns="" val="9745535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063552" y="476672"/>
            <a:ext cx="7920880" cy="1138773"/>
          </a:xfrm>
          <a:prstGeom prst="rect">
            <a:avLst/>
          </a:prstGeom>
          <a:noFill/>
        </p:spPr>
        <p:txBody>
          <a:bodyPr wrap="square" rtlCol="0">
            <a:spAutoFit/>
          </a:bodyPr>
          <a:lstStyle/>
          <a:p>
            <a:pPr algn="ctr"/>
            <a:r>
              <a:rPr lang="es-VE" altLang="es-VE" sz="2400" dirty="0">
                <a:latin typeface="Arial" panose="020B0604020202020204" pitchFamily="34" charset="0"/>
                <a:cs typeface="Arial" panose="020B0604020202020204" pitchFamily="34" charset="0"/>
              </a:rPr>
              <a:t>Métodos Cuantitativos para la Gerencia </a:t>
            </a:r>
          </a:p>
          <a:p>
            <a:pPr algn="ctr"/>
            <a:r>
              <a:rPr lang="es-VE" altLang="es-VE" sz="2000" b="1" dirty="0" smtClean="0">
                <a:solidFill>
                  <a:schemeClr val="accent2">
                    <a:lumMod val="75000"/>
                  </a:schemeClr>
                </a:solidFill>
                <a:latin typeface="Arial" panose="020B0604020202020204" pitchFamily="34" charset="0"/>
                <a:cs typeface="Arial" panose="020B0604020202020204" pitchFamily="34" charset="0"/>
              </a:rPr>
              <a:t>Tipos de decisiones por su importancia</a:t>
            </a:r>
            <a:endParaRPr lang="es-VE" altLang="es-VE" sz="2000" b="1" dirty="0">
              <a:solidFill>
                <a:schemeClr val="accent2">
                  <a:lumMod val="75000"/>
                </a:schemeClr>
              </a:solidFill>
              <a:latin typeface="Arial" panose="020B0604020202020204" pitchFamily="34" charset="0"/>
              <a:cs typeface="Arial" panose="020B0604020202020204" pitchFamily="34" charset="0"/>
            </a:endParaRPr>
          </a:p>
          <a:p>
            <a:pPr algn="ctr"/>
            <a:endParaRPr lang="es-VE" altLang="es-VE" sz="2400" dirty="0">
              <a:latin typeface="Arial" panose="020B0604020202020204" pitchFamily="34" charset="0"/>
              <a:cs typeface="Arial" panose="020B0604020202020204" pitchFamily="34" charset="0"/>
            </a:endParaRPr>
          </a:p>
        </p:txBody>
      </p:sp>
      <p:sp>
        <p:nvSpPr>
          <p:cNvPr id="2" name="1 Rectángulo"/>
          <p:cNvSpPr/>
          <p:nvPr/>
        </p:nvSpPr>
        <p:spPr>
          <a:xfrm>
            <a:off x="1415480" y="2146215"/>
            <a:ext cx="9865096" cy="369332"/>
          </a:xfrm>
          <a:prstGeom prst="rect">
            <a:avLst/>
          </a:prstGeom>
        </p:spPr>
        <p:txBody>
          <a:bodyPr wrap="square">
            <a:spAutoFit/>
          </a:bodyPr>
          <a:lstStyle/>
          <a:p>
            <a:pPr algn="just" eaLnBrk="1" hangingPunct="1"/>
            <a:endParaRPr lang="es-ES" dirty="0"/>
          </a:p>
        </p:txBody>
      </p:sp>
      <p:sp>
        <p:nvSpPr>
          <p:cNvPr id="3" name="2 CuadroTexto"/>
          <p:cNvSpPr txBox="1"/>
          <p:nvPr/>
        </p:nvSpPr>
        <p:spPr>
          <a:xfrm>
            <a:off x="602122" y="1598323"/>
            <a:ext cx="10657184" cy="4154984"/>
          </a:xfrm>
          <a:prstGeom prst="rect">
            <a:avLst/>
          </a:prstGeom>
          <a:noFill/>
        </p:spPr>
        <p:txBody>
          <a:bodyPr wrap="square" rtlCol="0">
            <a:spAutoFit/>
          </a:bodyPr>
          <a:lstStyle/>
          <a:p>
            <a:pPr marL="342900" indent="-342900" algn="just">
              <a:buFont typeface="Arial" panose="020B0604020202020204" pitchFamily="34" charset="0"/>
              <a:buChar char="•"/>
            </a:pPr>
            <a:r>
              <a:rPr lang="es-VE" sz="2200" dirty="0"/>
              <a:t>Decisiones estratégicas: Son aquellas que afectan a toda la empresa (o a una buena parte de la misma) durante un largo periodo de tiempo. Influyen, por lo tanto, en los objetivos generales de la empresa y en su modelo de negocio . Son tomadas por los máximos responsables de las compañías</a:t>
            </a:r>
            <a:r>
              <a:rPr lang="es-VE" sz="2200" dirty="0" smtClean="0"/>
              <a:t>.</a:t>
            </a:r>
          </a:p>
          <a:p>
            <a:pPr algn="just"/>
            <a:r>
              <a:rPr lang="es-VE" sz="2200" dirty="0" smtClean="0"/>
              <a:t> </a:t>
            </a:r>
          </a:p>
          <a:p>
            <a:pPr marL="342900" indent="-342900" algn="just">
              <a:buFont typeface="Arial" panose="020B0604020202020204" pitchFamily="34" charset="0"/>
              <a:buChar char="•"/>
            </a:pPr>
            <a:r>
              <a:rPr lang="es-VE" sz="2200" dirty="0" smtClean="0"/>
              <a:t>Decisiones </a:t>
            </a:r>
            <a:r>
              <a:rPr lang="es-VE" sz="2200" dirty="0"/>
              <a:t>tácticas : Afectan únicamente a parte de la empresa, o a parte de sus procesos, y generalmente se toman desde un solo departamento. Tienen un impacto relevante a medio plazo, y son tomadas por cargos intermedios</a:t>
            </a:r>
            <a:r>
              <a:rPr lang="es-VE" sz="2200" dirty="0" smtClean="0"/>
              <a:t>.</a:t>
            </a:r>
          </a:p>
          <a:p>
            <a:pPr marL="342900" indent="-342900" algn="just">
              <a:buFont typeface="Arial" panose="020B0604020202020204" pitchFamily="34" charset="0"/>
              <a:buChar char="•"/>
            </a:pPr>
            <a:endParaRPr lang="es-VE" sz="2200" dirty="0"/>
          </a:p>
          <a:p>
            <a:pPr marL="342900" indent="-342900" algn="just">
              <a:buFont typeface="Arial" panose="020B0604020202020204" pitchFamily="34" charset="0"/>
              <a:buChar char="•"/>
            </a:pPr>
            <a:r>
              <a:rPr lang="es-VE" sz="2200" dirty="0" smtClean="0"/>
              <a:t> </a:t>
            </a:r>
            <a:r>
              <a:rPr lang="es-VE" sz="2200" dirty="0"/>
              <a:t>Decisiones operativas: Afectan a actividades específicas, con un alcance muy claro, y su efecto es inmediato o muy limitado en el tiempo. Estas decisiones son responsabilidad de los niveles bajos de la jerarquía empresarial.</a:t>
            </a:r>
          </a:p>
        </p:txBody>
      </p:sp>
    </p:spTree>
    <p:extLst>
      <p:ext uri="{BB962C8B-B14F-4D97-AF65-F5344CB8AC3E}">
        <p14:creationId xmlns:p14="http://schemas.microsoft.com/office/powerpoint/2010/main" xmlns="" val="1232411797"/>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7135</TotalTime>
  <Words>7848</Words>
  <Application>Microsoft Office PowerPoint</Application>
  <PresentationFormat>Personalizado</PresentationFormat>
  <Paragraphs>903</Paragraphs>
  <Slides>52</Slides>
  <Notes>0</Notes>
  <HiddenSlides>0</HiddenSlides>
  <MMClips>0</MMClips>
  <ScaleCrop>false</ScaleCrop>
  <HeadingPairs>
    <vt:vector size="4" baseType="variant">
      <vt:variant>
        <vt:lpstr>Tema</vt:lpstr>
      </vt:variant>
      <vt:variant>
        <vt:i4>1</vt:i4>
      </vt:variant>
      <vt:variant>
        <vt:lpstr>Títulos de diapositiva</vt:lpstr>
      </vt:variant>
      <vt:variant>
        <vt:i4>52</vt:i4>
      </vt:variant>
    </vt:vector>
  </HeadingPairs>
  <TitlesOfParts>
    <vt:vector size="53" baseType="lpstr">
      <vt:lpstr>Faceta</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lpstr>Diapositiva 34</vt:lpstr>
      <vt:lpstr>Diapositiva 35</vt:lpstr>
      <vt:lpstr>Diapositiva 36</vt:lpstr>
      <vt:lpstr>Diapositiva 37</vt:lpstr>
      <vt:lpstr>Diapositiva 38</vt:lpstr>
      <vt:lpstr>Diapositiva 39</vt:lpstr>
      <vt:lpstr>Diapositiva 40</vt:lpstr>
      <vt:lpstr>Diapositiva 41</vt:lpstr>
      <vt:lpstr>Diapositiva 42</vt:lpstr>
      <vt:lpstr>Diapositiva 43</vt:lpstr>
      <vt:lpstr>Diapositiva 44</vt:lpstr>
      <vt:lpstr>Diapositiva 45</vt:lpstr>
      <vt:lpstr>Diapositiva 46</vt:lpstr>
      <vt:lpstr>Diapositiva 47</vt:lpstr>
      <vt:lpstr>Diapositiva 48</vt:lpstr>
      <vt:lpstr>Diapositiva 49</vt:lpstr>
      <vt:lpstr>Diapositiva 50</vt:lpstr>
      <vt:lpstr>Diapositiva 51</vt:lpstr>
      <vt:lpstr>Diapositiva 52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Fran</dc:creator>
  <cp:lastModifiedBy>LABORATORIOS</cp:lastModifiedBy>
  <cp:revision>251</cp:revision>
  <dcterms:modified xsi:type="dcterms:W3CDTF">2018-03-05T18:19:11Z</dcterms:modified>
</cp:coreProperties>
</file>